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9" r:id="rId4"/>
    <p:sldMasterId id="2147483722" r:id="rId5"/>
    <p:sldMasterId id="2147483732" r:id="rId6"/>
    <p:sldMasterId id="2147483744" r:id="rId7"/>
    <p:sldMasterId id="2147483757" r:id="rId8"/>
    <p:sldMasterId id="2147483770" r:id="rId9"/>
    <p:sldMasterId id="2147483782" r:id="rId10"/>
    <p:sldMasterId id="2147483794" r:id="rId11"/>
  </p:sldMasterIdLst>
  <p:notesMasterIdLst>
    <p:notesMasterId r:id="rId70"/>
  </p:notesMasterIdLst>
  <p:sldIdLst>
    <p:sldId id="316" r:id="rId12"/>
    <p:sldId id="369" r:id="rId13"/>
    <p:sldId id="370" r:id="rId14"/>
    <p:sldId id="428" r:id="rId15"/>
    <p:sldId id="429" r:id="rId16"/>
    <p:sldId id="436" r:id="rId17"/>
    <p:sldId id="445" r:id="rId18"/>
    <p:sldId id="430" r:id="rId19"/>
    <p:sldId id="431" r:id="rId20"/>
    <p:sldId id="410" r:id="rId21"/>
    <p:sldId id="324" r:id="rId22"/>
    <p:sldId id="432" r:id="rId23"/>
    <p:sldId id="443" r:id="rId24"/>
    <p:sldId id="326" r:id="rId25"/>
    <p:sldId id="433" r:id="rId26"/>
    <p:sldId id="435" r:id="rId27"/>
    <p:sldId id="379" r:id="rId28"/>
    <p:sldId id="427" r:id="rId29"/>
    <p:sldId id="350" r:id="rId30"/>
    <p:sldId id="416" r:id="rId31"/>
    <p:sldId id="417" r:id="rId32"/>
    <p:sldId id="434" r:id="rId33"/>
    <p:sldId id="419" r:id="rId34"/>
    <p:sldId id="423" r:id="rId35"/>
    <p:sldId id="420" r:id="rId36"/>
    <p:sldId id="411" r:id="rId37"/>
    <p:sldId id="303" r:id="rId38"/>
    <p:sldId id="378" r:id="rId39"/>
    <p:sldId id="422" r:id="rId40"/>
    <p:sldId id="306" r:id="rId41"/>
    <p:sldId id="330" r:id="rId42"/>
    <p:sldId id="437" r:id="rId43"/>
    <p:sldId id="438" r:id="rId44"/>
    <p:sldId id="441" r:id="rId45"/>
    <p:sldId id="439" r:id="rId46"/>
    <p:sldId id="440" r:id="rId47"/>
    <p:sldId id="387" r:id="rId48"/>
    <p:sldId id="388" r:id="rId49"/>
    <p:sldId id="389" r:id="rId50"/>
    <p:sldId id="391" r:id="rId51"/>
    <p:sldId id="393" r:id="rId52"/>
    <p:sldId id="404" r:id="rId53"/>
    <p:sldId id="395" r:id="rId54"/>
    <p:sldId id="396" r:id="rId55"/>
    <p:sldId id="399" r:id="rId56"/>
    <p:sldId id="402" r:id="rId57"/>
    <p:sldId id="405" r:id="rId58"/>
    <p:sldId id="333" r:id="rId59"/>
    <p:sldId id="308" r:id="rId60"/>
    <p:sldId id="359" r:id="rId61"/>
    <p:sldId id="360" r:id="rId62"/>
    <p:sldId id="361" r:id="rId63"/>
    <p:sldId id="442" r:id="rId64"/>
    <p:sldId id="362" r:id="rId65"/>
    <p:sldId id="363" r:id="rId66"/>
    <p:sldId id="406" r:id="rId67"/>
    <p:sldId id="407" r:id="rId68"/>
    <p:sldId id="342" r:id="rId69"/>
  </p:sldIdLst>
  <p:sldSz cx="9144000" cy="6858000" type="screen4x3"/>
  <p:notesSz cx="6858000" cy="9144000"/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1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1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980BBB-9E66-4E0D-B540-69B6EC5F9913}">
          <p14:sldIdLst>
            <p14:sldId id="316"/>
            <p14:sldId id="369"/>
            <p14:sldId id="370"/>
            <p14:sldId id="428"/>
            <p14:sldId id="429"/>
            <p14:sldId id="436"/>
            <p14:sldId id="445"/>
            <p14:sldId id="430"/>
            <p14:sldId id="431"/>
            <p14:sldId id="410"/>
            <p14:sldId id="324"/>
            <p14:sldId id="432"/>
            <p14:sldId id="443"/>
            <p14:sldId id="326"/>
            <p14:sldId id="433"/>
            <p14:sldId id="435"/>
            <p14:sldId id="379"/>
            <p14:sldId id="427"/>
            <p14:sldId id="350"/>
            <p14:sldId id="416"/>
            <p14:sldId id="417"/>
            <p14:sldId id="434"/>
            <p14:sldId id="419"/>
            <p14:sldId id="423"/>
            <p14:sldId id="420"/>
            <p14:sldId id="411"/>
            <p14:sldId id="303"/>
            <p14:sldId id="378"/>
            <p14:sldId id="422"/>
            <p14:sldId id="306"/>
            <p14:sldId id="330"/>
            <p14:sldId id="437"/>
            <p14:sldId id="438"/>
            <p14:sldId id="441"/>
            <p14:sldId id="439"/>
            <p14:sldId id="440"/>
            <p14:sldId id="387"/>
            <p14:sldId id="388"/>
            <p14:sldId id="389"/>
            <p14:sldId id="391"/>
            <p14:sldId id="393"/>
            <p14:sldId id="404"/>
            <p14:sldId id="395"/>
            <p14:sldId id="396"/>
            <p14:sldId id="399"/>
            <p14:sldId id="402"/>
            <p14:sldId id="405"/>
            <p14:sldId id="333"/>
            <p14:sldId id="308"/>
            <p14:sldId id="359"/>
            <p14:sldId id="360"/>
            <p14:sldId id="361"/>
            <p14:sldId id="442"/>
            <p14:sldId id="362"/>
            <p14:sldId id="363"/>
            <p14:sldId id="406"/>
            <p14:sldId id="407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EB2"/>
    <a:srgbClr val="0528BB"/>
    <a:srgbClr val="0642BA"/>
    <a:srgbClr val="4A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222" autoAdjust="0"/>
  </p:normalViewPr>
  <p:slideViewPr>
    <p:cSldViewPr>
      <p:cViewPr varScale="1">
        <p:scale>
          <a:sx n="108" d="100"/>
          <a:sy n="108" d="100"/>
        </p:scale>
        <p:origin x="1506" y="96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6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notesMaster" Target="notesMasters/notes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Eelarve kasutamine (€)</c:v>
                </c:pt>
              </c:strCache>
            </c:strRef>
          </c:tx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79E-42FD-8A83-F77FBB11544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79E-42FD-8A83-F77FBB115447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179E-42FD-8A83-F77FBB1154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Väljamakstud</c:v>
                </c:pt>
                <c:pt idx="1">
                  <c:v>Kohustustega kaetud</c:v>
                </c:pt>
                <c:pt idx="2">
                  <c:v>II taotlusvoor</c:v>
                </c:pt>
                <c:pt idx="3">
                  <c:v>Kasutada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3139439.05</c:v>
                </c:pt>
                <c:pt idx="1">
                  <c:v>979813.02000000048</c:v>
                </c:pt>
                <c:pt idx="2">
                  <c:v>5000000</c:v>
                </c:pt>
                <c:pt idx="3">
                  <c:v>13004747.93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9E-42FD-8A83-F77FBB115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Esitatud taotluste arv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Teraviljakasvatus</c:v>
                </c:pt>
                <c:pt idx="1">
                  <c:v>Aiandus</c:v>
                </c:pt>
                <c:pt idx="2">
                  <c:v>Veislaste ja pühvlikasvatus</c:v>
                </c:pt>
                <c:pt idx="3">
                  <c:v>Mesindus</c:v>
                </c:pt>
                <c:pt idx="4">
                  <c:v>Lamba- ja kitsekasvatus</c:v>
                </c:pt>
                <c:pt idx="5">
                  <c:v>Segapõllumajandus</c:v>
                </c:pt>
                <c:pt idx="6">
                  <c:v>Piimakarjakasvatus</c:v>
                </c:pt>
                <c:pt idx="7">
                  <c:v>Hobusekasvatus</c:v>
                </c:pt>
                <c:pt idx="8">
                  <c:v>Muu</c:v>
                </c:pt>
                <c:pt idx="9">
                  <c:v>Linnukasvatus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70</c:v>
                </c:pt>
                <c:pt idx="1">
                  <c:v>56</c:v>
                </c:pt>
                <c:pt idx="2">
                  <c:v>34</c:v>
                </c:pt>
                <c:pt idx="3">
                  <c:v>26</c:v>
                </c:pt>
                <c:pt idx="4">
                  <c:v>18</c:v>
                </c:pt>
                <c:pt idx="5">
                  <c:v>17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4-44BA-BA97-C48F71958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04384"/>
        <c:axId val="191497136"/>
      </c:barChart>
      <c:catAx>
        <c:axId val="16690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497136"/>
        <c:crosses val="autoZero"/>
        <c:auto val="1"/>
        <c:lblAlgn val="ctr"/>
        <c:lblOffset val="100"/>
        <c:noMultiLvlLbl val="0"/>
      </c:catAx>
      <c:valAx>
        <c:axId val="191497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t-EE"/>
                  <a:t>Taotluste arv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690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Toetuse saajate osakaal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D8F-45CF-A22F-A82F5E183A8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CD8F-45CF-A22F-A82F5E183A8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D8F-45CF-A22F-A82F5E183A8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Keskeri- või kutse-keskharidus</c:v>
                </c:pt>
                <c:pt idx="1">
                  <c:v>Kõrgharidus</c:v>
                </c:pt>
                <c:pt idx="2">
                  <c:v>Kutsetase EKR 5</c:v>
                </c:pt>
                <c:pt idx="3">
                  <c:v>Puudus (kohustus omandada)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0.26</c:v>
                </c:pt>
                <c:pt idx="2">
                  <c:v>0.05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8F-45CF-A22F-A82F5E183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t-EE" noProof="0" dirty="0"/>
              <a:t>Rahuldatud taotluste osakaal </a:t>
            </a:r>
            <a:r>
              <a:rPr lang="et-EE" dirty="0"/>
              <a:t>I voorus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Rahuldatud taotluste osakaal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Hiiumaa</c:v>
                </c:pt>
                <c:pt idx="1">
                  <c:v>Võrumaa</c:v>
                </c:pt>
                <c:pt idx="2">
                  <c:v>Raplamaa</c:v>
                </c:pt>
                <c:pt idx="3">
                  <c:v>Ida-Virumaa</c:v>
                </c:pt>
                <c:pt idx="4">
                  <c:v>Saaremaa</c:v>
                </c:pt>
                <c:pt idx="5">
                  <c:v>Jõgevamaa</c:v>
                </c:pt>
                <c:pt idx="6">
                  <c:v>Tartumaa</c:v>
                </c:pt>
                <c:pt idx="7">
                  <c:v>Pärnumaa</c:v>
                </c:pt>
                <c:pt idx="8">
                  <c:v>Järvamaa</c:v>
                </c:pt>
                <c:pt idx="9">
                  <c:v>Läänemaa</c:v>
                </c:pt>
                <c:pt idx="10">
                  <c:v>Põlvamaa</c:v>
                </c:pt>
                <c:pt idx="11">
                  <c:v>Harjumaa</c:v>
                </c:pt>
                <c:pt idx="12">
                  <c:v>Lääne-Virumaa</c:v>
                </c:pt>
                <c:pt idx="13">
                  <c:v>Viljandimaa</c:v>
                </c:pt>
                <c:pt idx="14">
                  <c:v>Valgamaa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0.75</c:v>
                </c:pt>
                <c:pt idx="1">
                  <c:v>0.625</c:v>
                </c:pt>
                <c:pt idx="2">
                  <c:v>0.61538461538461542</c:v>
                </c:pt>
                <c:pt idx="3">
                  <c:v>0.6</c:v>
                </c:pt>
                <c:pt idx="4">
                  <c:v>0.5714285714285714</c:v>
                </c:pt>
                <c:pt idx="5">
                  <c:v>0.5</c:v>
                </c:pt>
                <c:pt idx="6">
                  <c:v>0.42857142857142855</c:v>
                </c:pt>
                <c:pt idx="7">
                  <c:v>0.41666666666666669</c:v>
                </c:pt>
                <c:pt idx="8">
                  <c:v>0.4</c:v>
                </c:pt>
                <c:pt idx="9">
                  <c:v>0.38461538461538464</c:v>
                </c:pt>
                <c:pt idx="10">
                  <c:v>0.36842105263157893</c:v>
                </c:pt>
                <c:pt idx="11">
                  <c:v>0.36363636363636365</c:v>
                </c:pt>
                <c:pt idx="12">
                  <c:v>0.3235294117647059</c:v>
                </c:pt>
                <c:pt idx="13">
                  <c:v>0.19230769230769232</c:v>
                </c:pt>
                <c:pt idx="14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8-4AB9-9218-A441154B3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73112"/>
        <c:axId val="135853528"/>
      </c:barChart>
      <c:catAx>
        <c:axId val="167273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853528"/>
        <c:crosses val="autoZero"/>
        <c:auto val="1"/>
        <c:lblAlgn val="ctr"/>
        <c:lblOffset val="100"/>
        <c:noMultiLvlLbl val="0"/>
      </c:catAx>
      <c:valAx>
        <c:axId val="135853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7273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0.02264</cdr:x>
      <cdr:y>0.01498</cdr:y>
    </cdr:from>
    <cdr:to>
      <cdr:x>0.81</cdr:x>
      <cdr:y>0.09476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107" y="67618"/>
          <a:ext cx="62646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t-EE" sz="1400" b="1" dirty="0"/>
            <a:t>Meetme eelarve on 22 124 000 eurot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0.03102</cdr:x>
      <cdr:y>0.85439</cdr:y>
    </cdr:from>
    <cdr:to>
      <cdr:x>0.98292</cdr:x>
      <cdr:y>0.98945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50801" y="4166689"/>
          <a:ext cx="7696243" cy="658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771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545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316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089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3861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0632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7405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4176" algn="l" defTabSz="91354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lnSpc>
              <a:spcPct val="115000"/>
            </a:lnSpc>
            <a:spcBef>
              <a:spcPts val="1200"/>
            </a:spcBef>
            <a:spcAft>
              <a:spcPts val="1200"/>
            </a:spcAft>
          </a:pPr>
          <a:r>
            <a:rPr lang="et-EE" sz="1600" b="1" dirty="0">
              <a:solidFill>
                <a:srgbClr val="FF0000"/>
              </a:solidFill>
              <a:latin typeface="+mj-lt"/>
            </a:rPr>
            <a:t>Eelmisel perioodil tehti </a:t>
          </a:r>
          <a:r>
            <a:rPr lang="et-EE" sz="1600" b="1" dirty="0">
              <a:solidFill>
                <a:srgbClr val="FF0000"/>
              </a:solidFill>
              <a:latin typeface="+mj-lt"/>
              <a:cs typeface="Times New Roman"/>
            </a:rPr>
            <a:t>k</a:t>
          </a:r>
          <a:r>
            <a:rPr lang="et-EE" sz="1600" b="1" dirty="0">
              <a:solidFill>
                <a:srgbClr val="FF0000"/>
              </a:solidFill>
              <a:latin typeface="+mj-lt"/>
              <a:ea typeface="Calibri"/>
              <a:cs typeface="Times New Roman"/>
            </a:rPr>
            <a:t>olme hariduse omandamata jätnud toetuse saaja osas toetuse tagasinõudmise otsus.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0.79442</cdr:x>
      <cdr:y>0.34912</cdr:y>
    </cdr:from>
    <cdr:to>
      <cdr:x>0.86982</cdr:x>
      <cdr:y>0.73649</cdr:y>
    </cdr:to>
    <cdr:sp macro="" textlink="">
      <cdr:nvSpPr>
        <cdr:cNvPr id="2" name="Donut 1"/>
        <cdr:cNvSpPr/>
      </cdr:nvSpPr>
      <cdr:spPr bwMode="auto">
        <a:xfrm xmlns:a="http://schemas.openxmlformats.org/drawingml/2006/main">
          <a:off x="6423025" y="1579562"/>
          <a:ext cx="609600" cy="1752600"/>
        </a:xfrm>
        <a:prstGeom xmlns:a="http://schemas.openxmlformats.org/drawingml/2006/main" prst="donut">
          <a:avLst>
            <a:gd name="adj" fmla="val 12458"/>
          </a:avLst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t-EE"/>
        </a:p>
      </cdr:txBody>
    </cdr:sp>
  </cdr:relSizeAnchor>
  <cdr:relSizeAnchor xmlns:cdr="http://schemas.openxmlformats.org/drawingml/2006/chartDrawing">
    <cdr:from>
      <cdr:x>0.91694</cdr:x>
      <cdr:y>0.34912</cdr:y>
    </cdr:from>
    <cdr:to>
      <cdr:x>0.99234</cdr:x>
      <cdr:y>0.73649</cdr:y>
    </cdr:to>
    <cdr:sp macro="" textlink="">
      <cdr:nvSpPr>
        <cdr:cNvPr id="3" name="Donut 2"/>
        <cdr:cNvSpPr/>
      </cdr:nvSpPr>
      <cdr:spPr bwMode="auto">
        <a:xfrm xmlns:a="http://schemas.openxmlformats.org/drawingml/2006/main">
          <a:off x="7413625" y="1579562"/>
          <a:ext cx="609600" cy="1752600"/>
        </a:xfrm>
        <a:prstGeom xmlns:a="http://schemas.openxmlformats.org/drawingml/2006/main" prst="donut">
          <a:avLst>
            <a:gd name="adj" fmla="val 12458"/>
          </a:avLst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t-E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B24C-4E3B-4C78-9A25-BA47F3664204}" type="datetimeFigureOut">
              <a:rPr lang="et-EE" smtClean="0"/>
              <a:t>10.08.2017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27CF-A25A-4458-BF86-57224911F3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892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1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1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61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32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0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Muu all on heinaseemnete tootmine, küülikukasvatus</a:t>
            </a:r>
            <a:r>
              <a:rPr lang="et-EE" baseline="0" dirty="0"/>
              <a:t> ja seenekasvatus.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27CF-A25A-4458-BF86-57224911F393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4064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35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36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39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40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41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42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46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47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8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37495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27CF-A25A-4458-BF86-57224911F393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048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27CF-A25A-4458-BF86-57224911F393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048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27CF-A25A-4458-BF86-57224911F393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048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6470" y="4715632"/>
            <a:ext cx="187269" cy="278266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33532" y="9649960"/>
            <a:ext cx="264149" cy="278266"/>
          </a:xfrm>
        </p:spPr>
        <p:txBody>
          <a:bodyPr/>
          <a:lstStyle/>
          <a:p>
            <a:pPr>
              <a:defRPr/>
            </a:pPr>
            <a:fld id="{FA7A35AE-63C8-4CAF-9018-E020E11BD59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1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32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33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5650" cy="342582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FDBF8C5-1720-4C88-A344-A20BCF134ECE}" type="slidenum">
              <a:rPr lang="et-EE" altLang="en-US" smtClean="0">
                <a:solidFill>
                  <a:prstClr val="black"/>
                </a:solidFill>
              </a:rPr>
              <a:pPr/>
              <a:t>34</a:t>
            </a:fld>
            <a:endParaRPr lang="et-E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24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56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2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2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55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89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7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523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98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883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45" indent="0">
              <a:buNone/>
              <a:defRPr sz="2400"/>
            </a:lvl3pPr>
            <a:lvl4pPr marL="1370316" indent="0">
              <a:buNone/>
              <a:defRPr sz="2000"/>
            </a:lvl4pPr>
            <a:lvl5pPr marL="1827089" indent="0">
              <a:buNone/>
              <a:defRPr sz="2000"/>
            </a:lvl5pPr>
            <a:lvl6pPr marL="2283861" indent="0">
              <a:buNone/>
              <a:defRPr sz="2000"/>
            </a:lvl6pPr>
            <a:lvl7pPr marL="2740632" indent="0">
              <a:buNone/>
              <a:defRPr sz="2000"/>
            </a:lvl7pPr>
            <a:lvl8pPr marL="3197405" indent="0">
              <a:buNone/>
              <a:defRPr sz="2000"/>
            </a:lvl8pPr>
            <a:lvl9pPr marL="36541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24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5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155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304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844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2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2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199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395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293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331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473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283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45" indent="0">
              <a:buNone/>
              <a:defRPr sz="2400"/>
            </a:lvl3pPr>
            <a:lvl4pPr marL="1370316" indent="0">
              <a:buNone/>
              <a:defRPr sz="2000"/>
            </a:lvl4pPr>
            <a:lvl5pPr marL="1827089" indent="0">
              <a:buNone/>
              <a:defRPr sz="2000"/>
            </a:lvl5pPr>
            <a:lvl6pPr marL="2283861" indent="0">
              <a:buNone/>
              <a:defRPr sz="2000"/>
            </a:lvl6pPr>
            <a:lvl7pPr marL="2740632" indent="0">
              <a:buNone/>
              <a:defRPr sz="2000"/>
            </a:lvl7pPr>
            <a:lvl8pPr marL="3197405" indent="0">
              <a:buNone/>
              <a:defRPr sz="2000"/>
            </a:lvl8pPr>
            <a:lvl9pPr marL="36541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5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518" y="2131089"/>
            <a:ext cx="7772964" cy="1469002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045" y="3886571"/>
            <a:ext cx="6401929" cy="1752300"/>
          </a:xfrm>
        </p:spPr>
        <p:txBody>
          <a:bodyPr/>
          <a:lstStyle>
            <a:lvl1pPr marL="0" indent="0" algn="ctr">
              <a:buNone/>
              <a:defRPr/>
            </a:lvl1pPr>
            <a:lvl2pPr marL="461429" indent="0" algn="ctr">
              <a:buNone/>
              <a:defRPr/>
            </a:lvl2pPr>
            <a:lvl3pPr marL="922863" indent="0" algn="ctr">
              <a:buNone/>
              <a:defRPr/>
            </a:lvl3pPr>
            <a:lvl4pPr marL="1384292" indent="0" algn="ctr">
              <a:buNone/>
              <a:defRPr/>
            </a:lvl4pPr>
            <a:lvl5pPr marL="1845726" indent="0" algn="ctr">
              <a:buNone/>
              <a:defRPr/>
            </a:lvl5pPr>
            <a:lvl6pPr marL="2307155" indent="0" algn="ctr">
              <a:buNone/>
              <a:defRPr/>
            </a:lvl6pPr>
            <a:lvl7pPr marL="2768588" indent="0" algn="ctr">
              <a:buNone/>
              <a:defRPr/>
            </a:lvl7pPr>
            <a:lvl8pPr marL="3230018" indent="0" algn="ctr">
              <a:buNone/>
              <a:defRPr/>
            </a:lvl8pPr>
            <a:lvl9pPr marL="3691450" indent="0" algn="ctr">
              <a:buNone/>
              <a:defRPr/>
            </a:lvl9pPr>
          </a:lstStyle>
          <a:p>
            <a:r>
              <a:rPr lang="et-EE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7519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96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5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1429" indent="-461429">
              <a:buFont typeface="Wingdings" panose="05000000000000000000" pitchFamily="2" charset="2"/>
              <a:buChar char="ü"/>
              <a:defRPr b="1"/>
            </a:lvl1pPr>
            <a:lvl2pPr marL="922863" indent="-461429">
              <a:buFont typeface="Wingdings" panose="05000000000000000000" pitchFamily="2" charset="2"/>
              <a:buChar char="q"/>
              <a:defRPr/>
            </a:lvl2pPr>
            <a:lvl3pPr marL="1268934" indent="-346073">
              <a:buFont typeface="Wingdings" panose="05000000000000000000" pitchFamily="2" charset="2"/>
              <a:buChar char="§"/>
              <a:defRPr/>
            </a:lvl3pPr>
            <a:lvl4pPr marL="1730367" indent="-346073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470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626" y="4407009"/>
            <a:ext cx="7771351" cy="1362369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626" y="2906185"/>
            <a:ext cx="7771351" cy="1500834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  <a:lvl2pPr marL="461429" indent="0">
              <a:buNone/>
              <a:defRPr sz="1800"/>
            </a:lvl2pPr>
            <a:lvl3pPr marL="922863" indent="0">
              <a:buNone/>
              <a:defRPr sz="1600"/>
            </a:lvl3pPr>
            <a:lvl4pPr marL="1384292" indent="0">
              <a:buNone/>
              <a:defRPr sz="1400"/>
            </a:lvl4pPr>
            <a:lvl5pPr marL="1845726" indent="0">
              <a:buNone/>
              <a:defRPr sz="1400"/>
            </a:lvl5pPr>
            <a:lvl6pPr marL="2307155" indent="0">
              <a:buNone/>
              <a:defRPr sz="1400"/>
            </a:lvl6pPr>
            <a:lvl7pPr marL="2768588" indent="0">
              <a:buNone/>
              <a:defRPr sz="1400"/>
            </a:lvl7pPr>
            <a:lvl8pPr marL="3230018" indent="0">
              <a:buNone/>
              <a:defRPr sz="1400"/>
            </a:lvl8pPr>
            <a:lvl9pPr marL="3691450" indent="0">
              <a:buNone/>
              <a:defRPr sz="1400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941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11326" y="1772997"/>
            <a:ext cx="3987520" cy="4524784"/>
          </a:xfrm>
        </p:spPr>
        <p:txBody>
          <a:bodyPr/>
          <a:lstStyle>
            <a:lvl1pPr marL="461429" indent="-461429">
              <a:buFont typeface="Wingdings" panose="05000000000000000000" pitchFamily="2" charset="2"/>
              <a:buChar char="ü"/>
              <a:defRPr sz="2800" b="1"/>
            </a:lvl1pPr>
            <a:lvl2pPr marL="807504" indent="-346073">
              <a:buFont typeface="Wingdings" panose="05000000000000000000" pitchFamily="2" charset="2"/>
              <a:buChar char="q"/>
              <a:defRPr sz="2400"/>
            </a:lvl2pPr>
            <a:lvl3pPr marL="1268934" indent="-346073">
              <a:buFont typeface="Wingdings" panose="05000000000000000000" pitchFamily="2" charset="2"/>
              <a:buChar char="§"/>
              <a:defRPr sz="2000"/>
            </a:lvl3pPr>
            <a:lvl4pPr marL="1672687" indent="-288395">
              <a:buFont typeface="Arial" panose="020B0604020202020204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9" y="1768598"/>
            <a:ext cx="4097179" cy="4524784"/>
          </a:xfrm>
        </p:spPr>
        <p:txBody>
          <a:bodyPr/>
          <a:lstStyle>
            <a:lvl1pPr marL="461429" indent="-461429">
              <a:buFont typeface="Wingdings" panose="05000000000000000000" pitchFamily="2" charset="2"/>
              <a:buChar char="ü"/>
              <a:defRPr sz="2800" b="1"/>
            </a:lvl1pPr>
            <a:lvl2pPr marL="807504" indent="-346073">
              <a:buFont typeface="Wingdings" panose="05000000000000000000" pitchFamily="2" charset="2"/>
              <a:buChar char="q"/>
              <a:defRPr sz="2400"/>
            </a:lvl2pPr>
            <a:lvl3pPr marL="1268934" indent="-346073">
              <a:buFont typeface="Wingdings" panose="05000000000000000000" pitchFamily="2" charset="2"/>
              <a:buChar char="§"/>
              <a:defRPr sz="2000"/>
            </a:lvl3pPr>
            <a:lvl4pPr marL="1672687" indent="-288395">
              <a:buFont typeface="Arial" panose="020B0604020202020204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914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484" y="275348"/>
            <a:ext cx="8231051" cy="1142735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6484" y="1535849"/>
            <a:ext cx="4040521" cy="63980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61429" indent="0">
              <a:buNone/>
              <a:defRPr sz="2000" b="1"/>
            </a:lvl2pPr>
            <a:lvl3pPr marL="922863" indent="0">
              <a:buNone/>
              <a:defRPr sz="1800" b="1"/>
            </a:lvl3pPr>
            <a:lvl4pPr marL="1384292" indent="0">
              <a:buNone/>
              <a:defRPr sz="1600" b="1"/>
            </a:lvl4pPr>
            <a:lvl5pPr marL="1845726" indent="0">
              <a:buNone/>
              <a:defRPr sz="1600" b="1"/>
            </a:lvl5pPr>
            <a:lvl6pPr marL="2307155" indent="0">
              <a:buNone/>
              <a:defRPr sz="1600" b="1"/>
            </a:lvl6pPr>
            <a:lvl7pPr marL="2768588" indent="0">
              <a:buNone/>
              <a:defRPr sz="1600" b="1"/>
            </a:lvl7pPr>
            <a:lvl8pPr marL="3230018" indent="0">
              <a:buNone/>
              <a:defRPr sz="1600" b="1"/>
            </a:lvl8pPr>
            <a:lvl9pPr marL="3691450" indent="0">
              <a:buNone/>
              <a:defRPr sz="1600" b="1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6484" y="2175662"/>
            <a:ext cx="4040521" cy="3950233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ü"/>
              <a:defRPr sz="2400"/>
            </a:lvl1pPr>
            <a:lvl2pPr marL="807504" indent="-346073">
              <a:buFont typeface="Wingdings" panose="05000000000000000000" pitchFamily="2" charset="2"/>
              <a:buChar char="q"/>
              <a:defRPr sz="2000"/>
            </a:lvl2pPr>
            <a:lvl3pPr marL="1211257" indent="-288395">
              <a:buFont typeface="Wingdings" panose="05000000000000000000" pitchFamily="2" charset="2"/>
              <a:buChar char="§"/>
              <a:defRPr sz="1800"/>
            </a:lvl3pPr>
            <a:lvl4pPr marL="1672687" indent="-288395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400" y="1535849"/>
            <a:ext cx="4042135" cy="63980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61429" indent="0">
              <a:buNone/>
              <a:defRPr sz="2000" b="1"/>
            </a:lvl2pPr>
            <a:lvl3pPr marL="922863" indent="0">
              <a:buNone/>
              <a:defRPr sz="1800" b="1"/>
            </a:lvl3pPr>
            <a:lvl4pPr marL="1384292" indent="0">
              <a:buNone/>
              <a:defRPr sz="1600" b="1"/>
            </a:lvl4pPr>
            <a:lvl5pPr marL="1845726" indent="0">
              <a:buNone/>
              <a:defRPr sz="1600" b="1"/>
            </a:lvl5pPr>
            <a:lvl6pPr marL="2307155" indent="0">
              <a:buNone/>
              <a:defRPr sz="1600" b="1"/>
            </a:lvl6pPr>
            <a:lvl7pPr marL="2768588" indent="0">
              <a:buNone/>
              <a:defRPr sz="1600" b="1"/>
            </a:lvl7pPr>
            <a:lvl8pPr marL="3230018" indent="0">
              <a:buNone/>
              <a:defRPr sz="1600" b="1"/>
            </a:lvl8pPr>
            <a:lvl9pPr marL="3691450" indent="0">
              <a:buNone/>
              <a:defRPr sz="1600" b="1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400" y="2175662"/>
            <a:ext cx="4042135" cy="3950233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ü"/>
              <a:defRPr sz="2400"/>
            </a:lvl1pPr>
            <a:lvl2pPr marL="807504" indent="-346073">
              <a:buFont typeface="Wingdings" panose="05000000000000000000" pitchFamily="2" charset="2"/>
              <a:buChar char="q"/>
              <a:defRPr sz="2000"/>
            </a:lvl2pPr>
            <a:lvl3pPr marL="1211257" indent="-288395">
              <a:buFont typeface="Wingdings" panose="05000000000000000000" pitchFamily="2" charset="2"/>
              <a:buChar char="§"/>
              <a:defRPr sz="1800"/>
            </a:lvl3pPr>
            <a:lvl4pPr marL="1672687" indent="-288395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363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7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7504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475" y="273757"/>
            <a:ext cx="3009826" cy="1161833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4380" y="273756"/>
            <a:ext cx="5113155" cy="5852139"/>
          </a:xfrm>
        </p:spPr>
        <p:txBody>
          <a:bodyPr>
            <a:normAutofit/>
          </a:bodyPr>
          <a:lstStyle>
            <a:lvl1pPr marL="461429" indent="-461429">
              <a:buFont typeface="Wingdings" panose="05000000000000000000" pitchFamily="2" charset="2"/>
              <a:buChar char="ü"/>
              <a:defRPr sz="3200" b="1"/>
            </a:lvl1pPr>
            <a:lvl2pPr marL="922863" indent="-461429">
              <a:buFont typeface="Wingdings" panose="05000000000000000000" pitchFamily="2" charset="2"/>
              <a:buChar char="q"/>
              <a:defRPr sz="2800"/>
            </a:lvl2pPr>
            <a:lvl3pPr marL="1268934" indent="-346073">
              <a:buFont typeface="Wingdings" panose="05000000000000000000" pitchFamily="2" charset="2"/>
              <a:buChar char="§"/>
              <a:defRPr sz="2400"/>
            </a:lvl3pPr>
            <a:lvl4pPr marL="1730367" indent="-346073">
              <a:buFont typeface="Arial" panose="020B0604020202020204" pitchFamily="34" charset="0"/>
              <a:buChar char="•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6475" y="1435590"/>
            <a:ext cx="3009826" cy="46903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61429" indent="0">
              <a:buNone/>
              <a:defRPr sz="1200"/>
            </a:lvl2pPr>
            <a:lvl3pPr marL="922863" indent="0">
              <a:buNone/>
              <a:defRPr sz="1000"/>
            </a:lvl3pPr>
            <a:lvl4pPr marL="1384292" indent="0">
              <a:buNone/>
              <a:defRPr sz="900"/>
            </a:lvl4pPr>
            <a:lvl5pPr marL="1845726" indent="0">
              <a:buNone/>
              <a:defRPr sz="900"/>
            </a:lvl5pPr>
            <a:lvl6pPr marL="2307155" indent="0">
              <a:buNone/>
              <a:defRPr sz="900"/>
            </a:lvl6pPr>
            <a:lvl7pPr marL="2768588" indent="0">
              <a:buNone/>
              <a:defRPr sz="900"/>
            </a:lvl7pPr>
            <a:lvl8pPr marL="3230018" indent="0">
              <a:buNone/>
              <a:defRPr sz="900"/>
            </a:lvl8pPr>
            <a:lvl9pPr marL="3691450" indent="0">
              <a:buNone/>
              <a:defRPr sz="900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064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034" y="4800122"/>
            <a:ext cx="5487367" cy="5665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034" y="612758"/>
            <a:ext cx="5487367" cy="4114163"/>
          </a:xfrm>
        </p:spPr>
        <p:txBody>
          <a:bodyPr/>
          <a:lstStyle>
            <a:lvl1pPr marL="0" indent="0">
              <a:buNone/>
              <a:defRPr sz="3200"/>
            </a:lvl1pPr>
            <a:lvl2pPr marL="461429" indent="0">
              <a:buNone/>
              <a:defRPr sz="2800"/>
            </a:lvl2pPr>
            <a:lvl3pPr marL="922863" indent="0">
              <a:buNone/>
              <a:defRPr sz="2400"/>
            </a:lvl3pPr>
            <a:lvl4pPr marL="1384292" indent="0">
              <a:buNone/>
              <a:defRPr sz="2000"/>
            </a:lvl4pPr>
            <a:lvl5pPr marL="1845726" indent="0">
              <a:buNone/>
              <a:defRPr sz="2000"/>
            </a:lvl5pPr>
            <a:lvl6pPr marL="2307155" indent="0">
              <a:buNone/>
              <a:defRPr sz="2000"/>
            </a:lvl6pPr>
            <a:lvl7pPr marL="2768588" indent="0">
              <a:buNone/>
              <a:defRPr sz="2000"/>
            </a:lvl7pPr>
            <a:lvl8pPr marL="3230018" indent="0">
              <a:buNone/>
              <a:defRPr sz="2000"/>
            </a:lvl8pPr>
            <a:lvl9pPr marL="369145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034" y="5366715"/>
            <a:ext cx="5487367" cy="805326"/>
          </a:xfrm>
        </p:spPr>
        <p:txBody>
          <a:bodyPr/>
          <a:lstStyle>
            <a:lvl1pPr marL="0" indent="0">
              <a:buNone/>
              <a:defRPr sz="1400"/>
            </a:lvl1pPr>
            <a:lvl2pPr marL="461429" indent="0">
              <a:buNone/>
              <a:defRPr sz="1200"/>
            </a:lvl2pPr>
            <a:lvl3pPr marL="922863" indent="0">
              <a:buNone/>
              <a:defRPr sz="1000"/>
            </a:lvl3pPr>
            <a:lvl4pPr marL="1384292" indent="0">
              <a:buNone/>
              <a:defRPr sz="900"/>
            </a:lvl4pPr>
            <a:lvl5pPr marL="1845726" indent="0">
              <a:buNone/>
              <a:defRPr sz="900"/>
            </a:lvl5pPr>
            <a:lvl6pPr marL="2307155" indent="0">
              <a:buNone/>
              <a:defRPr sz="900"/>
            </a:lvl6pPr>
            <a:lvl7pPr marL="2768588" indent="0">
              <a:buNone/>
              <a:defRPr sz="900"/>
            </a:lvl7pPr>
            <a:lvl8pPr marL="3230018" indent="0">
              <a:buNone/>
              <a:defRPr sz="900"/>
            </a:lvl8pPr>
            <a:lvl9pPr marL="369145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57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45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913244" y="302404"/>
            <a:ext cx="1536442" cy="5995379"/>
          </a:xfrm>
        </p:spPr>
        <p:txBody>
          <a:bodyPr vert="eaVert"/>
          <a:lstStyle/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11326" y="302404"/>
            <a:ext cx="6255600" cy="5995379"/>
          </a:xfrm>
        </p:spPr>
        <p:txBody>
          <a:bodyPr vert="eaVert"/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273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1326" y="302404"/>
            <a:ext cx="8157861" cy="1263693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11325" y="6904155"/>
            <a:ext cx="2383989" cy="520438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503408" y="6904155"/>
            <a:ext cx="3245321" cy="520438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343921" y="6904155"/>
            <a:ext cx="2383989" cy="520438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1581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5134"/>
            <a:ext cx="9144000" cy="5052866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259" tIns="46126" rIns="92259" bIns="46126" numCol="1" rtlCol="0" anchor="t" anchorCtr="0" compatLnSpc="1">
            <a:prstTxWarp prst="textNoShape">
              <a:avLst/>
            </a:prstTxWarp>
          </a:bodyPr>
          <a:lstStyle/>
          <a:p>
            <a:pPr defTabSz="45328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49"/>
            <a:ext cx="7315576" cy="1804595"/>
          </a:xfrm>
        </p:spPr>
        <p:txBody>
          <a:bodyPr tIns="87172" anchor="t" anchorCtr="0"/>
          <a:lstStyle>
            <a:lvl1pPr algn="l">
              <a:defRPr sz="5800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Slaidiesitluse </a:t>
            </a:r>
            <a:br>
              <a:rPr lang="et-EE" dirty="0"/>
            </a:b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4536764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61285" indent="0" algn="ctr">
              <a:buNone/>
              <a:defRPr sz="2000"/>
            </a:lvl2pPr>
            <a:lvl3pPr marL="922575" indent="0" algn="ctr">
              <a:buNone/>
              <a:defRPr sz="1800"/>
            </a:lvl3pPr>
            <a:lvl4pPr marL="1383860" indent="0" algn="ctr">
              <a:buNone/>
              <a:defRPr sz="1600"/>
            </a:lvl4pPr>
            <a:lvl5pPr marL="1845151" indent="0" algn="ctr">
              <a:buNone/>
              <a:defRPr sz="1600"/>
            </a:lvl5pPr>
            <a:lvl6pPr marL="2306435" indent="0" algn="ctr">
              <a:buNone/>
              <a:defRPr sz="1600"/>
            </a:lvl6pPr>
            <a:lvl7pPr marL="2767724" indent="0" algn="ctr">
              <a:buNone/>
              <a:defRPr sz="1600"/>
            </a:lvl7pPr>
            <a:lvl8pPr marL="3229010" indent="0" algn="ctr">
              <a:buNone/>
              <a:defRPr sz="1600"/>
            </a:lvl8pPr>
            <a:lvl9pPr marL="3690298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  <a:br>
              <a:rPr lang="et-EE" dirty="0"/>
            </a:br>
            <a:r>
              <a:rPr lang="et-EE" dirty="0"/>
              <a:t>asutuse nimetus </a:t>
            </a:r>
            <a:r>
              <a:rPr lang="et-EE"/>
              <a:t>/ ametinimetus</a:t>
            </a:r>
            <a:br>
              <a:rPr lang="et-EE"/>
            </a:br>
            <a:br>
              <a:rPr lang="et-EE"/>
            </a:br>
            <a:r>
              <a:rPr lang="et-EE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72" y="218906"/>
            <a:ext cx="3517234" cy="13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8295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484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7"/>
            <a:ext cx="8047133" cy="4524784"/>
          </a:xfrm>
        </p:spPr>
        <p:txBody>
          <a:bodyPr/>
          <a:lstStyle>
            <a:lvl1pPr marL="0" indent="0">
              <a:spcAft>
                <a:spcPts val="808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4115142633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484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7"/>
            <a:ext cx="8047133" cy="4524784"/>
          </a:xfrm>
        </p:spPr>
        <p:txBody>
          <a:bodyPr/>
          <a:lstStyle>
            <a:lvl1pPr marL="0" indent="0">
              <a:spcAft>
                <a:spcPts val="808"/>
              </a:spcAft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1024615689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484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7"/>
            <a:ext cx="8047133" cy="4524784"/>
          </a:xfrm>
        </p:spPr>
        <p:txBody>
          <a:bodyPr/>
          <a:lstStyle>
            <a:lvl1pPr marL="435862" indent="-326896">
              <a:spcAft>
                <a:spcPts val="808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66986775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484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7"/>
            <a:ext cx="8047133" cy="4524784"/>
          </a:xfrm>
        </p:spPr>
        <p:txBody>
          <a:bodyPr/>
          <a:lstStyle>
            <a:lvl1pPr marL="435862" indent="-326896">
              <a:spcAft>
                <a:spcPts val="808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899397045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5134"/>
            <a:ext cx="9144000" cy="5052866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259" tIns="46126" rIns="92259" bIns="46126" numCol="1" rtlCol="0" anchor="t" anchorCtr="0" compatLnSpc="1">
            <a:prstTxWarp prst="textNoShape">
              <a:avLst/>
            </a:prstTxWarp>
          </a:bodyPr>
          <a:lstStyle/>
          <a:p>
            <a:pPr defTabSz="45328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62"/>
            <a:ext cx="7315576" cy="974751"/>
          </a:xfrm>
        </p:spPr>
        <p:txBody>
          <a:bodyPr tIns="87172" anchor="t" anchorCtr="0"/>
          <a:lstStyle>
            <a:lvl1pPr algn="l">
              <a:defRPr sz="58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3645588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61285" indent="0" algn="ctr">
              <a:buNone/>
              <a:defRPr sz="2000"/>
            </a:lvl2pPr>
            <a:lvl3pPr marL="922575" indent="0" algn="ctr">
              <a:buNone/>
              <a:defRPr sz="1800"/>
            </a:lvl3pPr>
            <a:lvl4pPr marL="1383860" indent="0" algn="ctr">
              <a:buNone/>
              <a:defRPr sz="1600"/>
            </a:lvl4pPr>
            <a:lvl5pPr marL="1845151" indent="0" algn="ctr">
              <a:buNone/>
              <a:defRPr sz="1600"/>
            </a:lvl5pPr>
            <a:lvl6pPr marL="2306435" indent="0" algn="ctr">
              <a:buNone/>
              <a:defRPr sz="1600"/>
            </a:lvl6pPr>
            <a:lvl7pPr marL="2767724" indent="0" algn="ctr">
              <a:buNone/>
              <a:defRPr sz="1600"/>
            </a:lvl7pPr>
            <a:lvl8pPr marL="3229010" indent="0" algn="ctr">
              <a:buNone/>
              <a:defRPr sz="1600"/>
            </a:lvl8pPr>
            <a:lvl9pPr marL="3690298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endParaRPr lang="et-E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72" y="218906"/>
            <a:ext cx="3517234" cy="13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79167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2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2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49"/>
            <a:ext cx="7315576" cy="1804595"/>
          </a:xfrm>
        </p:spPr>
        <p:txBody>
          <a:bodyPr tIns="87172" anchor="t" anchorCtr="0"/>
          <a:lstStyle>
            <a:lvl1pPr algn="l">
              <a:defRPr sz="5800"/>
            </a:lvl1pPr>
          </a:lstStyle>
          <a:p>
            <a:r>
              <a:rPr lang="et-EE" dirty="0"/>
              <a:t>Slaidiesitluse </a:t>
            </a:r>
            <a:br>
              <a:rPr lang="et-EE" dirty="0"/>
            </a:b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4536764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61285" indent="0" algn="ctr">
              <a:buNone/>
              <a:defRPr sz="2000"/>
            </a:lvl2pPr>
            <a:lvl3pPr marL="922575" indent="0" algn="ctr">
              <a:buNone/>
              <a:defRPr sz="1800"/>
            </a:lvl3pPr>
            <a:lvl4pPr marL="1383860" indent="0" algn="ctr">
              <a:buNone/>
              <a:defRPr sz="1600"/>
            </a:lvl4pPr>
            <a:lvl5pPr marL="1845151" indent="0" algn="ctr">
              <a:buNone/>
              <a:defRPr sz="1600"/>
            </a:lvl5pPr>
            <a:lvl6pPr marL="2306435" indent="0" algn="ctr">
              <a:buNone/>
              <a:defRPr sz="1600"/>
            </a:lvl6pPr>
            <a:lvl7pPr marL="2767724" indent="0" algn="ctr">
              <a:buNone/>
              <a:defRPr sz="1600"/>
            </a:lvl7pPr>
            <a:lvl8pPr marL="3229010" indent="0" algn="ctr">
              <a:buNone/>
              <a:defRPr sz="1600"/>
            </a:lvl8pPr>
            <a:lvl9pPr marL="3690298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  <a:br>
              <a:rPr lang="et-EE" dirty="0"/>
            </a:br>
            <a:r>
              <a:rPr lang="et-EE" dirty="0"/>
              <a:t>asutuse nimetus / ametinimetus</a:t>
            </a:r>
            <a:br>
              <a:rPr lang="et-EE" dirty="0"/>
            </a:br>
            <a:br>
              <a:rPr lang="et-EE" dirty="0"/>
            </a:br>
            <a:r>
              <a:rPr lang="et-EE" dirty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14" y="220249"/>
            <a:ext cx="3517519" cy="138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34246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62"/>
            <a:ext cx="7315576" cy="974751"/>
          </a:xfrm>
        </p:spPr>
        <p:txBody>
          <a:bodyPr tIns="87172" anchor="t" anchorCtr="0"/>
          <a:lstStyle>
            <a:lvl1pPr algn="l">
              <a:defRPr sz="5800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3645588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61285" indent="0" algn="ctr">
              <a:buNone/>
              <a:defRPr sz="2000"/>
            </a:lvl2pPr>
            <a:lvl3pPr marL="922575" indent="0" algn="ctr">
              <a:buNone/>
              <a:defRPr sz="1800"/>
            </a:lvl3pPr>
            <a:lvl4pPr marL="1383860" indent="0" algn="ctr">
              <a:buNone/>
              <a:defRPr sz="1600"/>
            </a:lvl4pPr>
            <a:lvl5pPr marL="1845151" indent="0" algn="ctr">
              <a:buNone/>
              <a:defRPr sz="1600"/>
            </a:lvl5pPr>
            <a:lvl6pPr marL="2306435" indent="0" algn="ctr">
              <a:buNone/>
              <a:defRPr sz="1600"/>
            </a:lvl6pPr>
            <a:lvl7pPr marL="2767724" indent="0" algn="ctr">
              <a:buNone/>
              <a:defRPr sz="1600"/>
            </a:lvl7pPr>
            <a:lvl8pPr marL="3229010" indent="0" algn="ctr">
              <a:buNone/>
              <a:defRPr sz="1600"/>
            </a:lvl8pPr>
            <a:lvl9pPr marL="3690298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endParaRPr lang="et-EE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72" y="218906"/>
            <a:ext cx="3517234" cy="13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701577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65360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518" y="2131089"/>
            <a:ext cx="7772964" cy="1469002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038" y="3886571"/>
            <a:ext cx="6401929" cy="1752300"/>
          </a:xfrm>
        </p:spPr>
        <p:txBody>
          <a:bodyPr/>
          <a:lstStyle>
            <a:lvl1pPr marL="0" indent="0" algn="ctr">
              <a:buNone/>
              <a:defRPr/>
            </a:lvl1pPr>
            <a:lvl2pPr marL="461766" indent="0" algn="ctr">
              <a:buNone/>
              <a:defRPr/>
            </a:lvl2pPr>
            <a:lvl3pPr marL="923535" indent="0" algn="ctr">
              <a:buNone/>
              <a:defRPr/>
            </a:lvl3pPr>
            <a:lvl4pPr marL="1385301" indent="0" algn="ctr">
              <a:buNone/>
              <a:defRPr/>
            </a:lvl4pPr>
            <a:lvl5pPr marL="1847070" indent="0" algn="ctr">
              <a:buNone/>
              <a:defRPr/>
            </a:lvl5pPr>
            <a:lvl6pPr marL="2308836" indent="0" algn="ctr">
              <a:buNone/>
              <a:defRPr/>
            </a:lvl6pPr>
            <a:lvl7pPr marL="2770605" indent="0" algn="ctr">
              <a:buNone/>
              <a:defRPr/>
            </a:lvl7pPr>
            <a:lvl8pPr marL="3232371" indent="0" algn="ctr">
              <a:buNone/>
              <a:defRPr/>
            </a:lvl8pPr>
            <a:lvl9pPr marL="3694140" indent="0" algn="ctr">
              <a:buNone/>
              <a:defRPr/>
            </a:lvl9pPr>
          </a:lstStyle>
          <a:p>
            <a:r>
              <a:rPr lang="et-EE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91240005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1766" indent="-461766">
              <a:buFont typeface="Wingdings" panose="05000000000000000000" pitchFamily="2" charset="2"/>
              <a:buChar char="ü"/>
              <a:defRPr b="1"/>
            </a:lvl1pPr>
            <a:lvl2pPr marL="923535" indent="-461766">
              <a:buFont typeface="Wingdings" panose="05000000000000000000" pitchFamily="2" charset="2"/>
              <a:buChar char="q"/>
              <a:defRPr/>
            </a:lvl2pPr>
            <a:lvl3pPr marL="1269860" indent="-346326">
              <a:buFont typeface="Wingdings" panose="05000000000000000000" pitchFamily="2" charset="2"/>
              <a:buChar char="§"/>
              <a:defRPr/>
            </a:lvl3pPr>
            <a:lvl4pPr marL="1731628" indent="-346326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88671197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619" y="4407009"/>
            <a:ext cx="7771351" cy="1362369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619" y="2906178"/>
            <a:ext cx="7771351" cy="1500834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  <a:lvl2pPr marL="461766" indent="0">
              <a:buNone/>
              <a:defRPr sz="1800"/>
            </a:lvl2pPr>
            <a:lvl3pPr marL="923535" indent="0">
              <a:buNone/>
              <a:defRPr sz="1600"/>
            </a:lvl3pPr>
            <a:lvl4pPr marL="1385301" indent="0">
              <a:buNone/>
              <a:defRPr sz="1400"/>
            </a:lvl4pPr>
            <a:lvl5pPr marL="1847070" indent="0">
              <a:buNone/>
              <a:defRPr sz="1400"/>
            </a:lvl5pPr>
            <a:lvl6pPr marL="2308836" indent="0">
              <a:buNone/>
              <a:defRPr sz="1400"/>
            </a:lvl6pPr>
            <a:lvl7pPr marL="2770605" indent="0">
              <a:buNone/>
              <a:defRPr sz="1400"/>
            </a:lvl7pPr>
            <a:lvl8pPr marL="3232371" indent="0">
              <a:buNone/>
              <a:defRPr sz="1400"/>
            </a:lvl8pPr>
            <a:lvl9pPr marL="3694140" indent="0">
              <a:buNone/>
              <a:defRPr sz="1400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309514643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11319" y="1772992"/>
            <a:ext cx="3987520" cy="4524784"/>
          </a:xfrm>
        </p:spPr>
        <p:txBody>
          <a:bodyPr/>
          <a:lstStyle>
            <a:lvl1pPr marL="461766" indent="-461766">
              <a:buFont typeface="Wingdings" panose="05000000000000000000" pitchFamily="2" charset="2"/>
              <a:buChar char="ü"/>
              <a:defRPr sz="2800" b="1"/>
            </a:lvl1pPr>
            <a:lvl2pPr marL="808093" indent="-346326">
              <a:buFont typeface="Wingdings" panose="05000000000000000000" pitchFamily="2" charset="2"/>
              <a:buChar char="q"/>
              <a:defRPr sz="2400"/>
            </a:lvl2pPr>
            <a:lvl3pPr marL="1269860" indent="-346326">
              <a:buFont typeface="Wingdings" panose="05000000000000000000" pitchFamily="2" charset="2"/>
              <a:buChar char="§"/>
              <a:defRPr sz="2000"/>
            </a:lvl3pPr>
            <a:lvl4pPr marL="1673906" indent="-288605">
              <a:buFont typeface="Arial" panose="020B0604020202020204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2" y="1768591"/>
            <a:ext cx="4097179" cy="4524784"/>
          </a:xfrm>
        </p:spPr>
        <p:txBody>
          <a:bodyPr/>
          <a:lstStyle>
            <a:lvl1pPr marL="461766" indent="-461766">
              <a:buFont typeface="Wingdings" panose="05000000000000000000" pitchFamily="2" charset="2"/>
              <a:buChar char="ü"/>
              <a:defRPr sz="2800" b="1"/>
            </a:lvl1pPr>
            <a:lvl2pPr marL="808093" indent="-346326">
              <a:buFont typeface="Wingdings" panose="05000000000000000000" pitchFamily="2" charset="2"/>
              <a:buChar char="q"/>
              <a:defRPr sz="2400"/>
            </a:lvl2pPr>
            <a:lvl3pPr marL="1269860" indent="-346326">
              <a:buFont typeface="Wingdings" panose="05000000000000000000" pitchFamily="2" charset="2"/>
              <a:buChar char="§"/>
              <a:defRPr sz="2000"/>
            </a:lvl3pPr>
            <a:lvl4pPr marL="1673906" indent="-288605">
              <a:buFont typeface="Arial" panose="020B0604020202020204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06544142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477" y="275341"/>
            <a:ext cx="8231051" cy="1142735"/>
          </a:xfrm>
        </p:spPr>
        <p:txBody>
          <a:bodyPr>
            <a:normAutofit/>
          </a:bodyPr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6477" y="1535849"/>
            <a:ext cx="4040521" cy="63980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61766" indent="0">
              <a:buNone/>
              <a:defRPr sz="2000" b="1"/>
            </a:lvl2pPr>
            <a:lvl3pPr marL="923535" indent="0">
              <a:buNone/>
              <a:defRPr sz="1800" b="1"/>
            </a:lvl3pPr>
            <a:lvl4pPr marL="1385301" indent="0">
              <a:buNone/>
              <a:defRPr sz="1600" b="1"/>
            </a:lvl4pPr>
            <a:lvl5pPr marL="1847070" indent="0">
              <a:buNone/>
              <a:defRPr sz="1600" b="1"/>
            </a:lvl5pPr>
            <a:lvl6pPr marL="2308836" indent="0">
              <a:buNone/>
              <a:defRPr sz="1600" b="1"/>
            </a:lvl6pPr>
            <a:lvl7pPr marL="2770605" indent="0">
              <a:buNone/>
              <a:defRPr sz="1600" b="1"/>
            </a:lvl7pPr>
            <a:lvl8pPr marL="3232371" indent="0">
              <a:buNone/>
              <a:defRPr sz="1600" b="1"/>
            </a:lvl8pPr>
            <a:lvl9pPr marL="3694140" indent="0">
              <a:buNone/>
              <a:defRPr sz="1600" b="1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6477" y="2175655"/>
            <a:ext cx="4040521" cy="3950233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ü"/>
              <a:defRPr sz="2400"/>
            </a:lvl1pPr>
            <a:lvl2pPr marL="808093" indent="-346326">
              <a:buFont typeface="Wingdings" panose="05000000000000000000" pitchFamily="2" charset="2"/>
              <a:buChar char="q"/>
              <a:defRPr sz="2000"/>
            </a:lvl2pPr>
            <a:lvl3pPr marL="1212140" indent="-288605">
              <a:buFont typeface="Wingdings" panose="05000000000000000000" pitchFamily="2" charset="2"/>
              <a:buChar char="§"/>
              <a:defRPr sz="1800"/>
            </a:lvl3pPr>
            <a:lvl4pPr marL="1673906" indent="-288605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393" y="1535849"/>
            <a:ext cx="4042135" cy="639804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61766" indent="0">
              <a:buNone/>
              <a:defRPr sz="2000" b="1"/>
            </a:lvl2pPr>
            <a:lvl3pPr marL="923535" indent="0">
              <a:buNone/>
              <a:defRPr sz="1800" b="1"/>
            </a:lvl3pPr>
            <a:lvl4pPr marL="1385301" indent="0">
              <a:buNone/>
              <a:defRPr sz="1600" b="1"/>
            </a:lvl4pPr>
            <a:lvl5pPr marL="1847070" indent="0">
              <a:buNone/>
              <a:defRPr sz="1600" b="1"/>
            </a:lvl5pPr>
            <a:lvl6pPr marL="2308836" indent="0">
              <a:buNone/>
              <a:defRPr sz="1600" b="1"/>
            </a:lvl6pPr>
            <a:lvl7pPr marL="2770605" indent="0">
              <a:buNone/>
              <a:defRPr sz="1600" b="1"/>
            </a:lvl7pPr>
            <a:lvl8pPr marL="3232371" indent="0">
              <a:buNone/>
              <a:defRPr sz="1600" b="1"/>
            </a:lvl8pPr>
            <a:lvl9pPr marL="3694140" indent="0">
              <a:buNone/>
              <a:defRPr sz="1600" b="1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393" y="2175655"/>
            <a:ext cx="4042135" cy="3950233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ü"/>
              <a:defRPr sz="2400"/>
            </a:lvl1pPr>
            <a:lvl2pPr marL="808093" indent="-346326">
              <a:buFont typeface="Wingdings" panose="05000000000000000000" pitchFamily="2" charset="2"/>
              <a:buChar char="q"/>
              <a:defRPr sz="2000"/>
            </a:lvl2pPr>
            <a:lvl3pPr marL="1212140" indent="-288605">
              <a:buFont typeface="Wingdings" panose="05000000000000000000" pitchFamily="2" charset="2"/>
              <a:buChar char="§"/>
              <a:defRPr sz="1800"/>
            </a:lvl3pPr>
            <a:lvl4pPr marL="1673906" indent="-288605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424336595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0237192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3547106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475" y="273750"/>
            <a:ext cx="3009826" cy="1161833"/>
          </a:xfrm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4373" y="273749"/>
            <a:ext cx="5113155" cy="5852139"/>
          </a:xfrm>
        </p:spPr>
        <p:txBody>
          <a:bodyPr>
            <a:normAutofit/>
          </a:bodyPr>
          <a:lstStyle>
            <a:lvl1pPr marL="461766" indent="-461766">
              <a:buFont typeface="Wingdings" panose="05000000000000000000" pitchFamily="2" charset="2"/>
              <a:buChar char="ü"/>
              <a:defRPr sz="3200" b="1"/>
            </a:lvl1pPr>
            <a:lvl2pPr marL="923535" indent="-461766">
              <a:buFont typeface="Wingdings" panose="05000000000000000000" pitchFamily="2" charset="2"/>
              <a:buChar char="q"/>
              <a:defRPr sz="2800"/>
            </a:lvl2pPr>
            <a:lvl3pPr marL="1269860" indent="-346326">
              <a:buFont typeface="Wingdings" panose="05000000000000000000" pitchFamily="2" charset="2"/>
              <a:buChar char="§"/>
              <a:defRPr sz="2400"/>
            </a:lvl3pPr>
            <a:lvl4pPr marL="1731628" indent="-346326">
              <a:buFont typeface="Arial" panose="020B0604020202020204" pitchFamily="34" charset="0"/>
              <a:buChar char="•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6475" y="1435583"/>
            <a:ext cx="3009826" cy="46903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61766" indent="0">
              <a:buNone/>
              <a:defRPr sz="1200"/>
            </a:lvl2pPr>
            <a:lvl3pPr marL="923535" indent="0">
              <a:buNone/>
              <a:defRPr sz="1000"/>
            </a:lvl3pPr>
            <a:lvl4pPr marL="1385301" indent="0">
              <a:buNone/>
              <a:defRPr sz="900"/>
            </a:lvl4pPr>
            <a:lvl5pPr marL="1847070" indent="0">
              <a:buNone/>
              <a:defRPr sz="900"/>
            </a:lvl5pPr>
            <a:lvl6pPr marL="2308836" indent="0">
              <a:buNone/>
              <a:defRPr sz="900"/>
            </a:lvl6pPr>
            <a:lvl7pPr marL="2770605" indent="0">
              <a:buNone/>
              <a:defRPr sz="900"/>
            </a:lvl7pPr>
            <a:lvl8pPr marL="3232371" indent="0">
              <a:buNone/>
              <a:defRPr sz="900"/>
            </a:lvl8pPr>
            <a:lvl9pPr marL="3694140" indent="0">
              <a:buNone/>
              <a:defRPr sz="900"/>
            </a:lvl9pPr>
          </a:lstStyle>
          <a:p>
            <a:pPr lvl="0"/>
            <a:r>
              <a:rPr lang="et-EE" dirty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980847333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027" y="4800122"/>
            <a:ext cx="5487367" cy="5665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027" y="612750"/>
            <a:ext cx="5487367" cy="4114163"/>
          </a:xfrm>
        </p:spPr>
        <p:txBody>
          <a:bodyPr/>
          <a:lstStyle>
            <a:lvl1pPr marL="0" indent="0">
              <a:buNone/>
              <a:defRPr sz="3200"/>
            </a:lvl1pPr>
            <a:lvl2pPr marL="461766" indent="0">
              <a:buNone/>
              <a:defRPr sz="2800"/>
            </a:lvl2pPr>
            <a:lvl3pPr marL="923535" indent="0">
              <a:buNone/>
              <a:defRPr sz="2400"/>
            </a:lvl3pPr>
            <a:lvl4pPr marL="1385301" indent="0">
              <a:buNone/>
              <a:defRPr sz="2000"/>
            </a:lvl4pPr>
            <a:lvl5pPr marL="1847070" indent="0">
              <a:buNone/>
              <a:defRPr sz="2000"/>
            </a:lvl5pPr>
            <a:lvl6pPr marL="2308836" indent="0">
              <a:buNone/>
              <a:defRPr sz="2000"/>
            </a:lvl6pPr>
            <a:lvl7pPr marL="2770605" indent="0">
              <a:buNone/>
              <a:defRPr sz="2000"/>
            </a:lvl7pPr>
            <a:lvl8pPr marL="3232371" indent="0">
              <a:buNone/>
              <a:defRPr sz="2000"/>
            </a:lvl8pPr>
            <a:lvl9pPr marL="369414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027" y="5366715"/>
            <a:ext cx="5487367" cy="805326"/>
          </a:xfrm>
        </p:spPr>
        <p:txBody>
          <a:bodyPr/>
          <a:lstStyle>
            <a:lvl1pPr marL="0" indent="0">
              <a:buNone/>
              <a:defRPr sz="1400"/>
            </a:lvl1pPr>
            <a:lvl2pPr marL="461766" indent="0">
              <a:buNone/>
              <a:defRPr sz="1200"/>
            </a:lvl2pPr>
            <a:lvl3pPr marL="923535" indent="0">
              <a:buNone/>
              <a:defRPr sz="1000"/>
            </a:lvl3pPr>
            <a:lvl4pPr marL="1385301" indent="0">
              <a:buNone/>
              <a:defRPr sz="900"/>
            </a:lvl4pPr>
            <a:lvl5pPr marL="1847070" indent="0">
              <a:buNone/>
              <a:defRPr sz="900"/>
            </a:lvl5pPr>
            <a:lvl6pPr marL="2308836" indent="0">
              <a:buNone/>
              <a:defRPr sz="900"/>
            </a:lvl6pPr>
            <a:lvl7pPr marL="2770605" indent="0">
              <a:buNone/>
              <a:defRPr sz="900"/>
            </a:lvl7pPr>
            <a:lvl8pPr marL="3232371" indent="0">
              <a:buNone/>
              <a:defRPr sz="900"/>
            </a:lvl8pPr>
            <a:lvl9pPr marL="3694140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68661546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07107475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913244" y="302397"/>
            <a:ext cx="1536442" cy="5995379"/>
          </a:xfrm>
        </p:spPr>
        <p:txBody>
          <a:bodyPr vert="eaVert"/>
          <a:lstStyle/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11319" y="302397"/>
            <a:ext cx="6255600" cy="5995379"/>
          </a:xfrm>
        </p:spPr>
        <p:txBody>
          <a:bodyPr vert="eaVert"/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752840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1319" y="302397"/>
            <a:ext cx="8157861" cy="1263693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11318" y="6904155"/>
            <a:ext cx="2383989" cy="520438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503401" y="6904155"/>
            <a:ext cx="3245321" cy="520438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343914" y="6904155"/>
            <a:ext cx="2383989" cy="520438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85813896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5134"/>
            <a:ext cx="9144000" cy="5052866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345" tIns="46171" rIns="92345" bIns="46171" numCol="1" rtlCol="0" anchor="t" anchorCtr="0" compatLnSpc="1">
            <a:prstTxWarp prst="textNoShape">
              <a:avLst/>
            </a:prstTxWarp>
          </a:bodyPr>
          <a:lstStyle/>
          <a:p>
            <a:pPr defTabSz="453704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49"/>
            <a:ext cx="7315576" cy="1804595"/>
          </a:xfrm>
        </p:spPr>
        <p:txBody>
          <a:bodyPr tIns="87254" anchor="t" anchorCtr="0"/>
          <a:lstStyle>
            <a:lvl1pPr algn="l">
              <a:defRPr sz="5800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Slaidiesitluse </a:t>
            </a:r>
            <a:br>
              <a:rPr lang="et-EE" dirty="0"/>
            </a:b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4536755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61718" indent="0" algn="ctr">
              <a:buNone/>
              <a:defRPr sz="2000"/>
            </a:lvl2pPr>
            <a:lvl3pPr marL="923439" indent="0" algn="ctr">
              <a:buNone/>
              <a:defRPr sz="1800"/>
            </a:lvl3pPr>
            <a:lvl4pPr marL="1385157" indent="0" algn="ctr">
              <a:buNone/>
              <a:defRPr sz="1600"/>
            </a:lvl4pPr>
            <a:lvl5pPr marL="1846878" indent="0" algn="ctr">
              <a:buNone/>
              <a:defRPr sz="1600"/>
            </a:lvl5pPr>
            <a:lvl6pPr marL="2308596" indent="0" algn="ctr">
              <a:buNone/>
              <a:defRPr sz="1600"/>
            </a:lvl6pPr>
            <a:lvl7pPr marL="2770317" indent="0" algn="ctr">
              <a:buNone/>
              <a:defRPr sz="1600"/>
            </a:lvl7pPr>
            <a:lvl8pPr marL="3232035" indent="0" algn="ctr">
              <a:buNone/>
              <a:defRPr sz="1600"/>
            </a:lvl8pPr>
            <a:lvl9pPr marL="3693756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  <a:br>
              <a:rPr lang="et-EE" dirty="0"/>
            </a:br>
            <a:r>
              <a:rPr lang="et-EE" dirty="0"/>
              <a:t>asutuse nimetus </a:t>
            </a:r>
            <a:r>
              <a:rPr lang="et-EE"/>
              <a:t>/ ametinimetus</a:t>
            </a:r>
            <a:br>
              <a:rPr lang="et-EE"/>
            </a:br>
            <a:br>
              <a:rPr lang="et-EE"/>
            </a:br>
            <a:r>
              <a:rPr lang="et-EE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63" y="218897"/>
            <a:ext cx="3517234" cy="13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22609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536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3"/>
            <a:ext cx="8047133" cy="4524784"/>
          </a:xfrm>
        </p:spPr>
        <p:txBody>
          <a:bodyPr/>
          <a:lstStyle>
            <a:lvl1pPr marL="0" indent="0">
              <a:spcAft>
                <a:spcPts val="808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3664946416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536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3"/>
            <a:ext cx="8047133" cy="4524784"/>
          </a:xfrm>
        </p:spPr>
        <p:txBody>
          <a:bodyPr/>
          <a:lstStyle>
            <a:lvl1pPr marL="0" indent="0">
              <a:spcAft>
                <a:spcPts val="808"/>
              </a:spcAft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354179633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536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3"/>
            <a:ext cx="8047133" cy="4524784"/>
          </a:xfrm>
        </p:spPr>
        <p:txBody>
          <a:bodyPr/>
          <a:lstStyle>
            <a:lvl1pPr marL="436270" indent="-327202">
              <a:spcAft>
                <a:spcPts val="808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168165020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 Blue"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315" y="541378"/>
            <a:ext cx="8047133" cy="1082757"/>
          </a:xfrm>
        </p:spPr>
        <p:txBody>
          <a:bodyPr tIns="54536"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17" y="1772993"/>
            <a:ext cx="8047133" cy="4524784"/>
          </a:xfrm>
        </p:spPr>
        <p:txBody>
          <a:bodyPr/>
          <a:lstStyle>
            <a:lvl1pPr marL="436270" indent="-327202">
              <a:spcAft>
                <a:spcPts val="808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/>
              <a:t>Muutke teksti laade</a:t>
            </a:r>
          </a:p>
        </p:txBody>
      </p:sp>
    </p:spTree>
    <p:extLst>
      <p:ext uri="{BB962C8B-B14F-4D97-AF65-F5344CB8AC3E}">
        <p14:creationId xmlns:p14="http://schemas.microsoft.com/office/powerpoint/2010/main" val="222758350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5134"/>
            <a:ext cx="9144000" cy="5052866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345" tIns="46171" rIns="92345" bIns="46171" numCol="1" rtlCol="0" anchor="t" anchorCtr="0" compatLnSpc="1">
            <a:prstTxWarp prst="textNoShape">
              <a:avLst/>
            </a:prstTxWarp>
          </a:bodyPr>
          <a:lstStyle/>
          <a:p>
            <a:pPr defTabSz="453704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53"/>
            <a:ext cx="7315576" cy="974751"/>
          </a:xfrm>
        </p:spPr>
        <p:txBody>
          <a:bodyPr tIns="87254" anchor="t" anchorCtr="0"/>
          <a:lstStyle>
            <a:lvl1pPr algn="l">
              <a:defRPr sz="58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3645579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61718" indent="0" algn="ctr">
              <a:buNone/>
              <a:defRPr sz="2000"/>
            </a:lvl2pPr>
            <a:lvl3pPr marL="923439" indent="0" algn="ctr">
              <a:buNone/>
              <a:defRPr sz="1800"/>
            </a:lvl3pPr>
            <a:lvl4pPr marL="1385157" indent="0" algn="ctr">
              <a:buNone/>
              <a:defRPr sz="1600"/>
            </a:lvl4pPr>
            <a:lvl5pPr marL="1846878" indent="0" algn="ctr">
              <a:buNone/>
              <a:defRPr sz="1600"/>
            </a:lvl5pPr>
            <a:lvl6pPr marL="2308596" indent="0" algn="ctr">
              <a:buNone/>
              <a:defRPr sz="1600"/>
            </a:lvl6pPr>
            <a:lvl7pPr marL="2770317" indent="0" algn="ctr">
              <a:buNone/>
              <a:defRPr sz="1600"/>
            </a:lvl7pPr>
            <a:lvl8pPr marL="3232035" indent="0" algn="ctr">
              <a:buNone/>
              <a:defRPr sz="1600"/>
            </a:lvl8pPr>
            <a:lvl9pPr marL="3693756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endParaRPr lang="et-E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63" y="218897"/>
            <a:ext cx="3517234" cy="13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281420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49"/>
            <a:ext cx="7315576" cy="1804595"/>
          </a:xfrm>
        </p:spPr>
        <p:txBody>
          <a:bodyPr tIns="87254" anchor="t" anchorCtr="0"/>
          <a:lstStyle>
            <a:lvl1pPr algn="l">
              <a:defRPr sz="5800"/>
            </a:lvl1pPr>
          </a:lstStyle>
          <a:p>
            <a:r>
              <a:rPr lang="et-EE" dirty="0"/>
              <a:t>Slaidiesitluse </a:t>
            </a:r>
            <a:br>
              <a:rPr lang="et-EE" dirty="0"/>
            </a:b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4536755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61718" indent="0" algn="ctr">
              <a:buNone/>
              <a:defRPr sz="2000"/>
            </a:lvl2pPr>
            <a:lvl3pPr marL="923439" indent="0" algn="ctr">
              <a:buNone/>
              <a:defRPr sz="1800"/>
            </a:lvl3pPr>
            <a:lvl4pPr marL="1385157" indent="0" algn="ctr">
              <a:buNone/>
              <a:defRPr sz="1600"/>
            </a:lvl4pPr>
            <a:lvl5pPr marL="1846878" indent="0" algn="ctr">
              <a:buNone/>
              <a:defRPr sz="1600"/>
            </a:lvl5pPr>
            <a:lvl6pPr marL="2308596" indent="0" algn="ctr">
              <a:buNone/>
              <a:defRPr sz="1600"/>
            </a:lvl6pPr>
            <a:lvl7pPr marL="2770317" indent="0" algn="ctr">
              <a:buNone/>
              <a:defRPr sz="1600"/>
            </a:lvl7pPr>
            <a:lvl8pPr marL="3232035" indent="0" algn="ctr">
              <a:buNone/>
              <a:defRPr sz="1600"/>
            </a:lvl8pPr>
            <a:lvl9pPr marL="3693756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  <a:br>
              <a:rPr lang="et-EE" dirty="0"/>
            </a:br>
            <a:r>
              <a:rPr lang="et-EE" dirty="0"/>
              <a:t>asutuse nimetus / ametinimetus</a:t>
            </a:r>
            <a:br>
              <a:rPr lang="et-EE" dirty="0"/>
            </a:br>
            <a:br>
              <a:rPr lang="et-EE" dirty="0"/>
            </a:br>
            <a:r>
              <a:rPr lang="et-EE" dirty="0"/>
              <a:t>14.12.2013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05" y="220249"/>
            <a:ext cx="3517519" cy="138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4450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26537" y="2454253"/>
            <a:ext cx="7315576" cy="974751"/>
          </a:xfrm>
        </p:spPr>
        <p:txBody>
          <a:bodyPr tIns="87254" anchor="t" anchorCtr="0"/>
          <a:lstStyle>
            <a:lvl1pPr algn="l">
              <a:defRPr sz="5800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537" y="3645579"/>
            <a:ext cx="7315576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61718" indent="0" algn="ctr">
              <a:buNone/>
              <a:defRPr sz="2000"/>
            </a:lvl2pPr>
            <a:lvl3pPr marL="923439" indent="0" algn="ctr">
              <a:buNone/>
              <a:defRPr sz="1800"/>
            </a:lvl3pPr>
            <a:lvl4pPr marL="1385157" indent="0" algn="ctr">
              <a:buNone/>
              <a:defRPr sz="1600"/>
            </a:lvl4pPr>
            <a:lvl5pPr marL="1846878" indent="0" algn="ctr">
              <a:buNone/>
              <a:defRPr sz="1600"/>
            </a:lvl5pPr>
            <a:lvl6pPr marL="2308596" indent="0" algn="ctr">
              <a:buNone/>
              <a:defRPr sz="1600"/>
            </a:lvl6pPr>
            <a:lvl7pPr marL="2770317" indent="0" algn="ctr">
              <a:buNone/>
              <a:defRPr sz="1600"/>
            </a:lvl7pPr>
            <a:lvl8pPr marL="3232035" indent="0" algn="ctr">
              <a:buNone/>
              <a:defRPr sz="1600"/>
            </a:lvl8pPr>
            <a:lvl9pPr marL="3693756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endParaRPr lang="et-EE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363" y="218897"/>
            <a:ext cx="3517234" cy="13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91399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405885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38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25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2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2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1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6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15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45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6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45" indent="0">
              <a:buNone/>
              <a:defRPr sz="2400"/>
            </a:lvl3pPr>
            <a:lvl4pPr marL="1370316" indent="0">
              <a:buNone/>
              <a:defRPr sz="2000"/>
            </a:lvl4pPr>
            <a:lvl5pPr marL="1827089" indent="0">
              <a:buNone/>
              <a:defRPr sz="2000"/>
            </a:lvl5pPr>
            <a:lvl6pPr marL="2283861" indent="0">
              <a:buNone/>
              <a:defRPr sz="2000"/>
            </a:lvl6pPr>
            <a:lvl7pPr marL="2740632" indent="0">
              <a:buNone/>
              <a:defRPr sz="2000"/>
            </a:lvl7pPr>
            <a:lvl8pPr marL="3197405" indent="0">
              <a:buNone/>
              <a:defRPr sz="2000"/>
            </a:lvl8pPr>
            <a:lvl9pPr marL="36541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6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288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32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518" y="2131089"/>
            <a:ext cx="7772964" cy="1469002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067" y="3886571"/>
            <a:ext cx="6401929" cy="1752300"/>
          </a:xfrm>
        </p:spPr>
        <p:txBody>
          <a:bodyPr/>
          <a:lstStyle>
            <a:lvl1pPr marL="0" indent="0" algn="ctr">
              <a:buNone/>
              <a:defRPr/>
            </a:lvl1pPr>
            <a:lvl2pPr marL="460325" indent="0" algn="ctr">
              <a:buNone/>
              <a:defRPr/>
            </a:lvl2pPr>
            <a:lvl3pPr marL="920658" indent="0" algn="ctr">
              <a:buNone/>
              <a:defRPr/>
            </a:lvl3pPr>
            <a:lvl4pPr marL="1380984" indent="0" algn="ctr">
              <a:buNone/>
              <a:defRPr/>
            </a:lvl4pPr>
            <a:lvl5pPr marL="1841315" indent="0" algn="ctr">
              <a:buNone/>
              <a:defRPr/>
            </a:lvl5pPr>
            <a:lvl6pPr marL="2301641" indent="0" algn="ctr">
              <a:buNone/>
              <a:defRPr/>
            </a:lvl6pPr>
            <a:lvl7pPr marL="2761969" indent="0" algn="ctr">
              <a:buNone/>
              <a:defRPr/>
            </a:lvl7pPr>
            <a:lvl8pPr marL="3222298" indent="0" algn="ctr">
              <a:buNone/>
              <a:defRPr/>
            </a:lvl8pPr>
            <a:lvl9pPr marL="3682626" indent="0" algn="ctr">
              <a:buNone/>
              <a:defRPr/>
            </a:lvl9pPr>
          </a:lstStyle>
          <a:p>
            <a:r>
              <a:rPr lang="et-EE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665513640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0325" indent="-460325">
              <a:buFont typeface="Arial" panose="020B0604020202020204" pitchFamily="34" charset="0"/>
              <a:buChar char="•"/>
              <a:defRPr/>
            </a:lvl1pPr>
            <a:lvl2pPr marL="920658" indent="-460325">
              <a:buFont typeface="Wingdings" panose="05000000000000000000" pitchFamily="2" charset="2"/>
              <a:buChar char="Ø"/>
              <a:defRPr/>
            </a:lvl2pPr>
            <a:lvl3pPr marL="1265898" indent="-345245">
              <a:buFont typeface="Wingdings" panose="05000000000000000000" pitchFamily="2" charset="2"/>
              <a:buChar char="ü"/>
              <a:defRPr/>
            </a:lvl3pPr>
            <a:lvl4pPr marL="1726231" indent="-345245">
              <a:buFont typeface="Arial" panose="020B0604020202020204" pitchFamily="34" charset="0"/>
              <a:buChar char="•"/>
              <a:defRPr/>
            </a:lvl4pPr>
            <a:lvl5pPr marL="2186560" indent="-34524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998761950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649" y="4407009"/>
            <a:ext cx="7771351" cy="13623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649" y="2906208"/>
            <a:ext cx="7771351" cy="15008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0325" indent="0">
              <a:buNone/>
              <a:defRPr sz="1800"/>
            </a:lvl2pPr>
            <a:lvl3pPr marL="920658" indent="0">
              <a:buNone/>
              <a:defRPr sz="1600"/>
            </a:lvl3pPr>
            <a:lvl4pPr marL="1380984" indent="0">
              <a:buNone/>
              <a:defRPr sz="1400"/>
            </a:lvl4pPr>
            <a:lvl5pPr marL="1841315" indent="0">
              <a:buNone/>
              <a:defRPr sz="1400"/>
            </a:lvl5pPr>
            <a:lvl6pPr marL="2301641" indent="0">
              <a:buNone/>
              <a:defRPr sz="1400"/>
            </a:lvl6pPr>
            <a:lvl7pPr marL="2761969" indent="0">
              <a:buNone/>
              <a:defRPr sz="1400"/>
            </a:lvl7pPr>
            <a:lvl8pPr marL="3222298" indent="0">
              <a:buNone/>
              <a:defRPr sz="1400"/>
            </a:lvl8pPr>
            <a:lvl9pPr marL="3682626" indent="0">
              <a:buNone/>
              <a:defRPr sz="14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0104100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11343" y="1772997"/>
            <a:ext cx="3987520" cy="4524784"/>
          </a:xfrm>
        </p:spPr>
        <p:txBody>
          <a:bodyPr/>
          <a:lstStyle>
            <a:lvl1pPr marL="460325" indent="-460325">
              <a:buFont typeface="Arial" panose="020B0604020202020204" pitchFamily="34" charset="0"/>
              <a:buChar char="•"/>
              <a:defRPr sz="2800"/>
            </a:lvl1pPr>
            <a:lvl2pPr marL="805574" indent="-345245">
              <a:buFont typeface="Wingdings" panose="05000000000000000000" pitchFamily="2" charset="2"/>
              <a:buChar char="Ø"/>
              <a:defRPr sz="2400"/>
            </a:lvl2pPr>
            <a:lvl3pPr marL="1265898" indent="-345245">
              <a:buFont typeface="Wingdings" panose="05000000000000000000" pitchFamily="2" charset="2"/>
              <a:buChar char="ü"/>
              <a:defRPr sz="2000"/>
            </a:lvl3pPr>
            <a:lvl4pPr marL="1668691" indent="-287706">
              <a:buFont typeface="Arial" panose="020B0604020202020204" pitchFamily="34" charset="0"/>
              <a:buChar char="•"/>
              <a:defRPr sz="1800"/>
            </a:lvl4pPr>
            <a:lvl5pPr marL="2129018" indent="-287706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33" y="1768621"/>
            <a:ext cx="4097179" cy="4524784"/>
          </a:xfrm>
        </p:spPr>
        <p:txBody>
          <a:bodyPr/>
          <a:lstStyle>
            <a:lvl1pPr marL="460325" indent="-460325">
              <a:buFont typeface="Arial" panose="020B0604020202020204" pitchFamily="34" charset="0"/>
              <a:buChar char="•"/>
              <a:defRPr sz="2800"/>
            </a:lvl1pPr>
            <a:lvl2pPr marL="805574" indent="-345245">
              <a:buFont typeface="Wingdings" panose="05000000000000000000" pitchFamily="2" charset="2"/>
              <a:buChar char="Ø"/>
              <a:defRPr sz="2400"/>
            </a:lvl2pPr>
            <a:lvl3pPr marL="1265898" indent="-345245">
              <a:buFont typeface="Wingdings" panose="05000000000000000000" pitchFamily="2" charset="2"/>
              <a:buChar char="ü"/>
              <a:defRPr sz="2000"/>
            </a:lvl3pPr>
            <a:lvl4pPr marL="1668691" indent="-287706">
              <a:buFont typeface="Arial" panose="020B0604020202020204" pitchFamily="34" charset="0"/>
              <a:buChar char="•"/>
              <a:defRPr sz="1800"/>
            </a:lvl4pPr>
            <a:lvl5pPr marL="2129018" indent="-287706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87024600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506" y="275371"/>
            <a:ext cx="8231051" cy="1142735"/>
          </a:xfrm>
        </p:spPr>
        <p:txBody>
          <a:bodyPr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6508" y="1535849"/>
            <a:ext cx="4040521" cy="6398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25" indent="0">
              <a:buNone/>
              <a:defRPr sz="2000" b="1"/>
            </a:lvl2pPr>
            <a:lvl3pPr marL="920658" indent="0">
              <a:buNone/>
              <a:defRPr sz="1800" b="1"/>
            </a:lvl3pPr>
            <a:lvl4pPr marL="1380984" indent="0">
              <a:buNone/>
              <a:defRPr sz="1600" b="1"/>
            </a:lvl4pPr>
            <a:lvl5pPr marL="1841315" indent="0">
              <a:buNone/>
              <a:defRPr sz="1600" b="1"/>
            </a:lvl5pPr>
            <a:lvl6pPr marL="2301641" indent="0">
              <a:buNone/>
              <a:defRPr sz="1600" b="1"/>
            </a:lvl6pPr>
            <a:lvl7pPr marL="2761969" indent="0">
              <a:buNone/>
              <a:defRPr sz="1600" b="1"/>
            </a:lvl7pPr>
            <a:lvl8pPr marL="3222298" indent="0">
              <a:buNone/>
              <a:defRPr sz="1600" b="1"/>
            </a:lvl8pPr>
            <a:lvl9pPr marL="3682626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6508" y="2175685"/>
            <a:ext cx="4040521" cy="39502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423" y="1535849"/>
            <a:ext cx="4042135" cy="6398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25" indent="0">
              <a:buNone/>
              <a:defRPr sz="2000" b="1"/>
            </a:lvl2pPr>
            <a:lvl3pPr marL="920658" indent="0">
              <a:buNone/>
              <a:defRPr sz="1800" b="1"/>
            </a:lvl3pPr>
            <a:lvl4pPr marL="1380984" indent="0">
              <a:buNone/>
              <a:defRPr sz="1600" b="1"/>
            </a:lvl4pPr>
            <a:lvl5pPr marL="1841315" indent="0">
              <a:buNone/>
              <a:defRPr sz="1600" b="1"/>
            </a:lvl5pPr>
            <a:lvl6pPr marL="2301641" indent="0">
              <a:buNone/>
              <a:defRPr sz="1600" b="1"/>
            </a:lvl6pPr>
            <a:lvl7pPr marL="2761969" indent="0">
              <a:buNone/>
              <a:defRPr sz="1600" b="1"/>
            </a:lvl7pPr>
            <a:lvl8pPr marL="3222298" indent="0">
              <a:buNone/>
              <a:defRPr sz="1600" b="1"/>
            </a:lvl8pPr>
            <a:lvl9pPr marL="3682626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423" y="2175685"/>
            <a:ext cx="4042135" cy="39502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96812252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927760508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55049867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475" y="273780"/>
            <a:ext cx="3009826" cy="11618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4403" y="273768"/>
            <a:ext cx="5113155" cy="58521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6475" y="1435613"/>
            <a:ext cx="3009826" cy="4690306"/>
          </a:xfrm>
        </p:spPr>
        <p:txBody>
          <a:bodyPr/>
          <a:lstStyle>
            <a:lvl1pPr marL="0" indent="0">
              <a:buNone/>
              <a:defRPr sz="1400"/>
            </a:lvl1pPr>
            <a:lvl2pPr marL="460325" indent="0">
              <a:buNone/>
              <a:defRPr sz="1200"/>
            </a:lvl2pPr>
            <a:lvl3pPr marL="920658" indent="0">
              <a:buNone/>
              <a:defRPr sz="1000"/>
            </a:lvl3pPr>
            <a:lvl4pPr marL="1380984" indent="0">
              <a:buNone/>
              <a:defRPr sz="900"/>
            </a:lvl4pPr>
            <a:lvl5pPr marL="1841315" indent="0">
              <a:buNone/>
              <a:defRPr sz="900"/>
            </a:lvl5pPr>
            <a:lvl6pPr marL="2301641" indent="0">
              <a:buNone/>
              <a:defRPr sz="900"/>
            </a:lvl6pPr>
            <a:lvl7pPr marL="2761969" indent="0">
              <a:buNone/>
              <a:defRPr sz="900"/>
            </a:lvl7pPr>
            <a:lvl8pPr marL="3222298" indent="0">
              <a:buNone/>
              <a:defRPr sz="900"/>
            </a:lvl8pPr>
            <a:lvl9pPr marL="3682626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422559562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058" y="4800122"/>
            <a:ext cx="5487367" cy="5665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058" y="612781"/>
            <a:ext cx="5487367" cy="4114163"/>
          </a:xfrm>
        </p:spPr>
        <p:txBody>
          <a:bodyPr/>
          <a:lstStyle>
            <a:lvl1pPr marL="0" indent="0">
              <a:buNone/>
              <a:defRPr sz="3200"/>
            </a:lvl1pPr>
            <a:lvl2pPr marL="460325" indent="0">
              <a:buNone/>
              <a:defRPr sz="2800"/>
            </a:lvl2pPr>
            <a:lvl3pPr marL="920658" indent="0">
              <a:buNone/>
              <a:defRPr sz="2400"/>
            </a:lvl3pPr>
            <a:lvl4pPr marL="1380984" indent="0">
              <a:buNone/>
              <a:defRPr sz="2000"/>
            </a:lvl4pPr>
            <a:lvl5pPr marL="1841315" indent="0">
              <a:buNone/>
              <a:defRPr sz="2000"/>
            </a:lvl5pPr>
            <a:lvl6pPr marL="2301641" indent="0">
              <a:buNone/>
              <a:defRPr sz="2000"/>
            </a:lvl6pPr>
            <a:lvl7pPr marL="2761969" indent="0">
              <a:buNone/>
              <a:defRPr sz="2000"/>
            </a:lvl7pPr>
            <a:lvl8pPr marL="3222298" indent="0">
              <a:buNone/>
              <a:defRPr sz="2000"/>
            </a:lvl8pPr>
            <a:lvl9pPr marL="3682626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058" y="5366715"/>
            <a:ext cx="5487367" cy="805326"/>
          </a:xfrm>
        </p:spPr>
        <p:txBody>
          <a:bodyPr/>
          <a:lstStyle>
            <a:lvl1pPr marL="0" indent="0">
              <a:buNone/>
              <a:defRPr sz="1400"/>
            </a:lvl1pPr>
            <a:lvl2pPr marL="460325" indent="0">
              <a:buNone/>
              <a:defRPr sz="1200"/>
            </a:lvl2pPr>
            <a:lvl3pPr marL="920658" indent="0">
              <a:buNone/>
              <a:defRPr sz="1000"/>
            </a:lvl3pPr>
            <a:lvl4pPr marL="1380984" indent="0">
              <a:buNone/>
              <a:defRPr sz="900"/>
            </a:lvl4pPr>
            <a:lvl5pPr marL="1841315" indent="0">
              <a:buNone/>
              <a:defRPr sz="900"/>
            </a:lvl5pPr>
            <a:lvl6pPr marL="2301641" indent="0">
              <a:buNone/>
              <a:defRPr sz="900"/>
            </a:lvl6pPr>
            <a:lvl7pPr marL="2761969" indent="0">
              <a:buNone/>
              <a:defRPr sz="900"/>
            </a:lvl7pPr>
            <a:lvl8pPr marL="3222298" indent="0">
              <a:buNone/>
              <a:defRPr sz="900"/>
            </a:lvl8pPr>
            <a:lvl9pPr marL="3682626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2224293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3729227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913244" y="302427"/>
            <a:ext cx="1536442" cy="5995379"/>
          </a:xfrm>
        </p:spPr>
        <p:txBody>
          <a:bodyPr vert="eaVert"/>
          <a:lstStyle/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11330" y="302427"/>
            <a:ext cx="6255600" cy="5995379"/>
          </a:xfrm>
        </p:spPr>
        <p:txBody>
          <a:bodyPr vert="eaVert"/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627135662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1349" y="302427"/>
            <a:ext cx="8157861" cy="1263693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11349" y="6904155"/>
            <a:ext cx="2383989" cy="520438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503409" y="6904155"/>
            <a:ext cx="3245321" cy="520438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343944" y="6904155"/>
            <a:ext cx="2383989" cy="520438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16404988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518" y="2131089"/>
            <a:ext cx="7772964" cy="1469002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063" y="3886571"/>
            <a:ext cx="6401929" cy="1752300"/>
          </a:xfrm>
        </p:spPr>
        <p:txBody>
          <a:bodyPr/>
          <a:lstStyle>
            <a:lvl1pPr marL="0" indent="0" algn="ctr">
              <a:buNone/>
              <a:defRPr/>
            </a:lvl1pPr>
            <a:lvl2pPr marL="460565" indent="0" algn="ctr">
              <a:buNone/>
              <a:defRPr/>
            </a:lvl2pPr>
            <a:lvl3pPr marL="921138" indent="0" algn="ctr">
              <a:buNone/>
              <a:defRPr/>
            </a:lvl3pPr>
            <a:lvl4pPr marL="1381702" indent="0" algn="ctr">
              <a:buNone/>
              <a:defRPr/>
            </a:lvl4pPr>
            <a:lvl5pPr marL="1842271" indent="0" algn="ctr">
              <a:buNone/>
              <a:defRPr/>
            </a:lvl5pPr>
            <a:lvl6pPr marL="2302838" indent="0" algn="ctr">
              <a:buNone/>
              <a:defRPr/>
            </a:lvl6pPr>
            <a:lvl7pPr marL="2763407" indent="0" algn="ctr">
              <a:buNone/>
              <a:defRPr/>
            </a:lvl7pPr>
            <a:lvl8pPr marL="3223975" indent="0" algn="ctr">
              <a:buNone/>
              <a:defRPr/>
            </a:lvl8pPr>
            <a:lvl9pPr marL="3684543" indent="0" algn="ctr">
              <a:buNone/>
              <a:defRPr/>
            </a:lvl9pPr>
          </a:lstStyle>
          <a:p>
            <a:r>
              <a:rPr lang="et-EE"/>
              <a:t>Klõpsake laadi muutmiseks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978CB-D379-4D3E-AD51-C952ED221A7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24165598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60565" indent="-460565">
              <a:buFont typeface="Arial" panose="020B0604020202020204" pitchFamily="34" charset="0"/>
              <a:buChar char="•"/>
              <a:defRPr/>
            </a:lvl1pPr>
            <a:lvl2pPr marL="921138" indent="-460565">
              <a:buFont typeface="Wingdings" panose="05000000000000000000" pitchFamily="2" charset="2"/>
              <a:buChar char="Ø"/>
              <a:defRPr/>
            </a:lvl2pPr>
            <a:lvl3pPr marL="1266558" indent="-345425">
              <a:buFont typeface="Wingdings" panose="05000000000000000000" pitchFamily="2" charset="2"/>
              <a:buChar char="ü"/>
              <a:defRPr/>
            </a:lvl3pPr>
            <a:lvl4pPr marL="1727129" indent="-345425">
              <a:buFont typeface="Arial" panose="020B0604020202020204" pitchFamily="34" charset="0"/>
              <a:buChar char="•"/>
              <a:defRPr/>
            </a:lvl4pPr>
            <a:lvl5pPr marL="2187698" indent="-34542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A077C1-AD36-437D-A357-83C0FB8CF36F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59451377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644" y="4407009"/>
            <a:ext cx="7771351" cy="13623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644" y="2906203"/>
            <a:ext cx="7771351" cy="15008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0565" indent="0">
              <a:buNone/>
              <a:defRPr sz="1800"/>
            </a:lvl2pPr>
            <a:lvl3pPr marL="921138" indent="0">
              <a:buNone/>
              <a:defRPr sz="1600"/>
            </a:lvl3pPr>
            <a:lvl4pPr marL="1381702" indent="0">
              <a:buNone/>
              <a:defRPr sz="1400"/>
            </a:lvl4pPr>
            <a:lvl5pPr marL="1842271" indent="0">
              <a:buNone/>
              <a:defRPr sz="1400"/>
            </a:lvl5pPr>
            <a:lvl6pPr marL="2302838" indent="0">
              <a:buNone/>
              <a:defRPr sz="1400"/>
            </a:lvl6pPr>
            <a:lvl7pPr marL="2763407" indent="0">
              <a:buNone/>
              <a:defRPr sz="1400"/>
            </a:lvl7pPr>
            <a:lvl8pPr marL="3223975" indent="0">
              <a:buNone/>
              <a:defRPr sz="1400"/>
            </a:lvl8pPr>
            <a:lvl9pPr marL="3684543" indent="0">
              <a:buNone/>
              <a:defRPr sz="14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0F7983-E769-422E-A410-E8E4EE53C2A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344423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11343" y="1772997"/>
            <a:ext cx="3987520" cy="4524784"/>
          </a:xfrm>
        </p:spPr>
        <p:txBody>
          <a:bodyPr/>
          <a:lstStyle>
            <a:lvl1pPr marL="460565" indent="-460565">
              <a:buFont typeface="Arial" panose="020B0604020202020204" pitchFamily="34" charset="0"/>
              <a:buChar char="•"/>
              <a:defRPr sz="2800"/>
            </a:lvl1pPr>
            <a:lvl2pPr marL="805993" indent="-345425">
              <a:buFont typeface="Wingdings" panose="05000000000000000000" pitchFamily="2" charset="2"/>
              <a:buChar char="Ø"/>
              <a:defRPr sz="2400"/>
            </a:lvl2pPr>
            <a:lvl3pPr marL="1266558" indent="-345425">
              <a:buFont typeface="Wingdings" panose="05000000000000000000" pitchFamily="2" charset="2"/>
              <a:buChar char="ü"/>
              <a:defRPr sz="2000"/>
            </a:lvl3pPr>
            <a:lvl4pPr marL="1669558" indent="-287856">
              <a:buFont typeface="Arial" panose="020B0604020202020204" pitchFamily="34" charset="0"/>
              <a:buChar char="•"/>
              <a:defRPr sz="1800"/>
            </a:lvl4pPr>
            <a:lvl5pPr marL="2130125" indent="-287856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28" y="1768616"/>
            <a:ext cx="4097179" cy="4524784"/>
          </a:xfrm>
        </p:spPr>
        <p:txBody>
          <a:bodyPr/>
          <a:lstStyle>
            <a:lvl1pPr marL="460565" indent="-460565">
              <a:buFont typeface="Arial" panose="020B0604020202020204" pitchFamily="34" charset="0"/>
              <a:buChar char="•"/>
              <a:defRPr sz="2800"/>
            </a:lvl1pPr>
            <a:lvl2pPr marL="805993" indent="-345425">
              <a:buFont typeface="Wingdings" panose="05000000000000000000" pitchFamily="2" charset="2"/>
              <a:buChar char="Ø"/>
              <a:defRPr sz="2400"/>
            </a:lvl2pPr>
            <a:lvl3pPr marL="1266558" indent="-345425">
              <a:buFont typeface="Wingdings" panose="05000000000000000000" pitchFamily="2" charset="2"/>
              <a:buChar char="ü"/>
              <a:defRPr sz="2000"/>
            </a:lvl3pPr>
            <a:lvl4pPr marL="1669558" indent="-287856">
              <a:buFont typeface="Arial" panose="020B0604020202020204" pitchFamily="34" charset="0"/>
              <a:buChar char="•"/>
              <a:defRPr sz="1800"/>
            </a:lvl4pPr>
            <a:lvl5pPr marL="2130125" indent="-287856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7FBC1-1E05-4772-BBF8-2E691503A362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89296202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502" y="275366"/>
            <a:ext cx="8231051" cy="1142735"/>
          </a:xfrm>
        </p:spPr>
        <p:txBody>
          <a:bodyPr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6503" y="1535849"/>
            <a:ext cx="4040521" cy="6398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565" indent="0">
              <a:buNone/>
              <a:defRPr sz="2000" b="1"/>
            </a:lvl2pPr>
            <a:lvl3pPr marL="921138" indent="0">
              <a:buNone/>
              <a:defRPr sz="1800" b="1"/>
            </a:lvl3pPr>
            <a:lvl4pPr marL="1381702" indent="0">
              <a:buNone/>
              <a:defRPr sz="1600" b="1"/>
            </a:lvl4pPr>
            <a:lvl5pPr marL="1842271" indent="0">
              <a:buNone/>
              <a:defRPr sz="1600" b="1"/>
            </a:lvl5pPr>
            <a:lvl6pPr marL="2302838" indent="0">
              <a:buNone/>
              <a:defRPr sz="1600" b="1"/>
            </a:lvl6pPr>
            <a:lvl7pPr marL="2763407" indent="0">
              <a:buNone/>
              <a:defRPr sz="1600" b="1"/>
            </a:lvl7pPr>
            <a:lvl8pPr marL="3223975" indent="0">
              <a:buNone/>
              <a:defRPr sz="1600" b="1"/>
            </a:lvl8pPr>
            <a:lvl9pPr marL="3684543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6503" y="2175680"/>
            <a:ext cx="4040521" cy="39502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418" y="1535849"/>
            <a:ext cx="4042135" cy="6398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565" indent="0">
              <a:buNone/>
              <a:defRPr sz="2000" b="1"/>
            </a:lvl2pPr>
            <a:lvl3pPr marL="921138" indent="0">
              <a:buNone/>
              <a:defRPr sz="1800" b="1"/>
            </a:lvl3pPr>
            <a:lvl4pPr marL="1381702" indent="0">
              <a:buNone/>
              <a:defRPr sz="1600" b="1"/>
            </a:lvl4pPr>
            <a:lvl5pPr marL="1842271" indent="0">
              <a:buNone/>
              <a:defRPr sz="1600" b="1"/>
            </a:lvl5pPr>
            <a:lvl6pPr marL="2302838" indent="0">
              <a:buNone/>
              <a:defRPr sz="1600" b="1"/>
            </a:lvl6pPr>
            <a:lvl7pPr marL="2763407" indent="0">
              <a:buNone/>
              <a:defRPr sz="1600" b="1"/>
            </a:lvl7pPr>
            <a:lvl8pPr marL="3223975" indent="0">
              <a:buNone/>
              <a:defRPr sz="1600" b="1"/>
            </a:lvl8pPr>
            <a:lvl9pPr marL="3684543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418" y="2175680"/>
            <a:ext cx="4042135" cy="39502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7F9B2-E259-476C-AC0C-02CEB89CBB7C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45561352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17E69-1F1E-437C-A16C-6A9C5A41203A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27309608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86B7C-9D50-4D36-8093-D7E281ACD0B0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12316811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475" y="273775"/>
            <a:ext cx="3009826" cy="11618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4398" y="273768"/>
            <a:ext cx="5113155" cy="58521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6475" y="1435608"/>
            <a:ext cx="3009826" cy="4690306"/>
          </a:xfrm>
        </p:spPr>
        <p:txBody>
          <a:bodyPr/>
          <a:lstStyle>
            <a:lvl1pPr marL="0" indent="0">
              <a:buNone/>
              <a:defRPr sz="1400"/>
            </a:lvl1pPr>
            <a:lvl2pPr marL="460565" indent="0">
              <a:buNone/>
              <a:defRPr sz="1200"/>
            </a:lvl2pPr>
            <a:lvl3pPr marL="921138" indent="0">
              <a:buNone/>
              <a:defRPr sz="1000"/>
            </a:lvl3pPr>
            <a:lvl4pPr marL="1381702" indent="0">
              <a:buNone/>
              <a:defRPr sz="900"/>
            </a:lvl4pPr>
            <a:lvl5pPr marL="1842271" indent="0">
              <a:buNone/>
              <a:defRPr sz="900"/>
            </a:lvl5pPr>
            <a:lvl6pPr marL="2302838" indent="0">
              <a:buNone/>
              <a:defRPr sz="900"/>
            </a:lvl6pPr>
            <a:lvl7pPr marL="2763407" indent="0">
              <a:buNone/>
              <a:defRPr sz="900"/>
            </a:lvl7pPr>
            <a:lvl8pPr marL="3223975" indent="0">
              <a:buNone/>
              <a:defRPr sz="900"/>
            </a:lvl8pPr>
            <a:lvl9pPr marL="3684543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CDA69-4B48-4392-8E4E-3225A37EFC4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71858743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053" y="4800122"/>
            <a:ext cx="5487367" cy="5665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053" y="612776"/>
            <a:ext cx="5487367" cy="4114163"/>
          </a:xfrm>
        </p:spPr>
        <p:txBody>
          <a:bodyPr/>
          <a:lstStyle>
            <a:lvl1pPr marL="0" indent="0">
              <a:buNone/>
              <a:defRPr sz="3200"/>
            </a:lvl1pPr>
            <a:lvl2pPr marL="460565" indent="0">
              <a:buNone/>
              <a:defRPr sz="2800"/>
            </a:lvl2pPr>
            <a:lvl3pPr marL="921138" indent="0">
              <a:buNone/>
              <a:defRPr sz="2400"/>
            </a:lvl3pPr>
            <a:lvl4pPr marL="1381702" indent="0">
              <a:buNone/>
              <a:defRPr sz="2000"/>
            </a:lvl4pPr>
            <a:lvl5pPr marL="1842271" indent="0">
              <a:buNone/>
              <a:defRPr sz="2000"/>
            </a:lvl5pPr>
            <a:lvl6pPr marL="2302838" indent="0">
              <a:buNone/>
              <a:defRPr sz="2000"/>
            </a:lvl6pPr>
            <a:lvl7pPr marL="2763407" indent="0">
              <a:buNone/>
              <a:defRPr sz="2000"/>
            </a:lvl7pPr>
            <a:lvl8pPr marL="3223975" indent="0">
              <a:buNone/>
              <a:defRPr sz="2000"/>
            </a:lvl8pPr>
            <a:lvl9pPr marL="3684543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053" y="5366715"/>
            <a:ext cx="5487367" cy="805326"/>
          </a:xfrm>
        </p:spPr>
        <p:txBody>
          <a:bodyPr/>
          <a:lstStyle>
            <a:lvl1pPr marL="0" indent="0">
              <a:buNone/>
              <a:defRPr sz="1400"/>
            </a:lvl1pPr>
            <a:lvl2pPr marL="460565" indent="0">
              <a:buNone/>
              <a:defRPr sz="1200"/>
            </a:lvl2pPr>
            <a:lvl3pPr marL="921138" indent="0">
              <a:buNone/>
              <a:defRPr sz="1000"/>
            </a:lvl3pPr>
            <a:lvl4pPr marL="1381702" indent="0">
              <a:buNone/>
              <a:defRPr sz="900"/>
            </a:lvl4pPr>
            <a:lvl5pPr marL="1842271" indent="0">
              <a:buNone/>
              <a:defRPr sz="900"/>
            </a:lvl5pPr>
            <a:lvl6pPr marL="2302838" indent="0">
              <a:buNone/>
              <a:defRPr sz="900"/>
            </a:lvl6pPr>
            <a:lvl7pPr marL="2763407" indent="0">
              <a:buNone/>
              <a:defRPr sz="900"/>
            </a:lvl7pPr>
            <a:lvl8pPr marL="3223975" indent="0">
              <a:buNone/>
              <a:defRPr sz="900"/>
            </a:lvl8pPr>
            <a:lvl9pPr marL="3684543" indent="0">
              <a:buNone/>
              <a:defRPr sz="9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6B476-2438-4696-9EE1-164833E85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40114856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5814EE-1AFA-4908-9646-63BBFE75EF41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331078175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913244" y="302422"/>
            <a:ext cx="1536442" cy="5995379"/>
          </a:xfrm>
        </p:spPr>
        <p:txBody>
          <a:bodyPr vert="eaVert"/>
          <a:lstStyle/>
          <a:p>
            <a:r>
              <a:rPr lang="et-EE" dirty="0"/>
              <a:t>Muutke tiitli laadi</a:t>
            </a:r>
            <a:endParaRPr lang="en-US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11330" y="302422"/>
            <a:ext cx="6255600" cy="5995379"/>
          </a:xfrm>
        </p:spPr>
        <p:txBody>
          <a:bodyPr vert="eaVert"/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US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245DB-0FEE-47BB-BA83-56F132CD4E85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173026403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1344" y="302422"/>
            <a:ext cx="8157861" cy="1263693"/>
          </a:xfr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>
          <a:xfrm>
            <a:off x="511344" y="6904155"/>
            <a:ext cx="2383989" cy="520438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idx="11"/>
          </p:nvPr>
        </p:nvSpPr>
        <p:spPr>
          <a:xfrm>
            <a:off x="3503409" y="6904155"/>
            <a:ext cx="3245321" cy="520438"/>
          </a:xfrm>
        </p:spPr>
        <p:txBody>
          <a:bodyPr/>
          <a:lstStyle>
            <a:lvl1pPr>
              <a:defRPr/>
            </a:lvl1pPr>
          </a:lstStyle>
          <a:p>
            <a:endParaRPr lang="et-EE" alt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idx="12"/>
          </p:nvPr>
        </p:nvSpPr>
        <p:spPr>
          <a:xfrm>
            <a:off x="7343939" y="6904155"/>
            <a:ext cx="2383989" cy="520438"/>
          </a:xfrm>
        </p:spPr>
        <p:txBody>
          <a:bodyPr/>
          <a:lstStyle>
            <a:lvl1pPr>
              <a:defRPr/>
            </a:lvl1pPr>
          </a:lstStyle>
          <a:p>
            <a:fld id="{34AFCCB4-A273-4296-A4AC-1277F36479C6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25708401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45" indent="0">
              <a:buNone/>
              <a:defRPr sz="2400"/>
            </a:lvl3pPr>
            <a:lvl4pPr marL="1370316" indent="0">
              <a:buNone/>
              <a:defRPr sz="2000"/>
            </a:lvl4pPr>
            <a:lvl5pPr marL="1827089" indent="0">
              <a:buNone/>
              <a:defRPr sz="2000"/>
            </a:lvl5pPr>
            <a:lvl6pPr marL="2283861" indent="0">
              <a:buNone/>
              <a:defRPr sz="2000"/>
            </a:lvl6pPr>
            <a:lvl7pPr marL="2740632" indent="0">
              <a:buNone/>
              <a:defRPr sz="2000"/>
            </a:lvl7pPr>
            <a:lvl8pPr marL="3197405" indent="0">
              <a:buNone/>
              <a:defRPr sz="2000"/>
            </a:lvl8pPr>
            <a:lvl9pPr marL="36541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475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2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2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653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32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9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6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1" indent="0">
              <a:buNone/>
              <a:defRPr sz="1600" b="1"/>
            </a:lvl6pPr>
            <a:lvl7pPr marL="2740632" indent="0">
              <a:buNone/>
              <a:defRPr sz="1600" b="1"/>
            </a:lvl7pPr>
            <a:lvl8pPr marL="3197405" indent="0">
              <a:buNone/>
              <a:defRPr sz="1600" b="1"/>
            </a:lvl8pPr>
            <a:lvl9pPr marL="365417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06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799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989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074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45" indent="0">
              <a:buNone/>
              <a:defRPr sz="2400"/>
            </a:lvl3pPr>
            <a:lvl4pPr marL="1370316" indent="0">
              <a:buNone/>
              <a:defRPr sz="2000"/>
            </a:lvl4pPr>
            <a:lvl5pPr marL="1827089" indent="0">
              <a:buNone/>
              <a:defRPr sz="2000"/>
            </a:lvl5pPr>
            <a:lvl6pPr marL="2283861" indent="0">
              <a:buNone/>
              <a:defRPr sz="2000"/>
            </a:lvl6pPr>
            <a:lvl7pPr marL="2740632" indent="0">
              <a:buNone/>
              <a:defRPr sz="2000"/>
            </a:lvl7pPr>
            <a:lvl8pPr marL="3197405" indent="0">
              <a:buNone/>
              <a:defRPr sz="2000"/>
            </a:lvl8pPr>
            <a:lvl9pPr marL="365417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1" indent="0">
              <a:buNone/>
              <a:defRPr sz="1200"/>
            </a:lvl2pPr>
            <a:lvl3pPr marL="913545" indent="0">
              <a:buNone/>
              <a:defRPr sz="1000"/>
            </a:lvl3pPr>
            <a:lvl4pPr marL="1370316" indent="0">
              <a:buNone/>
              <a:defRPr sz="900"/>
            </a:lvl4pPr>
            <a:lvl5pPr marL="1827089" indent="0">
              <a:buNone/>
              <a:defRPr sz="900"/>
            </a:lvl5pPr>
            <a:lvl6pPr marL="2283861" indent="0">
              <a:buNone/>
              <a:defRPr sz="900"/>
            </a:lvl6pPr>
            <a:lvl7pPr marL="2740632" indent="0">
              <a:buNone/>
              <a:defRPr sz="900"/>
            </a:lvl7pPr>
            <a:lvl8pPr marL="3197405" indent="0">
              <a:buNone/>
              <a:defRPr sz="900"/>
            </a:lvl8pPr>
            <a:lvl9pPr marL="36541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0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24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0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6" tIns="45678" rIns="91356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56" tIns="45678" rIns="91356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2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5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4" indent="-228385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5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1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8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3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6" tIns="45678" rIns="91356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56" tIns="45678" rIns="91356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4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2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5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4" indent="-228385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5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1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8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3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6" tIns="45678" rIns="91356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56" tIns="45678" rIns="91356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2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5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4" indent="-228385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5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1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8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3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316" y="302404"/>
            <a:ext cx="8084698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316" y="1772997"/>
            <a:ext cx="8084698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20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1325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30599" algn="l"/>
                <a:tab pos="1461198" algn="l"/>
                <a:tab pos="219179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342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03408" y="6904155"/>
            <a:ext cx="324532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30599" algn="l"/>
                <a:tab pos="1461198" algn="l"/>
                <a:tab pos="2191798" algn="l"/>
                <a:tab pos="292239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342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43921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30599" algn="l"/>
                <a:tab pos="1461198" algn="l"/>
                <a:tab pos="219179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342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4F49A80-4DB2-4386-B9CF-FA33CCF05769}" type="slidenum">
              <a:rPr lang="et-EE" altLang="en-US" smtClean="0"/>
              <a:pPr defTabSz="45342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642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 b="1">
          <a:solidFill>
            <a:schemeClr val="accent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marL="749826" indent="-288395"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2pPr>
      <a:lvl3pPr marL="1153578" indent="-230714"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3pPr>
      <a:lvl4pPr marL="1615008" indent="-230714"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4pPr>
      <a:lvl5pPr marL="2076439" indent="-230714"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5pPr>
      <a:lvl6pPr marL="2537872" indent="-230714"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6pPr>
      <a:lvl7pPr marL="2999302" indent="-230714"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7pPr>
      <a:lvl8pPr marL="3460733" indent="-230714"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8pPr>
      <a:lvl9pPr marL="3922165" indent="-230714" algn="l" defTabSz="45342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461429" indent="-461429" algn="l" defTabSz="453422" rtl="0" eaLnBrk="1" fontAlgn="base" hangingPunct="1">
        <a:lnSpc>
          <a:spcPct val="97000"/>
        </a:lnSpc>
        <a:spcBef>
          <a:spcPct val="0"/>
        </a:spcBef>
        <a:spcAft>
          <a:spcPts val="1421"/>
        </a:spcAft>
        <a:buClr>
          <a:srgbClr val="000000"/>
        </a:buClr>
        <a:buSzPct val="100000"/>
        <a:buFont typeface="Wingdings" panose="05000000000000000000" pitchFamily="2" charset="2"/>
        <a:buChar char="ü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922863" indent="-461429" algn="l" defTabSz="453422" rtl="0" eaLnBrk="1" fontAlgn="base" hangingPunct="1">
        <a:lnSpc>
          <a:spcPct val="97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Wingdings" panose="05000000000000000000" pitchFamily="2" charset="2"/>
        <a:buChar char="q"/>
        <a:defRPr sz="2800">
          <a:solidFill>
            <a:srgbClr val="000000"/>
          </a:solidFill>
          <a:latin typeface="+mn-lt"/>
          <a:ea typeface="+mn-ea"/>
        </a:defRPr>
      </a:lvl2pPr>
      <a:lvl3pPr marL="1268934" indent="-346073" algn="l" defTabSz="453422" rtl="0" eaLnBrk="1" fontAlgn="base" hangingPunct="1">
        <a:lnSpc>
          <a:spcPct val="97000"/>
        </a:lnSpc>
        <a:spcBef>
          <a:spcPct val="0"/>
        </a:spcBef>
        <a:spcAft>
          <a:spcPts val="859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400">
          <a:solidFill>
            <a:srgbClr val="000000"/>
          </a:solidFill>
          <a:latin typeface="+mn-lt"/>
          <a:ea typeface="+mn-ea"/>
        </a:defRPr>
      </a:lvl3pPr>
      <a:lvl4pPr marL="1730367" indent="-346073" algn="l" defTabSz="453422" rtl="0" eaLnBrk="1" fontAlgn="base" hangingPunct="1">
        <a:lnSpc>
          <a:spcPct val="97000"/>
        </a:lnSpc>
        <a:spcBef>
          <a:spcPct val="0"/>
        </a:spcBef>
        <a:spcAft>
          <a:spcPts val="581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4pPr>
      <a:lvl5pPr marL="2191798" indent="-346073" algn="l" defTabSz="45342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2000">
          <a:solidFill>
            <a:srgbClr val="000000"/>
          </a:solidFill>
          <a:latin typeface="+mn-lt"/>
          <a:ea typeface="+mn-ea"/>
        </a:defRPr>
      </a:lvl5pPr>
      <a:lvl6pPr marL="2537872" indent="-230714" algn="l" defTabSz="45342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99302" indent="-230714" algn="l" defTabSz="45342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60733" indent="-230714" algn="l" defTabSz="45342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922165" indent="-230714" algn="l" defTabSz="45342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429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2863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92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5726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7155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8588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0018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1450" algn="l" defTabSz="92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329" y="302407"/>
            <a:ext cx="9214970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329" y="1772997"/>
            <a:ext cx="9214970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1329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30371" algn="l"/>
                <a:tab pos="1460742" algn="l"/>
                <a:tab pos="2191114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 defTabSz="45328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03409" y="6904155"/>
            <a:ext cx="324532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30371" algn="l"/>
                <a:tab pos="1460742" algn="l"/>
                <a:tab pos="2191114" algn="l"/>
                <a:tab pos="292148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 defTabSz="45328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43924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30371" algn="l"/>
                <a:tab pos="1460742" algn="l"/>
                <a:tab pos="2191114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 defTabSz="45328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1A857D3-8977-4B76-8A8E-76EC884CC3A4}" type="slidenum">
              <a:rPr lang="et-EE" altLang="en-US" smtClean="0"/>
              <a:pPr defTabSz="453281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5703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ransition spd="slow">
    <p:randomBar dir="vert"/>
  </p:transition>
  <p:txStyles>
    <p:titleStyle>
      <a:lvl1pPr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 kern="1200">
          <a:solidFill>
            <a:srgbClr val="000000"/>
          </a:solidFill>
          <a:latin typeface="+mj-lt"/>
          <a:ea typeface="+mj-ea"/>
          <a:cs typeface="+mj-cs"/>
        </a:defRPr>
      </a:lvl1pPr>
      <a:lvl2pPr marL="749592" indent="-288305"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53218" indent="-230642"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14504" indent="-230642"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75791" indent="-230642"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37080" indent="-230642"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98366" indent="-230642"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59653" indent="-230642"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920941" indent="-230642" algn="l" defTabSz="453281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5965" indent="-345965" algn="l" defTabSz="453281" rtl="0" eaLnBrk="1" fontAlgn="base" hangingPunct="1">
        <a:lnSpc>
          <a:spcPct val="110000"/>
        </a:lnSpc>
        <a:spcBef>
          <a:spcPct val="0"/>
        </a:spcBef>
        <a:spcAft>
          <a:spcPts val="1421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9592" indent="-288305" algn="l" defTabSz="453281" rtl="0" eaLnBrk="1" fontAlgn="base" hangingPunct="1">
        <a:lnSpc>
          <a:spcPct val="110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53218" indent="-230642" algn="l" defTabSz="453281" rtl="0" eaLnBrk="1" fontAlgn="base" hangingPunct="1">
        <a:lnSpc>
          <a:spcPct val="110000"/>
        </a:lnSpc>
        <a:spcBef>
          <a:spcPct val="0"/>
        </a:spcBef>
        <a:spcAft>
          <a:spcPts val="859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14504" indent="-230642" algn="l" defTabSz="453281" rtl="0" eaLnBrk="1" fontAlgn="base" hangingPunct="1">
        <a:lnSpc>
          <a:spcPct val="110000"/>
        </a:lnSpc>
        <a:spcBef>
          <a:spcPct val="0"/>
        </a:spcBef>
        <a:spcAft>
          <a:spcPts val="581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75791" indent="-230642" algn="l" defTabSz="453281" rtl="0" eaLnBrk="1" fontAlgn="base" hangingPunct="1">
        <a:lnSpc>
          <a:spcPct val="110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37080" indent="-230642" algn="l" defTabSz="92257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98366" indent="-230642" algn="l" defTabSz="92257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59653" indent="-230642" algn="l" defTabSz="92257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20941" indent="-230642" algn="l" defTabSz="922575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285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2575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860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5151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6435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7724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9010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0298" algn="l" defTabSz="922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316" y="302397"/>
            <a:ext cx="8084698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316" y="1772992"/>
            <a:ext cx="8084698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21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1318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31132" algn="l"/>
                <a:tab pos="1462263" algn="l"/>
                <a:tab pos="219339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375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03401" y="6904155"/>
            <a:ext cx="324532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31132" algn="l"/>
                <a:tab pos="1462263" algn="l"/>
                <a:tab pos="2193395" algn="l"/>
                <a:tab pos="2924527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375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43914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31132" algn="l"/>
                <a:tab pos="1462263" algn="l"/>
                <a:tab pos="219339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375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4F49A80-4DB2-4386-B9CF-FA33CCF05769}" type="slidenum">
              <a:rPr lang="et-EE" altLang="en-US" smtClean="0"/>
              <a:pPr defTabSz="453751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0033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>
    <p:randomBar dir="vert"/>
  </p:transition>
  <p:txStyles>
    <p:titleStyle>
      <a:lvl1pPr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 b="1">
          <a:solidFill>
            <a:schemeClr val="accent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marL="750372" indent="-288605"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2pPr>
      <a:lvl3pPr marL="1154418" indent="-230883"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3pPr>
      <a:lvl4pPr marL="1616185" indent="-230883"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4pPr>
      <a:lvl5pPr marL="2077952" indent="-230883"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5pPr>
      <a:lvl6pPr marL="2539720" indent="-230883"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6pPr>
      <a:lvl7pPr marL="3001487" indent="-230883"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7pPr>
      <a:lvl8pPr marL="3463255" indent="-230883"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8pPr>
      <a:lvl9pPr marL="3925022" indent="-230883" algn="l" defTabSz="453751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461766" indent="-461766" algn="l" defTabSz="453751" rtl="0" eaLnBrk="1" fontAlgn="base" hangingPunct="1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Wingdings" panose="05000000000000000000" pitchFamily="2" charset="2"/>
        <a:buChar char="ü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923535" indent="-461766" algn="l" defTabSz="453751" rtl="0" eaLnBrk="1" fontAlgn="base" hangingPunct="1">
        <a:lnSpc>
          <a:spcPct val="97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Wingdings" panose="05000000000000000000" pitchFamily="2" charset="2"/>
        <a:buChar char="q"/>
        <a:defRPr sz="2800">
          <a:solidFill>
            <a:srgbClr val="000000"/>
          </a:solidFill>
          <a:latin typeface="+mn-lt"/>
          <a:ea typeface="+mn-ea"/>
        </a:defRPr>
      </a:lvl2pPr>
      <a:lvl3pPr marL="1269860" indent="-346326" algn="l" defTabSz="453751" rtl="0" eaLnBrk="1" fontAlgn="base" hangingPunct="1">
        <a:lnSpc>
          <a:spcPct val="97000"/>
        </a:lnSpc>
        <a:spcBef>
          <a:spcPct val="0"/>
        </a:spcBef>
        <a:spcAft>
          <a:spcPts val="859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400">
          <a:solidFill>
            <a:srgbClr val="000000"/>
          </a:solidFill>
          <a:latin typeface="+mn-lt"/>
          <a:ea typeface="+mn-ea"/>
        </a:defRPr>
      </a:lvl3pPr>
      <a:lvl4pPr marL="1731628" indent="-346326" algn="l" defTabSz="453751" rtl="0" eaLnBrk="1" fontAlgn="base" hangingPunct="1">
        <a:lnSpc>
          <a:spcPct val="97000"/>
        </a:lnSpc>
        <a:spcBef>
          <a:spcPct val="0"/>
        </a:spcBef>
        <a:spcAft>
          <a:spcPts val="581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4pPr>
      <a:lvl5pPr marL="2193395" indent="-346326" algn="l" defTabSz="453751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2000">
          <a:solidFill>
            <a:srgbClr val="000000"/>
          </a:solidFill>
          <a:latin typeface="+mn-lt"/>
          <a:ea typeface="+mn-ea"/>
        </a:defRPr>
      </a:lvl5pPr>
      <a:lvl6pPr marL="2539720" indent="-230883" algn="l" defTabSz="453751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3001487" indent="-230883" algn="l" defTabSz="453751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63255" indent="-230883" algn="l" defTabSz="453751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925022" indent="-230883" algn="l" defTabSz="453751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766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35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01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7070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8836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0605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371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4140" algn="l" defTabSz="92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320" y="302398"/>
            <a:ext cx="9214970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320" y="1772993"/>
            <a:ext cx="9214970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1319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31055" algn="l"/>
                <a:tab pos="1462111" algn="l"/>
                <a:tab pos="219316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 defTabSz="453704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03402" y="6904155"/>
            <a:ext cx="324532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31055" algn="l"/>
                <a:tab pos="1462111" algn="l"/>
                <a:tab pos="2193166" algn="l"/>
                <a:tab pos="292422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 defTabSz="453704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43915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31055" algn="l"/>
                <a:tab pos="1462111" algn="l"/>
                <a:tab pos="219316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 defTabSz="453704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91A857D3-8977-4B76-8A8E-76EC884CC3A4}" type="slidenum">
              <a:rPr lang="et-EE" altLang="en-US" smtClean="0"/>
              <a:pPr defTabSz="453704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30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ransition spd="slow">
    <p:randomBar dir="vert"/>
  </p:transition>
  <p:txStyles>
    <p:titleStyle>
      <a:lvl1pPr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 kern="1200">
          <a:solidFill>
            <a:srgbClr val="000000"/>
          </a:solidFill>
          <a:latin typeface="+mj-lt"/>
          <a:ea typeface="+mj-ea"/>
          <a:cs typeface="+mj-cs"/>
        </a:defRPr>
      </a:lvl1pPr>
      <a:lvl2pPr marL="750294" indent="-288575"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54298" indent="-230859"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16017" indent="-230859"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77736" indent="-230859"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39456" indent="-230859"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3001175" indent="-230859"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62895" indent="-230859"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924614" indent="-230859" algn="l" defTabSz="45370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8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6289" indent="-346289" algn="l" defTabSz="453704" rtl="0" eaLnBrk="1" fontAlgn="base" hangingPunct="1">
        <a:lnSpc>
          <a:spcPct val="110000"/>
        </a:lnSpc>
        <a:spcBef>
          <a:spcPct val="0"/>
        </a:spcBef>
        <a:spcAft>
          <a:spcPts val="1424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50294" indent="-288575" algn="l" defTabSz="453704" rtl="0" eaLnBrk="1" fontAlgn="base" hangingPunct="1">
        <a:lnSpc>
          <a:spcPct val="110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54298" indent="-230859" algn="l" defTabSz="453704" rtl="0" eaLnBrk="1" fontAlgn="base" hangingPunct="1">
        <a:lnSpc>
          <a:spcPct val="110000"/>
        </a:lnSpc>
        <a:spcBef>
          <a:spcPct val="0"/>
        </a:spcBef>
        <a:spcAft>
          <a:spcPts val="859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16017" indent="-230859" algn="l" defTabSz="453704" rtl="0" eaLnBrk="1" fontAlgn="base" hangingPunct="1">
        <a:lnSpc>
          <a:spcPct val="110000"/>
        </a:lnSpc>
        <a:spcBef>
          <a:spcPct val="0"/>
        </a:spcBef>
        <a:spcAft>
          <a:spcPts val="581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77736" indent="-230859" algn="l" defTabSz="453704" rtl="0" eaLnBrk="1" fontAlgn="base" hangingPunct="1">
        <a:lnSpc>
          <a:spcPct val="110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39456" indent="-230859" algn="l" defTabSz="923439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175" indent="-230859" algn="l" defTabSz="923439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895" indent="-230859" algn="l" defTabSz="923439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24614" indent="-230859" algn="l" defTabSz="923439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718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3439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157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878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8596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0317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035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3756" algn="l" defTabSz="9234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6" tIns="45678" rIns="91356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56" tIns="45678" rIns="91356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0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2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5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4" indent="-228385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5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1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8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3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316" y="302427"/>
            <a:ext cx="8084698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316" y="1772997"/>
            <a:ext cx="8084698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1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1349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8853" algn="l"/>
                <a:tab pos="1457706" algn="l"/>
                <a:tab pos="218656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23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03409" y="6904155"/>
            <a:ext cx="324532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8853" algn="l"/>
                <a:tab pos="1457706" algn="l"/>
                <a:tab pos="2186560" algn="l"/>
                <a:tab pos="29154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23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43944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8853" algn="l"/>
                <a:tab pos="1457706" algn="l"/>
                <a:tab pos="218656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23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4F49A80-4DB2-4386-B9CF-FA33CCF05769}" type="slidenum">
              <a:rPr lang="et-EE" altLang="en-US" smtClean="0"/>
              <a:pPr defTabSz="452337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014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push dir="u"/>
  </p:transition>
  <p:txStyles>
    <p:titleStyle>
      <a:lvl1pPr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+mj-lt"/>
          <a:ea typeface="+mj-ea"/>
          <a:cs typeface="+mj-cs"/>
        </a:defRPr>
      </a:lvl1pPr>
      <a:lvl2pPr marL="748033" indent="-287706"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2pPr>
      <a:lvl3pPr marL="1150821" indent="-230162"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3pPr>
      <a:lvl4pPr marL="1611147" indent="-230162"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4pPr>
      <a:lvl5pPr marL="2071477" indent="-230162"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5pPr>
      <a:lvl6pPr marL="2531807" indent="-230162"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6pPr>
      <a:lvl7pPr marL="2992133" indent="-230162"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7pPr>
      <a:lvl8pPr marL="3452464" indent="-230162"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8pPr>
      <a:lvl9pPr marL="3912791" indent="-230162" algn="l" defTabSz="452337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5245" indent="-345245" algn="l" defTabSz="452337" rtl="0" eaLnBrk="1" fontAlgn="base" hangingPunct="1">
        <a:lnSpc>
          <a:spcPct val="97000"/>
        </a:lnSpc>
        <a:spcBef>
          <a:spcPct val="0"/>
        </a:spcBef>
        <a:spcAft>
          <a:spcPts val="1421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8033" indent="-287706" algn="l" defTabSz="452337" rtl="0" eaLnBrk="1" fontAlgn="base" hangingPunct="1">
        <a:lnSpc>
          <a:spcPct val="97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50821" indent="-230162" algn="l" defTabSz="452337" rtl="0" eaLnBrk="1" fontAlgn="base" hangingPunct="1">
        <a:lnSpc>
          <a:spcPct val="97000"/>
        </a:lnSpc>
        <a:spcBef>
          <a:spcPct val="0"/>
        </a:spcBef>
        <a:spcAft>
          <a:spcPts val="859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11147" indent="-230162" algn="l" defTabSz="452337" rtl="0" eaLnBrk="1" fontAlgn="base" hangingPunct="1">
        <a:lnSpc>
          <a:spcPct val="97000"/>
        </a:lnSpc>
        <a:spcBef>
          <a:spcPct val="0"/>
        </a:spcBef>
        <a:spcAft>
          <a:spcPts val="58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71477" indent="-230162" algn="l" defTabSz="452337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31807" indent="-230162" algn="l" defTabSz="452337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92133" indent="-230162" algn="l" defTabSz="452337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52464" indent="-230162" algn="l" defTabSz="452337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912791" indent="-230162" algn="l" defTabSz="452337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25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58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984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315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1641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1969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2298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626" algn="l" defTabSz="920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316" y="302422"/>
            <a:ext cx="8084698" cy="12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316" y="1772997"/>
            <a:ext cx="8084698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18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1344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9232" algn="l"/>
                <a:tab pos="1458464" algn="l"/>
                <a:tab pos="218769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257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03409" y="6904155"/>
            <a:ext cx="3245321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9232" algn="l"/>
                <a:tab pos="1458464" algn="l"/>
                <a:tab pos="2187698" algn="l"/>
                <a:tab pos="291693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257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43939" y="6904155"/>
            <a:ext cx="2383989" cy="5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9232" algn="l"/>
                <a:tab pos="1458464" algn="l"/>
                <a:tab pos="218769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5257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4F49A80-4DB2-4386-B9CF-FA33CCF05769}" type="slidenum">
              <a:rPr lang="et-EE" altLang="en-US" smtClean="0"/>
              <a:pPr defTabSz="45257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960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spd="slow">
    <p:push dir="u"/>
  </p:transition>
  <p:txStyles>
    <p:titleStyle>
      <a:lvl1pPr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+mj-lt"/>
          <a:ea typeface="+mj-ea"/>
          <a:cs typeface="+mj-cs"/>
        </a:defRPr>
      </a:lvl1pPr>
      <a:lvl2pPr marL="748423" indent="-287856"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2pPr>
      <a:lvl3pPr marL="1151420" indent="-230282"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3pPr>
      <a:lvl4pPr marL="1611985" indent="-230282"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4pPr>
      <a:lvl5pPr marL="2072555" indent="-230282"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5pPr>
      <a:lvl6pPr marL="2533124" indent="-230282"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6pPr>
      <a:lvl7pPr marL="2993689" indent="-230282"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7pPr>
      <a:lvl8pPr marL="3454260" indent="-230282"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8pPr>
      <a:lvl9pPr marL="3914827" indent="-230282" algn="l" defTabSz="452572" rtl="0" eaLnBrk="1" fontAlgn="base" hangingPunct="1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00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5425" indent="-345425" algn="l" defTabSz="452572" rtl="0" eaLnBrk="1" fontAlgn="base" hangingPunct="1">
        <a:lnSpc>
          <a:spcPct val="97000"/>
        </a:lnSpc>
        <a:spcBef>
          <a:spcPct val="0"/>
        </a:spcBef>
        <a:spcAft>
          <a:spcPts val="1421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8423" indent="-287856" algn="l" defTabSz="452572" rtl="0" eaLnBrk="1" fontAlgn="base" hangingPunct="1">
        <a:lnSpc>
          <a:spcPct val="97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51420" indent="-230282" algn="l" defTabSz="452572" rtl="0" eaLnBrk="1" fontAlgn="base" hangingPunct="1">
        <a:lnSpc>
          <a:spcPct val="97000"/>
        </a:lnSpc>
        <a:spcBef>
          <a:spcPct val="0"/>
        </a:spcBef>
        <a:spcAft>
          <a:spcPts val="859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11985" indent="-230282" algn="l" defTabSz="452572" rtl="0" eaLnBrk="1" fontAlgn="base" hangingPunct="1">
        <a:lnSpc>
          <a:spcPct val="97000"/>
        </a:lnSpc>
        <a:spcBef>
          <a:spcPct val="0"/>
        </a:spcBef>
        <a:spcAft>
          <a:spcPts val="58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72555" indent="-230282" algn="l" defTabSz="45257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33124" indent="-230282" algn="l" defTabSz="45257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93689" indent="-230282" algn="l" defTabSz="45257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54260" indent="-230282" algn="l" defTabSz="45257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914827" indent="-230282" algn="l" defTabSz="452572" rtl="0" eaLnBrk="1" fontAlgn="base" hangingPunct="1">
        <a:lnSpc>
          <a:spcPct val="97000"/>
        </a:lnSpc>
        <a:spcBef>
          <a:spcPct val="0"/>
        </a:spcBef>
        <a:spcAft>
          <a:spcPts val="291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565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138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702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271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2838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3407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3975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543" algn="l" defTabSz="921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6" tIns="45678" rIns="91356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56" tIns="45678" rIns="91356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10-Aug-17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6" tIns="45678" rIns="91356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2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5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4" indent="-228385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5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1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89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3" indent="-228385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1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6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e/url?sa=i&amp;rct=j&amp;q=&amp;esrc=s&amp;source=images&amp;cd=&amp;cad=rja&amp;uact=8&amp;ved=0ahUKEwiXz_n86LPLAhVmEJoKHZG2AP8QjRwIBw&amp;url=https://www.microsoft.com/en-us/digitalliteracy/overview.aspx&amp;bvm=bv.116274245,bs.1,d.bGg&amp;psig=AFQjCNFYq7tCPsNilGf7S4Mg9xuMpFxggQ&amp;ust=145762031073627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533400" y="2454249"/>
            <a:ext cx="8208713" cy="1804595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/>
              <a:t>Noorte põllumajandustootjate toetus 2014-2020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8534400" cy="2554956"/>
          </a:xfrm>
        </p:spPr>
        <p:txBody>
          <a:bodyPr>
            <a:normAutofit fontScale="77500" lnSpcReduction="20000"/>
          </a:bodyPr>
          <a:lstStyle/>
          <a:p>
            <a:pPr algn="ctr"/>
            <a:endParaRPr lang="et-EE" dirty="0"/>
          </a:p>
          <a:p>
            <a:pPr algn="ctr"/>
            <a:endParaRPr lang="et-EE" dirty="0"/>
          </a:p>
          <a:p>
            <a:pPr algn="ctr"/>
            <a:r>
              <a:rPr lang="et-EE" b="1" dirty="0"/>
              <a:t> </a:t>
            </a:r>
            <a:endParaRPr lang="et-EE" sz="2400" b="1" dirty="0"/>
          </a:p>
          <a:p>
            <a:pPr algn="ctr"/>
            <a:r>
              <a:rPr lang="et-EE" sz="2400" b="1" dirty="0"/>
              <a:t> </a:t>
            </a:r>
          </a:p>
          <a:p>
            <a:pPr algn="ctr"/>
            <a:r>
              <a:rPr lang="et-EE" sz="2400" b="1" dirty="0"/>
              <a:t> </a:t>
            </a:r>
            <a:r>
              <a:rPr lang="et-EE" sz="2400" dirty="0"/>
              <a:t>Maaeluministeerium </a:t>
            </a:r>
          </a:p>
          <a:p>
            <a:pPr algn="ctr"/>
            <a:r>
              <a:rPr lang="et-EE" sz="2400" dirty="0"/>
              <a:t> Maaettevõtluse büroo </a:t>
            </a:r>
          </a:p>
          <a:p>
            <a:pPr algn="ctr"/>
            <a:endParaRPr lang="et-EE" dirty="0"/>
          </a:p>
          <a:p>
            <a:endParaRPr lang="et-EE" dirty="0"/>
          </a:p>
          <a:p>
            <a:r>
              <a:rPr lang="et-EE" dirty="0"/>
              <a:t>15.08.2017</a:t>
            </a:r>
          </a:p>
          <a:p>
            <a:endParaRPr lang="et-EE" dirty="0"/>
          </a:p>
        </p:txBody>
      </p:sp>
      <p:pic>
        <p:nvPicPr>
          <p:cNvPr id="4" name="Picture 3" descr="C:\Users\eneito\Pictures\Logod\JPEG_arengukava_logo_koos_ringtausta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47097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neito\Pictures\Logod\eu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200"/>
            <a:ext cx="1152128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2456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Üldised nõuded taotlejale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39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16" y="302396"/>
            <a:ext cx="8084698" cy="764405"/>
          </a:xfrm>
        </p:spPr>
        <p:txBody>
          <a:bodyPr>
            <a:normAutofit/>
          </a:bodyPr>
          <a:lstStyle/>
          <a:p>
            <a:r>
              <a:rPr lang="et-EE" sz="4000" b="1" dirty="0">
                <a:solidFill>
                  <a:srgbClr val="0070C0"/>
                </a:solidFill>
              </a:rPr>
              <a:t>Nõuded toetuse taotlejale </a:t>
            </a:r>
            <a:r>
              <a:rPr lang="et-EE" sz="4000" b="1" u="sng" dirty="0">
                <a:solidFill>
                  <a:srgbClr val="0070C0"/>
                </a:solidFill>
              </a:rPr>
              <a:t>lühidalt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95400"/>
            <a:ext cx="8610600" cy="5257800"/>
          </a:xfrm>
        </p:spPr>
        <p:txBody>
          <a:bodyPr>
            <a:normAutofit fontScale="85000" lnSpcReduction="20000"/>
          </a:bodyPr>
          <a:lstStyle/>
          <a:p>
            <a:r>
              <a:rPr lang="et-EE" b="1" dirty="0"/>
              <a:t>Toetuse taotlemiseks peab: </a:t>
            </a:r>
          </a:p>
          <a:p>
            <a:pPr lvl="1"/>
            <a:r>
              <a:rPr lang="et-EE" dirty="0"/>
              <a:t>ettevõtja looma uue, võtma üle vanema või vanavanema või omandama muul moel toimiva </a:t>
            </a:r>
            <a:r>
              <a:rPr lang="et-EE" u="sng" dirty="0"/>
              <a:t>põllumajandusettevõtte</a:t>
            </a:r>
          </a:p>
          <a:p>
            <a:pPr lvl="1"/>
            <a:r>
              <a:rPr lang="et-EE" dirty="0"/>
              <a:t>ettevõtja olema noor (18 – 40 aastane)</a:t>
            </a:r>
          </a:p>
          <a:p>
            <a:pPr lvl="1"/>
            <a:r>
              <a:rPr lang="et-EE" dirty="0"/>
              <a:t>ettevõtja ettevõtlusvorm olema aktsiaselts, osaühing, täisühing, usaldusühing või FIE </a:t>
            </a:r>
          </a:p>
          <a:p>
            <a:pPr lvl="1"/>
            <a:r>
              <a:rPr lang="et-EE" dirty="0"/>
              <a:t>ettevõtja peab alustama esmakordselt oma põllumajandusliku tegevusega</a:t>
            </a:r>
          </a:p>
          <a:p>
            <a:pPr lvl="1"/>
            <a:r>
              <a:rPr lang="et-EE" dirty="0"/>
              <a:t>ettevõtja omama põllumajanduslikku haridust või omandama selle järgneva 36 kuu jooksul</a:t>
            </a:r>
          </a:p>
          <a:p>
            <a:pPr lvl="1"/>
            <a:r>
              <a:rPr lang="et-EE" dirty="0"/>
              <a:t>ettevõte olema registreeritud äriregistris</a:t>
            </a:r>
          </a:p>
          <a:p>
            <a:pPr lvl="1"/>
            <a:r>
              <a:rPr lang="et-EE" dirty="0"/>
              <a:t>ettevõte olema mikro- või väikeettevõte (kuni 50 töötajat)</a:t>
            </a:r>
          </a:p>
          <a:p>
            <a:pPr lvl="1"/>
            <a:endParaRPr lang="et-EE" dirty="0"/>
          </a:p>
          <a:p>
            <a:pPr marL="456771" lvl="1" indent="0">
              <a:buNone/>
            </a:pPr>
            <a:r>
              <a:rPr lang="et-EE" dirty="0"/>
              <a:t>		</a:t>
            </a:r>
            <a:r>
              <a:rPr lang="et-EE" b="1" dirty="0"/>
              <a:t>… järgnevalt kõigest täpsemalt</a:t>
            </a:r>
          </a:p>
        </p:txBody>
      </p:sp>
    </p:spTree>
    <p:extLst>
      <p:ext uri="{BB962C8B-B14F-4D97-AF65-F5344CB8AC3E}">
        <p14:creationId xmlns:p14="http://schemas.microsoft.com/office/powerpoint/2010/main" val="25287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16" y="302396"/>
            <a:ext cx="8084698" cy="764405"/>
          </a:xfrm>
        </p:spPr>
        <p:txBody>
          <a:bodyPr>
            <a:normAutofit/>
          </a:bodyPr>
          <a:lstStyle/>
          <a:p>
            <a:r>
              <a:rPr lang="et-EE" sz="4000" b="1" dirty="0">
                <a:solidFill>
                  <a:srgbClr val="0070C0"/>
                </a:solidFill>
              </a:rPr>
              <a:t>Noore põllumajandustootja mõiste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95400"/>
            <a:ext cx="8610600" cy="5257800"/>
          </a:xfrm>
        </p:spPr>
        <p:txBody>
          <a:bodyPr>
            <a:normAutofit/>
          </a:bodyPr>
          <a:lstStyle/>
          <a:p>
            <a:r>
              <a:rPr lang="et-EE" u="sng" dirty="0"/>
              <a:t>Nooreks põllumajandustootjaks loetase erialase haridusega ja töökogemusega isik</a:t>
            </a:r>
            <a:r>
              <a:rPr lang="et-EE" dirty="0"/>
              <a:t>, kes on taotluse esitamise ajal </a:t>
            </a:r>
            <a:r>
              <a:rPr lang="et-EE" b="1" dirty="0">
                <a:solidFill>
                  <a:srgbClr val="FF0000"/>
                </a:solidFill>
              </a:rPr>
              <a:t>kuni 40-aastane</a:t>
            </a:r>
            <a:r>
              <a:rPr lang="et-EE" b="1" dirty="0"/>
              <a:t>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kui ettevõttel on rohkem kui üks juhatuse liige, aktsionär või osanik, siis peavad kõik nimetatud isikud olema noored ja vastama ametialase pädevuse nõuetele.</a:t>
            </a:r>
          </a:p>
        </p:txBody>
      </p:sp>
    </p:spTree>
    <p:extLst>
      <p:ext uri="{BB962C8B-B14F-4D97-AF65-F5344CB8AC3E}">
        <p14:creationId xmlns:p14="http://schemas.microsoft.com/office/powerpoint/2010/main" val="20571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295400"/>
          </a:xfrm>
        </p:spPr>
        <p:txBody>
          <a:bodyPr>
            <a:normAutofit fontScale="90000"/>
          </a:bodyPr>
          <a:lstStyle/>
          <a:p>
            <a:r>
              <a:rPr lang="et-EE" sz="4000" b="1" dirty="0">
                <a:solidFill>
                  <a:srgbClr val="0070C0"/>
                </a:solidFill>
              </a:rPr>
              <a:t>Nõuded toetuse taotleja haridusele ja töökogemusele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199"/>
            <a:ext cx="8458200" cy="4525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700" dirty="0">
                <a:solidFill>
                  <a:prstClr val="black"/>
                </a:solidFill>
              </a:rPr>
              <a:t> </a:t>
            </a:r>
            <a:r>
              <a:rPr lang="et-EE" sz="2700" b="1" dirty="0">
                <a:solidFill>
                  <a:prstClr val="black"/>
                </a:solidFill>
              </a:rPr>
              <a:t>Nõutav on:</a:t>
            </a:r>
          </a:p>
          <a:p>
            <a:r>
              <a:rPr lang="et-EE" sz="2700" dirty="0">
                <a:solidFill>
                  <a:prstClr val="black"/>
                </a:solidFill>
              </a:rPr>
              <a:t>põllumajanduslik keskeri-, kutse-kesk- või kõrgharidus või kutseseaduse § 4 lõikes 4 nimetatud „Kvalifikatsiooni-raamistiku“ viies kutsetase ning vähemalt 2-aastane töökogemus aktiivses põllumajanduslikus ettevõttes.</a:t>
            </a:r>
          </a:p>
          <a:p>
            <a:pPr marL="0" lvl="0" indent="0">
              <a:buNone/>
            </a:pPr>
            <a:r>
              <a:rPr lang="et-EE" sz="2700" b="1" dirty="0">
                <a:solidFill>
                  <a:prstClr val="black"/>
                </a:solidFill>
              </a:rPr>
              <a:t>Ettevalmistuse puudumisel: </a:t>
            </a:r>
          </a:p>
          <a:p>
            <a:pPr lvl="0"/>
            <a:r>
              <a:rPr lang="et-EE" sz="2700" dirty="0">
                <a:solidFill>
                  <a:prstClr val="black"/>
                </a:solidFill>
              </a:rPr>
              <a:t>tuleb täielik vastavus pädevuse nõuetele saavutada hiljemalt 36 kuu jooksul alates toetuse määramise otsuse langetamise kuupäevast;</a:t>
            </a:r>
          </a:p>
          <a:p>
            <a:pPr lvl="0"/>
            <a:r>
              <a:rPr lang="et-EE" sz="2700" dirty="0">
                <a:solidFill>
                  <a:prstClr val="black"/>
                </a:solidFill>
              </a:rPr>
              <a:t>erihariduse või kutse või töökogemuse omandamise kohustus peab sisalduma äriplaanis.</a:t>
            </a:r>
          </a:p>
          <a:p>
            <a:endParaRPr lang="et-EE" sz="2700" dirty="0">
              <a:solidFill>
                <a:prstClr val="black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1615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2400" b="1" dirty="0">
                <a:solidFill>
                  <a:srgbClr val="0070C0"/>
                </a:solidFill>
                <a:ea typeface="Calibri"/>
                <a:cs typeface="Times New Roman"/>
              </a:rPr>
              <a:t>Noor põllumajandustootja peab tegelema ettevõtte juhtimisega</a:t>
            </a:r>
            <a:endParaRPr lang="et-EE" sz="2400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282429"/>
              </p:ext>
            </p:extLst>
          </p:nvPr>
        </p:nvGraphicFramePr>
        <p:xfrm>
          <a:off x="3581400" y="685800"/>
          <a:ext cx="5334000" cy="582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1400" b="1" dirty="0"/>
                        <a:t>Näited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b="1" dirty="0"/>
                        <a:t>Nõuetekohasus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/>
                        <a:t>Osaühingu ainuosanik ja juhatuse liige on üks ja sama isik, kes on 36 aastane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2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400" dirty="0">
                          <a:solidFill>
                            <a:srgbClr val="00B050"/>
                          </a:solidFill>
                        </a:rPr>
                        <a:t>nõuetekohane taotleja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/>
                        <a:t>Osaühingu ainuosanik ja juhatuse liige on erinevad isikud, kes mõlemad on 36 aastased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FF0000"/>
                          </a:solidFill>
                        </a:rPr>
                        <a:t>ei ole nõuetekohane taotleja, kuna juhatuse liikmed ja osanikud ei ole samad isikud</a:t>
                      </a:r>
                      <a:endParaRPr lang="et-E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/>
                        <a:t>Osaühingul on kaks osanikku, kes mõlemad on ka juhatuse liikmed, kes on 36 aastased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00B050"/>
                          </a:solidFill>
                        </a:rPr>
                        <a:t>nõuetekohane taotleja</a:t>
                      </a:r>
                      <a:endParaRPr lang="et-E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/>
                        <a:t>Osaühingul on kaks osanikku, kes mõlemad on ka juhatuse liikmed, kellest üks on 36 aastane ja teine 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FF0000"/>
                          </a:solidFill>
                        </a:rPr>
                        <a:t>ei ole nõuetekohane taotleja, kuna üks osanik ei ole noor</a:t>
                      </a:r>
                      <a:endParaRPr lang="et-E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/>
                        <a:t>Osaühingul on kaks osanikku, kellest üks on juhatuse liige ja teine ei ole, mõlemad on 36 aastased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400" dirty="0">
                          <a:solidFill>
                            <a:srgbClr val="FF0000"/>
                          </a:solidFill>
                        </a:rPr>
                        <a:t>ei ole nõuetekohane taotleja, kuna üks osanikest ei ole juhatuse liige</a:t>
                      </a:r>
                      <a:endParaRPr lang="et-E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1400" dirty="0"/>
                        <a:t>Osaühingul on 15 osanikku, kes kõik on ka juhatuse liikmed. Kõik osanikud on 36 aastased peale ühe, kes on 41 aastane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rgbClr val="FF0000"/>
                          </a:solidFill>
                        </a:rPr>
                        <a:t>ei ole </a:t>
                      </a:r>
                      <a:r>
                        <a:rPr lang="et-EE" sz="1400" dirty="0">
                          <a:solidFill>
                            <a:srgbClr val="FF0000"/>
                          </a:solidFill>
                        </a:rPr>
                        <a:t>nõuetekohane taotleja, kuna üks osanikest </a:t>
                      </a:r>
                      <a:r>
                        <a:rPr lang="fi-FI" sz="1400" dirty="0">
                          <a:solidFill>
                            <a:srgbClr val="FF0000"/>
                          </a:solidFill>
                        </a:rPr>
                        <a:t>ei ole </a:t>
                      </a:r>
                      <a:r>
                        <a:rPr lang="et-EE" sz="1400" dirty="0">
                          <a:solidFill>
                            <a:srgbClr val="FF0000"/>
                          </a:solidFill>
                        </a:rPr>
                        <a:t>noor</a:t>
                      </a:r>
                      <a:endParaRPr lang="et-E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6475" y="1828800"/>
            <a:ext cx="3009826" cy="4297096"/>
          </a:xfrm>
        </p:spPr>
        <p:txBody>
          <a:bodyPr>
            <a:normAutofit lnSpcReduction="10000"/>
          </a:bodyPr>
          <a:lstStyle/>
          <a:p>
            <a:r>
              <a:rPr lang="et-EE" sz="1800" dirty="0"/>
              <a:t>Noored põllumajandustootjad peavad olema nii ettevõtte omanikud kui juhatuse liikmed</a:t>
            </a:r>
            <a:r>
              <a:rPr lang="et-E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/>
              <a:t>FIE korral on nõue täidetud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/>
              <a:t>Äriühingu korral:</a:t>
            </a:r>
          </a:p>
          <a:p>
            <a:pPr marL="747179" lvl="1" indent="-285750">
              <a:buFont typeface="Wingdings" panose="05000000000000000000" pitchFamily="2" charset="2"/>
              <a:buChar char="q"/>
            </a:pPr>
            <a:r>
              <a:rPr lang="et-EE" sz="1400" dirty="0"/>
              <a:t>peavad kõik osanikud ja aktsionärid olema noored</a:t>
            </a:r>
          </a:p>
          <a:p>
            <a:pPr marL="747179" lvl="1" indent="-285750">
              <a:buFont typeface="Wingdings" panose="05000000000000000000" pitchFamily="2" charset="2"/>
              <a:buChar char="q"/>
            </a:pPr>
            <a:r>
              <a:rPr lang="et-EE" sz="1400" dirty="0"/>
              <a:t>peavad kõik osanikud või aktsionärid olema samaaegselt ka juhatuse liikmed </a:t>
            </a:r>
          </a:p>
          <a:p>
            <a:pPr marL="747179" lvl="1" indent="-285750">
              <a:buFont typeface="Wingdings" panose="05000000000000000000" pitchFamily="2" charset="2"/>
              <a:buChar char="q"/>
            </a:pPr>
            <a:r>
              <a:rPr lang="et-EE" sz="1400" dirty="0"/>
              <a:t>peavad kõik juhatuse liikmed olema samaaegselt osanikud või aktsionärid</a:t>
            </a:r>
          </a:p>
        </p:txBody>
      </p:sp>
    </p:spTree>
    <p:extLst>
      <p:ext uri="{BB962C8B-B14F-4D97-AF65-F5344CB8AC3E}">
        <p14:creationId xmlns:p14="http://schemas.microsoft.com/office/powerpoint/2010/main" val="43688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91611"/>
          </a:xfrm>
        </p:spPr>
        <p:txBody>
          <a:bodyPr>
            <a:normAutofit fontScale="90000"/>
          </a:bodyPr>
          <a:lstStyle/>
          <a:p>
            <a:pPr algn="ctr"/>
            <a:r>
              <a:rPr lang="et-EE" sz="4000" b="1" dirty="0">
                <a:solidFill>
                  <a:srgbClr val="0070C0"/>
                </a:solidFill>
                <a:ea typeface="Calibri"/>
                <a:cs typeface="Times New Roman"/>
              </a:rPr>
              <a:t>Esmakordselt põllumajandustootmisega alustamine</a:t>
            </a:r>
            <a:endParaRPr lang="et-EE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4958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sz="3400" dirty="0">
                <a:solidFill>
                  <a:schemeClr val="tx1"/>
                </a:solidFill>
                <a:ea typeface="Calibri"/>
                <a:cs typeface="Times New Roman"/>
              </a:rPr>
              <a:t>Ettevõtja loetakse </a:t>
            </a:r>
            <a:r>
              <a:rPr lang="et-EE" sz="3400" u="sng" dirty="0">
                <a:solidFill>
                  <a:schemeClr val="tx1"/>
                </a:solidFill>
                <a:ea typeface="Calibri"/>
                <a:cs typeface="Times New Roman"/>
              </a:rPr>
              <a:t>esmakordselt</a:t>
            </a:r>
            <a:r>
              <a:rPr lang="et-EE" sz="3400" dirty="0">
                <a:solidFill>
                  <a:schemeClr val="tx1"/>
                </a:solidFill>
                <a:ea typeface="Calibri"/>
                <a:cs typeface="Times New Roman"/>
              </a:rPr>
              <a:t> põllumajandustootmisega alustavaks kui:</a:t>
            </a:r>
          </a:p>
          <a:p>
            <a:pPr lvl="1"/>
            <a:r>
              <a:rPr lang="et-EE" sz="3000" dirty="0">
                <a:solidFill>
                  <a:schemeClr val="tx1"/>
                </a:solidFill>
                <a:ea typeface="Calibri"/>
                <a:cs typeface="Times New Roman"/>
              </a:rPr>
              <a:t>ettevõtja ei ole enne taotluse esitamist tegutsenud põllumajandustootjast FIEna või põllumajandusliku äriühingu osanikuna kauem kui 15 kuud</a:t>
            </a:r>
          </a:p>
          <a:p>
            <a:pPr lvl="1"/>
            <a:r>
              <a:rPr lang="et-EE" sz="3000" dirty="0">
                <a:solidFill>
                  <a:schemeClr val="tx1"/>
                </a:solidFill>
                <a:ea typeface="Calibri"/>
                <a:cs typeface="Times New Roman"/>
              </a:rPr>
              <a:t>kui ettevõtja on enne taotluse esitamist tegutsenud kauem kui 15 kuud, siis tema aastane omatoodetud põllumajanduslike toodete müügitulu on </a:t>
            </a:r>
            <a:r>
              <a:rPr lang="et-EE" sz="3000" u="sng" dirty="0">
                <a:solidFill>
                  <a:schemeClr val="tx1"/>
                </a:solidFill>
                <a:ea typeface="Calibri"/>
                <a:cs typeface="Times New Roman"/>
              </a:rPr>
              <a:t>igal aastal enne taotluse esitamise aastat olnud alla 4 000 euro</a:t>
            </a:r>
            <a:endParaRPr lang="et-EE" sz="3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lvl="2"/>
            <a:r>
              <a:rPr lang="et-EE" sz="2600" dirty="0">
                <a:solidFill>
                  <a:schemeClr val="tx1"/>
                </a:solidFill>
                <a:ea typeface="Calibri"/>
                <a:cs typeface="Times New Roman"/>
              </a:rPr>
              <a:t>või vähemalt ajal kui ettevõtja omas osalust vastavas äriühingus</a:t>
            </a:r>
          </a:p>
          <a:p>
            <a:pPr lvl="1"/>
            <a:r>
              <a:rPr lang="et-EE" sz="3400" dirty="0">
                <a:solidFill>
                  <a:schemeClr val="tx1"/>
                </a:solidFill>
                <a:ea typeface="Calibri"/>
                <a:cs typeface="Times New Roman"/>
              </a:rPr>
              <a:t>äriühingu puhul peavad nõuet täitma </a:t>
            </a:r>
            <a:r>
              <a:rPr lang="et-EE" sz="3400" u="sng" dirty="0">
                <a:solidFill>
                  <a:schemeClr val="tx1"/>
                </a:solidFill>
                <a:ea typeface="Calibri"/>
                <a:cs typeface="Times New Roman"/>
              </a:rPr>
              <a:t>kõik osanikud/aktsionärid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705475"/>
            <a:ext cx="8180408" cy="1077198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r>
              <a:rPr lang="et-EE" sz="1600" dirty="0"/>
              <a:t>Põllumajanduslikud tooted omatoodetud põllumajandustooted ja nende töötlemisel saadud tooted.</a:t>
            </a:r>
          </a:p>
          <a:p>
            <a:r>
              <a:rPr lang="et-EE" sz="1600" dirty="0"/>
              <a:t>Põllumajandustoode on toimimislepingu lisas 1 nimetatud toode. (NB! Sõnnik!)</a:t>
            </a:r>
          </a:p>
          <a:p>
            <a:r>
              <a:rPr lang="et-EE" sz="1600" dirty="0">
                <a:solidFill>
                  <a:srgbClr val="FF0000"/>
                </a:solidFill>
              </a:rPr>
              <a:t>Põllumajandustoote töötlemisel saadud toode ei pea olema lisa I toode. Toote seos taotleja </a:t>
            </a:r>
          </a:p>
          <a:p>
            <a:r>
              <a:rPr lang="et-EE" sz="1600" dirty="0">
                <a:solidFill>
                  <a:srgbClr val="FF0000"/>
                </a:solidFill>
              </a:rPr>
              <a:t>põllumajandusliku tootmistegevusega peab olema ilmne.</a:t>
            </a:r>
          </a:p>
        </p:txBody>
      </p:sp>
    </p:spTree>
    <p:extLst>
      <p:ext uri="{BB962C8B-B14F-4D97-AF65-F5344CB8AC3E}">
        <p14:creationId xmlns:p14="http://schemas.microsoft.com/office/powerpoint/2010/main" val="6301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et-EE" sz="3200" b="1" dirty="0">
                <a:solidFill>
                  <a:srgbClr val="0070C0"/>
                </a:solidFill>
                <a:ea typeface="Calibri"/>
                <a:cs typeface="Times New Roman"/>
              </a:rPr>
              <a:t>Esmakordselt põllumajandustootmisega alustamine, </a:t>
            </a:r>
            <a:r>
              <a:rPr lang="et-EE" sz="3200" b="1" dirty="0">
                <a:solidFill>
                  <a:srgbClr val="00B050"/>
                </a:solidFill>
                <a:ea typeface="Calibri"/>
                <a:cs typeface="Times New Roman"/>
              </a:rPr>
              <a:t>näited</a:t>
            </a:r>
            <a:endParaRPr lang="et-EE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853288"/>
              </p:ext>
            </p:extLst>
          </p:nvPr>
        </p:nvGraphicFramePr>
        <p:xfrm>
          <a:off x="76200" y="1066800"/>
          <a:ext cx="8991600" cy="629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471">
                <a:tc>
                  <a:txBody>
                    <a:bodyPr/>
                    <a:lstStyle/>
                    <a:p>
                      <a:r>
                        <a:rPr lang="et-EE" dirty="0"/>
                        <a:t>Näide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Nõuetekohasus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157">
                <a:tc>
                  <a:txBody>
                    <a:bodyPr/>
                    <a:lstStyle/>
                    <a:p>
                      <a:r>
                        <a:rPr lang="et-EE" sz="1400" dirty="0"/>
                        <a:t>Ettevõte loodi 14 kuud tagasi</a:t>
                      </a:r>
                      <a:r>
                        <a:rPr lang="et-EE" sz="1400" baseline="0" dirty="0"/>
                        <a:t> ja</a:t>
                      </a:r>
                      <a:r>
                        <a:rPr lang="et-EE" sz="1400" dirty="0"/>
                        <a:t> esimene majandusaasta aruanne on esitatud, mille kohaselt oli põllumajanduslik müügitulu 6000 eurot, ettevõtja muudes põllumajandusettevõtetes</a:t>
                      </a:r>
                      <a:r>
                        <a:rPr lang="et-EE" sz="1400" baseline="0" dirty="0"/>
                        <a:t> osanik ei ole olnud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2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rgbClr val="00B050"/>
                          </a:solidFill>
                        </a:rPr>
                        <a:t>nõuetekohane taotleja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372">
                <a:tc>
                  <a:txBody>
                    <a:bodyPr/>
                    <a:lstStyle/>
                    <a:p>
                      <a:r>
                        <a:rPr lang="et-EE" sz="1400" dirty="0"/>
                        <a:t>Ettevõte loodi 16 kuud tagasi ja esimene majandusaasta aruanne on esitatud, mille kohaselt oli põllumajanduslik müügitulu 6000 eurot, ettevõtja muudes põllumajandusettevõtetes osanik ei ole olnud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2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t-E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 ole nõuetekohane taotleja, kuna ettevõtja müügitulu on olnud suurem kui 4000 eurot</a:t>
                      </a:r>
                      <a:endParaRPr kumimoji="0" lang="et-E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615">
                <a:tc>
                  <a:txBody>
                    <a:bodyPr/>
                    <a:lstStyle/>
                    <a:p>
                      <a:r>
                        <a:rPr lang="et-EE" sz="1400" dirty="0"/>
                        <a:t>Ettevõte loodi 16 kuud tagasi ja esimene majandusaasta aruanne on esitatud, mille kohaselt oli tema põllumajanduslik müügitulu 3500 eurot, ettevõtja muudes põllumajandusettevõtetes osanik ei ole olnud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2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rgbClr val="00B050"/>
                          </a:solidFill>
                        </a:rPr>
                        <a:t>nõuetekohane taotleja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8585">
                <a:tc>
                  <a:txBody>
                    <a:bodyPr/>
                    <a:lstStyle/>
                    <a:p>
                      <a:r>
                        <a:rPr lang="et-EE" sz="1400" dirty="0"/>
                        <a:t>Ettevõte loodi 14 kuud tagasi,</a:t>
                      </a:r>
                      <a:r>
                        <a:rPr lang="et-EE" sz="1400" baseline="0" dirty="0"/>
                        <a:t> kuid ettevõtte osanik on olnud kolm aastat tagasi osanik ka põllumajandusettevõttes, mille põllumajanduslik müügitulu oli ajal, mil ta oli osanik 6000 eurot 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dirty="0">
                          <a:solidFill>
                            <a:srgbClr val="FF0000"/>
                          </a:solidFill>
                        </a:rPr>
                        <a:t>ei ole nõuetekohane taotleja, kuna ettevõtja on olnud varasemalt osanik ettevõttes, mille müügitulu on suurem kui 4000 eurot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2529">
                <a:tc>
                  <a:txBody>
                    <a:bodyPr/>
                    <a:lstStyle/>
                    <a:p>
                      <a:r>
                        <a:rPr lang="et-EE" sz="1400" dirty="0"/>
                        <a:t>Ettevõtja on seni tegutsenud FIEna 3 aastat ja on</a:t>
                      </a:r>
                      <a:r>
                        <a:rPr lang="et-EE" sz="1400" baseline="0" dirty="0"/>
                        <a:t> loonud nüüd osaühingu, mis on tegutsenud vaid 1 kuu. FIEna on ettevõtja põllumajanduslik müügitulu olnud 6000 eurot</a:t>
                      </a:r>
                      <a:endParaRPr lang="et-E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22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rgbClr val="FF0000"/>
                          </a:solidFill>
                        </a:rPr>
                        <a:t>ei ole nõuetekohane taotleja, kuna ettevõtja on olnud varasemalt osanik ettevõttes, mille müügitulu on suurem kui 4000 eurot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84698" cy="126369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Nõuded taotlejale – majandusaasnäitajate vaatlemine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5105400"/>
          </a:xfrm>
        </p:spPr>
        <p:txBody>
          <a:bodyPr>
            <a:normAutofit/>
          </a:bodyPr>
          <a:lstStyle/>
          <a:p>
            <a:r>
              <a:rPr lang="et-EE" b="1" u="sng" dirty="0">
                <a:latin typeface="Calibri" panose="020F0502020204030204" pitchFamily="34" charset="0"/>
              </a:rPr>
              <a:t>Kui äriühingust taotleja või tema omanikust füüsiline isik on tegutsenud rohkem kui 15 kuud</a:t>
            </a:r>
            <a:r>
              <a:rPr lang="et-EE" dirty="0">
                <a:latin typeface="Calibri" panose="020F0502020204030204" pitchFamily="34" charset="0"/>
              </a:rPr>
              <a:t>, enne taotluse esitamist, siis </a:t>
            </a:r>
            <a:r>
              <a:rPr lang="et-EE" b="1" dirty="0">
                <a:latin typeface="Calibri" panose="020F0502020204030204" pitchFamily="34" charset="0"/>
              </a:rPr>
              <a:t>peavad olema ettevõtja varasemad majandusaasta aruanded äriregistrist kättesaadavad, kui aruande äriregistrile esitamine on äriseadustiku alusel nõutav</a:t>
            </a:r>
          </a:p>
          <a:p>
            <a:endParaRPr lang="et-EE" dirty="0">
              <a:latin typeface="Calibri" panose="020F0502020204030204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1800016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rgbClr val="0070C0"/>
                </a:solidFill>
              </a:rPr>
              <a:t>Aruanded, mille alusel ettevõtja majandusnäitajaid vaadeldakse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439015"/>
              </p:ext>
            </p:extLst>
          </p:nvPr>
        </p:nvGraphicFramePr>
        <p:xfrm>
          <a:off x="228600" y="1696396"/>
          <a:ext cx="8513743" cy="4728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kern="50" dirty="0">
                          <a:effectLst/>
                        </a:rPr>
                        <a:t>Ettevõtlusvorm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400" kern="50" dirty="0">
                          <a:effectLst/>
                        </a:rPr>
                        <a:t>Vaadeldav dokument </a:t>
                      </a:r>
                      <a:endParaRPr lang="et-E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Kassapõhist raamatupidamist pidav FIE, </a:t>
                      </a:r>
                      <a:r>
                        <a:rPr lang="et-EE" sz="1600" u="sng" kern="50" dirty="0">
                          <a:solidFill>
                            <a:schemeClr val="tx1"/>
                          </a:solidFill>
                          <a:effectLst/>
                        </a:rPr>
                        <a:t>kes on</a:t>
                      </a: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 käibemaksukohustuslane</a:t>
                      </a:r>
                      <a:endParaRPr lang="et-E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b="0" kern="50" dirty="0">
                          <a:effectLst/>
                        </a:rPr>
                        <a:t>Käibedeklaratsioon</a:t>
                      </a:r>
                      <a:endParaRPr lang="et-E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Kassapõhist raamatupidamist pidav FIE, </a:t>
                      </a:r>
                      <a:r>
                        <a:rPr lang="et-EE" sz="1600" u="sng" kern="50" dirty="0">
                          <a:solidFill>
                            <a:schemeClr val="tx1"/>
                          </a:solidFill>
                          <a:effectLst/>
                        </a:rPr>
                        <a:t>kes ei ole</a:t>
                      </a: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 käibemaksukohustuslane</a:t>
                      </a:r>
                      <a:endParaRPr lang="et-E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effectLst/>
                        </a:rPr>
                        <a:t>Tuludeklaratsiooni vorm E</a:t>
                      </a:r>
                      <a:endParaRPr lang="et-E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Äriühing </a:t>
                      </a:r>
                      <a:endParaRPr lang="et-E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effectLst/>
                        </a:rPr>
                        <a:t>Majandusaasta aruanne </a:t>
                      </a:r>
                      <a:endParaRPr lang="et-E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Tekkepõhist raamatupidamist pidav FIE, </a:t>
                      </a:r>
                      <a:r>
                        <a:rPr lang="et-EE" sz="1600" u="sng" kern="50" dirty="0">
                          <a:solidFill>
                            <a:schemeClr val="tx1"/>
                          </a:solidFill>
                          <a:effectLst/>
                        </a:rPr>
                        <a:t>kes on</a:t>
                      </a: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 käibemaksukohustuslane</a:t>
                      </a:r>
                      <a:endParaRPr lang="et-E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effectLst/>
                        </a:rPr>
                        <a:t>Käibedeklaratsioon (bilansi- ja kasumiaruanne)</a:t>
                      </a:r>
                      <a:endParaRPr lang="et-E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Tekkepõhist raamatupidamist pidav FIE, </a:t>
                      </a:r>
                      <a:r>
                        <a:rPr lang="et-EE" sz="1600" u="sng" kern="50" dirty="0">
                          <a:solidFill>
                            <a:schemeClr val="tx1"/>
                          </a:solidFill>
                          <a:effectLst/>
                        </a:rPr>
                        <a:t>kes ei ole</a:t>
                      </a:r>
                      <a:r>
                        <a:rPr lang="et-EE" sz="1600" kern="50" dirty="0">
                          <a:solidFill>
                            <a:schemeClr val="tx1"/>
                          </a:solidFill>
                          <a:effectLst/>
                        </a:rPr>
                        <a:t> käibemaksukohustuslane</a:t>
                      </a:r>
                      <a:endParaRPr lang="et-EE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t-EE" sz="1600" kern="50" dirty="0">
                          <a:effectLst/>
                        </a:rPr>
                        <a:t>Bilansi- ja kasumiaruanne (tuludeklaratsiooni vorm E)</a:t>
                      </a:r>
                      <a:endParaRPr lang="et-E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81" marR="696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31333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Nõuded taotlejale (2)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686800" cy="4830772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et-EE" b="1" u="sng" dirty="0">
                <a:ea typeface="Times New Roman"/>
              </a:rPr>
              <a:t>Toetust ei saa taotleda ettevõtja, kes kuulub kontserni või omab konkurentsiseaduse § 2 lõike 4 mõistes valitsevat mõju teise põllumajandustootjast ettevõtja ül</a:t>
            </a:r>
            <a:r>
              <a:rPr lang="et-EE" b="1" dirty="0">
                <a:ea typeface="Times New Roman"/>
              </a:rPr>
              <a:t>e.</a:t>
            </a:r>
          </a:p>
          <a:p>
            <a:pPr algn="just">
              <a:spcAft>
                <a:spcPts val="0"/>
              </a:spcAft>
            </a:pPr>
            <a:r>
              <a:rPr lang="et-EE" b="1" dirty="0">
                <a:ea typeface="Times New Roman"/>
              </a:rPr>
              <a:t>Mitme äriühingu osanikud või aktsionärid või mitme ettevõtte omanikust FIEd võivad toetuse taotlust esitada ainult ühe äriühingu või FIE kaudu.</a:t>
            </a:r>
          </a:p>
          <a:p>
            <a:pPr algn="just">
              <a:spcAft>
                <a:spcPts val="0"/>
              </a:spcAft>
            </a:pPr>
            <a:r>
              <a:rPr lang="et-EE" b="1" dirty="0">
                <a:ea typeface="Times New Roman"/>
              </a:rPr>
              <a:t>Nõue kehtestati, et vältida topelttoetuse maksmist ühele füüsilisele isikule.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8908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Ettekande sisu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1316" y="1295400"/>
            <a:ext cx="8084698" cy="5181600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Meetme eesmärk</a:t>
            </a:r>
          </a:p>
          <a:p>
            <a:r>
              <a:rPr lang="et-EE" dirty="0"/>
              <a:t>Meetme rakendamise seisust lühiülevaade</a:t>
            </a:r>
          </a:p>
          <a:p>
            <a:r>
              <a:rPr lang="et-EE" dirty="0"/>
              <a:t>Noore põllumajandustootja mõiste</a:t>
            </a:r>
          </a:p>
          <a:p>
            <a:r>
              <a:rPr lang="et-EE" dirty="0"/>
              <a:t>Toetuse taotleja</a:t>
            </a:r>
          </a:p>
          <a:p>
            <a:r>
              <a:rPr lang="et-EE" dirty="0"/>
              <a:t>Toetatavad tegevused</a:t>
            </a:r>
          </a:p>
          <a:p>
            <a:r>
              <a:rPr lang="et-EE" dirty="0"/>
              <a:t>Toetuse suurus</a:t>
            </a:r>
          </a:p>
          <a:p>
            <a:r>
              <a:rPr lang="et-EE" dirty="0"/>
              <a:t>Taotluse esitamine</a:t>
            </a:r>
          </a:p>
          <a:p>
            <a:r>
              <a:rPr lang="et-EE" dirty="0"/>
              <a:t>Toetuse saaja kohustused</a:t>
            </a:r>
          </a:p>
          <a:p>
            <a:r>
              <a:rPr lang="et-EE" dirty="0"/>
              <a:t>Kuludokumentide esitamine</a:t>
            </a:r>
          </a:p>
          <a:p>
            <a:r>
              <a:rPr lang="et-EE" dirty="0"/>
              <a:t>Taotluste hindamiskriteeriumid</a:t>
            </a:r>
          </a:p>
          <a:p>
            <a:r>
              <a:rPr lang="et-EE" dirty="0"/>
              <a:t>Muudatuste tegemine ja sanktsioneerimine</a:t>
            </a:r>
          </a:p>
        </p:txBody>
      </p:sp>
    </p:spTree>
    <p:extLst>
      <p:ext uri="{BB962C8B-B14F-4D97-AF65-F5344CB8AC3E}">
        <p14:creationId xmlns:p14="http://schemas.microsoft.com/office/powerpoint/2010/main" val="402320068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t-EE" sz="3600" b="1" kern="0" dirty="0">
                <a:solidFill>
                  <a:srgbClr val="0070C0"/>
                </a:solidFill>
                <a:ea typeface="Microsoft YaHei"/>
              </a:rPr>
              <a:t>Taotleja varasem toetuste saamine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599"/>
          </a:xfrm>
        </p:spPr>
        <p:txBody>
          <a:bodyPr>
            <a:normAutofit fontScale="85000" lnSpcReduction="20000"/>
          </a:bodyPr>
          <a:lstStyle/>
          <a:p>
            <a:r>
              <a:rPr lang="et-EE" b="1" dirty="0">
                <a:ea typeface="Calibri"/>
              </a:rPr>
              <a:t>Toetust ei anta ettevõtjale, kellele on tehtud taotluse rahuldamise otsus: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>
                <a:ea typeface="Calibri"/>
              </a:rPr>
              <a:t>käesoleva meetme raames (I taotlusvoorus)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>
                <a:ea typeface="Calibri"/>
              </a:rPr>
              <a:t>Maaelu arengukava 2007–2013 meetme </a:t>
            </a:r>
            <a:r>
              <a:rPr lang="et-EE" dirty="0"/>
              <a:t>1.2 “Noorte põllumajandustootjate tegevuse alustamine” raames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>
                <a:ea typeface="Times New Roman"/>
              </a:rPr>
              <a:t>Maaelu arengukava 2014-2020 meetme 6.3 “Väikeste põllumajandusettevõtete arendamine“ raames </a:t>
            </a:r>
          </a:p>
          <a:p>
            <a:pPr lvl="2"/>
            <a:r>
              <a:rPr lang="et-EE" dirty="0">
                <a:solidFill>
                  <a:srgbClr val="FF0000"/>
                </a:solidFill>
              </a:rPr>
              <a:t>v.a ülevõtmise korral</a:t>
            </a:r>
          </a:p>
          <a:p>
            <a:pPr lvl="2"/>
            <a:endParaRPr lang="et-EE" dirty="0">
              <a:ea typeface="Calibri"/>
            </a:endParaRPr>
          </a:p>
          <a:p>
            <a:r>
              <a:rPr lang="et-EE" dirty="0">
                <a:ea typeface="Calibri"/>
              </a:rPr>
              <a:t>Nimetatud toetuseid ei tohi olla saanud toetuse taotleja või tema osaniku või aktsionäriga seotud ettevõtja</a:t>
            </a:r>
            <a:endParaRPr lang="et-EE" dirty="0"/>
          </a:p>
          <a:p>
            <a:r>
              <a:rPr lang="et-EE" dirty="0"/>
              <a:t>Piirang on seatud, kuna toetus on ettenähtud esimest korda aktiivse põllumajandustootmisega alustavale ettevõtjale, mida aga ei ole enam ettevõtja, kes on juba korra põllumajandustootmisega alustanud.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584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Täiendavad nõuded nö „nullist alustajale“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01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t-EE" sz="3600" b="1" dirty="0">
                <a:solidFill>
                  <a:srgbClr val="0070C0"/>
                </a:solidFill>
                <a:ea typeface="Roboto Cn" pitchFamily="2" charset="0"/>
              </a:rPr>
              <a:t>Nõuded „nullist alustajale“</a:t>
            </a:r>
            <a:endParaRPr lang="et-EE" dirty="0">
              <a:ea typeface="Roboto C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>
            <a:noAutofit/>
          </a:bodyPr>
          <a:lstStyle/>
          <a:p>
            <a:pPr lvl="0"/>
            <a:r>
              <a:rPr lang="et-EE" sz="2800" b="1" dirty="0">
                <a:solidFill>
                  <a:prstClr val="black"/>
                </a:solidFill>
              </a:rPr>
              <a:t>Kui toetust taotleb äriühing, on äriühingu asutajaks vähemalt üks taotluse esitamise ajal osalust omav osanik või aktsionär.</a:t>
            </a:r>
          </a:p>
          <a:p>
            <a:pPr lvl="0"/>
            <a:r>
              <a:rPr lang="et-EE" sz="2800" b="1" dirty="0">
                <a:solidFill>
                  <a:prstClr val="black"/>
                </a:solidFill>
              </a:rPr>
              <a:t>Ettevõtja peab kavandama oma standard-kogutoodangu (SKT) väärtuse nii, et see oleks </a:t>
            </a:r>
            <a:r>
              <a:rPr lang="et-EE" sz="2800" b="1" u="sng" dirty="0">
                <a:solidFill>
                  <a:prstClr val="black"/>
                </a:solidFill>
              </a:rPr>
              <a:t>hiljemalt taotluse esitamisele järgneva majandusaasta lõpuks ja sellele järgneval majandusaastal üle 14 000 euro</a:t>
            </a:r>
            <a:r>
              <a:rPr lang="et-EE" sz="2800" b="1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buNone/>
            </a:pPr>
            <a:endParaRPr lang="et-EE" sz="2400" b="1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400" dirty="0">
                <a:solidFill>
                  <a:prstClr val="black"/>
                </a:solidFill>
              </a:rPr>
              <a:t>SKT arvutatakse äriplaanis kavandatud tegevuste ja põllumajanduslike andmete alusel (FADNi majandusliku suuruse kalkulaatori järgi).</a:t>
            </a:r>
          </a:p>
        </p:txBody>
      </p:sp>
    </p:spTree>
    <p:extLst>
      <p:ext uri="{BB962C8B-B14F-4D97-AF65-F5344CB8AC3E}">
        <p14:creationId xmlns:p14="http://schemas.microsoft.com/office/powerpoint/2010/main" val="48873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70C0"/>
                </a:solidFill>
              </a:rPr>
              <a:t>Nõuded nullist alustajale - kohustus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9"/>
            <a:ext cx="8763005" cy="5059363"/>
          </a:xfrm>
        </p:spPr>
        <p:txBody>
          <a:bodyPr>
            <a:normAutofit lnSpcReduction="10000"/>
          </a:bodyPr>
          <a:lstStyle/>
          <a:p>
            <a:r>
              <a:rPr lang="et-EE" b="1" dirty="0"/>
              <a:t>Esmakordselt asutatud </a:t>
            </a:r>
            <a:r>
              <a:rPr lang="et-EE" dirty="0"/>
              <a:t>ettevõtte baasil tootmist alustav ettevõtja peab taotlemisele järgneva kalendriaasta jooksul </a:t>
            </a:r>
            <a:r>
              <a:rPr lang="et-EE" b="1" dirty="0"/>
              <a:t>muutuma aktiivseks põllumajandustootjaks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st tema müügitulu põllumajanduslikust tegevusest peab olema taotlemisele järgneva </a:t>
            </a:r>
            <a:r>
              <a:rPr lang="et-EE" u="sng" dirty="0"/>
              <a:t>12 kuu pikkuse </a:t>
            </a:r>
            <a:r>
              <a:rPr lang="et-EE" dirty="0"/>
              <a:t>majandusaasta </a:t>
            </a:r>
            <a:r>
              <a:rPr lang="et-EE" u="sng" dirty="0"/>
              <a:t>lõpuks ja igal järgneval aastal </a:t>
            </a:r>
            <a:r>
              <a:rPr lang="et-EE" dirty="0"/>
              <a:t>üle 4 000 euro ning põllumajandusliku müügitulu osakaal ettevõtte kogu müügitulust üle 50%-i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erisus on järgmisel slaidil </a:t>
            </a:r>
            <a:r>
              <a:rPr lang="et-EE" dirty="0"/>
              <a:t>nimetatud valdkondades tegutsevatel ettevõtjatel</a:t>
            </a:r>
          </a:p>
        </p:txBody>
      </p:sp>
    </p:spTree>
    <p:extLst>
      <p:ext uri="{BB962C8B-B14F-4D97-AF65-F5344CB8AC3E}">
        <p14:creationId xmlns:p14="http://schemas.microsoft.com/office/powerpoint/2010/main" val="2506392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000" b="1" dirty="0">
                <a:solidFill>
                  <a:srgbClr val="0070C0"/>
                </a:solidFill>
                <a:ea typeface="Roboto Cn" pitchFamily="2" charset="0"/>
              </a:rPr>
              <a:t>Nõuded nullist alustajale – aktiivseks tootjaks muutumise kohustuse erisus</a:t>
            </a:r>
            <a:endParaRPr lang="et-EE" dirty="0">
              <a:solidFill>
                <a:srgbClr val="0070C0"/>
              </a:solidFill>
              <a:ea typeface="Roboto C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t-EE" dirty="0">
                <a:ea typeface="Calibri"/>
                <a:cs typeface="Times New Roman"/>
              </a:rPr>
              <a:t>Kui taotleja tegutseb peamiselt </a:t>
            </a:r>
            <a:r>
              <a:rPr lang="et-EE" b="1" dirty="0">
                <a:ea typeface="Calibri"/>
                <a:cs typeface="Times New Roman"/>
              </a:rPr>
              <a:t>puuvilja-, marja-, pähkli-, köögivilja-, viinamarja-, lihaveise-, pühvli- või hobusekasvatuse või mesinduse </a:t>
            </a:r>
            <a:r>
              <a:rPr lang="et-EE" dirty="0">
                <a:ea typeface="Calibri"/>
                <a:cs typeface="Times New Roman"/>
              </a:rPr>
              <a:t>tegevusalal</a:t>
            </a:r>
            <a:r>
              <a:rPr lang="et-EE" b="1" dirty="0">
                <a:ea typeface="Calibri"/>
                <a:cs typeface="Times New Roman"/>
              </a:rPr>
              <a:t>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t-EE" dirty="0">
                <a:ea typeface="Calibri"/>
                <a:cs typeface="Times New Roman"/>
              </a:rPr>
              <a:t>siis võib </a:t>
            </a:r>
            <a:r>
              <a:rPr lang="et-EE" b="1" u="sng" dirty="0">
                <a:ea typeface="Calibri"/>
                <a:cs typeface="Times New Roman"/>
              </a:rPr>
              <a:t>müügitulu nõude saavutamise asemel</a:t>
            </a:r>
            <a:r>
              <a:rPr lang="et-EE" u="sng" dirty="0">
                <a:ea typeface="Calibri"/>
                <a:cs typeface="Times New Roman"/>
              </a:rPr>
              <a:t> </a:t>
            </a:r>
            <a:r>
              <a:rPr lang="et-EE" dirty="0">
                <a:ea typeface="Calibri"/>
                <a:cs typeface="Times New Roman"/>
              </a:rPr>
              <a:t>äriplaanis kavandada ja hiljem ka saavutada omatoodetud põllumajandustoodete </a:t>
            </a:r>
            <a:r>
              <a:rPr lang="et-EE" b="1" u="sng" dirty="0">
                <a:ea typeface="Calibri"/>
                <a:cs typeface="Times New Roman"/>
              </a:rPr>
              <a:t>standardkogutoodangu (SKT) väärtuseks hiljemalt taotluse esitamisele järgneva 12 kuu pikkuse majandusaasta jooksul ja sellele järgneval majandusaastal üle 14 000 euro. </a:t>
            </a:r>
          </a:p>
          <a:p>
            <a:pPr lvl="2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t-EE" sz="2600" b="1" dirty="0">
                <a:ea typeface="Calibri"/>
                <a:cs typeface="Times New Roman"/>
              </a:rPr>
              <a:t>seda siis juhul, kui tegevusala eripärast tulenevalt ei ole vajaliku müügitulu saavutamine võimalik</a:t>
            </a:r>
          </a:p>
        </p:txBody>
      </p:sp>
    </p:spTree>
    <p:extLst>
      <p:ext uri="{BB962C8B-B14F-4D97-AF65-F5344CB8AC3E}">
        <p14:creationId xmlns:p14="http://schemas.microsoft.com/office/powerpoint/2010/main" val="2188324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2422"/>
            <a:ext cx="7300614" cy="1263693"/>
          </a:xfrm>
        </p:spPr>
        <p:txBody>
          <a:bodyPr/>
          <a:lstStyle/>
          <a:p>
            <a:r>
              <a:rPr lang="et-EE" sz="3600" b="1" dirty="0">
                <a:solidFill>
                  <a:srgbClr val="0070C0"/>
                </a:solidFill>
              </a:rPr>
              <a:t>Nõuded nullist alustajale – majandusaasnäitajate vaatlemine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9758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t-EE" sz="2800" u="sng" dirty="0">
                <a:ea typeface="Calibri"/>
                <a:cs typeface="Times New Roman"/>
              </a:rPr>
              <a:t>Ettevõtja, kellel ei</a:t>
            </a:r>
            <a:r>
              <a:rPr lang="et-EE" sz="2800" b="1" u="sng" dirty="0">
                <a:ea typeface="Calibri"/>
                <a:cs typeface="Times New Roman"/>
              </a:rPr>
              <a:t> </a:t>
            </a:r>
            <a:r>
              <a:rPr lang="et-EE" sz="2800" u="sng" dirty="0">
                <a:ea typeface="Calibri"/>
                <a:cs typeface="Times New Roman"/>
              </a:rPr>
              <a:t>ole olnud veel kohustust esitada majandusaasta aruanne äriregistrile</a:t>
            </a:r>
            <a:r>
              <a:rPr lang="et-EE" sz="2800" dirty="0">
                <a:ea typeface="Calibri"/>
                <a:cs typeface="Times New Roman"/>
              </a:rPr>
              <a:t>, peab komisjoni soovituse (EL) nr 361/2003 kohaselt </a:t>
            </a:r>
            <a:r>
              <a:rPr lang="et-EE" sz="2800" u="sng" dirty="0">
                <a:ea typeface="Calibri"/>
                <a:cs typeface="Times New Roman"/>
              </a:rPr>
              <a:t>esitama taotlemisel </a:t>
            </a:r>
            <a:r>
              <a:rPr lang="et-EE" sz="2800" b="1" u="sng" dirty="0">
                <a:ea typeface="Calibri"/>
                <a:cs typeface="Times New Roman"/>
              </a:rPr>
              <a:t>oma jooksva majandusaasta müügitulu, töötajate arvu ja bilansi kogumahu prognoosi </a:t>
            </a:r>
            <a:r>
              <a:rPr lang="et-EE" sz="2800" u="sng" dirty="0">
                <a:ea typeface="Calibri"/>
                <a:cs typeface="Times New Roman"/>
              </a:rPr>
              <a:t>(</a:t>
            </a:r>
            <a:r>
              <a:rPr lang="et-EE" sz="2800" u="sng" dirty="0">
                <a:ea typeface="Times New Roman"/>
              </a:rPr>
              <a:t>määratlus VKEde kohta)</a:t>
            </a:r>
            <a:r>
              <a:rPr lang="fi-FI" sz="2800" u="sng" dirty="0">
                <a:ea typeface="Times New Roman"/>
              </a:rPr>
              <a:t> </a:t>
            </a:r>
            <a:endParaRPr lang="et-EE" sz="2800" u="sng" dirty="0">
              <a:ea typeface="Times New Roman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t-EE" sz="2400" dirty="0">
                <a:ea typeface="Times New Roman"/>
              </a:rPr>
              <a:t>taotleja peab vastama mikro- või väikeettevõtja määratlusele</a:t>
            </a:r>
            <a:r>
              <a:rPr lang="et-EE" sz="2400" dirty="0"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67331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Täiendavad nõuded ülevõtjale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88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Nõuded ülevõtjale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867400"/>
          </a:xfrm>
        </p:spPr>
        <p:txBody>
          <a:bodyPr>
            <a:normAutofit fontScale="85000" lnSpcReduction="20000"/>
          </a:bodyPr>
          <a:lstStyle/>
          <a:p>
            <a:r>
              <a:rPr lang="et-EE" b="1" dirty="0"/>
              <a:t>Ettevõtja on </a:t>
            </a:r>
            <a:r>
              <a:rPr lang="et-EE" b="1" u="sng" dirty="0"/>
              <a:t>mitte rohkem kui 15 kuud </a:t>
            </a:r>
            <a:r>
              <a:rPr lang="et-EE" b="1" dirty="0"/>
              <a:t>enne taotluse esitamist täielikult omandanud põllumajandusettevõtte, mille: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400" b="1" dirty="0"/>
              <a:t>senine tegevusaeg on olnud vähemalt üks majandusaasta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400" b="1" dirty="0"/>
              <a:t>aastane müügitulu </a:t>
            </a:r>
            <a:r>
              <a:rPr lang="et-EE" sz="2400" dirty="0"/>
              <a:t>omatoodetud põllumajandustoodetest on </a:t>
            </a:r>
            <a:r>
              <a:rPr lang="et-EE" sz="2400" b="1" u="sng" dirty="0"/>
              <a:t>üle 14 000 euro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400" b="1" u="sng" dirty="0"/>
              <a:t>põllumajandusliku müügitulu osakaal on ettevõtte kogu müügitulust üle 50%</a:t>
            </a:r>
            <a:r>
              <a:rPr lang="et-EE" sz="2400" u="sng" dirty="0"/>
              <a:t>-i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400" u="sng" dirty="0"/>
              <a:t>põllumajanduslik müügitulu </a:t>
            </a:r>
            <a:r>
              <a:rPr lang="et-EE" sz="2400" b="1" u="sng" dirty="0"/>
              <a:t>ei ületanud 500 000 eurot</a:t>
            </a:r>
            <a:endParaRPr lang="et-EE" sz="2400" dirty="0"/>
          </a:p>
          <a:p>
            <a:pPr algn="just" hangingPunct="0">
              <a:spcAft>
                <a:spcPts val="0"/>
              </a:spcAft>
            </a:pPr>
            <a:r>
              <a:rPr lang="et-EE" b="1" dirty="0">
                <a:ea typeface="Times New Roman"/>
              </a:rPr>
              <a:t>Majandusnäitajate nõuetekohasust vaadeldakse omandamisele vahetult eelnenud </a:t>
            </a:r>
            <a:r>
              <a:rPr lang="et-EE" b="1" dirty="0" err="1">
                <a:ea typeface="Times New Roman"/>
              </a:rPr>
              <a:t>majandusaasta(te</a:t>
            </a:r>
            <a:r>
              <a:rPr lang="et-EE" b="1" dirty="0">
                <a:ea typeface="Times New Roman"/>
              </a:rPr>
              <a:t>) näitajate alusel</a:t>
            </a:r>
          </a:p>
          <a:p>
            <a:pPr algn="just" hangingPunct="0">
              <a:spcAft>
                <a:spcPts val="0"/>
              </a:spcAft>
            </a:pPr>
            <a:r>
              <a:rPr lang="et-EE" b="1" dirty="0">
                <a:ea typeface="Times New Roman"/>
              </a:rPr>
              <a:t>Täielik omandamine tähendab FIE puhul, et toetuse taotluse esitamise ajaks peab ülevõetud FIE olema oma põllumajandusliku tegevuse lõpetanud </a:t>
            </a:r>
            <a:r>
              <a:rPr lang="et-EE" sz="2400" dirty="0">
                <a:ea typeface="Times New Roman"/>
              </a:rPr>
              <a:t>(mittepõllumajanduslike tegevustega võib jätkata). FIE põllumajandusettevõtte kohustused ja vara peavad olema üle läinud toetust taotlevale ettevõttele. 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580006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2423"/>
            <a:ext cx="8229600" cy="916778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Nõuded ülevõtjale – majandusaasta pikkus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49981"/>
          </a:xfrm>
        </p:spPr>
        <p:txBody>
          <a:bodyPr>
            <a:normAutofit fontScale="77500" lnSpcReduction="20000"/>
          </a:bodyPr>
          <a:lstStyle/>
          <a:p>
            <a:r>
              <a:rPr lang="et-EE" b="1" dirty="0"/>
              <a:t>Omandatud ettevõte peab olema tegutsenud vahetult enne omandamist vähemalt ühe majandusaasta</a:t>
            </a:r>
          </a:p>
          <a:p>
            <a:pPr lvl="1"/>
            <a:r>
              <a:rPr lang="et-EE" sz="3200" u="sng" dirty="0"/>
              <a:t>omandamisele vahetult eelnenud majandusaasta peab olema vähemalt </a:t>
            </a:r>
            <a:r>
              <a:rPr lang="et-EE" sz="3200" u="sng" dirty="0">
                <a:solidFill>
                  <a:srgbClr val="FF0000"/>
                </a:solidFill>
              </a:rPr>
              <a:t>12 kuu </a:t>
            </a:r>
            <a:r>
              <a:rPr lang="et-EE" sz="3200" u="sng" dirty="0"/>
              <a:t>pikkune</a:t>
            </a:r>
          </a:p>
          <a:p>
            <a:r>
              <a:rPr lang="et-EE" u="sng" dirty="0"/>
              <a:t>Omandatud äriühingu </a:t>
            </a:r>
            <a:r>
              <a:rPr lang="et-EE" dirty="0"/>
              <a:t>puhul peab enne toetuse taotluse esitamist olema </a:t>
            </a:r>
            <a:r>
              <a:rPr lang="et-EE" u="sng" dirty="0"/>
              <a:t>omandamisele vahetult eelnenud majandusaasta aruanne äriregistrile esitatud</a:t>
            </a:r>
            <a:endParaRPr lang="et-EE" dirty="0"/>
          </a:p>
          <a:p>
            <a:r>
              <a:rPr lang="et-EE" dirty="0"/>
              <a:t>Kui on omandatud äriühing, mis on tegutsenud </a:t>
            </a:r>
            <a:r>
              <a:rPr lang="et-EE" u="sng" dirty="0"/>
              <a:t>vähemalt kolm majandusaastat ja taotleja soovib hindamiskriteeriumite alusel eelistust</a:t>
            </a:r>
            <a:r>
              <a:rPr lang="et-EE" dirty="0"/>
              <a:t>, siis peavad olema omandamisele </a:t>
            </a:r>
            <a:r>
              <a:rPr lang="et-EE" u="sng" dirty="0"/>
              <a:t>vahetult eelnenud kolme majandusaasta aruanded</a:t>
            </a:r>
            <a:r>
              <a:rPr lang="et-EE" dirty="0"/>
              <a:t> taotluse esitamise hetkeks äriregistrist kättesaadavad.</a:t>
            </a:r>
          </a:p>
        </p:txBody>
      </p:sp>
    </p:spTree>
    <p:extLst>
      <p:ext uri="{BB962C8B-B14F-4D97-AF65-F5344CB8AC3E}">
        <p14:creationId xmlns:p14="http://schemas.microsoft.com/office/powerpoint/2010/main" val="238229089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Nõuded äriplaanile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37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3400" y="152401"/>
            <a:ext cx="8084698" cy="1066800"/>
          </a:xfrm>
        </p:spPr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rgbClr val="0070C0"/>
                </a:solidFill>
              </a:rPr>
              <a:t>Meetme seos Maaelu arengukavaga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 fontScale="92500"/>
          </a:bodyPr>
          <a:lstStyle/>
          <a:p>
            <a:r>
              <a:rPr lang="et-EE" dirty="0"/>
              <a:t>Tegemist on Maaelu arengukava 2014-2020 </a:t>
            </a:r>
            <a:r>
              <a:rPr lang="et-EE" u="sng" dirty="0"/>
              <a:t>meetmega 6.1 </a:t>
            </a:r>
            <a:r>
              <a:rPr lang="et-EE" b="1" dirty="0">
                <a:latin typeface="Roboto Cn" pitchFamily="2" charset="0"/>
                <a:ea typeface="Roboto Cn" pitchFamily="2" charset="0"/>
              </a:rPr>
              <a:t>“Noorte põllumajandustootjate tegevuse alustamine“ </a:t>
            </a:r>
          </a:p>
          <a:p>
            <a:r>
              <a:rPr lang="et-EE" sz="2800" dirty="0"/>
              <a:t>Meede on perioodil 2007-2013 rakendunud meetme 1.2 “Noorte põllumajandustootjate tegevuse alustamine” jätkumeede</a:t>
            </a:r>
          </a:p>
          <a:p>
            <a:pPr marL="974409" lvl="1" indent="-571500">
              <a:buFont typeface="Wingdings" panose="05000000000000000000" pitchFamily="2" charset="2"/>
              <a:buChar char="q"/>
            </a:pPr>
            <a:r>
              <a:rPr lang="et-EE" altLang="en-US" sz="3600" b="1" dirty="0">
                <a:solidFill>
                  <a:srgbClr val="0070C0"/>
                </a:solidFill>
                <a:cs typeface="+mj-cs"/>
              </a:rPr>
              <a:t>Õiguslik alus </a:t>
            </a:r>
          </a:p>
          <a:p>
            <a:pPr marL="402909" lvl="1" indent="0">
              <a:buNone/>
            </a:pPr>
            <a:r>
              <a:rPr lang="et-EE" dirty="0"/>
              <a:t>Euroopa Parlamendi ja nõukogu määrus nr 1305/2013 „Euroopa Maaelu Arengu Põllumajandusfondist (EAFRD) antavate maaelu arengu toetuste kohta ja millega tunnistatakse kehtetuks nõukogu määrus (EÜ) nr 1698/2005“ </a:t>
            </a:r>
            <a:r>
              <a:rPr lang="et-EE" b="1" dirty="0">
                <a:solidFill>
                  <a:srgbClr val="0070C0"/>
                </a:solidFill>
              </a:rPr>
              <a:t>artikkel 19 lõike 1 punkt a alapunkt i</a:t>
            </a:r>
          </a:p>
          <a:p>
            <a:endParaRPr lang="et-EE" altLang="en-US" sz="3600" b="1" dirty="0">
              <a:solidFill>
                <a:srgbClr val="0070C0"/>
              </a:solidFill>
              <a:cs typeface="+mj-cs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7552598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6"/>
            <a:ext cx="8229600" cy="868353"/>
          </a:xfrm>
        </p:spPr>
        <p:txBody>
          <a:bodyPr>
            <a:no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Roboto Cn" pitchFamily="2" charset="0"/>
                <a:ea typeface="Roboto Cn" pitchFamily="2" charset="0"/>
              </a:rPr>
              <a:t>Äriplaani nõue ja tegevustega alustamine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>
            <a:normAutofit/>
          </a:bodyPr>
          <a:lstStyle/>
          <a:p>
            <a:r>
              <a:rPr lang="et-EE" sz="2800" dirty="0"/>
              <a:t>Ettevõtja peab esitama oma tegevuse arendamise äriplaani, mis</a:t>
            </a:r>
            <a:r>
              <a:rPr lang="fi-FI" sz="2800" dirty="0"/>
              <a:t> koostatakse </a:t>
            </a:r>
            <a:r>
              <a:rPr lang="et-EE" sz="2800" u="sng" dirty="0"/>
              <a:t>jooks</a:t>
            </a:r>
            <a:r>
              <a:rPr lang="fi-FI" sz="2800" u="sng" dirty="0"/>
              <a:t>vaks ja </a:t>
            </a:r>
            <a:r>
              <a:rPr lang="et-EE" sz="2800" u="sng" dirty="0"/>
              <a:t>järgnevaks</a:t>
            </a:r>
            <a:r>
              <a:rPr lang="fi-FI" sz="2800" u="sng" dirty="0"/>
              <a:t> </a:t>
            </a:r>
            <a:r>
              <a:rPr lang="et-EE" sz="2800" u="sng" dirty="0"/>
              <a:t>kaheks aastaks</a:t>
            </a:r>
            <a:r>
              <a:rPr lang="fi-FI" sz="2800" dirty="0"/>
              <a:t>.</a:t>
            </a:r>
            <a:endParaRPr lang="et-EE" sz="2800" dirty="0"/>
          </a:p>
          <a:p>
            <a:pPr lvl="0" algn="just">
              <a:buFont typeface="Symbol"/>
              <a:buChar char=""/>
            </a:pPr>
            <a:r>
              <a:rPr lang="et-EE" sz="2800" u="sng" dirty="0">
                <a:solidFill>
                  <a:prstClr val="black"/>
                </a:solidFill>
                <a:ea typeface="Calibri"/>
                <a:cs typeface="Times New Roman"/>
              </a:rPr>
              <a:t>Äriplaanist peavad selguma:</a:t>
            </a:r>
          </a:p>
          <a:p>
            <a:pPr lvl="0" algn="just">
              <a:buFont typeface="Symbol"/>
              <a:buChar char=""/>
            </a:pPr>
            <a:r>
              <a:rPr lang="et-EE" sz="2400" dirty="0">
                <a:solidFill>
                  <a:prstClr val="black"/>
                </a:solidFill>
                <a:ea typeface="Calibri"/>
                <a:cs typeface="Times New Roman"/>
              </a:rPr>
              <a:t>põllumajandusettevõtte olukord, olemasoleva vara kirjeldus ja prognoos;</a:t>
            </a:r>
          </a:p>
          <a:p>
            <a:pPr lvl="0" algn="just">
              <a:buFont typeface="Symbol"/>
              <a:buChar char=""/>
            </a:pPr>
            <a:r>
              <a:rPr lang="et-EE" sz="2400" dirty="0">
                <a:solidFill>
                  <a:prstClr val="black"/>
                </a:solidFill>
                <a:ea typeface="Calibri"/>
                <a:cs typeface="Times New Roman"/>
              </a:rPr>
              <a:t>ettevõtte majandusliku jätkusuutlikkuse edendamise tegevused, koos eesmärkide ja teostamise tähtaegadega;</a:t>
            </a:r>
          </a:p>
          <a:p>
            <a:pPr lvl="0" algn="just">
              <a:buFont typeface="Symbol"/>
              <a:buChar char=""/>
            </a:pPr>
            <a:r>
              <a:rPr lang="et-EE" sz="2400" dirty="0">
                <a:solidFill>
                  <a:prstClr val="black"/>
                </a:solidFill>
                <a:ea typeface="Calibri"/>
                <a:cs typeface="Times New Roman"/>
              </a:rPr>
              <a:t>finantstulemused ja müügitulu või standardkogutoodang; </a:t>
            </a:r>
          </a:p>
          <a:p>
            <a:pPr lvl="0" algn="just">
              <a:buFont typeface="Symbol"/>
              <a:buChar char=""/>
            </a:pPr>
            <a:r>
              <a:rPr lang="et-EE" sz="2400" dirty="0">
                <a:solidFill>
                  <a:prstClr val="black"/>
                </a:solidFill>
                <a:ea typeface="Calibri"/>
                <a:cs typeface="Times New Roman"/>
              </a:rPr>
              <a:t>olulisemate tegevuse lühikirjeldus, arendamiseks vajalike investeeringute, koolituse, nõuande või muu tegevuse kohta.</a:t>
            </a:r>
          </a:p>
        </p:txBody>
      </p:sp>
    </p:spTree>
    <p:extLst>
      <p:ext uri="{BB962C8B-B14F-4D97-AF65-F5344CB8AC3E}">
        <p14:creationId xmlns:p14="http://schemas.microsoft.com/office/powerpoint/2010/main" val="4265059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70C0"/>
                </a:solidFill>
                <a:latin typeface="Roboto Cn" pitchFamily="2" charset="0"/>
                <a:ea typeface="Roboto Cn" pitchFamily="2" charset="0"/>
              </a:rPr>
              <a:t>Nõuded äriplaanile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715000"/>
          </a:xfrm>
        </p:spPr>
        <p:txBody>
          <a:bodyPr>
            <a:normAutofit/>
          </a:bodyPr>
          <a:lstStyle/>
          <a:p>
            <a:pPr lvl="0" algn="just">
              <a:buFont typeface="Symbol"/>
              <a:buChar char=""/>
            </a:pPr>
            <a:r>
              <a:rPr lang="et-EE" sz="2800" b="1" u="sng" dirty="0">
                <a:ea typeface="Calibri"/>
                <a:cs typeface="Times New Roman"/>
              </a:rPr>
              <a:t>Äriplaani rakendamine peab algama 6 kuu jooksul </a:t>
            </a:r>
            <a:r>
              <a:rPr lang="et-EE" sz="2800" b="1" dirty="0">
                <a:ea typeface="Calibri"/>
                <a:cs typeface="Times New Roman"/>
              </a:rPr>
              <a:t>alates toetuse andmist käsitleva otsuse kuupäevast ja </a:t>
            </a:r>
            <a:r>
              <a:rPr lang="et-EE" sz="2800" b="1" u="sng" dirty="0">
                <a:ea typeface="Calibri"/>
                <a:cs typeface="Times New Roman"/>
              </a:rPr>
              <a:t>toetuse abil tehtavad kõik tegevused tuleb lõpetada kahe aasta jooksul</a:t>
            </a:r>
            <a:r>
              <a:rPr lang="et-EE" sz="2800" b="1" dirty="0">
                <a:ea typeface="Calibri"/>
                <a:cs typeface="Times New Roman"/>
              </a:rPr>
              <a:t>.</a:t>
            </a:r>
            <a:endParaRPr lang="et-EE" sz="2800" dirty="0">
              <a:ea typeface="Calibri"/>
              <a:cs typeface="Times New Roman"/>
            </a:endParaRPr>
          </a:p>
          <a:p>
            <a:pPr lvl="0"/>
            <a:r>
              <a:rPr lang="et-EE" sz="2800" b="1" dirty="0">
                <a:solidFill>
                  <a:prstClr val="black"/>
                </a:solidFill>
                <a:latin typeface="Times New Roman"/>
                <a:ea typeface="Calibri"/>
              </a:rPr>
              <a:t>Äriplaanist peab olema kajastatud hariduse ja töökogemuse nõuete täitmiseks kavandatavad tegevused, juhul, kui taotleja ei vasta nimetatud nõuetele taotluse esitamise ajal.</a:t>
            </a:r>
            <a:r>
              <a:rPr lang="et-EE" sz="2800" dirty="0">
                <a:ea typeface="Calibri"/>
                <a:cs typeface="Times New Roman"/>
              </a:rPr>
              <a:t> </a:t>
            </a:r>
          </a:p>
          <a:p>
            <a:pPr algn="just">
              <a:buFont typeface="Symbol"/>
              <a:buChar char=""/>
            </a:pPr>
            <a:r>
              <a:rPr lang="et-EE" sz="2800" b="1" u="sng" dirty="0">
                <a:ea typeface="Calibri"/>
                <a:cs typeface="Times New Roman"/>
              </a:rPr>
              <a:t>Kui rendimaa omab tähtsust </a:t>
            </a:r>
            <a:r>
              <a:rPr lang="et-EE" sz="2800" b="1" dirty="0">
                <a:ea typeface="Calibri"/>
                <a:cs typeface="Times New Roman"/>
              </a:rPr>
              <a:t>äriplaani nõuetekohase täitmise seisukohalt, </a:t>
            </a:r>
            <a:r>
              <a:rPr lang="et-EE" sz="2800" b="1" u="sng" dirty="0">
                <a:ea typeface="Calibri"/>
                <a:cs typeface="Times New Roman"/>
              </a:rPr>
              <a:t>siis tuleb taotlusele lisada ka </a:t>
            </a:r>
            <a:r>
              <a:rPr lang="et-EE" sz="2800" b="1" u="sng" dirty="0">
                <a:cs typeface="Times New Roman" panose="02020603050405020304" pitchFamily="18" charset="0"/>
              </a:rPr>
              <a:t>maarendilepingute ärakirjad jooksva aasta ja sellele järgnevate aastate kohta. </a:t>
            </a:r>
            <a:endParaRPr lang="et-EE" sz="2800" b="1" dirty="0">
              <a:cs typeface="Times New Roman" panose="02020603050405020304" pitchFamily="18" charset="0"/>
            </a:endParaRPr>
          </a:p>
          <a:p>
            <a:pPr lvl="0" algn="just">
              <a:buFont typeface="Symbol"/>
              <a:buChar char=""/>
            </a:pPr>
            <a:endParaRPr lang="et-EE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07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ea typeface="Roboto Cn" pitchFamily="2" charset="0"/>
                <a:cs typeface="Times New Roman"/>
              </a:rPr>
              <a:t>Toetatavad tegevused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1316" y="1524000"/>
            <a:ext cx="8084698" cy="4773781"/>
          </a:xfrm>
        </p:spPr>
        <p:txBody>
          <a:bodyPr>
            <a:normAutofit lnSpcReduction="10000"/>
          </a:bodyPr>
          <a:lstStyle/>
          <a:p>
            <a:r>
              <a:rPr lang="et-EE" dirty="0"/>
              <a:t>Toetust võib taotleda taotleja </a:t>
            </a:r>
            <a:r>
              <a:rPr lang="et-EE" u="sng" dirty="0">
                <a:solidFill>
                  <a:srgbClr val="FF0000"/>
                </a:solidFill>
              </a:rPr>
              <a:t>äriplaanis</a:t>
            </a:r>
            <a:r>
              <a:rPr lang="et-EE" dirty="0"/>
              <a:t> kavandatud põllumajandustoodete või nende töötlemisel saadud toodete tootmise alustamiseks või arendamise alasteks tegevusteks: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vähemalt 50 protsenti äriplaanis kavandatud tegevuste maksumusest  tuleb kasutada </a:t>
            </a:r>
            <a:r>
              <a:rPr lang="et-EE" u="sng" dirty="0"/>
              <a:t>materiaalse</a:t>
            </a:r>
            <a:r>
              <a:rPr lang="et-EE" dirty="0"/>
              <a:t> </a:t>
            </a:r>
            <a:r>
              <a:rPr lang="et-EE" u="sng" dirty="0"/>
              <a:t>põhivara</a:t>
            </a:r>
            <a:r>
              <a:rPr lang="et-EE" dirty="0"/>
              <a:t> ostmiseks või rekonstrueerimiseks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ülejäänud toetusraha võib kasutada ka muu põllumajandusliku tegevuse rahastamiseks</a:t>
            </a:r>
          </a:p>
        </p:txBody>
      </p:sp>
    </p:spTree>
    <p:extLst>
      <p:ext uri="{BB962C8B-B14F-4D97-AF65-F5344CB8AC3E}">
        <p14:creationId xmlns:p14="http://schemas.microsoft.com/office/powerpoint/2010/main" val="216776535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3400" y="302427"/>
            <a:ext cx="8062614" cy="992973"/>
          </a:xfrm>
        </p:spPr>
        <p:txBody>
          <a:bodyPr>
            <a:normAutofit/>
          </a:bodyPr>
          <a:lstStyle/>
          <a:p>
            <a:r>
              <a:rPr lang="et-EE" altLang="en-US" sz="3600" b="1" dirty="0"/>
              <a:t>Materiaalne põhivara on …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4395" y="1143000"/>
            <a:ext cx="8404501" cy="5154781"/>
          </a:xfrm>
        </p:spPr>
        <p:txBody>
          <a:bodyPr>
            <a:normAutofit/>
          </a:bodyPr>
          <a:lstStyle/>
          <a:p>
            <a:r>
              <a:rPr lang="et-EE" sz="2800" dirty="0"/>
              <a:t>… on vara, sh bioloogiline vara, mida saab kasutada põllumajanduslike toodete tootmiseks ja töötlemiseks </a:t>
            </a:r>
            <a:r>
              <a:rPr lang="et-EE" sz="2800" u="sng" dirty="0"/>
              <a:t>otseselt ja korduvalt </a:t>
            </a:r>
            <a:r>
              <a:rPr lang="et-EE" sz="2800" dirty="0">
                <a:solidFill>
                  <a:schemeClr val="tx1"/>
                </a:solidFill>
              </a:rPr>
              <a:t>vähemalt </a:t>
            </a:r>
            <a:r>
              <a:rPr lang="et-EE" sz="2800" dirty="0"/>
              <a:t>sihipärase kasutamise perioodi lõpuni </a:t>
            </a:r>
            <a:r>
              <a:rPr lang="et-EE" sz="2400" dirty="0"/>
              <a:t>(põhikarja loomad, mitmeaastased taimed, masinad, seadmed, põllumajandusmaa, tootmishooned, tellitud ehitusteenuse raames ostetud ehitusmaterjal jne)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" y="5348742"/>
            <a:ext cx="1598685" cy="11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1"/>
            <a:ext cx="3352800" cy="292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5220504"/>
            <a:ext cx="1728192" cy="13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5" y="3940317"/>
            <a:ext cx="1811342" cy="12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7346"/>
            <a:ext cx="1428751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19" y="3717032"/>
            <a:ext cx="1312494" cy="143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41" y="5333824"/>
            <a:ext cx="1731839" cy="119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20672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altLang="en-US" sz="3600" b="1" dirty="0"/>
              <a:t>Materiaalse põhivara defineerimise mõistete selgitused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Vara </a:t>
            </a:r>
            <a:r>
              <a:rPr lang="et-EE" u="sng" dirty="0"/>
              <a:t>korduvaks</a:t>
            </a:r>
            <a:r>
              <a:rPr lang="et-EE" dirty="0"/>
              <a:t> kasutamiseks loetakse, kui objekt on samal otstarbel mitmekordselt kasutatav</a:t>
            </a:r>
          </a:p>
          <a:p>
            <a:r>
              <a:rPr lang="et-EE" dirty="0"/>
              <a:t>Vara </a:t>
            </a:r>
            <a:r>
              <a:rPr lang="et-EE" u="sng" dirty="0"/>
              <a:t>otseseks</a:t>
            </a:r>
            <a:r>
              <a:rPr lang="et-EE" dirty="0"/>
              <a:t> põllumajandustoodete tootmises ja töötlemises kasutamiseks loetakse, kui objekt on ette nähtud kasutamiseks taotleja tootmisprotsessi lahutamatu osana</a:t>
            </a:r>
          </a:p>
        </p:txBody>
      </p:sp>
    </p:spTree>
    <p:extLst>
      <p:ext uri="{BB962C8B-B14F-4D97-AF65-F5344CB8AC3E}">
        <p14:creationId xmlns:p14="http://schemas.microsoft.com/office/powerpoint/2010/main" val="422441080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altLang="en-US" sz="3600" b="1" dirty="0"/>
              <a:t>Materiaalne põhivara on näiteks …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mobiilne või statsionaarne masin või seade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tootmishoone püstitamine, rajamine, paigaldamine rekonstrueerimine või laiendamine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kasutatud masin või seade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kapitalirendiga ostetav masin või seade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loomad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mitmeaastased taimed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>
                <a:solidFill>
                  <a:srgbClr val="00B050"/>
                </a:solidFill>
              </a:rPr>
              <a:t>maa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muu inventar</a:t>
            </a:r>
          </a:p>
        </p:txBody>
      </p:sp>
    </p:spTree>
    <p:extLst>
      <p:ext uri="{BB962C8B-B14F-4D97-AF65-F5344CB8AC3E}">
        <p14:creationId xmlns:p14="http://schemas.microsoft.com/office/powerpoint/2010/main" val="400515157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altLang="en-US" sz="3600" b="1" dirty="0"/>
              <a:t>Muu tegevus on näiteks …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maanteetranspordis kasutatavad masinad ja seadmed (va traktor ja selle haagis)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loomasööt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väetis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taimekaitsevahendeid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ravimid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vitamiinid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kütus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ehitusmaterjal, kui ostetakse vaid ehitusmaterjal ilma ehitusteenuseta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dirty="0"/>
              <a:t>kui materjali kasutamine on PRIA poolt kindlakstehtav, siis materiaalne vara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elektriarve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kasutusrendiga ostetav masin või seade</a:t>
            </a:r>
          </a:p>
        </p:txBody>
      </p:sp>
    </p:spTree>
    <p:extLst>
      <p:ext uri="{BB962C8B-B14F-4D97-AF65-F5344CB8AC3E}">
        <p14:creationId xmlns:p14="http://schemas.microsoft.com/office/powerpoint/2010/main" val="101566983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t-EE" sz="4000" dirty="0">
                <a:latin typeface="Times New Roman"/>
                <a:ea typeface="Calibri"/>
                <a:cs typeface="Times New Roman"/>
              </a:rPr>
              <a:t> </a:t>
            </a:r>
            <a:br>
              <a:rPr lang="et-EE" sz="3600" dirty="0">
                <a:ea typeface="Calibri"/>
                <a:cs typeface="Times New Roman"/>
              </a:rPr>
            </a:br>
            <a:r>
              <a:rPr lang="et-EE" b="1" dirty="0">
                <a:solidFill>
                  <a:srgbClr val="0070C0"/>
                </a:solidFill>
                <a:latin typeface="Roboto Cn" pitchFamily="2" charset="0"/>
                <a:ea typeface="Roboto Cn" pitchFamily="2" charset="0"/>
                <a:cs typeface="Times New Roman"/>
              </a:rPr>
              <a:t>Toetuse määr</a:t>
            </a:r>
            <a:endParaRPr lang="et-EE" sz="3600" dirty="0">
              <a:solidFill>
                <a:srgbClr val="0070C0"/>
              </a:solidFill>
              <a:latin typeface="Roboto Cn" pitchFamily="2" charset="0"/>
              <a:ea typeface="Roboto Cn" pitchFamily="2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t-EE" sz="11200" b="1" dirty="0">
                <a:ea typeface="Roboto Cn" pitchFamily="2" charset="0"/>
                <a:cs typeface="Times New Roman"/>
              </a:rPr>
              <a:t>Toetust makstakse kahes osas kindlasummalise toetuse vormis kokku maksimaalselt </a:t>
            </a:r>
          </a:p>
          <a:p>
            <a:pPr marL="0" indent="0" algn="ctr">
              <a:buNone/>
            </a:pPr>
            <a:r>
              <a:rPr lang="et-EE" sz="4000" b="1" dirty="0">
                <a:ea typeface="Calibri"/>
                <a:cs typeface="Times New Roman"/>
              </a:rPr>
              <a:t> </a:t>
            </a:r>
            <a:r>
              <a:rPr lang="et-EE" sz="14400" b="1" dirty="0">
                <a:solidFill>
                  <a:srgbClr val="0070C0"/>
                </a:solidFill>
                <a:ea typeface="Calibri"/>
                <a:cs typeface="Times New Roman"/>
              </a:rPr>
              <a:t>40 000 eurot</a:t>
            </a:r>
            <a:r>
              <a:rPr lang="et-EE" sz="14400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</a:p>
          <a:p>
            <a:pPr algn="just"/>
            <a:r>
              <a:rPr lang="et-EE" sz="9600" b="1" dirty="0">
                <a:ea typeface="Roboto Cn" pitchFamily="2" charset="0"/>
                <a:cs typeface="Times New Roman"/>
              </a:rPr>
              <a:t>Toetuse esimene osa on 75%; teine osa 25% kogu toetusest</a:t>
            </a:r>
            <a:r>
              <a:rPr lang="et-EE" sz="9600" dirty="0">
                <a:ea typeface="Roboto Cn" pitchFamily="2" charset="0"/>
                <a:cs typeface="Times New Roman"/>
              </a:rPr>
              <a:t>. </a:t>
            </a:r>
          </a:p>
          <a:p>
            <a:pPr algn="just"/>
            <a:r>
              <a:rPr lang="et-EE" sz="9600" b="1" dirty="0">
                <a:ea typeface="Roboto Cn" pitchFamily="2" charset="0"/>
                <a:cs typeface="Times New Roman"/>
              </a:rPr>
              <a:t>Toetuse teine osa makstakse välja pärast toetuse abil tehtavate kõigi tegevuste nõuetekohast rakendamisest. </a:t>
            </a:r>
          </a:p>
          <a:p>
            <a:pPr algn="just"/>
            <a:endParaRPr lang="et-EE" sz="9600" b="1" dirty="0">
              <a:solidFill>
                <a:srgbClr val="FF0000"/>
              </a:solidFill>
              <a:ea typeface="Roboto Cn" pitchFamily="2" charset="0"/>
              <a:cs typeface="Times New Roman"/>
            </a:endParaRPr>
          </a:p>
          <a:p>
            <a:pPr algn="just"/>
            <a:r>
              <a:rPr lang="et-EE" sz="9600" b="1" dirty="0">
                <a:ea typeface="Roboto Cn" pitchFamily="2" charset="0"/>
                <a:cs typeface="Times New Roman"/>
              </a:rPr>
              <a:t>Väljamaksed teostatakse maksetaotluste alusel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t-EE" sz="9200" b="1" dirty="0">
                <a:ea typeface="Roboto Cn" pitchFamily="2" charset="0"/>
                <a:cs typeface="Times New Roman"/>
              </a:rPr>
              <a:t>hariduse omandamise kohustuse korral nõutakse enne teise osa makset hariduse omandamist tõendava dokumendi ärakirja esitamist. </a:t>
            </a:r>
            <a:endParaRPr lang="et-EE" sz="8800" b="1" kern="0" dirty="0">
              <a:ea typeface="Microsoft YaHei"/>
            </a:endParaRPr>
          </a:p>
          <a:p>
            <a:pPr lvl="0" defTabSz="452337" fontAlgn="base">
              <a:lnSpc>
                <a:spcPct val="97000"/>
              </a:lnSpc>
              <a:spcBef>
                <a:spcPct val="0"/>
              </a:spcBef>
              <a:spcAft>
                <a:spcPts val="1421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t-EE" sz="11200" b="1" kern="0" dirty="0">
                <a:solidFill>
                  <a:srgbClr val="FF0000"/>
                </a:solidFill>
                <a:ea typeface="Microsoft YaHei"/>
              </a:rPr>
              <a:t>Omaosalus</a:t>
            </a:r>
            <a:r>
              <a:rPr lang="et-EE" sz="11200" kern="0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et-EE" sz="11200" b="1" kern="0" dirty="0">
                <a:solidFill>
                  <a:srgbClr val="FF0000"/>
                </a:solidFill>
                <a:ea typeface="Microsoft YaHei"/>
              </a:rPr>
              <a:t>ei ole nõutud, kuid toetuse teise osaga kavandatud tegevused tuleb teostada enne toetuse teise osa väljamaksmist PRIA poolt.</a:t>
            </a:r>
          </a:p>
          <a:p>
            <a:pPr marL="0" indent="0" algn="just">
              <a:buNone/>
            </a:pPr>
            <a:endParaRPr lang="et-EE" sz="7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5156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Toetuse taotlemine ja investeeringu tegemine</a:t>
            </a:r>
            <a:br>
              <a:rPr lang="et-EE" dirty="0"/>
            </a:br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43" y="1392695"/>
            <a:ext cx="1964918" cy="221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eelumärk 3"/>
          <p:cNvSpPr/>
          <p:nvPr/>
        </p:nvSpPr>
        <p:spPr bwMode="auto">
          <a:xfrm>
            <a:off x="1761158" y="908720"/>
            <a:ext cx="2592288" cy="2952328"/>
          </a:xfrm>
          <a:prstGeom prst="noSmoking">
            <a:avLst>
              <a:gd name="adj" fmla="val 712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t-EE">
              <a:solidFill>
                <a:srgbClr val="000000"/>
              </a:solidFill>
            </a:endParaRPr>
          </a:p>
        </p:txBody>
      </p:sp>
      <p:pic>
        <p:nvPicPr>
          <p:cNvPr id="4101" name="Picture 5" descr="https://c.s-microsoft.com/en-us/CMSImages/ComputerDesk.png?version=cfd96aa0-5a93-72d6-2e2d-74e79d48556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85800"/>
            <a:ext cx="336298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35788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altLang="en-US" sz="3600" b="1" dirty="0">
                <a:solidFill>
                  <a:srgbClr val="0070C0"/>
                </a:solidFill>
              </a:rPr>
              <a:t>Toetuse taotlemine</a:t>
            </a:r>
            <a:endParaRPr lang="et-EE" sz="3600" dirty="0">
              <a:solidFill>
                <a:srgbClr val="0070C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Avaldus, äriplaan ja neis esitatud andmeid tõendavad dokumendid tuleb esitada PRIAle </a:t>
            </a:r>
            <a:r>
              <a:rPr lang="et-EE" b="1" dirty="0">
                <a:solidFill>
                  <a:schemeClr val="tx1"/>
                </a:solidFill>
              </a:rPr>
              <a:t>uue e-teenuse keskkonna kaudu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Keskkond avaneb PRIA kodulehel</a:t>
            </a:r>
          </a:p>
          <a:p>
            <a:r>
              <a:rPr lang="et-EE" b="1" dirty="0">
                <a:solidFill>
                  <a:schemeClr val="tx1"/>
                </a:solidFill>
              </a:rPr>
              <a:t>Taotluste menetlusaeg on kuni 60 tööpäeva</a:t>
            </a:r>
          </a:p>
        </p:txBody>
      </p:sp>
    </p:spTree>
    <p:extLst>
      <p:ext uri="{BB962C8B-B14F-4D97-AF65-F5344CB8AC3E}">
        <p14:creationId xmlns:p14="http://schemas.microsoft.com/office/powerpoint/2010/main" val="21766224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600" b="1" dirty="0"/>
              <a:t>Meetme rakendamise seis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536245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6474" y="1435608"/>
            <a:ext cx="3353525" cy="46903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/>
              <a:t>Meetme raames on toimunud üks taotlusvoor (2016)</a:t>
            </a:r>
          </a:p>
          <a:p>
            <a:pPr marL="746315" lvl="1" indent="-285750">
              <a:buFont typeface="Wingdings" panose="05000000000000000000" pitchFamily="2" charset="2"/>
              <a:buChar char="q"/>
            </a:pPr>
            <a:r>
              <a:rPr lang="et-EE" dirty="0"/>
              <a:t>Toetust taotleti 9,4 milj euro ulatuses ehk </a:t>
            </a:r>
            <a:r>
              <a:rPr lang="et-EE" b="1" dirty="0">
                <a:solidFill>
                  <a:srgbClr val="FF0000"/>
                </a:solidFill>
              </a:rPr>
              <a:t>2,4 korda enam </a:t>
            </a:r>
            <a:r>
              <a:rPr lang="et-EE" dirty="0"/>
              <a:t>kui eelarves oli vahendeid taotluste rahuldamiseks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/>
              <a:t>Järgmine taotlusvoor toimub 28. august – 4. september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Meetme eelarvest on kasutatud 14%</a:t>
            </a:r>
          </a:p>
          <a:p>
            <a:pPr marL="746315" lvl="1" indent="-285750">
              <a:buFont typeface="Wingdings" panose="05000000000000000000" pitchFamily="2" charset="2"/>
              <a:buChar char="q"/>
            </a:pPr>
            <a:r>
              <a:rPr lang="et-EE" dirty="0"/>
              <a:t>kasutusele võetud 41%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/>
              <a:t>Eesmärk on toetada kokku vähemalt 554 põllumajandustootjat</a:t>
            </a:r>
          </a:p>
          <a:p>
            <a:pPr marL="746315" lvl="1" indent="-285750">
              <a:buFont typeface="Wingdings" panose="05000000000000000000" pitchFamily="2" charset="2"/>
              <a:buChar char="q"/>
            </a:pPr>
            <a:r>
              <a:rPr lang="et-EE" dirty="0"/>
              <a:t>Toetatud on 105 põllumajandustootjat (19% eesmärgist)</a:t>
            </a:r>
          </a:p>
          <a:p>
            <a:pPr marL="746315" lvl="1" indent="-285750">
              <a:buFont typeface="Wingdings" panose="05000000000000000000" pitchFamily="2" charset="2"/>
              <a:buChar char="q"/>
            </a:pPr>
            <a:r>
              <a:rPr lang="et-EE" dirty="0"/>
              <a:t>II taotlusvooru eelarve võimaldab toetada vähemalt 125 põllumajandustootjat</a:t>
            </a:r>
          </a:p>
          <a:p>
            <a:pPr marL="746315" lvl="1" indent="-285750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3" name="TextBox 2"/>
          <p:cNvSpPr txBox="1"/>
          <p:nvPr/>
        </p:nvSpPr>
        <p:spPr>
          <a:xfrm>
            <a:off x="255331" y="6316672"/>
            <a:ext cx="4545269" cy="277940"/>
          </a:xfrm>
          <a:prstGeom prst="rect">
            <a:avLst/>
          </a:prstGeom>
          <a:noFill/>
        </p:spPr>
        <p:txBody>
          <a:bodyPr wrap="square" lIns="92373" tIns="46186" rIns="92373" bIns="46186" rtlCol="0">
            <a:spAutoFit/>
          </a:bodyPr>
          <a:lstStyle/>
          <a:p>
            <a:r>
              <a:rPr lang="et-EE" sz="1200" b="1" dirty="0"/>
              <a:t>Algandmed: PRIA, Maaeluministeerium 30.05.2017 seisuga</a:t>
            </a:r>
          </a:p>
        </p:txBody>
      </p:sp>
    </p:spTree>
    <p:extLst>
      <p:ext uri="{BB962C8B-B14F-4D97-AF65-F5344CB8AC3E}">
        <p14:creationId xmlns:p14="http://schemas.microsoft.com/office/powerpoint/2010/main" val="197860896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3400" y="302427"/>
            <a:ext cx="8062614" cy="1263693"/>
          </a:xfrm>
        </p:spPr>
        <p:txBody>
          <a:bodyPr>
            <a:normAutofit/>
          </a:bodyPr>
          <a:lstStyle/>
          <a:p>
            <a:r>
              <a:rPr lang="et-EE" altLang="en-US" sz="3600" b="1" dirty="0">
                <a:solidFill>
                  <a:srgbClr val="0070C0"/>
                </a:solidFill>
              </a:rPr>
              <a:t>Investeeringu tegemine </a:t>
            </a:r>
            <a:endParaRPr lang="et-EE" sz="3600" dirty="0">
              <a:solidFill>
                <a:srgbClr val="0070C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1316" y="1447800"/>
            <a:ext cx="8404084" cy="4849981"/>
          </a:xfrm>
        </p:spPr>
        <p:txBody>
          <a:bodyPr>
            <a:normAutofit lnSpcReduction="10000"/>
          </a:bodyPr>
          <a:lstStyle/>
          <a:p>
            <a:r>
              <a:rPr lang="et-EE" sz="2800" dirty="0"/>
              <a:t>Toetuse saaja </a:t>
            </a:r>
            <a:r>
              <a:rPr lang="et-EE" sz="2800" u="sng" dirty="0"/>
              <a:t>teeb äriplaanis kavandatud tegevused </a:t>
            </a:r>
            <a:r>
              <a:rPr lang="et-EE" sz="2800" dirty="0"/>
              <a:t>ja esitab tehtud kulutuste aruande koos investeeringu (põhivara ostu) tegemist tõendavate dokumentidega: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kuni kahes osas ühe taotluse kohta;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>
                <a:cs typeface="+mn-cs"/>
              </a:rPr>
              <a:t>investeeringu tegemist tõendavad dokumendid esitatakse hiljemalt </a:t>
            </a:r>
            <a:r>
              <a:rPr lang="et-EE" b="1" u="sng" dirty="0">
                <a:solidFill>
                  <a:srgbClr val="FF0000"/>
                </a:solidFill>
                <a:cs typeface="+mn-cs"/>
              </a:rPr>
              <a:t>ühe kuu jooksul </a:t>
            </a:r>
            <a:r>
              <a:rPr lang="et-EE" dirty="0">
                <a:cs typeface="+mn-cs"/>
              </a:rPr>
              <a:t>tähtaja lõppemisest arvates;</a:t>
            </a:r>
            <a:endParaRPr lang="et-EE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t-EE" b="1" dirty="0">
                <a:solidFill>
                  <a:srgbClr val="FF0000"/>
                </a:solidFill>
              </a:rPr>
              <a:t>kõik tegevused tuleb ellu viia </a:t>
            </a:r>
            <a:r>
              <a:rPr lang="et-EE" b="1" u="sng" dirty="0">
                <a:solidFill>
                  <a:srgbClr val="FF0000"/>
                </a:solidFill>
              </a:rPr>
              <a:t>hiljemalt 24 kuu jooksul </a:t>
            </a:r>
            <a:r>
              <a:rPr lang="et-EE" dirty="0">
                <a:cs typeface="+mn-cs"/>
              </a:rPr>
              <a:t>arvates PRIA poolt toetuse otsuse tegemise kuupäevast.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44216028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7932298" cy="761999"/>
          </a:xfrm>
        </p:spPr>
        <p:txBody>
          <a:bodyPr>
            <a:normAutofit/>
          </a:bodyPr>
          <a:lstStyle/>
          <a:p>
            <a:r>
              <a:rPr lang="et-EE" altLang="en-US" sz="3600" b="1" dirty="0">
                <a:solidFill>
                  <a:srgbClr val="0070C0"/>
                </a:solidFill>
              </a:rPr>
              <a:t>Investeeringu tegemine (2)</a:t>
            </a:r>
            <a:endParaRPr lang="et-EE" sz="3600" dirty="0">
              <a:solidFill>
                <a:srgbClr val="0070C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307181"/>
          </a:xfrm>
        </p:spPr>
        <p:txBody>
          <a:bodyPr>
            <a:normAutofit/>
          </a:bodyPr>
          <a:lstStyle/>
          <a:p>
            <a:r>
              <a:rPr lang="et-EE" sz="2000" b="1" u="sng" dirty="0"/>
              <a:t>Tegevuste esimene osa</a:t>
            </a:r>
            <a:r>
              <a:rPr lang="et-EE" sz="2000" u="sng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000" dirty="0"/>
              <a:t>tegevuste elluviimisega peab olema </a:t>
            </a:r>
            <a:r>
              <a:rPr lang="et-EE" sz="2000" u="sng" dirty="0"/>
              <a:t>alustatud hiljemalt 6 kuu </a:t>
            </a:r>
            <a:r>
              <a:rPr lang="et-EE" sz="2000" dirty="0"/>
              <a:t>jooksul alates taotluse rahuldamise otsuse kuupäevast;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400" dirty="0"/>
              <a:t>peab olema ellu viidud </a:t>
            </a:r>
            <a:r>
              <a:rPr lang="et-EE" sz="2400" b="1" u="sng" dirty="0"/>
              <a:t>hiljemalt 12 kuu jooksul </a:t>
            </a:r>
            <a:r>
              <a:rPr lang="et-EE" sz="2400" dirty="0"/>
              <a:t>arvates taotluse rahuldamise otsuse tegemise kuupäevast.</a:t>
            </a:r>
          </a:p>
          <a:p>
            <a:pPr marL="460333" lvl="1" indent="0">
              <a:buNone/>
            </a:pPr>
            <a:r>
              <a:rPr lang="et-EE" sz="2000" b="1" u="sng" dirty="0"/>
              <a:t>Tegevuste teine osa:</a:t>
            </a:r>
          </a:p>
          <a:p>
            <a:pPr marL="460333" lvl="1" indent="0">
              <a:buNone/>
            </a:pPr>
            <a:r>
              <a:rPr lang="et-EE" sz="2000" dirty="0"/>
              <a:t>* </a:t>
            </a:r>
            <a:r>
              <a:rPr lang="et-EE" sz="2400" dirty="0"/>
              <a:t>peab olema ellu viidud </a:t>
            </a:r>
            <a:r>
              <a:rPr lang="et-EE" sz="2400" b="1" u="sng" dirty="0"/>
              <a:t>hiljemalt 24 kuu jooksul </a:t>
            </a:r>
            <a:r>
              <a:rPr lang="et-EE" sz="2400" dirty="0"/>
              <a:t>arvates PRIA poolt toetuse otsuse tegemise kuupäevast;</a:t>
            </a:r>
          </a:p>
          <a:p>
            <a:pPr marL="460333" lvl="1" indent="0">
              <a:buNone/>
            </a:pPr>
            <a:r>
              <a:rPr lang="et-EE" sz="2000" dirty="0"/>
              <a:t>* koos kulutuste aruandega esitab toetuse saaja pärast äriplaanis ettenähtud kõigi tegevuste elluviimist toetuse teise osa välja maksmiseks PRIA-le ka maksetaotluse, milles märgitakse summa, mille väljamaksmist toetuse teise osaga taotletakse. </a:t>
            </a:r>
          </a:p>
          <a:p>
            <a:pPr marL="460333" lvl="1" indent="0">
              <a:buNone/>
            </a:pPr>
            <a:r>
              <a:rPr lang="et-EE" sz="2000" dirty="0"/>
              <a:t>* Maksetaotlus võib olla kulutuste aruande osaks.</a:t>
            </a:r>
          </a:p>
          <a:p>
            <a:pPr marL="460333" lvl="1" indent="0">
              <a:buNone/>
            </a:pPr>
            <a:endParaRPr lang="et-EE" sz="2000" dirty="0"/>
          </a:p>
          <a:p>
            <a:pPr lvl="1"/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18196909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11316" y="302427"/>
            <a:ext cx="8084698" cy="916773"/>
          </a:xfrm>
        </p:spPr>
        <p:txBody>
          <a:bodyPr>
            <a:normAutofit/>
          </a:bodyPr>
          <a:lstStyle/>
          <a:p>
            <a:r>
              <a:rPr lang="et-EE" altLang="en-US" sz="3600" b="1" dirty="0">
                <a:solidFill>
                  <a:srgbClr val="0070C0"/>
                </a:solidFill>
              </a:rPr>
              <a:t>Kuludokumentide esitamine </a:t>
            </a:r>
            <a:endParaRPr lang="et-EE" sz="3600" dirty="0">
              <a:solidFill>
                <a:srgbClr val="0070C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078581"/>
          </a:xfrm>
        </p:spPr>
        <p:txBody>
          <a:bodyPr>
            <a:normAutofit fontScale="92500" lnSpcReduction="20000"/>
          </a:bodyPr>
          <a:lstStyle/>
          <a:p>
            <a:r>
              <a:rPr lang="et-EE" b="1" dirty="0"/>
              <a:t>Toetuse saaja esitab peale investeeringu esimese ja teise osa tegemist tehtud kulutuste aruande kõigi äriplaanis kavandatud tegevuste kohta;</a:t>
            </a:r>
          </a:p>
          <a:p>
            <a:r>
              <a:rPr lang="et-EE" b="1" dirty="0"/>
              <a:t>Kuludokumendid tuleb esitada vaid investeeringu (ka ehitustegevus) kohta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investeeringu puhul ei ole sularahamaksed toetatavad.</a:t>
            </a:r>
          </a:p>
          <a:p>
            <a:r>
              <a:rPr lang="et-EE" b="1" dirty="0"/>
              <a:t>Muu tegevuse ja käibevara korral kuludokumente esitama ei pea, </a:t>
            </a:r>
            <a:r>
              <a:rPr lang="et-EE" dirty="0"/>
              <a:t>kuid taotleja peab neid säilitama (kohapealsed kontrollid);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siin on toetatav ka sularahamakse.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5615547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2427"/>
            <a:ext cx="8062614" cy="764373"/>
          </a:xfrm>
        </p:spPr>
        <p:txBody>
          <a:bodyPr>
            <a:normAutofit fontScale="90000"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Hariduse või töökogemuse omandamine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r>
              <a:rPr lang="et-EE" sz="2800" dirty="0"/>
              <a:t>Kui toetuse saajal on põllumajandusliku hariduse või kutse omandamise kohustus, esitab toetuse saaja hiljemalt </a:t>
            </a:r>
            <a:r>
              <a:rPr lang="et-EE" sz="2800" b="1" dirty="0"/>
              <a:t>ühe kuu </a:t>
            </a:r>
            <a:r>
              <a:rPr lang="et-EE" sz="2800" dirty="0"/>
              <a:t>möödudes </a:t>
            </a:r>
            <a:r>
              <a:rPr lang="et-EE" sz="2800" b="1" u="sng" dirty="0"/>
              <a:t>36 kuu pikkuse</a:t>
            </a:r>
            <a:r>
              <a:rPr lang="et-EE" sz="2800" u="sng" dirty="0"/>
              <a:t> tähtaja lõppemisest </a:t>
            </a:r>
            <a:r>
              <a:rPr lang="et-EE" sz="2800" dirty="0"/>
              <a:t>arvates </a:t>
            </a:r>
            <a:r>
              <a:rPr lang="et-EE" sz="2800" u="sng" dirty="0"/>
              <a:t>PRIA e-teenuse keskkonna </a:t>
            </a:r>
            <a:r>
              <a:rPr lang="et-EE" sz="2800" dirty="0"/>
              <a:t>kaudu omandatud põllumajanduslikku </a:t>
            </a:r>
            <a:r>
              <a:rPr lang="et-EE" sz="2800" u="sng" dirty="0"/>
              <a:t>haridust või kutset tõendava dokumendi ärakirja</a:t>
            </a:r>
            <a:r>
              <a:rPr lang="et-EE" sz="2800" dirty="0"/>
              <a:t>.</a:t>
            </a:r>
          </a:p>
          <a:p>
            <a:endParaRPr lang="et-EE" dirty="0"/>
          </a:p>
        </p:txBody>
      </p:sp>
      <p:pic>
        <p:nvPicPr>
          <p:cNvPr id="4" name="Picture 4" descr="MPj04394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3733800"/>
            <a:ext cx="4650419" cy="302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644837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649" y="3429000"/>
            <a:ext cx="7771351" cy="1600200"/>
          </a:xfrm>
        </p:spPr>
        <p:txBody>
          <a:bodyPr/>
          <a:lstStyle/>
          <a:p>
            <a:r>
              <a:rPr lang="et-EE" sz="4000" b="1" cap="all" dirty="0">
                <a:solidFill>
                  <a:srgbClr val="0070C0"/>
                </a:solidFill>
                <a:cs typeface="+mj-cs"/>
              </a:rPr>
              <a:t>Toetuse saaja kohustused</a:t>
            </a:r>
            <a:endParaRPr lang="et-EE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8771"/>
            <a:ext cx="2235448" cy="29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130550" cy="29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0228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t-EE" altLang="en-US" sz="3600" b="1" kern="0" dirty="0">
                <a:solidFill>
                  <a:srgbClr val="0070C0"/>
                </a:solidFill>
                <a:latin typeface="Roboto Condensed"/>
                <a:ea typeface="Microsoft YaHei"/>
              </a:rPr>
              <a:t>Toetuse saaja kohustused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534400" cy="490697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t-EE" sz="2800" b="1" dirty="0">
                <a:latin typeface="Times New Roman"/>
                <a:ea typeface="Times New Roman"/>
                <a:cs typeface="Times New Roman"/>
              </a:rPr>
              <a:t>Tagama, et tema omatoodetud põllumajandustoodete või nende toodete töötlemisel saadud toodete </a:t>
            </a:r>
            <a:r>
              <a:rPr lang="et-EE" sz="2800" b="1" u="sng" dirty="0">
                <a:latin typeface="Times New Roman"/>
                <a:ea typeface="Times New Roman"/>
                <a:cs typeface="Times New Roman"/>
              </a:rPr>
              <a:t>müügitulu on üle 4 000 euro</a:t>
            </a:r>
            <a:r>
              <a:rPr lang="et-EE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t-EE" sz="2800" b="1" u="sng" dirty="0">
                <a:latin typeface="Times New Roman"/>
                <a:ea typeface="Times New Roman"/>
                <a:cs typeface="Times New Roman"/>
              </a:rPr>
              <a:t>alates taotluse esitamisele vahetult järgneva 12 kuu pikkuse majandusaasta lõpust kuni </a:t>
            </a:r>
            <a:r>
              <a:rPr lang="et-EE" sz="2800" b="1" u="sng" dirty="0">
                <a:solidFill>
                  <a:prstClr val="black"/>
                </a:solidFill>
                <a:ea typeface="Calibri"/>
                <a:cs typeface="Times New Roman"/>
              </a:rPr>
              <a:t>vähemalt </a:t>
            </a:r>
            <a:r>
              <a:rPr lang="et-EE" sz="2900" b="1" u="sng" dirty="0">
                <a:solidFill>
                  <a:prstClr val="black"/>
                </a:solidFill>
                <a:ea typeface="Calibri"/>
                <a:cs typeface="Times New Roman"/>
              </a:rPr>
              <a:t>ühe aasta jooksul</a:t>
            </a:r>
            <a:r>
              <a:rPr lang="et-EE" sz="29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t-EE" sz="2900" b="1" u="sng" dirty="0">
                <a:solidFill>
                  <a:prstClr val="black"/>
                </a:solidFill>
                <a:ea typeface="Calibri"/>
                <a:cs typeface="Times New Roman"/>
              </a:rPr>
              <a:t>arvates PRIA poolt toetuse viimase osa väljamaksmisest</a:t>
            </a:r>
            <a:r>
              <a:rPr lang="et-EE" dirty="0">
                <a:latin typeface="Times New Roman"/>
                <a:ea typeface="Times New Roman"/>
                <a:cs typeface="Times New Roman"/>
              </a:rPr>
              <a:t>; </a:t>
            </a:r>
          </a:p>
          <a:p>
            <a:pPr lvl="1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t-EE" sz="2400" b="1" dirty="0">
                <a:latin typeface="Times New Roman"/>
                <a:ea typeface="Times New Roman"/>
                <a:cs typeface="Times New Roman"/>
              </a:rPr>
              <a:t>Erand: </a:t>
            </a:r>
            <a:r>
              <a:rPr lang="et-EE" sz="2400" dirty="0">
                <a:latin typeface="Times New Roman"/>
                <a:ea typeface="Times New Roman"/>
                <a:cs typeface="Times New Roman"/>
              </a:rPr>
              <a:t>tagama, kui ta </a:t>
            </a:r>
            <a:r>
              <a:rPr lang="et-EE" sz="2400" b="1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t-EE" sz="2400" b="1" u="sng" dirty="0">
                <a:latin typeface="Times New Roman"/>
                <a:ea typeface="Times New Roman"/>
                <a:cs typeface="Times New Roman"/>
              </a:rPr>
              <a:t>egutseb peamiselt puuvilja-, marja-, pähkli, köögivilja-, viinamarja-, lihaveise-, pühvli- või hobusekasvatuse või mesinduse tegevusalal</a:t>
            </a:r>
            <a:r>
              <a:rPr lang="et-EE" sz="2400" dirty="0">
                <a:latin typeface="Times New Roman"/>
                <a:ea typeface="Times New Roman"/>
                <a:cs typeface="Times New Roman"/>
              </a:rPr>
              <a:t>, ja tal ei ole võimalik täita eelnevas punktis nimetatud nõuet, et tema põllumajandusliku standardkogutoodangu väärtus on </a:t>
            </a:r>
            <a:r>
              <a:rPr lang="et-EE" sz="2400" b="1" u="sng" dirty="0">
                <a:latin typeface="Times New Roman"/>
                <a:ea typeface="Times New Roman"/>
                <a:cs typeface="Times New Roman"/>
              </a:rPr>
              <a:t>alates taotluse esitamise aastale vahetult järgneva 12 kuu pikkusest majandusaastast kuni eelnevalt sätestatud tähtajani üle 14 000 euro</a:t>
            </a:r>
            <a:r>
              <a:rPr lang="et-EE" sz="2400" b="1" dirty="0">
                <a:latin typeface="Times New Roman"/>
                <a:ea typeface="Times New Roman"/>
                <a:cs typeface="Times New Roman"/>
              </a:rPr>
              <a:t>; </a:t>
            </a:r>
            <a:endParaRPr lang="et-EE" sz="2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t-EE" sz="2800" dirty="0">
              <a:ea typeface="Calibri"/>
              <a:cs typeface="Times New Roman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37250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altLang="en-US" sz="3600" b="1" dirty="0">
                <a:solidFill>
                  <a:srgbClr val="0070C0"/>
                </a:solidFill>
              </a:rPr>
              <a:t>Toetuse saaja kohustused (2)</a:t>
            </a:r>
            <a:endParaRPr lang="et-EE" sz="3600" dirty="0">
              <a:solidFill>
                <a:srgbClr val="0070C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002381"/>
          </a:xfrm>
        </p:spPr>
        <p:txBody>
          <a:bodyPr>
            <a:normAutofit fontScale="70000" lnSpcReduction="20000"/>
          </a:bodyPr>
          <a:lstStyle/>
          <a:p>
            <a:r>
              <a:rPr lang="et-EE" b="1" dirty="0"/>
              <a:t>Toetuse abil ostetud materiaalset põhivara tuleb sihipäraselt kasutada vähemalt ühe aasta jooksul peale viimast väljamakset;</a:t>
            </a:r>
          </a:p>
          <a:p>
            <a:r>
              <a:rPr lang="et-EE" dirty="0"/>
              <a:t>Võimaldama teha toetuste sihipärase kasutamise üle järelvalvet;</a:t>
            </a:r>
          </a:p>
          <a:p>
            <a:r>
              <a:rPr lang="et-EE" dirty="0"/>
              <a:t>Eristama oma raamatupidamises toetustega seotud kulud muudest kuludest;</a:t>
            </a:r>
          </a:p>
          <a:p>
            <a:r>
              <a:rPr lang="et-EE" b="1" dirty="0"/>
              <a:t>Tagama, et kuni ühe aasta jooksul arvates PRIA poolt toetuse viimase osa väljamaksmisest</a:t>
            </a:r>
            <a:r>
              <a:rPr lang="et-EE" dirty="0"/>
              <a:t> </a:t>
            </a:r>
            <a:r>
              <a:rPr lang="et-EE" u="sng" dirty="0"/>
              <a:t>äriühingu osaniku või aktsionäri vahetumise korral vastab uus osanik või aktsionär ja juhatuse liige toetuse saamiseks esitatud nõuetele</a:t>
            </a:r>
            <a:r>
              <a:rPr lang="et-EE" dirty="0"/>
              <a:t>;</a:t>
            </a:r>
          </a:p>
          <a:p>
            <a:r>
              <a:rPr lang="et-EE" dirty="0">
                <a:solidFill>
                  <a:schemeClr val="tx1"/>
                </a:solidFill>
              </a:rPr>
              <a:t>Tagama, et materiaalsesse </a:t>
            </a:r>
            <a:r>
              <a:rPr lang="et-EE" u="sng" dirty="0">
                <a:solidFill>
                  <a:schemeClr val="tx1"/>
                </a:solidFill>
              </a:rPr>
              <a:t>põhivarasse investeeringu </a:t>
            </a:r>
            <a:r>
              <a:rPr lang="et-EE" dirty="0">
                <a:solidFill>
                  <a:schemeClr val="tx1"/>
                </a:solidFill>
              </a:rPr>
              <a:t>tegemise korral </a:t>
            </a:r>
            <a:r>
              <a:rPr lang="et-EE" u="sng" dirty="0">
                <a:solidFill>
                  <a:schemeClr val="tx1"/>
                </a:solidFill>
              </a:rPr>
              <a:t>ei oma toetuse saaja ja vara müüja või teenuse osutaja ning nende osanik, aktsionär või juhtorgani liige osalust üksteise äriühingus ega kuulu üksteise juhatusse või nõukokku.</a:t>
            </a:r>
          </a:p>
        </p:txBody>
      </p:sp>
    </p:spTree>
    <p:extLst>
      <p:ext uri="{BB962C8B-B14F-4D97-AF65-F5344CB8AC3E}">
        <p14:creationId xmlns:p14="http://schemas.microsoft.com/office/powerpoint/2010/main" val="307343221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7" y="3657600"/>
            <a:ext cx="8098450" cy="2111779"/>
          </a:xfrm>
        </p:spPr>
        <p:txBody>
          <a:bodyPr/>
          <a:lstStyle/>
          <a:p>
            <a:r>
              <a:rPr lang="et-EE" dirty="0">
                <a:solidFill>
                  <a:srgbClr val="0070C0"/>
                </a:solidFill>
              </a:rPr>
              <a:t>NOORte põllumajandusTOOTJATE TEGEVUSE ALUSTAMISE TOETAmise meetme hindamiskriteeriumid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2808312" cy="28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227607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t-EE" b="1" dirty="0">
                <a:solidFill>
                  <a:srgbClr val="0070C0"/>
                </a:solidFill>
                <a:latin typeface="Roboto Cn" pitchFamily="2" charset="0"/>
                <a:ea typeface="Roboto Cn" pitchFamily="2" charset="0"/>
                <a:cs typeface="Times New Roman"/>
              </a:rPr>
              <a:t>Taotluste hindamine</a:t>
            </a:r>
            <a:br>
              <a:rPr lang="et-EE" sz="3600" dirty="0">
                <a:latin typeface="Roboto Cn" pitchFamily="2" charset="0"/>
                <a:ea typeface="Roboto Cn" pitchFamily="2" charset="0"/>
                <a:cs typeface="Times New Roman"/>
              </a:rPr>
            </a:br>
            <a:endParaRPr lang="et-EE" dirty="0"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t-EE" sz="2800" b="1" dirty="0">
                <a:latin typeface="Roboto Cn" pitchFamily="2" charset="0"/>
                <a:ea typeface="Roboto Cn" pitchFamily="2" charset="0"/>
                <a:cs typeface="Times New Roman"/>
              </a:rPr>
              <a:t>Hindamiskriteeriumid on analoogsed 2016. a taotlusvooruga, hinnatakse järgmist (lisa </a:t>
            </a:r>
            <a:r>
              <a:rPr lang="et-EE" sz="2800" b="1" u="sng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A-osa, hindab hindamiskomisjon)</a:t>
            </a:r>
            <a:r>
              <a:rPr lang="et-EE" sz="2800" b="1" dirty="0">
                <a:latin typeface="Roboto Cn" pitchFamily="2" charset="0"/>
                <a:ea typeface="Roboto Cn" pitchFamily="2" charset="0"/>
                <a:cs typeface="Times New Roman"/>
              </a:rPr>
              <a:t>:</a:t>
            </a:r>
          </a:p>
          <a:p>
            <a:pPr lvl="0"/>
            <a:r>
              <a:rPr lang="et-EE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põllumajanduslik haridus ja erialane ettevalmistus äriplaanis kavandatud tegevuste elluviimiseks (</a:t>
            </a:r>
            <a:r>
              <a:rPr lang="et-EE" sz="2800" b="1" u="sng" dirty="0" err="1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max</a:t>
            </a:r>
            <a:r>
              <a:rPr lang="et-EE" sz="2800" b="1" u="sng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 7 punkti</a:t>
            </a:r>
            <a:r>
              <a:rPr lang="et-EE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);</a:t>
            </a:r>
          </a:p>
          <a:p>
            <a:pPr lvl="0"/>
            <a:r>
              <a:rPr lang="et-EE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majandus- või juhtimisalane haridus (</a:t>
            </a:r>
            <a:r>
              <a:rPr lang="et-EE" sz="2800" b="1" u="sng" dirty="0" err="1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max</a:t>
            </a:r>
            <a:r>
              <a:rPr lang="et-EE" sz="2800" b="1" u="sng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 3 punkti</a:t>
            </a:r>
            <a:r>
              <a:rPr lang="et-EE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);</a:t>
            </a:r>
            <a:r>
              <a:rPr lang="fi-FI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 </a:t>
            </a:r>
            <a:endParaRPr lang="et-EE" sz="2800" b="1" dirty="0">
              <a:solidFill>
                <a:prstClr val="black"/>
              </a:solidFill>
              <a:latin typeface="Roboto Cn" pitchFamily="2" charset="0"/>
              <a:ea typeface="Roboto Cn" pitchFamily="2" charset="0"/>
            </a:endParaRPr>
          </a:p>
          <a:p>
            <a:pPr lvl="0"/>
            <a:r>
              <a:rPr lang="et-EE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töökogemus ettevõtlusega tegelemiseks (</a:t>
            </a:r>
            <a:r>
              <a:rPr lang="et-EE" sz="2800" b="1" u="sng" dirty="0" err="1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max</a:t>
            </a:r>
            <a:r>
              <a:rPr lang="et-EE" sz="2800" b="1" u="sng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 5 punkti</a:t>
            </a:r>
            <a:r>
              <a:rPr lang="et-EE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);</a:t>
            </a:r>
          </a:p>
          <a:p>
            <a:pPr lvl="0"/>
            <a:r>
              <a:rPr lang="et-EE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 äriplaani jätkusuutlikkus ja äriplaani idee vastavus meetme eesmärkidele (</a:t>
            </a:r>
            <a:r>
              <a:rPr lang="et-EE" sz="2800" b="1" u="sng" dirty="0" err="1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max</a:t>
            </a:r>
            <a:r>
              <a:rPr lang="et-EE" sz="2800" b="1" u="sng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 15 punkti</a:t>
            </a:r>
            <a:r>
              <a:rPr lang="et-EE" sz="2800" b="1" dirty="0">
                <a:solidFill>
                  <a:prstClr val="black"/>
                </a:solidFill>
                <a:latin typeface="Roboto Cn" pitchFamily="2" charset="0"/>
                <a:ea typeface="Roboto Cn" pitchFamily="2" charset="0"/>
              </a:rPr>
              <a:t>);</a:t>
            </a:r>
          </a:p>
          <a:p>
            <a:pPr marL="0" indent="0">
              <a:buNone/>
            </a:pPr>
            <a:r>
              <a:rPr lang="et-EE" sz="2800" b="1" dirty="0">
                <a:latin typeface="Roboto Cn" pitchFamily="2" charset="0"/>
                <a:ea typeface="Roboto Cn" pitchFamily="2" charset="0"/>
              </a:rPr>
              <a:t>PRIA koostab paremusjärjestuse lisa B-osas kehtestatud kriteeriumide põhjal e-teenuse keskkonna kaudu saadud andmete alusel:</a:t>
            </a:r>
          </a:p>
          <a:p>
            <a:pPr>
              <a:buFont typeface="Arial" charset="0"/>
              <a:buChar char="•"/>
            </a:pPr>
            <a:r>
              <a:rPr lang="et-EE" sz="2800" b="1" dirty="0">
                <a:latin typeface="Roboto Cn" pitchFamily="2" charset="0"/>
                <a:ea typeface="Roboto Cn" pitchFamily="2" charset="0"/>
              </a:rPr>
              <a:t>põlvkondade vahetuse soodustamine (</a:t>
            </a:r>
            <a:r>
              <a:rPr lang="et-EE" sz="2800" b="1" u="sng" dirty="0">
                <a:latin typeface="Roboto Cn" pitchFamily="2" charset="0"/>
                <a:ea typeface="Roboto Cn" pitchFamily="2" charset="0"/>
              </a:rPr>
              <a:t>15 punkti</a:t>
            </a:r>
            <a:r>
              <a:rPr lang="et-EE" sz="2800" b="1" dirty="0">
                <a:latin typeface="Roboto Cn" pitchFamily="2" charset="0"/>
                <a:ea typeface="Roboto Cn" pitchFamily="2" charset="0"/>
              </a:rPr>
              <a:t>);</a:t>
            </a:r>
          </a:p>
          <a:p>
            <a:pPr>
              <a:buFont typeface="Arial" charset="0"/>
              <a:buChar char="•"/>
            </a:pPr>
            <a:r>
              <a:rPr lang="et-EE" sz="2800" b="1" dirty="0">
                <a:latin typeface="Roboto Cn" pitchFamily="2" charset="0"/>
                <a:ea typeface="Roboto Cn" pitchFamily="2" charset="0"/>
              </a:rPr>
              <a:t>piimakarjakasvatuse soodustamine (</a:t>
            </a:r>
            <a:r>
              <a:rPr lang="et-EE" sz="2800" b="1" u="sng" dirty="0">
                <a:latin typeface="Roboto Cn" pitchFamily="2" charset="0"/>
                <a:ea typeface="Roboto Cn" pitchFamily="2" charset="0"/>
              </a:rPr>
              <a:t>5 punkti); </a:t>
            </a:r>
            <a:endParaRPr lang="et-EE" sz="2800" u="sng" dirty="0">
              <a:latin typeface="Roboto Cn" pitchFamily="2" charset="0"/>
              <a:ea typeface="Roboto Cn" pitchFamily="2" charset="0"/>
            </a:endParaRPr>
          </a:p>
          <a:p>
            <a:pPr>
              <a:buFont typeface="Arial" charset="0"/>
              <a:buChar char="•"/>
            </a:pPr>
            <a:r>
              <a:rPr lang="et-EE" sz="2800" b="1" dirty="0">
                <a:latin typeface="Roboto Cn" pitchFamily="2" charset="0"/>
                <a:ea typeface="Roboto Cn" pitchFamily="2" charset="0"/>
              </a:rPr>
              <a:t>puuvilja-, marjakasvatuse ja köögiviljakasvatuse soodustamine (</a:t>
            </a:r>
            <a:r>
              <a:rPr lang="et-EE" sz="2800" b="1" u="sng" dirty="0">
                <a:latin typeface="Roboto Cn" pitchFamily="2" charset="0"/>
                <a:ea typeface="Roboto Cn" pitchFamily="2" charset="0"/>
              </a:rPr>
              <a:t>5 p</a:t>
            </a:r>
            <a:r>
              <a:rPr lang="et-EE" sz="2800" b="1" dirty="0">
                <a:latin typeface="Roboto Cn" pitchFamily="2" charset="0"/>
                <a:ea typeface="Roboto Cn" pitchFamily="2" charset="0"/>
              </a:rPr>
              <a:t>).</a:t>
            </a:r>
            <a:endParaRPr lang="et-EE" sz="2800" b="1" dirty="0">
              <a:solidFill>
                <a:prstClr val="black"/>
              </a:solidFill>
              <a:latin typeface="Roboto Cn" pitchFamily="2" charset="0"/>
              <a:ea typeface="Roboto Cn" pitchFamily="2" charset="0"/>
            </a:endParaRPr>
          </a:p>
          <a:p>
            <a:pPr lvl="0"/>
            <a:endParaRPr lang="et-EE" b="1" dirty="0">
              <a:solidFill>
                <a:prstClr val="black"/>
              </a:solidFill>
              <a:latin typeface="Roboto Cn" pitchFamily="2" charset="0"/>
              <a:ea typeface="Roboto Cn" pitchFamily="2" charset="0"/>
            </a:endParaRPr>
          </a:p>
          <a:p>
            <a:pPr marL="0" indent="0" algn="just">
              <a:buNone/>
            </a:pPr>
            <a:endParaRPr lang="et-EE" sz="2800" b="1" dirty="0">
              <a:latin typeface="Roboto Cn" pitchFamily="2" charset="0"/>
              <a:ea typeface="Roboto Cn" pitchFamily="2" charset="0"/>
              <a:cs typeface="Times New Roman"/>
            </a:endParaRPr>
          </a:p>
          <a:p>
            <a:pPr marL="0" indent="0" algn="just">
              <a:buNone/>
            </a:pPr>
            <a:endParaRPr lang="et-EE" sz="2800" b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114193" indent="0" algn="just">
              <a:buNone/>
            </a:pPr>
            <a:endParaRPr lang="et-EE" sz="2800" b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37305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68362"/>
          </a:xfrm>
        </p:spPr>
        <p:txBody>
          <a:bodyPr/>
          <a:lstStyle/>
          <a:p>
            <a:r>
              <a:rPr lang="et-EE" b="1" dirty="0">
                <a:solidFill>
                  <a:srgbClr val="0070C0"/>
                </a:solidFill>
                <a:latin typeface="Roboto Cn" pitchFamily="2" charset="0"/>
                <a:ea typeface="Roboto Cn" pitchFamily="2" charset="0"/>
              </a:rPr>
              <a:t>Hindamiskriteeriumid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5" y="1371600"/>
            <a:ext cx="8763000" cy="525780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t-EE" sz="2400" b="1" dirty="0">
                <a:solidFill>
                  <a:srgbClr val="000000"/>
                </a:solidFill>
                <a:ea typeface="Times New Roman"/>
              </a:rPr>
              <a:t>Äriühingu puhul hinnatakse iga osaniku või aktsionäri vastavust hariduse ja töökogemuse hindamiskriteeriumile ja äriühingu hindepunktid leitakse jagades osanikele või aktsionäridele antud hindepunktide summa osanike või aktsionäride arvuga. </a:t>
            </a:r>
            <a:endParaRPr lang="et-EE" sz="2400" b="1" u="sng" dirty="0">
              <a:ea typeface="Roboto Cn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t-EE" sz="2400" u="sng" dirty="0">
                <a:ea typeface="Roboto Cn" pitchFamily="2" charset="0"/>
              </a:rPr>
              <a:t>Rahuldamisele kuuluvad parimad taotlused või kõik nõuetele vastavad taotlused, mis on saanud vähemalt minimaalse nõutava hindepunktide arvu</a:t>
            </a:r>
            <a:r>
              <a:rPr lang="et-EE" sz="2400" dirty="0">
                <a:ea typeface="Roboto Cn" pitchFamily="2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t-EE" sz="2400" u="sng" dirty="0">
                <a:ea typeface="Roboto Cn" pitchFamily="2" charset="0"/>
              </a:rPr>
              <a:t>Minimaalne hindepunktide summa </a:t>
            </a:r>
            <a:r>
              <a:rPr lang="et-EE" sz="2400" dirty="0">
                <a:ea typeface="Roboto Cn" pitchFamily="2" charset="0"/>
              </a:rPr>
              <a:t>toetuse taotluse rahuldamiseks </a:t>
            </a:r>
            <a:r>
              <a:rPr lang="et-EE" sz="2400" u="sng" dirty="0">
                <a:ea typeface="Roboto Cn" pitchFamily="2" charset="0"/>
              </a:rPr>
              <a:t>moodustab vähemalt 30% </a:t>
            </a:r>
            <a:r>
              <a:rPr lang="et-EE" sz="2400" dirty="0">
                <a:ea typeface="Roboto Cn" pitchFamily="2" charset="0"/>
              </a:rPr>
              <a:t>(</a:t>
            </a:r>
            <a:r>
              <a:rPr lang="et-EE" sz="2400" dirty="0" err="1">
                <a:ea typeface="Roboto Cn" pitchFamily="2" charset="0"/>
              </a:rPr>
              <a:t>lävend</a:t>
            </a:r>
            <a:r>
              <a:rPr lang="et-EE" sz="2400" dirty="0">
                <a:ea typeface="Roboto Cn" pitchFamily="2" charset="0"/>
              </a:rPr>
              <a:t>) </a:t>
            </a:r>
            <a:r>
              <a:rPr lang="et-EE" sz="2400" u="sng" dirty="0">
                <a:ea typeface="Roboto Cn" pitchFamily="2" charset="0"/>
              </a:rPr>
              <a:t>maksimaalsest </a:t>
            </a:r>
            <a:r>
              <a:rPr lang="et-EE" sz="2400" dirty="0">
                <a:ea typeface="Roboto Cn" pitchFamily="2" charset="0"/>
              </a:rPr>
              <a:t>(50 punkti) määruse lisas kehtestatud hindepunktide summast.</a:t>
            </a:r>
          </a:p>
        </p:txBody>
      </p:sp>
    </p:spTree>
    <p:extLst>
      <p:ext uri="{BB962C8B-B14F-4D97-AF65-F5344CB8AC3E}">
        <p14:creationId xmlns:p14="http://schemas.microsoft.com/office/powerpoint/2010/main" val="87878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400" b="1" dirty="0"/>
              <a:t>Tegevusalad, kus noored soovivad oma tegevust alustada (</a:t>
            </a:r>
            <a:r>
              <a:rPr lang="et-EE" sz="3100" b="1" dirty="0"/>
              <a:t>I voor, taotlemine</a:t>
            </a:r>
            <a:r>
              <a:rPr lang="et-EE" sz="4400" b="1" dirty="0"/>
              <a:t>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922012"/>
              </p:ext>
            </p:extLst>
          </p:nvPr>
        </p:nvGraphicFramePr>
        <p:xfrm>
          <a:off x="511175" y="1773238"/>
          <a:ext cx="8085138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985764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71351" cy="3492506"/>
          </a:xfrm>
        </p:spPr>
        <p:txBody>
          <a:bodyPr>
            <a:normAutofit fontScale="90000"/>
          </a:bodyPr>
          <a:lstStyle/>
          <a:p>
            <a:pPr algn="ctr"/>
            <a:br>
              <a:rPr lang="et-EE" sz="3600" dirty="0">
                <a:solidFill>
                  <a:srgbClr val="0070C0"/>
                </a:solidFill>
              </a:rPr>
            </a:br>
            <a:br>
              <a:rPr lang="et-EE" sz="3600" dirty="0">
                <a:solidFill>
                  <a:srgbClr val="0070C0"/>
                </a:solidFill>
              </a:rPr>
            </a:br>
            <a:r>
              <a:rPr lang="et-EE" sz="3600" dirty="0">
                <a:solidFill>
                  <a:srgbClr val="0070C0"/>
                </a:solidFill>
              </a:rPr>
              <a:t>Taotlustes toodud tegevuste </a:t>
            </a:r>
            <a:br>
              <a:rPr lang="et-EE" sz="3600" dirty="0">
                <a:solidFill>
                  <a:srgbClr val="0070C0"/>
                </a:solidFill>
              </a:rPr>
            </a:br>
            <a:br>
              <a:rPr lang="et-EE" sz="3600" dirty="0">
                <a:solidFill>
                  <a:srgbClr val="0070C0"/>
                </a:solidFill>
              </a:rPr>
            </a:br>
            <a:r>
              <a:rPr lang="et-EE" sz="3600" dirty="0">
                <a:solidFill>
                  <a:srgbClr val="0070C0"/>
                </a:solidFill>
              </a:rPr>
              <a:t>muutmine ja sanktsioneerimiste </a:t>
            </a:r>
            <a:br>
              <a:rPr lang="et-EE" sz="3600" dirty="0">
                <a:solidFill>
                  <a:srgbClr val="0070C0"/>
                </a:solidFill>
              </a:rPr>
            </a:br>
            <a:br>
              <a:rPr lang="et-EE" sz="3600" dirty="0">
                <a:solidFill>
                  <a:srgbClr val="0070C0"/>
                </a:solidFill>
              </a:rPr>
            </a:br>
            <a:r>
              <a:rPr lang="et-EE" sz="3600" dirty="0">
                <a:solidFill>
                  <a:srgbClr val="0070C0"/>
                </a:solidFill>
              </a:rPr>
              <a:t>üldised põhimõtted</a:t>
            </a:r>
            <a:br>
              <a:rPr lang="et-EE" sz="3600" dirty="0">
                <a:solidFill>
                  <a:srgbClr val="0070C0"/>
                </a:solidFill>
              </a:rPr>
            </a:br>
            <a:endParaRPr lang="et-EE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Muudatuste tegemine taotlustes toodud tegevustes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316" y="1524000"/>
            <a:ext cx="8251684" cy="4773781"/>
          </a:xfrm>
        </p:spPr>
        <p:txBody>
          <a:bodyPr>
            <a:normAutofit fontScale="92500" lnSpcReduction="20000"/>
          </a:bodyPr>
          <a:lstStyle/>
          <a:p>
            <a:r>
              <a:rPr lang="et-EE" b="1" dirty="0"/>
              <a:t>Muudatuste tegemine ei ole reguleeritud määruste tasandil</a:t>
            </a:r>
          </a:p>
          <a:p>
            <a:r>
              <a:rPr lang="et-EE" dirty="0"/>
              <a:t>Muudatuste tegemine on reguleeritud Euroopa Liidu ühise põllumajanduspoliitika rakendamise seaduse § 80 lõikes 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Maaelu arengu toetuse rahuldamise otsust võib toetuse saaja algatusel muuta üksnes põhjendatud juhtudel ning tingimusel, et tegevus on olulises osas ellu viidud ja saavutatakse tegevuse eesmärgid ja </a:t>
            </a:r>
            <a:r>
              <a:rPr lang="et-EE" u="sng" dirty="0"/>
              <a:t>toetuse summa ei suurene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t-EE" u="sng" dirty="0"/>
              <a:t>Põhjendatud juhuna käsitatakse asjaolu, mida ei olnud võimalik toetuse taotlemisel ette näha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7309722" cy="647272"/>
          </a:xfrm>
          <a:prstGeom prst="rect">
            <a:avLst/>
          </a:prstGeom>
          <a:noFill/>
        </p:spPr>
        <p:txBody>
          <a:bodyPr wrap="square" lIns="92373" tIns="46186" rIns="92373" bIns="46186" rtlCol="0">
            <a:spAutoFit/>
          </a:bodyPr>
          <a:lstStyle/>
          <a:p>
            <a:pPr defTabSz="911361"/>
            <a:r>
              <a:rPr lang="et-EE" b="1" dirty="0">
                <a:solidFill>
                  <a:srgbClr val="FF0000"/>
                </a:solidFill>
              </a:rPr>
              <a:t>PRIAl on muudatuste lubamise osas kaalutlusõigus</a:t>
            </a:r>
            <a:r>
              <a:rPr lang="et-EE" dirty="0">
                <a:solidFill>
                  <a:srgbClr val="000000"/>
                </a:solidFill>
              </a:rPr>
              <a:t>.</a:t>
            </a:r>
          </a:p>
          <a:p>
            <a:pPr defTabSz="911361"/>
            <a:r>
              <a:rPr lang="et-EE" b="1" dirty="0">
                <a:solidFill>
                  <a:srgbClr val="FF0000"/>
                </a:solidFill>
              </a:rPr>
              <a:t>Muudatuste lubamine otsustatakse juhtumipõhiselt.</a:t>
            </a:r>
          </a:p>
        </p:txBody>
      </p:sp>
    </p:spTree>
    <p:extLst>
      <p:ext uri="{BB962C8B-B14F-4D97-AF65-F5344CB8AC3E}">
        <p14:creationId xmlns:p14="http://schemas.microsoft.com/office/powerpoint/2010/main" val="40043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1316" y="302427"/>
            <a:ext cx="8084698" cy="99297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Muudatuste tegemine taotlustes toodud tegevustes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926181"/>
          </a:xfrm>
        </p:spPr>
        <p:txBody>
          <a:bodyPr>
            <a:normAutofit fontScale="62500" lnSpcReduction="20000"/>
          </a:bodyPr>
          <a:lstStyle/>
          <a:p>
            <a:r>
              <a:rPr lang="et-EE" b="1" dirty="0"/>
              <a:t>Maaelu arengu toetuse taotluse rahuldamise otsuse muutmise taotlust ei rahuldata, kui esineb vähemalt üks järgmistest asjaoludest: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toetuse saaja või toetatav tegevus ei vasta muudatuse tulemusena vähemalt ühele toetuse saamiseks esitatud nõudele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muudatus on tehtud enne taotluse rahuldamise otsuse muutmist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muudatus oleks mõjutanud taotluste paremusjärjestust selliselt, et oleks muutunud rahuldamisele kuulunud parim taotlus või parimad taotlused</a:t>
            </a:r>
          </a:p>
          <a:p>
            <a:r>
              <a:rPr lang="et-EE" b="1" dirty="0"/>
              <a:t>Põhjendatud juhul võib asendada toetuse abil ostetava asja või teenuse teise samaliigilise asja või teenusega või muuta kavandatud ehitustöid taotluse rahuldamise otsust muutmata tingimustel, et saavutatakse tegevuse eesmärgid ega muutu: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asja või ehitise kasutamise otstarve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teenuse sisu või tulemus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ehitise algselt kavandatud omadused</a:t>
            </a:r>
          </a:p>
        </p:txBody>
      </p:sp>
    </p:spTree>
    <p:extLst>
      <p:ext uri="{BB962C8B-B14F-4D97-AF65-F5344CB8AC3E}">
        <p14:creationId xmlns:p14="http://schemas.microsoft.com/office/powerpoint/2010/main" val="34417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1316" y="302427"/>
            <a:ext cx="8084698" cy="99297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Muudatuste tegemine taotlustes toodud tegevustes (3)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926181"/>
          </a:xfrm>
        </p:spPr>
        <p:txBody>
          <a:bodyPr>
            <a:normAutofit fontScale="92500" lnSpcReduction="20000"/>
          </a:bodyPr>
          <a:lstStyle/>
          <a:p>
            <a:r>
              <a:rPr lang="et-EE" b="1" dirty="0"/>
              <a:t>Seega peale taotluse esitamist ja enne tegevuse elluviimist võib muuta: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teenuse osutajat või tehnika müüjat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ostetava tehnika marki või mudelit</a:t>
            </a:r>
          </a:p>
          <a:p>
            <a:r>
              <a:rPr lang="et-EE" b="1" dirty="0"/>
              <a:t>Kõige olulisem on aga jälgida, et </a:t>
            </a:r>
            <a:r>
              <a:rPr lang="et-EE" u="sng" dirty="0"/>
              <a:t>ka peale muudatust jääks tegevuse algne eesmärk samaks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mesitarude ostmist </a:t>
            </a:r>
            <a:r>
              <a:rPr lang="et-EE" u="sng" dirty="0"/>
              <a:t>ei saa </a:t>
            </a:r>
            <a:r>
              <a:rPr lang="et-EE" dirty="0"/>
              <a:t>asendada õunapuuistikute ostmisega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lehmalauda ehitamist </a:t>
            </a:r>
            <a:r>
              <a:rPr lang="et-EE" u="sng" dirty="0"/>
              <a:t>ei saa </a:t>
            </a:r>
            <a:r>
              <a:rPr lang="et-EE" dirty="0"/>
              <a:t>asendada lihaveiste lauda rajamisega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traktori ostu </a:t>
            </a:r>
            <a:r>
              <a:rPr lang="et-EE" u="sng" dirty="0"/>
              <a:t>ei saa </a:t>
            </a:r>
            <a:r>
              <a:rPr lang="et-EE" dirty="0"/>
              <a:t>asendada kombaini ostuga</a:t>
            </a:r>
          </a:p>
        </p:txBody>
      </p:sp>
    </p:spTree>
    <p:extLst>
      <p:ext uri="{BB962C8B-B14F-4D97-AF65-F5344CB8AC3E}">
        <p14:creationId xmlns:p14="http://schemas.microsoft.com/office/powerpoint/2010/main" val="23633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1316" y="302427"/>
            <a:ext cx="8084698" cy="99297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Sanktsioneerimine – õiguslikud alused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316" y="1295400"/>
            <a:ext cx="8084698" cy="5002381"/>
          </a:xfrm>
        </p:spPr>
        <p:txBody>
          <a:bodyPr>
            <a:normAutofit lnSpcReduction="10000"/>
          </a:bodyPr>
          <a:lstStyle/>
          <a:p>
            <a:r>
              <a:rPr lang="et-EE" b="1" dirty="0"/>
              <a:t>Sanktsioneerimine ei ole reguleeritud meetmemääruse tasandil</a:t>
            </a:r>
          </a:p>
          <a:p>
            <a:r>
              <a:rPr lang="et-EE" b="1" dirty="0"/>
              <a:t>Reguleerib EL kontrollimäärus (640/2014 artikkel 35)</a:t>
            </a:r>
          </a:p>
          <a:p>
            <a:r>
              <a:rPr lang="et-EE" b="1" dirty="0"/>
              <a:t>Siseriiklikult reguleerib sanktsioneerimist ELÜPS § 111 ja 112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toetusraha tuleb tagasinõude korral tagasi maksta 60 kalendripäeva jooksul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ajatamise korral tuleb toetus tagasi maksta 1 a jooksul</a:t>
            </a:r>
          </a:p>
        </p:txBody>
      </p:sp>
    </p:spTree>
    <p:extLst>
      <p:ext uri="{BB962C8B-B14F-4D97-AF65-F5344CB8AC3E}">
        <p14:creationId xmlns:p14="http://schemas.microsoft.com/office/powerpoint/2010/main" val="3156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1316" y="302427"/>
            <a:ext cx="8084698" cy="53577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Sanktsioneerimine – nõuete jaotus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658" y="1828800"/>
            <a:ext cx="8521240" cy="4800600"/>
          </a:xfrm>
        </p:spPr>
        <p:txBody>
          <a:bodyPr>
            <a:normAutofit fontScale="55000" lnSpcReduction="20000"/>
          </a:bodyPr>
          <a:lstStyle/>
          <a:p>
            <a:r>
              <a:rPr lang="et-EE" b="1" u="sng" dirty="0"/>
              <a:t>Abikõlblikkuse nõuded – kõige karmimad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Rikkumise korral toetust ei maksta või kui toetust on juba makstud, siis küsitakse 100% tagasi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dirty="0"/>
              <a:t>Toetuse taotlejale seatud nõuded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dirty="0"/>
              <a:t>Töökogemuse ja hariduse omandamise kohustus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dirty="0"/>
              <a:t>Uued juhatuse liikmed ja aktsionärid või osanikud on noored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dirty="0"/>
              <a:t>Pankrotti minek või ettevõtte likvideerimine</a:t>
            </a:r>
          </a:p>
          <a:p>
            <a:r>
              <a:rPr lang="et-EE" b="1" dirty="0"/>
              <a:t>Toetusega otseselt seotud kohustused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Rikkumise korral on võimalik sanktsioneerida kuni 100% ulatuses (st osaliselt või täielikult)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Tulevikulisi kohustusi sisaldavad hindamiskriteeriumid, aktiivse tootja kohustus, investeeringuobjekti säilitamise kohustus jne.</a:t>
            </a:r>
          </a:p>
          <a:p>
            <a:r>
              <a:rPr lang="et-EE" b="1" dirty="0"/>
              <a:t>Muud kohustused (pigem kaasnevad)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Näiteks maksuvõla puudumise nõue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Rikkumise korral on võimalik sanktsioneerida kuni 100% ulatuses (st osaliselt või täielikult)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91055"/>
            <a:ext cx="8458200" cy="462606"/>
          </a:xfrm>
          <a:prstGeom prst="rect">
            <a:avLst/>
          </a:prstGeom>
          <a:noFill/>
        </p:spPr>
        <p:txBody>
          <a:bodyPr wrap="square" lIns="92373" tIns="46186" rIns="92373" bIns="46186" rtlCol="0">
            <a:spAutoFit/>
          </a:bodyPr>
          <a:lstStyle/>
          <a:p>
            <a:pPr defTabSz="911361"/>
            <a:r>
              <a:rPr lang="et-EE" sz="2400" b="1" dirty="0">
                <a:solidFill>
                  <a:srgbClr val="FF0000"/>
                </a:solidFill>
              </a:rPr>
              <a:t>Rikkumise korral sanktsioneerimata võimalik jätta ei ole!</a:t>
            </a:r>
          </a:p>
        </p:txBody>
      </p:sp>
    </p:spTree>
    <p:extLst>
      <p:ext uri="{BB962C8B-B14F-4D97-AF65-F5344CB8AC3E}">
        <p14:creationId xmlns:p14="http://schemas.microsoft.com/office/powerpoint/2010/main" val="2890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Sanktsioneerimine – sanktsiooni suuruse määramise alused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316" y="1524000"/>
            <a:ext cx="8327884" cy="4773781"/>
          </a:xfrm>
        </p:spPr>
        <p:txBody>
          <a:bodyPr>
            <a:normAutofit fontScale="70000" lnSpcReduction="20000"/>
          </a:bodyPr>
          <a:lstStyle/>
          <a:p>
            <a:r>
              <a:rPr lang="et-EE" b="1" dirty="0"/>
              <a:t>Sanktsiooni määramisel võetakse aluseks rikkumise: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raskusastet</a:t>
            </a:r>
          </a:p>
          <a:p>
            <a:pPr lvl="2"/>
            <a:r>
              <a:rPr lang="et-EE" dirty="0"/>
              <a:t>sõltub tagajärgede olulisusest arvestades kohustuse eesmärki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ulatust</a:t>
            </a:r>
          </a:p>
          <a:p>
            <a:pPr lvl="2"/>
            <a:r>
              <a:rPr lang="et-EE" dirty="0"/>
              <a:t>mõju tegevusele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kestust </a:t>
            </a:r>
          </a:p>
          <a:p>
            <a:pPr lvl="2"/>
            <a:r>
              <a:rPr lang="et-EE" dirty="0"/>
              <a:t>rikkumise ajaline ulatus ja lõpetamise võimalikkus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kordumist</a:t>
            </a:r>
          </a:p>
          <a:p>
            <a:pPr lvl="2"/>
            <a:r>
              <a:rPr lang="et-EE" dirty="0"/>
              <a:t>varasemad rikkumised</a:t>
            </a:r>
          </a:p>
          <a:p>
            <a:r>
              <a:rPr lang="et-EE" b="1" dirty="0"/>
              <a:t>Eelnevast tulenevalt rikkumise põhjus sanktsiooni ei mõjuta</a:t>
            </a:r>
          </a:p>
          <a:p>
            <a:r>
              <a:rPr lang="et-EE" b="1" dirty="0"/>
              <a:t>Sanktsiooni suuruse määrab PRIA</a:t>
            </a:r>
          </a:p>
        </p:txBody>
      </p:sp>
    </p:spTree>
    <p:extLst>
      <p:ext uri="{BB962C8B-B14F-4D97-AF65-F5344CB8AC3E}">
        <p14:creationId xmlns:p14="http://schemas.microsoft.com/office/powerpoint/2010/main" val="179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439"/>
            <a:ext cx="8084698" cy="126369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</a:rPr>
              <a:t>Sanktsioneerimine – vääramatu jõu esinemisel ei sanktsioneerita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410200"/>
          </a:xfrm>
        </p:spPr>
        <p:txBody>
          <a:bodyPr>
            <a:normAutofit fontScale="70000" lnSpcReduction="20000"/>
          </a:bodyPr>
          <a:lstStyle/>
          <a:p>
            <a:r>
              <a:rPr lang="et-EE" b="1" dirty="0"/>
              <a:t>Vääramatu jõud on defineeritud Komisjoni määrus nr 1306/2013 artikkel 2 punktis 2</a:t>
            </a:r>
          </a:p>
          <a:p>
            <a:r>
              <a:rPr lang="et-EE" b="1" dirty="0"/>
              <a:t>Vääramatu jõu esinemise korral sanktsioneerimist reguleerib Komisjoni määrus nr 640/2014 artikkel 4</a:t>
            </a:r>
          </a:p>
          <a:p>
            <a:r>
              <a:rPr lang="et-EE" b="1" dirty="0"/>
              <a:t>Vääramatuks jõuks loetakse: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toetusesaaja surm;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toetusesaaja pikaajaline töövõimetus;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u="sng" dirty="0"/>
              <a:t>raske loodusõnnetus</a:t>
            </a:r>
            <a:r>
              <a:rPr lang="et-EE" dirty="0"/>
              <a:t>, mis kahjustab tõsiselt põllumajanduslikku majapidamist;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põllumajandusliku majapidamise </a:t>
            </a:r>
            <a:r>
              <a:rPr lang="et-EE" u="sng" dirty="0"/>
              <a:t>loomakasvatushoonete hävimine </a:t>
            </a:r>
            <a:r>
              <a:rPr lang="et-EE" dirty="0"/>
              <a:t>õnnetusjuhtumi tagajärjel;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toetusesaaja </a:t>
            </a:r>
            <a:r>
              <a:rPr lang="et-EE" u="sng" dirty="0"/>
              <a:t>karja osa või kogu karja haigestumine loomataudi </a:t>
            </a:r>
            <a:r>
              <a:rPr lang="et-EE" dirty="0"/>
              <a:t>või vastavalt osade või kõigi </a:t>
            </a:r>
            <a:r>
              <a:rPr lang="et-EE" u="sng" dirty="0"/>
              <a:t>põllukultuuride nakatumine taimehaigusesse</a:t>
            </a:r>
            <a:r>
              <a:rPr lang="et-EE" dirty="0"/>
              <a:t>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dirty="0"/>
              <a:t>kogu põllumajandusliku </a:t>
            </a:r>
            <a:r>
              <a:rPr lang="et-EE" u="sng" dirty="0"/>
              <a:t>majapidamise või selle olulise osa sundvõõrandamine</a:t>
            </a:r>
            <a:r>
              <a:rPr lang="et-EE" dirty="0"/>
              <a:t>, kui taotluse esitamise päeval ei olnud võimalik sundvõõrandamist ette näha.</a:t>
            </a:r>
          </a:p>
        </p:txBody>
      </p:sp>
    </p:spTree>
    <p:extLst>
      <p:ext uri="{BB962C8B-B14F-4D97-AF65-F5344CB8AC3E}">
        <p14:creationId xmlns:p14="http://schemas.microsoft.com/office/powerpoint/2010/main" val="30592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7200" dirty="0"/>
              <a:t>Tänud kuulamast!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426537" y="4343400"/>
            <a:ext cx="7315576" cy="1925766"/>
          </a:xfrm>
        </p:spPr>
        <p:txBody>
          <a:bodyPr>
            <a:normAutofit lnSpcReduction="10000"/>
          </a:bodyPr>
          <a:lstStyle/>
          <a:p>
            <a:pPr lvl="0" defTabSz="452997"/>
            <a:endParaRPr lang="et-EE" sz="2400" b="1" dirty="0">
              <a:solidFill>
                <a:prstClr val="white"/>
              </a:solidFill>
            </a:endParaRPr>
          </a:p>
          <a:p>
            <a:r>
              <a:rPr lang="et-EE" sz="2400" b="1" dirty="0"/>
              <a:t>Tõnu Taat</a:t>
            </a:r>
          </a:p>
          <a:p>
            <a:r>
              <a:rPr lang="et-EE" sz="2400" dirty="0"/>
              <a:t>tonu.taat@agri.ee</a:t>
            </a:r>
          </a:p>
          <a:p>
            <a:pPr lvl="0" defTabSz="452997"/>
            <a:r>
              <a:rPr lang="et-EE" sz="2400" b="1" dirty="0" err="1"/>
              <a:t>Elar</a:t>
            </a:r>
            <a:r>
              <a:rPr lang="et-EE" sz="2400" b="1" dirty="0"/>
              <a:t> Neito</a:t>
            </a:r>
          </a:p>
          <a:p>
            <a:pPr lvl="0" defTabSz="452997"/>
            <a:r>
              <a:rPr lang="et-EE" sz="2400" dirty="0"/>
              <a:t>elar.neito@agri.ee</a:t>
            </a:r>
            <a:endParaRPr lang="et-EE" dirty="0"/>
          </a:p>
          <a:p>
            <a:pPr algn="ctr"/>
            <a:endParaRPr lang="et-EE" dirty="0"/>
          </a:p>
          <a:p>
            <a:pPr algn="ctr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4072118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b="1" dirty="0"/>
              <a:t>Toetuse saajate paiknemine (I voor)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6" y="1447800"/>
            <a:ext cx="7794484" cy="5105400"/>
          </a:xfrm>
        </p:spPr>
      </p:pic>
    </p:spTree>
    <p:extLst>
      <p:ext uri="{BB962C8B-B14F-4D97-AF65-F5344CB8AC3E}">
        <p14:creationId xmlns:p14="http://schemas.microsoft.com/office/powerpoint/2010/main" val="5385795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/>
              <a:t>Toetuse saajate haridus (I voor)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796533"/>
              </p:ext>
            </p:extLst>
          </p:nvPr>
        </p:nvGraphicFramePr>
        <p:xfrm>
          <a:off x="511175" y="1295400"/>
          <a:ext cx="8085138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1411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b="1" dirty="0"/>
              <a:t>Miks me täna siin oleme?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644153"/>
              </p:ext>
            </p:extLst>
          </p:nvPr>
        </p:nvGraphicFramePr>
        <p:xfrm>
          <a:off x="511175" y="1773238"/>
          <a:ext cx="8085138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7279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/>
              <a:t>Olulisemad muudatused </a:t>
            </a:r>
            <a:r>
              <a:rPr lang="et-EE" sz="3600" b="1" dirty="0">
                <a:solidFill>
                  <a:srgbClr val="FF0000"/>
                </a:solidFill>
              </a:rPr>
              <a:t>teiseks </a:t>
            </a:r>
            <a:r>
              <a:rPr lang="et-EE" sz="3600" b="1" dirty="0"/>
              <a:t>taotlusvooruks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b="1" dirty="0"/>
              <a:t>Nooreks loetakse alates II taotlusvoorust ka 40ne aastased isikud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000" dirty="0"/>
              <a:t>seega noor on isik, kes on vähemalt 18 aastane, kuid kes ei ole vanem kui 40 aastane.</a:t>
            </a:r>
          </a:p>
          <a:p>
            <a:r>
              <a:rPr lang="et-EE" sz="2400" b="1" dirty="0"/>
              <a:t>Rail Balticu alla jäävale alale toetust taotleda ei saa</a:t>
            </a:r>
            <a:r>
              <a:rPr lang="et-EE" sz="2400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000" dirty="0"/>
              <a:t>neid maaomanikke, kelle maad Rail Balticu alale jäävad, on teavitatud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t-EE" sz="2000" dirty="0"/>
              <a:t>võib puudutada Harju-, Rapla- ja Pärnu maakonna taotlejaid</a:t>
            </a:r>
          </a:p>
        </p:txBody>
      </p:sp>
    </p:spTree>
    <p:extLst>
      <p:ext uri="{BB962C8B-B14F-4D97-AF65-F5344CB8AC3E}">
        <p14:creationId xmlns:p14="http://schemas.microsoft.com/office/powerpoint/2010/main" val="8030178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aidipohi-maaeluministeerium-2015-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laidipohi-maaeluministeerium-2015-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KuM_esitlusslaidid_3lovi">
  <a:themeElements>
    <a:clrScheme name="Tarkvarakomplekti Office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rkvarakomplekti Office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Tarkvarakomplekti Office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kvarakomplekti Office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kvarakomplekti Office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6643</TotalTime>
  <Words>3423</Words>
  <Application>Microsoft Office PowerPoint</Application>
  <PresentationFormat>On-screen Show (4:3)</PresentationFormat>
  <Paragraphs>380</Paragraphs>
  <Slides>58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58</vt:i4>
      </vt:variant>
    </vt:vector>
  </HeadingPairs>
  <TitlesOfParts>
    <vt:vector size="79" baseType="lpstr">
      <vt:lpstr>Microsoft YaHei</vt:lpstr>
      <vt:lpstr>Arial</vt:lpstr>
      <vt:lpstr>Arial Unicode MS</vt:lpstr>
      <vt:lpstr>Calibri</vt:lpstr>
      <vt:lpstr>Courier New</vt:lpstr>
      <vt:lpstr>Roboto Cn</vt:lpstr>
      <vt:lpstr>Roboto Condensed</vt:lpstr>
      <vt:lpstr>Symbol</vt:lpstr>
      <vt:lpstr>Times New Roman</vt:lpstr>
      <vt:lpstr>Wingdings</vt:lpstr>
      <vt:lpstr>Office Theme</vt:lpstr>
      <vt:lpstr>1_KuM_esitlusslaidid_3lovi</vt:lpstr>
      <vt:lpstr>slaidipohi-maaeluministeerium-2015-est</vt:lpstr>
      <vt:lpstr>3_KuM_esitlusslaidid_3lovi</vt:lpstr>
      <vt:lpstr>1_slaidipohi-maaeluministeerium-2015-est</vt:lpstr>
      <vt:lpstr>1_Office Theme</vt:lpstr>
      <vt:lpstr>4_KuM_esitlusslaidid_3lovi</vt:lpstr>
      <vt:lpstr>5_KuM_esitlusslaidid_3lovi</vt:lpstr>
      <vt:lpstr>2_Office Theme</vt:lpstr>
      <vt:lpstr>3_Office Theme</vt:lpstr>
      <vt:lpstr>4_Office Theme</vt:lpstr>
      <vt:lpstr>Noorte põllumajandustootjate toetus 2014-2020</vt:lpstr>
      <vt:lpstr>Ettekande sisu</vt:lpstr>
      <vt:lpstr>Meetme seos Maaelu arengukavaga</vt:lpstr>
      <vt:lpstr>Meetme rakendamise seis</vt:lpstr>
      <vt:lpstr>Tegevusalad, kus noored soovivad oma tegevust alustada (I voor, taotlemine)</vt:lpstr>
      <vt:lpstr>Toetuse saajate paiknemine (I voor)</vt:lpstr>
      <vt:lpstr>Toetuse saajate haridus (I voor)</vt:lpstr>
      <vt:lpstr>Miks me täna siin oleme?</vt:lpstr>
      <vt:lpstr>Olulisemad muudatused teiseks taotlusvooruks</vt:lpstr>
      <vt:lpstr>Üldised nõuded taotlejale</vt:lpstr>
      <vt:lpstr>Nõuded toetuse taotlejale lühidalt</vt:lpstr>
      <vt:lpstr>Noore põllumajandustootja mõiste</vt:lpstr>
      <vt:lpstr>Nõuded toetuse taotleja haridusele ja töökogemusele</vt:lpstr>
      <vt:lpstr>Noor põllumajandustootja peab tegelema ettevõtte juhtimisega</vt:lpstr>
      <vt:lpstr>Esmakordselt põllumajandustootmisega alustamine</vt:lpstr>
      <vt:lpstr>Esmakordselt põllumajandustootmisega alustamine, näited</vt:lpstr>
      <vt:lpstr>Nõuded taotlejale – majandusaasnäitajate vaatlemine (1)</vt:lpstr>
      <vt:lpstr>Aruanded, mille alusel ettevõtja majandusnäitajaid vaadeldakse</vt:lpstr>
      <vt:lpstr>Nõuded taotlejale (2)</vt:lpstr>
      <vt:lpstr>Taotleja varasem toetuste saamine</vt:lpstr>
      <vt:lpstr>Täiendavad nõuded nö „nullist alustajale“</vt:lpstr>
      <vt:lpstr>Nõuded „nullist alustajale“</vt:lpstr>
      <vt:lpstr>Nõuded nullist alustajale - kohustus</vt:lpstr>
      <vt:lpstr>Nõuded nullist alustajale – aktiivseks tootjaks muutumise kohustuse erisus</vt:lpstr>
      <vt:lpstr>Nõuded nullist alustajale – majandusaasnäitajate vaatlemine</vt:lpstr>
      <vt:lpstr>Täiendavad nõuded ülevõtjale</vt:lpstr>
      <vt:lpstr>Nõuded ülevõtjale</vt:lpstr>
      <vt:lpstr>Nõuded ülevõtjale – majandusaasta pikkus</vt:lpstr>
      <vt:lpstr>Nõuded äriplaanile</vt:lpstr>
      <vt:lpstr>Äriplaani nõue ja tegevustega alustamine</vt:lpstr>
      <vt:lpstr>Nõuded äriplaanile</vt:lpstr>
      <vt:lpstr>Toetatavad tegevused</vt:lpstr>
      <vt:lpstr>Materiaalne põhivara on …</vt:lpstr>
      <vt:lpstr>Materiaalse põhivara defineerimise mõistete selgitused</vt:lpstr>
      <vt:lpstr>Materiaalne põhivara on näiteks …</vt:lpstr>
      <vt:lpstr>Muu tegevus on näiteks …</vt:lpstr>
      <vt:lpstr>  Toetuse määr</vt:lpstr>
      <vt:lpstr>Toetuse taotlemine ja investeeringu tegemine </vt:lpstr>
      <vt:lpstr>Toetuse taotlemine</vt:lpstr>
      <vt:lpstr>Investeeringu tegemine </vt:lpstr>
      <vt:lpstr>Investeeringu tegemine (2)</vt:lpstr>
      <vt:lpstr>Kuludokumentide esitamine </vt:lpstr>
      <vt:lpstr>Hariduse või töökogemuse omandamine</vt:lpstr>
      <vt:lpstr>PowerPoint Presentation</vt:lpstr>
      <vt:lpstr>Toetuse saaja kohustused </vt:lpstr>
      <vt:lpstr>Toetuse saaja kohustused (2)</vt:lpstr>
      <vt:lpstr>NOORte põllumajandusTOOTJATE TEGEVUSE ALUSTAMISE TOETAmise meetme hindamiskriteeriumid</vt:lpstr>
      <vt:lpstr>Taotluste hindamine </vt:lpstr>
      <vt:lpstr>Hindamiskriteeriumid</vt:lpstr>
      <vt:lpstr>  Taotlustes toodud tegevuste   muutmine ja sanktsioneerimiste   üldised põhimõtted </vt:lpstr>
      <vt:lpstr>Muudatuste tegemine taotlustes toodud tegevustes</vt:lpstr>
      <vt:lpstr>Muudatuste tegemine taotlustes toodud tegevustes (2)</vt:lpstr>
      <vt:lpstr>Muudatuste tegemine taotlustes toodud tegevustes (3)</vt:lpstr>
      <vt:lpstr>Sanktsioneerimine – õiguslikud alused </vt:lpstr>
      <vt:lpstr>Sanktsioneerimine – nõuete jaotus</vt:lpstr>
      <vt:lpstr>Sanktsioneerimine – sanktsiooni suuruse määramise alused</vt:lpstr>
      <vt:lpstr>Sanktsioneerimine – vääramatu jõu esinemisel ei sanktsioneerita</vt:lpstr>
      <vt:lpstr>Tänud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Noorte põllumajandus-tootjate tegevuse alustamine  2014-2020</dc:title>
  <dc:creator>Tõnu Taat</dc:creator>
  <cp:lastModifiedBy>Riin Kurrikoff</cp:lastModifiedBy>
  <cp:revision>535</cp:revision>
  <dcterms:created xsi:type="dcterms:W3CDTF">2006-08-16T00:00:00Z</dcterms:created>
  <dcterms:modified xsi:type="dcterms:W3CDTF">2017-08-10T09:32:10Z</dcterms:modified>
</cp:coreProperties>
</file>