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87" r:id="rId4"/>
    <p:sldId id="286" r:id="rId5"/>
    <p:sldId id="265" r:id="rId6"/>
    <p:sldId id="269" r:id="rId7"/>
    <p:sldId id="270" r:id="rId8"/>
    <p:sldId id="274" r:id="rId9"/>
    <p:sldId id="275" r:id="rId10"/>
    <p:sldId id="266" r:id="rId11"/>
    <p:sldId id="278" r:id="rId12"/>
  </p:sldIdLst>
  <p:sldSz cx="9144000" cy="6858000" type="screen4x3"/>
  <p:notesSz cx="6669088" cy="9926638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1" autoAdjust="0"/>
    <p:restoredTop sz="83550" autoAdjust="0"/>
  </p:normalViewPr>
  <p:slideViewPr>
    <p:cSldViewPr>
      <p:cViewPr>
        <p:scale>
          <a:sx n="67" d="100"/>
          <a:sy n="67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11.2\home$\triin.suur\My%20Documents\ETTEKANDED\T&#246;&#246;failid\Diagrammid%20metsanduse%20infop&#228;evale_22.11.2018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11.2\home$\triin.suur\My%20Documents\ETTEKANDED\T&#246;&#246;failid\Diagrammid%20metsanduse%20infop&#228;evale_22.11.20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11.2\home$\triin.suur\My%20Documents\ETTEKANDED\T&#246;&#246;failid\Diagrammid%20metsanduse%20infop&#228;evale_22.11.201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11.2\home$\triin.suur\My%20Documents\ETTEKANDED\T&#246;&#246;failid\Diagrammid%20metsanduse%20infop&#228;evale_22.11.2018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192.168.111.2\home$\triin.suur\My%20Documents\ETTEKANDED\T&#246;&#246;failid\Diagrammid%20metsanduse%20infop&#228;evale_22.11.2018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11.2\home$\triin.suur\My%20Documents\ETTEKANDED\T&#246;&#246;failid\Diagrammid%20metsanduse%20infop&#228;evale_22.11.2018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11.2\home$\triin.suur\My%20Documents\ETTEKANDED\T&#246;&#246;failid\Diagrammid%20metsanduse%20infop&#228;evale_22.11.2018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11.2\home$\triin.suur\My%20Documents\ETTEKANDED\T&#246;&#246;failid\Diagrammid%20metsanduse%20infop&#228;evale_22.11.2018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11.2\home$\triin.suur\My%20Documents\ETTEKANDED\T&#246;&#246;failid\Diagrammid%20metsanduse%20infop&#228;evale_22.11.2018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11.2\home$\triin.suur\My%20Documents\ETTEKANDED\T&#246;&#246;failid\Diagrammid%20metsanduse%20infop&#228;evale_22.11.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invertIfNegative val="0"/>
          <c:dLbls>
            <c:dLbl>
              <c:idx val="0"/>
              <c:layout>
                <c:manualLayout>
                  <c:x val="1.7067996029115046E-2"/>
                  <c:y val="-3.7987232187876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5857760129400195E-3"/>
                  <c:y val="-2.4420363549349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964440032349979E-2"/>
                  <c:y val="-2.7133737277054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4822200161750244E-3"/>
                  <c:y val="-3.5273858460171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Leht9!$A$23:$A$26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Leht9!$B$23:$B$26</c:f>
              <c:numCache>
                <c:formatCode>#,##0</c:formatCode>
                <c:ptCount val="4"/>
                <c:pt idx="0">
                  <c:v>1677109.8099999994</c:v>
                </c:pt>
                <c:pt idx="1">
                  <c:v>1369709.879999999</c:v>
                </c:pt>
                <c:pt idx="2">
                  <c:v>2367685.8100000052</c:v>
                </c:pt>
                <c:pt idx="3">
                  <c:v>1441266.5100000028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2325504"/>
        <c:axId val="41117376"/>
        <c:axId val="0"/>
      </c:bar3DChart>
      <c:catAx>
        <c:axId val="4232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1117376"/>
        <c:crosses val="autoZero"/>
        <c:auto val="1"/>
        <c:lblAlgn val="ctr"/>
        <c:lblOffset val="100"/>
        <c:noMultiLvlLbl val="0"/>
      </c:catAx>
      <c:valAx>
        <c:axId val="4111737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2325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t-E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'Natura taotlused'!$C$2</c:f>
              <c:strCache>
                <c:ptCount val="1"/>
                <c:pt idx="0">
                  <c:v>Piiranguvöönd</c:v>
                </c:pt>
              </c:strCache>
            </c:strRef>
          </c:tx>
          <c:invertIfNegative val="0"/>
          <c:cat>
            <c:numRef>
              <c:f>'Natura taotlused'!$A$3:$A$7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'Natura taotlused'!$C$3:$C$7</c:f>
              <c:numCache>
                <c:formatCode>#,##0</c:formatCode>
                <c:ptCount val="5"/>
                <c:pt idx="0">
                  <c:v>47251.329999999994</c:v>
                </c:pt>
                <c:pt idx="1">
                  <c:v>48523.94999999999</c:v>
                </c:pt>
                <c:pt idx="2">
                  <c:v>49036.060000000005</c:v>
                </c:pt>
                <c:pt idx="3">
                  <c:v>50611.959999999992</c:v>
                </c:pt>
                <c:pt idx="4">
                  <c:v>50234.400000000045</c:v>
                </c:pt>
              </c:numCache>
            </c:numRef>
          </c:val>
        </c:ser>
        <c:ser>
          <c:idx val="1"/>
          <c:order val="1"/>
          <c:tx>
            <c:strRef>
              <c:f>'Natura taotlused'!$D$2</c:f>
              <c:strCache>
                <c:ptCount val="1"/>
                <c:pt idx="0">
                  <c:v>Sihtkaitsevöönd</c:v>
                </c:pt>
              </c:strCache>
            </c:strRef>
          </c:tx>
          <c:invertIfNegative val="0"/>
          <c:cat>
            <c:numRef>
              <c:f>'Natura taotlused'!$A$3:$A$7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'Natura taotlused'!$D$3:$D$7</c:f>
              <c:numCache>
                <c:formatCode>#,##0</c:formatCode>
                <c:ptCount val="5"/>
                <c:pt idx="0">
                  <c:v>10014.879999999997</c:v>
                </c:pt>
                <c:pt idx="1">
                  <c:v>10992.62</c:v>
                </c:pt>
                <c:pt idx="2">
                  <c:v>11083.359999999999</c:v>
                </c:pt>
                <c:pt idx="3">
                  <c:v>11660.609999999999</c:v>
                </c:pt>
                <c:pt idx="4">
                  <c:v>12433.570000000003</c:v>
                </c:pt>
              </c:numCache>
            </c:numRef>
          </c:val>
        </c:ser>
        <c:ser>
          <c:idx val="2"/>
          <c:order val="2"/>
          <c:tx>
            <c:strRef>
              <c:f>'Natura taotlused'!$E$2</c:f>
              <c:strCache>
                <c:ptCount val="1"/>
                <c:pt idx="0">
                  <c:v>SKV väljaspool Naturat</c:v>
                </c:pt>
              </c:strCache>
            </c:strRef>
          </c:tx>
          <c:invertIfNegative val="0"/>
          <c:cat>
            <c:numRef>
              <c:f>'Natura taotlused'!$A$3:$A$7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'Natura taotlused'!$E$3:$E$7</c:f>
              <c:numCache>
                <c:formatCode>General</c:formatCode>
                <c:ptCount val="5"/>
                <c:pt idx="3" formatCode="#,##0">
                  <c:v>4069.6499999999987</c:v>
                </c:pt>
                <c:pt idx="4" formatCode="#,##0">
                  <c:v>3692.03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box"/>
        <c:axId val="83726336"/>
        <c:axId val="40772160"/>
        <c:axId val="0"/>
      </c:bar3DChart>
      <c:catAx>
        <c:axId val="83726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0772160"/>
        <c:crosses val="autoZero"/>
        <c:auto val="1"/>
        <c:lblAlgn val="ctr"/>
        <c:lblOffset val="100"/>
        <c:noMultiLvlLbl val="0"/>
      </c:catAx>
      <c:valAx>
        <c:axId val="40772160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t-EE"/>
          </a:p>
        </c:txPr>
        <c:crossAx val="8372633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800"/>
            </a:pPr>
            <a:endParaRPr lang="et-EE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>
        <c:manualLayout>
          <c:xMode val="edge"/>
          <c:yMode val="edge"/>
          <c:x val="0.23993416154423969"/>
          <c:y val="0.1394547892611415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Leht11!$A$23</c:f>
              <c:strCache>
                <c:ptCount val="1"/>
                <c:pt idx="0">
                  <c:v>Metsaühistu</c:v>
                </c:pt>
              </c:strCache>
            </c:strRef>
          </c:tx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2000"/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Leht11!$C$22:$D$22</c:f>
              <c:strCache>
                <c:ptCount val="2"/>
                <c:pt idx="0">
                  <c:v>Makstud summa</c:v>
                </c:pt>
                <c:pt idx="1">
                  <c:v>Maksmata jäetud summa</c:v>
                </c:pt>
              </c:strCache>
            </c:strRef>
          </c:cat>
          <c:val>
            <c:numRef>
              <c:f>Leht11!$C$23:$D$23</c:f>
              <c:numCache>
                <c:formatCode>#,##0</c:formatCode>
                <c:ptCount val="2"/>
                <c:pt idx="0">
                  <c:v>1575168.1598600014</c:v>
                </c:pt>
                <c:pt idx="1">
                  <c:v>299000.6301399949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et-E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Leht11!$A$24</c:f>
              <c:strCache>
                <c:ptCount val="1"/>
                <c:pt idx="0">
                  <c:v>Erametsaomanik</c:v>
                </c:pt>
              </c:strCache>
            </c:strRef>
          </c:tx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2000"/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Leht11!$C$22:$D$22</c:f>
              <c:strCache>
                <c:ptCount val="2"/>
                <c:pt idx="0">
                  <c:v>Makstud summa</c:v>
                </c:pt>
                <c:pt idx="1">
                  <c:v>Maksmata jäetud summa</c:v>
                </c:pt>
              </c:strCache>
            </c:strRef>
          </c:cat>
          <c:val>
            <c:numRef>
              <c:f>Leht11!$C$24:$D$24</c:f>
              <c:numCache>
                <c:formatCode>#,##0</c:formatCode>
                <c:ptCount val="2"/>
                <c:pt idx="0">
                  <c:v>799811.02998000034</c:v>
                </c:pt>
                <c:pt idx="1">
                  <c:v>372839.87001999957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26851851851852"/>
          <c:y val="8.3750110852501766E-2"/>
          <c:w val="0.71913580246913578"/>
          <c:h val="0.6996859318554115"/>
        </c:manualLayout>
      </c:layout>
      <c:pie3DChart>
        <c:varyColors val="1"/>
        <c:ser>
          <c:idx val="0"/>
          <c:order val="0"/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Leht9!$A$10:$A$11</c:f>
              <c:strCache>
                <c:ptCount val="2"/>
                <c:pt idx="0">
                  <c:v>Kasutuses olev raha</c:v>
                </c:pt>
                <c:pt idx="1">
                  <c:v>Vaba raha</c:v>
                </c:pt>
              </c:strCache>
            </c:strRef>
          </c:cat>
          <c:val>
            <c:numRef>
              <c:f>Leht9!$B$10:$B$11</c:f>
              <c:numCache>
                <c:formatCode>#,##0</c:formatCode>
                <c:ptCount val="2"/>
                <c:pt idx="0">
                  <c:v>6183931.5098400125</c:v>
                </c:pt>
                <c:pt idx="1">
                  <c:v>2729009.4901599875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t-EE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Leht2!$B$24</c:f>
              <c:strCache>
                <c:ptCount val="1"/>
                <c:pt idx="0">
                  <c:v>Hooldusraie pindala kokku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Leht2!$A$25:$A$28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Leht2!$B$25:$B$28</c:f>
              <c:numCache>
                <c:formatCode>#,##0</c:formatCode>
                <c:ptCount val="4"/>
                <c:pt idx="0">
                  <c:v>9833.8700000000026</c:v>
                </c:pt>
                <c:pt idx="1">
                  <c:v>8581.2100000000046</c:v>
                </c:pt>
                <c:pt idx="2">
                  <c:v>9025.3700000000044</c:v>
                </c:pt>
                <c:pt idx="3">
                  <c:v>8375.7900000000045</c:v>
                </c:pt>
              </c:numCache>
            </c:numRef>
          </c:val>
        </c:ser>
        <c:ser>
          <c:idx val="1"/>
          <c:order val="1"/>
          <c:tx>
            <c:strRef>
              <c:f>Leht2!$C$24</c:f>
              <c:strCache>
                <c:ptCount val="1"/>
                <c:pt idx="0">
                  <c:v>Metsaühistu kaudu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Leht2!$A$25:$A$28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Leht2!$C$25:$C$28</c:f>
              <c:numCache>
                <c:formatCode>#,##0</c:formatCode>
                <c:ptCount val="4"/>
                <c:pt idx="0">
                  <c:v>5329.9800000000105</c:v>
                </c:pt>
                <c:pt idx="1">
                  <c:v>5128.6200000000035</c:v>
                </c:pt>
                <c:pt idx="2">
                  <c:v>5726.8200000000015</c:v>
                </c:pt>
                <c:pt idx="3">
                  <c:v>5733.260000000002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9981184"/>
        <c:axId val="69891136"/>
        <c:axId val="0"/>
      </c:bar3DChart>
      <c:catAx>
        <c:axId val="6998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9891136"/>
        <c:crosses val="autoZero"/>
        <c:auto val="1"/>
        <c:lblAlgn val="ctr"/>
        <c:lblOffset val="100"/>
        <c:noMultiLvlLbl val="0"/>
      </c:catAx>
      <c:valAx>
        <c:axId val="6989113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699811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4.0251621701897063E-2"/>
          <c:y val="1.7067996029115046E-2"/>
          <c:w val="0.89790051672263171"/>
          <c:h val="8.582581326089215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t-E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Leht6!$C$26</c:f>
              <c:strCache>
                <c:ptCount val="1"/>
                <c:pt idx="0">
                  <c:v>Hooldusraie pindala kokku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Leht6!$B$27:$B$28</c:f>
              <c:strCache>
                <c:ptCount val="2"/>
                <c:pt idx="0">
                  <c:v>Füüsiline isik ja FIE</c:v>
                </c:pt>
                <c:pt idx="1">
                  <c:v>Juriidiline isik</c:v>
                </c:pt>
              </c:strCache>
            </c:strRef>
          </c:cat>
          <c:val>
            <c:numRef>
              <c:f>Leht6!$C$27:$C$28</c:f>
              <c:numCache>
                <c:formatCode>0</c:formatCode>
                <c:ptCount val="2"/>
                <c:pt idx="0">
                  <c:v>3957.6300000000083</c:v>
                </c:pt>
                <c:pt idx="1">
                  <c:v>4418.1599999999889</c:v>
                </c:pt>
              </c:numCache>
            </c:numRef>
          </c:val>
        </c:ser>
        <c:ser>
          <c:idx val="1"/>
          <c:order val="1"/>
          <c:tx>
            <c:strRef>
              <c:f>Leht6!$D$26</c:f>
              <c:strCache>
                <c:ptCount val="1"/>
                <c:pt idx="0">
                  <c:v>Metsaühistu kaudu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Leht6!$B$27:$B$28</c:f>
              <c:strCache>
                <c:ptCount val="2"/>
                <c:pt idx="0">
                  <c:v>Füüsiline isik ja FIE</c:v>
                </c:pt>
                <c:pt idx="1">
                  <c:v>Juriidiline isik</c:v>
                </c:pt>
              </c:strCache>
            </c:strRef>
          </c:cat>
          <c:val>
            <c:numRef>
              <c:f>Leht6!$D$27:$D$28</c:f>
              <c:numCache>
                <c:formatCode>0</c:formatCode>
                <c:ptCount val="2"/>
                <c:pt idx="0">
                  <c:v>2403.0100000000048</c:v>
                </c:pt>
                <c:pt idx="1">
                  <c:v>3330.2499999999977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0043136"/>
        <c:axId val="69893440"/>
        <c:axId val="0"/>
      </c:bar3DChart>
      <c:catAx>
        <c:axId val="700431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et-EE"/>
          </a:p>
        </c:txPr>
        <c:crossAx val="69893440"/>
        <c:crosses val="autoZero"/>
        <c:auto val="1"/>
        <c:lblAlgn val="ctr"/>
        <c:lblOffset val="100"/>
        <c:noMultiLvlLbl val="0"/>
      </c:catAx>
      <c:valAx>
        <c:axId val="69893440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7004313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2000" b="0"/>
          </a:pPr>
          <a:endParaRPr lang="et-E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Leht7!$B$1</c:f>
              <c:strCache>
                <c:ptCount val="1"/>
                <c:pt idx="0">
                  <c:v>Hooldusraie pindala</c:v>
                </c:pt>
              </c:strCache>
            </c:strRef>
          </c:tx>
          <c:invertIfNegative val="0"/>
          <c:cat>
            <c:strRef>
              <c:f>Leht7!$A$2:$A$16</c:f>
              <c:strCache>
                <c:ptCount val="15"/>
                <c:pt idx="0">
                  <c:v>Harju maakond</c:v>
                </c:pt>
                <c:pt idx="1">
                  <c:v>Hiiu maakond</c:v>
                </c:pt>
                <c:pt idx="2">
                  <c:v>Ida-Viru maakond</c:v>
                </c:pt>
                <c:pt idx="3">
                  <c:v>Jõgeva maakond</c:v>
                </c:pt>
                <c:pt idx="4">
                  <c:v>Järva maakond</c:v>
                </c:pt>
                <c:pt idx="5">
                  <c:v>Lääne maakond</c:v>
                </c:pt>
                <c:pt idx="6">
                  <c:v>Lääne-Viru maakond</c:v>
                </c:pt>
                <c:pt idx="7">
                  <c:v>Põlva maakond</c:v>
                </c:pt>
                <c:pt idx="8">
                  <c:v>Pärnu maakond</c:v>
                </c:pt>
                <c:pt idx="9">
                  <c:v>Rapla maakond</c:v>
                </c:pt>
                <c:pt idx="10">
                  <c:v>Saare maakond</c:v>
                </c:pt>
                <c:pt idx="11">
                  <c:v>Tartu maakond</c:v>
                </c:pt>
                <c:pt idx="12">
                  <c:v>Valga maakond</c:v>
                </c:pt>
                <c:pt idx="13">
                  <c:v>Viljandi maakond</c:v>
                </c:pt>
                <c:pt idx="14">
                  <c:v>Võru maakond</c:v>
                </c:pt>
              </c:strCache>
            </c:strRef>
          </c:cat>
          <c:val>
            <c:numRef>
              <c:f>Leht7!$B$2:$B$16</c:f>
              <c:numCache>
                <c:formatCode>#,##0</c:formatCode>
                <c:ptCount val="15"/>
                <c:pt idx="0">
                  <c:v>301.91000000000008</c:v>
                </c:pt>
                <c:pt idx="1">
                  <c:v>177.56</c:v>
                </c:pt>
                <c:pt idx="2">
                  <c:v>391.44999999999993</c:v>
                </c:pt>
                <c:pt idx="3">
                  <c:v>539.16999999999973</c:v>
                </c:pt>
                <c:pt idx="4">
                  <c:v>365.91999999999985</c:v>
                </c:pt>
                <c:pt idx="5">
                  <c:v>179.42000000000002</c:v>
                </c:pt>
                <c:pt idx="6">
                  <c:v>1143.2700000000007</c:v>
                </c:pt>
                <c:pt idx="7">
                  <c:v>775.99999999999955</c:v>
                </c:pt>
                <c:pt idx="8">
                  <c:v>1124.2999999999995</c:v>
                </c:pt>
                <c:pt idx="9">
                  <c:v>662.16</c:v>
                </c:pt>
                <c:pt idx="10">
                  <c:v>46.02</c:v>
                </c:pt>
                <c:pt idx="11">
                  <c:v>436.20000000000039</c:v>
                </c:pt>
                <c:pt idx="12">
                  <c:v>462.32999999999993</c:v>
                </c:pt>
                <c:pt idx="13">
                  <c:v>901.59000000000026</c:v>
                </c:pt>
                <c:pt idx="14">
                  <c:v>868.49000000000058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0333952"/>
        <c:axId val="40462016"/>
        <c:axId val="0"/>
      </c:bar3DChart>
      <c:catAx>
        <c:axId val="703339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t-EE"/>
          </a:p>
        </c:txPr>
        <c:crossAx val="40462016"/>
        <c:crosses val="autoZero"/>
        <c:auto val="1"/>
        <c:lblAlgn val="ctr"/>
        <c:lblOffset val="100"/>
        <c:noMultiLvlLbl val="0"/>
      </c:catAx>
      <c:valAx>
        <c:axId val="4046201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t-EE"/>
          </a:p>
        </c:txPr>
        <c:crossAx val="70333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2000"/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Leht13!$D$1:$E$1</c:f>
              <c:strCache>
                <c:ptCount val="2"/>
                <c:pt idx="0">
                  <c:v>Tehtud</c:v>
                </c:pt>
                <c:pt idx="1">
                  <c:v>Tegemata jäetud</c:v>
                </c:pt>
              </c:strCache>
            </c:strRef>
          </c:cat>
          <c:val>
            <c:numRef>
              <c:f>Leht13!$D$4:$E$4</c:f>
              <c:numCache>
                <c:formatCode>General</c:formatCode>
                <c:ptCount val="2"/>
                <c:pt idx="0">
                  <c:v>14736.330000000016</c:v>
                </c:pt>
                <c:pt idx="1">
                  <c:v>3678.7500000000036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et-E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'Natura taotlused'!$B$2</c:f>
              <c:strCache>
                <c:ptCount val="1"/>
                <c:pt idx="0">
                  <c:v>Taotlejate arv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'Natura taotlused'!$A$3:$A$7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'Natura taotlused'!$B$3:$B$7</c:f>
              <c:numCache>
                <c:formatCode>General</c:formatCode>
                <c:ptCount val="5"/>
                <c:pt idx="0">
                  <c:v>4772</c:v>
                </c:pt>
                <c:pt idx="1">
                  <c:v>4788</c:v>
                </c:pt>
                <c:pt idx="2">
                  <c:v>4634</c:v>
                </c:pt>
                <c:pt idx="3" formatCode="#,##0">
                  <c:v>5237</c:v>
                </c:pt>
                <c:pt idx="4" formatCode="#,##0">
                  <c:v>5026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70503936"/>
        <c:axId val="40466624"/>
        <c:axId val="0"/>
      </c:bar3DChart>
      <c:catAx>
        <c:axId val="70503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et-EE"/>
          </a:p>
        </c:txPr>
        <c:crossAx val="40466624"/>
        <c:crosses val="autoZero"/>
        <c:auto val="1"/>
        <c:lblAlgn val="ctr"/>
        <c:lblOffset val="100"/>
        <c:noMultiLvlLbl val="0"/>
      </c:catAx>
      <c:valAx>
        <c:axId val="40466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et-EE"/>
          </a:p>
        </c:txPr>
        <c:crossAx val="70503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0.01001</cdr:x>
      <cdr:y>0.84955</cdr:y>
    </cdr:from>
    <cdr:to>
      <cdr:x>0.4475</cdr:x>
      <cdr:y>0.99274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2352" y="3845024"/>
          <a:ext cx="3600400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t-EE" sz="1100" dirty="0"/>
        </a:p>
      </cdr:txBody>
    </cdr:sp>
  </cdr:relSizeAnchor>
  <cdr:relSizeAnchor xmlns:cdr="http://schemas.openxmlformats.org/drawingml/2006/chartDrawing">
    <cdr:from>
      <cdr:x>0.00126</cdr:x>
      <cdr:y>0.85681</cdr:y>
    </cdr:from>
    <cdr:to>
      <cdr:x>0.57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344" y="3877891"/>
          <a:ext cx="4680520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t-EE" sz="1800" dirty="0" smtClean="0"/>
            <a:t>Programmiperioodi eelarve on 8,9 mln eurot</a:t>
          </a:r>
        </a:p>
        <a:p xmlns:a="http://schemas.openxmlformats.org/drawingml/2006/main">
          <a:r>
            <a:rPr lang="et-EE" sz="1800" dirty="0" smtClean="0"/>
            <a:t>Sellest vaba raha on u 2,7 mln eurot</a:t>
          </a:r>
          <a:endParaRPr lang="et-EE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EA3F1-438B-4A97-B1DE-E45EE26ABE8E}" type="datetimeFigureOut">
              <a:rPr lang="et-EE" smtClean="0"/>
              <a:t>17.01.2019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2029E-FF2E-4FBA-9AEF-C7AAE9CECB5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80343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2029E-FF2E-4FBA-9AEF-C7AAE9CECB5D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045049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2018</a:t>
            </a:r>
            <a:r>
              <a:rPr lang="et-EE" baseline="0" dirty="0" smtClean="0"/>
              <a:t> taotletud pindala kokku 66 360 ha (2017 oli 66 342 ha)</a:t>
            </a:r>
          </a:p>
          <a:p>
            <a:r>
              <a:rPr lang="et-EE" baseline="0" dirty="0" smtClean="0"/>
              <a:t>2017 oli PV toetuse määr 53,81 eurot ha kohta</a:t>
            </a:r>
          </a:p>
          <a:p>
            <a:r>
              <a:rPr lang="et-EE" baseline="0" dirty="0" smtClean="0"/>
              <a:t>2018 taotletud summa 4,79 mln, eelarve 4,32 mln eurot</a:t>
            </a:r>
          </a:p>
          <a:p>
            <a:r>
              <a:rPr lang="et-EE" baseline="0" dirty="0" smtClean="0"/>
              <a:t>2018 oli abikõlbliku ala pindala kokku 88 500 ha (sellest 5055 ha väljaspool Naturat)</a:t>
            </a:r>
          </a:p>
          <a:p>
            <a:endParaRPr lang="et-EE" baseline="0" dirty="0" smtClean="0"/>
          </a:p>
          <a:p>
            <a:endParaRPr lang="et-EE" baseline="0" dirty="0" smtClean="0"/>
          </a:p>
          <a:p>
            <a:endParaRPr lang="et-EE" dirty="0" smtClean="0"/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2029E-FF2E-4FBA-9AEF-C7AAE9CECB5D}" type="slidenum">
              <a:rPr lang="et-EE" smtClean="0"/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752612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2029E-FF2E-4FBA-9AEF-C7AAE9CECB5D}" type="slidenum">
              <a:rPr lang="et-EE" smtClean="0"/>
              <a:t>11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61641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2017: 900 000 kahjustatud</a:t>
            </a:r>
            <a:r>
              <a:rPr lang="et-EE" baseline="0" dirty="0" smtClean="0"/>
              <a:t> metsa taastamiseks, 1,46 mln metsaala arenguks, metsatulekahju ennetamise toetamiseks raha ei jätkunud.</a:t>
            </a:r>
          </a:p>
          <a:p>
            <a:r>
              <a:rPr lang="et-EE" baseline="0" dirty="0" smtClean="0"/>
              <a:t>2018: toetust sai taotleda ainult metsaala arenguks, kahjustatud metsa taastamiseks ja metsatulekahju ennetamiseks mõeldud raha on otsas.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2029E-FF2E-4FBA-9AEF-C7AAE9CECB5D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78789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2015</a:t>
            </a:r>
            <a:r>
              <a:rPr lang="et-EE" baseline="0" dirty="0" smtClean="0"/>
              <a:t> ja 2016 määratud summa oli 3 mln eurot</a:t>
            </a:r>
          </a:p>
          <a:p>
            <a:r>
              <a:rPr lang="et-EE" baseline="0" dirty="0" smtClean="0"/>
              <a:t>2015 MÜ tegemata 16%, erametsaomanik 30%</a:t>
            </a:r>
          </a:p>
          <a:p>
            <a:r>
              <a:rPr lang="et-EE" baseline="0" dirty="0" smtClean="0"/>
              <a:t>2016 MÜ tegemata 16%, erametsaomanik 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2029E-FF2E-4FBA-9AEF-C7AAE9CECB5D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48621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Eelarve 8 912 941</a:t>
            </a:r>
            <a:r>
              <a:rPr lang="et-EE" dirty="0" smtClean="0"/>
              <a:t> </a:t>
            </a:r>
            <a:endParaRPr lang="et-EE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t-E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2015 makstud summa</a:t>
            </a:r>
            <a:r>
              <a:rPr lang="et-EE" dirty="0" smtClean="0"/>
              <a:t> </a:t>
            </a:r>
            <a:r>
              <a:rPr lang="et-E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1 317 041</a:t>
            </a:r>
            <a:r>
              <a:rPr lang="et-EE" dirty="0" smtClean="0"/>
              <a:t> </a:t>
            </a:r>
          </a:p>
          <a:p>
            <a:r>
              <a:rPr lang="et-E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2016 makstud summa</a:t>
            </a:r>
            <a:r>
              <a:rPr lang="et-EE" dirty="0" smtClean="0"/>
              <a:t> </a:t>
            </a:r>
            <a:r>
              <a:rPr lang="et-E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1 057 938</a:t>
            </a:r>
            <a:r>
              <a:rPr lang="et-EE" dirty="0" smtClean="0"/>
              <a:t> </a:t>
            </a:r>
          </a:p>
          <a:p>
            <a:r>
              <a:rPr lang="et-E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2017 määratud summa</a:t>
            </a:r>
            <a:r>
              <a:rPr lang="et-EE" dirty="0" smtClean="0"/>
              <a:t> </a:t>
            </a:r>
            <a:r>
              <a:rPr lang="et-E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2 367 686</a:t>
            </a:r>
            <a:r>
              <a:rPr lang="et-EE" dirty="0" smtClean="0"/>
              <a:t> (erametsaomanikel jääb kasutamata u</a:t>
            </a:r>
            <a:r>
              <a:rPr lang="et-EE" baseline="0" dirty="0" smtClean="0"/>
              <a:t> 180 </a:t>
            </a:r>
            <a:r>
              <a:rPr lang="et-EE" baseline="0" smtClean="0"/>
              <a:t>000 eurot)</a:t>
            </a:r>
            <a:endParaRPr lang="et-EE" dirty="0" smtClean="0"/>
          </a:p>
          <a:p>
            <a:r>
              <a:rPr lang="et-E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2018 määratud summa</a:t>
            </a:r>
            <a:r>
              <a:rPr lang="et-EE" dirty="0" smtClean="0"/>
              <a:t> </a:t>
            </a:r>
            <a:r>
              <a:rPr lang="et-E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1 441 267</a:t>
            </a:r>
            <a:r>
              <a:rPr lang="et-EE" dirty="0" smtClean="0"/>
              <a:t> </a:t>
            </a:r>
          </a:p>
          <a:p>
            <a:r>
              <a:rPr lang="et-EE" dirty="0" smtClean="0"/>
              <a:t>Vaba raha </a:t>
            </a:r>
            <a:r>
              <a:rPr lang="et-E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2 729 009</a:t>
            </a:r>
            <a:r>
              <a:rPr lang="et-EE" dirty="0" smtClean="0"/>
              <a:t> </a:t>
            </a:r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2029E-FF2E-4FBA-9AEF-C7AAE9CECB5D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00652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2017</a:t>
            </a:r>
            <a:r>
              <a:rPr lang="et-EE" baseline="0" dirty="0" smtClean="0"/>
              <a:t> ja 2018 määratu ühistu kaudu enam-vähem sama kogus </a:t>
            </a:r>
            <a:r>
              <a:rPr lang="et-EE" baseline="0" dirty="0" smtClean="0">
                <a:sym typeface="Wingdings" panose="05000000000000000000" pitchFamily="2" charset="2"/>
              </a:rPr>
              <a:t>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2029E-FF2E-4FBA-9AEF-C7AAE9CECB5D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46351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2029E-FF2E-4FBA-9AEF-C7AAE9CECB5D}" type="slidenum">
              <a:rPr lang="et-EE" smtClean="0"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079816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2029E-FF2E-4FBA-9AEF-C7AAE9CECB5D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60491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Mõlemal</a:t>
            </a:r>
            <a:r>
              <a:rPr lang="et-EE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aastal jäeti tegemata u 1800 ha.</a:t>
            </a:r>
          </a:p>
          <a:p>
            <a:r>
              <a:rPr lang="et-EE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2015 tegemata jäetud 19%, 2016 21 %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2029E-FF2E-4FBA-9AEF-C7AAE9CECB5D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98943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2017</a:t>
            </a:r>
            <a:r>
              <a:rPr lang="et-EE" baseline="0" dirty="0" smtClean="0"/>
              <a:t> esitas v</a:t>
            </a:r>
            <a:r>
              <a:rPr lang="et-EE" dirty="0" smtClean="0"/>
              <a:t>äljapoole</a:t>
            </a:r>
            <a:r>
              <a:rPr lang="et-EE" baseline="0" dirty="0" smtClean="0"/>
              <a:t> Natura ala sihtkaitsevööndisse taotluse 590 metsaomanikku</a:t>
            </a:r>
          </a:p>
          <a:p>
            <a:r>
              <a:rPr lang="et-EE" baseline="0" dirty="0" smtClean="0"/>
              <a:t>2018 taotles väljapoole Natura ala toetust 495 metsaomanikku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2029E-FF2E-4FBA-9AEF-C7AAE9CECB5D}" type="slidenum">
              <a:rPr lang="et-EE" smtClean="0"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9054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CDDF-FEC7-450C-A1A3-181CBF5E77B1}" type="datetimeFigureOut">
              <a:rPr lang="et-EE" smtClean="0"/>
              <a:t>17.01.2019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AFDC-2581-4CA2-9847-7855EF2FE66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2547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CDDF-FEC7-450C-A1A3-181CBF5E77B1}" type="datetimeFigureOut">
              <a:rPr lang="et-EE" smtClean="0"/>
              <a:t>17.01.2019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AFDC-2581-4CA2-9847-7855EF2FE66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56087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CDDF-FEC7-450C-A1A3-181CBF5E77B1}" type="datetimeFigureOut">
              <a:rPr lang="et-EE" smtClean="0"/>
              <a:t>17.01.2019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AFDC-2581-4CA2-9847-7855EF2FE66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5571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CDDF-FEC7-450C-A1A3-181CBF5E77B1}" type="datetimeFigureOut">
              <a:rPr lang="et-EE" smtClean="0"/>
              <a:t>17.01.2019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AFDC-2581-4CA2-9847-7855EF2FE66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1061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CDDF-FEC7-450C-A1A3-181CBF5E77B1}" type="datetimeFigureOut">
              <a:rPr lang="et-EE" smtClean="0"/>
              <a:t>17.01.2019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AFDC-2581-4CA2-9847-7855EF2FE66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8615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CDDF-FEC7-450C-A1A3-181CBF5E77B1}" type="datetimeFigureOut">
              <a:rPr lang="et-EE" smtClean="0"/>
              <a:t>17.01.2019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AFDC-2581-4CA2-9847-7855EF2FE66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2431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CDDF-FEC7-450C-A1A3-181CBF5E77B1}" type="datetimeFigureOut">
              <a:rPr lang="et-EE" smtClean="0"/>
              <a:t>17.01.2019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AFDC-2581-4CA2-9847-7855EF2FE66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0976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CDDF-FEC7-450C-A1A3-181CBF5E77B1}" type="datetimeFigureOut">
              <a:rPr lang="et-EE" smtClean="0"/>
              <a:t>17.01.2019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AFDC-2581-4CA2-9847-7855EF2FE66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5456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CDDF-FEC7-450C-A1A3-181CBF5E77B1}" type="datetimeFigureOut">
              <a:rPr lang="et-EE" smtClean="0"/>
              <a:t>17.01.2019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AFDC-2581-4CA2-9847-7855EF2FE66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4495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CDDF-FEC7-450C-A1A3-181CBF5E77B1}" type="datetimeFigureOut">
              <a:rPr lang="et-EE" smtClean="0"/>
              <a:t>17.01.2019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AFDC-2581-4CA2-9847-7855EF2FE66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79497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CDDF-FEC7-450C-A1A3-181CBF5E77B1}" type="datetimeFigureOut">
              <a:rPr lang="et-EE" smtClean="0"/>
              <a:t>17.01.2019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AFDC-2581-4CA2-9847-7855EF2FE66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8188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6CDDF-FEC7-450C-A1A3-181CBF5E77B1}" type="datetimeFigureOut">
              <a:rPr lang="et-EE" smtClean="0"/>
              <a:t>17.01.2019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4AFDC-2581-4CA2-9847-7855EF2FE66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6058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triin.suur@eramets.e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844128" y="620688"/>
            <a:ext cx="7632848" cy="2736305"/>
          </a:xfrm>
        </p:spPr>
        <p:txBody>
          <a:bodyPr>
            <a:normAutofit/>
          </a:bodyPr>
          <a:lstStyle/>
          <a:p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Investeeringute elluviimine</a:t>
            </a:r>
            <a:r>
              <a:rPr lang="et-EE" dirty="0" smtClean="0"/>
              <a:t/>
            </a:r>
            <a:br>
              <a:rPr lang="et-EE" dirty="0" smtClean="0"/>
            </a:b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2771800" y="3573016"/>
            <a:ext cx="5000600" cy="2065784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t-EE" dirty="0" smtClean="0"/>
              <a:t>Triin Suur</a:t>
            </a:r>
          </a:p>
          <a:p>
            <a:pPr algn="r"/>
            <a:r>
              <a:rPr lang="et-EE" dirty="0" smtClean="0"/>
              <a:t>SA Erametsakeskus</a:t>
            </a:r>
          </a:p>
          <a:p>
            <a:pPr algn="r"/>
            <a:r>
              <a:rPr lang="et-EE" dirty="0" smtClean="0"/>
              <a:t>22.01 Tallinn, 24.01 Tartu, 29.01 Pärnu</a:t>
            </a:r>
            <a:endParaRPr lang="et-EE" dirty="0" smtClean="0"/>
          </a:p>
        </p:txBody>
      </p:sp>
      <p:pic>
        <p:nvPicPr>
          <p:cNvPr id="5" name="Pil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188" y="2761506"/>
            <a:ext cx="1543050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1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b="1" dirty="0" smtClean="0"/>
              <a:t>NATURA METSA TOETUS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TAOTLETUD PINDALA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0969750"/>
              </p:ext>
            </p:extLst>
          </p:nvPr>
        </p:nvGraphicFramePr>
        <p:xfrm>
          <a:off x="467544" y="1628800"/>
          <a:ext cx="741682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5241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Tänan kuulamast!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Triin Suur</a:t>
            </a:r>
            <a:endParaRPr lang="et-EE" dirty="0" smtClean="0">
              <a:hlinkClick r:id="rId3"/>
            </a:endParaRPr>
          </a:p>
          <a:p>
            <a:pPr marL="0" indent="0">
              <a:buNone/>
            </a:pPr>
            <a:r>
              <a:rPr lang="et-EE" dirty="0" smtClean="0">
                <a:hlinkClick r:id="rId3"/>
              </a:rPr>
              <a:t>triin.suur@eramets.ee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5683 4842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53734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b="1" dirty="0" smtClean="0"/>
              <a:t>METSAMEEDE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HEAKSKIIDETUD SUMMA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6807485"/>
              </p:ext>
            </p:extLst>
          </p:nvPr>
        </p:nvGraphicFramePr>
        <p:xfrm>
          <a:off x="971600" y="1556792"/>
          <a:ext cx="669674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290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b="1" dirty="0" smtClean="0"/>
              <a:t>METSAMEEDE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KASUTAMATA JÄETUD RAHA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8735874"/>
              </p:ext>
            </p:extLst>
          </p:nvPr>
        </p:nvGraphicFramePr>
        <p:xfrm>
          <a:off x="395536" y="3501008"/>
          <a:ext cx="482453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9556108"/>
              </p:ext>
            </p:extLst>
          </p:nvPr>
        </p:nvGraphicFramePr>
        <p:xfrm>
          <a:off x="4139952" y="1628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7584" y="1809690"/>
            <a:ext cx="38884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t-EE" dirty="0" smtClean="0">
                <a:solidFill>
                  <a:srgbClr val="C00000"/>
                </a:solidFill>
              </a:rPr>
              <a:t>2015 ja 2016 voorus jäeti kasutamata 672 000 eurot</a:t>
            </a:r>
          </a:p>
          <a:p>
            <a:pPr marL="285750" indent="-285750">
              <a:buFont typeface="Arial" charset="0"/>
              <a:buChar char="•"/>
            </a:pPr>
            <a:endParaRPr lang="et-EE" dirty="0">
              <a:solidFill>
                <a:srgbClr val="C00000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t-EE" dirty="0" smtClean="0">
                <a:solidFill>
                  <a:srgbClr val="C00000"/>
                </a:solidFill>
              </a:rPr>
              <a:t>1883 metsaomanikust 418 kohta (22%) ei esitatud ühtegi maksetaotlust</a:t>
            </a:r>
            <a:endParaRPr lang="et-E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7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b="1" dirty="0" smtClean="0"/>
              <a:t>METSAMEEDE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KASUTATUD EELARVE</a:t>
            </a:r>
            <a:endParaRPr lang="et-EE" dirty="0"/>
          </a:p>
        </p:txBody>
      </p:sp>
      <p:graphicFrame>
        <p:nvGraphicFramePr>
          <p:cNvPr id="6" name="Sisu kohatäid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435465"/>
              </p:ext>
            </p:extLst>
          </p:nvPr>
        </p:nvGraphicFramePr>
        <p:xfrm>
          <a:off x="457200" y="1600200"/>
          <a:ext cx="8229600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8068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HEAKSKIIDETUD HOOLDUSRAIE PINDALA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</p:txBody>
      </p:sp>
      <p:graphicFrame>
        <p:nvGraphicFramePr>
          <p:cNvPr id="8" name="Diagram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0149529"/>
              </p:ext>
            </p:extLst>
          </p:nvPr>
        </p:nvGraphicFramePr>
        <p:xfrm>
          <a:off x="899592" y="1556792"/>
          <a:ext cx="705678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5148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2018 HEAKSKIIDETUD HOOLDUSRAIE PINDALA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911990"/>
              </p:ext>
            </p:extLst>
          </p:nvPr>
        </p:nvGraphicFramePr>
        <p:xfrm>
          <a:off x="755576" y="1628800"/>
          <a:ext cx="712879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8613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2018 HEAKSKIIDETUD HOOLDUSRAIE PINDALA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5466839"/>
              </p:ext>
            </p:extLst>
          </p:nvPr>
        </p:nvGraphicFramePr>
        <p:xfrm>
          <a:off x="755576" y="1628800"/>
          <a:ext cx="741682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5828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HOOLDUSRAIE</a:t>
            </a:r>
            <a:br>
              <a:rPr lang="et-EE" dirty="0" smtClean="0"/>
            </a:br>
            <a:r>
              <a:rPr lang="et-EE" dirty="0" smtClean="0"/>
              <a:t>2015 JA 2016 TEHTUD PINDALA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</p:txBody>
      </p:sp>
      <p:graphicFrame>
        <p:nvGraphicFramePr>
          <p:cNvPr id="8" name="Diagram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8754748"/>
              </p:ext>
            </p:extLst>
          </p:nvPr>
        </p:nvGraphicFramePr>
        <p:xfrm>
          <a:off x="1259632" y="1844824"/>
          <a:ext cx="655272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160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b="1" dirty="0" smtClean="0"/>
              <a:t>NATURA METSA TOETUS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ESITATUD TAOTLUSED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3355171"/>
              </p:ext>
            </p:extLst>
          </p:nvPr>
        </p:nvGraphicFramePr>
        <p:xfrm>
          <a:off x="827584" y="1556792"/>
          <a:ext cx="712879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6838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2434</TotalTime>
  <Words>297</Words>
  <Application>Microsoft Office PowerPoint</Application>
  <PresentationFormat>Ekraaniseanss (4:3)</PresentationFormat>
  <Paragraphs>64</Paragraphs>
  <Slides>11</Slides>
  <Notes>11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11</vt:i4>
      </vt:variant>
    </vt:vector>
  </HeadingPairs>
  <TitlesOfParts>
    <vt:vector size="12" baseType="lpstr">
      <vt:lpstr>Tarkvarakomplekti Office kujundus</vt:lpstr>
      <vt:lpstr> Investeeringute elluviimine </vt:lpstr>
      <vt:lpstr>METSAMEEDE HEAKSKIIDETUD SUMMA</vt:lpstr>
      <vt:lpstr>METSAMEEDE KASUTAMATA JÄETUD RAHA</vt:lpstr>
      <vt:lpstr>METSAMEEDE KASUTATUD EELARVE</vt:lpstr>
      <vt:lpstr>HEAKSKIIDETUD HOOLDUSRAIE PINDALA</vt:lpstr>
      <vt:lpstr>2018 HEAKSKIIDETUD HOOLDUSRAIE PINDALA</vt:lpstr>
      <vt:lpstr>2018 HEAKSKIIDETUD HOOLDUSRAIE PINDALA</vt:lpstr>
      <vt:lpstr>HOOLDUSRAIE 2015 JA 2016 TEHTUD PINDALA</vt:lpstr>
      <vt:lpstr>NATURA METSA TOETUS ESITATUD TAOTLUSED</vt:lpstr>
      <vt:lpstr>NATURA METSA TOETUS TAOTLETUD PINDALA</vt:lpstr>
      <vt:lpstr>PowerPointi esitlus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Triin Suur</dc:creator>
  <cp:lastModifiedBy>Triin Suur</cp:lastModifiedBy>
  <cp:revision>113</cp:revision>
  <cp:lastPrinted>2017-11-29T12:34:28Z</cp:lastPrinted>
  <dcterms:created xsi:type="dcterms:W3CDTF">2017-11-21T14:07:45Z</dcterms:created>
  <dcterms:modified xsi:type="dcterms:W3CDTF">2019-01-17T08:11:45Z</dcterms:modified>
</cp:coreProperties>
</file>