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75" r:id="rId8"/>
    <p:sldId id="262" r:id="rId9"/>
    <p:sldId id="276" r:id="rId10"/>
    <p:sldId id="263" r:id="rId11"/>
    <p:sldId id="265" r:id="rId12"/>
    <p:sldId id="264" r:id="rId13"/>
    <p:sldId id="266" r:id="rId14"/>
    <p:sldId id="274" r:id="rId15"/>
    <p:sldId id="278" r:id="rId16"/>
    <p:sldId id="277" r:id="rId17"/>
    <p:sldId id="270" r:id="rId18"/>
    <p:sldId id="273" r:id="rId19"/>
    <p:sldId id="280" r:id="rId20"/>
    <p:sldId id="279" r:id="rId21"/>
    <p:sldId id="271" r:id="rId22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1F19EC-01D8-49B4-A7BC-0A5C352E05D9}" type="datetimeFigureOut">
              <a:rPr lang="et-EE" smtClean="0"/>
              <a:t>17.01.2019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893003-BB12-4710-A0F7-C7734C720BD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91550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Kõigepealt räägin toetatavatest</a:t>
            </a:r>
            <a:r>
              <a:rPr lang="et-EE" baseline="0" dirty="0" smtClean="0"/>
              <a:t> tegevustest, siis toetuse taotlemisest, tähtaegadest ja eelarvest ning toetuse maksmisest.</a:t>
            </a:r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893003-BB12-4710-A0F7-C7734C720BD4}" type="slidenum">
              <a:rPr lang="et-EE" smtClean="0"/>
              <a:t>2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00368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smtClean="0"/>
              <a:t>Klõpsake laadi muutmiseks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6FC3-50F2-4A14-A65F-331C3B2AB1F8}" type="datetimeFigureOut">
              <a:rPr lang="et-EE" smtClean="0"/>
              <a:t>17.01.2019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EDDA-1FB9-490B-8291-54E2FCEB6D8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71516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6FC3-50F2-4A14-A65F-331C3B2AB1F8}" type="datetimeFigureOut">
              <a:rPr lang="et-EE" smtClean="0"/>
              <a:t>17.01.2019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EDDA-1FB9-490B-8291-54E2FCEB6D8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24047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6FC3-50F2-4A14-A65F-331C3B2AB1F8}" type="datetimeFigureOut">
              <a:rPr lang="et-EE" smtClean="0"/>
              <a:t>17.01.2019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EDDA-1FB9-490B-8291-54E2FCEB6D8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09206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6FC3-50F2-4A14-A65F-331C3B2AB1F8}" type="datetimeFigureOut">
              <a:rPr lang="et-EE" smtClean="0"/>
              <a:t>17.01.2019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EDDA-1FB9-490B-8291-54E2FCEB6D8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36133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6FC3-50F2-4A14-A65F-331C3B2AB1F8}" type="datetimeFigureOut">
              <a:rPr lang="et-EE" smtClean="0"/>
              <a:t>17.01.2019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EDDA-1FB9-490B-8291-54E2FCEB6D8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64678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6FC3-50F2-4A14-A65F-331C3B2AB1F8}" type="datetimeFigureOut">
              <a:rPr lang="et-EE" smtClean="0"/>
              <a:t>17.01.2019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EDDA-1FB9-490B-8291-54E2FCEB6D8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20664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6FC3-50F2-4A14-A65F-331C3B2AB1F8}" type="datetimeFigureOut">
              <a:rPr lang="et-EE" smtClean="0"/>
              <a:t>17.01.2019</a:t>
            </a:fld>
            <a:endParaRPr lang="et-EE"/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EDDA-1FB9-490B-8291-54E2FCEB6D8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038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6FC3-50F2-4A14-A65F-331C3B2AB1F8}" type="datetimeFigureOut">
              <a:rPr lang="et-EE" smtClean="0"/>
              <a:t>17.01.2019</a:t>
            </a:fld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EDDA-1FB9-490B-8291-54E2FCEB6D8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43077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6FC3-50F2-4A14-A65F-331C3B2AB1F8}" type="datetimeFigureOut">
              <a:rPr lang="et-EE" smtClean="0"/>
              <a:t>17.01.2019</a:t>
            </a:fld>
            <a:endParaRPr lang="et-EE"/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EDDA-1FB9-490B-8291-54E2FCEB6D8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1459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6FC3-50F2-4A14-A65F-331C3B2AB1F8}" type="datetimeFigureOut">
              <a:rPr lang="et-EE" smtClean="0"/>
              <a:t>17.01.2019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EDDA-1FB9-490B-8291-54E2FCEB6D8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34683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6FC3-50F2-4A14-A65F-331C3B2AB1F8}" type="datetimeFigureOut">
              <a:rPr lang="et-EE" smtClean="0"/>
              <a:t>17.01.2019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EDDA-1FB9-490B-8291-54E2FCEB6D8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22337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56FC3-50F2-4A14-A65F-331C3B2AB1F8}" type="datetimeFigureOut">
              <a:rPr lang="et-EE" smtClean="0"/>
              <a:t>17.01.2019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DEDDA-1FB9-490B-8291-54E2FCEB6D8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34256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amets.ee/" TargetMode="External"/><Relationship Id="rId2" Type="http://schemas.openxmlformats.org/officeDocument/2006/relationships/hyperlink" Target="mailto:metsameede@eramets.e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siseriiklik@eramets.ee" TargetMode="External"/><Relationship Id="rId4" Type="http://schemas.openxmlformats.org/officeDocument/2006/relationships/hyperlink" Target="mailto:natura@eramets.e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triin.suur@eramets.ee" TargetMode="Externa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iigiteataja.ee/akt/129032018038?leiaKehtiv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iigiteataja.ee/akt/104012018005?leiaKehtiv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iigiteataja.ee/akt/131072018003?leiaKehtiv" TargetMode="External"/><Relationship Id="rId2" Type="http://schemas.openxmlformats.org/officeDocument/2006/relationships/hyperlink" Target="https://www.riigiteataja.ee/akt/129062018033?leiaKehti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755576" y="620689"/>
            <a:ext cx="6048672" cy="2952328"/>
          </a:xfrm>
        </p:spPr>
        <p:txBody>
          <a:bodyPr>
            <a:normAutofit/>
          </a:bodyPr>
          <a:lstStyle/>
          <a:p>
            <a:r>
              <a:rPr lang="et-EE" dirty="0" smtClean="0"/>
              <a:t>Metsandust</a:t>
            </a:r>
            <a:r>
              <a:rPr lang="fi-FI" dirty="0" err="1" smtClean="0"/>
              <a:t>oetuste</a:t>
            </a:r>
            <a:r>
              <a:rPr lang="fi-FI" dirty="0" smtClean="0"/>
              <a:t> </a:t>
            </a:r>
            <a:r>
              <a:rPr lang="fi-FI" dirty="0" err="1"/>
              <a:t>saamise</a:t>
            </a:r>
            <a:r>
              <a:rPr lang="fi-FI" dirty="0"/>
              <a:t> </a:t>
            </a:r>
            <a:r>
              <a:rPr lang="fi-FI" dirty="0" err="1"/>
              <a:t>tingimused</a:t>
            </a:r>
            <a:r>
              <a:rPr lang="fi-FI" dirty="0"/>
              <a:t>, </a:t>
            </a:r>
            <a:r>
              <a:rPr lang="fi-FI" dirty="0" err="1"/>
              <a:t>taotluste</a:t>
            </a:r>
            <a:r>
              <a:rPr lang="fi-FI" dirty="0"/>
              <a:t> </a:t>
            </a:r>
            <a:r>
              <a:rPr lang="fi-FI" dirty="0" err="1"/>
              <a:t>esitamine</a:t>
            </a:r>
            <a:r>
              <a:rPr lang="fi-FI" dirty="0"/>
              <a:t> ja </a:t>
            </a:r>
            <a:r>
              <a:rPr lang="fi-FI" dirty="0" err="1"/>
              <a:t>taotluste</a:t>
            </a:r>
            <a:r>
              <a:rPr lang="fi-FI" dirty="0"/>
              <a:t> </a:t>
            </a:r>
            <a:r>
              <a:rPr lang="fi-FI" dirty="0" err="1"/>
              <a:t>menetlemine</a:t>
            </a:r>
            <a:r>
              <a:rPr lang="fi-FI" dirty="0"/>
              <a:t> </a:t>
            </a:r>
            <a:endParaRPr lang="et-EE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755576" y="3789040"/>
            <a:ext cx="6264696" cy="2304256"/>
          </a:xfrm>
        </p:spPr>
        <p:txBody>
          <a:bodyPr>
            <a:normAutofit fontScale="92500" lnSpcReduction="20000"/>
          </a:bodyPr>
          <a:lstStyle/>
          <a:p>
            <a:r>
              <a:rPr lang="et-EE" dirty="0" smtClean="0"/>
              <a:t>Triin Suur</a:t>
            </a:r>
          </a:p>
          <a:p>
            <a:r>
              <a:rPr lang="et-EE" dirty="0" smtClean="0"/>
              <a:t>SA Erametsakeskus</a:t>
            </a:r>
          </a:p>
          <a:p>
            <a:endParaRPr lang="et-EE" dirty="0"/>
          </a:p>
          <a:p>
            <a:r>
              <a:rPr lang="et-EE" dirty="0" smtClean="0"/>
              <a:t>22.01 Tallinnas, 24.01 Tartus, 29.01 Pärnus</a:t>
            </a:r>
            <a:endParaRPr lang="et-EE" dirty="0"/>
          </a:p>
        </p:txBody>
      </p:sp>
      <p:pic>
        <p:nvPicPr>
          <p:cNvPr id="4" name="Pil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908720"/>
            <a:ext cx="1543050" cy="309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5929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Siseriiklikud toetused (1)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b="1" dirty="0" smtClean="0"/>
              <a:t>Metsa uuendamine</a:t>
            </a:r>
          </a:p>
          <a:p>
            <a:pPr lvl="1"/>
            <a:r>
              <a:rPr lang="et-EE" dirty="0" smtClean="0"/>
              <a:t>Taimede soetamine ja istutamine kuni 400 </a:t>
            </a:r>
            <a:r>
              <a:rPr lang="et-EE" dirty="0" err="1" smtClean="0"/>
              <a:t>€/ha</a:t>
            </a:r>
            <a:endParaRPr lang="et-EE" dirty="0" smtClean="0"/>
          </a:p>
          <a:p>
            <a:pPr lvl="1"/>
            <a:r>
              <a:rPr lang="et-EE" dirty="0" smtClean="0"/>
              <a:t>Maapinna ettevalmistamine kuni 96 </a:t>
            </a:r>
            <a:r>
              <a:rPr lang="et-EE" dirty="0" err="1" smtClean="0"/>
              <a:t>€/ha</a:t>
            </a:r>
            <a:endParaRPr lang="et-EE" dirty="0" smtClean="0"/>
          </a:p>
          <a:p>
            <a:pPr lvl="1"/>
            <a:r>
              <a:rPr lang="et-EE" dirty="0" smtClean="0"/>
              <a:t>Metsauuenduse hooldamine kuni 96 </a:t>
            </a:r>
            <a:r>
              <a:rPr lang="et-EE" dirty="0" err="1" smtClean="0"/>
              <a:t>€/ha</a:t>
            </a:r>
            <a:endParaRPr lang="et-EE" dirty="0"/>
          </a:p>
          <a:p>
            <a:pPr lvl="1"/>
            <a:endParaRPr lang="et-EE" dirty="0" smtClean="0"/>
          </a:p>
          <a:p>
            <a:r>
              <a:rPr lang="et-EE" dirty="0" smtClean="0"/>
              <a:t>Erametsaomanikust taotlejale on toetuse summad 50% võrra väiksemad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0097654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Siseriiklikud toetused (3)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b="1" dirty="0" smtClean="0"/>
              <a:t>Pärandkultuuri säilitamine ja eksponeerimine</a:t>
            </a:r>
          </a:p>
          <a:p>
            <a:pPr lvl="1"/>
            <a:r>
              <a:rPr lang="et-EE" dirty="0" smtClean="0"/>
              <a:t>kuni </a:t>
            </a:r>
            <a:r>
              <a:rPr lang="et-EE" dirty="0"/>
              <a:t>80% abikõlblikest kuludest, kuid mitte rohkem kui 3196 </a:t>
            </a:r>
            <a:r>
              <a:rPr lang="et-EE" dirty="0" smtClean="0"/>
              <a:t>eurot</a:t>
            </a:r>
          </a:p>
          <a:p>
            <a:pPr lvl="1"/>
            <a:r>
              <a:rPr lang="et-EE" dirty="0" err="1" smtClean="0"/>
              <a:t>Sh</a:t>
            </a:r>
            <a:r>
              <a:rPr lang="et-EE" dirty="0" smtClean="0"/>
              <a:t> omatöö </a:t>
            </a:r>
            <a:r>
              <a:rPr lang="et-EE" dirty="0"/>
              <a:t>kuni 640 </a:t>
            </a:r>
            <a:r>
              <a:rPr lang="et-EE" dirty="0" smtClean="0"/>
              <a:t>eurot</a:t>
            </a:r>
          </a:p>
          <a:p>
            <a:pPr lvl="1"/>
            <a:r>
              <a:rPr lang="et-EE" dirty="0" err="1" smtClean="0"/>
              <a:t>Sh</a:t>
            </a:r>
            <a:r>
              <a:rPr lang="et-EE" dirty="0" smtClean="0"/>
              <a:t> </a:t>
            </a:r>
            <a:r>
              <a:rPr lang="fi-FI" dirty="0" err="1"/>
              <a:t>konsulendi</a:t>
            </a:r>
            <a:r>
              <a:rPr lang="fi-FI" dirty="0"/>
              <a:t> </a:t>
            </a:r>
            <a:r>
              <a:rPr lang="fi-FI" dirty="0" err="1"/>
              <a:t>hinnangu</a:t>
            </a:r>
            <a:r>
              <a:rPr lang="fi-FI" dirty="0"/>
              <a:t> koostamine </a:t>
            </a:r>
            <a:r>
              <a:rPr lang="fi-FI" dirty="0" err="1"/>
              <a:t>kuni</a:t>
            </a:r>
            <a:r>
              <a:rPr lang="fi-FI" dirty="0"/>
              <a:t> 123 eurot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615345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Siseriiklikud toetused (2)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b="1" dirty="0" smtClean="0"/>
              <a:t>Metsamaaparandustööde toetus</a:t>
            </a:r>
          </a:p>
          <a:p>
            <a:pPr lvl="1"/>
            <a:r>
              <a:rPr lang="et-EE" dirty="0" smtClean="0"/>
              <a:t>Kuni 10 000 eurot erametsaomaniku kohta</a:t>
            </a:r>
          </a:p>
          <a:p>
            <a:pPr lvl="1"/>
            <a:r>
              <a:rPr lang="et-EE" dirty="0" err="1" smtClean="0"/>
              <a:t>Sh</a:t>
            </a:r>
            <a:r>
              <a:rPr lang="et-EE" dirty="0" smtClean="0"/>
              <a:t> kuivenduskraavi, eesvoolu uuendamine, voolunõva rajamine kuni </a:t>
            </a:r>
            <a:r>
              <a:rPr lang="et-EE" b="1" dirty="0" smtClean="0"/>
              <a:t>1,5 </a:t>
            </a:r>
            <a:r>
              <a:rPr lang="et-EE" b="1" dirty="0" err="1" smtClean="0"/>
              <a:t>€/m</a:t>
            </a:r>
            <a:endParaRPr lang="et-EE" b="1" dirty="0" smtClean="0"/>
          </a:p>
          <a:p>
            <a:pPr lvl="1"/>
            <a:r>
              <a:rPr lang="et-EE" dirty="0" err="1" smtClean="0"/>
              <a:t>Sh</a:t>
            </a:r>
            <a:r>
              <a:rPr lang="et-EE" dirty="0" smtClean="0"/>
              <a:t> truubi uuendamine 30 – 100 cm </a:t>
            </a:r>
            <a:r>
              <a:rPr lang="et-EE" b="1" dirty="0" smtClean="0"/>
              <a:t>35 – 245 </a:t>
            </a:r>
            <a:r>
              <a:rPr lang="et-EE" b="1" dirty="0" err="1" smtClean="0"/>
              <a:t>€/m</a:t>
            </a:r>
            <a:endParaRPr lang="et-EE" b="1" dirty="0" smtClean="0"/>
          </a:p>
          <a:p>
            <a:pPr lvl="1"/>
            <a:r>
              <a:rPr lang="et-EE" dirty="0" err="1" smtClean="0"/>
              <a:t>Sh</a:t>
            </a:r>
            <a:r>
              <a:rPr lang="et-EE" dirty="0" smtClean="0"/>
              <a:t> uuendustööde kava koostamine kuni </a:t>
            </a:r>
            <a:r>
              <a:rPr lang="et-EE" b="1" dirty="0" smtClean="0"/>
              <a:t>300 €</a:t>
            </a:r>
          </a:p>
          <a:p>
            <a:pPr lvl="1"/>
            <a:r>
              <a:rPr lang="et-EE" dirty="0" err="1" smtClean="0"/>
              <a:t>Sh</a:t>
            </a:r>
            <a:r>
              <a:rPr lang="et-EE" dirty="0" smtClean="0"/>
              <a:t> tehtud tööde akti koostamine kuni </a:t>
            </a:r>
            <a:r>
              <a:rPr lang="et-EE" b="1" dirty="0" smtClean="0"/>
              <a:t>100 €</a:t>
            </a:r>
            <a:endParaRPr lang="et-EE" b="1" dirty="0"/>
          </a:p>
        </p:txBody>
      </p:sp>
    </p:spTree>
    <p:extLst>
      <p:ext uri="{BB962C8B-B14F-4D97-AF65-F5344CB8AC3E}">
        <p14:creationId xmlns:p14="http://schemas.microsoft.com/office/powerpoint/2010/main" val="408821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Siseriiklikud toetused (4)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b="1" dirty="0" smtClean="0"/>
              <a:t>Metsa inventeerimise toetus</a:t>
            </a:r>
          </a:p>
          <a:p>
            <a:pPr lvl="1"/>
            <a:r>
              <a:rPr lang="et-EE" dirty="0" smtClean="0"/>
              <a:t>10 </a:t>
            </a:r>
            <a:r>
              <a:rPr lang="et-EE" dirty="0" err="1" smtClean="0"/>
              <a:t>€/ha</a:t>
            </a:r>
            <a:r>
              <a:rPr lang="et-EE" dirty="0" smtClean="0"/>
              <a:t> üks kord kümne aasta jooksul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67831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Toetuse taotlemine</a:t>
            </a:r>
            <a:endParaRPr lang="et-EE" dirty="0"/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1792694"/>
              </p:ext>
            </p:extLst>
          </p:nvPr>
        </p:nvGraphicFramePr>
        <p:xfrm>
          <a:off x="539552" y="1412776"/>
          <a:ext cx="8229600" cy="477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3305472"/>
                <a:gridCol w="2180928"/>
              </a:tblGrid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Toetus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Taotleja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Taotluse esitamine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Metsameede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t-EE" dirty="0" smtClean="0"/>
                        <a:t>Erametsaomanik (FI, FIE, </a:t>
                      </a:r>
                      <a:r>
                        <a:rPr lang="et-EE" b="1" dirty="0" smtClean="0"/>
                        <a:t>mikroettevõtja</a:t>
                      </a:r>
                      <a:r>
                        <a:rPr lang="et-EE" dirty="0" smtClean="0"/>
                        <a:t>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t-EE" dirty="0" smtClean="0"/>
                        <a:t>Metsaühistu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Ainult</a:t>
                      </a:r>
                      <a:r>
                        <a:rPr lang="et-EE" baseline="0" dirty="0" smtClean="0"/>
                        <a:t> e-PRIAs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Natura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Erametsaomanik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Ainult e-PRIAs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Metsa uuendamine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t-EE" dirty="0" smtClean="0"/>
                        <a:t>Erametsaomanik (FI, FIE, </a:t>
                      </a:r>
                      <a:r>
                        <a:rPr lang="et-EE" dirty="0" err="1" smtClean="0"/>
                        <a:t>jur</a:t>
                      </a:r>
                      <a:r>
                        <a:rPr lang="et-EE" dirty="0" smtClean="0"/>
                        <a:t>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t-EE" baseline="0" dirty="0" smtClean="0"/>
                        <a:t>Metsaühistu (200 liiget)</a:t>
                      </a:r>
                      <a:endParaRPr lang="et-EE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t-EE" b="1" baseline="0" dirty="0" smtClean="0"/>
                        <a:t>Alates 2020 ainult metsaühistu!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Ainult e-PRIAs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Pärandkultuuri säilitamine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t-EE" dirty="0" smtClean="0"/>
                        <a:t>Erametsaomanik (FI, FIE, </a:t>
                      </a:r>
                      <a:r>
                        <a:rPr lang="et-EE" dirty="0" err="1" smtClean="0"/>
                        <a:t>jur</a:t>
                      </a:r>
                      <a:r>
                        <a:rPr lang="et-EE" dirty="0" smtClean="0"/>
                        <a:t>)</a:t>
                      </a:r>
                      <a:endParaRPr lang="et-EE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t-EE" baseline="0" dirty="0" smtClean="0"/>
                        <a:t>Metsaühistu (200 liiget)</a:t>
                      </a:r>
                      <a:endParaRPr lang="et-E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E-posti</a:t>
                      </a:r>
                      <a:r>
                        <a:rPr lang="et-EE" baseline="0" dirty="0" smtClean="0"/>
                        <a:t> teel</a:t>
                      </a:r>
                    </a:p>
                    <a:p>
                      <a:r>
                        <a:rPr lang="et-EE" baseline="0" dirty="0" smtClean="0"/>
                        <a:t>Posti teel</a:t>
                      </a:r>
                    </a:p>
                    <a:p>
                      <a:r>
                        <a:rPr lang="et-EE" baseline="0" dirty="0" smtClean="0"/>
                        <a:t>Rapla kontoris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Metsamaaparandustööd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t-EE" dirty="0" smtClean="0"/>
                        <a:t>Erametsaomanik (FI, FIE, </a:t>
                      </a:r>
                      <a:r>
                        <a:rPr lang="et-EE" dirty="0" err="1" smtClean="0"/>
                        <a:t>jur</a:t>
                      </a:r>
                      <a:r>
                        <a:rPr lang="et-EE" dirty="0" smtClean="0"/>
                        <a:t>)</a:t>
                      </a:r>
                      <a:endParaRPr lang="et-EE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t-EE" baseline="0" dirty="0" smtClean="0"/>
                        <a:t>Metsaühistu (200 liiget)</a:t>
                      </a:r>
                      <a:endParaRPr lang="et-E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E-posti</a:t>
                      </a:r>
                      <a:r>
                        <a:rPr lang="et-EE" baseline="0" dirty="0" smtClean="0"/>
                        <a:t> teel</a:t>
                      </a:r>
                    </a:p>
                    <a:p>
                      <a:r>
                        <a:rPr lang="et-EE" baseline="0" dirty="0" smtClean="0"/>
                        <a:t>Posti teel</a:t>
                      </a:r>
                    </a:p>
                    <a:p>
                      <a:r>
                        <a:rPr lang="et-EE" baseline="0" dirty="0" smtClean="0"/>
                        <a:t>Rapla kontoris</a:t>
                      </a:r>
                      <a:endParaRPr lang="et-EE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Metsa inventeerimine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Ainult metsaühistu (200 liiget)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dirty="0" smtClean="0"/>
                        <a:t>Ainult e-PRIAs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431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Tööde tegemine</a:t>
            </a:r>
            <a:endParaRPr lang="et-EE" dirty="0"/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4726828"/>
              </p:ext>
            </p:extLst>
          </p:nvPr>
        </p:nvGraphicFramePr>
        <p:xfrm>
          <a:off x="457200" y="1600200"/>
          <a:ext cx="8229600" cy="449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0584"/>
                <a:gridCol w="6059016"/>
              </a:tblGrid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Toetus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Töid võib teha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Metsameede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b="1" dirty="0" smtClean="0"/>
                        <a:t>Pärast taotluse esitamist </a:t>
                      </a:r>
                    </a:p>
                    <a:p>
                      <a:r>
                        <a:rPr lang="et-EE" dirty="0" smtClean="0"/>
                        <a:t>(kahjustatud metsa taastamiseks</a:t>
                      </a:r>
                      <a:r>
                        <a:rPr lang="et-EE" baseline="0" dirty="0" smtClean="0"/>
                        <a:t> kahjustuse kõrvaldamine, uue kultuuri rajamine, maapinna </a:t>
                      </a:r>
                      <a:r>
                        <a:rPr lang="et-EE" baseline="0" dirty="0" err="1" smtClean="0"/>
                        <a:t>mineraliseerimine</a:t>
                      </a:r>
                      <a:r>
                        <a:rPr lang="et-EE" baseline="0" dirty="0" smtClean="0"/>
                        <a:t> ka eelneval kalendriaastal enne taotluse esitamist)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Natura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b="1" dirty="0" smtClean="0"/>
                        <a:t>Kohustusaasta on üks kalendriaasta</a:t>
                      </a:r>
                      <a:r>
                        <a:rPr lang="et-EE" b="1" baseline="0" dirty="0" smtClean="0"/>
                        <a:t>!</a:t>
                      </a:r>
                      <a:endParaRPr lang="et-EE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Metsa uuendamine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b="1" dirty="0" smtClean="0"/>
                        <a:t>Taotluse</a:t>
                      </a:r>
                      <a:r>
                        <a:rPr lang="et-EE" b="1" baseline="0" dirty="0" smtClean="0"/>
                        <a:t> esitamise kalendriaastal enne taotluse esitamist</a:t>
                      </a:r>
                    </a:p>
                    <a:p>
                      <a:r>
                        <a:rPr lang="et-EE" baseline="0" dirty="0" smtClean="0"/>
                        <a:t>(maapinna ettevalmistus võib olla tehtud eelmisel kalendriaastal enne taotluse esitamist)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Pärandkultuuri säilitamine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Pärast taotluse esitamist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Metsamaaparandus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Pärast taotluse esitamist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Metsa inventeerimine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Taotluse</a:t>
                      </a:r>
                      <a:r>
                        <a:rPr lang="et-EE" baseline="0" dirty="0" smtClean="0"/>
                        <a:t> esitamise aastal või sellele eelneval kahel kalendriaastal</a:t>
                      </a:r>
                      <a:endParaRPr lang="et-E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280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Eelarve ja ajakava</a:t>
            </a:r>
            <a:endParaRPr lang="et-EE" dirty="0"/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7792446"/>
              </p:ext>
            </p:extLst>
          </p:nvPr>
        </p:nvGraphicFramePr>
        <p:xfrm>
          <a:off x="457200" y="1600200"/>
          <a:ext cx="8229600" cy="486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6528"/>
                <a:gridCol w="1152128"/>
                <a:gridCol w="1296144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Toetus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Eelarve 2018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Taotletud 2018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Eelarve 2019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Vahendite olemasolu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Taotlemise</a:t>
                      </a:r>
                      <a:r>
                        <a:rPr lang="et-EE" baseline="0" dirty="0" smtClean="0"/>
                        <a:t> tähtaeg 2019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Metsameede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1 500 000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1 630 000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</a:t>
                      </a:r>
                      <a:r>
                        <a:rPr lang="et-EE" baseline="0" dirty="0" smtClean="0"/>
                        <a:t> 554 000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dirty="0" smtClean="0"/>
                        <a:t>1</a:t>
                      </a:r>
                      <a:r>
                        <a:rPr lang="et-EE" baseline="0" dirty="0" smtClean="0"/>
                        <a:t> 554 000</a:t>
                      </a:r>
                      <a:endParaRPr lang="et-E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b="1" dirty="0" smtClean="0">
                          <a:solidFill>
                            <a:srgbClr val="FF0000"/>
                          </a:solidFill>
                        </a:rPr>
                        <a:t>5.-25.veebr</a:t>
                      </a:r>
                      <a:endParaRPr lang="et-EE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Natura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4 320 000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4 788 000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4 390 000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4 390 000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b="1" dirty="0" smtClean="0"/>
                        <a:t>4.-22-</a:t>
                      </a:r>
                      <a:r>
                        <a:rPr lang="et-EE" b="1" baseline="0" dirty="0" smtClean="0"/>
                        <a:t> aprill</a:t>
                      </a:r>
                      <a:endParaRPr lang="et-EE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Metsa uuendamine I voor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750</a:t>
                      </a:r>
                      <a:r>
                        <a:rPr lang="et-EE" baseline="0" dirty="0" smtClean="0"/>
                        <a:t> 000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1 226 000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800 000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b="1" dirty="0" smtClean="0"/>
                        <a:t>800 000</a:t>
                      </a:r>
                      <a:endParaRPr lang="et-E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juuli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Pärand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15 000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6 200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11 000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11 000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mtClean="0"/>
                        <a:t>juuni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Metsamaa-parandus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260 000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298 000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250 000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september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Metsa uuendamine II voor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500 000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844 000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500 000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detsember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dirty="0" smtClean="0"/>
                        <a:t>Inventeerimine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250 000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472 000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250 000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detsember</a:t>
                      </a:r>
                      <a:endParaRPr lang="et-E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448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Kui raha ei jätku?</a:t>
            </a:r>
            <a:endParaRPr lang="et-EE" dirty="0"/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9521485"/>
              </p:ext>
            </p:extLst>
          </p:nvPr>
        </p:nvGraphicFramePr>
        <p:xfrm>
          <a:off x="395536" y="1556792"/>
          <a:ext cx="7992888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6444"/>
                <a:gridCol w="3996444"/>
              </a:tblGrid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Toetus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Eelistatakse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Metsameede (meede 8.3 ja 8.4)</a:t>
                      </a:r>
                    </a:p>
                    <a:p>
                      <a:r>
                        <a:rPr lang="et-EE" dirty="0" smtClean="0"/>
                        <a:t>(eelarve 54 000 €)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Paremusjärjestus: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t-EE" dirty="0" smtClean="0"/>
                        <a:t>Kahjustatud</a:t>
                      </a:r>
                      <a:r>
                        <a:rPr lang="et-EE" baseline="0" dirty="0" smtClean="0"/>
                        <a:t> metsa taastamine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t-EE" baseline="0" dirty="0" smtClean="0"/>
                        <a:t>Männikärsaka ja </a:t>
                      </a:r>
                      <a:r>
                        <a:rPr lang="et-EE" baseline="0" dirty="0" err="1" smtClean="0"/>
                        <a:t>juurepessu</a:t>
                      </a:r>
                      <a:r>
                        <a:rPr lang="et-EE" baseline="0" dirty="0" smtClean="0"/>
                        <a:t> tõrjevahendi kasutamine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t-EE" baseline="0" dirty="0" smtClean="0"/>
                        <a:t>Tulekahju ennetamine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Metsameede (meede 8.6)</a:t>
                      </a:r>
                    </a:p>
                    <a:p>
                      <a:r>
                        <a:rPr lang="et-EE" dirty="0" smtClean="0"/>
                        <a:t>(eelarve (1,5 mln)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t-EE" dirty="0" smtClean="0"/>
                        <a:t>Paremusjärjestus: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t-EE" dirty="0" smtClean="0"/>
                        <a:t>Hooldusraie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t-EE" dirty="0" smtClean="0"/>
                        <a:t>laasimine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t-EE" dirty="0" smtClean="0"/>
                        <a:t>Ulukikahjustuste ennetamine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t-EE" dirty="0" smtClean="0"/>
                        <a:t>Seadmed ja tarvikud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Natura</a:t>
                      </a:r>
                    </a:p>
                    <a:p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Vähendatakse piiranguvööndi,</a:t>
                      </a:r>
                      <a:r>
                        <a:rPr lang="et-EE" baseline="0" dirty="0" smtClean="0"/>
                        <a:t> hoiuala ja piiranguvööndi määra (60 </a:t>
                      </a:r>
                      <a:r>
                        <a:rPr lang="et-EE" baseline="0" dirty="0" err="1" smtClean="0"/>
                        <a:t>€/ha</a:t>
                      </a:r>
                      <a:r>
                        <a:rPr lang="et-EE" baseline="0" dirty="0" smtClean="0"/>
                        <a:t>)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Metsa</a:t>
                      </a:r>
                      <a:r>
                        <a:rPr lang="et-EE" baseline="0" dirty="0" smtClean="0"/>
                        <a:t> uuendamine, pärandkultuuri eksponeerimine, metsa inventeerimine, metsamaaparandustööd 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Rahastamise määr</a:t>
                      </a:r>
                    </a:p>
                    <a:p>
                      <a:r>
                        <a:rPr lang="et-EE" dirty="0" smtClean="0"/>
                        <a:t>- Igale metsaomanikule</a:t>
                      </a:r>
                      <a:r>
                        <a:rPr lang="et-EE" baseline="0" dirty="0" smtClean="0"/>
                        <a:t> võimalikult suur summa  toetuse eelarve piires</a:t>
                      </a:r>
                      <a:endParaRPr lang="et-E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8197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Toetuse maksmine</a:t>
            </a:r>
            <a:endParaRPr lang="et-EE" dirty="0"/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2877792"/>
              </p:ext>
            </p:extLst>
          </p:nvPr>
        </p:nvGraphicFramePr>
        <p:xfrm>
          <a:off x="457200" y="1600200"/>
          <a:ext cx="8229600" cy="475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1697360"/>
                <a:gridCol w="241744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Toetus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Taotluse kontrollimine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Maksetaotluse esitamine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Toetuse maksmine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Metsameede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100 tööpäeva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t-EE" dirty="0" smtClean="0"/>
                        <a:t>Erametsaomanik</a:t>
                      </a:r>
                      <a:r>
                        <a:rPr lang="et-EE" baseline="0" dirty="0" smtClean="0"/>
                        <a:t> üks aasta otsusest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t-EE" baseline="0" dirty="0" smtClean="0"/>
                        <a:t>Metsaühistu 1,5 aastat otsusest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Kolm kuud pärast maksetaotluse esitamist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Natura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Üks aasta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Hiljemalt järgmise aasta 30.juuniks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Metsa uuendamine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120 päeva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30 päeva otsusest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Pärandkultuuri säilitamine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120 päeva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6 kuud otsusest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30</a:t>
                      </a:r>
                      <a:r>
                        <a:rPr lang="et-EE" baseline="0" dirty="0" smtClean="0"/>
                        <a:t> päeva makseotsusest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Metsamaaparandus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120 päeva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 aasta otsusest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dirty="0" smtClean="0"/>
                        <a:t>30</a:t>
                      </a:r>
                      <a:r>
                        <a:rPr lang="et-EE" baseline="0" dirty="0" smtClean="0"/>
                        <a:t> päeva makseotsusest</a:t>
                      </a:r>
                      <a:endParaRPr lang="et-EE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Metsa inventeerimine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120 päeva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30 päeva otsusest</a:t>
                      </a:r>
                      <a:endParaRPr lang="et-E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87890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Rohkem infot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t-EE" dirty="0" smtClean="0">
              <a:hlinkClick r:id="rId2"/>
            </a:endParaRPr>
          </a:p>
          <a:p>
            <a:pPr marL="0" indent="0">
              <a:buNone/>
            </a:pPr>
            <a:r>
              <a:rPr lang="et-EE" dirty="0" smtClean="0">
                <a:hlinkClick r:id="rId3"/>
              </a:rPr>
              <a:t>www.eramets.ee</a:t>
            </a:r>
            <a:endParaRPr lang="et-EE" dirty="0" smtClean="0"/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r>
              <a:rPr lang="et-EE" dirty="0" smtClean="0">
                <a:hlinkClick r:id="rId2"/>
              </a:rPr>
              <a:t>metsameede@eramets.ee</a:t>
            </a:r>
            <a:r>
              <a:rPr lang="et-EE" dirty="0"/>
              <a:t> 683 6065</a:t>
            </a:r>
            <a:endParaRPr lang="et-EE" dirty="0" smtClean="0"/>
          </a:p>
          <a:p>
            <a:pPr marL="0" indent="0">
              <a:buNone/>
            </a:pPr>
            <a:r>
              <a:rPr lang="et-EE" dirty="0" smtClean="0">
                <a:hlinkClick r:id="rId4"/>
              </a:rPr>
              <a:t>natura@eramets.ee</a:t>
            </a:r>
            <a:r>
              <a:rPr lang="et-EE" dirty="0"/>
              <a:t> 683 6058</a:t>
            </a:r>
            <a:endParaRPr lang="et-EE" dirty="0" smtClean="0"/>
          </a:p>
          <a:p>
            <a:pPr marL="0" indent="0">
              <a:buNone/>
            </a:pPr>
            <a:r>
              <a:rPr lang="et-EE" dirty="0" smtClean="0">
                <a:hlinkClick r:id="rId5"/>
              </a:rPr>
              <a:t>siseriiklik@eramets.ee</a:t>
            </a:r>
            <a:r>
              <a:rPr lang="et-EE" dirty="0"/>
              <a:t> 683 6065</a:t>
            </a:r>
            <a:endParaRPr lang="et-EE" dirty="0" smtClean="0"/>
          </a:p>
          <a:p>
            <a:pPr marL="0" indent="0">
              <a:buNone/>
            </a:pPr>
            <a:endParaRPr lang="et-EE" dirty="0" smtClean="0"/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737429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Toetused erametsaomanikule 2019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Metsameede (sh hooldusraie kuni 30-aastases puistus)</a:t>
            </a:r>
            <a:endParaRPr lang="et-EE" dirty="0"/>
          </a:p>
          <a:p>
            <a:r>
              <a:rPr lang="et-EE" dirty="0" smtClean="0"/>
              <a:t>Natura 2000 hüvitis erametsamaale</a:t>
            </a:r>
            <a:endParaRPr lang="et-EE" dirty="0"/>
          </a:p>
          <a:p>
            <a:r>
              <a:rPr lang="et-EE" dirty="0"/>
              <a:t>Metsa uuendamise </a:t>
            </a:r>
            <a:r>
              <a:rPr lang="et-EE" dirty="0" smtClean="0"/>
              <a:t>toetus</a:t>
            </a:r>
          </a:p>
          <a:p>
            <a:r>
              <a:rPr lang="et-EE" dirty="0" smtClean="0"/>
              <a:t>Metsamaaparandustööde toetus</a:t>
            </a:r>
          </a:p>
          <a:p>
            <a:r>
              <a:rPr lang="et-EE" dirty="0" smtClean="0"/>
              <a:t>Pärandkultuuri </a:t>
            </a:r>
            <a:r>
              <a:rPr lang="et-EE" dirty="0"/>
              <a:t>eksponeerimise </a:t>
            </a:r>
            <a:r>
              <a:rPr lang="et-EE" dirty="0" smtClean="0"/>
              <a:t>toetus</a:t>
            </a:r>
          </a:p>
          <a:p>
            <a:r>
              <a:rPr lang="et-EE" dirty="0" smtClean="0"/>
              <a:t>Metsa </a:t>
            </a:r>
            <a:r>
              <a:rPr lang="et-EE" dirty="0"/>
              <a:t>inventeerimise </a:t>
            </a:r>
            <a:r>
              <a:rPr lang="et-EE" dirty="0" smtClean="0"/>
              <a:t>toetus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6651119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t-EE" dirty="0" smtClean="0"/>
              <a:t>Tänan kuulamast!</a:t>
            </a:r>
            <a:endParaRPr lang="et-EE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t-EE" dirty="0" smtClean="0"/>
              <a:t>Triin Suur</a:t>
            </a:r>
          </a:p>
          <a:p>
            <a:pPr algn="l"/>
            <a:r>
              <a:rPr lang="et-EE" dirty="0" smtClean="0">
                <a:hlinkClick r:id="rId2"/>
              </a:rPr>
              <a:t>triin.suur@eramets.ee</a:t>
            </a:r>
            <a:endParaRPr lang="et-EE" dirty="0" smtClean="0"/>
          </a:p>
          <a:p>
            <a:pPr algn="l"/>
            <a:r>
              <a:rPr lang="et-EE" dirty="0" smtClean="0"/>
              <a:t>5683 4842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9211888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Tähtajad ja eelarve</a:t>
            </a:r>
            <a:endParaRPr lang="et-EE" dirty="0"/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5673728"/>
              </p:ext>
            </p:extLst>
          </p:nvPr>
        </p:nvGraphicFramePr>
        <p:xfrm>
          <a:off x="457200" y="1600200"/>
          <a:ext cx="8229600" cy="514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6568"/>
                <a:gridCol w="1265272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Toetus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Eelarve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Taotluse esitamise tähtaeg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Taotluse menetlemine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Toetuse maksmine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Metsameede (metsamajanduslikud tööd)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1,5 mln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5. – 25. veebruar 2019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100 tööpäeva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Pärast tehtud tööde aruande esitamist (1-1,5 aastat otsusest)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 smtClean="0"/>
                        <a:t>Metsameede (kah. metsa</a:t>
                      </a:r>
                      <a:r>
                        <a:rPr lang="et-EE" baseline="0" dirty="0" smtClean="0"/>
                        <a:t> taastamine, tulekahju ennetamine)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54 000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5. – 25. veebruar 2019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100 tööpäeva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Pärast tehtud tööde aruande esitamist (1-1,5 aastat otsusest)</a:t>
                      </a:r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t-EE" smtClean="0"/>
                        <a:t>Metsa uuendamine 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 smtClean="0"/>
                        <a:t>800 000</a:t>
                      </a:r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1888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Metsameede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Metsaala arengu ja metsade elujõulisuse parandamise investeeringutoetus</a:t>
            </a:r>
          </a:p>
          <a:p>
            <a:endParaRPr lang="et-EE" dirty="0"/>
          </a:p>
          <a:p>
            <a:r>
              <a:rPr lang="et-EE" dirty="0" smtClean="0"/>
              <a:t>Maaelu arengukava 2014 – 2020 meede 8</a:t>
            </a:r>
          </a:p>
          <a:p>
            <a:endParaRPr lang="et-EE" dirty="0"/>
          </a:p>
          <a:p>
            <a:r>
              <a:rPr lang="et-EE" dirty="0" smtClean="0"/>
              <a:t>Maaeluministri 11.05.2015 määrus nr 59 „</a:t>
            </a:r>
            <a:r>
              <a:rPr lang="fi-FI" dirty="0" err="1" smtClean="0">
                <a:hlinkClick r:id="rId2"/>
              </a:rPr>
              <a:t>Metsaala</a:t>
            </a:r>
            <a:r>
              <a:rPr lang="fi-FI" dirty="0" smtClean="0">
                <a:hlinkClick r:id="rId2"/>
              </a:rPr>
              <a:t> </a:t>
            </a:r>
            <a:r>
              <a:rPr lang="fi-FI" dirty="0" err="1" smtClean="0">
                <a:hlinkClick r:id="rId2"/>
              </a:rPr>
              <a:t>arengu</a:t>
            </a:r>
            <a:r>
              <a:rPr lang="fi-FI" dirty="0" smtClean="0">
                <a:hlinkClick r:id="rId2"/>
              </a:rPr>
              <a:t> ja </a:t>
            </a:r>
            <a:r>
              <a:rPr lang="fi-FI" dirty="0" err="1" smtClean="0">
                <a:hlinkClick r:id="rId2"/>
              </a:rPr>
              <a:t>metsade</a:t>
            </a:r>
            <a:r>
              <a:rPr lang="fi-FI" dirty="0" smtClean="0">
                <a:hlinkClick r:id="rId2"/>
              </a:rPr>
              <a:t> </a:t>
            </a:r>
            <a:r>
              <a:rPr lang="fi-FI" dirty="0" err="1" smtClean="0">
                <a:hlinkClick r:id="rId2"/>
              </a:rPr>
              <a:t>elujõulisuse</a:t>
            </a:r>
            <a:r>
              <a:rPr lang="fi-FI" dirty="0" smtClean="0">
                <a:hlinkClick r:id="rId2"/>
              </a:rPr>
              <a:t> </a:t>
            </a:r>
            <a:r>
              <a:rPr lang="fi-FI" dirty="0" err="1" smtClean="0">
                <a:hlinkClick r:id="rId2"/>
              </a:rPr>
              <a:t>parandamise</a:t>
            </a:r>
            <a:r>
              <a:rPr lang="fi-FI" dirty="0" smtClean="0">
                <a:hlinkClick r:id="rId2"/>
              </a:rPr>
              <a:t> </a:t>
            </a:r>
            <a:r>
              <a:rPr lang="fi-FI" dirty="0" err="1" smtClean="0">
                <a:hlinkClick r:id="rId2"/>
              </a:rPr>
              <a:t>investeeringutoetus</a:t>
            </a:r>
            <a:r>
              <a:rPr lang="et-EE" dirty="0" smtClean="0"/>
              <a:t>“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733691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Metsameetme tegevused (1)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t-EE" dirty="0" smtClean="0"/>
              <a:t>Hooldusraie kuni 30-aastases puistus </a:t>
            </a:r>
            <a:r>
              <a:rPr lang="et-EE" b="1" dirty="0" smtClean="0"/>
              <a:t>159 </a:t>
            </a:r>
            <a:r>
              <a:rPr lang="et-EE" b="1" dirty="0" err="1" smtClean="0"/>
              <a:t>€/ha</a:t>
            </a:r>
            <a:endParaRPr lang="et-EE" b="1" dirty="0" smtClean="0"/>
          </a:p>
          <a:p>
            <a:r>
              <a:rPr lang="et-EE" dirty="0" smtClean="0"/>
              <a:t>Kasvavate puude laasimine </a:t>
            </a:r>
            <a:r>
              <a:rPr lang="et-EE" b="1" dirty="0" smtClean="0"/>
              <a:t>102 </a:t>
            </a:r>
            <a:r>
              <a:rPr lang="et-EE" b="1" dirty="0" err="1" smtClean="0"/>
              <a:t>€/ha</a:t>
            </a:r>
            <a:endParaRPr lang="et-EE" b="1" dirty="0" smtClean="0"/>
          </a:p>
          <a:p>
            <a:r>
              <a:rPr lang="et-EE" dirty="0" err="1" smtClean="0"/>
              <a:t>Repellendi</a:t>
            </a:r>
            <a:r>
              <a:rPr lang="et-EE" dirty="0" smtClean="0"/>
              <a:t> soetamine ja kasutamine </a:t>
            </a:r>
            <a:r>
              <a:rPr lang="et-EE" b="1" dirty="0" smtClean="0"/>
              <a:t>70 </a:t>
            </a:r>
            <a:r>
              <a:rPr lang="et-EE" b="1" dirty="0" err="1" smtClean="0"/>
              <a:t>€/ha</a:t>
            </a:r>
            <a:endParaRPr lang="et-EE" b="1" dirty="0" smtClean="0"/>
          </a:p>
          <a:p>
            <a:r>
              <a:rPr lang="et-EE" dirty="0" smtClean="0"/>
              <a:t>Tüvekaitsmete ja ladvakaitsmete kasutamine </a:t>
            </a:r>
            <a:r>
              <a:rPr lang="et-EE" b="1" dirty="0" smtClean="0"/>
              <a:t>50%</a:t>
            </a:r>
          </a:p>
          <a:p>
            <a:r>
              <a:rPr lang="et-EE" dirty="0" smtClean="0"/>
              <a:t>Metsamajandamise seadmete ja tarvikute soetamine (mootorsaag, kõrglaasimissaag, võsasaag, -lõikur, metsataimede istutusvahend, metsamaapinna ettevalmistamise seade) </a:t>
            </a:r>
            <a:r>
              <a:rPr lang="et-EE" b="1" dirty="0" smtClean="0"/>
              <a:t>30%</a:t>
            </a:r>
          </a:p>
        </p:txBody>
      </p:sp>
    </p:spTree>
    <p:extLst>
      <p:ext uri="{BB962C8B-B14F-4D97-AF65-F5344CB8AC3E}">
        <p14:creationId xmlns:p14="http://schemas.microsoft.com/office/powerpoint/2010/main" val="3851805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Metsameetme tegevused (2)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Tormi või tulekahju tagajärjel hukkunud metsa taastamine</a:t>
            </a:r>
          </a:p>
          <a:p>
            <a:pPr lvl="1"/>
            <a:r>
              <a:rPr lang="et-EE" dirty="0" smtClean="0"/>
              <a:t>Kahjustuse kõrvaldamine </a:t>
            </a:r>
            <a:r>
              <a:rPr lang="et-EE" b="1" dirty="0" smtClean="0"/>
              <a:t>1050 </a:t>
            </a:r>
            <a:r>
              <a:rPr lang="et-EE" b="1" dirty="0" err="1" smtClean="0"/>
              <a:t>€/ha</a:t>
            </a:r>
            <a:endParaRPr lang="et-EE" b="1" dirty="0" smtClean="0"/>
          </a:p>
          <a:p>
            <a:pPr lvl="1"/>
            <a:r>
              <a:rPr lang="et-EE" dirty="0" smtClean="0"/>
              <a:t>Uue metsakultuuri rajamine </a:t>
            </a:r>
            <a:r>
              <a:rPr lang="et-EE" b="1" dirty="0" smtClean="0"/>
              <a:t>731 </a:t>
            </a:r>
            <a:r>
              <a:rPr lang="et-EE" b="1" dirty="0" err="1" smtClean="0"/>
              <a:t>€/ha</a:t>
            </a:r>
            <a:endParaRPr lang="et-EE" b="1" dirty="0" smtClean="0"/>
          </a:p>
          <a:p>
            <a:pPr lvl="1"/>
            <a:r>
              <a:rPr lang="et-EE" dirty="0" smtClean="0"/>
              <a:t>Maapinna </a:t>
            </a:r>
            <a:r>
              <a:rPr lang="et-EE" dirty="0" err="1" smtClean="0"/>
              <a:t>mineraliseerimine</a:t>
            </a:r>
            <a:r>
              <a:rPr lang="et-EE" dirty="0" smtClean="0"/>
              <a:t> </a:t>
            </a:r>
            <a:r>
              <a:rPr lang="et-EE" b="1" dirty="0" smtClean="0"/>
              <a:t>146 </a:t>
            </a:r>
            <a:r>
              <a:rPr lang="et-EE" b="1" dirty="0" err="1" smtClean="0"/>
              <a:t>€/ha</a:t>
            </a:r>
            <a:endParaRPr lang="et-EE" b="1" dirty="0" smtClean="0"/>
          </a:p>
          <a:p>
            <a:pPr lvl="1"/>
            <a:r>
              <a:rPr lang="et-EE" dirty="0" smtClean="0"/>
              <a:t>Metsauuenduse hooldamine </a:t>
            </a:r>
            <a:r>
              <a:rPr lang="et-EE" b="1" dirty="0" smtClean="0"/>
              <a:t>149 </a:t>
            </a:r>
            <a:r>
              <a:rPr lang="et-EE" b="1" dirty="0" err="1" smtClean="0"/>
              <a:t>€/ha</a:t>
            </a:r>
            <a:endParaRPr lang="et-EE" b="1" dirty="0" smtClean="0"/>
          </a:p>
          <a:p>
            <a:pPr lvl="1"/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078216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Metsameetme tegevused (3)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 smtClean="0"/>
              <a:t>Juurpessu</a:t>
            </a:r>
            <a:r>
              <a:rPr lang="et-EE" dirty="0" smtClean="0"/>
              <a:t> ja männikärsaka tõrjevahendi kasutamine </a:t>
            </a:r>
            <a:r>
              <a:rPr lang="et-EE" b="1" dirty="0" smtClean="0"/>
              <a:t>95 </a:t>
            </a:r>
            <a:r>
              <a:rPr lang="et-EE" b="1" dirty="0" err="1" smtClean="0"/>
              <a:t>€/ha</a:t>
            </a:r>
            <a:endParaRPr lang="et-EE" b="1" dirty="0" smtClean="0"/>
          </a:p>
          <a:p>
            <a:r>
              <a:rPr lang="et-EE" dirty="0" smtClean="0"/>
              <a:t>Metsatulekahju ennetamine </a:t>
            </a:r>
            <a:r>
              <a:rPr lang="et-EE" b="1" dirty="0" smtClean="0"/>
              <a:t>80%</a:t>
            </a:r>
          </a:p>
          <a:p>
            <a:pPr lvl="1"/>
            <a:r>
              <a:rPr lang="et-EE" dirty="0" smtClean="0"/>
              <a:t>Tuletõkestusriba ja –vööndi rajamine ja korrashoidmine</a:t>
            </a:r>
          </a:p>
          <a:p>
            <a:pPr lvl="1"/>
            <a:r>
              <a:rPr lang="et-EE" dirty="0" smtClean="0"/>
              <a:t>Tuletõrje veevõtukoha ja veevõtukohale viiva juurdepääsutee korrashoidmine</a:t>
            </a:r>
          </a:p>
          <a:p>
            <a:pPr lvl="1"/>
            <a:r>
              <a:rPr lang="et-EE" dirty="0" smtClean="0"/>
              <a:t>Lõkke- ja õppepuhkekoha rajamine </a:t>
            </a:r>
            <a:r>
              <a:rPr lang="et-EE" b="1" dirty="0" smtClean="0"/>
              <a:t>(50%)</a:t>
            </a:r>
          </a:p>
          <a:p>
            <a:pPr lvl="1"/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768173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Natura 2000 hüvitis erametsamaale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Maaelu arengukava 2014 – 2020 meede 12</a:t>
            </a:r>
          </a:p>
          <a:p>
            <a:endParaRPr lang="et-EE" dirty="0"/>
          </a:p>
          <a:p>
            <a:r>
              <a:rPr lang="et-EE" dirty="0" smtClean="0"/>
              <a:t>Maaeluministri </a:t>
            </a:r>
            <a:r>
              <a:rPr lang="et-EE" dirty="0"/>
              <a:t>22.04.2015 määrus nr 39 </a:t>
            </a:r>
            <a:r>
              <a:rPr lang="et-EE" dirty="0" smtClean="0"/>
              <a:t>„</a:t>
            </a:r>
            <a:r>
              <a:rPr lang="et-EE" dirty="0" smtClean="0">
                <a:hlinkClick r:id="rId2"/>
              </a:rPr>
              <a:t>Natura </a:t>
            </a:r>
            <a:r>
              <a:rPr lang="et-EE" dirty="0">
                <a:hlinkClick r:id="rId2"/>
              </a:rPr>
              <a:t>2000 erametsamaa </a:t>
            </a:r>
            <a:r>
              <a:rPr lang="et-EE" dirty="0" smtClean="0">
                <a:hlinkClick r:id="rId2"/>
              </a:rPr>
              <a:t>toetus</a:t>
            </a:r>
            <a:r>
              <a:rPr lang="et-EE" dirty="0" smtClean="0"/>
              <a:t>“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543163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Natura 2000 hüvitis erametsamaale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Erametsaomanikule kompenseeritakse looduskaitseliste piirangute tõttu jäävat tulu</a:t>
            </a:r>
          </a:p>
          <a:p>
            <a:endParaRPr lang="et-EE" dirty="0"/>
          </a:p>
          <a:p>
            <a:r>
              <a:rPr lang="et-EE" dirty="0" smtClean="0"/>
              <a:t>Natura 2000 alal piiranguvööndis, hoiualal ja projekteeritaval alal kuni 60 </a:t>
            </a:r>
            <a:r>
              <a:rPr lang="et-EE" dirty="0" err="1" smtClean="0"/>
              <a:t>€/ha</a:t>
            </a:r>
            <a:endParaRPr lang="et-EE" dirty="0" smtClean="0"/>
          </a:p>
          <a:p>
            <a:endParaRPr lang="et-EE" dirty="0"/>
          </a:p>
          <a:p>
            <a:r>
              <a:rPr lang="et-EE" dirty="0" smtClean="0"/>
              <a:t>Sihtkaitsevööndis Natura 2000 alal ja väljapool seda kuni 110 </a:t>
            </a:r>
            <a:r>
              <a:rPr lang="et-EE" dirty="0" err="1" smtClean="0"/>
              <a:t>€/ha</a:t>
            </a:r>
            <a:endParaRPr lang="et-EE" dirty="0" smtClean="0"/>
          </a:p>
          <a:p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621926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Siseriiklikud toetused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>
                <a:hlinkClick r:id="rId2"/>
              </a:rPr>
              <a:t>Metsaseaduse</a:t>
            </a:r>
            <a:r>
              <a:rPr lang="et-EE" dirty="0" smtClean="0"/>
              <a:t> § 10</a:t>
            </a:r>
          </a:p>
          <a:p>
            <a:endParaRPr lang="et-EE" dirty="0"/>
          </a:p>
          <a:p>
            <a:r>
              <a:rPr lang="et-EE" dirty="0" smtClean="0"/>
              <a:t>Keskkonnaministri </a:t>
            </a:r>
            <a:r>
              <a:rPr lang="et-EE" dirty="0"/>
              <a:t>14.04.2014 määrus nr 10 „</a:t>
            </a:r>
            <a:r>
              <a:rPr lang="et-EE" dirty="0">
                <a:hlinkClick r:id="rId3"/>
              </a:rPr>
              <a:t>Erametsanduse toetuse andmise alused, taotluse kohta esitatavad nõuded, toetuse taotlemise ja taotluse menetlemise kord, taotluse hindamise alused ning toetuse tagasinõudmise </a:t>
            </a:r>
            <a:r>
              <a:rPr lang="et-EE" dirty="0" smtClean="0">
                <a:hlinkClick r:id="rId3"/>
              </a:rPr>
              <a:t>kord</a:t>
            </a:r>
            <a:r>
              <a:rPr lang="et-EE" dirty="0" smtClean="0"/>
              <a:t>“</a:t>
            </a:r>
          </a:p>
          <a:p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940576214"/>
      </p:ext>
    </p:extLst>
  </p:cSld>
  <p:clrMapOvr>
    <a:masterClrMapping/>
  </p:clrMapOvr>
</p:sld>
</file>

<file path=ppt/theme/theme1.xml><?xml version="1.0" encoding="utf-8"?>
<a:theme xmlns:a="http://schemas.openxmlformats.org/drawingml/2006/main" name="Tarkvarakomplekti Office kujundu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arkvarakomplekti Office kujundu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983</Words>
  <Application>Microsoft Office PowerPoint</Application>
  <PresentationFormat>Ekraaniseanss (4:3)</PresentationFormat>
  <Paragraphs>249</Paragraphs>
  <Slides>21</Slides>
  <Notes>1</Notes>
  <HiddenSlides>0</HiddenSlides>
  <MMClips>0</MMClips>
  <ScaleCrop>false</ScaleCrop>
  <HeadingPairs>
    <vt:vector size="4" baseType="variant">
      <vt:variant>
        <vt:lpstr>Kujundus</vt:lpstr>
      </vt:variant>
      <vt:variant>
        <vt:i4>1</vt:i4>
      </vt:variant>
      <vt:variant>
        <vt:lpstr>Slaidipealkirjad</vt:lpstr>
      </vt:variant>
      <vt:variant>
        <vt:i4>21</vt:i4>
      </vt:variant>
    </vt:vector>
  </HeadingPairs>
  <TitlesOfParts>
    <vt:vector size="22" baseType="lpstr">
      <vt:lpstr>Tarkvarakomplekti Office kujundus</vt:lpstr>
      <vt:lpstr>Metsandustoetuste saamise tingimused, taotluste esitamine ja taotluste menetlemine </vt:lpstr>
      <vt:lpstr>Toetused erametsaomanikule 2019</vt:lpstr>
      <vt:lpstr>Metsameede</vt:lpstr>
      <vt:lpstr>Metsameetme tegevused (1)</vt:lpstr>
      <vt:lpstr>Metsameetme tegevused (2)</vt:lpstr>
      <vt:lpstr>Metsameetme tegevused (3)</vt:lpstr>
      <vt:lpstr>Natura 2000 hüvitis erametsamaale</vt:lpstr>
      <vt:lpstr>Natura 2000 hüvitis erametsamaale</vt:lpstr>
      <vt:lpstr>Siseriiklikud toetused</vt:lpstr>
      <vt:lpstr>Siseriiklikud toetused (1)</vt:lpstr>
      <vt:lpstr>Siseriiklikud toetused (3)</vt:lpstr>
      <vt:lpstr>Siseriiklikud toetused (2)</vt:lpstr>
      <vt:lpstr>Siseriiklikud toetused (4)</vt:lpstr>
      <vt:lpstr>Toetuse taotlemine</vt:lpstr>
      <vt:lpstr>Tööde tegemine</vt:lpstr>
      <vt:lpstr>Eelarve ja ajakava</vt:lpstr>
      <vt:lpstr>Kui raha ei jätku?</vt:lpstr>
      <vt:lpstr>Toetuse maksmine</vt:lpstr>
      <vt:lpstr>Rohkem infot</vt:lpstr>
      <vt:lpstr>Tänan kuulamast!</vt:lpstr>
      <vt:lpstr>Tähtajad ja eelarve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PowerPointi esitlus</dc:title>
  <dc:creator>Triin Suur</dc:creator>
  <cp:lastModifiedBy>Triin Suur</cp:lastModifiedBy>
  <cp:revision>25</cp:revision>
  <dcterms:created xsi:type="dcterms:W3CDTF">2019-01-15T14:10:48Z</dcterms:created>
  <dcterms:modified xsi:type="dcterms:W3CDTF">2019-01-17T08:06:46Z</dcterms:modified>
</cp:coreProperties>
</file>