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35"/>
  </p:handoutMasterIdLst>
  <p:sldIdLst>
    <p:sldId id="301" r:id="rId3"/>
    <p:sldId id="257" r:id="rId4"/>
    <p:sldId id="284" r:id="rId5"/>
    <p:sldId id="258" r:id="rId6"/>
    <p:sldId id="259" r:id="rId7"/>
    <p:sldId id="261" r:id="rId8"/>
    <p:sldId id="260" r:id="rId9"/>
    <p:sldId id="264" r:id="rId10"/>
    <p:sldId id="286" r:id="rId11"/>
    <p:sldId id="285" r:id="rId12"/>
    <p:sldId id="263" r:id="rId13"/>
    <p:sldId id="262" r:id="rId14"/>
    <p:sldId id="279" r:id="rId15"/>
    <p:sldId id="265" r:id="rId16"/>
    <p:sldId id="292" r:id="rId17"/>
    <p:sldId id="273" r:id="rId18"/>
    <p:sldId id="281" r:id="rId19"/>
    <p:sldId id="293" r:id="rId20"/>
    <p:sldId id="288" r:id="rId21"/>
    <p:sldId id="289" r:id="rId22"/>
    <p:sldId id="280" r:id="rId23"/>
    <p:sldId id="287" r:id="rId24"/>
    <p:sldId id="274" r:id="rId25"/>
    <p:sldId id="275" r:id="rId26"/>
    <p:sldId id="276" r:id="rId27"/>
    <p:sldId id="277" r:id="rId28"/>
    <p:sldId id="290" r:id="rId29"/>
    <p:sldId id="283" r:id="rId30"/>
    <p:sldId id="296" r:id="rId31"/>
    <p:sldId id="297" r:id="rId32"/>
    <p:sldId id="294" r:id="rId33"/>
    <p:sldId id="295" r:id="rId34"/>
  </p:sldIdLst>
  <p:sldSz cx="12192000" cy="6858000"/>
  <p:notesSz cx="9866313" cy="6735763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FE5C21D-E6A9-41FB-8668-D1AE7DA40D8F}">
          <p14:sldIdLst>
            <p14:sldId id="301"/>
            <p14:sldId id="257"/>
            <p14:sldId id="284"/>
            <p14:sldId id="258"/>
            <p14:sldId id="259"/>
            <p14:sldId id="261"/>
            <p14:sldId id="260"/>
            <p14:sldId id="264"/>
            <p14:sldId id="286"/>
            <p14:sldId id="285"/>
            <p14:sldId id="263"/>
            <p14:sldId id="262"/>
            <p14:sldId id="279"/>
            <p14:sldId id="265"/>
            <p14:sldId id="292"/>
            <p14:sldId id="273"/>
            <p14:sldId id="281"/>
            <p14:sldId id="293"/>
            <p14:sldId id="288"/>
            <p14:sldId id="289"/>
            <p14:sldId id="280"/>
            <p14:sldId id="287"/>
            <p14:sldId id="274"/>
            <p14:sldId id="275"/>
            <p14:sldId id="276"/>
            <p14:sldId id="277"/>
          </p14:sldIdLst>
        </p14:section>
        <p14:section name="Untitled Section" id="{D8F68BD9-34C8-4793-A2C2-412B36100990}">
          <p14:sldIdLst>
            <p14:sldId id="290"/>
            <p14:sldId id="283"/>
            <p14:sldId id="296"/>
            <p14:sldId id="297"/>
            <p14:sldId id="294"/>
            <p14:sldId id="29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3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2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08D833-BDB5-45B0-AD40-447E3565F3B1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13093557-8424-420A-AB32-2514A3A40183}">
      <dgm:prSet phldrT="[Text]" custT="1"/>
      <dgm:spPr/>
      <dgm:t>
        <a:bodyPr/>
        <a:lstStyle/>
        <a:p>
          <a:r>
            <a:rPr lang="et-EE" sz="2400" dirty="0"/>
            <a:t>2018 suvi-sügis MEM osaleb poliitika kujundamisel</a:t>
          </a:r>
          <a:endParaRPr lang="en-US" sz="2400" dirty="0"/>
        </a:p>
      </dgm:t>
    </dgm:pt>
    <dgm:pt modelId="{AE08232A-AD48-4A00-B4EE-4CF5A8F73198}" type="parTrans" cxnId="{FC263E21-1506-4D24-8F84-BDEEB7999904}">
      <dgm:prSet/>
      <dgm:spPr/>
      <dgm:t>
        <a:bodyPr/>
        <a:lstStyle/>
        <a:p>
          <a:endParaRPr lang="en-US"/>
        </a:p>
      </dgm:t>
    </dgm:pt>
    <dgm:pt modelId="{C63224B7-6DF9-4256-AC2A-D11330D4961B}" type="sibTrans" cxnId="{FC263E21-1506-4D24-8F84-BDEEB7999904}">
      <dgm:prSet/>
      <dgm:spPr/>
      <dgm:t>
        <a:bodyPr/>
        <a:lstStyle/>
        <a:p>
          <a:endParaRPr lang="en-US"/>
        </a:p>
      </dgm:t>
    </dgm:pt>
    <dgm:pt modelId="{C3543ED4-9C9F-49D2-9049-6181C89C355F}" type="pres">
      <dgm:prSet presAssocID="{D308D833-BDB5-45B0-AD40-447E3565F3B1}" presName="Name0" presStyleCnt="0">
        <dgm:presLayoutVars>
          <dgm:dir/>
          <dgm:animLvl val="lvl"/>
          <dgm:resizeHandles val="exact"/>
        </dgm:presLayoutVars>
      </dgm:prSet>
      <dgm:spPr/>
    </dgm:pt>
    <dgm:pt modelId="{88E8D79E-99BF-46DB-9608-7D3496455295}" type="pres">
      <dgm:prSet presAssocID="{13093557-8424-420A-AB32-2514A3A40183}" presName="parTxOnly" presStyleLbl="node1" presStyleIdx="0" presStyleCnt="1">
        <dgm:presLayoutVars>
          <dgm:chMax val="0"/>
          <dgm:chPref val="0"/>
          <dgm:bulletEnabled val="1"/>
        </dgm:presLayoutVars>
      </dgm:prSet>
      <dgm:spPr/>
    </dgm:pt>
  </dgm:ptLst>
  <dgm:cxnLst>
    <dgm:cxn modelId="{1336BD0E-50E7-40DB-A903-C21DB0DC804E}" type="presOf" srcId="{13093557-8424-420A-AB32-2514A3A40183}" destId="{88E8D79E-99BF-46DB-9608-7D3496455295}" srcOrd="0" destOrd="0" presId="urn:microsoft.com/office/officeart/2005/8/layout/chevron1"/>
    <dgm:cxn modelId="{546F5B12-EBE9-4CA2-8867-5874AC9916D0}" type="presOf" srcId="{D308D833-BDB5-45B0-AD40-447E3565F3B1}" destId="{C3543ED4-9C9F-49D2-9049-6181C89C355F}" srcOrd="0" destOrd="0" presId="urn:microsoft.com/office/officeart/2005/8/layout/chevron1"/>
    <dgm:cxn modelId="{FC263E21-1506-4D24-8F84-BDEEB7999904}" srcId="{D308D833-BDB5-45B0-AD40-447E3565F3B1}" destId="{13093557-8424-420A-AB32-2514A3A40183}" srcOrd="0" destOrd="0" parTransId="{AE08232A-AD48-4A00-B4EE-4CF5A8F73198}" sibTransId="{C63224B7-6DF9-4256-AC2A-D11330D4961B}"/>
    <dgm:cxn modelId="{4678DE85-A8AF-4153-B3F3-04DBB94FEB20}" type="presParOf" srcId="{C3543ED4-9C9F-49D2-9049-6181C89C355F}" destId="{88E8D79E-99BF-46DB-9608-7D3496455295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BC111C-11F6-4AAC-A61B-F6D9B753ADC1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8A6BBBC6-A2CF-4920-88A2-4DE7332AE149}">
      <dgm:prSet phldrT="[Text]" custT="1"/>
      <dgm:spPr/>
      <dgm:t>
        <a:bodyPr/>
        <a:lstStyle/>
        <a:p>
          <a:r>
            <a:rPr lang="et-EE" sz="1200" dirty="0"/>
            <a:t>2019  JAAN-APRILL TAOTLUSVOOR</a:t>
          </a:r>
          <a:endParaRPr lang="en-US" sz="1200" dirty="0"/>
        </a:p>
      </dgm:t>
    </dgm:pt>
    <dgm:pt modelId="{E8F30E68-BDAC-4DF7-AEC4-C76C8267B245}" type="parTrans" cxnId="{CA436AA5-AD97-4628-91A1-70F2338C59F3}">
      <dgm:prSet/>
      <dgm:spPr/>
      <dgm:t>
        <a:bodyPr/>
        <a:lstStyle/>
        <a:p>
          <a:endParaRPr lang="en-US"/>
        </a:p>
      </dgm:t>
    </dgm:pt>
    <dgm:pt modelId="{17617FA2-3C61-4090-9DF6-8130D46AC234}" type="sibTrans" cxnId="{CA436AA5-AD97-4628-91A1-70F2338C59F3}">
      <dgm:prSet/>
      <dgm:spPr/>
      <dgm:t>
        <a:bodyPr/>
        <a:lstStyle/>
        <a:p>
          <a:endParaRPr lang="en-US"/>
        </a:p>
      </dgm:t>
    </dgm:pt>
    <dgm:pt modelId="{0CF3D40B-04D2-4FAB-B1CD-06EDE25B327B}">
      <dgm:prSet phldrT="[Text]" custT="1"/>
      <dgm:spPr/>
      <dgm:t>
        <a:bodyPr/>
        <a:lstStyle/>
        <a:p>
          <a:r>
            <a:rPr lang="et-EE" sz="1200" dirty="0"/>
            <a:t>HINDAMINE (KOM)</a:t>
          </a:r>
          <a:endParaRPr lang="en-US" sz="1200" dirty="0"/>
        </a:p>
      </dgm:t>
    </dgm:pt>
    <dgm:pt modelId="{34976763-540A-44AF-B0F2-D3F8C9D73AC1}" type="parTrans" cxnId="{95EB8329-501C-4ED8-AB28-144C4729174F}">
      <dgm:prSet/>
      <dgm:spPr/>
      <dgm:t>
        <a:bodyPr/>
        <a:lstStyle/>
        <a:p>
          <a:endParaRPr lang="en-US"/>
        </a:p>
      </dgm:t>
    </dgm:pt>
    <dgm:pt modelId="{683F9650-2BA6-48EC-A9C6-69E4B41B8090}" type="sibTrans" cxnId="{95EB8329-501C-4ED8-AB28-144C4729174F}">
      <dgm:prSet/>
      <dgm:spPr/>
      <dgm:t>
        <a:bodyPr/>
        <a:lstStyle/>
        <a:p>
          <a:endParaRPr lang="en-US"/>
        </a:p>
      </dgm:t>
    </dgm:pt>
    <dgm:pt modelId="{F02BB555-118E-4237-B4F4-0BD4A14CA45F}">
      <dgm:prSet phldrT="[Text]" custT="1"/>
      <dgm:spPr/>
      <dgm:t>
        <a:bodyPr/>
        <a:lstStyle/>
        <a:p>
          <a:r>
            <a:rPr lang="et-EE" sz="1200" dirty="0"/>
            <a:t>2019 OKTOOBER KOM  otsus</a:t>
          </a:r>
          <a:endParaRPr lang="en-US" sz="1200" dirty="0"/>
        </a:p>
      </dgm:t>
    </dgm:pt>
    <dgm:pt modelId="{2513EE01-DCF7-41BA-B2DC-F0ADB0812ED7}" type="parTrans" cxnId="{D8DFD7A2-A2F2-4000-8505-526B69AF9AAF}">
      <dgm:prSet/>
      <dgm:spPr/>
      <dgm:t>
        <a:bodyPr/>
        <a:lstStyle/>
        <a:p>
          <a:endParaRPr lang="en-US"/>
        </a:p>
      </dgm:t>
    </dgm:pt>
    <dgm:pt modelId="{6ED12D8A-A3D8-4B21-9B01-169E546303C4}" type="sibTrans" cxnId="{D8DFD7A2-A2F2-4000-8505-526B69AF9AAF}">
      <dgm:prSet/>
      <dgm:spPr/>
      <dgm:t>
        <a:bodyPr/>
        <a:lstStyle/>
        <a:p>
          <a:endParaRPr lang="en-US"/>
        </a:p>
      </dgm:t>
    </dgm:pt>
    <dgm:pt modelId="{6962EB52-26DA-419E-A93B-C3A089744AF5}">
      <dgm:prSet phldrT="[Text]" custT="1"/>
      <dgm:spPr/>
      <dgm:t>
        <a:bodyPr/>
        <a:lstStyle/>
        <a:p>
          <a:r>
            <a:rPr lang="et-EE" sz="1200" dirty="0"/>
            <a:t>2019 OKT TAOTLEJA valib rakendus-asutuse</a:t>
          </a:r>
          <a:endParaRPr lang="en-US" sz="1200" dirty="0"/>
        </a:p>
      </dgm:t>
    </dgm:pt>
    <dgm:pt modelId="{FF1C1613-0254-4C3E-AE02-242F9F8BF70F}" type="parTrans" cxnId="{96B89D0E-DA17-4A81-A92C-F89F3E14E167}">
      <dgm:prSet/>
      <dgm:spPr/>
      <dgm:t>
        <a:bodyPr/>
        <a:lstStyle/>
        <a:p>
          <a:endParaRPr lang="en-US"/>
        </a:p>
      </dgm:t>
    </dgm:pt>
    <dgm:pt modelId="{583F0C8A-ADC9-486E-8979-75569098840F}" type="sibTrans" cxnId="{96B89D0E-DA17-4A81-A92C-F89F3E14E167}">
      <dgm:prSet/>
      <dgm:spPr/>
      <dgm:t>
        <a:bodyPr/>
        <a:lstStyle/>
        <a:p>
          <a:endParaRPr lang="en-US"/>
        </a:p>
      </dgm:t>
    </dgm:pt>
    <dgm:pt modelId="{9D69A81E-D20D-46E2-9568-3421BFF400BF}">
      <dgm:prSet phldrT="[Text]" custT="1"/>
      <dgm:spPr/>
      <dgm:t>
        <a:bodyPr/>
        <a:lstStyle/>
        <a:p>
          <a:r>
            <a:rPr lang="et-EE" sz="1200" dirty="0"/>
            <a:t>2019 NOV-DETS </a:t>
          </a:r>
        </a:p>
        <a:p>
          <a:r>
            <a:rPr lang="et-EE" sz="1200" dirty="0"/>
            <a:t>PRIA ettevalmistus + kontroll</a:t>
          </a:r>
          <a:endParaRPr lang="en-US" sz="1200" dirty="0"/>
        </a:p>
      </dgm:t>
    </dgm:pt>
    <dgm:pt modelId="{F8AB10E3-9199-4943-A98B-85C6EDD76CD9}" type="parTrans" cxnId="{31C988ED-E2DE-4689-B478-4DFA7D1F5439}">
      <dgm:prSet/>
      <dgm:spPr/>
      <dgm:t>
        <a:bodyPr/>
        <a:lstStyle/>
        <a:p>
          <a:endParaRPr lang="en-US"/>
        </a:p>
      </dgm:t>
    </dgm:pt>
    <dgm:pt modelId="{BD9E9728-AC2A-419B-A2DB-12DCB64490B3}" type="sibTrans" cxnId="{31C988ED-E2DE-4689-B478-4DFA7D1F5439}">
      <dgm:prSet/>
      <dgm:spPr/>
      <dgm:t>
        <a:bodyPr/>
        <a:lstStyle/>
        <a:p>
          <a:endParaRPr lang="en-US"/>
        </a:p>
      </dgm:t>
    </dgm:pt>
    <dgm:pt modelId="{918C735B-9FB2-413A-9373-85F033F7C623}" type="pres">
      <dgm:prSet presAssocID="{4CBC111C-11F6-4AAC-A61B-F6D9B753ADC1}" presName="Name0" presStyleCnt="0">
        <dgm:presLayoutVars>
          <dgm:dir/>
          <dgm:animLvl val="lvl"/>
          <dgm:resizeHandles val="exact"/>
        </dgm:presLayoutVars>
      </dgm:prSet>
      <dgm:spPr/>
    </dgm:pt>
    <dgm:pt modelId="{C3836FA4-8DB7-4F3B-A281-30D81224D13B}" type="pres">
      <dgm:prSet presAssocID="{8A6BBBC6-A2CF-4920-88A2-4DE7332AE149}" presName="parTxOnly" presStyleLbl="node1" presStyleIdx="0" presStyleCnt="5" custScaleY="121043">
        <dgm:presLayoutVars>
          <dgm:chMax val="0"/>
          <dgm:chPref val="0"/>
          <dgm:bulletEnabled val="1"/>
        </dgm:presLayoutVars>
      </dgm:prSet>
      <dgm:spPr/>
    </dgm:pt>
    <dgm:pt modelId="{3D64B685-B8CC-4DEB-9D3F-967287F44C3C}" type="pres">
      <dgm:prSet presAssocID="{17617FA2-3C61-4090-9DF6-8130D46AC234}" presName="parTxOnlySpace" presStyleCnt="0"/>
      <dgm:spPr/>
    </dgm:pt>
    <dgm:pt modelId="{B804579A-2F9F-4F06-AC17-80791C24C460}" type="pres">
      <dgm:prSet presAssocID="{0CF3D40B-04D2-4FAB-B1CD-06EDE25B327B}" presName="parTxOnly" presStyleLbl="node1" presStyleIdx="1" presStyleCnt="5" custScaleY="124023">
        <dgm:presLayoutVars>
          <dgm:chMax val="0"/>
          <dgm:chPref val="0"/>
          <dgm:bulletEnabled val="1"/>
        </dgm:presLayoutVars>
      </dgm:prSet>
      <dgm:spPr/>
    </dgm:pt>
    <dgm:pt modelId="{010C557E-780F-474B-B430-CF4D3CD5BF9B}" type="pres">
      <dgm:prSet presAssocID="{683F9650-2BA6-48EC-A9C6-69E4B41B8090}" presName="parTxOnlySpace" presStyleCnt="0"/>
      <dgm:spPr/>
    </dgm:pt>
    <dgm:pt modelId="{3B22A067-B718-454A-A0D9-7F2D6F0B109D}" type="pres">
      <dgm:prSet presAssocID="{F02BB555-118E-4237-B4F4-0BD4A14CA45F}" presName="parTxOnly" presStyleLbl="node1" presStyleIdx="2" presStyleCnt="5" custScaleY="127003">
        <dgm:presLayoutVars>
          <dgm:chMax val="0"/>
          <dgm:chPref val="0"/>
          <dgm:bulletEnabled val="1"/>
        </dgm:presLayoutVars>
      </dgm:prSet>
      <dgm:spPr/>
    </dgm:pt>
    <dgm:pt modelId="{E3EFBA31-6B25-47FC-AAAC-CA721EFF0287}" type="pres">
      <dgm:prSet presAssocID="{6ED12D8A-A3D8-4B21-9B01-169E546303C4}" presName="parTxOnlySpace" presStyleCnt="0"/>
      <dgm:spPr/>
    </dgm:pt>
    <dgm:pt modelId="{6DED6DBA-1346-48C7-BE6E-BCF61706C359}" type="pres">
      <dgm:prSet presAssocID="{6962EB52-26DA-419E-A93B-C3A089744AF5}" presName="parTxOnly" presStyleLbl="node1" presStyleIdx="3" presStyleCnt="5" custScaleY="132963">
        <dgm:presLayoutVars>
          <dgm:chMax val="0"/>
          <dgm:chPref val="0"/>
          <dgm:bulletEnabled val="1"/>
        </dgm:presLayoutVars>
      </dgm:prSet>
      <dgm:spPr/>
    </dgm:pt>
    <dgm:pt modelId="{2CD86A2E-384B-4F83-83FD-0A3F808E8DB2}" type="pres">
      <dgm:prSet presAssocID="{583F0C8A-ADC9-486E-8979-75569098840F}" presName="parTxOnlySpace" presStyleCnt="0"/>
      <dgm:spPr/>
    </dgm:pt>
    <dgm:pt modelId="{1A298484-7E88-49D1-9085-086278CA829B}" type="pres">
      <dgm:prSet presAssocID="{9D69A81E-D20D-46E2-9568-3421BFF400BF}" presName="parTxOnly" presStyleLbl="node1" presStyleIdx="4" presStyleCnt="5" custScaleY="127003">
        <dgm:presLayoutVars>
          <dgm:chMax val="0"/>
          <dgm:chPref val="0"/>
          <dgm:bulletEnabled val="1"/>
        </dgm:presLayoutVars>
      </dgm:prSet>
      <dgm:spPr/>
    </dgm:pt>
  </dgm:ptLst>
  <dgm:cxnLst>
    <dgm:cxn modelId="{96B89D0E-DA17-4A81-A92C-F89F3E14E167}" srcId="{4CBC111C-11F6-4AAC-A61B-F6D9B753ADC1}" destId="{6962EB52-26DA-419E-A93B-C3A089744AF5}" srcOrd="3" destOrd="0" parTransId="{FF1C1613-0254-4C3E-AE02-242F9F8BF70F}" sibTransId="{583F0C8A-ADC9-486E-8979-75569098840F}"/>
    <dgm:cxn modelId="{8D457312-7E3D-48A2-A1FF-F389FA7184DA}" type="presOf" srcId="{F02BB555-118E-4237-B4F4-0BD4A14CA45F}" destId="{3B22A067-B718-454A-A0D9-7F2D6F0B109D}" srcOrd="0" destOrd="0" presId="urn:microsoft.com/office/officeart/2005/8/layout/chevron1"/>
    <dgm:cxn modelId="{11DA0D25-7EAF-4074-951B-A434AF43DBAD}" type="presOf" srcId="{0CF3D40B-04D2-4FAB-B1CD-06EDE25B327B}" destId="{B804579A-2F9F-4F06-AC17-80791C24C460}" srcOrd="0" destOrd="0" presId="urn:microsoft.com/office/officeart/2005/8/layout/chevron1"/>
    <dgm:cxn modelId="{95EB8329-501C-4ED8-AB28-144C4729174F}" srcId="{4CBC111C-11F6-4AAC-A61B-F6D9B753ADC1}" destId="{0CF3D40B-04D2-4FAB-B1CD-06EDE25B327B}" srcOrd="1" destOrd="0" parTransId="{34976763-540A-44AF-B0F2-D3F8C9D73AC1}" sibTransId="{683F9650-2BA6-48EC-A9C6-69E4B41B8090}"/>
    <dgm:cxn modelId="{B05BC74C-46BA-468A-BEA9-BE41DBBAF503}" type="presOf" srcId="{4CBC111C-11F6-4AAC-A61B-F6D9B753ADC1}" destId="{918C735B-9FB2-413A-9373-85F033F7C623}" srcOrd="0" destOrd="0" presId="urn:microsoft.com/office/officeart/2005/8/layout/chevron1"/>
    <dgm:cxn modelId="{D8DFD7A2-A2F2-4000-8505-526B69AF9AAF}" srcId="{4CBC111C-11F6-4AAC-A61B-F6D9B753ADC1}" destId="{F02BB555-118E-4237-B4F4-0BD4A14CA45F}" srcOrd="2" destOrd="0" parTransId="{2513EE01-DCF7-41BA-B2DC-F0ADB0812ED7}" sibTransId="{6ED12D8A-A3D8-4B21-9B01-169E546303C4}"/>
    <dgm:cxn modelId="{CA436AA5-AD97-4628-91A1-70F2338C59F3}" srcId="{4CBC111C-11F6-4AAC-A61B-F6D9B753ADC1}" destId="{8A6BBBC6-A2CF-4920-88A2-4DE7332AE149}" srcOrd="0" destOrd="0" parTransId="{E8F30E68-BDAC-4DF7-AEC4-C76C8267B245}" sibTransId="{17617FA2-3C61-4090-9DF6-8130D46AC234}"/>
    <dgm:cxn modelId="{81751DAD-7D08-476A-A0D5-65A7ACB803E7}" type="presOf" srcId="{8A6BBBC6-A2CF-4920-88A2-4DE7332AE149}" destId="{C3836FA4-8DB7-4F3B-A281-30D81224D13B}" srcOrd="0" destOrd="0" presId="urn:microsoft.com/office/officeart/2005/8/layout/chevron1"/>
    <dgm:cxn modelId="{F4472EAD-0607-41DE-BF4D-F292E537A138}" type="presOf" srcId="{9D69A81E-D20D-46E2-9568-3421BFF400BF}" destId="{1A298484-7E88-49D1-9085-086278CA829B}" srcOrd="0" destOrd="0" presId="urn:microsoft.com/office/officeart/2005/8/layout/chevron1"/>
    <dgm:cxn modelId="{0BD3FDD6-C214-4F8B-9F3B-4D6A8B8FB950}" type="presOf" srcId="{6962EB52-26DA-419E-A93B-C3A089744AF5}" destId="{6DED6DBA-1346-48C7-BE6E-BCF61706C359}" srcOrd="0" destOrd="0" presId="urn:microsoft.com/office/officeart/2005/8/layout/chevron1"/>
    <dgm:cxn modelId="{31C988ED-E2DE-4689-B478-4DFA7D1F5439}" srcId="{4CBC111C-11F6-4AAC-A61B-F6D9B753ADC1}" destId="{9D69A81E-D20D-46E2-9568-3421BFF400BF}" srcOrd="4" destOrd="0" parTransId="{F8AB10E3-9199-4943-A98B-85C6EDD76CD9}" sibTransId="{BD9E9728-AC2A-419B-A2DB-12DCB64490B3}"/>
    <dgm:cxn modelId="{59639584-B150-40A3-BA1D-F0741C45A145}" type="presParOf" srcId="{918C735B-9FB2-413A-9373-85F033F7C623}" destId="{C3836FA4-8DB7-4F3B-A281-30D81224D13B}" srcOrd="0" destOrd="0" presId="urn:microsoft.com/office/officeart/2005/8/layout/chevron1"/>
    <dgm:cxn modelId="{AD701874-8769-499B-9CAA-B70A3E294EF1}" type="presParOf" srcId="{918C735B-9FB2-413A-9373-85F033F7C623}" destId="{3D64B685-B8CC-4DEB-9D3F-967287F44C3C}" srcOrd="1" destOrd="0" presId="urn:microsoft.com/office/officeart/2005/8/layout/chevron1"/>
    <dgm:cxn modelId="{3CBF06BC-F752-4FFA-835C-526803233C86}" type="presParOf" srcId="{918C735B-9FB2-413A-9373-85F033F7C623}" destId="{B804579A-2F9F-4F06-AC17-80791C24C460}" srcOrd="2" destOrd="0" presId="urn:microsoft.com/office/officeart/2005/8/layout/chevron1"/>
    <dgm:cxn modelId="{762FF552-8193-4180-8869-E81973D9D53D}" type="presParOf" srcId="{918C735B-9FB2-413A-9373-85F033F7C623}" destId="{010C557E-780F-474B-B430-CF4D3CD5BF9B}" srcOrd="3" destOrd="0" presId="urn:microsoft.com/office/officeart/2005/8/layout/chevron1"/>
    <dgm:cxn modelId="{35D0C398-8A16-4EE3-8A01-E84814D1DFB3}" type="presParOf" srcId="{918C735B-9FB2-413A-9373-85F033F7C623}" destId="{3B22A067-B718-454A-A0D9-7F2D6F0B109D}" srcOrd="4" destOrd="0" presId="urn:microsoft.com/office/officeart/2005/8/layout/chevron1"/>
    <dgm:cxn modelId="{36613ACD-3A93-4605-A94E-78DBE479C5BD}" type="presParOf" srcId="{918C735B-9FB2-413A-9373-85F033F7C623}" destId="{E3EFBA31-6B25-47FC-AAAC-CA721EFF0287}" srcOrd="5" destOrd="0" presId="urn:microsoft.com/office/officeart/2005/8/layout/chevron1"/>
    <dgm:cxn modelId="{4D86AC17-2E34-4515-8857-D3F3F563B01A}" type="presParOf" srcId="{918C735B-9FB2-413A-9373-85F033F7C623}" destId="{6DED6DBA-1346-48C7-BE6E-BCF61706C359}" srcOrd="6" destOrd="0" presId="urn:microsoft.com/office/officeart/2005/8/layout/chevron1"/>
    <dgm:cxn modelId="{21385E87-2468-4B74-907B-CAA34FF5AE0D}" type="presParOf" srcId="{918C735B-9FB2-413A-9373-85F033F7C623}" destId="{2CD86A2E-384B-4F83-83FD-0A3F808E8DB2}" srcOrd="7" destOrd="0" presId="urn:microsoft.com/office/officeart/2005/8/layout/chevron1"/>
    <dgm:cxn modelId="{448F61DC-C359-4346-858E-4213912432CF}" type="presParOf" srcId="{918C735B-9FB2-413A-9373-85F033F7C623}" destId="{1A298484-7E88-49D1-9085-086278CA829B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696F9E-0E3C-421C-8F96-30DCC24DCF4E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40FC404B-C5BE-4990-BF05-EA27482A6B55}">
      <dgm:prSet phldrT="[Text]"/>
      <dgm:spPr/>
      <dgm:t>
        <a:bodyPr/>
        <a:lstStyle/>
        <a:p>
          <a:r>
            <a:rPr lang="et-EE"/>
            <a:t>2020 JAANUAR PRIA +TAOTLEJA</a:t>
          </a:r>
        </a:p>
        <a:p>
          <a:r>
            <a:rPr lang="et-EE"/>
            <a:t>LEPINGU SÕLMIMINE</a:t>
          </a:r>
          <a:endParaRPr lang="en-US"/>
        </a:p>
      </dgm:t>
    </dgm:pt>
    <dgm:pt modelId="{A3B8C428-2557-498D-98C9-630A31DC8279}" type="parTrans" cxnId="{1243FB8B-F5F4-48C7-ADFF-01A00F331DB9}">
      <dgm:prSet/>
      <dgm:spPr/>
      <dgm:t>
        <a:bodyPr/>
        <a:lstStyle/>
        <a:p>
          <a:endParaRPr lang="en-US"/>
        </a:p>
      </dgm:t>
    </dgm:pt>
    <dgm:pt modelId="{5D909674-F60B-4429-9552-F2BE91DCFE4C}" type="sibTrans" cxnId="{1243FB8B-F5F4-48C7-ADFF-01A00F331DB9}">
      <dgm:prSet/>
      <dgm:spPr/>
      <dgm:t>
        <a:bodyPr/>
        <a:lstStyle/>
        <a:p>
          <a:endParaRPr lang="en-US"/>
        </a:p>
      </dgm:t>
    </dgm:pt>
    <dgm:pt modelId="{F51DF88A-E73A-4882-B2A0-8684A97583F8}">
      <dgm:prSet phldrT="[Text]"/>
      <dgm:spPr/>
      <dgm:t>
        <a:bodyPr/>
        <a:lstStyle/>
        <a:p>
          <a:r>
            <a:rPr lang="et-EE" dirty="0"/>
            <a:t>2020 VEEBRUAR TAOTLEJA alustab</a:t>
          </a:r>
          <a:endParaRPr lang="en-US" dirty="0"/>
        </a:p>
      </dgm:t>
    </dgm:pt>
    <dgm:pt modelId="{990F9FD3-60C0-4687-AACB-BB3D9EDD954C}" type="parTrans" cxnId="{315D1D36-CA1E-4DDE-BD1E-DBCDCE55E414}">
      <dgm:prSet/>
      <dgm:spPr/>
      <dgm:t>
        <a:bodyPr/>
        <a:lstStyle/>
        <a:p>
          <a:endParaRPr lang="en-US"/>
        </a:p>
      </dgm:t>
    </dgm:pt>
    <dgm:pt modelId="{C49ABCA1-9ADE-4DE7-BFBE-A6322B4656A8}" type="sibTrans" cxnId="{315D1D36-CA1E-4DDE-BD1E-DBCDCE55E414}">
      <dgm:prSet/>
      <dgm:spPr/>
      <dgm:t>
        <a:bodyPr/>
        <a:lstStyle/>
        <a:p>
          <a:endParaRPr lang="en-US"/>
        </a:p>
      </dgm:t>
    </dgm:pt>
    <dgm:pt modelId="{8208AD0B-12EE-4B00-94D7-4520C924369E}">
      <dgm:prSet phldrT="[Text]"/>
      <dgm:spPr/>
      <dgm:t>
        <a:bodyPr/>
        <a:lstStyle/>
        <a:p>
          <a:r>
            <a:rPr lang="et-EE" dirty="0"/>
            <a:t>2020 TAOTLEJA rakendab</a:t>
          </a:r>
          <a:endParaRPr lang="en-US" dirty="0"/>
        </a:p>
      </dgm:t>
    </dgm:pt>
    <dgm:pt modelId="{03923879-FE4B-4CB5-BEBD-5F4296BD13FE}" type="parTrans" cxnId="{CADD09F9-8F2C-4383-85B9-EA070F5C7866}">
      <dgm:prSet/>
      <dgm:spPr/>
      <dgm:t>
        <a:bodyPr/>
        <a:lstStyle/>
        <a:p>
          <a:endParaRPr lang="en-US"/>
        </a:p>
      </dgm:t>
    </dgm:pt>
    <dgm:pt modelId="{AD900892-A94E-44CE-A4DB-6FD8FE4E34A9}" type="sibTrans" cxnId="{CADD09F9-8F2C-4383-85B9-EA070F5C7866}">
      <dgm:prSet/>
      <dgm:spPr/>
      <dgm:t>
        <a:bodyPr/>
        <a:lstStyle/>
        <a:p>
          <a:endParaRPr lang="en-US"/>
        </a:p>
      </dgm:t>
    </dgm:pt>
    <dgm:pt modelId="{6C107A51-90CD-46B9-93CA-35C89484256B}" type="pres">
      <dgm:prSet presAssocID="{8F696F9E-0E3C-421C-8F96-30DCC24DCF4E}" presName="Name0" presStyleCnt="0">
        <dgm:presLayoutVars>
          <dgm:dir/>
          <dgm:animLvl val="lvl"/>
          <dgm:resizeHandles val="exact"/>
        </dgm:presLayoutVars>
      </dgm:prSet>
      <dgm:spPr/>
    </dgm:pt>
    <dgm:pt modelId="{D9A27C44-A0A0-4C55-A023-2B28F174BCFC}" type="pres">
      <dgm:prSet presAssocID="{40FC404B-C5BE-4990-BF05-EA27482A6B55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2FC12A4A-4441-48CB-BA65-A9C558E98809}" type="pres">
      <dgm:prSet presAssocID="{5D909674-F60B-4429-9552-F2BE91DCFE4C}" presName="parTxOnlySpace" presStyleCnt="0"/>
      <dgm:spPr/>
    </dgm:pt>
    <dgm:pt modelId="{7EB5EC65-ADE6-4F57-BC43-EEFCF6245D85}" type="pres">
      <dgm:prSet presAssocID="{F51DF88A-E73A-4882-B2A0-8684A97583F8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B8164CEC-B6BB-4928-A556-180D9DCF3126}" type="pres">
      <dgm:prSet presAssocID="{C49ABCA1-9ADE-4DE7-BFBE-A6322B4656A8}" presName="parTxOnlySpace" presStyleCnt="0"/>
      <dgm:spPr/>
    </dgm:pt>
    <dgm:pt modelId="{25611EAC-965A-4E3E-8537-B2A5CE267BD0}" type="pres">
      <dgm:prSet presAssocID="{8208AD0B-12EE-4B00-94D7-4520C924369E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315D1D36-CA1E-4DDE-BD1E-DBCDCE55E414}" srcId="{8F696F9E-0E3C-421C-8F96-30DCC24DCF4E}" destId="{F51DF88A-E73A-4882-B2A0-8684A97583F8}" srcOrd="1" destOrd="0" parTransId="{990F9FD3-60C0-4687-AACB-BB3D9EDD954C}" sibTransId="{C49ABCA1-9ADE-4DE7-BFBE-A6322B4656A8}"/>
    <dgm:cxn modelId="{DE3DEA38-7C38-4505-8685-B357DF83BE61}" type="presOf" srcId="{F51DF88A-E73A-4882-B2A0-8684A97583F8}" destId="{7EB5EC65-ADE6-4F57-BC43-EEFCF6245D85}" srcOrd="0" destOrd="0" presId="urn:microsoft.com/office/officeart/2005/8/layout/chevron1"/>
    <dgm:cxn modelId="{67E7F761-FD22-4CBF-B988-883FB4282D7D}" type="presOf" srcId="{8F696F9E-0E3C-421C-8F96-30DCC24DCF4E}" destId="{6C107A51-90CD-46B9-93CA-35C89484256B}" srcOrd="0" destOrd="0" presId="urn:microsoft.com/office/officeart/2005/8/layout/chevron1"/>
    <dgm:cxn modelId="{A109FE86-88BB-46C7-B311-A42458817815}" type="presOf" srcId="{8208AD0B-12EE-4B00-94D7-4520C924369E}" destId="{25611EAC-965A-4E3E-8537-B2A5CE267BD0}" srcOrd="0" destOrd="0" presId="urn:microsoft.com/office/officeart/2005/8/layout/chevron1"/>
    <dgm:cxn modelId="{C69A7489-4751-40E0-8432-9D3E487D935E}" type="presOf" srcId="{40FC404B-C5BE-4990-BF05-EA27482A6B55}" destId="{D9A27C44-A0A0-4C55-A023-2B28F174BCFC}" srcOrd="0" destOrd="0" presId="urn:microsoft.com/office/officeart/2005/8/layout/chevron1"/>
    <dgm:cxn modelId="{1243FB8B-F5F4-48C7-ADFF-01A00F331DB9}" srcId="{8F696F9E-0E3C-421C-8F96-30DCC24DCF4E}" destId="{40FC404B-C5BE-4990-BF05-EA27482A6B55}" srcOrd="0" destOrd="0" parTransId="{A3B8C428-2557-498D-98C9-630A31DC8279}" sibTransId="{5D909674-F60B-4429-9552-F2BE91DCFE4C}"/>
    <dgm:cxn modelId="{CADD09F9-8F2C-4383-85B9-EA070F5C7866}" srcId="{8F696F9E-0E3C-421C-8F96-30DCC24DCF4E}" destId="{8208AD0B-12EE-4B00-94D7-4520C924369E}" srcOrd="2" destOrd="0" parTransId="{03923879-FE4B-4CB5-BEBD-5F4296BD13FE}" sibTransId="{AD900892-A94E-44CE-A4DB-6FD8FE4E34A9}"/>
    <dgm:cxn modelId="{B93DBC41-35F3-4AAD-837C-258E8B037423}" type="presParOf" srcId="{6C107A51-90CD-46B9-93CA-35C89484256B}" destId="{D9A27C44-A0A0-4C55-A023-2B28F174BCFC}" srcOrd="0" destOrd="0" presId="urn:microsoft.com/office/officeart/2005/8/layout/chevron1"/>
    <dgm:cxn modelId="{9213CEFF-DA01-45C7-A602-077AE9716213}" type="presParOf" srcId="{6C107A51-90CD-46B9-93CA-35C89484256B}" destId="{2FC12A4A-4441-48CB-BA65-A9C558E98809}" srcOrd="1" destOrd="0" presId="urn:microsoft.com/office/officeart/2005/8/layout/chevron1"/>
    <dgm:cxn modelId="{3F9F6D51-49F3-4E7E-A8D0-7792B589FCB6}" type="presParOf" srcId="{6C107A51-90CD-46B9-93CA-35C89484256B}" destId="{7EB5EC65-ADE6-4F57-BC43-EEFCF6245D85}" srcOrd="2" destOrd="0" presId="urn:microsoft.com/office/officeart/2005/8/layout/chevron1"/>
    <dgm:cxn modelId="{EB4C88B8-4182-422E-A56F-B18E6AB2E27A}" type="presParOf" srcId="{6C107A51-90CD-46B9-93CA-35C89484256B}" destId="{B8164CEC-B6BB-4928-A556-180D9DCF3126}" srcOrd="3" destOrd="0" presId="urn:microsoft.com/office/officeart/2005/8/layout/chevron1"/>
    <dgm:cxn modelId="{46577FF0-B8AD-45B6-8BCA-142DF138F6C5}" type="presParOf" srcId="{6C107A51-90CD-46B9-93CA-35C89484256B}" destId="{25611EAC-965A-4E3E-8537-B2A5CE267BD0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B61587C-B5F2-44F2-8029-444BCF67550D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13A9E438-7525-4C96-AD39-C075031544E1}">
      <dgm:prSet phldrT="[Text]"/>
      <dgm:spPr/>
      <dgm:t>
        <a:bodyPr/>
        <a:lstStyle/>
        <a:p>
          <a:r>
            <a:rPr lang="et-EE" dirty="0"/>
            <a:t>2021 VEEBRUAR </a:t>
          </a:r>
        </a:p>
        <a:p>
          <a:r>
            <a:rPr lang="et-EE" dirty="0"/>
            <a:t>programmi  I periood lõpeb</a:t>
          </a:r>
          <a:endParaRPr lang="en-US" dirty="0"/>
        </a:p>
      </dgm:t>
    </dgm:pt>
    <dgm:pt modelId="{46E38912-A51E-4E38-B1E1-48D688061A60}" type="parTrans" cxnId="{3C404CDA-E243-4599-8A8C-49B6700F4439}">
      <dgm:prSet/>
      <dgm:spPr/>
      <dgm:t>
        <a:bodyPr/>
        <a:lstStyle/>
        <a:p>
          <a:endParaRPr lang="en-US"/>
        </a:p>
      </dgm:t>
    </dgm:pt>
    <dgm:pt modelId="{63B14E99-7B3E-4424-B257-910278D6B3B9}" type="sibTrans" cxnId="{3C404CDA-E243-4599-8A8C-49B6700F4439}">
      <dgm:prSet/>
      <dgm:spPr/>
      <dgm:t>
        <a:bodyPr/>
        <a:lstStyle/>
        <a:p>
          <a:endParaRPr lang="en-US"/>
        </a:p>
      </dgm:t>
    </dgm:pt>
    <dgm:pt modelId="{65CFA504-B987-41CE-8BC2-6694D320D515}">
      <dgm:prSet phldrT="[Text]"/>
      <dgm:spPr/>
      <dgm:t>
        <a:bodyPr/>
        <a:lstStyle/>
        <a:p>
          <a:r>
            <a:rPr lang="et-EE"/>
            <a:t>2021 MAI TAOTLEJA aruanne</a:t>
          </a:r>
          <a:endParaRPr lang="en-US"/>
        </a:p>
      </dgm:t>
    </dgm:pt>
    <dgm:pt modelId="{4B0CC4CF-ADC0-4269-9880-1DE530C5E6A4}" type="parTrans" cxnId="{40392226-A831-4EE8-8E52-EE806461C8AE}">
      <dgm:prSet/>
      <dgm:spPr/>
      <dgm:t>
        <a:bodyPr/>
        <a:lstStyle/>
        <a:p>
          <a:endParaRPr lang="en-US"/>
        </a:p>
      </dgm:t>
    </dgm:pt>
    <dgm:pt modelId="{37C266A1-7F45-4D69-9FE9-CD3312931227}" type="sibTrans" cxnId="{40392226-A831-4EE8-8E52-EE806461C8AE}">
      <dgm:prSet/>
      <dgm:spPr/>
      <dgm:t>
        <a:bodyPr/>
        <a:lstStyle/>
        <a:p>
          <a:endParaRPr lang="en-US"/>
        </a:p>
      </dgm:t>
    </dgm:pt>
    <dgm:pt modelId="{77541978-B5F2-4D1F-841A-A2C4FA3C641B}">
      <dgm:prSet phldrT="[Text]"/>
      <dgm:spPr/>
      <dgm:t>
        <a:bodyPr/>
        <a:lstStyle/>
        <a:p>
          <a:r>
            <a:rPr lang="et-EE" dirty="0"/>
            <a:t>2021 JUULI</a:t>
          </a:r>
        </a:p>
        <a:p>
          <a:r>
            <a:rPr lang="et-EE" dirty="0"/>
            <a:t>PRIA makse + PRIA saadab andmed </a:t>
          </a:r>
          <a:r>
            <a:rPr lang="et-EE" dirty="0" err="1"/>
            <a:t>KOMi</a:t>
          </a:r>
          <a:endParaRPr lang="en-US" dirty="0"/>
        </a:p>
      </dgm:t>
    </dgm:pt>
    <dgm:pt modelId="{07E68D2E-2240-4B22-87AE-EC5756DA4D9C}" type="parTrans" cxnId="{4242510E-81DC-482E-A1AE-7B3740194360}">
      <dgm:prSet/>
      <dgm:spPr/>
      <dgm:t>
        <a:bodyPr/>
        <a:lstStyle/>
        <a:p>
          <a:endParaRPr lang="en-US"/>
        </a:p>
      </dgm:t>
    </dgm:pt>
    <dgm:pt modelId="{8178FA85-C880-4F01-8A40-32095D9DD86D}" type="sibTrans" cxnId="{4242510E-81DC-482E-A1AE-7B3740194360}">
      <dgm:prSet/>
      <dgm:spPr/>
      <dgm:t>
        <a:bodyPr/>
        <a:lstStyle/>
        <a:p>
          <a:endParaRPr lang="en-US"/>
        </a:p>
      </dgm:t>
    </dgm:pt>
    <dgm:pt modelId="{0BF20279-FEC6-4377-A147-83BF2D255B09}" type="pres">
      <dgm:prSet presAssocID="{1B61587C-B5F2-44F2-8029-444BCF67550D}" presName="Name0" presStyleCnt="0">
        <dgm:presLayoutVars>
          <dgm:dir/>
          <dgm:animLvl val="lvl"/>
          <dgm:resizeHandles val="exact"/>
        </dgm:presLayoutVars>
      </dgm:prSet>
      <dgm:spPr/>
    </dgm:pt>
    <dgm:pt modelId="{22C36BF8-00BC-4A5D-93B7-E5E8C3E5BD69}" type="pres">
      <dgm:prSet presAssocID="{13A9E438-7525-4C96-AD39-C075031544E1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923AE291-3D89-47D3-8744-A18C3EE041AC}" type="pres">
      <dgm:prSet presAssocID="{63B14E99-7B3E-4424-B257-910278D6B3B9}" presName="parTxOnlySpace" presStyleCnt="0"/>
      <dgm:spPr/>
    </dgm:pt>
    <dgm:pt modelId="{8AACD2AA-197F-44B6-8844-138D3DFE76CA}" type="pres">
      <dgm:prSet presAssocID="{65CFA504-B987-41CE-8BC2-6694D320D515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5EAC8361-FFFA-4F0C-A4F5-83C2C5081434}" type="pres">
      <dgm:prSet presAssocID="{37C266A1-7F45-4D69-9FE9-CD3312931227}" presName="parTxOnlySpace" presStyleCnt="0"/>
      <dgm:spPr/>
    </dgm:pt>
    <dgm:pt modelId="{7EFBEF51-F927-42C4-B45E-6C03EB5FCCC3}" type="pres">
      <dgm:prSet presAssocID="{77541978-B5F2-4D1F-841A-A2C4FA3C641B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4242510E-81DC-482E-A1AE-7B3740194360}" srcId="{1B61587C-B5F2-44F2-8029-444BCF67550D}" destId="{77541978-B5F2-4D1F-841A-A2C4FA3C641B}" srcOrd="2" destOrd="0" parTransId="{07E68D2E-2240-4B22-87AE-EC5756DA4D9C}" sibTransId="{8178FA85-C880-4F01-8A40-32095D9DD86D}"/>
    <dgm:cxn modelId="{40392226-A831-4EE8-8E52-EE806461C8AE}" srcId="{1B61587C-B5F2-44F2-8029-444BCF67550D}" destId="{65CFA504-B987-41CE-8BC2-6694D320D515}" srcOrd="1" destOrd="0" parTransId="{4B0CC4CF-ADC0-4269-9880-1DE530C5E6A4}" sibTransId="{37C266A1-7F45-4D69-9FE9-CD3312931227}"/>
    <dgm:cxn modelId="{90DEBEB6-92A9-4B59-A700-4FCCEF9D03AA}" type="presOf" srcId="{13A9E438-7525-4C96-AD39-C075031544E1}" destId="{22C36BF8-00BC-4A5D-93B7-E5E8C3E5BD69}" srcOrd="0" destOrd="0" presId="urn:microsoft.com/office/officeart/2005/8/layout/chevron1"/>
    <dgm:cxn modelId="{17AA7ED5-2327-4C20-ABC7-468B2D0C1BA6}" type="presOf" srcId="{65CFA504-B987-41CE-8BC2-6694D320D515}" destId="{8AACD2AA-197F-44B6-8844-138D3DFE76CA}" srcOrd="0" destOrd="0" presId="urn:microsoft.com/office/officeart/2005/8/layout/chevron1"/>
    <dgm:cxn modelId="{3C404CDA-E243-4599-8A8C-49B6700F4439}" srcId="{1B61587C-B5F2-44F2-8029-444BCF67550D}" destId="{13A9E438-7525-4C96-AD39-C075031544E1}" srcOrd="0" destOrd="0" parTransId="{46E38912-A51E-4E38-B1E1-48D688061A60}" sibTransId="{63B14E99-7B3E-4424-B257-910278D6B3B9}"/>
    <dgm:cxn modelId="{2C018DE4-AC69-4E06-814D-3283C2E2193D}" type="presOf" srcId="{77541978-B5F2-4D1F-841A-A2C4FA3C641B}" destId="{7EFBEF51-F927-42C4-B45E-6C03EB5FCCC3}" srcOrd="0" destOrd="0" presId="urn:microsoft.com/office/officeart/2005/8/layout/chevron1"/>
    <dgm:cxn modelId="{9747B8F5-F2C2-4057-993C-A06F62FB1A0F}" type="presOf" srcId="{1B61587C-B5F2-44F2-8029-444BCF67550D}" destId="{0BF20279-FEC6-4377-A147-83BF2D255B09}" srcOrd="0" destOrd="0" presId="urn:microsoft.com/office/officeart/2005/8/layout/chevron1"/>
    <dgm:cxn modelId="{D78A03BB-9BCC-4DB0-93EA-E375F6E6A173}" type="presParOf" srcId="{0BF20279-FEC6-4377-A147-83BF2D255B09}" destId="{22C36BF8-00BC-4A5D-93B7-E5E8C3E5BD69}" srcOrd="0" destOrd="0" presId="urn:microsoft.com/office/officeart/2005/8/layout/chevron1"/>
    <dgm:cxn modelId="{9ABB7D2D-AE2C-451A-BC93-D28A9EC1029E}" type="presParOf" srcId="{0BF20279-FEC6-4377-A147-83BF2D255B09}" destId="{923AE291-3D89-47D3-8744-A18C3EE041AC}" srcOrd="1" destOrd="0" presId="urn:microsoft.com/office/officeart/2005/8/layout/chevron1"/>
    <dgm:cxn modelId="{FAB34F2D-70D0-458F-B1A1-6E7318C0A0B0}" type="presParOf" srcId="{0BF20279-FEC6-4377-A147-83BF2D255B09}" destId="{8AACD2AA-197F-44B6-8844-138D3DFE76CA}" srcOrd="2" destOrd="0" presId="urn:microsoft.com/office/officeart/2005/8/layout/chevron1"/>
    <dgm:cxn modelId="{9A1F9D4F-EC98-4C1E-BC8C-6424FB70A482}" type="presParOf" srcId="{0BF20279-FEC6-4377-A147-83BF2D255B09}" destId="{5EAC8361-FFFA-4F0C-A4F5-83C2C5081434}" srcOrd="3" destOrd="0" presId="urn:microsoft.com/office/officeart/2005/8/layout/chevron1"/>
    <dgm:cxn modelId="{5F4ABCA2-C03F-459C-9979-332B9972A780}" type="presParOf" srcId="{0BF20279-FEC6-4377-A147-83BF2D255B09}" destId="{7EFBEF51-F927-42C4-B45E-6C03EB5FCCC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E8D79E-99BF-46DB-9608-7D3496455295}">
      <dsp:nvSpPr>
        <dsp:cNvPr id="0" name=""/>
        <dsp:cNvSpPr/>
      </dsp:nvSpPr>
      <dsp:spPr>
        <a:xfrm>
          <a:off x="5033" y="0"/>
          <a:ext cx="10298702" cy="6176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2400" kern="1200" dirty="0"/>
            <a:t>2018 suvi-sügis MEM osaleb poliitika kujundamisel</a:t>
          </a:r>
          <a:endParaRPr lang="en-US" sz="2400" kern="1200" dirty="0"/>
        </a:p>
      </dsp:txBody>
      <dsp:txXfrm>
        <a:off x="313881" y="0"/>
        <a:ext cx="9681006" cy="6176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836FA4-8DB7-4F3B-A281-30D81224D13B}">
      <dsp:nvSpPr>
        <dsp:cNvPr id="0" name=""/>
        <dsp:cNvSpPr/>
      </dsp:nvSpPr>
      <dsp:spPr>
        <a:xfrm>
          <a:off x="2462" y="149948"/>
          <a:ext cx="2191690" cy="106115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1200" kern="1200" dirty="0"/>
            <a:t>2019  JAAN-APRILL TAOTLUSVOOR</a:t>
          </a:r>
          <a:endParaRPr lang="en-US" sz="1200" kern="1200" dirty="0"/>
        </a:p>
      </dsp:txBody>
      <dsp:txXfrm>
        <a:off x="533040" y="149948"/>
        <a:ext cx="1130535" cy="1061155"/>
      </dsp:txXfrm>
    </dsp:sp>
    <dsp:sp modelId="{B804579A-2F9F-4F06-AC17-80791C24C460}">
      <dsp:nvSpPr>
        <dsp:cNvPr id="0" name=""/>
        <dsp:cNvSpPr/>
      </dsp:nvSpPr>
      <dsp:spPr>
        <a:xfrm>
          <a:off x="1974984" y="136886"/>
          <a:ext cx="2191690" cy="108728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1200" kern="1200" dirty="0"/>
            <a:t>HINDAMINE (KOM)</a:t>
          </a:r>
          <a:endParaRPr lang="en-US" sz="1200" kern="1200" dirty="0"/>
        </a:p>
      </dsp:txBody>
      <dsp:txXfrm>
        <a:off x="2518624" y="136886"/>
        <a:ext cx="1104410" cy="1087280"/>
      </dsp:txXfrm>
    </dsp:sp>
    <dsp:sp modelId="{3B22A067-B718-454A-A0D9-7F2D6F0B109D}">
      <dsp:nvSpPr>
        <dsp:cNvPr id="0" name=""/>
        <dsp:cNvSpPr/>
      </dsp:nvSpPr>
      <dsp:spPr>
        <a:xfrm>
          <a:off x="3947506" y="123823"/>
          <a:ext cx="2191690" cy="111340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1200" kern="1200" dirty="0"/>
            <a:t>2019 OKTOOBER KOM  otsus</a:t>
          </a:r>
          <a:endParaRPr lang="en-US" sz="1200" kern="1200" dirty="0"/>
        </a:p>
      </dsp:txBody>
      <dsp:txXfrm>
        <a:off x="4504209" y="123823"/>
        <a:ext cx="1078285" cy="1113405"/>
      </dsp:txXfrm>
    </dsp:sp>
    <dsp:sp modelId="{6DED6DBA-1346-48C7-BE6E-BCF61706C359}">
      <dsp:nvSpPr>
        <dsp:cNvPr id="0" name=""/>
        <dsp:cNvSpPr/>
      </dsp:nvSpPr>
      <dsp:spPr>
        <a:xfrm>
          <a:off x="5920027" y="97698"/>
          <a:ext cx="2191690" cy="116565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1200" kern="1200" dirty="0"/>
            <a:t>2019 OKT TAOTLEJA valib rakendus-asutuse</a:t>
          </a:r>
          <a:endParaRPr lang="en-US" sz="1200" kern="1200" dirty="0"/>
        </a:p>
      </dsp:txBody>
      <dsp:txXfrm>
        <a:off x="6502855" y="97698"/>
        <a:ext cx="1026035" cy="1165655"/>
      </dsp:txXfrm>
    </dsp:sp>
    <dsp:sp modelId="{1A298484-7E88-49D1-9085-086278CA829B}">
      <dsp:nvSpPr>
        <dsp:cNvPr id="0" name=""/>
        <dsp:cNvSpPr/>
      </dsp:nvSpPr>
      <dsp:spPr>
        <a:xfrm>
          <a:off x="7892549" y="123823"/>
          <a:ext cx="2191690" cy="111340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1200" kern="1200" dirty="0"/>
            <a:t>2019 NOV-DETS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1200" kern="1200" dirty="0"/>
            <a:t>PRIA ettevalmistus + kontroll</a:t>
          </a:r>
          <a:endParaRPr lang="en-US" sz="1200" kern="1200" dirty="0"/>
        </a:p>
      </dsp:txBody>
      <dsp:txXfrm>
        <a:off x="8449252" y="123823"/>
        <a:ext cx="1078285" cy="11134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A27C44-A0A0-4C55-A023-2B28F174BCFC}">
      <dsp:nvSpPr>
        <dsp:cNvPr id="0" name=""/>
        <dsp:cNvSpPr/>
      </dsp:nvSpPr>
      <dsp:spPr>
        <a:xfrm>
          <a:off x="2074" y="408977"/>
          <a:ext cx="2527114" cy="101084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1500" kern="1200"/>
            <a:t>2020 JAANUAR PRIA +TAOTLEJA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1500" kern="1200"/>
            <a:t>LEPINGU SÕLMIMINE</a:t>
          </a:r>
          <a:endParaRPr lang="en-US" sz="1500" kern="1200"/>
        </a:p>
      </dsp:txBody>
      <dsp:txXfrm>
        <a:off x="507497" y="408977"/>
        <a:ext cx="1516269" cy="1010845"/>
      </dsp:txXfrm>
    </dsp:sp>
    <dsp:sp modelId="{7EB5EC65-ADE6-4F57-BC43-EEFCF6245D85}">
      <dsp:nvSpPr>
        <dsp:cNvPr id="0" name=""/>
        <dsp:cNvSpPr/>
      </dsp:nvSpPr>
      <dsp:spPr>
        <a:xfrm>
          <a:off x="2276476" y="408977"/>
          <a:ext cx="2527114" cy="101084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1500" kern="1200" dirty="0"/>
            <a:t>2020 VEEBRUAR TAOTLEJA alustab</a:t>
          </a:r>
          <a:endParaRPr lang="en-US" sz="1500" kern="1200" dirty="0"/>
        </a:p>
      </dsp:txBody>
      <dsp:txXfrm>
        <a:off x="2781899" y="408977"/>
        <a:ext cx="1516269" cy="1010845"/>
      </dsp:txXfrm>
    </dsp:sp>
    <dsp:sp modelId="{25611EAC-965A-4E3E-8537-B2A5CE267BD0}">
      <dsp:nvSpPr>
        <dsp:cNvPr id="0" name=""/>
        <dsp:cNvSpPr/>
      </dsp:nvSpPr>
      <dsp:spPr>
        <a:xfrm>
          <a:off x="4550879" y="408977"/>
          <a:ext cx="2527114" cy="101084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1500" kern="1200" dirty="0"/>
            <a:t>2020 TAOTLEJA rakendab</a:t>
          </a:r>
          <a:endParaRPr lang="en-US" sz="1500" kern="1200" dirty="0"/>
        </a:p>
      </dsp:txBody>
      <dsp:txXfrm>
        <a:off x="5056302" y="408977"/>
        <a:ext cx="1516269" cy="101084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C36BF8-00BC-4A5D-93B7-E5E8C3E5BD69}">
      <dsp:nvSpPr>
        <dsp:cNvPr id="0" name=""/>
        <dsp:cNvSpPr/>
      </dsp:nvSpPr>
      <dsp:spPr>
        <a:xfrm>
          <a:off x="2123" y="409576"/>
          <a:ext cx="2587727" cy="10350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1600" kern="1200" dirty="0"/>
            <a:t>2021 VEEBRUAR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1600" kern="1200" dirty="0"/>
            <a:t>programmi  I periood lõpeb</a:t>
          </a:r>
          <a:endParaRPr lang="en-US" sz="1600" kern="1200" dirty="0"/>
        </a:p>
      </dsp:txBody>
      <dsp:txXfrm>
        <a:off x="519669" y="409576"/>
        <a:ext cx="1552636" cy="1035091"/>
      </dsp:txXfrm>
    </dsp:sp>
    <dsp:sp modelId="{8AACD2AA-197F-44B6-8844-138D3DFE76CA}">
      <dsp:nvSpPr>
        <dsp:cNvPr id="0" name=""/>
        <dsp:cNvSpPr/>
      </dsp:nvSpPr>
      <dsp:spPr>
        <a:xfrm>
          <a:off x="2331078" y="409576"/>
          <a:ext cx="2587727" cy="10350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1600" kern="1200"/>
            <a:t>2021 MAI TAOTLEJA aruanne</a:t>
          </a:r>
          <a:endParaRPr lang="en-US" sz="1600" kern="1200"/>
        </a:p>
      </dsp:txBody>
      <dsp:txXfrm>
        <a:off x="2848624" y="409576"/>
        <a:ext cx="1552636" cy="1035091"/>
      </dsp:txXfrm>
    </dsp:sp>
    <dsp:sp modelId="{7EFBEF51-F927-42C4-B45E-6C03EB5FCCC3}">
      <dsp:nvSpPr>
        <dsp:cNvPr id="0" name=""/>
        <dsp:cNvSpPr/>
      </dsp:nvSpPr>
      <dsp:spPr>
        <a:xfrm>
          <a:off x="4660033" y="409576"/>
          <a:ext cx="2587727" cy="10350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1600" kern="1200" dirty="0"/>
            <a:t>2021 JUULI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1600" kern="1200" dirty="0"/>
            <a:t>PRIA makse + PRIA saadab andmed </a:t>
          </a:r>
          <a:r>
            <a:rPr lang="et-EE" sz="1600" kern="1200" dirty="0" err="1"/>
            <a:t>KOMi</a:t>
          </a:r>
          <a:endParaRPr lang="en-US" sz="1600" kern="1200" dirty="0"/>
        </a:p>
      </dsp:txBody>
      <dsp:txXfrm>
        <a:off x="5177579" y="409576"/>
        <a:ext cx="1552636" cy="10350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4385" cy="3371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89579" y="0"/>
            <a:ext cx="4274385" cy="3371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ACF40A-32C0-4054-97A8-131AFD6261EF}" type="datetimeFigureOut">
              <a:rPr lang="et-EE" smtClean="0"/>
              <a:t>13.03.2019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398598"/>
            <a:ext cx="4274385" cy="3371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89579" y="6398598"/>
            <a:ext cx="4274385" cy="3371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82DE7-22DD-44EB-A51F-F017764D4A4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33551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38480-3FD7-44E3-B57C-4508A52E09CD}" type="datetimeFigureOut">
              <a:rPr lang="et-EE" smtClean="0"/>
              <a:t>13.03.2019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CAF9-755A-44AD-AFD1-812F325675C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67870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38480-3FD7-44E3-B57C-4508A52E09CD}" type="datetimeFigureOut">
              <a:rPr lang="et-EE" smtClean="0"/>
              <a:t>13.03.2019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CAF9-755A-44AD-AFD1-812F325675C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5251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38480-3FD7-44E3-B57C-4508A52E09CD}" type="datetimeFigureOut">
              <a:rPr lang="et-EE" smtClean="0"/>
              <a:t>13.03.2019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CAF9-755A-44AD-AFD1-812F325675C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366231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805134"/>
            <a:ext cx="12192000" cy="5052866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219" tIns="46110" rIns="92219" bIns="46110" numCol="1" rtlCol="0" anchor="t" anchorCtr="0" compatLnSpc="1">
            <a:prstTxWarp prst="textNoShape">
              <a:avLst/>
            </a:prstTxWarp>
          </a:bodyPr>
          <a:lstStyle/>
          <a:p>
            <a:pPr defTabSz="453092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sz="1800">
              <a:noFill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02050" y="2454250"/>
            <a:ext cx="9754101" cy="1804595"/>
          </a:xfrm>
        </p:spPr>
        <p:txBody>
          <a:bodyPr tIns="87136" anchor="t" anchorCtr="0"/>
          <a:lstStyle>
            <a:lvl1pPr algn="l">
              <a:defRPr sz="5800" baseline="0">
                <a:solidFill>
                  <a:schemeClr val="bg1"/>
                </a:solidFill>
              </a:defRPr>
            </a:lvl1pPr>
          </a:lstStyle>
          <a:p>
            <a:r>
              <a:rPr lang="et-EE" dirty="0"/>
              <a:t>Slaidiesitluse </a:t>
            </a:r>
            <a:br>
              <a:rPr lang="et-EE" dirty="0"/>
            </a:br>
            <a:r>
              <a:rPr lang="et-EE" dirty="0"/>
              <a:t>pealkiri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902050" y="4536769"/>
            <a:ext cx="9754101" cy="1732411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61093" indent="0" algn="ctr">
              <a:buNone/>
              <a:defRPr sz="2000"/>
            </a:lvl2pPr>
            <a:lvl3pPr marL="922191" indent="0" algn="ctr">
              <a:buNone/>
              <a:defRPr sz="1800"/>
            </a:lvl3pPr>
            <a:lvl4pPr marL="1383284" indent="0" algn="ctr">
              <a:buNone/>
              <a:defRPr sz="1600"/>
            </a:lvl4pPr>
            <a:lvl5pPr marL="1844383" indent="0" algn="ctr">
              <a:buNone/>
              <a:defRPr sz="1600"/>
            </a:lvl5pPr>
            <a:lvl6pPr marL="2305475" indent="0" algn="ctr">
              <a:buNone/>
              <a:defRPr sz="1600"/>
            </a:lvl6pPr>
            <a:lvl7pPr marL="2766572" indent="0" algn="ctr">
              <a:buNone/>
              <a:defRPr sz="1600"/>
            </a:lvl7pPr>
            <a:lvl8pPr marL="3227667" indent="0" algn="ctr">
              <a:buNone/>
              <a:defRPr sz="1600"/>
            </a:lvl8pPr>
            <a:lvl9pPr marL="3688762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  <a:br>
              <a:rPr lang="et-EE" dirty="0"/>
            </a:br>
            <a:r>
              <a:rPr lang="et-EE" dirty="0"/>
              <a:t>asutuse nimetus </a:t>
            </a:r>
            <a:r>
              <a:rPr lang="et-EE"/>
              <a:t>/ ametinimetus</a:t>
            </a:r>
            <a:br>
              <a:rPr lang="et-EE"/>
            </a:br>
            <a:br>
              <a:rPr lang="et-EE"/>
            </a:br>
            <a:r>
              <a:rPr lang="et-EE"/>
              <a:t>14.12.2013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0502" y="218910"/>
            <a:ext cx="4689645" cy="1384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8197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1754" y="541379"/>
            <a:ext cx="10729511" cy="1082757"/>
          </a:xfrm>
        </p:spPr>
        <p:txBody>
          <a:bodyPr tIns="54460" anchor="t" anchorCtr="0"/>
          <a:lstStyle>
            <a:lvl1pPr>
              <a:defRPr sz="3600" b="1"/>
            </a:lvl1pPr>
          </a:lstStyle>
          <a:p>
            <a:r>
              <a:rPr lang="en-US" dirty="0" err="1"/>
              <a:t>Slaidi</a:t>
            </a:r>
            <a:r>
              <a:rPr lang="en-US" dirty="0"/>
              <a:t> </a:t>
            </a:r>
            <a:r>
              <a:rPr lang="en-US" dirty="0" err="1"/>
              <a:t>pealkiri</a:t>
            </a:r>
            <a:r>
              <a:rPr lang="en-US" dirty="0"/>
              <a:t> </a:t>
            </a:r>
            <a:r>
              <a:rPr lang="en-US" dirty="0" err="1"/>
              <a:t>vajadusel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kahel</a:t>
            </a:r>
            <a:r>
              <a:rPr lang="en-US" dirty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57" y="1772997"/>
            <a:ext cx="10729511" cy="4524784"/>
          </a:xfrm>
        </p:spPr>
        <p:txBody>
          <a:bodyPr/>
          <a:lstStyle>
            <a:lvl1pPr marL="0" indent="0">
              <a:spcAft>
                <a:spcPts val="808"/>
              </a:spcAft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t-EE"/>
              <a:t>Muutke teksti laade</a:t>
            </a:r>
          </a:p>
        </p:txBody>
      </p:sp>
    </p:spTree>
    <p:extLst>
      <p:ext uri="{BB962C8B-B14F-4D97-AF65-F5344CB8AC3E}">
        <p14:creationId xmlns:p14="http://schemas.microsoft.com/office/powerpoint/2010/main" val="376823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lue">
    <p:bg>
      <p:bgPr>
        <a:solidFill>
          <a:srgbClr val="0084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1754" y="541379"/>
            <a:ext cx="10729511" cy="1082757"/>
          </a:xfrm>
        </p:spPr>
        <p:txBody>
          <a:bodyPr tIns="54460" anchor="t" anchorCtr="0"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Slaidi</a:t>
            </a:r>
            <a:r>
              <a:rPr lang="en-US" dirty="0"/>
              <a:t> </a:t>
            </a:r>
            <a:r>
              <a:rPr lang="en-US" dirty="0" err="1"/>
              <a:t>pealkiri</a:t>
            </a:r>
            <a:r>
              <a:rPr lang="en-US" dirty="0"/>
              <a:t> </a:t>
            </a:r>
            <a:r>
              <a:rPr lang="en-US" dirty="0" err="1"/>
              <a:t>vajadusel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kahel</a:t>
            </a:r>
            <a:r>
              <a:rPr lang="en-US" dirty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57" y="1772997"/>
            <a:ext cx="10729511" cy="4524784"/>
          </a:xfrm>
        </p:spPr>
        <p:txBody>
          <a:bodyPr/>
          <a:lstStyle>
            <a:lvl1pPr marL="0" indent="0">
              <a:spcAft>
                <a:spcPts val="808"/>
              </a:spcAft>
              <a:defRPr baseline="0">
                <a:solidFill>
                  <a:schemeClr val="bg1"/>
                </a:solidFill>
              </a:defRPr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t-EE"/>
              <a:t>Muutke teksti laade</a:t>
            </a:r>
          </a:p>
        </p:txBody>
      </p:sp>
    </p:spTree>
    <p:extLst>
      <p:ext uri="{BB962C8B-B14F-4D97-AF65-F5344CB8AC3E}">
        <p14:creationId xmlns:p14="http://schemas.microsoft.com/office/powerpoint/2010/main" val="2546149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1754" y="541379"/>
            <a:ext cx="10729511" cy="1082757"/>
          </a:xfrm>
        </p:spPr>
        <p:txBody>
          <a:bodyPr tIns="54460" anchor="t" anchorCtr="0"/>
          <a:lstStyle>
            <a:lvl1pPr>
              <a:defRPr sz="3600" b="1"/>
            </a:lvl1pPr>
          </a:lstStyle>
          <a:p>
            <a:r>
              <a:rPr lang="en-US" dirty="0" err="1"/>
              <a:t>Slaidi</a:t>
            </a:r>
            <a:r>
              <a:rPr lang="en-US" dirty="0"/>
              <a:t> </a:t>
            </a:r>
            <a:r>
              <a:rPr lang="en-US" dirty="0" err="1"/>
              <a:t>pealkiri</a:t>
            </a:r>
            <a:r>
              <a:rPr lang="en-US" dirty="0"/>
              <a:t> </a:t>
            </a:r>
            <a:r>
              <a:rPr lang="en-US" dirty="0" err="1"/>
              <a:t>vajadusel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kahel</a:t>
            </a:r>
            <a:r>
              <a:rPr lang="en-US" dirty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57" y="1772997"/>
            <a:ext cx="10729511" cy="4524784"/>
          </a:xfrm>
        </p:spPr>
        <p:txBody>
          <a:bodyPr/>
          <a:lstStyle>
            <a:lvl1pPr marL="435681" indent="-326760">
              <a:spcAft>
                <a:spcPts val="808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t-EE"/>
              <a:t>Muutke teksti laade</a:t>
            </a:r>
          </a:p>
        </p:txBody>
      </p:sp>
    </p:spTree>
    <p:extLst>
      <p:ext uri="{BB962C8B-B14F-4D97-AF65-F5344CB8AC3E}">
        <p14:creationId xmlns:p14="http://schemas.microsoft.com/office/powerpoint/2010/main" val="1026319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 Blue">
    <p:bg>
      <p:bgPr>
        <a:solidFill>
          <a:srgbClr val="0084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1754" y="541379"/>
            <a:ext cx="10729511" cy="1082757"/>
          </a:xfrm>
        </p:spPr>
        <p:txBody>
          <a:bodyPr tIns="54460" anchor="t" anchorCtr="0"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Slaidi</a:t>
            </a:r>
            <a:r>
              <a:rPr lang="en-US" dirty="0"/>
              <a:t> </a:t>
            </a:r>
            <a:r>
              <a:rPr lang="en-US" dirty="0" err="1"/>
              <a:t>pealkiri</a:t>
            </a:r>
            <a:r>
              <a:rPr lang="en-US" dirty="0"/>
              <a:t> </a:t>
            </a:r>
            <a:r>
              <a:rPr lang="en-US" dirty="0" err="1"/>
              <a:t>vajadusel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kahel</a:t>
            </a:r>
            <a:r>
              <a:rPr lang="en-US" dirty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57" y="1772997"/>
            <a:ext cx="10729511" cy="4524784"/>
          </a:xfrm>
        </p:spPr>
        <p:txBody>
          <a:bodyPr/>
          <a:lstStyle>
            <a:lvl1pPr marL="435681" indent="-326760">
              <a:spcAft>
                <a:spcPts val="808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defRPr baseline="0">
                <a:solidFill>
                  <a:schemeClr val="bg1"/>
                </a:solidFill>
              </a:defRPr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t-EE"/>
              <a:t>Muutke teksti laade</a:t>
            </a:r>
          </a:p>
        </p:txBody>
      </p:sp>
    </p:spTree>
    <p:extLst>
      <p:ext uri="{BB962C8B-B14F-4D97-AF65-F5344CB8AC3E}">
        <p14:creationId xmlns:p14="http://schemas.microsoft.com/office/powerpoint/2010/main" val="1494952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1805134"/>
            <a:ext cx="12192000" cy="5052866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219" tIns="46110" rIns="92219" bIns="46110" numCol="1" rtlCol="0" anchor="t" anchorCtr="0" compatLnSpc="1">
            <a:prstTxWarp prst="textNoShape">
              <a:avLst/>
            </a:prstTxWarp>
          </a:bodyPr>
          <a:lstStyle/>
          <a:p>
            <a:pPr defTabSz="453092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sz="1800">
              <a:noFill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902050" y="2454267"/>
            <a:ext cx="9754101" cy="974751"/>
          </a:xfrm>
        </p:spPr>
        <p:txBody>
          <a:bodyPr tIns="87136" anchor="t" anchorCtr="0"/>
          <a:lstStyle>
            <a:lvl1pPr algn="l">
              <a:defRPr sz="5800">
                <a:solidFill>
                  <a:schemeClr val="bg1"/>
                </a:solidFill>
              </a:defRPr>
            </a:lvl1pPr>
          </a:lstStyle>
          <a:p>
            <a:r>
              <a:rPr lang="et-EE" dirty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902050" y="3645593"/>
            <a:ext cx="9754101" cy="1732411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61093" indent="0" algn="ctr">
              <a:buNone/>
              <a:defRPr sz="2000"/>
            </a:lvl2pPr>
            <a:lvl3pPr marL="922191" indent="0" algn="ctr">
              <a:buNone/>
              <a:defRPr sz="1800"/>
            </a:lvl3pPr>
            <a:lvl4pPr marL="1383284" indent="0" algn="ctr">
              <a:buNone/>
              <a:defRPr sz="1600"/>
            </a:lvl4pPr>
            <a:lvl5pPr marL="1844383" indent="0" algn="ctr">
              <a:buNone/>
              <a:defRPr sz="1600"/>
            </a:lvl5pPr>
            <a:lvl6pPr marL="2305475" indent="0" algn="ctr">
              <a:buNone/>
              <a:defRPr sz="1600"/>
            </a:lvl6pPr>
            <a:lvl7pPr marL="2766572" indent="0" algn="ctr">
              <a:buNone/>
              <a:defRPr sz="1600"/>
            </a:lvl7pPr>
            <a:lvl8pPr marL="3227667" indent="0" algn="ctr">
              <a:buNone/>
              <a:defRPr sz="1600"/>
            </a:lvl8pPr>
            <a:lvl9pPr marL="3688762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eesnimi.perenimi@agri.ee</a:t>
            </a:r>
          </a:p>
          <a:p>
            <a:endParaRPr lang="et-EE" dirty="0"/>
          </a:p>
        </p:txBody>
      </p:sp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0502" y="218910"/>
            <a:ext cx="4689645" cy="1384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3179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02050" y="2454250"/>
            <a:ext cx="9754101" cy="1804595"/>
          </a:xfrm>
        </p:spPr>
        <p:txBody>
          <a:bodyPr tIns="87136" anchor="t" anchorCtr="0"/>
          <a:lstStyle>
            <a:lvl1pPr algn="l">
              <a:defRPr sz="5800"/>
            </a:lvl1pPr>
          </a:lstStyle>
          <a:p>
            <a:r>
              <a:rPr lang="et-EE" dirty="0"/>
              <a:t>Slaidiesitluse </a:t>
            </a:r>
            <a:br>
              <a:rPr lang="et-EE" dirty="0"/>
            </a:br>
            <a:r>
              <a:rPr lang="et-EE" dirty="0"/>
              <a:t>pealkiri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902050" y="4536769"/>
            <a:ext cx="9754101" cy="1732411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61093" indent="0" algn="ctr">
              <a:buNone/>
              <a:defRPr sz="2000"/>
            </a:lvl2pPr>
            <a:lvl3pPr marL="922191" indent="0" algn="ctr">
              <a:buNone/>
              <a:defRPr sz="1800"/>
            </a:lvl3pPr>
            <a:lvl4pPr marL="1383284" indent="0" algn="ctr">
              <a:buNone/>
              <a:defRPr sz="1600"/>
            </a:lvl4pPr>
            <a:lvl5pPr marL="1844383" indent="0" algn="ctr">
              <a:buNone/>
              <a:defRPr sz="1600"/>
            </a:lvl5pPr>
            <a:lvl6pPr marL="2305475" indent="0" algn="ctr">
              <a:buNone/>
              <a:defRPr sz="1600"/>
            </a:lvl6pPr>
            <a:lvl7pPr marL="2766572" indent="0" algn="ctr">
              <a:buNone/>
              <a:defRPr sz="1600"/>
            </a:lvl7pPr>
            <a:lvl8pPr marL="3227667" indent="0" algn="ctr">
              <a:buNone/>
              <a:defRPr sz="1600"/>
            </a:lvl8pPr>
            <a:lvl9pPr marL="3688762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  <a:br>
              <a:rPr lang="et-EE" dirty="0"/>
            </a:br>
            <a:r>
              <a:rPr lang="et-EE" dirty="0"/>
              <a:t>asutuse nimetus / ametinimetus</a:t>
            </a:r>
            <a:br>
              <a:rPr lang="et-EE" dirty="0"/>
            </a:br>
            <a:br>
              <a:rPr lang="et-EE" dirty="0"/>
            </a:br>
            <a:r>
              <a:rPr lang="et-EE" dirty="0"/>
              <a:t>14.12.2013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5092" y="220249"/>
            <a:ext cx="4690025" cy="1384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7491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902050" y="2454267"/>
            <a:ext cx="9754101" cy="974751"/>
          </a:xfrm>
        </p:spPr>
        <p:txBody>
          <a:bodyPr tIns="87136" anchor="t" anchorCtr="0"/>
          <a:lstStyle>
            <a:lvl1pPr algn="l">
              <a:defRPr sz="5800"/>
            </a:lvl1pPr>
          </a:lstStyle>
          <a:p>
            <a:r>
              <a:rPr lang="et-EE" dirty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902050" y="3645593"/>
            <a:ext cx="9754101" cy="1732411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61093" indent="0" algn="ctr">
              <a:buNone/>
              <a:defRPr sz="2000"/>
            </a:lvl2pPr>
            <a:lvl3pPr marL="922191" indent="0" algn="ctr">
              <a:buNone/>
              <a:defRPr sz="1800"/>
            </a:lvl3pPr>
            <a:lvl4pPr marL="1383284" indent="0" algn="ctr">
              <a:buNone/>
              <a:defRPr sz="1600"/>
            </a:lvl4pPr>
            <a:lvl5pPr marL="1844383" indent="0" algn="ctr">
              <a:buNone/>
              <a:defRPr sz="1600"/>
            </a:lvl5pPr>
            <a:lvl6pPr marL="2305475" indent="0" algn="ctr">
              <a:buNone/>
              <a:defRPr sz="1600"/>
            </a:lvl6pPr>
            <a:lvl7pPr marL="2766572" indent="0" algn="ctr">
              <a:buNone/>
              <a:defRPr sz="1600"/>
            </a:lvl7pPr>
            <a:lvl8pPr marL="3227667" indent="0" algn="ctr">
              <a:buNone/>
              <a:defRPr sz="1600"/>
            </a:lvl8pPr>
            <a:lvl9pPr marL="3688762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eesnimi.perenimi@agri.ee</a:t>
            </a:r>
          </a:p>
          <a:p>
            <a:endParaRPr lang="et-EE" dirty="0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0502" y="218910"/>
            <a:ext cx="4689645" cy="1384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7297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38480-3FD7-44E3-B57C-4508A52E09CD}" type="datetimeFigureOut">
              <a:rPr lang="et-EE" smtClean="0"/>
              <a:t>13.03.2019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CAF9-755A-44AD-AFD1-812F325675C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556037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3580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38480-3FD7-44E3-B57C-4508A52E09CD}" type="datetimeFigureOut">
              <a:rPr lang="et-EE" smtClean="0"/>
              <a:t>13.03.2019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CAF9-755A-44AD-AFD1-812F325675C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33282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38480-3FD7-44E3-B57C-4508A52E09CD}" type="datetimeFigureOut">
              <a:rPr lang="et-EE" smtClean="0"/>
              <a:t>13.03.2019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CAF9-755A-44AD-AFD1-812F325675C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5627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38480-3FD7-44E3-B57C-4508A52E09CD}" type="datetimeFigureOut">
              <a:rPr lang="et-EE" smtClean="0"/>
              <a:t>13.03.2019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CAF9-755A-44AD-AFD1-812F325675C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78243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38480-3FD7-44E3-B57C-4508A52E09CD}" type="datetimeFigureOut">
              <a:rPr lang="et-EE" smtClean="0"/>
              <a:t>13.03.2019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CAF9-755A-44AD-AFD1-812F325675C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59173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38480-3FD7-44E3-B57C-4508A52E09CD}" type="datetimeFigureOut">
              <a:rPr lang="et-EE" smtClean="0"/>
              <a:t>13.03.2019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CAF9-755A-44AD-AFD1-812F325675C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30735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38480-3FD7-44E3-B57C-4508A52E09CD}" type="datetimeFigureOut">
              <a:rPr lang="et-EE" smtClean="0"/>
              <a:t>13.03.2019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CAF9-755A-44AD-AFD1-812F325675C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05743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38480-3FD7-44E3-B57C-4508A52E09CD}" type="datetimeFigureOut">
              <a:rPr lang="et-EE" smtClean="0"/>
              <a:t>13.03.2019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CAF9-755A-44AD-AFD1-812F325675C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91316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38480-3FD7-44E3-B57C-4508A52E09CD}" type="datetimeFigureOut">
              <a:rPr lang="et-EE" smtClean="0"/>
              <a:t>13.03.2019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5CAF9-755A-44AD-AFD1-812F325675C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69739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1777" y="302412"/>
            <a:ext cx="12286627" cy="1263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1777" y="1772997"/>
            <a:ext cx="12286627" cy="4524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1778" y="6904155"/>
            <a:ext cx="3178652" cy="52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30067" algn="l"/>
                <a:tab pos="1460135" algn="l"/>
                <a:tab pos="2190202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pPr defTabSz="453092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t-EE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4671212" y="6904155"/>
            <a:ext cx="4327095" cy="52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30067" algn="l"/>
                <a:tab pos="1460135" algn="l"/>
                <a:tab pos="2190202" algn="l"/>
                <a:tab pos="292027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pPr defTabSz="453092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t-EE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9791905" y="6904155"/>
            <a:ext cx="3178652" cy="52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30067" algn="l"/>
                <a:tab pos="1460135" algn="l"/>
                <a:tab pos="2190202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pPr defTabSz="453092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fld id="{91A857D3-8977-4B76-8A8E-76EC884CC3A4}" type="slidenum">
              <a:rPr lang="et-EE" altLang="en-US" smtClean="0"/>
              <a:pPr defTabSz="453092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2755614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453092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800" kern="1200">
          <a:solidFill>
            <a:srgbClr val="000000"/>
          </a:solidFill>
          <a:latin typeface="+mj-lt"/>
          <a:ea typeface="+mj-ea"/>
          <a:cs typeface="+mj-cs"/>
        </a:defRPr>
      </a:lvl1pPr>
      <a:lvl2pPr marL="749280" indent="-288185" algn="l" defTabSz="453092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8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2pPr>
      <a:lvl3pPr marL="1152738" indent="-230546" algn="l" defTabSz="453092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8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3pPr>
      <a:lvl4pPr marL="1613832" indent="-230546" algn="l" defTabSz="453092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8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4pPr>
      <a:lvl5pPr marL="2074928" indent="-230546" algn="l" defTabSz="453092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8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5pPr>
      <a:lvl6pPr marL="2536024" indent="-230546" algn="l" defTabSz="453092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8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6pPr>
      <a:lvl7pPr marL="2997118" indent="-230546" algn="l" defTabSz="453092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8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7pPr>
      <a:lvl8pPr marL="3458215" indent="-230546" algn="l" defTabSz="453092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8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8pPr>
      <a:lvl9pPr marL="3919310" indent="-230546" algn="l" defTabSz="453092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8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9pPr>
    </p:titleStyle>
    <p:bodyStyle>
      <a:lvl1pPr marL="345821" indent="-345821" algn="l" defTabSz="453092" rtl="0" eaLnBrk="1" fontAlgn="base" hangingPunct="1">
        <a:lnSpc>
          <a:spcPct val="110000"/>
        </a:lnSpc>
        <a:spcBef>
          <a:spcPct val="0"/>
        </a:spcBef>
        <a:spcAft>
          <a:spcPts val="1421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9280" indent="-288185" algn="l" defTabSz="453092" rtl="0" eaLnBrk="1" fontAlgn="base" hangingPunct="1">
        <a:lnSpc>
          <a:spcPct val="110000"/>
        </a:lnSpc>
        <a:spcBef>
          <a:spcPct val="0"/>
        </a:spcBef>
        <a:spcAft>
          <a:spcPts val="115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52738" indent="-230546" algn="l" defTabSz="453092" rtl="0" eaLnBrk="1" fontAlgn="base" hangingPunct="1">
        <a:lnSpc>
          <a:spcPct val="110000"/>
        </a:lnSpc>
        <a:spcBef>
          <a:spcPct val="0"/>
        </a:spcBef>
        <a:spcAft>
          <a:spcPts val="859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13832" indent="-230546" algn="l" defTabSz="453092" rtl="0" eaLnBrk="1" fontAlgn="base" hangingPunct="1">
        <a:lnSpc>
          <a:spcPct val="110000"/>
        </a:lnSpc>
        <a:spcBef>
          <a:spcPct val="0"/>
        </a:spcBef>
        <a:spcAft>
          <a:spcPts val="581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74928" indent="-230546" algn="l" defTabSz="453092" rtl="0" eaLnBrk="1" fontAlgn="base" hangingPunct="1">
        <a:lnSpc>
          <a:spcPct val="110000"/>
        </a:lnSpc>
        <a:spcBef>
          <a:spcPct val="0"/>
        </a:spcBef>
        <a:spcAft>
          <a:spcPts val="291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36024" indent="-230546" algn="l" defTabSz="922191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97118" indent="-230546" algn="l" defTabSz="922191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58215" indent="-230546" algn="l" defTabSz="922191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919310" indent="-230546" algn="l" defTabSz="922191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221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1093" algn="l" defTabSz="9221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22191" algn="l" defTabSz="9221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83284" algn="l" defTabSz="9221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44383" algn="l" defTabSz="9221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05475" algn="l" defTabSz="9221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66572" algn="l" defTabSz="9221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27667" algn="l" defTabSz="9221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88762" algn="l" defTabSz="9221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ur-lex.europa.eu/legal-content/ET/TXT/?uri=CELEX:32008R0110" TargetMode="External"/><Relationship Id="rId2" Type="http://schemas.openxmlformats.org/officeDocument/2006/relationships/hyperlink" Target="http://eur-lex.europa.eu/legal-content/ET/ALL/?uri=OJ:C:2010:083:TOC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chafea/agri/content/how-has-eu-funding-helped-promote-agri-food-products-and-outside-eu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info/funding-tenders/opportunities/portal/screen/programmes/agrip" TargetMode="External"/><Relationship Id="rId7" Type="http://schemas.openxmlformats.org/officeDocument/2006/relationships/hyperlink" Target="https://ec.europa.eu/chafea/agri/funding-opportunities/simple-and-multi-programmes" TargetMode="External"/><Relationship Id="rId2" Type="http://schemas.openxmlformats.org/officeDocument/2006/relationships/hyperlink" Target="http://ec.europa.eu/chafea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c.europa.eu/chafea/agri/funding-opportunities/eligibility/check-tool" TargetMode="External"/><Relationship Id="rId5" Type="http://schemas.openxmlformats.org/officeDocument/2006/relationships/hyperlink" Target="https://ec.europa.eu/chafea/agri/faq.html" TargetMode="External"/><Relationship Id="rId4" Type="http://schemas.openxmlformats.org/officeDocument/2006/relationships/hyperlink" Target="https://ec.europa.eu/chafea/agri/funding-opportunities/calls-for-proposals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chafea/agri/newsroom-and-events/webinars" TargetMode="External"/><Relationship Id="rId2" Type="http://schemas.openxmlformats.org/officeDocument/2006/relationships/hyperlink" Target="https://ec.europa.eu/chafea/agri/funding-opportunities/simple-and-multi-programmes/campaign-visual-creator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1264356" y="1967594"/>
            <a:ext cx="10391795" cy="2291252"/>
          </a:xfrm>
        </p:spPr>
        <p:txBody>
          <a:bodyPr>
            <a:noAutofit/>
          </a:bodyPr>
          <a:lstStyle/>
          <a:p>
            <a:r>
              <a:rPr lang="et-EE" sz="3200" b="1" dirty="0"/>
              <a:t>EUROOPA LIIDU PÕLLUMAJANDUSSAADUSTE JA - TOODETE TEAVITUS- JA MÜÜGIEDENDUSMEETMED</a:t>
            </a:r>
            <a:br>
              <a:rPr lang="et-EE" sz="3200" b="1" dirty="0"/>
            </a:br>
            <a:br>
              <a:rPr lang="et-EE" sz="3200" b="1" dirty="0"/>
            </a:br>
            <a:r>
              <a:rPr lang="et-EE" sz="3200" b="1" dirty="0"/>
              <a:t>PROGRAMMIDE TAOTLEMINE JA RAKENDAMINE</a:t>
            </a:r>
            <a:br>
              <a:rPr lang="et-EE" sz="4000" b="1" dirty="0"/>
            </a:br>
            <a:endParaRPr lang="et-EE" sz="4000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2950537" y="4536769"/>
            <a:ext cx="7315576" cy="1700544"/>
          </a:xfrm>
        </p:spPr>
        <p:txBody>
          <a:bodyPr>
            <a:normAutofit lnSpcReduction="10000"/>
          </a:bodyPr>
          <a:lstStyle/>
          <a:p>
            <a:r>
              <a:rPr lang="et-EE" b="1" dirty="0"/>
              <a:t>Kerli Nõges</a:t>
            </a:r>
          </a:p>
          <a:p>
            <a:r>
              <a:rPr lang="et-EE" dirty="0"/>
              <a:t>Maaeluministeerium</a:t>
            </a:r>
          </a:p>
          <a:p>
            <a:endParaRPr lang="et-EE" dirty="0"/>
          </a:p>
          <a:p>
            <a:r>
              <a:rPr lang="et-EE" dirty="0"/>
              <a:t>Koolitaja: Tartumaa Põllumeeste Liit</a:t>
            </a:r>
          </a:p>
          <a:p>
            <a:endParaRPr lang="et-EE" dirty="0"/>
          </a:p>
        </p:txBody>
      </p:sp>
      <p:pic>
        <p:nvPicPr>
          <p:cNvPr id="1026" name="Picture 2" descr="C:\Users\eneito\Pictures\Logod\eu-flag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4023" y="4536769"/>
            <a:ext cx="1152128" cy="765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eneito\Pictures\Logod\JPEG_arengukava_logo_koos_ringtaustag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2035" y="5387041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0907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ABIKÕLBLIKUD TOOTED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põllumajandustooted, mis on loetletud </a:t>
            </a:r>
            <a:r>
              <a:rPr lang="et-EE" dirty="0">
                <a:hlinkClick r:id="rId2" tooltip="EL lepingu ja EL toimimise lepingu konsolideeritud tekstid lisadega"/>
              </a:rPr>
              <a:t>Euroopa Liidu toimimise lepingu</a:t>
            </a:r>
            <a:r>
              <a:rPr lang="et-EE" dirty="0"/>
              <a:t> I lisas (välja arvatud tubakas);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kaitstud geograafilise tähisega piiritusjoogid (Euroopa Parlamendi ja nõukogu </a:t>
            </a:r>
            <a:r>
              <a:rPr lang="et-EE" dirty="0">
                <a:hlinkClick r:id="rId3" tooltip="Määrus portaalis EUR-Lex"/>
              </a:rPr>
              <a:t>määruse (EÜ) nr 110/2008</a:t>
            </a:r>
            <a:r>
              <a:rPr lang="et-EE" dirty="0"/>
              <a:t> kohaselt);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leib, valikpagaritooted, koogid, kondiitritooted, küpsised ja muud pagaritooted;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looduslikud kummivaigud ja vaigud;</a:t>
            </a:r>
          </a:p>
          <a:p>
            <a:endParaRPr lang="et-E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pastatooted;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puuvill;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sinepipasta;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sool;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suhkrumais;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šokolaad ja sellest valmistatud tooted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taimeekstraktist valmistatud joogid;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õlu.</a:t>
            </a:r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921667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TAOTLEJAD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sektorit esindavad  kutseorganisatsioonid või </a:t>
            </a:r>
            <a:r>
              <a:rPr lang="et-EE" dirty="0" err="1"/>
              <a:t>kutsealadevahelised</a:t>
            </a:r>
            <a:r>
              <a:rPr lang="et-EE" dirty="0"/>
              <a:t> organisatsioonid (esindatuse nõue 50%);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Euroopa Liidu kutseorganisatsioonid või </a:t>
            </a:r>
            <a:r>
              <a:rPr lang="et-EE" dirty="0" err="1"/>
              <a:t>kutsealadevahelised</a:t>
            </a:r>
            <a:r>
              <a:rPr lang="et-EE" dirty="0"/>
              <a:t> organisatsioonid, mis esindavad asjaomast sektorit või sektoreid liidu tasandil;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tootjaorganisatsioonid või tootjaorganisatsioonide liidud, mis on liikmesriikide poolt tunnustatud;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põllumajanduse ja toidutööstuse sektori asutused, mille eesmärk on ja mis tegelevad põllumajandustoodete kohta teabe andmise ja nende </a:t>
            </a:r>
            <a:r>
              <a:rPr lang="et-EE" dirty="0" err="1"/>
              <a:t>müügiedendusega</a:t>
            </a:r>
            <a:r>
              <a:rPr lang="et-EE" dirty="0"/>
              <a:t> ning millele asjaomane liikmesriik on usaldanud selgelt määratletud avaliku teenuse osutamise ülesande selles valdkonnas.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825546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KAASRAHASTAMISE MÄÄR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6762016"/>
              </p:ext>
            </p:extLst>
          </p:nvPr>
        </p:nvGraphicFramePr>
        <p:xfrm>
          <a:off x="1280160" y="1946367"/>
          <a:ext cx="9548949" cy="33571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82983">
                  <a:extLst>
                    <a:ext uri="{9D8B030D-6E8A-4147-A177-3AD203B41FA5}">
                      <a16:colId xmlns:a16="http://schemas.microsoft.com/office/drawing/2014/main" val="2431562658"/>
                    </a:ext>
                  </a:extLst>
                </a:gridCol>
                <a:gridCol w="3182983">
                  <a:extLst>
                    <a:ext uri="{9D8B030D-6E8A-4147-A177-3AD203B41FA5}">
                      <a16:colId xmlns:a16="http://schemas.microsoft.com/office/drawing/2014/main" val="3232666726"/>
                    </a:ext>
                  </a:extLst>
                </a:gridCol>
                <a:gridCol w="3182983">
                  <a:extLst>
                    <a:ext uri="{9D8B030D-6E8A-4147-A177-3AD203B41FA5}">
                      <a16:colId xmlns:a16="http://schemas.microsoft.com/office/drawing/2014/main" val="721017358"/>
                    </a:ext>
                  </a:extLst>
                </a:gridCol>
              </a:tblGrid>
              <a:tr h="41964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  <a:latin typeface="+mn-lt"/>
                        </a:rPr>
                        <a:t> </a:t>
                      </a:r>
                      <a:endParaRPr lang="et-EE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  <a:latin typeface="+mn-lt"/>
                        </a:rPr>
                        <a:t>PROGRAMMI TÜÜP</a:t>
                      </a:r>
                      <a:endParaRPr lang="et-EE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623534"/>
                  </a:ext>
                </a:extLst>
              </a:tr>
              <a:tr h="419644">
                <a:tc v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  <a:latin typeface="+mn-lt"/>
                        </a:rPr>
                        <a:t>LIHTPROGRAMM</a:t>
                      </a:r>
                      <a:endParaRPr lang="et-EE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  <a:latin typeface="+mn-lt"/>
                        </a:rPr>
                        <a:t>MULTIPROGRAMM</a:t>
                      </a:r>
                      <a:endParaRPr lang="et-EE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804631"/>
                  </a:ext>
                </a:extLst>
              </a:tr>
              <a:tr h="4196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  <a:latin typeface="+mn-lt"/>
                        </a:rPr>
                        <a:t>EL SISETURG</a:t>
                      </a:r>
                      <a:endParaRPr lang="et-EE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  <a:latin typeface="+mn-lt"/>
                        </a:rPr>
                        <a:t>70 %</a:t>
                      </a:r>
                      <a:endParaRPr lang="et-EE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  <a:latin typeface="+mn-lt"/>
                        </a:rPr>
                        <a:t>80 %</a:t>
                      </a:r>
                      <a:endParaRPr lang="et-EE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9712180"/>
                  </a:ext>
                </a:extLst>
              </a:tr>
              <a:tr h="4196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  <a:latin typeface="+mn-lt"/>
                        </a:rPr>
                        <a:t>VÄLISTURG</a:t>
                      </a:r>
                      <a:endParaRPr lang="et-EE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  <a:latin typeface="+mn-lt"/>
                        </a:rPr>
                        <a:t>80 %</a:t>
                      </a:r>
                      <a:endParaRPr lang="et-EE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  <a:latin typeface="+mn-lt"/>
                        </a:rPr>
                        <a:t>80 %</a:t>
                      </a:r>
                      <a:endParaRPr lang="et-EE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0646271"/>
                  </a:ext>
                </a:extLst>
              </a:tr>
              <a:tr h="16785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  <a:latin typeface="+mn-lt"/>
                        </a:rPr>
                        <a:t>TÕSISED TURUHÄIRED/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  <a:latin typeface="+mn-lt"/>
                        </a:rPr>
                        <a:t>TARBIJATE USALDUSE KAOTUS</a:t>
                      </a:r>
                      <a:endParaRPr lang="et-EE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100" dirty="0">
                          <a:effectLst/>
                        </a:rPr>
                        <a:t> </a:t>
                      </a:r>
                      <a:endParaRPr lang="et-E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  <a:latin typeface="+mn-lt"/>
                        </a:rPr>
                        <a:t>85 %</a:t>
                      </a:r>
                      <a:endParaRPr lang="et-EE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  <a:latin typeface="+mn-lt"/>
                        </a:rPr>
                        <a:t>85 %</a:t>
                      </a:r>
                      <a:endParaRPr lang="et-EE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100" dirty="0">
                          <a:effectLst/>
                        </a:rPr>
                        <a:t> </a:t>
                      </a:r>
                      <a:endParaRPr lang="et-E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7335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5363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PEAMISED NÕUDED PROGRAMMIDELE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t-EE" b="1" dirty="0"/>
              <a:t>EL mõõde </a:t>
            </a:r>
            <a:r>
              <a:rPr lang="et-EE" dirty="0"/>
              <a:t>- Programm peab nii sõnumite sisu kui ka mõju arvestades olema </a:t>
            </a:r>
            <a:r>
              <a:rPr lang="et-EE" b="1" dirty="0"/>
              <a:t>liidu mõõtmega</a:t>
            </a:r>
            <a:r>
              <a:rPr lang="et-EE" dirty="0"/>
              <a:t>. Liidu sõnumis tuleb viidata Euroopale tervikuna, ühisele põllumajanduspoliitikale, ELi toodetele või ELi tootmisstandarditele. Programmi rakendamine siseturul kohustuslik mitmes liikmesriigis (mitte vaid taotleja päritoluriigis – v.a tasakaalustatud toitumise programmid ning EL kvaliteedikavasid tutvustavad programmid).</a:t>
            </a:r>
          </a:p>
          <a:p>
            <a:pPr marL="0" indent="0">
              <a:buNone/>
            </a:pPr>
            <a:endParaRPr lang="et-EE" dirty="0"/>
          </a:p>
          <a:p>
            <a:pPr>
              <a:buFont typeface="Wingdings" panose="05000000000000000000" pitchFamily="2" charset="2"/>
              <a:buChar char="ü"/>
            </a:pPr>
            <a:r>
              <a:rPr lang="et-EE" b="1" dirty="0"/>
              <a:t>Päritolu märkimine</a:t>
            </a:r>
            <a:r>
              <a:rPr lang="et-EE" dirty="0"/>
              <a:t> – lubatud siseturul teisejärgulise sõnumina, välisturul samaväärne EL sõnumiga.</a:t>
            </a:r>
          </a:p>
          <a:p>
            <a:pPr>
              <a:buFont typeface="Wingdings" panose="05000000000000000000" pitchFamily="2" charset="2"/>
              <a:buChar char="ü"/>
            </a:pPr>
            <a:endParaRPr lang="et-EE" dirty="0"/>
          </a:p>
          <a:p>
            <a:pPr>
              <a:buFont typeface="Wingdings" panose="05000000000000000000" pitchFamily="2" charset="2"/>
              <a:buChar char="ü"/>
            </a:pPr>
            <a:r>
              <a:rPr lang="et-EE" b="1" dirty="0"/>
              <a:t>Kaubamärgid</a:t>
            </a:r>
            <a:r>
              <a:rPr lang="et-EE" dirty="0"/>
              <a:t> – minimaalselt 5 kaubamärki, kasutamist tuleb põhjendada taotluses. 5% nõue infomaterjalide puhul. </a:t>
            </a:r>
          </a:p>
          <a:p>
            <a:pPr marL="0" indent="0">
              <a:buNone/>
            </a:pPr>
            <a:endParaRPr lang="et-EE" dirty="0"/>
          </a:p>
          <a:p>
            <a:pPr>
              <a:buFont typeface="Wingdings" panose="05000000000000000000" pitchFamily="2" charset="2"/>
              <a:buChar char="ü"/>
            </a:pPr>
            <a:r>
              <a:rPr lang="et-EE" b="1" dirty="0"/>
              <a:t>Terviseväited – </a:t>
            </a:r>
            <a:r>
              <a:rPr lang="et-EE" dirty="0"/>
              <a:t>siseturul peavad olema kooskõlas määruse nr 1924/2006 lisaga või kooskõlastatud sihtturu rahvatervise eest vastutavate organisatsioonidega.</a:t>
            </a:r>
          </a:p>
          <a:p>
            <a:pPr marL="0" indent="0">
              <a:buNone/>
            </a:pPr>
            <a:r>
              <a:rPr lang="et-EE" dirty="0"/>
              <a:t>    Välisturul – peavad olema rahvatervise eest vastutavate organisatsioonidega kooskõlastatud.</a:t>
            </a:r>
          </a:p>
        </p:txBody>
      </p:sp>
    </p:spTree>
    <p:extLst>
      <p:ext uri="{BB962C8B-B14F-4D97-AF65-F5344CB8AC3E}">
        <p14:creationId xmlns:p14="http://schemas.microsoft.com/office/powerpoint/2010/main" val="3764401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KAUBAMÄRKIDE ESITAMINE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Taotluses tuleb kasutamist põhjendada;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Lubatud vaid esitlustel (messid, B2B üritused, veebilehtedel) ja degusteerimisel (messid, B2B üritused, müügikohtades kohapeal) ning lisaks infomaterjalidel, mida samal ajal jagatakse.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b="1" dirty="0"/>
              <a:t>Minimaalselt 5 kaubamärki</a:t>
            </a:r>
            <a:r>
              <a:rPr lang="et-EE" dirty="0"/>
              <a:t>; erand vaid juhul, kui turul vähem kaubamärke ja ei olnud võimalik mõne teisega liikmesriigiga koostöös </a:t>
            </a:r>
            <a:r>
              <a:rPr lang="et-EE" dirty="0" err="1"/>
              <a:t>multiprogrammi</a:t>
            </a:r>
            <a:r>
              <a:rPr lang="et-EE" dirty="0"/>
              <a:t> teha.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Esitlemine:</a:t>
            </a:r>
          </a:p>
          <a:p>
            <a:r>
              <a:rPr lang="et-EE" b="1" dirty="0"/>
              <a:t>Maksimaalselt 5% </a:t>
            </a:r>
            <a:r>
              <a:rPr lang="et-EE" dirty="0"/>
              <a:t>kogu esitletavast pinnast;</a:t>
            </a:r>
          </a:p>
          <a:p>
            <a:r>
              <a:rPr lang="et-EE" dirty="0"/>
              <a:t>kõik kaubamärgid on esitletud neutraalsel ja identsel viisil.</a:t>
            </a:r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373866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PÄRITOLU ESITAMINE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Päritolu mainimine liikmesriigi nimena või riigiülese päritoluna (nt </a:t>
            </a:r>
            <a:r>
              <a:rPr lang="et-EE" i="1" dirty="0"/>
              <a:t>Baltic, </a:t>
            </a:r>
            <a:r>
              <a:rPr lang="et-EE" i="1" dirty="0" err="1"/>
              <a:t>Nordic</a:t>
            </a:r>
            <a:r>
              <a:rPr lang="et-EE" dirty="0"/>
              <a:t>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lubatud vaid visuaalsetes materjalides, mitte helimaterjalides;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kolmandates riikides lubatud esitada samaväärselt EL esmase sõnumiga;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siseturul lubatud vaid teisejärguline sõnumina.</a:t>
            </a:r>
          </a:p>
        </p:txBody>
      </p:sp>
    </p:spTree>
    <p:extLst>
      <p:ext uri="{BB962C8B-B14F-4D97-AF65-F5344CB8AC3E}">
        <p14:creationId xmlns:p14="http://schemas.microsoft.com/office/powerpoint/2010/main" val="24829765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KOHUSTUSLIKUD ELEMENDID TOODETUD MATERJALIDELE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 EL mõõde ehk sõnum nt: „</a:t>
            </a:r>
            <a:r>
              <a:rPr lang="et-EE" dirty="0" err="1"/>
              <a:t>Enjoy</a:t>
            </a:r>
            <a:r>
              <a:rPr lang="et-EE" dirty="0"/>
              <a:t> </a:t>
            </a:r>
            <a:r>
              <a:rPr lang="et-EE" dirty="0" err="1"/>
              <a:t>European</a:t>
            </a:r>
            <a:r>
              <a:rPr lang="et-EE" dirty="0"/>
              <a:t> </a:t>
            </a:r>
            <a:r>
              <a:rPr lang="et-EE" dirty="0" err="1"/>
              <a:t>recipies</a:t>
            </a:r>
            <a:r>
              <a:rPr lang="et-EE" dirty="0"/>
              <a:t>!“; „</a:t>
            </a:r>
            <a:r>
              <a:rPr lang="et-EE" dirty="0" err="1"/>
              <a:t>Bread</a:t>
            </a:r>
            <a:r>
              <a:rPr lang="et-EE" dirty="0"/>
              <a:t> </a:t>
            </a:r>
            <a:r>
              <a:rPr lang="et-EE" dirty="0" err="1"/>
              <a:t>from</a:t>
            </a:r>
            <a:r>
              <a:rPr lang="et-EE" dirty="0"/>
              <a:t> </a:t>
            </a:r>
            <a:r>
              <a:rPr lang="et-EE" dirty="0" err="1"/>
              <a:t>Europe</a:t>
            </a:r>
            <a:r>
              <a:rPr lang="et-EE" dirty="0"/>
              <a:t>!“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 EL märgis - lipp (logo);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 Märgis „</a:t>
            </a:r>
            <a:r>
              <a:rPr lang="et-EE" dirty="0" err="1"/>
              <a:t>Enjoy</a:t>
            </a:r>
            <a:r>
              <a:rPr lang="et-EE" dirty="0"/>
              <a:t>- </a:t>
            </a:r>
            <a:r>
              <a:rPr lang="et-EE" dirty="0" err="1"/>
              <a:t>it’s</a:t>
            </a:r>
            <a:r>
              <a:rPr lang="et-EE" dirty="0"/>
              <a:t> </a:t>
            </a:r>
            <a:r>
              <a:rPr lang="et-EE" dirty="0" err="1"/>
              <a:t>from</a:t>
            </a:r>
            <a:r>
              <a:rPr lang="et-EE" dirty="0"/>
              <a:t> </a:t>
            </a:r>
            <a:r>
              <a:rPr lang="et-EE" dirty="0" err="1"/>
              <a:t>Europe</a:t>
            </a:r>
            <a:r>
              <a:rPr lang="et-EE" dirty="0"/>
              <a:t>!“;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 Vastutuse klausel (vaid toetuse saaja vastutab materjalide sisu eest). v.a väikestel </a:t>
            </a:r>
            <a:r>
              <a:rPr lang="et-EE" dirty="0" err="1"/>
              <a:t>promomaterjalidel</a:t>
            </a:r>
            <a:r>
              <a:rPr lang="et-E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337537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TAOTLUSE ESITAMINE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 Taotluse saab esitada ainult interneti teel </a:t>
            </a:r>
            <a:r>
              <a:rPr lang="et-EE" b="1" dirty="0"/>
              <a:t>rahastus- ja hankeportaali </a:t>
            </a:r>
            <a:r>
              <a:rPr lang="et-EE" dirty="0"/>
              <a:t>elektroonilise taotlussüsteemi kaudu enne taotluste esitamise tähtaja lõppu; </a:t>
            </a:r>
          </a:p>
          <a:p>
            <a:pPr marL="0" indent="0">
              <a:buNone/>
            </a:pPr>
            <a:endParaRPr lang="et-EE" dirty="0"/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 TÄHTAEG 2019: </a:t>
            </a:r>
            <a:r>
              <a:rPr lang="et-EE" b="1" dirty="0"/>
              <a:t>16. aprill kell 17.00 </a:t>
            </a:r>
            <a:r>
              <a:rPr lang="et-EE" dirty="0"/>
              <a:t>(Kesk-Euroopa aja järgi).</a:t>
            </a:r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9376639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TÖÖPROGRAMM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64813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LIHTPROGRAMMID 100 miljonit eurot</a:t>
            </a:r>
          </a:p>
          <a:p>
            <a:pPr>
              <a:buFont typeface="Wingdings" panose="05000000000000000000" pitchFamily="2" charset="2"/>
              <a:buChar char="ü"/>
            </a:pPr>
            <a:endParaRPr lang="et-EE" dirty="0"/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MULTIPROGRAMMID 91,6 miljonit eurot</a:t>
            </a:r>
          </a:p>
          <a:p>
            <a:pPr>
              <a:buFont typeface="Wingdings" panose="05000000000000000000" pitchFamily="2" charset="2"/>
              <a:buChar char="ü"/>
            </a:pPr>
            <a:endParaRPr lang="et-EE" dirty="0"/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KOMISJONI TEGEVUSED 9,5 miljonit eurot</a:t>
            </a:r>
          </a:p>
        </p:txBody>
      </p:sp>
    </p:spTree>
    <p:extLst>
      <p:ext uri="{BB962C8B-B14F-4D97-AF65-F5344CB8AC3E}">
        <p14:creationId xmlns:p14="http://schemas.microsoft.com/office/powerpoint/2010/main" val="7578565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9593" y="457201"/>
            <a:ext cx="9806270" cy="642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872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9531"/>
            <a:ext cx="10515600" cy="50274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t-EE" dirty="0">
                <a:solidFill>
                  <a:schemeClr val="accent1">
                    <a:lumMod val="75000"/>
                  </a:schemeClr>
                </a:solidFill>
              </a:rPr>
              <a:t>TUTVUSTUS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t-EE" dirty="0"/>
              <a:t>Õiguslikud alused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t-EE" dirty="0"/>
              <a:t>Meetmete skeem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t-EE" dirty="0"/>
              <a:t>Toetatavad tegevused</a:t>
            </a:r>
          </a:p>
          <a:p>
            <a:pPr marL="457200" lvl="1" indent="0">
              <a:buNone/>
            </a:pPr>
            <a:endParaRPr lang="et-EE" dirty="0"/>
          </a:p>
          <a:p>
            <a:pPr marL="0" indent="0">
              <a:buNone/>
            </a:pPr>
            <a:r>
              <a:rPr lang="et-EE" dirty="0">
                <a:solidFill>
                  <a:schemeClr val="accent1">
                    <a:lumMod val="75000"/>
                  </a:schemeClr>
                </a:solidFill>
              </a:rPr>
              <a:t>PROGRAMMIDELE RAHASTUSE TAOTLEMINE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t-EE" dirty="0"/>
              <a:t>Taotlemise skeem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t-EE" dirty="0"/>
              <a:t>2019. aasta tööprogramm</a:t>
            </a:r>
          </a:p>
          <a:p>
            <a:pPr marL="457200" lvl="1" indent="0">
              <a:buNone/>
            </a:pPr>
            <a:endParaRPr lang="et-EE" dirty="0"/>
          </a:p>
          <a:p>
            <a:pPr marL="0" indent="0">
              <a:buNone/>
            </a:pPr>
            <a:r>
              <a:rPr lang="et-EE" dirty="0">
                <a:solidFill>
                  <a:schemeClr val="accent1">
                    <a:lumMod val="75000"/>
                  </a:schemeClr>
                </a:solidFill>
              </a:rPr>
              <a:t>PROGRAMMIDE RAKENDAMINE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t-EE" dirty="0"/>
              <a:t>Lihtprogrammile rakendusasutuse valimine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t-EE" dirty="0"/>
              <a:t>Toetuslepingu sõlmimine</a:t>
            </a:r>
          </a:p>
          <a:p>
            <a:pPr marL="457200" lvl="1" indent="0">
              <a:buNone/>
            </a:pPr>
            <a:endParaRPr lang="et-EE" dirty="0"/>
          </a:p>
          <a:p>
            <a:pPr marL="0" indent="0">
              <a:buNone/>
            </a:pPr>
            <a:r>
              <a:rPr lang="et-EE" dirty="0">
                <a:solidFill>
                  <a:schemeClr val="accent1">
                    <a:lumMod val="75000"/>
                  </a:schemeClr>
                </a:solidFill>
              </a:rPr>
              <a:t>EUROOPA KOMISJONI TEGEVUSED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8644" y="590550"/>
            <a:ext cx="1609725" cy="283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2180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7662" y="901337"/>
            <a:ext cx="10645584" cy="6165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9256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HINDAMISE PROTSESS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t-EE" b="1" dirty="0"/>
              <a:t>Abi</a:t>
            </a:r>
            <a:r>
              <a:rPr lang="fi-FI" b="1" dirty="0" err="1"/>
              <a:t>kõlblikkuse</a:t>
            </a:r>
            <a:r>
              <a:rPr lang="et-EE" b="1" dirty="0"/>
              <a:t> kriteerium </a:t>
            </a:r>
            <a:r>
              <a:rPr lang="et-EE" dirty="0"/>
              <a:t>(taotlejad ja tooted);</a:t>
            </a:r>
          </a:p>
          <a:p>
            <a:pPr marL="0" indent="0">
              <a:buNone/>
            </a:pPr>
            <a:endParaRPr lang="et-EE" dirty="0"/>
          </a:p>
          <a:p>
            <a:pPr>
              <a:buFont typeface="Wingdings" panose="05000000000000000000" pitchFamily="2" charset="2"/>
              <a:buChar char="ü"/>
            </a:pPr>
            <a:r>
              <a:rPr lang="et-EE" b="1" dirty="0" err="1"/>
              <a:t>M</a:t>
            </a:r>
            <a:r>
              <a:rPr lang="fi-FI" b="1" dirty="0" err="1"/>
              <a:t>enetlusest</a:t>
            </a:r>
            <a:r>
              <a:rPr lang="fi-FI" b="1" dirty="0"/>
              <a:t> </a:t>
            </a:r>
            <a:r>
              <a:rPr lang="fi-FI" b="1" dirty="0" err="1"/>
              <a:t>kõrvalejätmise</a:t>
            </a:r>
            <a:r>
              <a:rPr lang="et-EE" b="1" dirty="0"/>
              <a:t> kriteerium </a:t>
            </a:r>
            <a:r>
              <a:rPr lang="et-EE" dirty="0"/>
              <a:t>(pankrot, likvideerimismenetlus, maksude mitte tasumine, pettused, lapstööjõu kasutamine jne);</a:t>
            </a:r>
          </a:p>
          <a:p>
            <a:pPr marL="0" indent="0">
              <a:buNone/>
            </a:pPr>
            <a:endParaRPr lang="et-EE" dirty="0"/>
          </a:p>
          <a:p>
            <a:pPr>
              <a:buFont typeface="Wingdings" panose="05000000000000000000" pitchFamily="2" charset="2"/>
              <a:buChar char="ü"/>
            </a:pPr>
            <a:r>
              <a:rPr lang="et-EE" b="1" dirty="0" err="1"/>
              <a:t>V</a:t>
            </a:r>
            <a:r>
              <a:rPr lang="fi-FI" b="1" dirty="0" err="1"/>
              <a:t>aliku</a:t>
            </a:r>
            <a:r>
              <a:rPr lang="et-EE" b="1" dirty="0"/>
              <a:t>kriteeriumid </a:t>
            </a:r>
            <a:r>
              <a:rPr lang="et-EE" dirty="0"/>
              <a:t>(finantssuutlikkus, tegevussuutlikkus);</a:t>
            </a:r>
          </a:p>
          <a:p>
            <a:pPr>
              <a:buFont typeface="Wingdings" panose="05000000000000000000" pitchFamily="2" charset="2"/>
              <a:buChar char="ü"/>
            </a:pPr>
            <a:endParaRPr lang="et-EE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et-EE" b="1" dirty="0"/>
              <a:t>H</a:t>
            </a:r>
            <a:r>
              <a:rPr lang="fi-FI" b="1" dirty="0" err="1"/>
              <a:t>indamiskriteeriumid</a:t>
            </a:r>
            <a:r>
              <a:rPr lang="et-EE" b="1" dirty="0"/>
              <a:t> </a:t>
            </a:r>
            <a:r>
              <a:rPr lang="et-EE" dirty="0"/>
              <a:t>(vt järgmine slaid).</a:t>
            </a:r>
          </a:p>
        </p:txBody>
      </p:sp>
    </p:spTree>
    <p:extLst>
      <p:ext uri="{BB962C8B-B14F-4D97-AF65-F5344CB8AC3E}">
        <p14:creationId xmlns:p14="http://schemas.microsoft.com/office/powerpoint/2010/main" val="5467134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HINDAMISKRITEERIUMID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8615057"/>
              </p:ext>
            </p:extLst>
          </p:nvPr>
        </p:nvGraphicFramePr>
        <p:xfrm>
          <a:off x="1162592" y="1920239"/>
          <a:ext cx="10191207" cy="41670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96319">
                  <a:extLst>
                    <a:ext uri="{9D8B030D-6E8A-4147-A177-3AD203B41FA5}">
                      <a16:colId xmlns:a16="http://schemas.microsoft.com/office/drawing/2014/main" val="1138068146"/>
                    </a:ext>
                  </a:extLst>
                </a:gridCol>
                <a:gridCol w="3397444">
                  <a:extLst>
                    <a:ext uri="{9D8B030D-6E8A-4147-A177-3AD203B41FA5}">
                      <a16:colId xmlns:a16="http://schemas.microsoft.com/office/drawing/2014/main" val="1969224989"/>
                    </a:ext>
                  </a:extLst>
                </a:gridCol>
                <a:gridCol w="3397444">
                  <a:extLst>
                    <a:ext uri="{9D8B030D-6E8A-4147-A177-3AD203B41FA5}">
                      <a16:colId xmlns:a16="http://schemas.microsoft.com/office/drawing/2014/main" val="2120311708"/>
                    </a:ext>
                  </a:extLst>
                </a:gridCol>
              </a:tblGrid>
              <a:tr h="5149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>
                          <a:effectLst/>
                        </a:rPr>
                        <a:t>Kriteerium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Maksimumpunktid</a:t>
                      </a:r>
                      <a:endParaRPr lang="et-E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Künnis</a:t>
                      </a:r>
                      <a:endParaRPr lang="et-E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4175466"/>
                  </a:ext>
                </a:extLst>
              </a:tr>
              <a:tr h="51492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t-EE" sz="1800" dirty="0">
                          <a:effectLst/>
                        </a:rPr>
                        <a:t>Liidu mõõde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>
                          <a:effectLst/>
                        </a:rPr>
                        <a:t>20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14</a:t>
                      </a:r>
                      <a:endParaRPr lang="et-E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602108"/>
                  </a:ext>
                </a:extLst>
              </a:tr>
              <a:tr h="105368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t-EE" sz="1800" dirty="0">
                          <a:effectLst/>
                        </a:rPr>
                        <a:t>Taotluse tehniline kvaliteet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>
                          <a:effectLst/>
                        </a:rPr>
                        <a:t>40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>
                          <a:effectLst/>
                        </a:rPr>
                        <a:t>24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8171045"/>
                  </a:ext>
                </a:extLst>
              </a:tr>
              <a:tr h="105368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t-EE" sz="1800" dirty="0">
                          <a:effectLst/>
                        </a:rPr>
                        <a:t>Projektijuhtimise kvaliteet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10</a:t>
                      </a:r>
                      <a:endParaRPr lang="et-E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>
                          <a:effectLst/>
                        </a:rPr>
                        <a:t>6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9102137"/>
                  </a:ext>
                </a:extLst>
              </a:tr>
              <a:tr h="51492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t-EE" sz="1800" dirty="0">
                          <a:effectLst/>
                        </a:rPr>
                        <a:t>Eelarve ja kulutasuvus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>
                          <a:effectLst/>
                        </a:rPr>
                        <a:t>30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dirty="0">
                          <a:effectLst/>
                        </a:rPr>
                        <a:t>18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1510103"/>
                  </a:ext>
                </a:extLst>
              </a:tr>
              <a:tr h="5149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 </a:t>
                      </a:r>
                      <a:endParaRPr lang="et-E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1" dirty="0">
                          <a:effectLst/>
                        </a:rPr>
                        <a:t>100</a:t>
                      </a:r>
                      <a:endParaRPr lang="et-EE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1" dirty="0">
                          <a:effectLst/>
                        </a:rPr>
                        <a:t>62</a:t>
                      </a:r>
                      <a:endParaRPr lang="et-EE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86370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64992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LIHTPROGRAMMIDE RAKENDUSASUTUSE VALIMINE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t-EE" dirty="0"/>
              <a:t>23.01.2019 Maaeluministri määrus nr 6 </a:t>
            </a:r>
            <a:r>
              <a:rPr lang="et-EE" b="1" dirty="0"/>
              <a:t>„Euroopa Liidu põllumajandussaaduste ja -toodete teavitus- ja </a:t>
            </a:r>
            <a:r>
              <a:rPr lang="et-EE" b="1" dirty="0" err="1"/>
              <a:t>müügiedendusmeetmete</a:t>
            </a:r>
            <a:r>
              <a:rPr lang="et-EE" b="1" dirty="0"/>
              <a:t> lihtprogrammi rakendamiseks rakendusasutuse valimise kord“ </a:t>
            </a:r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r>
              <a:rPr lang="et-EE" dirty="0"/>
              <a:t>Kohustus valida rakendusasutus konkursi korras: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 hinna ja kvaliteedi suhe;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 protseduuri läbipaistvus;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 huvide konflikti vältimine.</a:t>
            </a:r>
          </a:p>
          <a:p>
            <a:pPr>
              <a:buFontTx/>
              <a:buChar char="-"/>
            </a:pPr>
            <a:endParaRPr lang="et-EE" dirty="0"/>
          </a:p>
          <a:p>
            <a:pPr>
              <a:buFontTx/>
              <a:buChar char="-"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5386436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NÕUDED KONKURSITEATELE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 info, et konkurss toimib EL teavitus-ja </a:t>
            </a:r>
            <a:r>
              <a:rPr lang="et-EE" dirty="0" err="1"/>
              <a:t>müügiedendusmeetme</a:t>
            </a:r>
            <a:r>
              <a:rPr lang="et-EE" dirty="0"/>
              <a:t> raames;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 kohustused rakendusasutusele (eraldi kuluarvestus, kontrollid);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programmi tutvustus ja eesmärgid koos tellitavate tööde ja teenuste tehnilise kirjeldusega;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programmi rakendamise ajakava ja selle kuupäevad;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sõlmitava lepingu olulised tingimused (taganemise klausel, maksetingimused jne);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kvalifitseerimistingimused;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hindamiskriteeriumid ja nende osakaalud.</a:t>
            </a:r>
          </a:p>
          <a:p>
            <a:pPr marL="0" indent="0">
              <a:buNone/>
            </a:pPr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7856900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KONKURSITEATE AVALDAMINE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dirty="0"/>
              <a:t>Prognoositav maksumus alla 209 000 käibemaksuta: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avaldatakse elektroonilises hankekeskkonnas;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konkursiteate avalikult nähtav olemise tähtaeg ja pakkumuste esitamise tähtaeg on vähemalt 15 kalendripäeva.</a:t>
            </a:r>
          </a:p>
          <a:p>
            <a:pPr>
              <a:buFont typeface="Wingdings" panose="05000000000000000000" pitchFamily="2" charset="2"/>
              <a:buChar char="ü"/>
            </a:pPr>
            <a:endParaRPr lang="et-EE" dirty="0"/>
          </a:p>
          <a:p>
            <a:pPr marL="0" indent="0">
              <a:buNone/>
            </a:pPr>
            <a:r>
              <a:rPr lang="et-EE" dirty="0"/>
              <a:t>Prognoositav maksumus üle 209 000 käibemaksuta: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avalikustatakse rahvusvahelises elektroonilises hankekeskkonnas;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konkursiteate avalikult nähtav olemise tähtaeg ja pakkumuste esitamise tähtaeg on vähemalt 30 kalendripäeva.</a:t>
            </a:r>
          </a:p>
        </p:txBody>
      </p:sp>
    </p:spTree>
    <p:extLst>
      <p:ext uri="{BB962C8B-B14F-4D97-AF65-F5344CB8AC3E}">
        <p14:creationId xmlns:p14="http://schemas.microsoft.com/office/powerpoint/2010/main" val="32841084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INFOVAHETUS </a:t>
            </a:r>
            <a:r>
              <a:rPr lang="et-EE" b="1" dirty="0" err="1">
                <a:solidFill>
                  <a:schemeClr val="accent1">
                    <a:lumMod val="75000"/>
                  </a:schemeClr>
                </a:solidFill>
              </a:rPr>
              <a:t>PRIA-ga</a:t>
            </a:r>
            <a:endParaRPr lang="et-EE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t-EE" dirty="0" err="1"/>
              <a:t>PRIA-le</a:t>
            </a:r>
            <a:r>
              <a:rPr lang="et-EE" dirty="0"/>
              <a:t> tuleb esitada: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avaldatud teave (konkursiteade), avaldamise aeg ja koht;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pakkumused;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hindamise protokoll.</a:t>
            </a:r>
          </a:p>
          <a:p>
            <a:pPr>
              <a:buFont typeface="Wingdings" panose="05000000000000000000" pitchFamily="2" charset="2"/>
              <a:buChar char="ü"/>
            </a:pPr>
            <a:endParaRPr lang="et-EE" dirty="0"/>
          </a:p>
          <a:p>
            <a:pPr marL="0" indent="0">
              <a:buNone/>
            </a:pPr>
            <a:r>
              <a:rPr lang="et-EE" dirty="0"/>
              <a:t>PRIA kontrollib rakendusasutuse valimise vastavust määruse nõuetele ning sõlmib organisatsiooniga toetuslepingu või keeldub toetuslepingu sõlmimisest.</a:t>
            </a:r>
          </a:p>
          <a:p>
            <a:pPr marL="0" indent="0">
              <a:buNone/>
            </a:pPr>
            <a:r>
              <a:rPr lang="et-EE" dirty="0"/>
              <a:t>Organisatsioon esitab </a:t>
            </a:r>
            <a:r>
              <a:rPr lang="et-EE" dirty="0" err="1"/>
              <a:t>PRIA-le</a:t>
            </a:r>
            <a:r>
              <a:rPr lang="et-EE" dirty="0"/>
              <a:t> rakendusasutusega sõlmitud lepingu enne toetuslepingu sõlmimist. </a:t>
            </a:r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385466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ÜKS EDULUGU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r>
              <a:rPr lang="et-EE" dirty="0"/>
              <a:t>Video:</a:t>
            </a:r>
          </a:p>
          <a:p>
            <a:pPr marL="0" indent="0">
              <a:buNone/>
            </a:pPr>
            <a:r>
              <a:rPr lang="et-EE" dirty="0">
                <a:hlinkClick r:id="rId2"/>
              </a:rPr>
              <a:t>https://ec.europa.eu/chafea/agri/content/how-has-eu-funding-helped-promote-agri-food-products-and-outside-eu</a:t>
            </a:r>
            <a:endParaRPr lang="et-EE" dirty="0"/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4351693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OLULISED LINGID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CHAFEA koduleht: </a:t>
            </a:r>
            <a:r>
              <a:rPr lang="et-EE" dirty="0">
                <a:hlinkClick r:id="rId2"/>
              </a:rPr>
              <a:t>http://ec.europa.eu/chafea/index.html</a:t>
            </a:r>
            <a:r>
              <a:rPr lang="et-EE" dirty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Rahastus- ja hanke</a:t>
            </a:r>
            <a:r>
              <a:rPr lang="en-US" dirty="0"/>
              <a:t>port</a:t>
            </a:r>
            <a:r>
              <a:rPr lang="et-EE" dirty="0"/>
              <a:t>a</a:t>
            </a:r>
            <a:r>
              <a:rPr lang="en-US" dirty="0"/>
              <a:t>al: </a:t>
            </a:r>
            <a:r>
              <a:rPr lang="en-US" dirty="0">
                <a:hlinkClick r:id="rId3"/>
              </a:rPr>
              <a:t>https://ec.europa.eu/info/funding-tenders/opportunities/portal/screen/programmes/agrip</a:t>
            </a:r>
            <a:endParaRPr lang="et-EE" dirty="0"/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Taotlusvoorud: </a:t>
            </a:r>
            <a:r>
              <a:rPr lang="et-EE" dirty="0">
                <a:hlinkClick r:id="rId4"/>
              </a:rPr>
              <a:t>https://ec.europa.eu/chafea/agri/funding-opportunities/calls-for-proposals</a:t>
            </a:r>
            <a:endParaRPr lang="et-EE" dirty="0"/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 KKK </a:t>
            </a:r>
            <a:r>
              <a:rPr lang="et-EE" dirty="0">
                <a:hlinkClick r:id="rId5"/>
              </a:rPr>
              <a:t>https://ec.europa.eu/chafea/agri/faq.html</a:t>
            </a:r>
            <a:r>
              <a:rPr lang="et-EE" dirty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 </a:t>
            </a:r>
            <a:r>
              <a:rPr lang="et-EE" dirty="0" err="1"/>
              <a:t>Eligibility</a:t>
            </a:r>
            <a:r>
              <a:rPr lang="et-EE" dirty="0"/>
              <a:t> </a:t>
            </a:r>
            <a:r>
              <a:rPr lang="et-EE" dirty="0" err="1"/>
              <a:t>checker</a:t>
            </a:r>
            <a:r>
              <a:rPr lang="et-EE" dirty="0"/>
              <a:t>: </a:t>
            </a:r>
            <a:r>
              <a:rPr lang="et-EE" dirty="0">
                <a:hlinkClick r:id="rId6"/>
              </a:rPr>
              <a:t>https://ec.europa.eu/chafea/agri/funding-opportunities/eligibility/check-tool</a:t>
            </a:r>
            <a:r>
              <a:rPr lang="et-EE" dirty="0"/>
              <a:t> </a:t>
            </a:r>
          </a:p>
          <a:p>
            <a:r>
              <a:rPr lang="et-EE" dirty="0"/>
              <a:t>Statistika: </a:t>
            </a:r>
            <a:r>
              <a:rPr lang="et-EE" dirty="0">
                <a:hlinkClick r:id="rId7"/>
              </a:rPr>
              <a:t>https://ec.europa.eu/chafea/agri/funding-opportunities/simple-and-multi-programmes</a:t>
            </a:r>
            <a:r>
              <a:rPr lang="et-E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07696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RAHASTUS- JA HANKEPORTAAL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/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 Taotlusvooru dokumendid kõigis EL keeltes;</a:t>
            </a: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 juhendid taotlejatele</a:t>
            </a:r>
            <a:r>
              <a:rPr lang="en-US" dirty="0"/>
              <a:t> (</a:t>
            </a:r>
            <a:r>
              <a:rPr lang="et-EE" dirty="0"/>
              <a:t>lihtprogrammide puhul tõlgitud</a:t>
            </a:r>
            <a:r>
              <a:rPr lang="en-US" dirty="0"/>
              <a:t>)</a:t>
            </a:r>
            <a:r>
              <a:rPr lang="et-EE" dirty="0"/>
              <a:t>;</a:t>
            </a:r>
            <a:r>
              <a:rPr lang="en-US" dirty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 toetuslepingu näidis</a:t>
            </a:r>
            <a:r>
              <a:rPr lang="en-US" dirty="0"/>
              <a:t> (</a:t>
            </a:r>
            <a:r>
              <a:rPr lang="et-EE" dirty="0"/>
              <a:t>lihtprogrammide puhul </a:t>
            </a:r>
            <a:r>
              <a:rPr lang="en-US" dirty="0"/>
              <a:t>t</a:t>
            </a:r>
            <a:r>
              <a:rPr lang="et-EE" dirty="0" err="1"/>
              <a:t>õlgitud</a:t>
            </a:r>
            <a:r>
              <a:rPr lang="en-US" dirty="0"/>
              <a:t>)</a:t>
            </a:r>
            <a:r>
              <a:rPr lang="et-EE" dirty="0"/>
              <a:t>;</a:t>
            </a:r>
            <a:r>
              <a:rPr lang="en-US" dirty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 taotlusvormid;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 KKK rubriik taotluste esitamise kohta</a:t>
            </a:r>
            <a:r>
              <a:rPr lang="en-US" dirty="0"/>
              <a:t>, IT helpdesk</a:t>
            </a:r>
            <a:r>
              <a:rPr lang="et-EE" dirty="0"/>
              <a:t>.</a:t>
            </a:r>
            <a:endParaRPr lang="en-US" dirty="0"/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552451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5035"/>
          </a:xfrm>
        </p:spPr>
        <p:txBody>
          <a:bodyPr/>
          <a:lstStyle/>
          <a:p>
            <a:pPr algn="ctr"/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EESMÄRK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326" y="1397726"/>
            <a:ext cx="10870474" cy="51206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t-EE" dirty="0"/>
              <a:t>Teavitus- ja </a:t>
            </a:r>
            <a:r>
              <a:rPr lang="et-EE" dirty="0" err="1"/>
              <a:t>müügiedendusmeetmete</a:t>
            </a:r>
            <a:r>
              <a:rPr lang="et-EE" dirty="0"/>
              <a:t> </a:t>
            </a:r>
            <a:r>
              <a:rPr lang="et-EE" dirty="0" err="1"/>
              <a:t>üldeesmärk</a:t>
            </a:r>
            <a:r>
              <a:rPr lang="et-EE" dirty="0"/>
              <a:t> on suurendada </a:t>
            </a:r>
            <a:r>
              <a:rPr lang="et-EE" b="1" dirty="0"/>
              <a:t>EL põllumajandussektori konkurentsivõimet.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 tõsta teadlikkust EL põllumajandustoodete väärtusest ja tootmisviisidele kohaldatavatest kõrgetest standarditest;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 suurendada EL põllumajandustoodete ja teatud toiduainete konkurentsivõimet ja nende tarbimist ning tõsta nende nähtavust nii liidus kui ka väljaspool seda;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 suurendada EL </a:t>
            </a:r>
            <a:r>
              <a:rPr lang="fi-FI" dirty="0" err="1"/>
              <a:t>kvaliteedikavade</a:t>
            </a:r>
            <a:r>
              <a:rPr lang="fi-FI" dirty="0"/>
              <a:t> </a:t>
            </a:r>
            <a:r>
              <a:rPr lang="fi-FI" dirty="0" err="1"/>
              <a:t>tuntust</a:t>
            </a:r>
            <a:r>
              <a:rPr lang="fi-FI" dirty="0"/>
              <a:t> ja </a:t>
            </a:r>
            <a:r>
              <a:rPr lang="fi-FI" dirty="0" err="1"/>
              <a:t>nende</a:t>
            </a:r>
            <a:r>
              <a:rPr lang="fi-FI" dirty="0"/>
              <a:t> </a:t>
            </a:r>
            <a:r>
              <a:rPr lang="fi-FI" dirty="0" err="1"/>
              <a:t>tunnustamist</a:t>
            </a:r>
            <a:r>
              <a:rPr lang="et-EE" dirty="0"/>
              <a:t>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 suurendada liidu põllumajandustoodete ja teatud toiduainete turuosa, pöörates erilist tähelepanu suurima kasvupotentsiaaliga turgudele kolmandates riikides;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 taastada normaalsed turutingimused tõsiste turuhäirete, tarbijate usalduse kaotamise või muude konkreetsete probleemide korral.</a:t>
            </a:r>
          </a:p>
          <a:p>
            <a:pPr>
              <a:buFont typeface="Wingdings" panose="05000000000000000000" pitchFamily="2" charset="2"/>
              <a:buChar char="ü"/>
            </a:pPr>
            <a:endParaRPr lang="et-EE" dirty="0"/>
          </a:p>
          <a:p>
            <a:pPr>
              <a:buFont typeface="Wingdings" panose="05000000000000000000" pitchFamily="2" charset="2"/>
              <a:buChar char="ü"/>
            </a:pPr>
            <a:endParaRPr lang="fi-FI" dirty="0"/>
          </a:p>
          <a:p>
            <a:pPr>
              <a:buFont typeface="Wingdings" panose="05000000000000000000" pitchFamily="2" charset="2"/>
              <a:buChar char="ü"/>
            </a:pPr>
            <a:endParaRPr lang="et-EE" dirty="0"/>
          </a:p>
          <a:p>
            <a:pPr>
              <a:buFont typeface="Wingdings" panose="05000000000000000000" pitchFamily="2" charset="2"/>
              <a:buChar char="ü"/>
            </a:pPr>
            <a:endParaRPr lang="et-EE" dirty="0"/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6796813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CHAFEA VEEBILEHT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Abimaterjalid, nt </a:t>
            </a:r>
            <a:r>
              <a:rPr lang="et-EE" dirty="0" err="1"/>
              <a:t>video:kuidas</a:t>
            </a:r>
            <a:r>
              <a:rPr lang="et-EE" dirty="0"/>
              <a:t> esitada taotlust?; KKK (FAQ); abikõlblikkuse kontroll;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abivahend kampaania </a:t>
            </a:r>
            <a:r>
              <a:rPr lang="et-EE" dirty="0" err="1"/>
              <a:t>visuaalide</a:t>
            </a:r>
            <a:r>
              <a:rPr lang="et-EE" dirty="0"/>
              <a:t> loomiseks: </a:t>
            </a:r>
            <a:r>
              <a:rPr lang="et-EE" dirty="0">
                <a:hlinkClick r:id="rId2"/>
              </a:rPr>
              <a:t>https://ec.europa.eu/chafea/agri/funding-opportunities/simple-and-multi-programmes/campaign-visual-creator</a:t>
            </a:r>
            <a:r>
              <a:rPr lang="et-EE" dirty="0"/>
              <a:t> 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i="1" dirty="0"/>
              <a:t>Market </a:t>
            </a:r>
            <a:r>
              <a:rPr lang="et-EE" i="1" dirty="0" err="1"/>
              <a:t>Handbooks</a:t>
            </a:r>
            <a:r>
              <a:rPr lang="et-EE" i="1" dirty="0"/>
              <a:t>: Iran, Saudi </a:t>
            </a:r>
            <a:r>
              <a:rPr lang="et-EE" i="1" dirty="0" err="1"/>
              <a:t>Arabia</a:t>
            </a:r>
            <a:r>
              <a:rPr lang="et-EE" i="1" dirty="0"/>
              <a:t>, UAE, </a:t>
            </a:r>
            <a:r>
              <a:rPr lang="et-EE" i="1" dirty="0" err="1"/>
              <a:t>Canada</a:t>
            </a:r>
            <a:r>
              <a:rPr lang="et-EE" i="1" dirty="0"/>
              <a:t>, </a:t>
            </a:r>
            <a:r>
              <a:rPr lang="et-EE" i="1" dirty="0" err="1"/>
              <a:t>Japan</a:t>
            </a:r>
            <a:r>
              <a:rPr lang="et-EE" i="1" dirty="0"/>
              <a:t>, </a:t>
            </a:r>
            <a:r>
              <a:rPr lang="et-EE" i="1" dirty="0" err="1"/>
              <a:t>China</a:t>
            </a:r>
            <a:r>
              <a:rPr lang="et-EE" i="1" dirty="0"/>
              <a:t>, Vietnam, </a:t>
            </a:r>
            <a:r>
              <a:rPr lang="et-EE" i="1" dirty="0" err="1"/>
              <a:t>Indonesia</a:t>
            </a:r>
            <a:r>
              <a:rPr lang="et-EE" i="1" dirty="0"/>
              <a:t>, </a:t>
            </a:r>
            <a:r>
              <a:rPr lang="et-EE" i="1" dirty="0" err="1"/>
              <a:t>Singapore</a:t>
            </a:r>
            <a:r>
              <a:rPr lang="et-EE" dirty="0"/>
              <a:t>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veebiseminarid (nt. kuidas seada eesmärke, indikaatoreid, kuidas ehitada üles kommunikatsioonistrateegiat): </a:t>
            </a:r>
            <a:r>
              <a:rPr lang="et-EE" dirty="0">
                <a:hlinkClick r:id="rId3"/>
              </a:rPr>
              <a:t>https://ec.europa.eu/chafea/agri/newsroom-and-events/webinars</a:t>
            </a:r>
            <a:r>
              <a:rPr lang="et-EE" dirty="0"/>
              <a:t> 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partnerite otsingusüsteem.</a:t>
            </a:r>
          </a:p>
          <a:p>
            <a:pPr marL="0" indent="0">
              <a:buNone/>
            </a:pPr>
            <a:endParaRPr lang="et-EE" dirty="0"/>
          </a:p>
          <a:p>
            <a:pPr>
              <a:buFont typeface="Wingdings" panose="05000000000000000000" pitchFamily="2" charset="2"/>
              <a:buChar char="ü"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3896889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EUROOPA KOMISJONI TEGEVUSED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t-EE" b="1" dirty="0"/>
              <a:t>Kõrgetasemelised visiidid koos äridelegatsioonidega</a:t>
            </a:r>
            <a:endParaRPr lang="et-EE" dirty="0"/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16.-19. veebruar Dubai (sh </a:t>
            </a:r>
            <a:r>
              <a:rPr lang="et-EE" dirty="0" err="1"/>
              <a:t>Gulfood</a:t>
            </a:r>
            <a:r>
              <a:rPr lang="et-EE" dirty="0"/>
              <a:t> 2019);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8.-11. mai Tokio (äriseminar, kaubanduse külastamine, kohtumised).</a:t>
            </a:r>
          </a:p>
          <a:p>
            <a:pPr marL="0" indent="0">
              <a:buNone/>
            </a:pPr>
            <a:r>
              <a:rPr lang="et-EE" b="1" dirty="0"/>
              <a:t>Seminarid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SPS seminarid Mehhiko, Kolumbia, India, Lõuna-Aafrika.</a:t>
            </a:r>
          </a:p>
          <a:p>
            <a:pPr marL="0" indent="0">
              <a:buNone/>
            </a:pPr>
            <a:r>
              <a:rPr lang="et-EE" b="1" dirty="0"/>
              <a:t>EL </a:t>
            </a:r>
            <a:r>
              <a:rPr lang="et-EE" b="1" dirty="0" err="1"/>
              <a:t>ühisstendid</a:t>
            </a:r>
            <a:endParaRPr lang="et-EE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 </a:t>
            </a:r>
            <a:r>
              <a:rPr lang="et-EE" dirty="0" err="1"/>
              <a:t>Gulfood</a:t>
            </a:r>
            <a:r>
              <a:rPr lang="et-EE" dirty="0"/>
              <a:t> Dubais 17-21.veeb, </a:t>
            </a:r>
            <a:r>
              <a:rPr lang="et-EE" dirty="0" err="1"/>
              <a:t>Foodex</a:t>
            </a:r>
            <a:r>
              <a:rPr lang="et-EE" dirty="0"/>
              <a:t> Tokios (5.-8. märts), </a:t>
            </a:r>
            <a:r>
              <a:rPr lang="et-EE" dirty="0" err="1"/>
              <a:t>Alimentaria</a:t>
            </a:r>
            <a:r>
              <a:rPr lang="et-EE" dirty="0"/>
              <a:t> Guadalajara (5.-7. märts).</a:t>
            </a:r>
          </a:p>
          <a:p>
            <a:pPr marL="0" indent="0">
              <a:buNone/>
            </a:pPr>
            <a:r>
              <a:rPr lang="et-EE" b="1" dirty="0"/>
              <a:t>Kampaaniad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b="1" dirty="0"/>
              <a:t> </a:t>
            </a:r>
            <a:r>
              <a:rPr lang="et-EE" dirty="0"/>
              <a:t>põhisõnumid: ohutus, autentsus, kvaliteet: </a:t>
            </a:r>
          </a:p>
          <a:p>
            <a:pPr marL="0" indent="0">
              <a:buNone/>
            </a:pPr>
            <a:r>
              <a:rPr lang="et-EE" dirty="0">
                <a:solidFill>
                  <a:schemeClr val="accent1">
                    <a:lumMod val="75000"/>
                  </a:schemeClr>
                </a:solidFill>
              </a:rPr>
              <a:t>„</a:t>
            </a:r>
            <a:r>
              <a:rPr lang="et-EE" b="1" dirty="0" err="1">
                <a:solidFill>
                  <a:schemeClr val="accent1">
                    <a:lumMod val="75000"/>
                  </a:schemeClr>
                </a:solidFill>
              </a:rPr>
              <a:t>European</a:t>
            </a:r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t-EE" b="1" dirty="0" err="1">
                <a:solidFill>
                  <a:schemeClr val="accent1">
                    <a:lumMod val="75000"/>
                  </a:schemeClr>
                </a:solidFill>
              </a:rPr>
              <a:t>food</a:t>
            </a:r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 and </a:t>
            </a:r>
            <a:r>
              <a:rPr lang="et-EE" b="1" dirty="0" err="1">
                <a:solidFill>
                  <a:schemeClr val="accent1">
                    <a:lumMod val="75000"/>
                  </a:schemeClr>
                </a:solidFill>
              </a:rPr>
              <a:t>drinks</a:t>
            </a:r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 are </a:t>
            </a:r>
            <a:r>
              <a:rPr lang="et-EE" b="1" dirty="0" err="1">
                <a:solidFill>
                  <a:schemeClr val="accent1">
                    <a:lumMod val="75000"/>
                  </a:schemeClr>
                </a:solidFill>
              </a:rPr>
              <a:t>more</a:t>
            </a:r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t-EE" b="1" dirty="0" err="1">
                <a:solidFill>
                  <a:schemeClr val="accent1">
                    <a:lumMod val="75000"/>
                  </a:schemeClr>
                </a:solidFill>
              </a:rPr>
              <a:t>than</a:t>
            </a:r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 just </a:t>
            </a:r>
            <a:r>
              <a:rPr lang="et-EE" b="1" dirty="0" err="1">
                <a:solidFill>
                  <a:schemeClr val="accent1">
                    <a:lumMod val="75000"/>
                  </a:schemeClr>
                </a:solidFill>
              </a:rPr>
              <a:t>food</a:t>
            </a:r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 and </a:t>
            </a:r>
            <a:r>
              <a:rPr lang="et-EE" b="1" dirty="0" err="1">
                <a:solidFill>
                  <a:schemeClr val="accent1">
                    <a:lumMod val="75000"/>
                  </a:schemeClr>
                </a:solidFill>
              </a:rPr>
              <a:t>drinks</a:t>
            </a:r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t-EE" b="1" dirty="0" err="1">
                <a:solidFill>
                  <a:schemeClr val="accent1">
                    <a:lumMod val="75000"/>
                  </a:schemeClr>
                </a:solidFill>
              </a:rPr>
              <a:t>it</a:t>
            </a:r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t-EE" b="1" dirty="0" err="1">
                <a:solidFill>
                  <a:schemeClr val="accent1">
                    <a:lumMod val="75000"/>
                  </a:schemeClr>
                </a:solidFill>
              </a:rPr>
              <a:t>is</a:t>
            </a:r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 a </a:t>
            </a:r>
            <a:r>
              <a:rPr lang="et-EE" b="1" dirty="0" err="1">
                <a:solidFill>
                  <a:schemeClr val="accent1">
                    <a:lumMod val="75000"/>
                  </a:schemeClr>
                </a:solidFill>
              </a:rPr>
              <a:t>way</a:t>
            </a:r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 of </a:t>
            </a:r>
            <a:r>
              <a:rPr lang="et-EE" b="1" dirty="0" err="1">
                <a:solidFill>
                  <a:schemeClr val="accent1">
                    <a:lumMod val="75000"/>
                  </a:schemeClr>
                </a:solidFill>
              </a:rPr>
              <a:t>life</a:t>
            </a:r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!“</a:t>
            </a:r>
          </a:p>
          <a:p>
            <a:pPr marL="0" indent="0">
              <a:buNone/>
            </a:pPr>
            <a:endParaRPr lang="et-EE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et-EE" b="1" dirty="0"/>
          </a:p>
        </p:txBody>
      </p:sp>
    </p:spTree>
    <p:extLst>
      <p:ext uri="{BB962C8B-B14F-4D97-AF65-F5344CB8AC3E}">
        <p14:creationId xmlns:p14="http://schemas.microsoft.com/office/powerpoint/2010/main" val="13603286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t-EE" sz="4000" b="1" dirty="0">
                <a:solidFill>
                  <a:schemeClr val="accent1">
                    <a:lumMod val="75000"/>
                  </a:schemeClr>
                </a:solidFill>
              </a:rPr>
              <a:t>AITÄH!</a:t>
            </a:r>
          </a:p>
          <a:p>
            <a:endParaRPr lang="et-EE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1637" y="1216479"/>
            <a:ext cx="1609725" cy="283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433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ÕIGUSLIKUD ALUSED JA TEISED OLULISED DOKUMENDID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t-EE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t-EE" dirty="0"/>
              <a:t>-  </a:t>
            </a:r>
            <a:r>
              <a:rPr lang="fi-FI" dirty="0" err="1"/>
              <a:t>Euroopa</a:t>
            </a:r>
            <a:r>
              <a:rPr lang="fi-FI" dirty="0"/>
              <a:t> </a:t>
            </a:r>
            <a:r>
              <a:rPr lang="fi-FI" dirty="0" err="1"/>
              <a:t>Parlamendi</a:t>
            </a:r>
            <a:r>
              <a:rPr lang="fi-FI" dirty="0"/>
              <a:t> ja </a:t>
            </a:r>
            <a:r>
              <a:rPr lang="fi-FI" dirty="0" err="1"/>
              <a:t>nõukogu</a:t>
            </a:r>
            <a:r>
              <a:rPr lang="fi-FI" dirty="0"/>
              <a:t> 22. </a:t>
            </a:r>
            <a:r>
              <a:rPr lang="fi-FI" dirty="0" err="1"/>
              <a:t>oktoobri</a:t>
            </a:r>
            <a:r>
              <a:rPr lang="fi-FI" dirty="0"/>
              <a:t> 2014. </a:t>
            </a:r>
            <a:r>
              <a:rPr lang="fi-FI" dirty="0" err="1"/>
              <a:t>aasta</a:t>
            </a:r>
            <a:r>
              <a:rPr lang="fi-FI" dirty="0"/>
              <a:t> </a:t>
            </a:r>
            <a:r>
              <a:rPr lang="fi-FI" dirty="0" err="1"/>
              <a:t>määrus</a:t>
            </a:r>
            <a:r>
              <a:rPr lang="fi-FI" dirty="0"/>
              <a:t> </a:t>
            </a:r>
            <a:r>
              <a:rPr lang="fi-FI" b="1" dirty="0"/>
              <a:t>(EL) </a:t>
            </a:r>
            <a:r>
              <a:rPr lang="fi-FI" b="1" dirty="0" err="1"/>
              <a:t>nr</a:t>
            </a:r>
            <a:r>
              <a:rPr lang="et-EE" b="1" dirty="0"/>
              <a:t> </a:t>
            </a:r>
            <a:r>
              <a:rPr lang="fi-FI" b="1" dirty="0"/>
              <a:t>1144/2014 </a:t>
            </a:r>
            <a:endParaRPr lang="et-EE" b="1" dirty="0"/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t-EE" dirty="0"/>
              <a:t>Euroopa Komisjoni 23. aprilli 2015. aasta delegeeritud määrus </a:t>
            </a:r>
            <a:r>
              <a:rPr lang="et-EE" b="1" dirty="0"/>
              <a:t>(EL) 2015/1829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t-EE" dirty="0"/>
              <a:t>-  Euroopa K</a:t>
            </a:r>
            <a:r>
              <a:rPr lang="fi-FI" dirty="0" err="1"/>
              <a:t>omisjoni</a:t>
            </a:r>
            <a:r>
              <a:rPr lang="fi-FI" dirty="0"/>
              <a:t> 7. </a:t>
            </a:r>
            <a:r>
              <a:rPr lang="fi-FI" dirty="0" err="1"/>
              <a:t>oktoobri</a:t>
            </a:r>
            <a:r>
              <a:rPr lang="fi-FI" dirty="0"/>
              <a:t> 2015. </a:t>
            </a:r>
            <a:r>
              <a:rPr lang="fi-FI" dirty="0" err="1"/>
              <a:t>aasta</a:t>
            </a:r>
            <a:r>
              <a:rPr lang="fi-FI" dirty="0"/>
              <a:t> </a:t>
            </a:r>
            <a:r>
              <a:rPr lang="fi-FI" dirty="0" err="1"/>
              <a:t>rakendusmäärus</a:t>
            </a:r>
            <a:r>
              <a:rPr lang="fi-FI" dirty="0"/>
              <a:t> </a:t>
            </a:r>
            <a:r>
              <a:rPr lang="fi-FI" b="1" dirty="0"/>
              <a:t>(EL) 2015/1831 </a:t>
            </a:r>
          </a:p>
          <a:p>
            <a:pPr>
              <a:buFontTx/>
              <a:buChar char="-"/>
            </a:pPr>
            <a:endParaRPr lang="et-EE" dirty="0"/>
          </a:p>
          <a:p>
            <a:pPr marL="0" indent="0">
              <a:buNone/>
            </a:pPr>
            <a:endParaRPr lang="et-EE" dirty="0"/>
          </a:p>
          <a:p>
            <a:pPr>
              <a:buFontTx/>
              <a:buChar char="-"/>
            </a:pPr>
            <a:r>
              <a:rPr lang="et-EE" dirty="0"/>
              <a:t>Maaeluministri määrus nr 6 </a:t>
            </a:r>
            <a:r>
              <a:rPr lang="et-EE" b="1" dirty="0"/>
              <a:t>„Euroopa Liidu põllumajandussaaduste ja -toodete teavitus- ja </a:t>
            </a:r>
            <a:r>
              <a:rPr lang="et-EE" b="1" dirty="0" err="1"/>
              <a:t>müügiedendusmeetmete</a:t>
            </a:r>
            <a:r>
              <a:rPr lang="et-EE" b="1" dirty="0"/>
              <a:t> lihtprogrammi rakendamiseks rakendusasutuse valimise kord“ </a:t>
            </a:r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r>
              <a:rPr lang="et-EE" dirty="0"/>
              <a:t>-  </a:t>
            </a:r>
            <a:r>
              <a:rPr lang="et-EE" b="1" dirty="0"/>
              <a:t>Tööprogramm 2019</a:t>
            </a:r>
          </a:p>
          <a:p>
            <a:pPr>
              <a:buFontTx/>
              <a:buChar char="-"/>
            </a:pPr>
            <a:r>
              <a:rPr lang="et-EE" b="1" dirty="0"/>
              <a:t>Taotlusvoorude avaldamise dokumendid</a:t>
            </a:r>
            <a:r>
              <a:rPr lang="et-EE" dirty="0"/>
              <a:t>: </a:t>
            </a:r>
            <a:r>
              <a:rPr lang="et-EE" i="1" dirty="0" err="1"/>
              <a:t>call</a:t>
            </a:r>
            <a:r>
              <a:rPr lang="et-EE" i="1" dirty="0"/>
              <a:t> </a:t>
            </a:r>
            <a:r>
              <a:rPr lang="et-EE" i="1" dirty="0" err="1"/>
              <a:t>for</a:t>
            </a:r>
            <a:r>
              <a:rPr lang="et-EE" i="1" dirty="0"/>
              <a:t> </a:t>
            </a:r>
            <a:r>
              <a:rPr lang="et-EE" i="1" dirty="0" err="1"/>
              <a:t>proposals</a:t>
            </a:r>
            <a:endParaRPr lang="et-EE" i="1" dirty="0"/>
          </a:p>
          <a:p>
            <a:pPr>
              <a:buFontTx/>
              <a:buChar char="-"/>
            </a:pPr>
            <a:r>
              <a:rPr lang="et-EE" b="1" dirty="0"/>
              <a:t>Toetusleping</a:t>
            </a:r>
          </a:p>
        </p:txBody>
      </p:sp>
    </p:spTree>
    <p:extLst>
      <p:ext uri="{BB962C8B-B14F-4D97-AF65-F5344CB8AC3E}">
        <p14:creationId xmlns:p14="http://schemas.microsoft.com/office/powerpoint/2010/main" val="2085771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EL PÕLLUMAJANDUSSEKTORI PROMOTSIOONIPOLIITIKA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1765254"/>
            <a:ext cx="4933406" cy="46578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400" b="1" dirty="0"/>
              <a:t>TEAVITUS- JA MÜÜGIEDENDUSPROGRAMMID:</a:t>
            </a:r>
          </a:p>
          <a:p>
            <a:pPr algn="ctr"/>
            <a:endParaRPr lang="et-EE" b="1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t-EE" sz="2000" dirty="0"/>
              <a:t>1 kuni 3-aastased teavitus- ja </a:t>
            </a:r>
            <a:r>
              <a:rPr lang="et-EE" sz="2000" dirty="0" err="1"/>
              <a:t>müügiedendusprogrammid</a:t>
            </a:r>
            <a:endParaRPr lang="et-EE" sz="20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t-EE" sz="2000" dirty="0"/>
              <a:t>Esitatud taotlejate poolt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t-EE" sz="2000" dirty="0"/>
              <a:t>LIHTPROGRAMMID – taotleja(d) ühest liikmesriigist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t-EE" sz="2000" dirty="0"/>
              <a:t>MULTIPROGRAMMID – taotlejad mitmest riigist esitavad koostöös programmi</a:t>
            </a:r>
          </a:p>
        </p:txBody>
      </p:sp>
      <p:sp>
        <p:nvSpPr>
          <p:cNvPr id="8" name="Rectangle 7"/>
          <p:cNvSpPr/>
          <p:nvPr/>
        </p:nvSpPr>
        <p:spPr>
          <a:xfrm>
            <a:off x="5956663" y="1765254"/>
            <a:ext cx="5120640" cy="46578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400" b="1" dirty="0"/>
              <a:t>EUROOPA KOMISJONI TEGEVUSED:</a:t>
            </a:r>
          </a:p>
          <a:p>
            <a:pPr algn="ctr"/>
            <a:endParaRPr lang="et-EE" sz="2400" b="1" dirty="0"/>
          </a:p>
          <a:p>
            <a:pPr algn="ctr"/>
            <a:endParaRPr lang="et-EE" sz="2400" b="1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t-EE" dirty="0"/>
              <a:t>Teavitus- ja </a:t>
            </a:r>
            <a:r>
              <a:rPr lang="et-EE" dirty="0" err="1"/>
              <a:t>müügiedendusmeetmed</a:t>
            </a:r>
            <a:r>
              <a:rPr lang="et-EE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t-EE" dirty="0"/>
              <a:t>Kõrgetasemelised visiidid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t-EE" dirty="0"/>
              <a:t>EL </a:t>
            </a:r>
            <a:r>
              <a:rPr lang="et-EE" dirty="0" err="1"/>
              <a:t>ühisstendid</a:t>
            </a:r>
            <a:r>
              <a:rPr lang="et-EE" dirty="0"/>
              <a:t> rahvusvahelistel messidel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t-EE" dirty="0"/>
              <a:t>KOM kampaaniad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t-EE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t-EE" dirty="0"/>
              <a:t>Tehniline tugi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994037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61408" y="213522"/>
            <a:ext cx="2442755" cy="69233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dirty="0"/>
              <a:t>TÖÖPROGRAMM</a:t>
            </a:r>
          </a:p>
          <a:p>
            <a:pPr algn="ctr"/>
            <a:r>
              <a:rPr lang="et-EE" dirty="0"/>
              <a:t>(KOM võtab vastu)</a:t>
            </a:r>
          </a:p>
        </p:txBody>
      </p:sp>
      <p:sp>
        <p:nvSpPr>
          <p:cNvPr id="6" name="Rectangle 5"/>
          <p:cNvSpPr/>
          <p:nvPr/>
        </p:nvSpPr>
        <p:spPr>
          <a:xfrm>
            <a:off x="3250473" y="1298853"/>
            <a:ext cx="5747657" cy="112354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dirty="0"/>
              <a:t>KOM AVAB TAOTLUSVOORUD</a:t>
            </a:r>
          </a:p>
        </p:txBody>
      </p:sp>
      <p:sp>
        <p:nvSpPr>
          <p:cNvPr id="7" name="Oval 6"/>
          <p:cNvSpPr/>
          <p:nvPr/>
        </p:nvSpPr>
        <p:spPr>
          <a:xfrm>
            <a:off x="1534883" y="1849790"/>
            <a:ext cx="3226525" cy="98771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dirty="0"/>
              <a:t>LIHTPROGRAMMIDE TAOTLUSVOOR</a:t>
            </a:r>
          </a:p>
        </p:txBody>
      </p:sp>
      <p:sp>
        <p:nvSpPr>
          <p:cNvPr id="8" name="Oval 7"/>
          <p:cNvSpPr/>
          <p:nvPr/>
        </p:nvSpPr>
        <p:spPr>
          <a:xfrm>
            <a:off x="6879768" y="1849790"/>
            <a:ext cx="3283131" cy="98771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dirty="0"/>
              <a:t>MULTIPROGRAMMIDE TAOTLUSVOOR</a:t>
            </a:r>
          </a:p>
        </p:txBody>
      </p:sp>
      <p:sp>
        <p:nvSpPr>
          <p:cNvPr id="10" name="Rectangle 9"/>
          <p:cNvSpPr/>
          <p:nvPr/>
        </p:nvSpPr>
        <p:spPr>
          <a:xfrm>
            <a:off x="3648883" y="2929835"/>
            <a:ext cx="4820194" cy="126709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dirty="0"/>
              <a:t>TAOTLUSTE ESITAMINE EUROOPA KOMISJONILE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01387" y="4505107"/>
            <a:ext cx="4935581" cy="70054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dirty="0"/>
              <a:t>KOM HINDAB TAOTLUSI</a:t>
            </a:r>
          </a:p>
        </p:txBody>
      </p:sp>
      <p:sp>
        <p:nvSpPr>
          <p:cNvPr id="14" name="Down Arrow 13"/>
          <p:cNvSpPr/>
          <p:nvPr/>
        </p:nvSpPr>
        <p:spPr>
          <a:xfrm>
            <a:off x="5658388" y="908254"/>
            <a:ext cx="621581" cy="483412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5" name="Down Arrow 14"/>
          <p:cNvSpPr/>
          <p:nvPr/>
        </p:nvSpPr>
        <p:spPr>
          <a:xfrm>
            <a:off x="5760716" y="2306952"/>
            <a:ext cx="574767" cy="726587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6" name="Down Arrow 15"/>
          <p:cNvSpPr/>
          <p:nvPr/>
        </p:nvSpPr>
        <p:spPr>
          <a:xfrm>
            <a:off x="5747645" y="4006150"/>
            <a:ext cx="622670" cy="625671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7" name="Rectangle 16"/>
          <p:cNvSpPr/>
          <p:nvPr/>
        </p:nvSpPr>
        <p:spPr>
          <a:xfrm>
            <a:off x="2317277" y="5385687"/>
            <a:ext cx="3370223" cy="130188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dirty="0"/>
              <a:t>EDUKAD LIHTPROGRAMMID</a:t>
            </a:r>
          </a:p>
          <a:p>
            <a:pPr algn="ctr"/>
            <a:r>
              <a:rPr lang="et-EE" dirty="0"/>
              <a:t>(LR järelevalve ja leping)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335483" y="5385687"/>
            <a:ext cx="3326676" cy="13018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dirty="0"/>
              <a:t>EDUKAD MULTIPROGRAMMID</a:t>
            </a:r>
          </a:p>
          <a:p>
            <a:pPr algn="ctr"/>
            <a:r>
              <a:rPr lang="et-EE" dirty="0"/>
              <a:t>(KOM järelevalve ja leping)</a:t>
            </a:r>
          </a:p>
        </p:txBody>
      </p:sp>
      <p:sp>
        <p:nvSpPr>
          <p:cNvPr id="19" name="Curved Right Arrow 18"/>
          <p:cNvSpPr/>
          <p:nvPr/>
        </p:nvSpPr>
        <p:spPr>
          <a:xfrm>
            <a:off x="2617468" y="4545256"/>
            <a:ext cx="883919" cy="1216152"/>
          </a:xfrm>
          <a:prstGeom prst="curv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t-EE">
              <a:solidFill>
                <a:schemeClr val="tx1"/>
              </a:solidFill>
            </a:endParaRPr>
          </a:p>
        </p:txBody>
      </p:sp>
      <p:sp>
        <p:nvSpPr>
          <p:cNvPr id="20" name="Curved Left Arrow 19"/>
          <p:cNvSpPr/>
          <p:nvPr/>
        </p:nvSpPr>
        <p:spPr>
          <a:xfrm>
            <a:off x="8436968" y="4557006"/>
            <a:ext cx="953591" cy="1192652"/>
          </a:xfrm>
          <a:prstGeom prst="curved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t-E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601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LIHTPROGRAMMIDE SKEEM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3519712"/>
              </p:ext>
            </p:extLst>
          </p:nvPr>
        </p:nvGraphicFramePr>
        <p:xfrm>
          <a:off x="1045030" y="1890373"/>
          <a:ext cx="10308770" cy="617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789116653"/>
              </p:ext>
            </p:extLst>
          </p:nvPr>
        </p:nvGraphicFramePr>
        <p:xfrm>
          <a:off x="1267097" y="2707754"/>
          <a:ext cx="10086703" cy="1361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759529823"/>
              </p:ext>
            </p:extLst>
          </p:nvPr>
        </p:nvGraphicFramePr>
        <p:xfrm>
          <a:off x="2508069" y="3709851"/>
          <a:ext cx="7080068" cy="182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3229846"/>
              </p:ext>
            </p:extLst>
          </p:nvPr>
        </p:nvGraphicFramePr>
        <p:xfrm>
          <a:off x="2508068" y="4886188"/>
          <a:ext cx="7249885" cy="18542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  <p:extLst>
      <p:ext uri="{BB962C8B-B14F-4D97-AF65-F5344CB8AC3E}">
        <p14:creationId xmlns:p14="http://schemas.microsoft.com/office/powerpoint/2010/main" val="2281633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PROGRAMMID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 Toetust saab taotleda 1- 3-aastaste teavitus- ja </a:t>
            </a:r>
            <a:r>
              <a:rPr lang="et-EE" dirty="0" err="1"/>
              <a:t>müügiedendustegevustest</a:t>
            </a:r>
            <a:r>
              <a:rPr lang="et-EE" dirty="0"/>
              <a:t> koosnevate programmide kaasrahastamiseks.</a:t>
            </a:r>
          </a:p>
          <a:p>
            <a:pPr marL="0" indent="0">
              <a:buNone/>
            </a:pPr>
            <a:endParaRPr lang="et-EE" dirty="0"/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Esmatähtis </a:t>
            </a:r>
            <a:r>
              <a:rPr lang="et-EE" b="1" dirty="0"/>
              <a:t>EL mõõde, ei ole klassikaline reklaamimeede kaubamärkide esitlemiseks!</a:t>
            </a:r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696731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ABIKÕLBLIKUD TEGEVUSED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Projektijuhtimine;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Suhtekorraldus (pressiüritused);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Veebileht, sotsiaalmeedia (loomine, ajakohastamine, hooldus, veebiseminarid);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Reklaam (trükimeedia, televisioon, raadio, internet, välireklaam);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Kommunikatsioonivahendid (reklaamkingitused, videod);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Üritused (stendid messidel, seminarid, õpitoad, B2B kohtumised, kokkade kaasamine, üritused koolides; õppereisid Euroopas, restoranide nädalad);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Müügikohtade üritused (degusteerimised, reklaam </a:t>
            </a:r>
            <a:r>
              <a:rPr lang="et-EE" dirty="0" err="1"/>
              <a:t>jaemüüjate</a:t>
            </a:r>
            <a:r>
              <a:rPr lang="et-EE" dirty="0"/>
              <a:t> trükistes, reklaam müügikohtades).</a:t>
            </a:r>
          </a:p>
          <a:p>
            <a:pPr>
              <a:buFont typeface="Wingdings" panose="05000000000000000000" pitchFamily="2" charset="2"/>
              <a:buChar char="ü"/>
            </a:pPr>
            <a:endParaRPr lang="et-EE" dirty="0"/>
          </a:p>
          <a:p>
            <a:pPr>
              <a:buFont typeface="Wingdings" panose="05000000000000000000" pitchFamily="2" charset="2"/>
              <a:buChar char="ü"/>
            </a:pPr>
            <a:endParaRPr lang="et-EE" dirty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930470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slaidipohi-maaeluministeerium-2015-es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Roboto Condensed"/>
        <a:ea typeface="Microsoft YaHei"/>
        <a:cs typeface=""/>
      </a:majorFont>
      <a:minorFont>
        <a:latin typeface="Roboto Condensed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2193</TotalTime>
  <Words>1556</Words>
  <Application>Microsoft Office PowerPoint</Application>
  <PresentationFormat>Laiekraan</PresentationFormat>
  <Paragraphs>266</Paragraphs>
  <Slides>32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6</vt:i4>
      </vt:variant>
      <vt:variant>
        <vt:lpstr>Kujundus</vt:lpstr>
      </vt:variant>
      <vt:variant>
        <vt:i4>2</vt:i4>
      </vt:variant>
      <vt:variant>
        <vt:lpstr>Slaidipealkirjad</vt:lpstr>
      </vt:variant>
      <vt:variant>
        <vt:i4>32</vt:i4>
      </vt:variant>
    </vt:vector>
  </HeadingPairs>
  <TitlesOfParts>
    <vt:vector size="40" baseType="lpstr">
      <vt:lpstr>Arial</vt:lpstr>
      <vt:lpstr>Calibri</vt:lpstr>
      <vt:lpstr>Calibri Light</vt:lpstr>
      <vt:lpstr>Roboto Condensed</vt:lpstr>
      <vt:lpstr>Times New Roman</vt:lpstr>
      <vt:lpstr>Wingdings</vt:lpstr>
      <vt:lpstr>Office Theme</vt:lpstr>
      <vt:lpstr>1_slaidipohi-maaeluministeerium-2015-est</vt:lpstr>
      <vt:lpstr>EUROOPA LIIDU PÕLLUMAJANDUSSAADUSTE JA - TOODETE TEAVITUS- JA MÜÜGIEDENDUSMEETMED  PROGRAMMIDE TAOTLEMINE JA RAKENDAMINE </vt:lpstr>
      <vt:lpstr>PowerPointi esitlus</vt:lpstr>
      <vt:lpstr>EESMÄRK</vt:lpstr>
      <vt:lpstr>ÕIGUSLIKUD ALUSED JA TEISED OLULISED DOKUMENDID</vt:lpstr>
      <vt:lpstr>EL PÕLLUMAJANDUSSEKTORI PROMOTSIOONIPOLIITIKA</vt:lpstr>
      <vt:lpstr>PowerPointi esitlus</vt:lpstr>
      <vt:lpstr>LIHTPROGRAMMIDE SKEEM</vt:lpstr>
      <vt:lpstr>PROGRAMMID</vt:lpstr>
      <vt:lpstr>ABIKÕLBLIKUD TEGEVUSED</vt:lpstr>
      <vt:lpstr>ABIKÕLBLIKUD TOOTED</vt:lpstr>
      <vt:lpstr>TAOTLEJAD</vt:lpstr>
      <vt:lpstr>KAASRAHASTAMISE MÄÄR</vt:lpstr>
      <vt:lpstr>PEAMISED NÕUDED PROGRAMMIDELE</vt:lpstr>
      <vt:lpstr>KAUBAMÄRKIDE ESITAMINE</vt:lpstr>
      <vt:lpstr>PÄRITOLU ESITAMINE</vt:lpstr>
      <vt:lpstr>KOHUSTUSLIKUD ELEMENDID TOODETUD MATERJALIDELE</vt:lpstr>
      <vt:lpstr>TAOTLUSE ESITAMINE</vt:lpstr>
      <vt:lpstr>TÖÖPROGRAMM 2019</vt:lpstr>
      <vt:lpstr>PowerPointi esitlus</vt:lpstr>
      <vt:lpstr>PowerPointi esitlus</vt:lpstr>
      <vt:lpstr>HINDAMISE PROTSESS</vt:lpstr>
      <vt:lpstr>HINDAMISKRITEERIUMID</vt:lpstr>
      <vt:lpstr>LIHTPROGRAMMIDE RAKENDUSASUTUSE VALIMINE</vt:lpstr>
      <vt:lpstr>NÕUDED KONKURSITEATELE</vt:lpstr>
      <vt:lpstr>KONKURSITEATE AVALDAMINE</vt:lpstr>
      <vt:lpstr>INFOVAHETUS PRIA-ga</vt:lpstr>
      <vt:lpstr>ÜKS EDULUGU</vt:lpstr>
      <vt:lpstr>OLULISED LINGID</vt:lpstr>
      <vt:lpstr>RAHASTUS- JA HANKEPORTAAL</vt:lpstr>
      <vt:lpstr>CHAFEA VEEBILEHT</vt:lpstr>
      <vt:lpstr>EUROOPA KOMISJONI TEGEVUSED</vt:lpstr>
      <vt:lpstr>PowerPointi esitlus</vt:lpstr>
    </vt:vector>
  </TitlesOfParts>
  <Company>Maaeluministeerium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Euroopa Liidu põllumajandussaaduste ja -toodete teavitus- ja müügiedendusmeede</dc:title>
  <dc:creator>Kerli Nõges</dc:creator>
  <cp:lastModifiedBy>jaan</cp:lastModifiedBy>
  <cp:revision>105</cp:revision>
  <cp:lastPrinted>2019-03-13T17:21:30Z</cp:lastPrinted>
  <dcterms:created xsi:type="dcterms:W3CDTF">2019-03-06T12:13:01Z</dcterms:created>
  <dcterms:modified xsi:type="dcterms:W3CDTF">2019-03-13T17:21:38Z</dcterms:modified>
</cp:coreProperties>
</file>