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9" r:id="rId6"/>
    <p:sldId id="266" r:id="rId7"/>
    <p:sldId id="267" r:id="rId8"/>
    <p:sldId id="268" r:id="rId9"/>
    <p:sldId id="275" r:id="rId10"/>
    <p:sldId id="261" r:id="rId11"/>
    <p:sldId id="262" r:id="rId12"/>
    <p:sldId id="276" r:id="rId13"/>
    <p:sldId id="260" r:id="rId14"/>
    <p:sldId id="263" r:id="rId15"/>
    <p:sldId id="272" r:id="rId16"/>
    <p:sldId id="264" r:id="rId17"/>
    <p:sldId id="270" r:id="rId18"/>
    <p:sldId id="273" r:id="rId19"/>
    <p:sldId id="274" r:id="rId20"/>
    <p:sldId id="277" r:id="rId21"/>
    <p:sldId id="278" r:id="rId22"/>
    <p:sldId id="269" r:id="rId23"/>
    <p:sldId id="265" r:id="rId24"/>
    <p:sldId id="258" r:id="rId25"/>
  </p:sldIdLst>
  <p:sldSz cx="9144000" cy="6858000" type="screen4x3"/>
  <p:notesSz cx="6797675" cy="9926638"/>
  <p:defaultTextStyle>
    <a:lvl1pPr>
      <a:defRPr sz="2400">
        <a:latin typeface="Arial"/>
        <a:ea typeface="Arial"/>
        <a:cs typeface="Arial"/>
        <a:sym typeface="Arial"/>
      </a:defRPr>
    </a:lvl1pPr>
    <a:lvl2pPr indent="457200">
      <a:defRPr sz="2400">
        <a:latin typeface="Arial"/>
        <a:ea typeface="Arial"/>
        <a:cs typeface="Arial"/>
        <a:sym typeface="Arial"/>
      </a:defRPr>
    </a:lvl2pPr>
    <a:lvl3pPr indent="914400">
      <a:defRPr sz="2400">
        <a:latin typeface="Arial"/>
        <a:ea typeface="Arial"/>
        <a:cs typeface="Arial"/>
        <a:sym typeface="Arial"/>
      </a:defRPr>
    </a:lvl3pPr>
    <a:lvl4pPr indent="1371600">
      <a:defRPr sz="2400">
        <a:latin typeface="Arial"/>
        <a:ea typeface="Arial"/>
        <a:cs typeface="Arial"/>
        <a:sym typeface="Arial"/>
      </a:defRPr>
    </a:lvl4pPr>
    <a:lvl5pPr indent="1828800">
      <a:defRPr sz="2400">
        <a:latin typeface="Arial"/>
        <a:ea typeface="Arial"/>
        <a:cs typeface="Arial"/>
        <a:sym typeface="Arial"/>
      </a:defRPr>
    </a:lvl5pPr>
    <a:lvl6pPr>
      <a:defRPr sz="2400">
        <a:latin typeface="Arial"/>
        <a:ea typeface="Arial"/>
        <a:cs typeface="Arial"/>
        <a:sym typeface="Arial"/>
      </a:defRPr>
    </a:lvl6pPr>
    <a:lvl7pPr>
      <a:defRPr sz="2400">
        <a:latin typeface="Arial"/>
        <a:ea typeface="Arial"/>
        <a:cs typeface="Arial"/>
        <a:sym typeface="Arial"/>
      </a:defRPr>
    </a:lvl7pPr>
    <a:lvl8pPr>
      <a:defRPr sz="2400">
        <a:latin typeface="Arial"/>
        <a:ea typeface="Arial"/>
        <a:cs typeface="Arial"/>
        <a:sym typeface="Arial"/>
      </a:defRPr>
    </a:lvl8pPr>
    <a:lvl9pPr>
      <a:defRPr sz="2400">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a:tcStyle>
        <a:tcBdr/>
        <a:fill>
          <a:solidFill>
            <a:srgbClr val="F3F9FA"/>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BE0E3"/>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BBE0E3"/>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30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A63E47F-A68E-4FB5-BB33-0DD2E7F526DF}" type="datetimeFigureOut">
              <a:rPr lang="et-EE" smtClean="0"/>
              <a:t>18.03.2019</a:t>
            </a:fld>
            <a:endParaRPr lang="et-EE"/>
          </a:p>
        </p:txBody>
      </p:sp>
      <p:sp>
        <p:nvSpPr>
          <p:cNvPr id="4" name="Jaluse kohatäid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A28D926-7EA2-45AB-98C2-F9EC3C3E26ED}" type="slidenum">
              <a:rPr lang="et-EE" smtClean="0"/>
              <a:t>‹#›</a:t>
            </a:fld>
            <a:endParaRPr lang="et-EE"/>
          </a:p>
        </p:txBody>
      </p:sp>
    </p:spTree>
    <p:extLst>
      <p:ext uri="{BB962C8B-B14F-4D97-AF65-F5344CB8AC3E}">
        <p14:creationId xmlns:p14="http://schemas.microsoft.com/office/powerpoint/2010/main" val="4140658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917575" y="744538"/>
            <a:ext cx="4962525" cy="3722687"/>
          </a:xfrm>
          <a:prstGeom prst="rect">
            <a:avLst/>
          </a:prstGeom>
        </p:spPr>
        <p:txBody>
          <a:bodyPr/>
          <a:lstStyle/>
          <a:p>
            <a:pPr lvl="0"/>
            <a:endParaRPr/>
          </a:p>
        </p:txBody>
      </p:sp>
      <p:sp>
        <p:nvSpPr>
          <p:cNvPr id="6" name="Shape 6"/>
          <p:cNvSpPr>
            <a:spLocks noGrp="1"/>
          </p:cNvSpPr>
          <p:nvPr>
            <p:ph type="body" sz="quarter" idx="1"/>
          </p:nvPr>
        </p:nvSpPr>
        <p:spPr>
          <a:xfrm>
            <a:off x="906357" y="4715153"/>
            <a:ext cx="4984962" cy="4466987"/>
          </a:xfrm>
          <a:prstGeom prst="rect">
            <a:avLst/>
          </a:prstGeom>
        </p:spPr>
        <p:txBody>
          <a:bodyPr/>
          <a:lstStyle/>
          <a:p>
            <a:pPr lvl="0"/>
            <a:endParaRPr/>
          </a:p>
        </p:txBody>
      </p:sp>
    </p:spTree>
    <p:extLst>
      <p:ext uri="{BB962C8B-B14F-4D97-AF65-F5344CB8AC3E}">
        <p14:creationId xmlns:p14="http://schemas.microsoft.com/office/powerpoint/2010/main" val="1157441412"/>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6553200" y="6248400"/>
            <a:ext cx="1905000" cy="288824"/>
          </a:xfrm>
          <a:prstGeom prst="rect">
            <a:avLst/>
          </a:prstGeom>
          <a:ln w="12700">
            <a:miter lim="400000"/>
          </a:ln>
        </p:spPr>
        <p:txBody>
          <a:bodyPr lIns="45719" rIns="45719">
            <a:spAutoFit/>
          </a:bodyPr>
          <a:lstStyle>
            <a:lvl1pPr algn="r">
              <a:defRPr sz="1400"/>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ctr">
        <a:defRPr sz="4400">
          <a:latin typeface="Arial"/>
          <a:ea typeface="Arial"/>
          <a:cs typeface="Arial"/>
          <a:sym typeface="Arial"/>
        </a:defRPr>
      </a:lvl1pPr>
      <a:lvl2pPr algn="ctr">
        <a:defRPr sz="4400">
          <a:latin typeface="Arial"/>
          <a:ea typeface="Arial"/>
          <a:cs typeface="Arial"/>
          <a:sym typeface="Arial"/>
        </a:defRPr>
      </a:lvl2pPr>
      <a:lvl3pPr algn="ctr">
        <a:defRPr sz="4400">
          <a:latin typeface="Arial"/>
          <a:ea typeface="Arial"/>
          <a:cs typeface="Arial"/>
          <a:sym typeface="Arial"/>
        </a:defRPr>
      </a:lvl3pPr>
      <a:lvl4pPr algn="ctr">
        <a:defRPr sz="4400">
          <a:latin typeface="Arial"/>
          <a:ea typeface="Arial"/>
          <a:cs typeface="Arial"/>
          <a:sym typeface="Arial"/>
        </a:defRPr>
      </a:lvl4pPr>
      <a:lvl5pPr algn="ctr">
        <a:defRPr sz="4400">
          <a:latin typeface="Arial"/>
          <a:ea typeface="Arial"/>
          <a:cs typeface="Arial"/>
          <a:sym typeface="Arial"/>
        </a:defRPr>
      </a:lvl5pPr>
      <a:lvl6pPr indent="457200" algn="ctr">
        <a:defRPr sz="4400">
          <a:latin typeface="Arial"/>
          <a:ea typeface="Arial"/>
          <a:cs typeface="Arial"/>
          <a:sym typeface="Arial"/>
        </a:defRPr>
      </a:lvl6pPr>
      <a:lvl7pPr indent="914400" algn="ctr">
        <a:defRPr sz="4400">
          <a:latin typeface="Arial"/>
          <a:ea typeface="Arial"/>
          <a:cs typeface="Arial"/>
          <a:sym typeface="Arial"/>
        </a:defRPr>
      </a:lvl7pPr>
      <a:lvl8pPr indent="1371600" algn="ctr">
        <a:defRPr sz="4400">
          <a:latin typeface="Arial"/>
          <a:ea typeface="Arial"/>
          <a:cs typeface="Arial"/>
          <a:sym typeface="Arial"/>
        </a:defRPr>
      </a:lvl8pPr>
      <a:lvl9pPr indent="1828800" algn="ctr">
        <a:defRPr sz="4400">
          <a:latin typeface="Arial"/>
          <a:ea typeface="Arial"/>
          <a:cs typeface="Arial"/>
          <a:sym typeface="Arial"/>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219200" indent="-304800">
        <a:spcBef>
          <a:spcPts val="700"/>
        </a:spcBef>
        <a:buSzPct val="100000"/>
        <a:buChar char="•"/>
        <a:defRPr sz="3200">
          <a:latin typeface="Arial"/>
          <a:ea typeface="Arial"/>
          <a:cs typeface="Arial"/>
          <a:sym typeface="Arial"/>
        </a:defRPr>
      </a:lvl3pPr>
      <a:lvl4pPr marL="1737360" indent="-365760">
        <a:spcBef>
          <a:spcPts val="700"/>
        </a:spcBef>
        <a:buSzPct val="100000"/>
        <a:buChar char="–"/>
        <a:defRPr sz="3200">
          <a:latin typeface="Arial"/>
          <a:ea typeface="Arial"/>
          <a:cs typeface="Arial"/>
          <a:sym typeface="Arial"/>
        </a:defRPr>
      </a:lvl4pPr>
      <a:lvl5pPr marL="2235200" indent="-406400">
        <a:spcBef>
          <a:spcPts val="700"/>
        </a:spcBef>
        <a:buSzPct val="100000"/>
        <a:buChar char="»"/>
        <a:defRPr sz="3200">
          <a:latin typeface="Arial"/>
          <a:ea typeface="Arial"/>
          <a:cs typeface="Arial"/>
          <a:sym typeface="Arial"/>
        </a:defRPr>
      </a:lvl5pPr>
      <a:lvl6pPr marL="2692400" indent="-406400">
        <a:spcBef>
          <a:spcPts val="700"/>
        </a:spcBef>
        <a:buSzPct val="100000"/>
        <a:buChar char="•"/>
        <a:defRPr sz="3200">
          <a:latin typeface="Arial"/>
          <a:ea typeface="Arial"/>
          <a:cs typeface="Arial"/>
          <a:sym typeface="Arial"/>
        </a:defRPr>
      </a:lvl6pPr>
      <a:lvl7pPr marL="3149600" indent="-406400">
        <a:spcBef>
          <a:spcPts val="700"/>
        </a:spcBef>
        <a:buSzPct val="100000"/>
        <a:buChar char="•"/>
        <a:defRPr sz="3200">
          <a:latin typeface="Arial"/>
          <a:ea typeface="Arial"/>
          <a:cs typeface="Arial"/>
          <a:sym typeface="Arial"/>
        </a:defRPr>
      </a:lvl7pPr>
      <a:lvl8pPr marL="3606800" indent="-406400">
        <a:spcBef>
          <a:spcPts val="700"/>
        </a:spcBef>
        <a:buSzPct val="100000"/>
        <a:buChar char="•"/>
        <a:defRPr sz="3200">
          <a:latin typeface="Arial"/>
          <a:ea typeface="Arial"/>
          <a:cs typeface="Arial"/>
          <a:sym typeface="Arial"/>
        </a:defRPr>
      </a:lvl8pPr>
      <a:lvl9pPr marL="4064000" indent="-406400">
        <a:spcBef>
          <a:spcPts val="700"/>
        </a:spcBef>
        <a:buSzPct val="100000"/>
        <a:buChar char="•"/>
        <a:defRPr sz="3200">
          <a:latin typeface="Arial"/>
          <a:ea typeface="Arial"/>
          <a:cs typeface="Arial"/>
          <a:sym typeface="Arial"/>
        </a:defRPr>
      </a:lvl9pPr>
    </p:bodyStyle>
    <p:otherStyle>
      <a:lvl1pPr algn="r">
        <a:defRPr sz="1400">
          <a:solidFill>
            <a:schemeClr val="tx1"/>
          </a:solidFill>
          <a:latin typeface="+mn-lt"/>
          <a:ea typeface="+mn-ea"/>
          <a:cs typeface="+mn-cs"/>
          <a:sym typeface="Arial"/>
        </a:defRPr>
      </a:lvl1pPr>
      <a:lvl2pPr indent="457200" algn="r">
        <a:defRPr sz="1400">
          <a:solidFill>
            <a:schemeClr val="tx1"/>
          </a:solidFill>
          <a:latin typeface="+mn-lt"/>
          <a:ea typeface="+mn-ea"/>
          <a:cs typeface="+mn-cs"/>
          <a:sym typeface="Arial"/>
        </a:defRPr>
      </a:lvl2pPr>
      <a:lvl3pPr indent="914400" algn="r">
        <a:defRPr sz="1400">
          <a:solidFill>
            <a:schemeClr val="tx1"/>
          </a:solidFill>
          <a:latin typeface="+mn-lt"/>
          <a:ea typeface="+mn-ea"/>
          <a:cs typeface="+mn-cs"/>
          <a:sym typeface="Arial"/>
        </a:defRPr>
      </a:lvl3pPr>
      <a:lvl4pPr indent="1371600" algn="r">
        <a:defRPr sz="1400">
          <a:solidFill>
            <a:schemeClr val="tx1"/>
          </a:solidFill>
          <a:latin typeface="+mn-lt"/>
          <a:ea typeface="+mn-ea"/>
          <a:cs typeface="+mn-cs"/>
          <a:sym typeface="Arial"/>
        </a:defRPr>
      </a:lvl4pPr>
      <a:lvl5pPr indent="1828800" algn="r">
        <a:defRPr sz="1400">
          <a:solidFill>
            <a:schemeClr val="tx1"/>
          </a:solidFill>
          <a:latin typeface="+mn-lt"/>
          <a:ea typeface="+mn-ea"/>
          <a:cs typeface="+mn-cs"/>
          <a:sym typeface="Arial"/>
        </a:defRPr>
      </a:lvl5pPr>
      <a:lvl6pPr algn="r">
        <a:defRPr sz="1400">
          <a:solidFill>
            <a:schemeClr val="tx1"/>
          </a:solidFill>
          <a:latin typeface="+mn-lt"/>
          <a:ea typeface="+mn-ea"/>
          <a:cs typeface="+mn-cs"/>
          <a:sym typeface="Arial"/>
        </a:defRPr>
      </a:lvl6pPr>
      <a:lvl7pPr algn="r">
        <a:defRPr sz="1400">
          <a:solidFill>
            <a:schemeClr val="tx1"/>
          </a:solidFill>
          <a:latin typeface="+mn-lt"/>
          <a:ea typeface="+mn-ea"/>
          <a:cs typeface="+mn-cs"/>
          <a:sym typeface="Arial"/>
        </a:defRPr>
      </a:lvl7pPr>
      <a:lvl8pPr algn="r">
        <a:defRPr sz="1400">
          <a:solidFill>
            <a:schemeClr val="tx1"/>
          </a:solidFill>
          <a:latin typeface="+mn-lt"/>
          <a:ea typeface="+mn-ea"/>
          <a:cs typeface="+mn-cs"/>
          <a:sym typeface="Arial"/>
        </a:defRPr>
      </a:lvl8pPr>
      <a:lvl9pPr algn="r">
        <a:defRPr sz="14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mailto:aile.Kureoja@kki.ee"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8"/>
          <p:cNvSpPr/>
          <p:nvPr/>
        </p:nvSpPr>
        <p:spPr>
          <a:xfrm>
            <a:off x="-4862" y="-596"/>
            <a:ext cx="9153724" cy="6859192"/>
          </a:xfrm>
          <a:prstGeom prst="rect">
            <a:avLst/>
          </a:prstGeom>
          <a:solidFill>
            <a:srgbClr val="FFFFFF"/>
          </a:solidFill>
          <a:ln w="25400">
            <a:solidFill>
              <a:srgbClr val="BBE0E3"/>
            </a:solidFill>
          </a:ln>
        </p:spPr>
        <p:txBody>
          <a:bodyPr lIns="45719" rIns="45719"/>
          <a:lstStyle/>
          <a:p>
            <a:pPr lvl="0"/>
            <a:endParaRPr/>
          </a:p>
        </p:txBody>
      </p:sp>
      <p:pic>
        <p:nvPicPr>
          <p:cNvPr id="9" name="KKI_presentatsioon_1.jpg"/>
          <p:cNvPicPr/>
          <p:nvPr/>
        </p:nvPicPr>
        <p:blipFill>
          <a:blip r:embed="rId2">
            <a:extLst/>
          </a:blip>
          <a:stretch>
            <a:fillRect/>
          </a:stretch>
        </p:blipFill>
        <p:spPr>
          <a:xfrm>
            <a:off x="-4862" y="-395342"/>
            <a:ext cx="9144000" cy="6856914"/>
          </a:xfrm>
          <a:prstGeom prst="rect">
            <a:avLst/>
          </a:prstGeom>
          <a:ln w="12700">
            <a:miter lim="400000"/>
          </a:ln>
        </p:spPr>
      </p:pic>
      <p:sp>
        <p:nvSpPr>
          <p:cNvPr id="10" name="Shape 10"/>
          <p:cNvSpPr/>
          <p:nvPr/>
        </p:nvSpPr>
        <p:spPr>
          <a:xfrm>
            <a:off x="736600" y="2032000"/>
            <a:ext cx="7818805" cy="3708708"/>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lvl="0" defTabSz="457200">
              <a:defRPr sz="1800"/>
            </a:pPr>
            <a:r>
              <a:rPr lang="et-EE" sz="4500" dirty="0">
                <a:solidFill>
                  <a:srgbClr val="007DD6"/>
                </a:solidFill>
                <a:latin typeface="Arial Bold"/>
                <a:ea typeface="Arial Bold"/>
                <a:cs typeface="Arial Bold"/>
                <a:sym typeface="Arial Bold"/>
              </a:rPr>
              <a:t>Järelevalve jäätme- ja </a:t>
            </a:r>
          </a:p>
          <a:p>
            <a:pPr lvl="0" defTabSz="457200">
              <a:defRPr sz="1800"/>
            </a:pPr>
            <a:r>
              <a:rPr lang="et-EE" sz="4500" dirty="0">
                <a:solidFill>
                  <a:srgbClr val="007DD6"/>
                </a:solidFill>
                <a:latin typeface="Arial Bold"/>
                <a:ea typeface="Arial Bold"/>
                <a:cs typeface="Arial Bold"/>
                <a:sym typeface="Arial Bold"/>
              </a:rPr>
              <a:t>tööstusheite seaduse üle </a:t>
            </a:r>
          </a:p>
          <a:p>
            <a:pPr lvl="0" defTabSz="457200">
              <a:defRPr sz="1800"/>
            </a:pPr>
            <a:r>
              <a:rPr lang="et-EE" sz="4500" dirty="0">
                <a:solidFill>
                  <a:srgbClr val="007DD6"/>
                </a:solidFill>
                <a:latin typeface="Arial Bold"/>
                <a:ea typeface="Arial Bold"/>
                <a:cs typeface="Arial Bold"/>
                <a:sym typeface="Arial Bold"/>
              </a:rPr>
              <a:t>põllumajanduse valdkonnas</a:t>
            </a:r>
            <a:endParaRPr sz="4500" dirty="0">
              <a:solidFill>
                <a:srgbClr val="007DD6"/>
              </a:solidFill>
              <a:latin typeface="Arial Bold"/>
              <a:ea typeface="Arial Bold"/>
              <a:cs typeface="Arial Bold"/>
              <a:sym typeface="Arial Bold"/>
            </a:endParaRPr>
          </a:p>
          <a:p>
            <a:pPr lvl="0" defTabSz="457200">
              <a:defRPr sz="1800"/>
            </a:pPr>
            <a:endParaRPr sz="2000" dirty="0">
              <a:solidFill>
                <a:srgbClr val="007DD6"/>
              </a:solidFill>
              <a:latin typeface="Arial Bold"/>
              <a:ea typeface="Arial Bold"/>
              <a:cs typeface="Arial Bold"/>
              <a:sym typeface="Arial Bold"/>
            </a:endParaRPr>
          </a:p>
          <a:p>
            <a:pPr lvl="0" defTabSz="457200">
              <a:defRPr sz="1800"/>
            </a:pPr>
            <a:r>
              <a:rPr lang="et-EE" sz="2000" dirty="0">
                <a:solidFill>
                  <a:srgbClr val="007DD6"/>
                </a:solidFill>
                <a:latin typeface="Arial Bold"/>
                <a:ea typeface="Arial Bold"/>
                <a:cs typeface="Arial Bold"/>
                <a:sym typeface="Arial Bold"/>
              </a:rPr>
              <a:t>Aile Kureoja</a:t>
            </a:r>
            <a:endParaRPr sz="2000" dirty="0">
              <a:solidFill>
                <a:srgbClr val="007DD6"/>
              </a:solidFill>
              <a:latin typeface="Arial Bold"/>
              <a:ea typeface="Arial Bold"/>
              <a:cs typeface="Arial Bold"/>
              <a:sym typeface="Arial Bold"/>
            </a:endParaRPr>
          </a:p>
          <a:p>
            <a:pPr lvl="0" defTabSz="457200">
              <a:defRPr sz="1800"/>
            </a:pPr>
            <a:r>
              <a:rPr lang="et-EE" sz="2000" dirty="0">
                <a:solidFill>
                  <a:srgbClr val="007DD6"/>
                </a:solidFill>
                <a:latin typeface="Arial Bold"/>
                <a:ea typeface="Arial Bold"/>
                <a:cs typeface="Arial Bold"/>
                <a:sym typeface="Arial Bold"/>
              </a:rPr>
              <a:t>Keskkonnainspektsioon</a:t>
            </a:r>
            <a:r>
              <a:rPr sz="2000" dirty="0">
                <a:solidFill>
                  <a:srgbClr val="007DD6"/>
                </a:solidFill>
                <a:latin typeface="Arial Bold"/>
                <a:ea typeface="Arial Bold"/>
                <a:cs typeface="Arial Bold"/>
                <a:sym typeface="Arial Bold"/>
              </a:rPr>
              <a:t>/ </a:t>
            </a:r>
            <a:r>
              <a:rPr lang="et-EE" sz="2000" dirty="0">
                <a:solidFill>
                  <a:srgbClr val="007DD6"/>
                </a:solidFill>
                <a:latin typeface="Arial Bold"/>
                <a:ea typeface="Arial Bold"/>
                <a:cs typeface="Arial Bold"/>
                <a:sym typeface="Arial Bold"/>
              </a:rPr>
              <a:t>peainspektor</a:t>
            </a:r>
            <a:endParaRPr sz="2000" dirty="0">
              <a:solidFill>
                <a:srgbClr val="007DD6"/>
              </a:solidFill>
              <a:latin typeface="Arial Bold"/>
              <a:ea typeface="Arial Bold"/>
              <a:cs typeface="Arial Bold"/>
              <a:sym typeface="Arial Bold"/>
            </a:endParaRPr>
          </a:p>
          <a:p>
            <a:pPr lvl="0" defTabSz="457200">
              <a:defRPr sz="1800"/>
            </a:pPr>
            <a:endParaRPr sz="2000" dirty="0">
              <a:solidFill>
                <a:srgbClr val="007DD6"/>
              </a:solidFill>
              <a:latin typeface="Arial Bold"/>
              <a:ea typeface="Arial Bold"/>
              <a:cs typeface="Arial Bold"/>
              <a:sym typeface="Arial Bold"/>
            </a:endParaRPr>
          </a:p>
          <a:p>
            <a:pPr lvl="0" defTabSz="457200">
              <a:defRPr sz="1800"/>
            </a:pPr>
            <a:r>
              <a:rPr lang="et-EE" sz="2000" dirty="0">
                <a:solidFill>
                  <a:srgbClr val="007DD6"/>
                </a:solidFill>
                <a:latin typeface="Arial Bold"/>
                <a:ea typeface="Arial Bold"/>
                <a:cs typeface="Arial Bold"/>
                <a:sym typeface="Arial Bold"/>
              </a:rPr>
              <a:t>19.03.2019</a:t>
            </a:r>
          </a:p>
        </p:txBody>
      </p:sp>
      <p:pic>
        <p:nvPicPr>
          <p:cNvPr id="3" name="Pilt 2">
            <a:extLst>
              <a:ext uri="{FF2B5EF4-FFF2-40B4-BE49-F238E27FC236}">
                <a16:creationId xmlns:a16="http://schemas.microsoft.com/office/drawing/2014/main" id="{48648D89-6E46-4262-84A6-F04C2F5546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1567" y="4186988"/>
            <a:ext cx="2995865" cy="1990483"/>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1042106" y="1421384"/>
            <a:ext cx="5796844" cy="3474284"/>
          </a:xfrm>
          <a:prstGeom prst="rect">
            <a:avLst/>
          </a:prstGeom>
        </p:spPr>
        <p:txBody>
          <a:bodyPr wrap="square">
            <a:spAutoFit/>
          </a:bodyPr>
          <a:lstStyle/>
          <a:p>
            <a:pPr>
              <a:lnSpc>
                <a:spcPct val="107000"/>
              </a:lnSpc>
              <a:spcAft>
                <a:spcPts val="800"/>
              </a:spcAft>
            </a:pPr>
            <a:endParaRPr lang="et-E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2018. a KKI tööstusheite valdkonna 92 kontrollist viidi läbi 48 põllumajanduskontrolli, mis omakorda jagunesid:</a:t>
            </a:r>
          </a:p>
          <a:p>
            <a:pPr marL="342900" lvl="0" indent="-342900">
              <a:lnSpc>
                <a:spcPct val="107000"/>
              </a:lnSpc>
              <a:spcAft>
                <a:spcPts val="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3 linnukasvandust,</a:t>
            </a:r>
          </a:p>
          <a:p>
            <a:pPr marL="342900" lvl="0" indent="-342900">
              <a:lnSpc>
                <a:spcPct val="107000"/>
              </a:lnSpc>
              <a:spcAft>
                <a:spcPts val="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11 seakasvandust,</a:t>
            </a:r>
          </a:p>
          <a:p>
            <a:pPr marL="342900" lvl="0" indent="-342900">
              <a:lnSpc>
                <a:spcPct val="107000"/>
              </a:lnSpc>
              <a:spcAft>
                <a:spcPts val="80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34 veisekasvandust.</a:t>
            </a:r>
          </a:p>
          <a:p>
            <a:pPr marL="342900" lvl="0" indent="-342900">
              <a:lnSpc>
                <a:spcPct val="107000"/>
              </a:lnSpc>
              <a:spcAft>
                <a:spcPts val="800"/>
              </a:spcAft>
              <a:buFont typeface="Wingdings" panose="05000000000000000000" pitchFamily="2" charset="2"/>
              <a:buChar char=""/>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marL="342900" lvl="0" indent="-342900">
              <a:lnSpc>
                <a:spcPct val="107000"/>
              </a:lnSpc>
              <a:spcAft>
                <a:spcPts val="800"/>
              </a:spcAft>
              <a:buFont typeface="Wingdings" panose="05000000000000000000" pitchFamily="2" charset="2"/>
              <a:buChar char=""/>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marL="342900" lvl="0" indent="-342900">
              <a:lnSpc>
                <a:spcPct val="107000"/>
              </a:lnSpc>
              <a:spcAft>
                <a:spcPts val="80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2018. registreeriti 10 väärteomenetlust THS </a:t>
            </a:r>
          </a:p>
          <a:p>
            <a:pPr marL="342900" lvl="0" indent="-342900">
              <a:lnSpc>
                <a:spcPct val="107000"/>
              </a:lnSpc>
              <a:spcAft>
                <a:spcPts val="800"/>
              </a:spcAft>
              <a:buFont typeface="Wingdings" panose="05000000000000000000" pitchFamily="2" charset="2"/>
              <a:buChar char=""/>
            </a:pPr>
            <a:endParaRPr lang="et-EE" sz="1600" dirty="0">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277164547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298584" y="278365"/>
            <a:ext cx="8460606" cy="5237524"/>
          </a:xfrm>
          <a:prstGeom prst="rect">
            <a:avLst/>
          </a:prstGeom>
        </p:spPr>
        <p:txBody>
          <a:bodyPr wrap="square">
            <a:spAutoFit/>
          </a:bodyPr>
          <a:lstStyle/>
          <a:p>
            <a:pPr>
              <a:lnSpc>
                <a:spcPct val="107000"/>
              </a:lnSpc>
              <a:spcAft>
                <a:spcPts val="800"/>
              </a:spcAft>
            </a:pPr>
            <a:r>
              <a:rPr lang="et-EE" sz="2000" dirty="0">
                <a:latin typeface="Arial Bold" panose="020B0704020202020204" pitchFamily="34" charset="0"/>
                <a:ea typeface="Calibri" panose="020F0502020204030204" pitchFamily="34" charset="0"/>
                <a:cs typeface="Arial Bold" panose="020B0704020202020204" pitchFamily="34" charset="0"/>
              </a:rPr>
              <a:t>THS põllumajandusettevõtete jäätmekäitluse nõuete kontrollimisel vaadatakse peamiselt:</a:t>
            </a:r>
          </a:p>
          <a:p>
            <a:pPr>
              <a:lnSpc>
                <a:spcPct val="107000"/>
              </a:lnSpc>
              <a:spcAft>
                <a:spcPts val="800"/>
              </a:spcAft>
            </a:pPr>
            <a:endParaRPr lang="et-EE" sz="2000" dirty="0">
              <a:latin typeface="Arial Bold" panose="020B0704020202020204" pitchFamily="34" charset="0"/>
              <a:ea typeface="Calibri" panose="020F0502020204030204" pitchFamily="34" charset="0"/>
              <a:cs typeface="Arial Bold" panose="020B0704020202020204" pitchFamily="34" charset="0"/>
            </a:endParaRPr>
          </a:p>
          <a:p>
            <a:pPr marL="342900" lvl="0" indent="-342900">
              <a:lnSpc>
                <a:spcPct val="107000"/>
              </a:lnSpc>
              <a:spcAft>
                <a:spcPts val="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Käitise tegevust, selles toimunud muudatusi ja nende kooskõla kompleksloaga (NB! Kõik käitised toimuvad muudatused tuleb kooskõlastada loa andjaga ja kui need osutuvad oluliseks, siis taotleda ka vastavad loa muudatused. Peamiselt on sellised käitise tegevuse muudatused seotud laudakompleksi laiendustega, millele eelnevalt tuleb taotleda loa muutmist)</a:t>
            </a:r>
          </a:p>
          <a:p>
            <a:pPr marL="342900" lvl="0" indent="-342900">
              <a:lnSpc>
                <a:spcPct val="107000"/>
              </a:lnSpc>
              <a:spcAft>
                <a:spcPts val="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Loa nõudeid, kuid need on seotud jäätmekäitlusega (jäätmete liigiti kogumine, jäätmete üleandmine selleks pädevale isikule). Siinkohal tuleks hoida silm peal tekkivatel jäätmeliikidel ja loale kantud jäätmeliikidel, st kas luba hõlmab ka käitise tegevuses toimunud muudatusi juhul, kui need esinevad (nt uute laudahoonete rajamisel vanade ehitus-lammutusjäätmete ja vanametalli teket; olemas on jäätmete üleandmist tõendavad saatekirjad, nt OJ saatekirjad). Ühtlasi, kui on toimunud käitise ost-müük, siis uuele isikule käitise üle andmisel tuleks jälgida, et olemasolevad sõnnikuhoidlad, põhu ja muud toorme salved on tühjaks tehtud ning käitise territooriumile ei oleks jäänud varasema tegevusega seotud jäätmeid või reostust;</a:t>
            </a:r>
          </a:p>
        </p:txBody>
      </p:sp>
    </p:spTree>
    <p:extLst>
      <p:ext uri="{BB962C8B-B14F-4D97-AF65-F5344CB8AC3E}">
        <p14:creationId xmlns:p14="http://schemas.microsoft.com/office/powerpoint/2010/main" val="342029341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622300" y="1143342"/>
            <a:ext cx="7588250" cy="2727029"/>
          </a:xfrm>
          <a:prstGeom prst="rect">
            <a:avLst/>
          </a:prstGeom>
        </p:spPr>
        <p:txBody>
          <a:bodyPr wrap="square">
            <a:spAutoFit/>
          </a:bodyPr>
          <a:lstStyle/>
          <a:p>
            <a:pPr marL="342900" marR="0" lvl="0" indent="-342900" defTabSz="914400" eaLnBrk="1" fontAlgn="auto" latinLnBrk="0" hangingPunct="1">
              <a:lnSpc>
                <a:spcPct val="107000"/>
              </a:lnSpc>
              <a:spcBef>
                <a:spcPts val="0"/>
              </a:spcBef>
              <a:spcAft>
                <a:spcPts val="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Õigusaktidest tulenevaid nõudeid (nt kas aruandlus on tähtaegselt </a:t>
            </a:r>
            <a:r>
              <a:rPr lang="et-EE" sz="1600" dirty="0" err="1">
                <a:latin typeface="Arial Bold" panose="020B0704020202020204" pitchFamily="34" charset="0"/>
                <a:ea typeface="Calibri" panose="020F0502020204030204" pitchFamily="34" charset="0"/>
                <a:cs typeface="Arial Bold" panose="020B0704020202020204" pitchFamily="34" charset="0"/>
              </a:rPr>
              <a:t>KeA-le</a:t>
            </a:r>
            <a:r>
              <a:rPr lang="et-EE" sz="1600" dirty="0">
                <a:latin typeface="Arial Bold" panose="020B0704020202020204" pitchFamily="34" charset="0"/>
                <a:ea typeface="Calibri" panose="020F0502020204030204" pitchFamily="34" charset="0"/>
                <a:cs typeface="Arial Bold" panose="020B0704020202020204" pitchFamily="34" charset="0"/>
              </a:rPr>
              <a:t> esitatud?; käitises toimub </a:t>
            </a:r>
            <a:r>
              <a:rPr lang="et-EE" sz="1600" dirty="0" err="1">
                <a:latin typeface="Arial Bold" panose="020B0704020202020204" pitchFamily="34" charset="0"/>
                <a:ea typeface="Calibri" panose="020F0502020204030204" pitchFamily="34" charset="0"/>
                <a:cs typeface="Arial Bold" panose="020B0704020202020204" pitchFamily="34" charset="0"/>
              </a:rPr>
              <a:t>Excel-s</a:t>
            </a:r>
            <a:r>
              <a:rPr lang="et-EE" sz="1600" dirty="0">
                <a:latin typeface="Arial Bold" panose="020B0704020202020204" pitchFamily="34" charset="0"/>
                <a:ea typeface="Calibri" panose="020F0502020204030204" pitchFamily="34" charset="0"/>
                <a:cs typeface="Arial Bold" panose="020B0704020202020204" pitchFamily="34" charset="0"/>
              </a:rPr>
              <a:t> või muus formaadis jäätmearvestuse pidamine ning laoseisudest alguse ja lõpu seisuga ülevaate omamine)  </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Kompleksloaga käitiste jäätmearuannetest on vastavalt õigusakti nõuetele jäetud esitamata 30 jäätmearuannet (mis on üle 10 % kehtivatest lubadest), milliste aruannete sisse nõudmiseks alustab Keskkonnainspektsioon haldusmenetluse, kui aruanne on jätkuvalt esitamata. KKI haldusmenetlusele mittereageerimisel kohaldatakse sunni meetmeid.</a:t>
            </a:r>
          </a:p>
        </p:txBody>
      </p:sp>
    </p:spTree>
    <p:extLst>
      <p:ext uri="{BB962C8B-B14F-4D97-AF65-F5344CB8AC3E}">
        <p14:creationId xmlns:p14="http://schemas.microsoft.com/office/powerpoint/2010/main" val="269776812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425450" y="565165"/>
            <a:ext cx="8477250" cy="5898731"/>
          </a:xfrm>
          <a:prstGeom prst="rect">
            <a:avLst/>
          </a:prstGeom>
          <a:noFill/>
          <a:ln>
            <a:noFill/>
          </a:ln>
        </p:spPr>
        <p:txBody>
          <a:bodyPr wrap="square">
            <a:spAutoFit/>
          </a:bodyPr>
          <a:lstStyle/>
          <a:p>
            <a:pPr>
              <a:lnSpc>
                <a:spcPct val="107000"/>
              </a:lnSpc>
              <a:spcAft>
                <a:spcPts val="800"/>
              </a:spcAft>
            </a:pPr>
            <a:r>
              <a:rPr lang="et-EE" sz="2000" dirty="0">
                <a:latin typeface="Arial Bold" panose="020B0704020202020204" pitchFamily="34" charset="0"/>
                <a:ea typeface="Calibri" panose="020F0502020204030204" pitchFamily="34" charset="0"/>
                <a:cs typeface="Arial Bold" panose="020B0704020202020204" pitchFamily="34" charset="0"/>
              </a:rPr>
              <a:t>Tähelepanekud KKI poolt 2018. a läbiviidud THS põllumajanduskontrollide alusel</a:t>
            </a:r>
          </a:p>
          <a:p>
            <a:pPr marL="342900" lvl="0" indent="-342900">
              <a:lnSpc>
                <a:spcPct val="107000"/>
              </a:lnSpc>
              <a:spcAft>
                <a:spcPts val="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Loomsete jäätmete hoidmise ja säilitamise nõuded ei ole alati tagatud, seda eriti suvisel perioodil (nt surnud veis on jäätud lauda nurga taha lagunema ja jäätmevedaja tulekut ootama). Seega, tuleb käitajal otsida paremaid võimalusi käitises tekkivate loomsete jäätmete koheseks üle andmiseks nende tekkimise järel või parandada loomsete jäätmete hoiustamise ja säilitamise tingimusi.</a:t>
            </a:r>
          </a:p>
          <a:p>
            <a:pPr marL="342900" lvl="0" indent="-342900">
              <a:lnSpc>
                <a:spcPct val="107000"/>
              </a:lnSpc>
              <a:spcAft>
                <a:spcPts val="0"/>
              </a:spcAft>
              <a:buFont typeface="Wingdings" panose="05000000000000000000" pitchFamily="2" charset="2"/>
              <a:buChar char=""/>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gn="just">
              <a:spcAft>
                <a:spcPts val="0"/>
              </a:spcAft>
            </a:pPr>
            <a:r>
              <a:rPr lang="et-EE" sz="1600" dirty="0">
                <a:latin typeface="Times New Roman" panose="02020603050405020304" pitchFamily="18" charset="0"/>
                <a:ea typeface="Calibri" panose="020F0502020204030204" pitchFamily="34" charset="0"/>
              </a:rPr>
              <a:t>KKI on avastanud farmide juures loomakorjuseid, mida ei ole hoitud nõutud tingimustel. Kuna järelevalve teostajaks on VTA, edastab KKI neile informatsiooni selliste juhtumite kohta.</a:t>
            </a:r>
            <a:r>
              <a:rPr lang="et-EE" sz="1050" dirty="0">
                <a:latin typeface="Trebuchet MS" panose="020B0603020202020204" pitchFamily="34" charset="0"/>
                <a:ea typeface="Calibri" panose="020F0502020204030204" pitchFamily="34" charset="0"/>
              </a:rPr>
              <a:t> </a:t>
            </a:r>
            <a:endParaRPr lang="et-EE" sz="1400" dirty="0">
              <a:latin typeface="Calibri" panose="020F0502020204030204" pitchFamily="34" charset="0"/>
              <a:ea typeface="Calibri" panose="020F0502020204030204" pitchFamily="34" charset="0"/>
            </a:endParaRPr>
          </a:p>
          <a:p>
            <a:pPr algn="just">
              <a:spcAft>
                <a:spcPts val="0"/>
              </a:spcAft>
            </a:pPr>
            <a:r>
              <a:rPr lang="et-EE" sz="1600" dirty="0">
                <a:latin typeface="Times New Roman" panose="02020603050405020304" pitchFamily="18" charset="0"/>
                <a:ea typeface="Calibri" panose="020F0502020204030204" pitchFamily="34" charset="0"/>
              </a:rPr>
              <a:t>Hukkunud või hädatapetud loomade korjused, kohapeal oma tarbeks tapmisel tekkinud ja </a:t>
            </a:r>
            <a:r>
              <a:rPr lang="et-EE" sz="1600" dirty="0" err="1">
                <a:latin typeface="Times New Roman" panose="02020603050405020304" pitchFamily="18" charset="0"/>
                <a:ea typeface="Calibri" panose="020F0502020204030204" pitchFamily="34" charset="0"/>
              </a:rPr>
              <a:t>inim</a:t>
            </a:r>
            <a:r>
              <a:rPr lang="et-EE" sz="1600" dirty="0">
                <a:latin typeface="Times New Roman" panose="02020603050405020304" pitchFamily="18" charset="0"/>
                <a:ea typeface="Calibri" panose="020F0502020204030204" pitchFamily="34" charset="0"/>
              </a:rPr>
              <a:t>- ega lemmikloomatoiduks mittekasutatavad osad ja muud loomsed </a:t>
            </a:r>
            <a:r>
              <a:rPr lang="et-EE" sz="1600" dirty="0" err="1">
                <a:latin typeface="Times New Roman" panose="02020603050405020304" pitchFamily="18" charset="0"/>
                <a:ea typeface="Calibri" panose="020F0502020204030204" pitchFamily="34" charset="0"/>
              </a:rPr>
              <a:t>kõrvalsaadused</a:t>
            </a:r>
            <a:r>
              <a:rPr lang="et-EE" sz="1600" dirty="0">
                <a:latin typeface="Times New Roman" panose="02020603050405020304" pitchFamily="18" charset="0"/>
                <a:ea typeface="Calibri" panose="020F0502020204030204" pitchFamily="34" charset="0"/>
              </a:rPr>
              <a:t> tuleb farmis hoida suletult (või suuremata loomakorjuste puhul vähemalt kaetult) ning lekkekindlates tingimustes. Loomseid </a:t>
            </a:r>
            <a:r>
              <a:rPr lang="et-EE" sz="1600" dirty="0" err="1">
                <a:latin typeface="Times New Roman" panose="02020603050405020304" pitchFamily="18" charset="0"/>
                <a:ea typeface="Calibri" panose="020F0502020204030204" pitchFamily="34" charset="0"/>
              </a:rPr>
              <a:t>kõrvalsaadusi</a:t>
            </a:r>
            <a:r>
              <a:rPr lang="et-EE" sz="1600" dirty="0">
                <a:latin typeface="Times New Roman" panose="02020603050405020304" pitchFamily="18" charset="0"/>
                <a:ea typeface="Calibri" panose="020F0502020204030204" pitchFamily="34" charset="0"/>
              </a:rPr>
              <a:t> tuleb ladustada farmist väljaviimiseni eraldi loomadest ja söödast ning selliselt, et sellele puudub juurdepääs nii kodu- kui metsloomadel, lindudel ja närilistel.</a:t>
            </a:r>
            <a:endParaRPr lang="et-EE" sz="1400" dirty="0">
              <a:latin typeface="Calibri" panose="020F0502020204030204" pitchFamily="34" charset="0"/>
              <a:ea typeface="Calibri" panose="020F0502020204030204" pitchFamily="34" charset="0"/>
            </a:endParaRPr>
          </a:p>
          <a:p>
            <a:pPr algn="just">
              <a:spcAft>
                <a:spcPts val="0"/>
              </a:spcAft>
            </a:pPr>
            <a:r>
              <a:rPr lang="et-EE" sz="1600" dirty="0">
                <a:latin typeface="Times New Roman" panose="02020603050405020304" pitchFamily="18" charset="0"/>
                <a:ea typeface="Calibri" panose="020F0502020204030204" pitchFamily="34" charset="0"/>
              </a:rPr>
              <a:t>Loomsed </a:t>
            </a:r>
            <a:r>
              <a:rPr lang="et-EE" sz="1600" dirty="0" err="1">
                <a:latin typeface="Times New Roman" panose="02020603050405020304" pitchFamily="18" charset="0"/>
                <a:ea typeface="Calibri" panose="020F0502020204030204" pitchFamily="34" charset="0"/>
              </a:rPr>
              <a:t>kõrvalsaadused</a:t>
            </a:r>
            <a:r>
              <a:rPr lang="et-EE" sz="1600" dirty="0">
                <a:latin typeface="Times New Roman" panose="02020603050405020304" pitchFamily="18" charset="0"/>
                <a:ea typeface="Calibri" panose="020F0502020204030204" pitchFamily="34" charset="0"/>
              </a:rPr>
              <a:t> tuleb saata farmist edasisele käitlemisele ilma asjatu viivituseta ettevõttesse, mis tegevusloa või majandustegevusteatise alusel tegeleb vastava kategooria loomsete </a:t>
            </a:r>
            <a:r>
              <a:rPr lang="et-EE" sz="1600" dirty="0" err="1">
                <a:latin typeface="Times New Roman" panose="02020603050405020304" pitchFamily="18" charset="0"/>
                <a:ea typeface="Calibri" panose="020F0502020204030204" pitchFamily="34" charset="0"/>
              </a:rPr>
              <a:t>kõrvalsaaduste</a:t>
            </a:r>
            <a:r>
              <a:rPr lang="et-EE" sz="1600" dirty="0">
                <a:latin typeface="Times New Roman" panose="02020603050405020304" pitchFamily="18" charset="0"/>
                <a:ea typeface="Calibri" panose="020F0502020204030204" pitchFamily="34" charset="0"/>
              </a:rPr>
              <a:t> käitlemisega. Hukkunud looma korjust ja muid loomseid </a:t>
            </a:r>
            <a:r>
              <a:rPr lang="et-EE" sz="1600" dirty="0" err="1">
                <a:latin typeface="Times New Roman" panose="02020603050405020304" pitchFamily="18" charset="0"/>
                <a:ea typeface="Calibri" panose="020F0502020204030204" pitchFamily="34" charset="0"/>
              </a:rPr>
              <a:t>kõrvalsaadusi</a:t>
            </a:r>
            <a:r>
              <a:rPr lang="et-EE" sz="1600" dirty="0">
                <a:latin typeface="Times New Roman" panose="02020603050405020304" pitchFamily="18" charset="0"/>
                <a:ea typeface="Calibri" panose="020F0502020204030204" pitchFamily="34" charset="0"/>
              </a:rPr>
              <a:t>, mis sisaldavad määratletud riskiteguriga materjali, tohib saata kõrvaldamisele ainult I kategooria töötlemisettevõttesse (AS </a:t>
            </a:r>
            <a:r>
              <a:rPr lang="et-EE" sz="1600" dirty="0" err="1">
                <a:latin typeface="Times New Roman" panose="02020603050405020304" pitchFamily="18" charset="0"/>
                <a:ea typeface="Calibri" panose="020F0502020204030204" pitchFamily="34" charset="0"/>
              </a:rPr>
              <a:t>Vireen</a:t>
            </a:r>
            <a:r>
              <a:rPr lang="et-EE" sz="1600" dirty="0">
                <a:latin typeface="Times New Roman" panose="02020603050405020304" pitchFamily="18" charset="0"/>
                <a:ea typeface="Calibri" panose="020F0502020204030204" pitchFamily="34" charset="0"/>
              </a:rPr>
              <a:t>).</a:t>
            </a:r>
          </a:p>
          <a:p>
            <a:pPr algn="just">
              <a:spcAft>
                <a:spcPts val="0"/>
              </a:spcAft>
            </a:pPr>
            <a:r>
              <a:rPr lang="et-EE" sz="1600" dirty="0">
                <a:latin typeface="Times New Roman" panose="02020603050405020304" pitchFamily="18" charset="0"/>
                <a:ea typeface="Calibri" panose="020F0502020204030204" pitchFamily="34" charset="0"/>
              </a:rPr>
              <a:t>Rohkem teavet aadressil https://vet.agri.ee/?op=body&amp;id=966</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lvl="0">
              <a:lnSpc>
                <a:spcPct val="107000"/>
              </a:lnSpc>
              <a:spcAft>
                <a:spcPts val="800"/>
              </a:spcAft>
            </a:pPr>
            <a:endParaRPr lang="et-EE" sz="1600" dirty="0">
              <a:effectLst/>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35007840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381000" y="410777"/>
            <a:ext cx="8636000" cy="4513030"/>
          </a:xfrm>
          <a:prstGeom prst="rect">
            <a:avLst/>
          </a:prstGeom>
        </p:spPr>
        <p:txBody>
          <a:bodyPr wrap="square">
            <a:spAutoFit/>
          </a:bodyPr>
          <a:lstStyle/>
          <a:p>
            <a:pPr marL="342900" lvl="0" indent="-342900">
              <a:lnSpc>
                <a:spcPct val="107000"/>
              </a:lnSpc>
              <a:spcAft>
                <a:spcPts val="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Põllumajandusplast/plastpakend (silokiled) – üle andmist vajab ka määrdunud silokile!</a:t>
            </a:r>
          </a:p>
          <a:p>
            <a:pPr marL="342900" lvl="0" indent="-342900">
              <a:lnSpc>
                <a:spcPct val="107000"/>
              </a:lnSpc>
              <a:spcAft>
                <a:spcPts val="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Kui siloaukudel kasutatavad rehvid ei ole kajastatud kompleksloas, peab olema registreerimistõend. Käitise tegevusest tekkinud rehvide liikumised lubatud kompleksloaga.</a:t>
            </a:r>
          </a:p>
          <a:p>
            <a:pPr marL="342900" lvl="0" indent="-342900">
              <a:lnSpc>
                <a:spcPct val="107000"/>
              </a:lnSpc>
              <a:spcAft>
                <a:spcPts val="80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Muud probleemtooted: </a:t>
            </a:r>
          </a:p>
          <a:p>
            <a:pPr marL="342900" marR="0" lvl="0" indent="-342900" defTabSz="914400" eaLnBrk="1" fontAlgn="base" latinLnBrk="0" hangingPunct="1">
              <a:lnSpc>
                <a:spcPct val="107000"/>
              </a:lnSpc>
              <a:spcBef>
                <a:spcPts val="0"/>
              </a:spcBef>
              <a:spcAft>
                <a:spcPts val="0"/>
              </a:spcAft>
              <a:buClrTx/>
              <a:buSzTx/>
              <a:buFontTx/>
              <a:buNone/>
              <a:tabLst>
                <a:tab pos="457200" algn="l"/>
              </a:tabLst>
              <a:defRPr/>
            </a:pPr>
            <a:r>
              <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t>      patareid ja akud</a:t>
            </a:r>
          </a:p>
          <a:p>
            <a:pPr marL="342900" marR="0" lvl="0" indent="-342900" defTabSz="914400" eaLnBrk="1" fontAlgn="base" latinLnBrk="0" hangingPunct="1">
              <a:lnSpc>
                <a:spcPct val="107000"/>
              </a:lnSpc>
              <a:spcBef>
                <a:spcPts val="0"/>
              </a:spcBef>
              <a:spcAft>
                <a:spcPts val="0"/>
              </a:spcAft>
              <a:buClrTx/>
              <a:buSzTx/>
              <a:buFontTx/>
              <a:buNone/>
              <a:tabLst>
                <a:tab pos="457200" algn="l"/>
              </a:tabLst>
              <a:defRPr/>
            </a:pPr>
            <a:r>
              <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t>      mootorsõidukid ja nende osad</a:t>
            </a:r>
          </a:p>
          <a:p>
            <a:pPr marL="342900" marR="0" lvl="0" indent="-342900" defTabSz="914400" eaLnBrk="1" fontAlgn="base" latinLnBrk="0" hangingPunct="1">
              <a:lnSpc>
                <a:spcPct val="107000"/>
              </a:lnSpc>
              <a:spcBef>
                <a:spcPts val="0"/>
              </a:spcBef>
              <a:spcAft>
                <a:spcPts val="0"/>
              </a:spcAft>
              <a:buClrTx/>
              <a:buSzTx/>
              <a:buFontTx/>
              <a:buNone/>
              <a:tabLst>
                <a:tab pos="457200" algn="l"/>
              </a:tabLst>
              <a:defRPr/>
            </a:pPr>
            <a:r>
              <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t>      elektri- ja elektroonikaseadmed ja nende osad</a:t>
            </a:r>
          </a:p>
          <a:p>
            <a:pPr marL="342900" marR="0" lvl="0" indent="-342900" defTabSz="914400" eaLnBrk="1" fontAlgn="base" latinLnBrk="0" hangingPunct="1">
              <a:lnSpc>
                <a:spcPct val="107000"/>
              </a:lnSpc>
              <a:spcBef>
                <a:spcPts val="0"/>
              </a:spcBef>
              <a:spcAft>
                <a:spcPts val="0"/>
              </a:spcAft>
              <a:buClrTx/>
              <a:buSzTx/>
              <a:buFontTx/>
              <a:buNone/>
              <a:tabLst>
                <a:tab pos="457200" algn="l"/>
              </a:tabLst>
              <a:defRPr/>
            </a:pPr>
            <a:endPar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endParaRPr>
          </a:p>
          <a:p>
            <a:pPr marL="342900" marR="0" lvl="0" indent="-342900" defTabSz="914400" eaLnBrk="1" fontAlgn="auto" latinLnBrk="0" hangingPunct="1">
              <a:lnSpc>
                <a:spcPct val="107000"/>
              </a:lnSpc>
              <a:spcBef>
                <a:spcPts val="0"/>
              </a:spcBef>
              <a:spcAft>
                <a:spcPts val="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Segapakend (kanistrid) – üle anda tuleb ka määrdunud kanistrid vms sellised pakendid.</a:t>
            </a:r>
          </a:p>
          <a:p>
            <a:pPr marL="342900" marR="0" lvl="0" indent="-342900" defTabSz="914400" eaLnBrk="1" fontAlgn="base" latinLnBrk="0" hangingPunct="1">
              <a:lnSpc>
                <a:spcPct val="107000"/>
              </a:lnSpc>
              <a:spcBef>
                <a:spcPts val="0"/>
              </a:spcBef>
              <a:spcAft>
                <a:spcPts val="0"/>
              </a:spcAft>
              <a:buClrTx/>
              <a:buSzTx/>
              <a:buFontTx/>
              <a:buNone/>
              <a:tabLst>
                <a:tab pos="457200" algn="l"/>
              </a:tabLst>
              <a:defRPr/>
            </a:pPr>
            <a:endPar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endParaRPr>
          </a:p>
          <a:p>
            <a:pPr lvl="0">
              <a:lnSpc>
                <a:spcPct val="107000"/>
              </a:lnSpc>
              <a:spcAft>
                <a:spcPts val="800"/>
              </a:spcAft>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fontAlgn="base">
              <a:lnSpc>
                <a:spcPct val="107000"/>
              </a:lnSpc>
              <a:spcAft>
                <a:spcPts val="0"/>
              </a:spcAft>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800"/>
              </a:spcAft>
            </a:pPr>
            <a:r>
              <a:rPr lang="et-EE" sz="1600" dirty="0">
                <a:latin typeface="Calibri" panose="020F0502020204030204" pitchFamily="34" charset="0"/>
                <a:ea typeface="Calibri" panose="020F0502020204030204" pitchFamily="34" charset="0"/>
                <a:cs typeface="Times New Roman" panose="02020603050405020304" pitchFamily="18" charset="0"/>
              </a:rPr>
              <a:t> </a:t>
            </a:r>
            <a:endParaRPr lang="et-EE"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402365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996950" y="352934"/>
            <a:ext cx="7143750" cy="2924775"/>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
            </a:pPr>
            <a:r>
              <a:rPr lang="et-EE" sz="1600" dirty="0">
                <a:latin typeface="Arial Bold" panose="020B0704020202020204" pitchFamily="34" charset="0"/>
                <a:ea typeface="Calibri" panose="020F0502020204030204" pitchFamily="34" charset="0"/>
                <a:cs typeface="Arial Bold" panose="020B0704020202020204" pitchFamily="34" charset="0"/>
              </a:rPr>
              <a:t>Vanaõli, </a:t>
            </a:r>
            <a:r>
              <a:rPr lang="et-EE" sz="1600" dirty="0">
                <a:latin typeface="Arial Bold" panose="020B0704020202020204" pitchFamily="34" charset="0"/>
                <a:cs typeface="Arial Bold" panose="020B0704020202020204" pitchFamily="34" charset="0"/>
              </a:rPr>
              <a:t>õlised kaltsud, õlifiltrid </a:t>
            </a:r>
            <a:r>
              <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t>kuuluvad ohtlike jäätmete</a:t>
            </a:r>
            <a:r>
              <a:rPr lang="et-EE" sz="1600" b="1"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t> </a:t>
            </a:r>
            <a:r>
              <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t>hulka. Vanaõli tohib üle anda ainult ohtlike jäätmete käitluslitsentsi ja jäätmeluba omavale ettevõttele.</a:t>
            </a:r>
            <a:br>
              <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br>
            <a:br>
              <a:rPr lang="et-EE" sz="1600" dirty="0">
                <a:solidFill>
                  <a:srgbClr val="333333"/>
                </a:solidFill>
                <a:latin typeface="Arial Bold" panose="020B0704020202020204" pitchFamily="34" charset="0"/>
                <a:ea typeface="Times New Roman" panose="02020603050405020304" pitchFamily="18" charset="0"/>
                <a:cs typeface="Arial Bold" panose="020B0704020202020204" pitchFamily="34" charset="0"/>
              </a:rPr>
            </a:br>
            <a:r>
              <a:rPr lang="et-EE" sz="1200" dirty="0">
                <a:solidFill>
                  <a:srgbClr val="333333"/>
                </a:solidFill>
                <a:latin typeface="Arial" panose="020B0604020202020204" pitchFamily="34" charset="0"/>
                <a:ea typeface="Times New Roman" panose="02020603050405020304" pitchFamily="18" charset="0"/>
                <a:cs typeface="Arial" panose="020B0604020202020204" pitchFamily="34" charset="0"/>
              </a:rPr>
              <a:t>Kui see on tehniliselt teostatav, tuleb vanaõli koguda eraldi ning taaskasutamisel tuleb eelistada vanaõli regenereerimist.</a:t>
            </a:r>
            <a:br>
              <a:rPr lang="et-EE" sz="1200" dirty="0">
                <a:solidFill>
                  <a:srgbClr val="333333"/>
                </a:solidFill>
                <a:latin typeface="Arial" panose="020B0604020202020204" pitchFamily="34" charset="0"/>
                <a:ea typeface="Times New Roman" panose="02020603050405020304" pitchFamily="18" charset="0"/>
                <a:cs typeface="Arial" panose="020B0604020202020204" pitchFamily="34" charset="0"/>
              </a:rPr>
            </a:br>
            <a:br>
              <a:rPr lang="et-EE" sz="1200"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333333"/>
                </a:solidFill>
                <a:latin typeface="Arial" panose="020B0604020202020204" pitchFamily="34" charset="0"/>
                <a:ea typeface="Times New Roman" panose="02020603050405020304" pitchFamily="18" charset="0"/>
                <a:cs typeface="Arial" panose="020B0604020202020204" pitchFamily="34" charset="0"/>
              </a:rPr>
              <a:t>Vanaõli tohib põletada ainult jäätmepõletusluba omavas jäätmekäitluskohas, mis vastab tööstusheite seaduse ja keskkonnaministri 20.06.2013. aasta määruse nr 41 "Täpsemad nõuded jäätmepõletus- ja koospõletustehase käitamisele" nõuetele. </a:t>
            </a:r>
            <a:br>
              <a:rPr lang="et-EE" sz="1200" dirty="0">
                <a:solidFill>
                  <a:srgbClr val="333333"/>
                </a:solidFill>
                <a:latin typeface="Arial" panose="020B0604020202020204" pitchFamily="34" charset="0"/>
                <a:ea typeface="Times New Roman" panose="02020603050405020304" pitchFamily="18" charset="0"/>
                <a:cs typeface="Arial" panose="020B0604020202020204" pitchFamily="34" charset="0"/>
              </a:rPr>
            </a:br>
            <a:br>
              <a:rPr lang="et-EE" sz="1200"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333333"/>
                </a:solidFill>
                <a:latin typeface="Arial" panose="020B0604020202020204" pitchFamily="34" charset="0"/>
                <a:ea typeface="Times New Roman" panose="02020603050405020304" pitchFamily="18" charset="0"/>
                <a:cs typeface="Arial" panose="020B0604020202020204" pitchFamily="34" charset="0"/>
              </a:rPr>
              <a:t>Vanaõli põletamine ilma jäätmeloata ning eelnevalt nimetatud määruse nõudeid täitamata on keelatud.</a:t>
            </a:r>
            <a:endParaRPr lang="et-EE"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71940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1339850" y="1014395"/>
            <a:ext cx="6464300" cy="5538952"/>
          </a:xfrm>
          <a:prstGeom prst="rect">
            <a:avLst/>
          </a:prstGeom>
        </p:spPr>
        <p:txBody>
          <a:bodyPr wrap="square">
            <a:spAutoFit/>
          </a:bodyPr>
          <a:lstStyle/>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Ravimijäätmed – tuleb üle anda, kui loomi on veterinaaride asemel ravinud käitaja. Ravimijäägid ei tohi jõuda kanalisatsiooni! </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kodukemikaalid (torupuhastusvahendid jms)</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värvi-, laki-, liimi- ja lahustijäägid</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väetised ja pestitsiidid</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rotimürk jm biotsiidid</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kompaktlambid (ehk säästupirnid), päevavalguslambid</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r>
              <a:rPr lang="et-EE" sz="1600" dirty="0">
                <a:latin typeface="Arial Bold" panose="020B0704020202020204" pitchFamily="34" charset="0"/>
                <a:ea typeface="Calibri" panose="020F0502020204030204" pitchFamily="34" charset="0"/>
                <a:cs typeface="Arial Bold" panose="020B0704020202020204" pitchFamily="34" charset="0"/>
              </a:rPr>
              <a:t>asbest</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800"/>
              </a:spcAft>
            </a:pPr>
            <a:r>
              <a:rPr lang="et-EE" sz="1600" dirty="0">
                <a:latin typeface="Arial Bold" panose="020B0704020202020204" pitchFamily="34" charset="0"/>
                <a:cs typeface="Arial Bold" panose="020B0704020202020204" pitchFamily="34" charset="0"/>
              </a:rPr>
              <a:t>Juriidilised isikud peavad ohtlikud jäätmed üle andma ohtlike jäätmete käitluslitsentsi ja jäätmeluba omavale jäätmekäitlejale. </a:t>
            </a: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marL="342900" marR="0" lvl="0" indent="-342900" defTabSz="91440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lang="et-EE" sz="1600" dirty="0">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84377994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903111" y="158874"/>
            <a:ext cx="7823199" cy="4093428"/>
          </a:xfrm>
          <a:prstGeom prst="rect">
            <a:avLst/>
          </a:prstGeom>
        </p:spPr>
        <p:txBody>
          <a:bodyPr wrap="square">
            <a:spAutoFit/>
          </a:bodyPr>
          <a:lstStyle/>
          <a:p>
            <a:pPr algn="just">
              <a:spcAft>
                <a:spcPts val="600"/>
              </a:spcAft>
            </a:pPr>
            <a:r>
              <a:rPr lang="et-EE" sz="1600" kern="150" dirty="0">
                <a:latin typeface="Arial Bold" panose="020B0704020202020204" pitchFamily="34" charset="0"/>
                <a:ea typeface="SimSun" panose="02010600030101010101" pitchFamily="2" charset="-122"/>
                <a:cs typeface="Arial Bold" panose="020B0704020202020204" pitchFamily="34" charset="0"/>
              </a:rPr>
              <a:t>Ebaseadusliku tegevuse avastamise või kohustuslike keskkonnakaitseabinõude rakendamata jätmise tuvastamise korral teavitab käitist kontrollinud inspektor õiguserikkujat tema tegevuse või tegevusetuse lubamatusest ning teeb vajadusel ettekirjutuse või annab suulise korralduse ebaseadusliku tegevuse lõpetamiseks või kohustuslike abinõude rakendamiseks.</a:t>
            </a:r>
          </a:p>
          <a:p>
            <a:pPr algn="just">
              <a:spcAft>
                <a:spcPts val="600"/>
              </a:spcAft>
            </a:pPr>
            <a:endParaRPr lang="et-EE" sz="1600" kern="150" dirty="0">
              <a:latin typeface="Arial Bold" panose="020B0704020202020204" pitchFamily="34" charset="0"/>
              <a:ea typeface="SimSun" panose="02010600030101010101" pitchFamily="2" charset="-122"/>
              <a:cs typeface="Arial Bold" panose="020B0704020202020204" pitchFamily="34" charset="0"/>
            </a:endParaRPr>
          </a:p>
          <a:p>
            <a:pPr algn="just">
              <a:spcAft>
                <a:spcPts val="600"/>
              </a:spcAft>
            </a:pPr>
            <a:r>
              <a:rPr lang="et-EE" sz="1600" kern="150" dirty="0">
                <a:latin typeface="Arial Bold" panose="020B0704020202020204" pitchFamily="34" charset="0"/>
                <a:ea typeface="SimSun" panose="02010600030101010101" pitchFamily="2" charset="-122"/>
                <a:cs typeface="Arial Bold" panose="020B0704020202020204" pitchFamily="34" charset="0"/>
              </a:rPr>
              <a:t>Loa nõuete rikkumise lõpetamiseks teeb käitist kontrollinud inspektor vajadusepõhiselt ettepaneku Keskkonnaametile täiendavate asjakohaste loa nõuete rakendamiseks.</a:t>
            </a:r>
          </a:p>
          <a:p>
            <a:pPr algn="just">
              <a:spcAft>
                <a:spcPts val="600"/>
              </a:spcAft>
            </a:pPr>
            <a:endParaRPr lang="et-EE" sz="1600" kern="150" dirty="0">
              <a:latin typeface="Arial Bold" panose="020B0704020202020204" pitchFamily="34" charset="0"/>
              <a:ea typeface="SimSun" panose="02010600030101010101" pitchFamily="2" charset="-122"/>
              <a:cs typeface="Arial Bold" panose="020B0704020202020204" pitchFamily="34" charset="0"/>
            </a:endParaRPr>
          </a:p>
          <a:p>
            <a:pPr algn="just">
              <a:spcAft>
                <a:spcPts val="600"/>
              </a:spcAft>
            </a:pPr>
            <a:r>
              <a:rPr lang="et-EE" sz="1600" kern="150" dirty="0">
                <a:latin typeface="Arial Bold" panose="020B0704020202020204" pitchFamily="34" charset="0"/>
                <a:ea typeface="SimSun" panose="02010600030101010101" pitchFamily="2" charset="-122"/>
                <a:cs typeface="Arial Bold" panose="020B0704020202020204" pitchFamily="34" charset="0"/>
              </a:rPr>
              <a:t>Tegevus peatatakse ajutiselt kuni käitaja tegevus vastab taas nõuetele, kui loa nõude rikkumine võib kaasa tuua vahetu ja olulise ebasoodsa mõju keskkonnale ja inimese tervisele. Vastava jälgitava tähtajaga korralduse annab inspektor.</a:t>
            </a:r>
          </a:p>
        </p:txBody>
      </p:sp>
    </p:spTree>
    <p:extLst>
      <p:ext uri="{BB962C8B-B14F-4D97-AF65-F5344CB8AC3E}">
        <p14:creationId xmlns:p14="http://schemas.microsoft.com/office/powerpoint/2010/main" val="195297333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stkülik 2"/>
          <p:cNvSpPr/>
          <p:nvPr/>
        </p:nvSpPr>
        <p:spPr>
          <a:xfrm>
            <a:off x="920045" y="648650"/>
            <a:ext cx="7845777" cy="5139869"/>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600"/>
              </a:spcAft>
              <a:buClrTx/>
              <a:buSzTx/>
              <a:buFontTx/>
              <a:buNone/>
              <a:tabLst/>
              <a:defRPr/>
            </a:pPr>
            <a:r>
              <a:rPr lang="et-EE" sz="2000" kern="150" dirty="0">
                <a:latin typeface="Arial Bold" panose="020B0704020202020204" pitchFamily="34" charset="0"/>
                <a:ea typeface="SimSun" panose="02010600030101010101" pitchFamily="2" charset="-122"/>
                <a:cs typeface="Arial Bold" panose="020B0704020202020204" pitchFamily="34" charset="0"/>
              </a:rPr>
              <a:t>Täiendavad meetmed, mida käitaja suhtes võidakse rakendada:</a:t>
            </a:r>
          </a:p>
          <a:p>
            <a:pPr marL="0" marR="0" lvl="0" indent="0" algn="just" defTabSz="914400" eaLnBrk="1" fontAlgn="auto" latinLnBrk="0" hangingPunct="1">
              <a:lnSpc>
                <a:spcPct val="100000"/>
              </a:lnSpc>
              <a:spcBef>
                <a:spcPts val="0"/>
              </a:spcBef>
              <a:spcAft>
                <a:spcPts val="600"/>
              </a:spcAft>
              <a:buClrTx/>
              <a:buSzTx/>
              <a:buFontTx/>
              <a:buNone/>
              <a:tabLst/>
              <a:defRPr/>
            </a:pPr>
            <a:endParaRPr lang="et-EE" sz="2000" kern="150" dirty="0">
              <a:latin typeface="Arial Bold" panose="020B0704020202020204" pitchFamily="34" charset="0"/>
              <a:ea typeface="SimSun" panose="02010600030101010101" pitchFamily="2" charset="-122"/>
              <a:cs typeface="Arial Bold" panose="020B0704020202020204" pitchFamily="34" charset="0"/>
            </a:endParaRPr>
          </a:p>
          <a:p>
            <a:pPr marL="0" marR="0" lvl="0" indent="0" algn="just" defTabSz="914400" eaLnBrk="1" fontAlgn="auto" latinLnBrk="0" hangingPunct="1">
              <a:lnSpc>
                <a:spcPct val="100000"/>
              </a:lnSpc>
              <a:spcBef>
                <a:spcPts val="0"/>
              </a:spcBef>
              <a:spcAft>
                <a:spcPts val="600"/>
              </a:spcAft>
              <a:buClrTx/>
              <a:buSzTx/>
              <a:buFontTx/>
              <a:buNone/>
              <a:tabLst/>
              <a:defRPr/>
            </a:pPr>
            <a:r>
              <a:rPr lang="et-EE" sz="1600" kern="150" dirty="0">
                <a:latin typeface="Arial Bold" panose="020B0704020202020204" pitchFamily="34" charset="0"/>
                <a:ea typeface="SimSun" panose="02010600030101010101" pitchFamily="2" charset="-122"/>
                <a:cs typeface="Arial Bold" panose="020B0704020202020204" pitchFamily="34" charset="0"/>
              </a:rPr>
              <a:t>Kui käitaja ei täida THS § 26 lg 1 p 2 sätestatud kohustust saastatus likvideerida, korraldab likvideerimise asendustäitmise ja sunniraha seaduses sätestatud korras Keskkonnainspektsioon. </a:t>
            </a:r>
            <a:r>
              <a:rPr lang="et-EE" sz="1600" kern="150" dirty="0" err="1">
                <a:latin typeface="Arial Bold" panose="020B0704020202020204" pitchFamily="34" charset="0"/>
                <a:ea typeface="SimSun" panose="02010600030101010101" pitchFamily="2" charset="-122"/>
                <a:cs typeface="Arial Bold" panose="020B0704020202020204" pitchFamily="34" charset="0"/>
              </a:rPr>
              <a:t>Kontrollija</a:t>
            </a:r>
            <a:r>
              <a:rPr lang="et-EE" sz="1600" kern="150" dirty="0">
                <a:latin typeface="Arial Bold" panose="020B0704020202020204" pitchFamily="34" charset="0"/>
                <a:ea typeface="SimSun" panose="02010600030101010101" pitchFamily="2" charset="-122"/>
                <a:cs typeface="Arial Bold" panose="020B0704020202020204" pitchFamily="34" charset="0"/>
              </a:rPr>
              <a:t> edastab saastatuse info, välja arvatud keskkonnavastutuse seadusega sätestatud juhtumitel kriisinõunikule, kes korraldab saastatuse likvideerimiseks vajalikud tegevused.</a:t>
            </a:r>
          </a:p>
          <a:p>
            <a:pPr marL="0" marR="0" lvl="0" indent="0" algn="just" defTabSz="914400" eaLnBrk="1" fontAlgn="auto" latinLnBrk="0" hangingPunct="1">
              <a:lnSpc>
                <a:spcPct val="100000"/>
              </a:lnSpc>
              <a:spcBef>
                <a:spcPts val="0"/>
              </a:spcBef>
              <a:spcAft>
                <a:spcPts val="600"/>
              </a:spcAft>
              <a:buClrTx/>
              <a:buSzTx/>
              <a:buFontTx/>
              <a:buNone/>
              <a:tabLst/>
              <a:defRPr/>
            </a:pPr>
            <a:endParaRPr lang="et-EE" sz="1600" kern="150" dirty="0">
              <a:solidFill>
                <a:srgbClr val="000000"/>
              </a:solidFill>
              <a:latin typeface="Arial Bold" panose="020B0704020202020204" pitchFamily="34" charset="0"/>
              <a:ea typeface="SimSun" panose="02010600030101010101" pitchFamily="2" charset="-122"/>
              <a:cs typeface="Arial Bold" panose="020B0704020202020204" pitchFamily="34" charset="0"/>
            </a:endParaRPr>
          </a:p>
          <a:p>
            <a:pPr marL="0" marR="0" lvl="0" indent="0" algn="just" defTabSz="914400" eaLnBrk="1" fontAlgn="auto" latinLnBrk="0" hangingPunct="1">
              <a:lnSpc>
                <a:spcPct val="100000"/>
              </a:lnSpc>
              <a:spcBef>
                <a:spcPts val="0"/>
              </a:spcBef>
              <a:spcAft>
                <a:spcPts val="600"/>
              </a:spcAft>
              <a:buClrTx/>
              <a:buSzTx/>
              <a:buFontTx/>
              <a:buNone/>
              <a:tabLst/>
              <a:defRPr/>
            </a:pPr>
            <a:r>
              <a:rPr lang="et-EE" sz="1600" kern="150" dirty="0">
                <a:solidFill>
                  <a:srgbClr val="000000"/>
                </a:solidFill>
                <a:latin typeface="Arial Bold" panose="020B0704020202020204" pitchFamily="34" charset="0"/>
                <a:ea typeface="SimSun" panose="02010600030101010101" pitchFamily="2" charset="-122"/>
                <a:cs typeface="Arial Bold" panose="020B0704020202020204" pitchFamily="34" charset="0"/>
              </a:rPr>
              <a:t>Kui selgub, et kompleksloa kontrollimisel on esitatud valeandmeid, võltsitud dokumente, või esineb muid THS § 54 toodud asjaolusid, siis tunnistab loa andja kompleksloa kehtetuks.</a:t>
            </a:r>
            <a:endParaRPr lang="et-EE" sz="1600" kern="150" dirty="0">
              <a:latin typeface="Arial Bold" panose="020B0704020202020204" pitchFamily="34" charset="0"/>
              <a:ea typeface="SimSun" panose="02010600030101010101" pitchFamily="2" charset="-122"/>
              <a:cs typeface="Arial Bold" panose="020B0704020202020204" pitchFamily="34" charset="0"/>
            </a:endParaRPr>
          </a:p>
          <a:p>
            <a:pPr marL="0" marR="0" lvl="0" indent="0" algn="just" defTabSz="914400" eaLnBrk="1" fontAlgn="auto" latinLnBrk="0" hangingPunct="1">
              <a:lnSpc>
                <a:spcPct val="100000"/>
              </a:lnSpc>
              <a:spcBef>
                <a:spcPts val="0"/>
              </a:spcBef>
              <a:spcAft>
                <a:spcPts val="600"/>
              </a:spcAft>
              <a:buClrTx/>
              <a:buSzTx/>
              <a:buFontTx/>
              <a:buNone/>
              <a:tabLst/>
              <a:defRPr/>
            </a:pPr>
            <a:endParaRPr lang="et-EE" sz="1600" kern="150" dirty="0">
              <a:latin typeface="Arial Bold" panose="020B0704020202020204" pitchFamily="34" charset="0"/>
              <a:ea typeface="SimSun" panose="02010600030101010101" pitchFamily="2" charset="-122"/>
              <a:cs typeface="Arial Bold" panose="020B0704020202020204" pitchFamily="34" charset="0"/>
            </a:endParaRPr>
          </a:p>
          <a:p>
            <a:pPr marL="0" marR="0" lvl="0" indent="0" algn="just" defTabSz="914400" eaLnBrk="1" fontAlgn="auto" latinLnBrk="0" hangingPunct="1">
              <a:lnSpc>
                <a:spcPct val="100000"/>
              </a:lnSpc>
              <a:spcBef>
                <a:spcPts val="0"/>
              </a:spcBef>
              <a:spcAft>
                <a:spcPts val="600"/>
              </a:spcAft>
              <a:buClrTx/>
              <a:buSzTx/>
              <a:buFontTx/>
              <a:buNone/>
              <a:tabLst/>
              <a:defRPr/>
            </a:pPr>
            <a:r>
              <a:rPr lang="et-EE" sz="1200" kern="150" dirty="0">
                <a:latin typeface="Arial" panose="020B0604020202020204" pitchFamily="34" charset="0"/>
                <a:ea typeface="SimSun" panose="02010600030101010101" pitchFamily="2" charset="-122"/>
                <a:cs typeface="Arial" panose="020B0604020202020204" pitchFamily="34" charset="0"/>
              </a:rPr>
              <a:t>Kui tegu on keskkonna kaitsega seotud või loodussaaduste kasutamise, vedamise ja säilitamisega või loodussaadustega tehtavate tehingutega, siis nõuab käitist kontrolliv inspektor toote nõuetelevastavust kinnitavate dokumentide esitamist.</a:t>
            </a:r>
          </a:p>
          <a:p>
            <a:pPr marL="0" marR="0" lvl="0" indent="0" algn="just" defTabSz="914400" eaLnBrk="1" fontAlgn="auto" latinLnBrk="0" hangingPunct="1">
              <a:lnSpc>
                <a:spcPct val="100000"/>
              </a:lnSpc>
              <a:spcBef>
                <a:spcPts val="0"/>
              </a:spcBef>
              <a:spcAft>
                <a:spcPts val="600"/>
              </a:spcAft>
              <a:buClrTx/>
              <a:buSzTx/>
              <a:buFontTx/>
              <a:buNone/>
              <a:tabLst/>
              <a:defRPr/>
            </a:pPr>
            <a:endParaRPr lang="et-EE" sz="1600" kern="150" dirty="0">
              <a:latin typeface="Arial" panose="020B0604020202020204" pitchFamily="34" charset="0"/>
              <a:ea typeface="SimSun" panose="02010600030101010101" pitchFamily="2" charset="-122"/>
              <a:cs typeface="Arial" panose="020B0604020202020204" pitchFamily="34" charset="0"/>
            </a:endParaRPr>
          </a:p>
          <a:p>
            <a:pPr marL="0" marR="0" lvl="0" indent="0" algn="just" defTabSz="914400" eaLnBrk="1" fontAlgn="auto" latinLnBrk="0" hangingPunct="1">
              <a:lnSpc>
                <a:spcPct val="100000"/>
              </a:lnSpc>
              <a:spcBef>
                <a:spcPts val="0"/>
              </a:spcBef>
              <a:spcAft>
                <a:spcPts val="600"/>
              </a:spcAft>
              <a:buClrTx/>
              <a:buSzTx/>
              <a:buFontTx/>
              <a:buNone/>
              <a:tabLst/>
              <a:defRPr/>
            </a:pPr>
            <a:r>
              <a:rPr lang="et-EE" sz="1200" kern="150" dirty="0">
                <a:latin typeface="Arial" panose="020B0604020202020204" pitchFamily="34" charset="0"/>
                <a:ea typeface="SimSun" panose="02010600030101010101" pitchFamily="2" charset="-122"/>
                <a:cs typeface="Arial" panose="020B0604020202020204" pitchFamily="34" charset="0"/>
              </a:rPr>
              <a:t>Saasteainete püüdeseadme avariiolukorras oleku korral koostatakse suure põletusseadme käitajale ettekirjutus seadme koormuse vähendamiseks, töö peatamiseks või lõpetamiseks, kui normaalset töörežiimi ei suudeta 24 tunni jooksul taastada, või seadme käitamist vähesaastava kütusega.</a:t>
            </a:r>
          </a:p>
        </p:txBody>
      </p:sp>
    </p:spTree>
    <p:extLst>
      <p:ext uri="{BB962C8B-B14F-4D97-AF65-F5344CB8AC3E}">
        <p14:creationId xmlns:p14="http://schemas.microsoft.com/office/powerpoint/2010/main" val="398340682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584200" y="755650"/>
            <a:ext cx="8166100" cy="5756897"/>
          </a:xfrm>
          <a:prstGeom prst="rect">
            <a:avLst/>
          </a:prstGeom>
        </p:spPr>
        <p:txBody>
          <a:bodyPr wrap="square">
            <a:spAutoFit/>
          </a:bodyPr>
          <a:lstStyle/>
          <a:p>
            <a:pPr>
              <a:lnSpc>
                <a:spcPct val="107000"/>
              </a:lnSpc>
              <a:spcAft>
                <a:spcPts val="0"/>
              </a:spcAft>
            </a:pPr>
            <a:r>
              <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Riikliku järelevalve teostamine</a:t>
            </a:r>
          </a:p>
          <a:p>
            <a:pPr>
              <a:lnSpc>
                <a:spcPct val="107000"/>
              </a:lnSpc>
              <a:spcAft>
                <a:spcPts val="0"/>
              </a:spcAft>
            </a:pPr>
            <a:endParaRPr lang="et-EE" sz="20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Käesolevas seaduses ja selle alusel kehtestatud õigusaktides sätestatud nõuete täitmise üle teostab järelevalvet Keskkonnainspektsioon.</a:t>
            </a:r>
          </a:p>
          <a:p>
            <a:pPr>
              <a:lnSpc>
                <a:spcPct val="107000"/>
              </a:lnSpc>
              <a:spcAft>
                <a:spcPts val="0"/>
              </a:spcAft>
            </a:pP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Käitaja on kohustatud osutama käitist kontrollivale keskkonnakaitseinspektorile igakülgset abi, tagama talle juurdepääsu käitise tegevuskohale ning võimaldama tal võtta proove ja koguda informatsiooni käesolevas seaduses sätestatud kohustuste täitmise kohta.</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Korrakaitseorgan võib käesolevas seaduses sätestatud riikliku järelevalve teostamiseks kohaldada korrakaitseseaduse §-des 30, 31, 32, 45, 49, 50 ja 51 sätestatud riikliku järelevalve erimeetmeid korrakaitseseaduses sätestatud alusel ja korras.</a:t>
            </a:r>
            <a:b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b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Keskkonnainspektsioonil on lubatud kasutada füüsilist jõudu korrakaitseseaduses sätestatud alusel ja korras.</a:t>
            </a:r>
            <a:b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br>
            <a:endParaRPr lang="et-EE" sz="1600" dirty="0">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Ettekirjutuse täitmata jätmise korral on asendustäitmise ja sunniraha seaduses sätestatud korras rakendatava sunniraha ülemmäär 32 000 eurot.</a:t>
            </a:r>
            <a:b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br>
            <a:endParaRPr lang="et-EE" sz="1600" dirty="0">
              <a:effectLst/>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231811415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stkülik 4"/>
          <p:cNvSpPr/>
          <p:nvPr/>
        </p:nvSpPr>
        <p:spPr>
          <a:xfrm>
            <a:off x="765387" y="352154"/>
            <a:ext cx="7911966" cy="4176208"/>
          </a:xfrm>
          <a:prstGeom prst="rect">
            <a:avLst/>
          </a:prstGeom>
        </p:spPr>
        <p:txBody>
          <a:bodyPr wrap="square">
            <a:spAutoFit/>
          </a:bodyPr>
          <a:lstStyle/>
          <a:p>
            <a:pPr algn="ctr">
              <a:lnSpc>
                <a:spcPct val="107000"/>
              </a:lnSpc>
              <a:spcAft>
                <a:spcPts val="0"/>
              </a:spcAft>
            </a:pPr>
            <a:r>
              <a:rPr lang="et-EE" sz="32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Riiklik järelevalve</a:t>
            </a:r>
            <a:r>
              <a:rPr lang="et-EE" sz="3200" b="1"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p>
          <a:p>
            <a:pPr algn="ctr">
              <a:lnSpc>
                <a:spcPct val="107000"/>
              </a:lnSpc>
              <a:spcAft>
                <a:spcPts val="0"/>
              </a:spcAft>
            </a:pPr>
            <a:endParaRPr lang="et-EE" sz="20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Keskkonnainspektsioon kontrollib järelevalve korras kompleksloa kohustusega käitistes kompleksloa nõuete täitmist ja käitises toimuva tegevuse vastavust THS ja selle alusel antud õigusaktides kehtestatud nõuetele.</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Keskkonnaalane kontroll hõlmab:</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1) käitaja poolt esitatavate aruannete ja heiteseire tulemuste analüüsi;</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2) kontrollkäike käitisesse;</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3) käitise sisemise aruandluse ja </a:t>
            </a:r>
            <a:r>
              <a:rPr lang="et-EE" sz="1200" dirty="0" err="1">
                <a:solidFill>
                  <a:srgbClr val="202020"/>
                </a:solidFill>
                <a:latin typeface="Arial" panose="020B0604020202020204" pitchFamily="34" charset="0"/>
                <a:ea typeface="Times New Roman" panose="02020603050405020304" pitchFamily="18" charset="0"/>
                <a:cs typeface="Arial" panose="020B0604020202020204" pitchFamily="34" charset="0"/>
              </a:rPr>
              <a:t>järelmeetmeid</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 käsitlevate dokumentide kontrollimist;</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4) käitises kasutatava tehnika ja käitise keskkonnajuhtimissüsteemi, sealhulgas käitise omaseire piisavuse kontrolli;</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5) vajaduse korral kontrollproovide võtmist ja -mõõtmiste tegemist.</a:t>
            </a:r>
            <a:endParaRPr lang="et-EE"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Keskkonnainspektsioon kaasab oma kontrollkäigule loa andja.</a:t>
            </a:r>
            <a:endParaRPr lang="et-EE" sz="1600" dirty="0">
              <a:effectLst/>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3993907606"/>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577850" y="163876"/>
            <a:ext cx="7886700" cy="5758115"/>
          </a:xfrm>
          <a:prstGeom prst="rect">
            <a:avLst/>
          </a:prstGeom>
        </p:spPr>
        <p:txBody>
          <a:bodyPr wrap="square">
            <a:spAutoFit/>
          </a:bodyPr>
          <a:lstStyle/>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Vastutus kompleksloa kohustuse ja kompleksloa nõuete rikkumise eest on sätestatud THS §-ga 162.</a:t>
            </a:r>
          </a:p>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Tegevuse eest kompleksloata valdkonnas, kus kompleksluba on nõutav, või kompleksloa nõuete rikkumise eest –karistatakse rahatrahviga kuni 300 trahviühikut.</a:t>
            </a:r>
          </a:p>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Sama tegevuse eest, kui selle on toime pannud juriidiline isik, –karistatakse rahatrahviga kuni 32 000 eurot.</a:t>
            </a:r>
          </a:p>
          <a:p>
            <a:pPr>
              <a:lnSpc>
                <a:spcPct val="107000"/>
              </a:lnSpc>
              <a:spcAft>
                <a:spcPts val="800"/>
              </a:spcAft>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 163. Avariist teatamata jätmine</a:t>
            </a:r>
          </a:p>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Avariist, mis võib oluliselt mõjutada keskkonda, õigel ajal teatamata jätmise eest – karistatakse rahatrahviga kuni 200 trahviühikut.</a:t>
            </a:r>
          </a:p>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Sama tegevuse eest, kui selle on toime pannud juriidiline isik, –</a:t>
            </a:r>
            <a:br>
              <a:rPr lang="et-EE" sz="1600" dirty="0">
                <a:latin typeface="Arial Bold" panose="020B0704020202020204" pitchFamily="34" charset="0"/>
                <a:ea typeface="Calibri" panose="020F0502020204030204" pitchFamily="34" charset="0"/>
                <a:cs typeface="Arial Bold" panose="020B0704020202020204" pitchFamily="34" charset="0"/>
              </a:rPr>
            </a:br>
            <a:r>
              <a:rPr lang="et-EE" sz="1600" dirty="0">
                <a:latin typeface="Arial Bold" panose="020B0704020202020204" pitchFamily="34" charset="0"/>
                <a:ea typeface="Calibri" panose="020F0502020204030204" pitchFamily="34" charset="0"/>
                <a:cs typeface="Arial Bold" panose="020B0704020202020204" pitchFamily="34" charset="0"/>
              </a:rPr>
              <a:t>karistatakse rahatrahviga kuni 20 000 eurot.</a:t>
            </a:r>
          </a:p>
          <a:p>
            <a:pPr>
              <a:lnSpc>
                <a:spcPct val="107000"/>
              </a:lnSpc>
              <a:spcAft>
                <a:spcPts val="800"/>
              </a:spcAft>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800"/>
              </a:spcAft>
            </a:pPr>
            <a:r>
              <a:rPr lang="et-EE" sz="1600" i="1" dirty="0">
                <a:latin typeface="Arial Bold" panose="020B0704020202020204" pitchFamily="34" charset="0"/>
                <a:ea typeface="Calibri" panose="020F0502020204030204" pitchFamily="34" charset="0"/>
                <a:cs typeface="Arial Bold" panose="020B0704020202020204" pitchFamily="34" charset="0"/>
              </a:rPr>
              <a:t>Trahviühik on karistusseadustikust tulenev rahatrahvi baassumma, mille suurus on neli eurot.</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Õiguserikkumised 2018. a põllumajanduskäitajate puhul puudusid. Aruandluse mitteesitamisega seonduvaid rikkumisi menetletakse muus vormis.</a:t>
            </a:r>
            <a:endParaRPr lang="et-EE" sz="1600" dirty="0">
              <a:effectLst/>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56051223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KKI_presentatsioon_1.jpg"/>
          <p:cNvPicPr/>
          <p:nvPr/>
        </p:nvPicPr>
        <p:blipFill>
          <a:blip r:embed="rId2">
            <a:extLst/>
          </a:blip>
          <a:stretch>
            <a:fillRect/>
          </a:stretch>
        </p:blipFill>
        <p:spPr>
          <a:xfrm>
            <a:off x="0" y="0"/>
            <a:ext cx="9144000" cy="6856914"/>
          </a:xfrm>
          <a:prstGeom prst="rect">
            <a:avLst/>
          </a:prstGeom>
          <a:ln w="12700">
            <a:miter lim="400000"/>
          </a:ln>
        </p:spPr>
      </p:pic>
      <p:sp>
        <p:nvSpPr>
          <p:cNvPr id="15" name="Shape 15"/>
          <p:cNvSpPr/>
          <p:nvPr/>
        </p:nvSpPr>
        <p:spPr>
          <a:xfrm>
            <a:off x="736600" y="2032000"/>
            <a:ext cx="2370842" cy="201593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lvl="0" defTabSz="457200">
              <a:defRPr sz="1800"/>
            </a:pPr>
            <a:r>
              <a:rPr sz="4500" dirty="0" err="1">
                <a:solidFill>
                  <a:srgbClr val="007DD6"/>
                </a:solidFill>
                <a:latin typeface="Arial Bold"/>
                <a:ea typeface="Arial Bold"/>
                <a:cs typeface="Arial Bold"/>
                <a:sym typeface="Arial Bold"/>
              </a:rPr>
              <a:t>Aitäh</a:t>
            </a:r>
            <a:r>
              <a:rPr sz="4500" dirty="0">
                <a:solidFill>
                  <a:srgbClr val="007DD6"/>
                </a:solidFill>
                <a:latin typeface="Arial Bold"/>
                <a:ea typeface="Arial Bold"/>
                <a:cs typeface="Arial Bold"/>
                <a:sym typeface="Arial Bold"/>
              </a:rPr>
              <a:t>!</a:t>
            </a:r>
          </a:p>
          <a:p>
            <a:pPr lvl="0" defTabSz="457200">
              <a:defRPr sz="1800"/>
            </a:pPr>
            <a:endParaRPr sz="2600" dirty="0">
              <a:solidFill>
                <a:srgbClr val="007DD6"/>
              </a:solidFill>
              <a:latin typeface="Arial Bold"/>
              <a:ea typeface="Arial Bold"/>
              <a:cs typeface="Arial Bold"/>
              <a:sym typeface="Arial Bold"/>
            </a:endParaRPr>
          </a:p>
          <a:p>
            <a:pPr lvl="0" defTabSz="457200">
              <a:defRPr sz="1800"/>
            </a:pPr>
            <a:r>
              <a:rPr lang="et-EE" sz="2000" dirty="0">
                <a:solidFill>
                  <a:srgbClr val="007DD6"/>
                </a:solidFill>
                <a:latin typeface="Arial Bold"/>
                <a:ea typeface="Arial Bold"/>
                <a:cs typeface="Arial Bold"/>
                <a:sym typeface="Arial Bold"/>
              </a:rPr>
              <a:t>Aile Kureoja</a:t>
            </a:r>
          </a:p>
          <a:p>
            <a:pPr lvl="0" defTabSz="457200">
              <a:defRPr sz="1800"/>
            </a:pPr>
            <a:r>
              <a:rPr lang="et-EE" sz="2000" dirty="0">
                <a:solidFill>
                  <a:srgbClr val="007DD6"/>
                </a:solidFill>
                <a:latin typeface="Arial Bold"/>
                <a:ea typeface="Arial Bold"/>
                <a:cs typeface="Arial Bold"/>
                <a:sym typeface="Arial Bold"/>
                <a:hlinkClick r:id="rId3"/>
              </a:rPr>
              <a:t>aile.kureoja@kki.ee</a:t>
            </a:r>
            <a:endParaRPr lang="et-EE" sz="2000" dirty="0">
              <a:solidFill>
                <a:srgbClr val="007DD6"/>
              </a:solidFill>
              <a:latin typeface="Arial Bold"/>
              <a:ea typeface="Arial Bold"/>
              <a:cs typeface="Arial Bold"/>
              <a:sym typeface="Arial Bold"/>
            </a:endParaRPr>
          </a:p>
          <a:p>
            <a:pPr lvl="0" defTabSz="457200">
              <a:defRPr sz="1800"/>
            </a:pPr>
            <a:endParaRPr sz="2000" dirty="0">
              <a:solidFill>
                <a:srgbClr val="007DD6"/>
              </a:solidFill>
              <a:latin typeface="Arial Bold"/>
              <a:ea typeface="Arial Bold"/>
              <a:cs typeface="Arial Bold"/>
              <a:sym typeface="Arial Bo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481263" y="0"/>
            <a:ext cx="8383603" cy="5361789"/>
          </a:xfrm>
          <a:prstGeom prst="rect">
            <a:avLst/>
          </a:prstGeom>
        </p:spPr>
        <p:txBody>
          <a:bodyPr wrap="square">
            <a:spAutoFit/>
          </a:bodyPr>
          <a:lstStyle/>
          <a:p>
            <a:pPr>
              <a:lnSpc>
                <a:spcPct val="107000"/>
              </a:lnSpc>
              <a:spcAft>
                <a:spcPts val="0"/>
              </a:spcAft>
            </a:pPr>
            <a:r>
              <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Kompleksloa kohustusega käitiste keskkonnaalase kontrolli üleriigiline kava</a:t>
            </a:r>
          </a:p>
          <a:p>
            <a:pPr>
              <a:lnSpc>
                <a:spcPct val="107000"/>
              </a:lnSpc>
              <a:spcAft>
                <a:spcPts val="0"/>
              </a:spcAft>
            </a:pPr>
            <a:endParaRPr lang="et-EE" sz="20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050" dirty="0">
                <a:solidFill>
                  <a:srgbClr val="0061AA"/>
                </a:solidFill>
                <a:latin typeface="Arial" panose="020B0604020202020204" pitchFamily="34" charset="0"/>
                <a:ea typeface="Times New Roman" panose="02020603050405020304" pitchFamily="18" charset="0"/>
                <a:cs typeface="Times New Roman" panose="02020603050405020304" pitchFamily="18" charset="0"/>
              </a:rPr>
              <a:t> </a:t>
            </a: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Kompleksloa kohustusega käitiste keskkonnaalase kontrolli üleriigiline kava on alus süsteemse keskkonnaalase kontrolli teostamiseks kompleksloa kohustusega käitiste tegevuse üle.</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Keskkonnaalase kontrolli üleriigiline kava sisaldab:</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1) üldhinnangut kompleksloa kohustusega käitistega seotud oluliste keskkonnaküsimuste kohta;</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2) korrapärase keskkonnaalase kontrolli programmide koostamise, sealhulgas riskipõhise hindamise ja korrapärase kontrolli teostamise menetlusi;</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3) erakorralise keskkonnaalase kontrolli teostamise menetlusi;</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4) viidet </a:t>
            </a:r>
            <a:r>
              <a:rPr lang="et-EE" sz="1200" dirty="0" err="1">
                <a:solidFill>
                  <a:srgbClr val="202020"/>
                </a:solidFill>
                <a:latin typeface="Arial" panose="020B0604020202020204" pitchFamily="34" charset="0"/>
                <a:ea typeface="Times New Roman" panose="02020603050405020304" pitchFamily="18" charset="0"/>
                <a:cs typeface="Arial" panose="020B0604020202020204" pitchFamily="34" charset="0"/>
              </a:rPr>
              <a:t>KeM</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 veebilehele, millel avaldatakse kompleksloa kohustusega käitiste loetelu;</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5) koostööpõhimõtteid keskkonnaalase kontrolli teostamisel. </a:t>
            </a:r>
          </a:p>
          <a:p>
            <a:pPr>
              <a:lnSpc>
                <a:spcPct val="107000"/>
              </a:lnSpc>
              <a:spcAft>
                <a:spcPts val="0"/>
              </a:spcAft>
            </a:pP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Keskkonnaalase kontrolli üleriigilise kava koostamist korraldab KKI ja kava kinnitab KKI peadirektor. Kava avalikustatakse </a:t>
            </a:r>
            <a:r>
              <a:rPr lang="et-EE" sz="1600" dirty="0" err="1">
                <a:solidFill>
                  <a:srgbClr val="202020"/>
                </a:solidFill>
                <a:latin typeface="Arial Bold" panose="020B0704020202020204" pitchFamily="34" charset="0"/>
                <a:ea typeface="Times New Roman" panose="02020603050405020304" pitchFamily="18" charset="0"/>
                <a:cs typeface="Arial Bold" panose="020B0704020202020204" pitchFamily="34" charset="0"/>
              </a:rPr>
              <a:t>KeM</a:t>
            </a: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 ja KKI veebilehel.</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Keskkonnaalase kontrolli üleriigiline kava vaadatakse üle ja vajaduse korral ajakohastatakse vähemalt iga nelja aasta järel selle koostamisest või ülevaatamisest arvates.</a:t>
            </a:r>
            <a:endParaRPr lang="et-EE" sz="1600" dirty="0">
              <a:effectLst/>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375147057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616017" y="-67377"/>
            <a:ext cx="8296976" cy="5781711"/>
          </a:xfrm>
          <a:prstGeom prst="rect">
            <a:avLst/>
          </a:prstGeom>
        </p:spPr>
        <p:txBody>
          <a:bodyPr wrap="square">
            <a:spAutoFit/>
          </a:bodyPr>
          <a:lstStyle/>
          <a:p>
            <a:pPr>
              <a:lnSpc>
                <a:spcPct val="107000"/>
              </a:lnSpc>
              <a:spcAft>
                <a:spcPts val="0"/>
              </a:spcAft>
            </a:pPr>
            <a:r>
              <a:rPr lang="et-EE" sz="1050" b="1" dirty="0">
                <a:solidFill>
                  <a:srgbClr val="0061AA"/>
                </a:solidFill>
                <a:latin typeface="Arial" panose="020B0604020202020204" pitchFamily="34" charset="0"/>
                <a:ea typeface="Times New Roman" panose="02020603050405020304" pitchFamily="18" charset="0"/>
                <a:cs typeface="Times New Roman" panose="02020603050405020304" pitchFamily="18" charset="0"/>
              </a:rPr>
              <a:t> </a:t>
            </a:r>
            <a:r>
              <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Kompleksloa kohustusega käitiste korrapärase keskkonnaalase kontrolli programm</a:t>
            </a:r>
            <a:endParaRPr lang="et-EE" sz="20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050" dirty="0">
                <a:solidFill>
                  <a:srgbClr val="0061AA"/>
                </a:solidFill>
                <a:latin typeface="Arial" panose="020B0604020202020204" pitchFamily="34" charset="0"/>
                <a:ea typeface="Times New Roman" panose="02020603050405020304" pitchFamily="18" charset="0"/>
                <a:cs typeface="Times New Roman" panose="02020603050405020304" pitchFamily="18" charset="0"/>
              </a:rPr>
              <a:t> </a:t>
            </a:r>
            <a:endParaRPr lang="et-EE" sz="1050" dirty="0">
              <a:solidFill>
                <a:srgbClr val="202020"/>
              </a:solidFill>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Keskkonnaalase kontrolli üleriigilise kava alusel koostab KKI </a:t>
            </a:r>
            <a:r>
              <a:rPr lang="et-EE" sz="1600" dirty="0" err="1">
                <a:solidFill>
                  <a:srgbClr val="202020"/>
                </a:solidFill>
                <a:latin typeface="Arial Bold" panose="020B0704020202020204" pitchFamily="34" charset="0"/>
                <a:ea typeface="Times New Roman" panose="02020603050405020304" pitchFamily="18" charset="0"/>
                <a:cs typeface="Arial Bold" panose="020B0704020202020204" pitchFamily="34" charset="0"/>
              </a:rPr>
              <a:t>KeA</a:t>
            </a: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 kaasates kompleksloa kohustusega käitiste korrapärase keskkonnaalase kontrolli programmi.</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Korrapärase keskkonnaalase kontrolli programm sisaldab:</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1) käitiste korrapärase kontrollimise ajakava eri käitiseliikide kaupa koos nende kontrollimise sagedusega;</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2) korrapärase kontrolli käigus rakendatavate kontrollimeetmete näidisloetelu;</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3) korrapärase kontrolli käigus võetavate proovide ja tehtavate mõõtmiste näidisloetelu;</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4) muude rakendatavate meetmete näidisloetelu.</a:t>
            </a:r>
            <a:endParaRPr lang="et-EE"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Käitise korrapärase kontrolli sageduse määramisel hinnatakse riskipõhiselt käitise võimalikku mõju keskkonnale. Hindamisel pööratakse muu hulgas tähelepanu:</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1) käitise tegevuse võimalikule ja tegelikule mõjule inimese tervisele ja keskkonnale, võttes eelkõige arvesse heitetasemeid ja -liike, tegevuskoha keskkonnatundlikkust ja avariide esinemise ohtu;</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2) loa nõuete varasemale täitmisele käitaja poolt;</a:t>
            </a:r>
            <a:b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br>
            <a:r>
              <a:rPr lang="et-EE" sz="1200" dirty="0">
                <a:solidFill>
                  <a:srgbClr val="0061AA"/>
                </a:solidFill>
                <a:latin typeface="Arial" panose="020B0604020202020204" pitchFamily="34" charset="0"/>
                <a:ea typeface="Times New Roman" panose="02020603050405020304" pitchFamily="18" charset="0"/>
                <a:cs typeface="Arial" panose="020B0604020202020204" pitchFamily="34" charset="0"/>
              </a:rPr>
              <a:t> </a:t>
            </a:r>
            <a:r>
              <a:rPr lang="et-EE" sz="1200" dirty="0">
                <a:solidFill>
                  <a:srgbClr val="202020"/>
                </a:solidFill>
                <a:latin typeface="Arial" panose="020B0604020202020204" pitchFamily="34" charset="0"/>
                <a:ea typeface="Times New Roman" panose="02020603050405020304" pitchFamily="18" charset="0"/>
                <a:cs typeface="Arial" panose="020B0604020202020204" pitchFamily="34" charset="0"/>
              </a:rPr>
              <a:t>3) käitaja osalemist keskkonnajuhtimis- ja -auditeerimissüsteemis (EMAS) </a:t>
            </a:r>
            <a:endParaRPr lang="et-EE"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t-EE" sz="1600" dirty="0">
                <a:solidFill>
                  <a:srgbClr val="0061AA"/>
                </a:solidFill>
                <a:latin typeface="Arial Bold" panose="020B0704020202020204" pitchFamily="34" charset="0"/>
                <a:ea typeface="Times New Roman" panose="02020603050405020304" pitchFamily="18" charset="0"/>
                <a:cs typeface="Arial Bold" panose="020B0704020202020204" pitchFamily="34" charset="0"/>
              </a:rPr>
              <a:t> </a:t>
            </a: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Korrapärase keskkonnaalase kontrolli programm vaadatakse üle ning seda muudetakse vajaduse korral iga kolme aasta järel selle koostamisest või ülevaatamisest arvates.</a:t>
            </a: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800"/>
              </a:spcAft>
            </a:pPr>
            <a:r>
              <a:rPr lang="et-EE" sz="1100" dirty="0">
                <a:latin typeface="Calibri" panose="020F0502020204030204" pitchFamily="34" charset="0"/>
                <a:ea typeface="Calibri" panose="020F0502020204030204" pitchFamily="34" charset="0"/>
                <a:cs typeface="Times New Roman" panose="02020603050405020304" pitchFamily="18" charset="0"/>
              </a:rPr>
              <a:t> </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100632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259883" y="0"/>
            <a:ext cx="8489481" cy="6193234"/>
          </a:xfrm>
          <a:prstGeom prst="rect">
            <a:avLst/>
          </a:prstGeom>
        </p:spPr>
        <p:txBody>
          <a:bodyPr wrap="square">
            <a:spAutoFit/>
          </a:bodyPr>
          <a:lstStyle/>
          <a:p>
            <a:pPr>
              <a:lnSpc>
                <a:spcPct val="107000"/>
              </a:lnSpc>
              <a:spcAft>
                <a:spcPts val="0"/>
              </a:spcAft>
            </a:pPr>
            <a:r>
              <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Kompleksloa kohustusega käitise korrapärane keskkonnaalane kontroll</a:t>
            </a:r>
            <a:endParaRPr lang="et-EE" sz="20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endParaRPr lang="et-EE" sz="1050" u="sng" dirty="0">
              <a:solidFill>
                <a:srgbClr val="0061AA"/>
              </a:solidFill>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Käitiste korrapärast kontrolli teostatakse vähemalt üks kord kolme aasta jooksul, ent mitte sagedamini kui üks kord aastas.</a:t>
            </a:r>
          </a:p>
          <a:p>
            <a:pPr>
              <a:lnSpc>
                <a:spcPct val="107000"/>
              </a:lnSpc>
              <a:spcAft>
                <a:spcPts val="0"/>
              </a:spcAft>
            </a:pPr>
            <a:endParaRPr lang="et-EE" sz="1600" dirty="0">
              <a:solidFill>
                <a:srgbClr val="202020"/>
              </a:solidFill>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Calibri" panose="020F0502020204030204" pitchFamily="34" charset="0"/>
                <a:cs typeface="Arial Bold" panose="020B0704020202020204" pitchFamily="34" charset="0"/>
              </a:rPr>
              <a:t>Käitiste kohapealsed ülevaatused:</a:t>
            </a:r>
          </a:p>
          <a:p>
            <a:pPr>
              <a:lnSpc>
                <a:spcPct val="107000"/>
              </a:lnSpc>
              <a:spcAft>
                <a:spcPts val="0"/>
              </a:spcAft>
            </a:pPr>
            <a:r>
              <a:rPr lang="et-EE" sz="1600" dirty="0">
                <a:solidFill>
                  <a:srgbClr val="202020"/>
                </a:solidFill>
                <a:latin typeface="Arial Bold" panose="020B0704020202020204" pitchFamily="34" charset="0"/>
                <a:ea typeface="Calibri" panose="020F0502020204030204" pitchFamily="34" charset="0"/>
                <a:cs typeface="Arial Bold" panose="020B0704020202020204" pitchFamily="34" charset="0"/>
              </a:rPr>
              <a:t>kõrge riski taseme korral iga 12 kuu;</a:t>
            </a:r>
          </a:p>
          <a:p>
            <a:pPr>
              <a:lnSpc>
                <a:spcPct val="107000"/>
              </a:lnSpc>
              <a:spcAft>
                <a:spcPts val="0"/>
              </a:spcAft>
            </a:pPr>
            <a:r>
              <a:rPr lang="et-EE" sz="1600" dirty="0">
                <a:solidFill>
                  <a:srgbClr val="202020"/>
                </a:solidFill>
                <a:latin typeface="Arial Bold" panose="020B0704020202020204" pitchFamily="34" charset="0"/>
                <a:ea typeface="Calibri" panose="020F0502020204030204" pitchFamily="34" charset="0"/>
                <a:cs typeface="Arial Bold" panose="020B0704020202020204" pitchFamily="34" charset="0"/>
              </a:rPr>
              <a:t>keskmise riskitaseme korral iga 24 kuu;</a:t>
            </a:r>
          </a:p>
          <a:p>
            <a:pPr>
              <a:lnSpc>
                <a:spcPct val="107000"/>
              </a:lnSpc>
              <a:spcAft>
                <a:spcPts val="0"/>
              </a:spcAft>
            </a:pPr>
            <a:r>
              <a:rPr lang="et-EE" sz="1600" dirty="0">
                <a:solidFill>
                  <a:srgbClr val="202020"/>
                </a:solidFill>
                <a:latin typeface="Arial Bold" panose="020B0704020202020204" pitchFamily="34" charset="0"/>
                <a:ea typeface="Calibri" panose="020F0502020204030204" pitchFamily="34" charset="0"/>
                <a:cs typeface="Arial Bold" panose="020B0704020202020204" pitchFamily="34" charset="0"/>
              </a:rPr>
              <a:t>madala riskitaseme puhul iga 36 kuu jooksul.</a:t>
            </a:r>
          </a:p>
          <a:p>
            <a:pPr>
              <a:lnSpc>
                <a:spcPct val="107000"/>
              </a:lnSpc>
              <a:spcAft>
                <a:spcPts val="0"/>
              </a:spcAft>
            </a:pP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b="1" dirty="0">
                <a:solidFill>
                  <a:schemeClr val="tx1"/>
                </a:solidFill>
                <a:latin typeface="Arial Bold" panose="020B0704020202020204" pitchFamily="34" charset="0"/>
                <a:ea typeface="Times New Roman" panose="02020603050405020304" pitchFamily="18" charset="0"/>
                <a:cs typeface="Arial Bold" panose="020B0704020202020204" pitchFamily="34" charset="0"/>
              </a:rPr>
              <a:t>Käitiste korrapärase kontrollimise ajakava eri käitisliikide kaupa koos nende kontrollimise sagedusega on kätte saadav KKI veebilehel. </a:t>
            </a:r>
            <a:r>
              <a:rPr lang="et-EE" sz="1200" b="1" dirty="0">
                <a:solidFill>
                  <a:schemeClr val="tx1"/>
                </a:solidFill>
                <a:latin typeface="Arial" panose="020B0604020202020204" pitchFamily="34" charset="0"/>
                <a:ea typeface="Times New Roman" panose="02020603050405020304" pitchFamily="18" charset="0"/>
                <a:cs typeface="Arial" panose="020B0604020202020204" pitchFamily="34" charset="0"/>
              </a:rPr>
              <a:t>https://www.kki.ee/sites/default/files/kontrolli_ajakava_2017-2019.pdf</a:t>
            </a:r>
          </a:p>
          <a:p>
            <a:pPr>
              <a:lnSpc>
                <a:spcPct val="107000"/>
              </a:lnSpc>
              <a:spcAft>
                <a:spcPts val="0"/>
              </a:spcAft>
            </a:pPr>
            <a:endParaRPr lang="et-EE" sz="1600" b="1" dirty="0">
              <a:solidFill>
                <a:schemeClr val="tx1"/>
              </a:solidFill>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Korrapärase kontrolli tulemused vormistatakse kontrolli aruandena, mis edastatakse käitajale ja avalikustamiseks Keskkonnaministeeriumile 30 kalendripäeva jooksul kontrollimisest arvates.</a:t>
            </a:r>
            <a:b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br>
            <a:endParaRPr lang="et-EE" sz="1600" dirty="0">
              <a:latin typeface="Arial Bold" panose="020B0704020202020204" pitchFamily="34" charset="0"/>
              <a:ea typeface="Calibri" panose="020F0502020204030204" pitchFamily="34" charset="0"/>
              <a:cs typeface="Arial Bold" panose="020B0704020202020204" pitchFamily="34" charset="0"/>
            </a:endParaRPr>
          </a:p>
          <a:p>
            <a:pPr>
              <a:lnSpc>
                <a:spcPct val="107000"/>
              </a:lnSpc>
              <a:spcAft>
                <a:spcPts val="0"/>
              </a:spcAft>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Kui korrapärase kontrolli käigus tuvastatakse kompleksloa nõuete oluline rikkumine, viiakse kuue kuu jooksul ettekirjutuse tegemisest arvates läbi käitise järelkontroll.</a:t>
            </a:r>
          </a:p>
          <a:p>
            <a:pPr>
              <a:lnSpc>
                <a:spcPct val="107000"/>
              </a:lnSpc>
              <a:spcAft>
                <a:spcPts val="0"/>
              </a:spcAft>
            </a:pPr>
            <a:endParaRPr lang="et-EE" sz="1600" dirty="0">
              <a:latin typeface="Arial Bold" panose="020B0704020202020204" pitchFamily="34" charset="0"/>
              <a:ea typeface="Times New Roman" panose="02020603050405020304" pitchFamily="18" charset="0"/>
              <a:cs typeface="Arial Bold" panose="020B0704020202020204" pitchFamily="34" charset="0"/>
            </a:endParaRPr>
          </a:p>
          <a:p>
            <a:pPr>
              <a:lnSpc>
                <a:spcPct val="107000"/>
              </a:lnSpc>
              <a:spcAft>
                <a:spcPts val="0"/>
              </a:spcAft>
            </a:pPr>
            <a:endParaRPr lang="et-EE" sz="1600" dirty="0">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97669368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993422" y="1526019"/>
            <a:ext cx="7772399" cy="3639843"/>
          </a:xfrm>
          <a:prstGeom prst="rect">
            <a:avLst/>
          </a:prstGeom>
        </p:spPr>
        <p:txBody>
          <a:bodyPr wrap="square">
            <a:spAutoFit/>
          </a:bodyPr>
          <a:lstStyle/>
          <a:p>
            <a:pPr marL="0" marR="0" lvl="0" indent="0" defTabSz="914400" eaLnBrk="1" fontAlgn="auto" latinLnBrk="0" hangingPunct="1">
              <a:lnSpc>
                <a:spcPct val="107000"/>
              </a:lnSpc>
              <a:spcBef>
                <a:spcPts val="0"/>
              </a:spcBef>
              <a:spcAft>
                <a:spcPts val="0"/>
              </a:spcAft>
              <a:buClrTx/>
              <a:buSzTx/>
              <a:buFontTx/>
              <a:buNone/>
              <a:tabLst/>
              <a:defRPr/>
            </a:pPr>
            <a:r>
              <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Erakorraline keskkonnaalane kontroll</a:t>
            </a:r>
          </a:p>
          <a:p>
            <a:pPr marL="0" marR="0" lvl="0" indent="0" defTabSz="914400" eaLnBrk="1" fontAlgn="auto" latinLnBrk="0" hangingPunct="1">
              <a:lnSpc>
                <a:spcPct val="107000"/>
              </a:lnSpc>
              <a:spcBef>
                <a:spcPts val="0"/>
              </a:spcBef>
              <a:spcAft>
                <a:spcPts val="0"/>
              </a:spcAft>
              <a:buClrTx/>
              <a:buSzTx/>
              <a:buFontTx/>
              <a:buNone/>
              <a:tabLst/>
              <a:defRPr/>
            </a:pPr>
            <a:endParaRPr lang="et-EE" sz="2000" dirty="0">
              <a:latin typeface="Arial Bold" panose="020B0704020202020204" pitchFamily="34" charset="0"/>
              <a:ea typeface="Calibri" panose="020F0502020204030204" pitchFamily="34" charset="0"/>
              <a:cs typeface="Arial Bold" panose="020B0704020202020204" pitchFamily="34" charset="0"/>
            </a:endParaRPr>
          </a:p>
          <a:p>
            <a:pPr marL="0" marR="0" lvl="0" indent="0" defTabSz="914400" eaLnBrk="1" fontAlgn="auto" latinLnBrk="0" hangingPunct="1">
              <a:lnSpc>
                <a:spcPct val="107000"/>
              </a:lnSpc>
              <a:spcBef>
                <a:spcPts val="0"/>
              </a:spcBef>
              <a:spcAft>
                <a:spcPts val="0"/>
              </a:spcAft>
              <a:buClrTx/>
              <a:buSzTx/>
              <a:buFontTx/>
              <a:buNone/>
              <a:tabLst/>
              <a:defRPr/>
            </a:pPr>
            <a:r>
              <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rPr>
              <a:t>Erakorraline keskkonnaalane kontroll tehakse keskkonnajärelevalve korras selleks, et võimalikult kiiresti ja vajaduse korral enne loa väljaandmist, läbivaatamist või ajakohastamist uurida tõsiseid keskkonnaalaseid kaebusi, avariisid või vahejuhtumeid või loa nõuete täitmata jätmist.</a:t>
            </a:r>
          </a:p>
          <a:p>
            <a:pPr marL="0" marR="0" lvl="0" indent="0" defTabSz="914400" eaLnBrk="1" fontAlgn="auto" latinLnBrk="0" hangingPunct="1">
              <a:lnSpc>
                <a:spcPct val="107000"/>
              </a:lnSpc>
              <a:spcBef>
                <a:spcPts val="0"/>
              </a:spcBef>
              <a:spcAft>
                <a:spcPts val="0"/>
              </a:spcAft>
              <a:buClrTx/>
              <a:buSzTx/>
              <a:buFontTx/>
              <a:buNone/>
              <a:tabLst/>
              <a:defRPr/>
            </a:pP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a:p>
            <a:pPr algn="just">
              <a:spcAft>
                <a:spcPts val="600"/>
              </a:spcAft>
            </a:pPr>
            <a:r>
              <a:rPr lang="et-EE" sz="1600" kern="150" dirty="0">
                <a:solidFill>
                  <a:srgbClr val="000000"/>
                </a:solidFill>
                <a:latin typeface="Arial Bold" panose="020B0704020202020204" pitchFamily="34" charset="0"/>
                <a:ea typeface="SimSun" panose="02010600030101010101" pitchFamily="2" charset="-122"/>
                <a:cs typeface="Arial Bold" panose="020B0704020202020204" pitchFamily="34" charset="0"/>
              </a:rPr>
              <a:t>Lisaks toimuvad erakorralised kontrollid tõsiste keskkonnaalaste avariide või vahejuhtumite uurimiseks. Nimetatud kontroll viiakse läbi esimesel võimalusel arvates sellekohase teate saamisest. Keskkonda oluliselt mõjutava avarii või vahejuhtumi kontrollimisel hinnatakse tagajärgede minimiseerimiseks ja edasiste vahejuhtumite ära hoidmiseks võetud meetmete rakendamist.</a:t>
            </a:r>
            <a:endParaRPr lang="et-EE" sz="1600" kern="150" dirty="0">
              <a:latin typeface="Arial Bold" panose="020B0704020202020204" pitchFamily="34" charset="0"/>
              <a:ea typeface="SimSun" panose="02010600030101010101" pitchFamily="2" charset="-122"/>
              <a:cs typeface="Arial Bold" panose="020B0704020202020204" pitchFamily="34" charset="0"/>
            </a:endParaRPr>
          </a:p>
          <a:p>
            <a:pPr marL="0" marR="0" lvl="0" indent="0" defTabSz="914400" eaLnBrk="1" fontAlgn="auto" latinLnBrk="0" hangingPunct="1">
              <a:lnSpc>
                <a:spcPct val="107000"/>
              </a:lnSpc>
              <a:spcBef>
                <a:spcPts val="0"/>
              </a:spcBef>
              <a:spcAft>
                <a:spcPts val="0"/>
              </a:spcAft>
              <a:buClrTx/>
              <a:buSzTx/>
              <a:buFontTx/>
              <a:buNone/>
              <a:tabLst/>
              <a:defRPr/>
            </a:pPr>
            <a:endParaRPr lang="et-EE" sz="1600" dirty="0">
              <a:solidFill>
                <a:srgbClr val="202020"/>
              </a:solidFill>
              <a:latin typeface="Arial Bold" panose="020B0704020202020204" pitchFamily="34" charset="0"/>
              <a:ea typeface="Times New Roman" panose="02020603050405020304" pitchFamily="18" charset="0"/>
              <a:cs typeface="Arial Bold" panose="020B0704020202020204" pitchFamily="34" charset="0"/>
            </a:endParaRPr>
          </a:p>
        </p:txBody>
      </p:sp>
    </p:spTree>
    <p:extLst>
      <p:ext uri="{BB962C8B-B14F-4D97-AF65-F5344CB8AC3E}">
        <p14:creationId xmlns:p14="http://schemas.microsoft.com/office/powerpoint/2010/main" val="324561698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745223" y="745034"/>
            <a:ext cx="7892715" cy="2258567"/>
          </a:xfrm>
          <a:prstGeom prst="rect">
            <a:avLst/>
          </a:prstGeom>
        </p:spPr>
        <p:txBody>
          <a:bodyPr wrap="square">
            <a:spAutoFit/>
          </a:bodyPr>
          <a:lstStyle/>
          <a:p>
            <a:pPr>
              <a:lnSpc>
                <a:spcPct val="107000"/>
              </a:lnSpc>
              <a:spcAft>
                <a:spcPts val="800"/>
              </a:spcAft>
            </a:pPr>
            <a:r>
              <a:rPr lang="et-EE" sz="1600" dirty="0">
                <a:latin typeface="Arial Bold" panose="020B0704020202020204" pitchFamily="34" charset="0"/>
                <a:ea typeface="Calibri" panose="020F0502020204030204" pitchFamily="34" charset="0"/>
                <a:cs typeface="Arial Bold" panose="020B0704020202020204" pitchFamily="34" charset="0"/>
              </a:rPr>
              <a:t>Suurkäitis on tööstusheite seaduse tähenduses sea-, veise- ja linnukasvatuskäitis, milles pidevalt kasvatatakse:</a:t>
            </a:r>
          </a:p>
          <a:p>
            <a:pPr>
              <a:lnSpc>
                <a:spcPct val="107000"/>
              </a:lnSpc>
              <a:spcAft>
                <a:spcPts val="800"/>
              </a:spcAft>
            </a:pPr>
            <a:r>
              <a:rPr lang="et-EE" sz="1200" dirty="0">
                <a:latin typeface="Arial" panose="020B0604020202020204" pitchFamily="34" charset="0"/>
                <a:ea typeface="Calibri" panose="020F0502020204030204" pitchFamily="34" charset="0"/>
                <a:cs typeface="Arial" panose="020B0604020202020204" pitchFamily="34" charset="0"/>
              </a:rPr>
              <a:t>1) üle 40 000 kodulinnu, st kana, kalkun, pärlkana, hani, part, vutt, tuvi, faasan või nurmkana, kes on üles kasvatatud või keda on peetud aretuseks, liha või toidumunade tootmiseks või uluklinnupopulatsiooni täienduseks</a:t>
            </a:r>
          </a:p>
          <a:p>
            <a:pPr>
              <a:lnSpc>
                <a:spcPct val="107000"/>
              </a:lnSpc>
              <a:spcAft>
                <a:spcPts val="800"/>
              </a:spcAft>
            </a:pPr>
            <a:r>
              <a:rPr lang="et-EE" sz="1200" dirty="0">
                <a:latin typeface="Arial" panose="020B0604020202020204" pitchFamily="34" charset="0"/>
                <a:ea typeface="Calibri" panose="020F0502020204030204" pitchFamily="34" charset="0"/>
                <a:cs typeface="Arial" panose="020B0604020202020204" pitchFamily="34" charset="0"/>
              </a:rPr>
              <a:t> 2) üle 2000 sea, mille kehamass on üle 30 kg või 750 emise puhul</a:t>
            </a:r>
          </a:p>
          <a:p>
            <a:r>
              <a:rPr lang="et-EE" sz="1200" dirty="0">
                <a:latin typeface="Arial" panose="020B0604020202020204" pitchFamily="34" charset="0"/>
                <a:ea typeface="Calibri" panose="020F0502020204030204" pitchFamily="34" charset="0"/>
                <a:cs typeface="Arial" panose="020B0604020202020204" pitchFamily="34" charset="0"/>
              </a:rPr>
              <a:t> 3) 400 piimalehma või üle 533 ammlehma või üle 800 noorveise. Veiseks loetakse üle kaheksa kuu vanuseid lehmmullikaid kuni poegimiseni ja üle kaheksa kuu vanuseid pulle. Kui ühes käitises kasvatatakse vähemalt kahte veiste kategooriat, arvutatakse käitises peetavate veiste arv kokku koefitsiendi (piimalehm 1,0; ammlehm 0,75; noorveis 0,5) abil.</a:t>
            </a:r>
            <a:endParaRPr lang="et-E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16261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544096" y="263255"/>
            <a:ext cx="7979342" cy="2829749"/>
          </a:xfrm>
          <a:prstGeom prst="rect">
            <a:avLst/>
          </a:prstGeom>
        </p:spPr>
        <p:txBody>
          <a:bodyPr wrap="square">
            <a:spAutoFit/>
          </a:bodyPr>
          <a:lstStyle/>
          <a:p>
            <a:pPr>
              <a:lnSpc>
                <a:spcPct val="107000"/>
              </a:lnSpc>
              <a:spcAft>
                <a:spcPts val="800"/>
              </a:spcAft>
            </a:pPr>
            <a:r>
              <a:rPr lang="et-EE" sz="2000" dirty="0">
                <a:latin typeface="Arial Bold" panose="020B0704020202020204" pitchFamily="34" charset="0"/>
                <a:ea typeface="Calibri" panose="020F0502020204030204" pitchFamily="34" charset="0"/>
                <a:cs typeface="Arial Bold" panose="020B0704020202020204" pitchFamily="34" charset="0"/>
              </a:rPr>
              <a:t>Suurkäitajale rakenduvad kohustused, mis tulenevad tööstusheite seaduse §-st 26</a:t>
            </a:r>
          </a:p>
          <a:p>
            <a:pPr lvl="0">
              <a:lnSpc>
                <a:spcPct val="107000"/>
              </a:lnSpc>
              <a:spcAft>
                <a:spcPts val="800"/>
              </a:spcAft>
            </a:pPr>
            <a:r>
              <a:rPr lang="et-EE" sz="1200" dirty="0">
                <a:latin typeface="Arial" panose="020B0604020202020204" pitchFamily="34" charset="0"/>
                <a:ea typeface="Calibri" panose="020F0502020204030204" pitchFamily="34" charset="0"/>
                <a:cs typeface="Arial" panose="020B0604020202020204" pitchFamily="34" charset="0"/>
              </a:rPr>
              <a:t>1) rakendab asjakohaseid ennetusmeetmeid saastatuse vältimiseks;</a:t>
            </a:r>
            <a:br>
              <a:rPr lang="et-EE" sz="1200" dirty="0">
                <a:latin typeface="Arial" panose="020B0604020202020204" pitchFamily="34" charset="0"/>
                <a:ea typeface="Calibri" panose="020F0502020204030204" pitchFamily="34" charset="0"/>
                <a:cs typeface="Arial" panose="020B0604020202020204" pitchFamily="34" charset="0"/>
              </a:rPr>
            </a:br>
            <a:r>
              <a:rPr lang="et-EE" sz="1200" dirty="0">
                <a:latin typeface="Arial" panose="020B0604020202020204" pitchFamily="34" charset="0"/>
                <a:ea typeface="Calibri" panose="020F0502020204030204" pitchFamily="34" charset="0"/>
                <a:cs typeface="Arial" panose="020B0604020202020204" pitchFamily="34" charset="0"/>
              </a:rPr>
              <a:t> 2) saastatuse tekkimisel likvideerib oma tehnilisi ja majanduslikke võimalusi arvestades saastatuse viivitamata, sõltumata asjaolust, kas saastatus on põhjustatud tahtlikult või ettevaatamatusest;</a:t>
            </a:r>
            <a:br>
              <a:rPr lang="et-EE" sz="1200" dirty="0">
                <a:latin typeface="Arial" panose="020B0604020202020204" pitchFamily="34" charset="0"/>
                <a:ea typeface="Calibri" panose="020F0502020204030204" pitchFamily="34" charset="0"/>
                <a:cs typeface="Arial" panose="020B0604020202020204" pitchFamily="34" charset="0"/>
              </a:rPr>
            </a:br>
            <a:r>
              <a:rPr lang="et-EE" sz="1200" dirty="0">
                <a:latin typeface="Arial" panose="020B0604020202020204" pitchFamily="34" charset="0"/>
                <a:ea typeface="Calibri" panose="020F0502020204030204" pitchFamily="34" charset="0"/>
                <a:cs typeface="Arial" panose="020B0604020202020204" pitchFamily="34" charset="0"/>
              </a:rPr>
              <a:t> 3) kasutab käitises parimat võimalikku tehnikat;</a:t>
            </a:r>
            <a:br>
              <a:rPr lang="et-EE" sz="1200" dirty="0">
                <a:latin typeface="Arial" panose="020B0604020202020204" pitchFamily="34" charset="0"/>
                <a:ea typeface="Calibri" panose="020F0502020204030204" pitchFamily="34" charset="0"/>
                <a:cs typeface="Arial" panose="020B0604020202020204" pitchFamily="34" charset="0"/>
              </a:rPr>
            </a:br>
            <a:r>
              <a:rPr lang="et-EE" sz="1200" dirty="0">
                <a:latin typeface="Arial" panose="020B0604020202020204" pitchFamily="34" charset="0"/>
                <a:ea typeface="Calibri" panose="020F0502020204030204" pitchFamily="34" charset="0"/>
                <a:cs typeface="Arial" panose="020B0604020202020204" pitchFamily="34" charset="0"/>
              </a:rPr>
              <a:t> 4) väldib võimaluse korral jäätmete tekitamist;</a:t>
            </a:r>
            <a:br>
              <a:rPr lang="et-EE" sz="1200" dirty="0">
                <a:latin typeface="Arial" panose="020B0604020202020204" pitchFamily="34" charset="0"/>
                <a:ea typeface="Calibri" panose="020F0502020204030204" pitchFamily="34" charset="0"/>
                <a:cs typeface="Arial" panose="020B0604020202020204" pitchFamily="34" charset="0"/>
              </a:rPr>
            </a:br>
            <a:r>
              <a:rPr lang="et-EE" sz="1200" dirty="0">
                <a:latin typeface="Arial" panose="020B0604020202020204" pitchFamily="34" charset="0"/>
                <a:ea typeface="Calibri" panose="020F0502020204030204" pitchFamily="34" charset="0"/>
                <a:cs typeface="Arial" panose="020B0604020202020204" pitchFamily="34" charset="0"/>
              </a:rPr>
              <a:t> 5) jäätmete tekitamise puhul lähtub nende käitlemisel jäätmeseaduse §-s 22</a:t>
            </a:r>
            <a:r>
              <a:rPr lang="et-EE" sz="1200" baseline="30000" dirty="0">
                <a:latin typeface="Arial" panose="020B0604020202020204" pitchFamily="34" charset="0"/>
                <a:ea typeface="Calibri" panose="020F0502020204030204" pitchFamily="34" charset="0"/>
                <a:cs typeface="Arial" panose="020B0604020202020204" pitchFamily="34" charset="0"/>
              </a:rPr>
              <a:t>1</a:t>
            </a:r>
            <a:r>
              <a:rPr lang="et-EE" sz="1200" dirty="0">
                <a:latin typeface="Arial" panose="020B0604020202020204" pitchFamily="34" charset="0"/>
                <a:ea typeface="Calibri" panose="020F0502020204030204" pitchFamily="34" charset="0"/>
                <a:cs typeface="Arial" panose="020B0604020202020204" pitchFamily="34" charset="0"/>
              </a:rPr>
              <a:t> sätestatud jäätmehierarhiast;</a:t>
            </a:r>
            <a:br>
              <a:rPr lang="et-EE" sz="1200" dirty="0">
                <a:latin typeface="Arial" panose="020B0604020202020204" pitchFamily="34" charset="0"/>
                <a:ea typeface="Calibri" panose="020F0502020204030204" pitchFamily="34" charset="0"/>
                <a:cs typeface="Arial" panose="020B0604020202020204" pitchFamily="34" charset="0"/>
              </a:rPr>
            </a:br>
            <a:r>
              <a:rPr lang="et-EE" sz="1200" dirty="0">
                <a:latin typeface="Arial" panose="020B0604020202020204" pitchFamily="34" charset="0"/>
                <a:ea typeface="Calibri" panose="020F0502020204030204" pitchFamily="34" charset="0"/>
                <a:cs typeface="Arial" panose="020B0604020202020204" pitchFamily="34" charset="0"/>
              </a:rPr>
              <a:t> 6) kasutab käitises energiat võimalikult tõhusalt;</a:t>
            </a:r>
            <a:br>
              <a:rPr lang="et-EE" sz="1200" dirty="0">
                <a:latin typeface="Arial" panose="020B0604020202020204" pitchFamily="34" charset="0"/>
                <a:ea typeface="Calibri" panose="020F0502020204030204" pitchFamily="34" charset="0"/>
                <a:cs typeface="Arial" panose="020B0604020202020204" pitchFamily="34" charset="0"/>
              </a:rPr>
            </a:br>
            <a:r>
              <a:rPr lang="et-EE" sz="1200" dirty="0">
                <a:latin typeface="Arial" panose="020B0604020202020204" pitchFamily="34" charset="0"/>
                <a:ea typeface="Calibri" panose="020F0502020204030204" pitchFamily="34" charset="0"/>
                <a:cs typeface="Arial" panose="020B0604020202020204" pitchFamily="34" charset="0"/>
              </a:rPr>
              <a:t> 7) tagab vajalike meetmete olemasolu avariide vältimiseks ning avarii tagajärgede piiramiseks;</a:t>
            </a:r>
            <a:br>
              <a:rPr lang="et-EE" sz="1200" dirty="0">
                <a:latin typeface="Arial" panose="020B0604020202020204" pitchFamily="34" charset="0"/>
                <a:ea typeface="Calibri" panose="020F0502020204030204" pitchFamily="34" charset="0"/>
                <a:cs typeface="Arial" panose="020B0604020202020204" pitchFamily="34" charset="0"/>
              </a:rPr>
            </a:br>
            <a:r>
              <a:rPr lang="et-EE" sz="1200" dirty="0">
                <a:latin typeface="Arial" panose="020B0604020202020204" pitchFamily="34" charset="0"/>
                <a:ea typeface="Calibri" panose="020F0502020204030204" pitchFamily="34" charset="0"/>
                <a:cs typeface="Arial" panose="020B0604020202020204" pitchFamily="34" charset="0"/>
              </a:rPr>
              <a:t> 8) käitise tegevuse lõpetamisel võtab meetmeid, mis on vajalikud saastatuse tekke ohu vältimiseks ning käitise tegevuskoha rahuldava keskkonnaseisundi taastamiseks vastavalt käesoleva seaduse § 58 nõuetele</a:t>
            </a:r>
            <a:endParaRPr lang="et-EE" sz="1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600466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970844" y="615774"/>
            <a:ext cx="7540977" cy="4579202"/>
          </a:xfrm>
          <a:prstGeom prst="rect">
            <a:avLst/>
          </a:prstGeom>
        </p:spPr>
        <p:txBody>
          <a:bodyPr wrap="square">
            <a:spAutoFit/>
          </a:bodyPr>
          <a:lstStyle/>
          <a:p>
            <a:pPr marL="0" marR="0" lvl="0" indent="0" defTabSz="914400" eaLnBrk="1" fontAlgn="auto" latinLnBrk="0" hangingPunct="1">
              <a:lnSpc>
                <a:spcPct val="107000"/>
              </a:lnSpc>
              <a:spcBef>
                <a:spcPts val="0"/>
              </a:spcBef>
              <a:spcAft>
                <a:spcPts val="0"/>
              </a:spcAft>
              <a:buClrTx/>
              <a:buSzTx/>
              <a:buFontTx/>
              <a:buNone/>
              <a:tabLst/>
              <a:defRPr/>
            </a:pPr>
            <a:r>
              <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Kontrollitegevus (KKI, </a:t>
            </a:r>
            <a:r>
              <a:rPr lang="et-EE" sz="2000" b="1" dirty="0" err="1">
                <a:solidFill>
                  <a:srgbClr val="000000"/>
                </a:solidFill>
                <a:latin typeface="Arial Bold" panose="020B0704020202020204" pitchFamily="34" charset="0"/>
                <a:ea typeface="Times New Roman" panose="02020603050405020304" pitchFamily="18" charset="0"/>
                <a:cs typeface="Arial Bold" panose="020B0704020202020204" pitchFamily="34" charset="0"/>
              </a:rPr>
              <a:t>KeA</a:t>
            </a:r>
            <a:r>
              <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a:t>
            </a:r>
          </a:p>
          <a:p>
            <a:pPr marL="0" marR="0" lvl="0" indent="0" defTabSz="914400" eaLnBrk="1" fontAlgn="auto" latinLnBrk="0" hangingPunct="1">
              <a:lnSpc>
                <a:spcPct val="107000"/>
              </a:lnSpc>
              <a:spcBef>
                <a:spcPts val="0"/>
              </a:spcBef>
              <a:spcAft>
                <a:spcPts val="0"/>
              </a:spcAft>
              <a:buClrTx/>
              <a:buSzTx/>
              <a:buFontTx/>
              <a:buNone/>
              <a:tabLst/>
              <a:defRPr/>
            </a:pPr>
            <a:endPar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endParaRPr>
          </a:p>
          <a:p>
            <a:pPr algn="just">
              <a:spcAft>
                <a:spcPts val="600"/>
              </a:spcAft>
            </a:pPr>
            <a:r>
              <a:rPr lang="et-EE" sz="1600" b="1" dirty="0" err="1">
                <a:solidFill>
                  <a:srgbClr val="000000"/>
                </a:solidFill>
                <a:latin typeface="Arial Bold" panose="020B0704020202020204" pitchFamily="34" charset="0"/>
                <a:ea typeface="Times New Roman" panose="02020603050405020304" pitchFamily="18" charset="0"/>
                <a:cs typeface="Arial Bold" panose="020B0704020202020204" pitchFamily="34" charset="0"/>
              </a:rPr>
              <a:t>Eelatöö</a:t>
            </a:r>
            <a:r>
              <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 </a:t>
            </a:r>
            <a:r>
              <a:rPr lang="et-EE" sz="1600" kern="150" dirty="0">
                <a:solidFill>
                  <a:srgbClr val="000000"/>
                </a:solidFill>
                <a:latin typeface="Times New Roman" panose="02020603050405020304" pitchFamily="18" charset="0"/>
                <a:ea typeface="SimSun" panose="02010600030101010101" pitchFamily="2" charset="-122"/>
                <a:cs typeface="Mangal"/>
              </a:rPr>
              <a:t>mille käigus analüüsitakse käitise tegevust kontrollile eelneval perioodil. Eelanalüüs viiakse läbi </a:t>
            </a:r>
            <a:r>
              <a:rPr lang="et-EE" sz="1600" kern="150" dirty="0" err="1">
                <a:solidFill>
                  <a:srgbClr val="000000"/>
                </a:solidFill>
                <a:latin typeface="Times New Roman" panose="02020603050405020304" pitchFamily="18" charset="0"/>
                <a:ea typeface="SimSun" panose="02010600030101010101" pitchFamily="2" charset="-122"/>
                <a:cs typeface="Mangal"/>
              </a:rPr>
              <a:t>kontrollijatele</a:t>
            </a:r>
            <a:r>
              <a:rPr lang="et-EE" sz="1600" kern="150" dirty="0">
                <a:solidFill>
                  <a:srgbClr val="000000"/>
                </a:solidFill>
                <a:latin typeface="Times New Roman" panose="02020603050405020304" pitchFamily="18" charset="0"/>
                <a:ea typeface="SimSun" panose="02010600030101010101" pitchFamily="2" charset="-122"/>
                <a:cs typeface="Mangal"/>
              </a:rPr>
              <a:t> kättesaadavate andmete põhjal, milleks on  riiklikud andmebaasid, käitajate poolt esitatavad aruanded, omaseire tulemused, riiklik seire, keskkonnakompleksluba jms.</a:t>
            </a:r>
            <a:endParaRPr lang="et-EE" sz="1600" kern="150" dirty="0">
              <a:latin typeface="Times New Roman" panose="02020603050405020304" pitchFamily="18" charset="0"/>
              <a:ea typeface="SimSun" panose="02010600030101010101" pitchFamily="2" charset="-122"/>
              <a:cs typeface="Mangal"/>
            </a:endParaRPr>
          </a:p>
          <a:p>
            <a:pPr marL="0" marR="0" lvl="0" indent="0" defTabSz="914400" eaLnBrk="1" fontAlgn="auto" latinLnBrk="0" hangingPunct="1">
              <a:lnSpc>
                <a:spcPct val="107000"/>
              </a:lnSpc>
              <a:spcBef>
                <a:spcPts val="0"/>
              </a:spcBef>
              <a:spcAft>
                <a:spcPts val="0"/>
              </a:spcAft>
              <a:buClrTx/>
              <a:buSzTx/>
              <a:buFontTx/>
              <a:buNone/>
              <a:tabLst/>
              <a:defRPr/>
            </a:pPr>
            <a:endPar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endParaRPr>
          </a:p>
          <a:p>
            <a:pPr marL="0" marR="0" lvl="0" indent="0" defTabSz="914400" eaLnBrk="1" fontAlgn="auto" latinLnBrk="0" hangingPunct="1">
              <a:lnSpc>
                <a:spcPct val="107000"/>
              </a:lnSpc>
              <a:spcBef>
                <a:spcPts val="0"/>
              </a:spcBef>
              <a:spcAft>
                <a:spcPts val="0"/>
              </a:spcAft>
              <a:buClrTx/>
              <a:buSzTx/>
              <a:buFontTx/>
              <a:buNone/>
              <a:tabLst/>
              <a:defRPr/>
            </a:pPr>
            <a:endPar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endParaRPr>
          </a:p>
          <a:p>
            <a:pPr marL="0" marR="0" lvl="0" indent="0" defTabSz="914400" eaLnBrk="1" fontAlgn="auto" latinLnBrk="0" hangingPunct="1">
              <a:lnSpc>
                <a:spcPct val="107000"/>
              </a:lnSpc>
              <a:spcBef>
                <a:spcPts val="0"/>
              </a:spcBef>
              <a:spcAft>
                <a:spcPts val="0"/>
              </a:spcAft>
              <a:buClrTx/>
              <a:buSzTx/>
              <a:buFontTx/>
              <a:buNone/>
              <a:tabLst/>
              <a:defRPr/>
            </a:pPr>
            <a:r>
              <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Kohapealne ülevaatus </a:t>
            </a:r>
            <a:r>
              <a:rPr lang="et-EE" sz="1200" dirty="0">
                <a:solidFill>
                  <a:srgbClr val="000000"/>
                </a:solidFill>
                <a:latin typeface="Arial" panose="020B0604020202020204" pitchFamily="34" charset="0"/>
                <a:ea typeface="Times New Roman" panose="02020603050405020304" pitchFamily="18" charset="0"/>
                <a:cs typeface="Arial" panose="020B0604020202020204" pitchFamily="34" charset="0"/>
              </a:rPr>
              <a:t>on</a:t>
            </a:r>
            <a:r>
              <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 </a:t>
            </a:r>
            <a:r>
              <a:rPr lang="et-EE" sz="1600" dirty="0">
                <a:latin typeface="Times New Roman" panose="02020603050405020304" pitchFamily="18" charset="0"/>
                <a:ea typeface="SimSun" panose="02010600030101010101" pitchFamily="2" charset="-122"/>
                <a:cs typeface="Mangal"/>
              </a:rPr>
              <a:t>eeltöö käigus selgunud asjaolude täpsustamine, visuaalne vaatlus, indikatiivsete mõõtmiste või laborimõõtmiste</a:t>
            </a:r>
            <a:r>
              <a:rPr lang="et-EE" sz="1600" dirty="0">
                <a:solidFill>
                  <a:srgbClr val="000000"/>
                </a:solidFill>
                <a:latin typeface="Times New Roman" panose="02020603050405020304" pitchFamily="18" charset="0"/>
                <a:ea typeface="SimSun" panose="02010600030101010101" pitchFamily="2" charset="-122"/>
                <a:cs typeface="Mangal"/>
              </a:rPr>
              <a:t> tegemine (ka proovivõtt), hinnangute andmine, andmete vastavuse hindamine ja analüüsimine või ristkontrolli teostamine</a:t>
            </a:r>
            <a:endPar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endParaRPr>
          </a:p>
          <a:p>
            <a:pPr marL="0" marR="0" lvl="0" indent="0" defTabSz="914400" eaLnBrk="1" fontAlgn="auto" latinLnBrk="0" hangingPunct="1">
              <a:lnSpc>
                <a:spcPct val="107000"/>
              </a:lnSpc>
              <a:spcBef>
                <a:spcPts val="0"/>
              </a:spcBef>
              <a:spcAft>
                <a:spcPts val="0"/>
              </a:spcAft>
              <a:buClrTx/>
              <a:buSzTx/>
              <a:buFontTx/>
              <a:buNone/>
              <a:tabLst/>
              <a:defRPr/>
            </a:pPr>
            <a:endPar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endParaRPr>
          </a:p>
          <a:p>
            <a:pPr marL="0" marR="0" lvl="0" indent="0" defTabSz="914400" eaLnBrk="1" fontAlgn="auto" latinLnBrk="0" hangingPunct="1">
              <a:lnSpc>
                <a:spcPct val="107000"/>
              </a:lnSpc>
              <a:spcBef>
                <a:spcPts val="0"/>
              </a:spcBef>
              <a:spcAft>
                <a:spcPts val="0"/>
              </a:spcAft>
              <a:buClrTx/>
              <a:buSzTx/>
              <a:buFontTx/>
              <a:buNone/>
              <a:tabLst/>
              <a:defRPr/>
            </a:pPr>
            <a:r>
              <a:rPr lang="et-EE" sz="16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rPr>
              <a:t>Otsused</a:t>
            </a:r>
          </a:p>
          <a:p>
            <a:pPr marL="0" marR="0" lvl="0" indent="0" defTabSz="914400" eaLnBrk="1" fontAlgn="auto" latinLnBrk="0" hangingPunct="1">
              <a:lnSpc>
                <a:spcPct val="107000"/>
              </a:lnSpc>
              <a:spcBef>
                <a:spcPts val="0"/>
              </a:spcBef>
              <a:spcAft>
                <a:spcPts val="0"/>
              </a:spcAft>
              <a:buClrTx/>
              <a:buSzTx/>
              <a:buFontTx/>
              <a:buNone/>
              <a:tabLst/>
              <a:defRPr/>
            </a:pPr>
            <a:endParaRPr lang="et-EE" sz="2000" b="1" dirty="0">
              <a:solidFill>
                <a:srgbClr val="000000"/>
              </a:solidFill>
              <a:latin typeface="Arial Bold" panose="020B0704020202020204" pitchFamily="34" charset="0"/>
              <a:ea typeface="Times New Roman" panose="02020603050405020304" pitchFamily="18" charset="0"/>
              <a:cs typeface="Arial Bold" panose="020B0704020202020204" pitchFamily="34" charset="0"/>
            </a:endParaRPr>
          </a:p>
          <a:p>
            <a:pPr marL="0" marR="0" lvl="0" indent="0" defTabSz="914400" eaLnBrk="1" fontAlgn="auto" latinLnBrk="0" hangingPunct="1">
              <a:lnSpc>
                <a:spcPct val="107000"/>
              </a:lnSpc>
              <a:spcBef>
                <a:spcPts val="0"/>
              </a:spcBef>
              <a:spcAft>
                <a:spcPts val="0"/>
              </a:spcAft>
              <a:buClrTx/>
              <a:buSzTx/>
              <a:buFontTx/>
              <a:buNone/>
              <a:tabLst/>
              <a:defRPr/>
            </a:pPr>
            <a:endParaRPr lang="et-EE" sz="2000" dirty="0">
              <a:latin typeface="Arial Bold" panose="020B0704020202020204" pitchFamily="34" charset="0"/>
              <a:ea typeface="Calibri" panose="020F0502020204030204" pitchFamily="34" charset="0"/>
              <a:cs typeface="Arial Bold" panose="020B0704020202020204" pitchFamily="34" charset="0"/>
            </a:endParaRPr>
          </a:p>
        </p:txBody>
      </p:sp>
    </p:spTree>
    <p:extLst>
      <p:ext uri="{BB962C8B-B14F-4D97-AF65-F5344CB8AC3E}">
        <p14:creationId xmlns:p14="http://schemas.microsoft.com/office/powerpoint/2010/main" val="2748085223"/>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1EE6A8B7E69FB48A34C863749BCB3E0" ma:contentTypeVersion="" ma:contentTypeDescription="Loo uus dokument" ma:contentTypeScope="" ma:versionID="6c334303d9153b11f91210e8f0d59d5b">
  <xsd:schema xmlns:xsd="http://www.w3.org/2001/XMLSchema" xmlns:xs="http://www.w3.org/2001/XMLSchema" xmlns:p="http://schemas.microsoft.com/office/2006/metadata/properties" targetNamespace="http://schemas.microsoft.com/office/2006/metadata/properties" ma:root="true" ma:fieldsID="3b4c2d9a32eeb0779ed5adaa565ed98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6EE589-042F-45FE-8C66-03A65766694E}">
  <ds:schemaRefs>
    <ds:schemaRef ds:uri="http://www.w3.org/XML/1998/namespace"/>
    <ds:schemaRef ds:uri="http://schemas.microsoft.com/office/2006/documentManagement/types"/>
    <ds:schemaRef ds:uri="http://purl.org/dc/dcmitype/"/>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55E3C787-462B-4C1B-9BB7-4B99317175AA}">
  <ds:schemaRefs>
    <ds:schemaRef ds:uri="http://schemas.microsoft.com/sharepoint/v3/contenttype/forms"/>
  </ds:schemaRefs>
</ds:datastoreItem>
</file>

<file path=customXml/itemProps3.xml><?xml version="1.0" encoding="utf-8"?>
<ds:datastoreItem xmlns:ds="http://schemas.openxmlformats.org/officeDocument/2006/customXml" ds:itemID="{72148191-DAEB-451C-BB60-FCE325BC21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4446</TotalTime>
  <Words>1409</Words>
  <Application>Microsoft Office PowerPoint</Application>
  <PresentationFormat>Ekraaniseanss (4:3)</PresentationFormat>
  <Paragraphs>149</Paragraphs>
  <Slides>21</Slides>
  <Notes>0</Notes>
  <HiddenSlides>0</HiddenSlides>
  <MMClips>0</MMClips>
  <ScaleCrop>false</ScaleCrop>
  <HeadingPairs>
    <vt:vector size="6" baseType="variant">
      <vt:variant>
        <vt:lpstr>Kasutatud fondid</vt:lpstr>
      </vt:variant>
      <vt:variant>
        <vt:i4>7</vt:i4>
      </vt:variant>
      <vt:variant>
        <vt:lpstr>Kujundus</vt:lpstr>
      </vt:variant>
      <vt:variant>
        <vt:i4>1</vt:i4>
      </vt:variant>
      <vt:variant>
        <vt:lpstr>Slaidipealkirjad</vt:lpstr>
      </vt:variant>
      <vt:variant>
        <vt:i4>21</vt:i4>
      </vt:variant>
    </vt:vector>
  </HeadingPairs>
  <TitlesOfParts>
    <vt:vector size="29" baseType="lpstr">
      <vt:lpstr>Arial</vt:lpstr>
      <vt:lpstr>Arial Bold</vt:lpstr>
      <vt:lpstr>Avenir Roman</vt:lpstr>
      <vt:lpstr>Calibri</vt:lpstr>
      <vt:lpstr>Times New Roman</vt:lpstr>
      <vt:lpstr>Trebuchet MS</vt:lpstr>
      <vt:lpstr>Wingdings</vt:lpstr>
      <vt:lpstr>Default</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Aile Kureoja</dc:creator>
  <cp:lastModifiedBy>jaan</cp:lastModifiedBy>
  <cp:revision>98</cp:revision>
  <cp:lastPrinted>2019-03-18T07:19:37Z</cp:lastPrinted>
  <dcterms:modified xsi:type="dcterms:W3CDTF">2019-03-18T13:57:09Z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0x01010071EE6A8B7E69FB48A34C863749BCB3E0</vt:lpwstr>
  </property>
</Properties>
</file>