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3672" r:id="rId5"/>
    <p:sldMasterId id="2147483681" r:id="rId6"/>
    <p:sldMasterId id="2147483693" r:id="rId7"/>
    <p:sldMasterId id="2147483705" r:id="rId8"/>
    <p:sldMasterId id="2147483789" r:id="rId9"/>
    <p:sldMasterId id="2147483798" r:id="rId10"/>
    <p:sldMasterId id="2147483807" r:id="rId11"/>
    <p:sldMasterId id="2147483816" r:id="rId12"/>
    <p:sldMasterId id="2147483840" r:id="rId13"/>
    <p:sldMasterId id="2147483852" r:id="rId14"/>
    <p:sldMasterId id="2147483865" r:id="rId15"/>
  </p:sldMasterIdLst>
  <p:notesMasterIdLst>
    <p:notesMasterId r:id="rId48"/>
  </p:notesMasterIdLst>
  <p:sldIdLst>
    <p:sldId id="414" r:id="rId16"/>
    <p:sldId id="394" r:id="rId17"/>
    <p:sldId id="417" r:id="rId18"/>
    <p:sldId id="415" r:id="rId19"/>
    <p:sldId id="396" r:id="rId20"/>
    <p:sldId id="397" r:id="rId21"/>
    <p:sldId id="411" r:id="rId22"/>
    <p:sldId id="408" r:id="rId23"/>
    <p:sldId id="268" r:id="rId24"/>
    <p:sldId id="329" r:id="rId25"/>
    <p:sldId id="330" r:id="rId26"/>
    <p:sldId id="395" r:id="rId27"/>
    <p:sldId id="409" r:id="rId28"/>
    <p:sldId id="377" r:id="rId29"/>
    <p:sldId id="378" r:id="rId30"/>
    <p:sldId id="420" r:id="rId31"/>
    <p:sldId id="328" r:id="rId32"/>
    <p:sldId id="362" r:id="rId33"/>
    <p:sldId id="363" r:id="rId34"/>
    <p:sldId id="393" r:id="rId35"/>
    <p:sldId id="383" r:id="rId36"/>
    <p:sldId id="384" r:id="rId37"/>
    <p:sldId id="419" r:id="rId38"/>
    <p:sldId id="361" r:id="rId39"/>
    <p:sldId id="399" r:id="rId40"/>
    <p:sldId id="416" r:id="rId41"/>
    <p:sldId id="400" r:id="rId42"/>
    <p:sldId id="367" r:id="rId43"/>
    <p:sldId id="398" r:id="rId44"/>
    <p:sldId id="421" r:id="rId45"/>
    <p:sldId id="410" r:id="rId46"/>
    <p:sldId id="261" r:id="rId47"/>
  </p:sldIdLst>
  <p:sldSz cx="9120188" cy="6840538"/>
  <p:notesSz cx="7559675" cy="10691813"/>
  <p:defaultTextStyle>
    <a:defPPr>
      <a:defRPr lang="en-GB"/>
    </a:defPPr>
    <a:lvl1pPr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o Krustok" initials="IK" lastIdx="1" clrIdx="0">
    <p:extLst>
      <p:ext uri="{19B8F6BF-5375-455C-9EA6-DF929625EA0E}">
        <p15:presenceInfo xmlns:p15="http://schemas.microsoft.com/office/powerpoint/2012/main" userId="S-1-5-21-3696806401-2255899557-1704188946-23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7C0"/>
    <a:srgbClr val="0072CE"/>
    <a:srgbClr val="0092FF"/>
    <a:srgbClr val="C8C9C7"/>
    <a:srgbClr val="F0A321"/>
    <a:srgbClr val="4E9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4" autoAdjust="0"/>
  </p:normalViewPr>
  <p:slideViewPr>
    <p:cSldViewPr>
      <p:cViewPr varScale="1">
        <p:scale>
          <a:sx n="91" d="100"/>
          <a:sy n="91" d="100"/>
        </p:scale>
        <p:origin x="1219" y="67"/>
      </p:cViewPr>
      <p:guideLst>
        <p:guide orient="horz" pos="2160"/>
        <p:guide pos="291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3AF1B-A76E-4DFC-B44E-1E7929E63E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0698D8-4F7F-4CE7-8287-C5C3824A16E0}">
      <dgm:prSet phldrT="[Tekst]"/>
      <dgm:spPr/>
      <dgm:t>
        <a:bodyPr/>
        <a:lstStyle/>
        <a:p>
          <a:r>
            <a:rPr lang="et-EE" dirty="0" smtClean="0"/>
            <a:t>Tooraine ammutamine</a:t>
          </a:r>
          <a:endParaRPr lang="et-EE" dirty="0"/>
        </a:p>
      </dgm:t>
    </dgm:pt>
    <dgm:pt modelId="{A2ADAB80-ABD2-495D-94FF-8EABFDBF9B1F}" type="parTrans" cxnId="{358F9EAF-F4CF-48C2-9FE4-9AFBD0B2298F}">
      <dgm:prSet/>
      <dgm:spPr/>
      <dgm:t>
        <a:bodyPr/>
        <a:lstStyle/>
        <a:p>
          <a:endParaRPr lang="et-EE"/>
        </a:p>
      </dgm:t>
    </dgm:pt>
    <dgm:pt modelId="{9948BBD7-7726-40E6-A282-15319BE45AF7}" type="sibTrans" cxnId="{358F9EAF-F4CF-48C2-9FE4-9AFBD0B2298F}">
      <dgm:prSet/>
      <dgm:spPr/>
      <dgm:t>
        <a:bodyPr/>
        <a:lstStyle/>
        <a:p>
          <a:endParaRPr lang="et-EE" dirty="0"/>
        </a:p>
      </dgm:t>
    </dgm:pt>
    <dgm:pt modelId="{8CE06439-638B-43E2-A283-19FA26CA2142}">
      <dgm:prSet phldrT="[Tekst]"/>
      <dgm:spPr/>
      <dgm:t>
        <a:bodyPr/>
        <a:lstStyle/>
        <a:p>
          <a:r>
            <a:rPr lang="et-EE" dirty="0" smtClean="0"/>
            <a:t>Töötlemine ja valmistamine</a:t>
          </a:r>
          <a:endParaRPr lang="et-EE" dirty="0"/>
        </a:p>
      </dgm:t>
    </dgm:pt>
    <dgm:pt modelId="{6556E904-96FB-4DC1-A006-FCFA7CDA59ED}" type="parTrans" cxnId="{5AB52AA4-0BF1-45C9-B90A-BAB8F63CDF5E}">
      <dgm:prSet/>
      <dgm:spPr/>
      <dgm:t>
        <a:bodyPr/>
        <a:lstStyle/>
        <a:p>
          <a:endParaRPr lang="et-EE"/>
        </a:p>
      </dgm:t>
    </dgm:pt>
    <dgm:pt modelId="{2AFF935A-A716-4BA0-B319-BF8F5B6A4FDC}" type="sibTrans" cxnId="{5AB52AA4-0BF1-45C9-B90A-BAB8F63CDF5E}">
      <dgm:prSet/>
      <dgm:spPr/>
      <dgm:t>
        <a:bodyPr/>
        <a:lstStyle/>
        <a:p>
          <a:endParaRPr lang="et-EE" dirty="0"/>
        </a:p>
      </dgm:t>
    </dgm:pt>
    <dgm:pt modelId="{27605178-CE75-4D3C-B2DF-23DCD5138F29}">
      <dgm:prSet phldrT="[Tekst]"/>
      <dgm:spPr/>
      <dgm:t>
        <a:bodyPr/>
        <a:lstStyle/>
        <a:p>
          <a:r>
            <a:rPr lang="et-EE" dirty="0" smtClean="0"/>
            <a:t>Kasutamine</a:t>
          </a:r>
          <a:endParaRPr lang="et-EE" dirty="0"/>
        </a:p>
      </dgm:t>
    </dgm:pt>
    <dgm:pt modelId="{18BE6105-3339-413C-BD83-DD9509CD0C03}" type="parTrans" cxnId="{5F2BFB60-C703-46E0-A2E4-3E50B10836E7}">
      <dgm:prSet/>
      <dgm:spPr/>
      <dgm:t>
        <a:bodyPr/>
        <a:lstStyle/>
        <a:p>
          <a:endParaRPr lang="et-EE"/>
        </a:p>
      </dgm:t>
    </dgm:pt>
    <dgm:pt modelId="{459AFD0A-7D1B-4C21-AB16-182ADCC4356B}" type="sibTrans" cxnId="{5F2BFB60-C703-46E0-A2E4-3E50B10836E7}">
      <dgm:prSet/>
      <dgm:spPr/>
      <dgm:t>
        <a:bodyPr/>
        <a:lstStyle/>
        <a:p>
          <a:endParaRPr lang="et-EE" dirty="0"/>
        </a:p>
      </dgm:t>
    </dgm:pt>
    <dgm:pt modelId="{27B0D374-D928-4618-BD3C-916516CEE665}">
      <dgm:prSet phldrT="[Tekst]"/>
      <dgm:spPr/>
      <dgm:t>
        <a:bodyPr/>
        <a:lstStyle/>
        <a:p>
          <a:r>
            <a:rPr lang="et-EE" dirty="0" smtClean="0"/>
            <a:t>Ära viskamine</a:t>
          </a:r>
          <a:endParaRPr lang="et-EE" dirty="0"/>
        </a:p>
      </dgm:t>
    </dgm:pt>
    <dgm:pt modelId="{8C8F521A-867D-4CA4-B805-E74F773462E7}" type="parTrans" cxnId="{F2D8C1E7-1358-42F6-B301-3A5FCA1EADC3}">
      <dgm:prSet/>
      <dgm:spPr/>
      <dgm:t>
        <a:bodyPr/>
        <a:lstStyle/>
        <a:p>
          <a:endParaRPr lang="et-EE"/>
        </a:p>
      </dgm:t>
    </dgm:pt>
    <dgm:pt modelId="{49CF3B8E-F55F-428E-9FC4-45CFB71E14E7}" type="sibTrans" cxnId="{F2D8C1E7-1358-42F6-B301-3A5FCA1EADC3}">
      <dgm:prSet/>
      <dgm:spPr/>
      <dgm:t>
        <a:bodyPr/>
        <a:lstStyle/>
        <a:p>
          <a:endParaRPr lang="et-EE"/>
        </a:p>
      </dgm:t>
    </dgm:pt>
    <dgm:pt modelId="{A9CB8FCC-651B-47E8-BB55-010040F15142}" type="pres">
      <dgm:prSet presAssocID="{5CA3AF1B-A76E-4DFC-B44E-1E7929E63EA5}" presName="Name0" presStyleCnt="0">
        <dgm:presLayoutVars>
          <dgm:dir/>
          <dgm:resizeHandles val="exact"/>
        </dgm:presLayoutVars>
      </dgm:prSet>
      <dgm:spPr/>
    </dgm:pt>
    <dgm:pt modelId="{57011F2D-6198-4AE9-B375-19293BE7B7E5}" type="pres">
      <dgm:prSet presAssocID="{740698D8-4F7F-4CE7-8287-C5C3824A16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AE1A837-CD73-44B7-85B4-F0939364BA0F}" type="pres">
      <dgm:prSet presAssocID="{9948BBD7-7726-40E6-A282-15319BE45AF7}" presName="sibTrans" presStyleLbl="sibTrans2D1" presStyleIdx="0" presStyleCnt="3"/>
      <dgm:spPr/>
      <dgm:t>
        <a:bodyPr/>
        <a:lstStyle/>
        <a:p>
          <a:endParaRPr lang="et-EE"/>
        </a:p>
      </dgm:t>
    </dgm:pt>
    <dgm:pt modelId="{08A62C63-92AD-4E2B-847F-006F2276268A}" type="pres">
      <dgm:prSet presAssocID="{9948BBD7-7726-40E6-A282-15319BE45AF7}" presName="connectorText" presStyleLbl="sibTrans2D1" presStyleIdx="0" presStyleCnt="3"/>
      <dgm:spPr/>
      <dgm:t>
        <a:bodyPr/>
        <a:lstStyle/>
        <a:p>
          <a:endParaRPr lang="et-EE"/>
        </a:p>
      </dgm:t>
    </dgm:pt>
    <dgm:pt modelId="{FA47D1A4-056A-4F21-AA44-BD05E75EFEF0}" type="pres">
      <dgm:prSet presAssocID="{8CE06439-638B-43E2-A283-19FA26CA21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7E1F71C-F189-4B3D-9118-7333C3CBCD35}" type="pres">
      <dgm:prSet presAssocID="{2AFF935A-A716-4BA0-B319-BF8F5B6A4FDC}" presName="sibTrans" presStyleLbl="sibTrans2D1" presStyleIdx="1" presStyleCnt="3"/>
      <dgm:spPr/>
      <dgm:t>
        <a:bodyPr/>
        <a:lstStyle/>
        <a:p>
          <a:endParaRPr lang="et-EE"/>
        </a:p>
      </dgm:t>
    </dgm:pt>
    <dgm:pt modelId="{D948C46D-63B0-4489-B1A3-75F2A70355F4}" type="pres">
      <dgm:prSet presAssocID="{2AFF935A-A716-4BA0-B319-BF8F5B6A4FDC}" presName="connectorText" presStyleLbl="sibTrans2D1" presStyleIdx="1" presStyleCnt="3"/>
      <dgm:spPr/>
      <dgm:t>
        <a:bodyPr/>
        <a:lstStyle/>
        <a:p>
          <a:endParaRPr lang="et-EE"/>
        </a:p>
      </dgm:t>
    </dgm:pt>
    <dgm:pt modelId="{2D13D65D-A3E8-451C-A552-F99F5E3D2FC6}" type="pres">
      <dgm:prSet presAssocID="{27605178-CE75-4D3C-B2DF-23DCD5138F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0F66565-BBB3-472C-A68C-17EAC758C217}" type="pres">
      <dgm:prSet presAssocID="{459AFD0A-7D1B-4C21-AB16-182ADCC4356B}" presName="sibTrans" presStyleLbl="sibTrans2D1" presStyleIdx="2" presStyleCnt="3"/>
      <dgm:spPr/>
      <dgm:t>
        <a:bodyPr/>
        <a:lstStyle/>
        <a:p>
          <a:endParaRPr lang="et-EE"/>
        </a:p>
      </dgm:t>
    </dgm:pt>
    <dgm:pt modelId="{E503FA78-1FAE-428A-BD8D-2C5F956CDEF4}" type="pres">
      <dgm:prSet presAssocID="{459AFD0A-7D1B-4C21-AB16-182ADCC4356B}" presName="connectorText" presStyleLbl="sibTrans2D1" presStyleIdx="2" presStyleCnt="3"/>
      <dgm:spPr/>
      <dgm:t>
        <a:bodyPr/>
        <a:lstStyle/>
        <a:p>
          <a:endParaRPr lang="et-EE"/>
        </a:p>
      </dgm:t>
    </dgm:pt>
    <dgm:pt modelId="{2C233F0D-61A0-41BC-8237-956015756E54}" type="pres">
      <dgm:prSet presAssocID="{27B0D374-D928-4618-BD3C-916516CEE6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AC4A4A10-5098-4751-BFE0-CF7F69E948B4}" type="presOf" srcId="{5CA3AF1B-A76E-4DFC-B44E-1E7929E63EA5}" destId="{A9CB8FCC-651B-47E8-BB55-010040F15142}" srcOrd="0" destOrd="0" presId="urn:microsoft.com/office/officeart/2005/8/layout/process1"/>
    <dgm:cxn modelId="{358F9EAF-F4CF-48C2-9FE4-9AFBD0B2298F}" srcId="{5CA3AF1B-A76E-4DFC-B44E-1E7929E63EA5}" destId="{740698D8-4F7F-4CE7-8287-C5C3824A16E0}" srcOrd="0" destOrd="0" parTransId="{A2ADAB80-ABD2-495D-94FF-8EABFDBF9B1F}" sibTransId="{9948BBD7-7726-40E6-A282-15319BE45AF7}"/>
    <dgm:cxn modelId="{F2D8C1E7-1358-42F6-B301-3A5FCA1EADC3}" srcId="{5CA3AF1B-A76E-4DFC-B44E-1E7929E63EA5}" destId="{27B0D374-D928-4618-BD3C-916516CEE665}" srcOrd="3" destOrd="0" parTransId="{8C8F521A-867D-4CA4-B805-E74F773462E7}" sibTransId="{49CF3B8E-F55F-428E-9FC4-45CFB71E14E7}"/>
    <dgm:cxn modelId="{3DAF92B8-95CC-4131-B2F1-6305053E932A}" type="presOf" srcId="{2AFF935A-A716-4BA0-B319-BF8F5B6A4FDC}" destId="{D948C46D-63B0-4489-B1A3-75F2A70355F4}" srcOrd="1" destOrd="0" presId="urn:microsoft.com/office/officeart/2005/8/layout/process1"/>
    <dgm:cxn modelId="{DD26D359-8CC6-4F91-8A7C-D2EBDDBAACFB}" type="presOf" srcId="{27605178-CE75-4D3C-B2DF-23DCD5138F29}" destId="{2D13D65D-A3E8-451C-A552-F99F5E3D2FC6}" srcOrd="0" destOrd="0" presId="urn:microsoft.com/office/officeart/2005/8/layout/process1"/>
    <dgm:cxn modelId="{5F2BFB60-C703-46E0-A2E4-3E50B10836E7}" srcId="{5CA3AF1B-A76E-4DFC-B44E-1E7929E63EA5}" destId="{27605178-CE75-4D3C-B2DF-23DCD5138F29}" srcOrd="2" destOrd="0" parTransId="{18BE6105-3339-413C-BD83-DD9509CD0C03}" sibTransId="{459AFD0A-7D1B-4C21-AB16-182ADCC4356B}"/>
    <dgm:cxn modelId="{DAE4AC20-4878-41F0-BB36-567396B8877B}" type="presOf" srcId="{9948BBD7-7726-40E6-A282-15319BE45AF7}" destId="{1AE1A837-CD73-44B7-85B4-F0939364BA0F}" srcOrd="0" destOrd="0" presId="urn:microsoft.com/office/officeart/2005/8/layout/process1"/>
    <dgm:cxn modelId="{BFC13730-A3E2-4B28-8CC5-022CD59A1343}" type="presOf" srcId="{459AFD0A-7D1B-4C21-AB16-182ADCC4356B}" destId="{A0F66565-BBB3-472C-A68C-17EAC758C217}" srcOrd="0" destOrd="0" presId="urn:microsoft.com/office/officeart/2005/8/layout/process1"/>
    <dgm:cxn modelId="{57FEA77C-0C74-45D3-9063-19F5F8104F08}" type="presOf" srcId="{459AFD0A-7D1B-4C21-AB16-182ADCC4356B}" destId="{E503FA78-1FAE-428A-BD8D-2C5F956CDEF4}" srcOrd="1" destOrd="0" presId="urn:microsoft.com/office/officeart/2005/8/layout/process1"/>
    <dgm:cxn modelId="{848EF916-A81B-40FE-9BD0-DC30440E10C2}" type="presOf" srcId="{8CE06439-638B-43E2-A283-19FA26CA2142}" destId="{FA47D1A4-056A-4F21-AA44-BD05E75EFEF0}" srcOrd="0" destOrd="0" presId="urn:microsoft.com/office/officeart/2005/8/layout/process1"/>
    <dgm:cxn modelId="{1F0EF5DC-0ED4-4B3D-B33C-17AE6F5CA767}" type="presOf" srcId="{740698D8-4F7F-4CE7-8287-C5C3824A16E0}" destId="{57011F2D-6198-4AE9-B375-19293BE7B7E5}" srcOrd="0" destOrd="0" presId="urn:microsoft.com/office/officeart/2005/8/layout/process1"/>
    <dgm:cxn modelId="{B2B34C0D-035B-4A29-A80E-4C04EA94AABD}" type="presOf" srcId="{2AFF935A-A716-4BA0-B319-BF8F5B6A4FDC}" destId="{17E1F71C-F189-4B3D-9118-7333C3CBCD35}" srcOrd="0" destOrd="0" presId="urn:microsoft.com/office/officeart/2005/8/layout/process1"/>
    <dgm:cxn modelId="{5AB52AA4-0BF1-45C9-B90A-BAB8F63CDF5E}" srcId="{5CA3AF1B-A76E-4DFC-B44E-1E7929E63EA5}" destId="{8CE06439-638B-43E2-A283-19FA26CA2142}" srcOrd="1" destOrd="0" parTransId="{6556E904-96FB-4DC1-A006-FCFA7CDA59ED}" sibTransId="{2AFF935A-A716-4BA0-B319-BF8F5B6A4FDC}"/>
    <dgm:cxn modelId="{FEF01C7F-1769-4E94-91BB-5DCBA1070AD9}" type="presOf" srcId="{9948BBD7-7726-40E6-A282-15319BE45AF7}" destId="{08A62C63-92AD-4E2B-847F-006F2276268A}" srcOrd="1" destOrd="0" presId="urn:microsoft.com/office/officeart/2005/8/layout/process1"/>
    <dgm:cxn modelId="{B4E517F2-4390-46F5-B561-08694CF96689}" type="presOf" srcId="{27B0D374-D928-4618-BD3C-916516CEE665}" destId="{2C233F0D-61A0-41BC-8237-956015756E54}" srcOrd="0" destOrd="0" presId="urn:microsoft.com/office/officeart/2005/8/layout/process1"/>
    <dgm:cxn modelId="{AED08333-2E8F-4954-A1E9-FBACA79039A9}" type="presParOf" srcId="{A9CB8FCC-651B-47E8-BB55-010040F15142}" destId="{57011F2D-6198-4AE9-B375-19293BE7B7E5}" srcOrd="0" destOrd="0" presId="urn:microsoft.com/office/officeart/2005/8/layout/process1"/>
    <dgm:cxn modelId="{4EC4D291-D7BB-45DF-A766-E55B07430875}" type="presParOf" srcId="{A9CB8FCC-651B-47E8-BB55-010040F15142}" destId="{1AE1A837-CD73-44B7-85B4-F0939364BA0F}" srcOrd="1" destOrd="0" presId="urn:microsoft.com/office/officeart/2005/8/layout/process1"/>
    <dgm:cxn modelId="{351D4960-0814-4D29-998A-043248DF3FAF}" type="presParOf" srcId="{1AE1A837-CD73-44B7-85B4-F0939364BA0F}" destId="{08A62C63-92AD-4E2B-847F-006F2276268A}" srcOrd="0" destOrd="0" presId="urn:microsoft.com/office/officeart/2005/8/layout/process1"/>
    <dgm:cxn modelId="{F679C7DC-6C54-43C6-ADB5-0EAA2BC11920}" type="presParOf" srcId="{A9CB8FCC-651B-47E8-BB55-010040F15142}" destId="{FA47D1A4-056A-4F21-AA44-BD05E75EFEF0}" srcOrd="2" destOrd="0" presId="urn:microsoft.com/office/officeart/2005/8/layout/process1"/>
    <dgm:cxn modelId="{6896BB6F-D71E-45B7-9A7C-7107333CDC04}" type="presParOf" srcId="{A9CB8FCC-651B-47E8-BB55-010040F15142}" destId="{17E1F71C-F189-4B3D-9118-7333C3CBCD35}" srcOrd="3" destOrd="0" presId="urn:microsoft.com/office/officeart/2005/8/layout/process1"/>
    <dgm:cxn modelId="{E10D19DF-C5DB-437E-A9E3-54DE6876F4D1}" type="presParOf" srcId="{17E1F71C-F189-4B3D-9118-7333C3CBCD35}" destId="{D948C46D-63B0-4489-B1A3-75F2A70355F4}" srcOrd="0" destOrd="0" presId="urn:microsoft.com/office/officeart/2005/8/layout/process1"/>
    <dgm:cxn modelId="{1B74890F-20B3-4282-9D0E-44814614CA90}" type="presParOf" srcId="{A9CB8FCC-651B-47E8-BB55-010040F15142}" destId="{2D13D65D-A3E8-451C-A552-F99F5E3D2FC6}" srcOrd="4" destOrd="0" presId="urn:microsoft.com/office/officeart/2005/8/layout/process1"/>
    <dgm:cxn modelId="{119AA348-1822-40BB-BCB4-6156BB1E8539}" type="presParOf" srcId="{A9CB8FCC-651B-47E8-BB55-010040F15142}" destId="{A0F66565-BBB3-472C-A68C-17EAC758C217}" srcOrd="5" destOrd="0" presId="urn:microsoft.com/office/officeart/2005/8/layout/process1"/>
    <dgm:cxn modelId="{C1C8CC9C-5DB9-4240-8A9A-E9D8410CBD53}" type="presParOf" srcId="{A0F66565-BBB3-472C-A68C-17EAC758C217}" destId="{E503FA78-1FAE-428A-BD8D-2C5F956CDEF4}" srcOrd="0" destOrd="0" presId="urn:microsoft.com/office/officeart/2005/8/layout/process1"/>
    <dgm:cxn modelId="{5235DF12-9833-4D21-B5B1-5E4C16065FE4}" type="presParOf" srcId="{A9CB8FCC-651B-47E8-BB55-010040F15142}" destId="{2C233F0D-61A0-41BC-8237-956015756E5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11F2D-6198-4AE9-B375-19293BE7B7E5}">
      <dsp:nvSpPr>
        <dsp:cNvPr id="0" name=""/>
        <dsp:cNvSpPr/>
      </dsp:nvSpPr>
      <dsp:spPr>
        <a:xfrm>
          <a:off x="3248" y="401986"/>
          <a:ext cx="1420353" cy="85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Tooraine ammutamine</a:t>
          </a:r>
          <a:endParaRPr lang="et-EE" sz="1600" kern="1200" dirty="0"/>
        </a:p>
      </dsp:txBody>
      <dsp:txXfrm>
        <a:off x="28208" y="426946"/>
        <a:ext cx="1370433" cy="802291"/>
      </dsp:txXfrm>
    </dsp:sp>
    <dsp:sp modelId="{1AE1A837-CD73-44B7-85B4-F0939364BA0F}">
      <dsp:nvSpPr>
        <dsp:cNvPr id="0" name=""/>
        <dsp:cNvSpPr/>
      </dsp:nvSpPr>
      <dsp:spPr>
        <a:xfrm>
          <a:off x="1565637" y="651968"/>
          <a:ext cx="301114" cy="35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 dirty="0"/>
        </a:p>
      </dsp:txBody>
      <dsp:txXfrm>
        <a:off x="1565637" y="722417"/>
        <a:ext cx="210780" cy="211349"/>
      </dsp:txXfrm>
    </dsp:sp>
    <dsp:sp modelId="{FA47D1A4-056A-4F21-AA44-BD05E75EFEF0}">
      <dsp:nvSpPr>
        <dsp:cNvPr id="0" name=""/>
        <dsp:cNvSpPr/>
      </dsp:nvSpPr>
      <dsp:spPr>
        <a:xfrm>
          <a:off x="1991743" y="401986"/>
          <a:ext cx="1420353" cy="85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Töötlemine ja valmistamine</a:t>
          </a:r>
          <a:endParaRPr lang="et-EE" sz="1600" kern="1200" dirty="0"/>
        </a:p>
      </dsp:txBody>
      <dsp:txXfrm>
        <a:off x="2016703" y="426946"/>
        <a:ext cx="1370433" cy="802291"/>
      </dsp:txXfrm>
    </dsp:sp>
    <dsp:sp modelId="{17E1F71C-F189-4B3D-9118-7333C3CBCD35}">
      <dsp:nvSpPr>
        <dsp:cNvPr id="0" name=""/>
        <dsp:cNvSpPr/>
      </dsp:nvSpPr>
      <dsp:spPr>
        <a:xfrm>
          <a:off x="3554131" y="651968"/>
          <a:ext cx="301114" cy="35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 dirty="0"/>
        </a:p>
      </dsp:txBody>
      <dsp:txXfrm>
        <a:off x="3554131" y="722417"/>
        <a:ext cx="210780" cy="211349"/>
      </dsp:txXfrm>
    </dsp:sp>
    <dsp:sp modelId="{2D13D65D-A3E8-451C-A552-F99F5E3D2FC6}">
      <dsp:nvSpPr>
        <dsp:cNvPr id="0" name=""/>
        <dsp:cNvSpPr/>
      </dsp:nvSpPr>
      <dsp:spPr>
        <a:xfrm>
          <a:off x="3980237" y="401986"/>
          <a:ext cx="1420353" cy="85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Kasutamine</a:t>
          </a:r>
          <a:endParaRPr lang="et-EE" sz="1600" kern="1200" dirty="0"/>
        </a:p>
      </dsp:txBody>
      <dsp:txXfrm>
        <a:off x="4005197" y="426946"/>
        <a:ext cx="1370433" cy="802291"/>
      </dsp:txXfrm>
    </dsp:sp>
    <dsp:sp modelId="{A0F66565-BBB3-472C-A68C-17EAC758C217}">
      <dsp:nvSpPr>
        <dsp:cNvPr id="0" name=""/>
        <dsp:cNvSpPr/>
      </dsp:nvSpPr>
      <dsp:spPr>
        <a:xfrm>
          <a:off x="5542626" y="651968"/>
          <a:ext cx="301114" cy="352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300" kern="1200" dirty="0"/>
        </a:p>
      </dsp:txBody>
      <dsp:txXfrm>
        <a:off x="5542626" y="722417"/>
        <a:ext cx="210780" cy="211349"/>
      </dsp:txXfrm>
    </dsp:sp>
    <dsp:sp modelId="{2C233F0D-61A0-41BC-8237-956015756E54}">
      <dsp:nvSpPr>
        <dsp:cNvPr id="0" name=""/>
        <dsp:cNvSpPr/>
      </dsp:nvSpPr>
      <dsp:spPr>
        <a:xfrm>
          <a:off x="5968732" y="401986"/>
          <a:ext cx="1420353" cy="85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Ära viskamine</a:t>
          </a:r>
          <a:endParaRPr lang="et-EE" sz="1600" kern="1200" dirty="0"/>
        </a:p>
      </dsp:txBody>
      <dsp:txXfrm>
        <a:off x="5993692" y="426946"/>
        <a:ext cx="1370433" cy="80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56BE01A-C526-4F8E-ADFE-5B608332569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0932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A76722-DE9C-4517-9A41-D35B0308C727}" type="slidenum">
              <a:rPr lang="et-EE" altLang="et-EE"/>
              <a:pPr/>
              <a:t>1</a:t>
            </a:fld>
            <a:endParaRPr lang="et-EE" altLang="et-EE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44195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17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6642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18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67055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19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2793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20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6446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21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98473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22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16671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23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6416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24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98720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/>
              <a:pPr/>
              <a:t>25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69329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D32D275-AE55-4DEC-B162-E8A75452D137}" type="slidenum">
              <a:rPr lang="et-EE" altLang="et-EE" smtClean="0"/>
              <a:pPr>
                <a:defRPr/>
              </a:pPr>
              <a:t>26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9584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Eesti „</a:t>
            </a:r>
            <a:r>
              <a:rPr lang="et-EE" dirty="0" err="1" smtClean="0"/>
              <a:t>slogan</a:t>
            </a:r>
            <a:r>
              <a:rPr lang="et-EE" dirty="0" smtClean="0"/>
              <a:t>“ eesistumise ajal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D32D275-AE55-4DEC-B162-E8A75452D137}" type="slidenum">
              <a:rPr lang="et-EE" altLang="et-EE"/>
              <a:pPr>
                <a:defRPr/>
              </a:pPr>
              <a:t>2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585321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472D-D27E-444C-9E8D-708148EFD984}" type="slidenum">
              <a:rPr lang="et-EE" smtClean="0">
                <a:solidFill>
                  <a:prstClr val="black"/>
                </a:solidFill>
              </a:rPr>
              <a:pPr/>
              <a:t>27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9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28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92720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30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67510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Mõistus</a:t>
            </a:r>
            <a:r>
              <a:rPr lang="et-EE" baseline="0" dirty="0" smtClean="0"/>
              <a:t> on aluseks.</a:t>
            </a:r>
          </a:p>
          <a:p>
            <a:r>
              <a:rPr lang="et-EE" dirty="0" smtClean="0"/>
              <a:t>Majanduskasv ja heaolu ei saa tulla looduse arvelt.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D32D275-AE55-4DEC-B162-E8A75452D137}" type="slidenum">
              <a:rPr lang="et-EE" altLang="et-EE"/>
              <a:pPr>
                <a:defRPr/>
              </a:pPr>
              <a:t>31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73331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C32D0D-3316-4BA4-9DE3-2FEE4968CC3E}" type="slidenum">
              <a:rPr lang="et-EE" altLang="et-EE"/>
              <a:pPr/>
              <a:t>32</a:t>
            </a:fld>
            <a:endParaRPr lang="et-EE" altLang="et-EE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90668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Kestliku/jätkusuutliku arengu</a:t>
            </a:r>
            <a:r>
              <a:rPr lang="et-EE" baseline="0" dirty="0" smtClean="0"/>
              <a:t> eesmärgid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3326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0350" cy="40068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/>
              <a:pPr/>
              <a:t>6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404225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9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744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6BE01A-C526-4F8E-ADFE-5B6083325699}" type="slidenum">
              <a:rPr lang="et-EE" altLang="et-EE" smtClean="0"/>
              <a:pPr/>
              <a:t>10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8650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D32D275-AE55-4DEC-B162-E8A75452D137}" type="slidenum">
              <a:rPr lang="et-EE" altLang="et-EE"/>
              <a:pPr>
                <a:defRPr/>
              </a:pPr>
              <a:t>12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52187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D32D275-AE55-4DEC-B162-E8A75452D137}" type="slidenum">
              <a:rPr lang="et-EE" altLang="et-EE"/>
              <a:pPr>
                <a:defRPr/>
              </a:pPr>
              <a:t>13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2765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D32D275-AE55-4DEC-B162-E8A75452D137}" type="slidenum">
              <a:rPr lang="et-EE" altLang="et-EE"/>
              <a:pPr>
                <a:defRPr/>
              </a:pPr>
              <a:t>16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7188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1119505"/>
            <a:ext cx="7752160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1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93CE-5BC4-4C6D-9EE0-87C195092C24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701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2EC-73B6-431E-B136-3C2B60B64EDD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8237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59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6"/>
            <a:ext cx="7866162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79"/>
            <a:ext cx="786616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91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16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2" y="1676882"/>
            <a:ext cx="385826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2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878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714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37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7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294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327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4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4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356-F194-42A0-965F-EC06ADCFD087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8345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444634"/>
            <a:ext cx="7809161" cy="8512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2693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8483" y="5967035"/>
            <a:ext cx="3431471" cy="3641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898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014" y="1596127"/>
            <a:ext cx="7809161" cy="4161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633453" y="6024558"/>
            <a:ext cx="1197025" cy="36419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898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1119505"/>
            <a:ext cx="7752160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1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93CE-5BC4-4C6D-9EE0-87C195092C24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B050-6BCB-403B-BE01-192E202DAC87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6"/>
            <a:ext cx="7866162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79"/>
            <a:ext cx="786616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0040-B194-4A77-9594-24737AE3989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CBCA-78DD-4D8F-A1D5-111A56887A1B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2" y="1676882"/>
            <a:ext cx="385826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2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214-EEBC-41FB-80FF-0A6EB6A5C9D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C64B-9969-4A2B-B7BF-6EC7A5F9825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A3ED-5DDC-4EEA-B026-97ECA2ADFEFB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19-8224-4E93-8DCA-BDE83555D620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343-3C2C-435C-9B35-0E1701AC20B1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ga avaslaid ilma pealkirj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9015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2EC-73B6-431E-B136-3C2B60B64EDD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4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356-F194-42A0-965F-EC06ADCFD087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5000411"/>
            <a:ext cx="7102336" cy="150831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172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4928587"/>
            <a:ext cx="7102336" cy="15801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1918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06" y="1193705"/>
            <a:ext cx="8402996" cy="4916860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934FDCD-0DBC-48B4-843E-39B1BD77A5B4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30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506" y="1193705"/>
            <a:ext cx="408958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95" y="1193705"/>
            <a:ext cx="416140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FC5302A-F253-43A4-BB13-D3B3C86779D6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251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4B40F9B-2625-4D30-B1AD-78E12A3E0288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2415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B525FC1-9949-40C3-8805-EB12A999DE78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49859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506" y="331850"/>
            <a:ext cx="8402996" cy="58177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657" indent="0">
              <a:buNone/>
              <a:defRPr sz="2800"/>
            </a:lvl2pPr>
            <a:lvl3pPr marL="901313" indent="0">
              <a:buNone/>
              <a:defRPr sz="2400"/>
            </a:lvl3pPr>
            <a:lvl4pPr marL="1351971" indent="0">
              <a:buNone/>
              <a:defRPr sz="2000"/>
            </a:lvl4pPr>
            <a:lvl5pPr marL="1802629" indent="0">
              <a:buNone/>
              <a:defRPr sz="2000"/>
            </a:lvl5pPr>
            <a:lvl6pPr marL="2253286" indent="0">
              <a:buNone/>
              <a:defRPr sz="2000"/>
            </a:lvl6pPr>
            <a:lvl7pPr marL="2703943" indent="0">
              <a:buNone/>
              <a:defRPr sz="2000"/>
            </a:lvl7pPr>
            <a:lvl8pPr marL="3154599" indent="0">
              <a:buNone/>
              <a:defRPr sz="2000"/>
            </a:lvl8pPr>
            <a:lvl9pPr marL="360525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t-E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5520" y="475458"/>
            <a:ext cx="5472113" cy="293162"/>
          </a:xfrm>
        </p:spPr>
        <p:txBody>
          <a:bodyPr/>
          <a:lstStyle>
            <a:lvl1pPr marL="0" indent="0" algn="r">
              <a:buNone/>
              <a:defRPr sz="1400"/>
            </a:lvl1pPr>
            <a:lvl2pPr marL="450657" indent="0">
              <a:buNone/>
              <a:defRPr sz="1200"/>
            </a:lvl2pPr>
            <a:lvl3pPr marL="901313" indent="0">
              <a:buNone/>
              <a:defRPr sz="1000"/>
            </a:lvl3pPr>
            <a:lvl4pPr marL="1351971" indent="0">
              <a:buNone/>
              <a:defRPr sz="900"/>
            </a:lvl4pPr>
            <a:lvl5pPr marL="1802629" indent="0">
              <a:buNone/>
              <a:defRPr sz="900"/>
            </a:lvl5pPr>
            <a:lvl6pPr marL="2253286" indent="0">
              <a:buNone/>
              <a:defRPr sz="900"/>
            </a:lvl6pPr>
            <a:lvl7pPr marL="2703943" indent="0">
              <a:buNone/>
              <a:defRPr sz="900"/>
            </a:lvl7pPr>
            <a:lvl8pPr marL="3154599" indent="0">
              <a:buNone/>
              <a:defRPr sz="900"/>
            </a:lvl8pPr>
            <a:lvl9pPr marL="3605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592CE0C-B623-4AF3-BA98-BD2DAEFF1C12}" type="slidenum">
              <a:rPr lang="et-EE"/>
              <a:pPr>
                <a:defRPr/>
              </a:pPr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382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B050-6BCB-403B-BE01-192E202DAC87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664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0627" y="1119188"/>
            <a:ext cx="6838934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0627" y="3592514"/>
            <a:ext cx="6838934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1993CE-5BC4-4C6D-9EE0-87C195092C24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562152899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ABB050-6BCB-403B-BE01-192E202DAC87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953633238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2600" y="1704975"/>
            <a:ext cx="7865337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2600" y="4578351"/>
            <a:ext cx="7865337" cy="1495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980040-B194-4A77-9594-24737AE3989C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19455897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9985" y="1768476"/>
            <a:ext cx="4517461" cy="396557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81889" y="1768476"/>
            <a:ext cx="4519069" cy="396557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E6CBCA-78DD-4D8F-A1D5-111A56887A1B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459633607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7426" y="363539"/>
            <a:ext cx="7866946" cy="132238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7425" y="1676400"/>
            <a:ext cx="385947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7425" y="2498726"/>
            <a:ext cx="3859470" cy="3675063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17206" y="1676400"/>
            <a:ext cx="3877166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17206" y="2498726"/>
            <a:ext cx="3877166" cy="3675063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387214-EEBC-41FB-80FF-0A6EB6A5C9DC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824420374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A8C64B-9969-4A2B-B7BF-6EC7A5F9825C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456734032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A7A3ED-5DDC-4EEA-B026-97ECA2ADFEFB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412521456"/>
      </p:ext>
    </p:extLst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7425" y="455614"/>
            <a:ext cx="2942464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77166" y="984251"/>
            <a:ext cx="4617206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7425" y="2052638"/>
            <a:ext cx="2942464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29DB19-8224-4E93-8DCA-BDE83555D620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623836696"/>
      </p:ext>
    </p:extLst>
  </p:cSld>
  <p:clrMapOvr>
    <a:masterClrMapping/>
  </p:clrMapOvr>
  <p:transition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7425" y="455614"/>
            <a:ext cx="2942464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77166" y="984251"/>
            <a:ext cx="4617206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27425" y="2052638"/>
            <a:ext cx="2942464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458343-3C2C-435C-9B35-0E1701AC20B1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593623265"/>
      </p:ext>
    </p:extLst>
  </p:cSld>
  <p:clrMapOvr>
    <a:masterClrMapping/>
  </p:clrMapOvr>
  <p:transition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73D2EC-73B6-431E-B136-3C2B60B64EDD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4102973041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6"/>
            <a:ext cx="7866162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79"/>
            <a:ext cx="786616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0040-B194-4A77-9594-24737AE3989C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262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403617" y="301626"/>
            <a:ext cx="2297341" cy="543242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9985" y="301626"/>
            <a:ext cx="6739189" cy="54324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4F9356-F194-42A0-965F-EC06ADCFD087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116865088"/>
      </p:ext>
    </p:extLst>
  </p:cSld>
  <p:clrMapOvr>
    <a:masterClrMapping/>
  </p:clrMapOvr>
  <p:transition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6" y="1119507"/>
            <a:ext cx="7752159" cy="2381521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2" cy="1651546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92" indent="0" algn="ctr">
              <a:buNone/>
              <a:defRPr sz="1969"/>
            </a:lvl2pPr>
            <a:lvl3pPr marL="899984" indent="0" algn="ctr">
              <a:buNone/>
              <a:defRPr sz="1771"/>
            </a:lvl3pPr>
            <a:lvl4pPr marL="1349976" indent="0" algn="ctr">
              <a:buNone/>
              <a:defRPr sz="1575"/>
            </a:lvl4pPr>
            <a:lvl5pPr marL="1799968" indent="0" algn="ctr">
              <a:buNone/>
              <a:defRPr sz="1575"/>
            </a:lvl5pPr>
            <a:lvl6pPr marL="2249959" indent="0" algn="ctr">
              <a:buNone/>
              <a:defRPr sz="1575"/>
            </a:lvl6pPr>
            <a:lvl7pPr marL="2699952" indent="0" algn="ctr">
              <a:buNone/>
              <a:defRPr sz="1575"/>
            </a:lvl7pPr>
            <a:lvl8pPr marL="3149944" indent="0" algn="ctr">
              <a:buNone/>
              <a:defRPr sz="1575"/>
            </a:lvl8pPr>
            <a:lvl9pPr marL="3599935" indent="0" algn="ctr">
              <a:buNone/>
              <a:defRPr sz="1575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93CE-5BC4-4C6D-9EE0-87C195092C24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B050-6BCB-403B-BE01-192E202DAC87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8"/>
            <a:ext cx="7866162" cy="2845473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81"/>
            <a:ext cx="7866162" cy="149636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9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899984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3pPr>
            <a:lvl4pPr marL="134997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6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95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95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94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93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0040-B194-4A77-9594-24737AE3989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8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8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CBCA-78DD-4D8F-A1D5-111A56887A1B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2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3" y="1676882"/>
            <a:ext cx="3858266" cy="82181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92" indent="0">
              <a:buNone/>
              <a:defRPr sz="1969" b="1"/>
            </a:lvl2pPr>
            <a:lvl3pPr marL="899984" indent="0">
              <a:buNone/>
              <a:defRPr sz="1771" b="1"/>
            </a:lvl3pPr>
            <a:lvl4pPr marL="1349976" indent="0">
              <a:buNone/>
              <a:defRPr sz="1575" b="1"/>
            </a:lvl4pPr>
            <a:lvl5pPr marL="1799968" indent="0">
              <a:buNone/>
              <a:defRPr sz="1575" b="1"/>
            </a:lvl5pPr>
            <a:lvl6pPr marL="2249959" indent="0">
              <a:buNone/>
              <a:defRPr sz="1575" b="1"/>
            </a:lvl6pPr>
            <a:lvl7pPr marL="2699952" indent="0">
              <a:buNone/>
              <a:defRPr sz="1575" b="1"/>
            </a:lvl7pPr>
            <a:lvl8pPr marL="3149944" indent="0">
              <a:buNone/>
              <a:defRPr sz="1575" b="1"/>
            </a:lvl8pPr>
            <a:lvl9pPr marL="3599935" indent="0">
              <a:buNone/>
              <a:defRPr sz="1575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3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92" indent="0">
              <a:buNone/>
              <a:defRPr sz="1969" b="1"/>
            </a:lvl2pPr>
            <a:lvl3pPr marL="899984" indent="0">
              <a:buNone/>
              <a:defRPr sz="1771" b="1"/>
            </a:lvl3pPr>
            <a:lvl4pPr marL="1349976" indent="0">
              <a:buNone/>
              <a:defRPr sz="1575" b="1"/>
            </a:lvl4pPr>
            <a:lvl5pPr marL="1799968" indent="0">
              <a:buNone/>
              <a:defRPr sz="1575" b="1"/>
            </a:lvl5pPr>
            <a:lvl6pPr marL="2249959" indent="0">
              <a:buNone/>
              <a:defRPr sz="1575" b="1"/>
            </a:lvl6pPr>
            <a:lvl7pPr marL="2699952" indent="0">
              <a:buNone/>
              <a:defRPr sz="1575" b="1"/>
            </a:lvl7pPr>
            <a:lvl8pPr marL="3149944" indent="0">
              <a:buNone/>
              <a:defRPr sz="1575" b="1"/>
            </a:lvl8pPr>
            <a:lvl9pPr marL="3599935" indent="0">
              <a:buNone/>
              <a:defRPr sz="1575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214-EEBC-41FB-80FF-0A6EB6A5C9D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C64B-9969-4A2B-B7BF-6EC7A5F9825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A3ED-5DDC-4EEA-B026-97ECA2ADFEFB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2" y="456036"/>
            <a:ext cx="2941498" cy="1596126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50"/>
            </a:lvl1pPr>
            <a:lvl2pPr>
              <a:defRPr sz="2756"/>
            </a:lvl2pPr>
            <a:lvl3pPr>
              <a:defRPr sz="2362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2" y="2052163"/>
            <a:ext cx="2941498" cy="3801883"/>
          </a:xfrm>
        </p:spPr>
        <p:txBody>
          <a:bodyPr/>
          <a:lstStyle>
            <a:lvl1pPr marL="0" indent="0">
              <a:buNone/>
              <a:defRPr sz="1575"/>
            </a:lvl1pPr>
            <a:lvl2pPr marL="449992" indent="0">
              <a:buNone/>
              <a:defRPr sz="1378"/>
            </a:lvl2pPr>
            <a:lvl3pPr marL="899984" indent="0">
              <a:buNone/>
              <a:defRPr sz="1181"/>
            </a:lvl3pPr>
            <a:lvl4pPr marL="1349976" indent="0">
              <a:buNone/>
              <a:defRPr sz="984"/>
            </a:lvl4pPr>
            <a:lvl5pPr marL="1799968" indent="0">
              <a:buNone/>
              <a:defRPr sz="984"/>
            </a:lvl5pPr>
            <a:lvl6pPr marL="2249959" indent="0">
              <a:buNone/>
              <a:defRPr sz="984"/>
            </a:lvl6pPr>
            <a:lvl7pPr marL="2699952" indent="0">
              <a:buNone/>
              <a:defRPr sz="984"/>
            </a:lvl7pPr>
            <a:lvl8pPr marL="3149944" indent="0">
              <a:buNone/>
              <a:defRPr sz="984"/>
            </a:lvl8pPr>
            <a:lvl9pPr marL="3599935" indent="0">
              <a:buNone/>
              <a:defRPr sz="984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19-8224-4E93-8DCA-BDE83555D620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2" y="456036"/>
            <a:ext cx="2941498" cy="1596126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50"/>
            </a:lvl1pPr>
            <a:lvl2pPr marL="449992" indent="0">
              <a:buNone/>
              <a:defRPr sz="2756"/>
            </a:lvl2pPr>
            <a:lvl3pPr marL="899984" indent="0">
              <a:buNone/>
              <a:defRPr sz="2362"/>
            </a:lvl3pPr>
            <a:lvl4pPr marL="1349976" indent="0">
              <a:buNone/>
              <a:defRPr sz="1969"/>
            </a:lvl4pPr>
            <a:lvl5pPr marL="1799968" indent="0">
              <a:buNone/>
              <a:defRPr sz="1969"/>
            </a:lvl5pPr>
            <a:lvl6pPr marL="2249959" indent="0">
              <a:buNone/>
              <a:defRPr sz="1969"/>
            </a:lvl6pPr>
            <a:lvl7pPr marL="2699952" indent="0">
              <a:buNone/>
              <a:defRPr sz="1969"/>
            </a:lvl7pPr>
            <a:lvl8pPr marL="3149944" indent="0">
              <a:buNone/>
              <a:defRPr sz="1969"/>
            </a:lvl8pPr>
            <a:lvl9pPr marL="3599935" indent="0">
              <a:buNone/>
              <a:defRPr sz="1969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2" y="2052163"/>
            <a:ext cx="2941498" cy="3801883"/>
          </a:xfrm>
        </p:spPr>
        <p:txBody>
          <a:bodyPr/>
          <a:lstStyle>
            <a:lvl1pPr marL="0" indent="0">
              <a:buNone/>
              <a:defRPr sz="1575"/>
            </a:lvl1pPr>
            <a:lvl2pPr marL="449992" indent="0">
              <a:buNone/>
              <a:defRPr sz="1378"/>
            </a:lvl2pPr>
            <a:lvl3pPr marL="899984" indent="0">
              <a:buNone/>
              <a:defRPr sz="1181"/>
            </a:lvl3pPr>
            <a:lvl4pPr marL="1349976" indent="0">
              <a:buNone/>
              <a:defRPr sz="984"/>
            </a:lvl4pPr>
            <a:lvl5pPr marL="1799968" indent="0">
              <a:buNone/>
              <a:defRPr sz="984"/>
            </a:lvl5pPr>
            <a:lvl6pPr marL="2249959" indent="0">
              <a:buNone/>
              <a:defRPr sz="984"/>
            </a:lvl6pPr>
            <a:lvl7pPr marL="2699952" indent="0">
              <a:buNone/>
              <a:defRPr sz="984"/>
            </a:lvl7pPr>
            <a:lvl8pPr marL="3149944" indent="0">
              <a:buNone/>
              <a:defRPr sz="984"/>
            </a:lvl8pPr>
            <a:lvl9pPr marL="3599935" indent="0">
              <a:buNone/>
              <a:defRPr sz="984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343-3C2C-435C-9B35-0E1701AC20B1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CBCA-78DD-4D8F-A1D5-111A56887A1B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76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2EC-73B6-431E-B136-3C2B60B64EDD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5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356-F194-42A0-965F-EC06ADCFD087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1119505"/>
            <a:ext cx="7752160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1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21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5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6"/>
            <a:ext cx="7866162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79"/>
            <a:ext cx="786616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87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50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2" y="1676882"/>
            <a:ext cx="385826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2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64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89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50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8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2" y="1676882"/>
            <a:ext cx="385826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2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214-EEBC-41FB-80FF-0A6EB6A5C9DC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718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76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4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5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ga avaslaid ilma pealkirj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56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5000411"/>
            <a:ext cx="7102336" cy="150831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67095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4928587"/>
            <a:ext cx="7102336" cy="15801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341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06" y="1193705"/>
            <a:ext cx="8402996" cy="4916860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934FDCD-0DBC-48B4-843E-39B1BD77A5B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3247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506" y="1193705"/>
            <a:ext cx="408958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95" y="1193705"/>
            <a:ext cx="416140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FC5302A-F253-43A4-BB13-D3B3C86779D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9530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4B40F9B-2625-4D30-B1AD-78E12A3E028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7957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B525FC1-9949-40C3-8805-EB12A999DE7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48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C64B-9969-4A2B-B7BF-6EC7A5F9825C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6402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506" y="331850"/>
            <a:ext cx="8402996" cy="58177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657" indent="0">
              <a:buNone/>
              <a:defRPr sz="2800"/>
            </a:lvl2pPr>
            <a:lvl3pPr marL="901313" indent="0">
              <a:buNone/>
              <a:defRPr sz="2400"/>
            </a:lvl3pPr>
            <a:lvl4pPr marL="1351971" indent="0">
              <a:buNone/>
              <a:defRPr sz="2000"/>
            </a:lvl4pPr>
            <a:lvl5pPr marL="1802629" indent="0">
              <a:buNone/>
              <a:defRPr sz="2000"/>
            </a:lvl5pPr>
            <a:lvl6pPr marL="2253286" indent="0">
              <a:buNone/>
              <a:defRPr sz="2000"/>
            </a:lvl6pPr>
            <a:lvl7pPr marL="2703943" indent="0">
              <a:buNone/>
              <a:defRPr sz="2000"/>
            </a:lvl7pPr>
            <a:lvl8pPr marL="3154599" indent="0">
              <a:buNone/>
              <a:defRPr sz="2000"/>
            </a:lvl8pPr>
            <a:lvl9pPr marL="360525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5520" y="475458"/>
            <a:ext cx="5472113" cy="293162"/>
          </a:xfrm>
        </p:spPr>
        <p:txBody>
          <a:bodyPr/>
          <a:lstStyle>
            <a:lvl1pPr marL="0" indent="0" algn="r">
              <a:buNone/>
              <a:defRPr sz="1400"/>
            </a:lvl1pPr>
            <a:lvl2pPr marL="450657" indent="0">
              <a:buNone/>
              <a:defRPr sz="1200"/>
            </a:lvl2pPr>
            <a:lvl3pPr marL="901313" indent="0">
              <a:buNone/>
              <a:defRPr sz="1000"/>
            </a:lvl3pPr>
            <a:lvl4pPr marL="1351971" indent="0">
              <a:buNone/>
              <a:defRPr sz="900"/>
            </a:lvl4pPr>
            <a:lvl5pPr marL="1802629" indent="0">
              <a:buNone/>
              <a:defRPr sz="900"/>
            </a:lvl5pPr>
            <a:lvl6pPr marL="2253286" indent="0">
              <a:buNone/>
              <a:defRPr sz="900"/>
            </a:lvl6pPr>
            <a:lvl7pPr marL="2703943" indent="0">
              <a:buNone/>
              <a:defRPr sz="900"/>
            </a:lvl7pPr>
            <a:lvl8pPr marL="3154599" indent="0">
              <a:buNone/>
              <a:defRPr sz="900"/>
            </a:lvl8pPr>
            <a:lvl9pPr marL="3605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592CE0C-B623-4AF3-BA98-BD2DAEFF1C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0708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ga avaslaid ilma pealkirj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17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5000411"/>
            <a:ext cx="7102336" cy="150831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5917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4928587"/>
            <a:ext cx="7102336" cy="15801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1271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06" y="1193705"/>
            <a:ext cx="8402996" cy="4916860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934FDCD-0DBC-48B4-843E-39B1BD77A5B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3311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506" y="1193705"/>
            <a:ext cx="408958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95" y="1193705"/>
            <a:ext cx="416140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FC5302A-F253-43A4-BB13-D3B3C86779D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3209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4B40F9B-2625-4D30-B1AD-78E12A3E028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4915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B525FC1-9949-40C3-8805-EB12A999DE7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1018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506" y="331850"/>
            <a:ext cx="8402996" cy="58177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657" indent="0">
              <a:buNone/>
              <a:defRPr sz="2800"/>
            </a:lvl2pPr>
            <a:lvl3pPr marL="901313" indent="0">
              <a:buNone/>
              <a:defRPr sz="2400"/>
            </a:lvl3pPr>
            <a:lvl4pPr marL="1351971" indent="0">
              <a:buNone/>
              <a:defRPr sz="2000"/>
            </a:lvl4pPr>
            <a:lvl5pPr marL="1802629" indent="0">
              <a:buNone/>
              <a:defRPr sz="2000"/>
            </a:lvl5pPr>
            <a:lvl6pPr marL="2253286" indent="0">
              <a:buNone/>
              <a:defRPr sz="2000"/>
            </a:lvl6pPr>
            <a:lvl7pPr marL="2703943" indent="0">
              <a:buNone/>
              <a:defRPr sz="2000"/>
            </a:lvl7pPr>
            <a:lvl8pPr marL="3154599" indent="0">
              <a:buNone/>
              <a:defRPr sz="2000"/>
            </a:lvl8pPr>
            <a:lvl9pPr marL="360525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5520" y="475458"/>
            <a:ext cx="5472113" cy="293162"/>
          </a:xfrm>
        </p:spPr>
        <p:txBody>
          <a:bodyPr/>
          <a:lstStyle>
            <a:lvl1pPr marL="0" indent="0" algn="r">
              <a:buNone/>
              <a:defRPr sz="1400"/>
            </a:lvl1pPr>
            <a:lvl2pPr marL="450657" indent="0">
              <a:buNone/>
              <a:defRPr sz="1200"/>
            </a:lvl2pPr>
            <a:lvl3pPr marL="901313" indent="0">
              <a:buNone/>
              <a:defRPr sz="1000"/>
            </a:lvl3pPr>
            <a:lvl4pPr marL="1351971" indent="0">
              <a:buNone/>
              <a:defRPr sz="900"/>
            </a:lvl4pPr>
            <a:lvl5pPr marL="1802629" indent="0">
              <a:buNone/>
              <a:defRPr sz="900"/>
            </a:lvl5pPr>
            <a:lvl6pPr marL="2253286" indent="0">
              <a:buNone/>
              <a:defRPr sz="900"/>
            </a:lvl6pPr>
            <a:lvl7pPr marL="2703943" indent="0">
              <a:buNone/>
              <a:defRPr sz="900"/>
            </a:lvl7pPr>
            <a:lvl8pPr marL="3154599" indent="0">
              <a:buNone/>
              <a:defRPr sz="900"/>
            </a:lvl8pPr>
            <a:lvl9pPr marL="3605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592CE0C-B623-4AF3-BA98-BD2DAEFF1C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0983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ga avaslaid ilma pealkirj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2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A3ED-5DDC-4EEA-B026-97ECA2ADFEFB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9246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5000411"/>
            <a:ext cx="7102336" cy="150831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3274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843" y="1768303"/>
            <a:ext cx="7110227" cy="258568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705" y="4928587"/>
            <a:ext cx="7102336" cy="15801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04469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06" y="1193705"/>
            <a:ext cx="8402996" cy="4916860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B934FDCD-0DBC-48B4-843E-39B1BD77A5B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41379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6" y="273980"/>
            <a:ext cx="8402996" cy="776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506" y="1193705"/>
            <a:ext cx="408958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95" y="1193705"/>
            <a:ext cx="4161407" cy="49168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4FC5302A-F253-43A4-BB13-D3B3C86779D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5672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24B40F9B-2625-4D30-B1AD-78E12A3E028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7830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EB525FC1-9949-40C3-8805-EB12A999DE7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8791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506" y="331850"/>
            <a:ext cx="8402996" cy="58177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0657" indent="0">
              <a:buNone/>
              <a:defRPr sz="2800"/>
            </a:lvl2pPr>
            <a:lvl3pPr marL="901313" indent="0">
              <a:buNone/>
              <a:defRPr sz="2400"/>
            </a:lvl3pPr>
            <a:lvl4pPr marL="1351971" indent="0">
              <a:buNone/>
              <a:defRPr sz="2000"/>
            </a:lvl4pPr>
            <a:lvl5pPr marL="1802629" indent="0">
              <a:buNone/>
              <a:defRPr sz="2000"/>
            </a:lvl5pPr>
            <a:lvl6pPr marL="2253286" indent="0">
              <a:buNone/>
              <a:defRPr sz="2000"/>
            </a:lvl6pPr>
            <a:lvl7pPr marL="2703943" indent="0">
              <a:buNone/>
              <a:defRPr sz="2000"/>
            </a:lvl7pPr>
            <a:lvl8pPr marL="3154599" indent="0">
              <a:buNone/>
              <a:defRPr sz="2000"/>
            </a:lvl8pPr>
            <a:lvl9pPr marL="360525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5520" y="475458"/>
            <a:ext cx="5472113" cy="293162"/>
          </a:xfrm>
        </p:spPr>
        <p:txBody>
          <a:bodyPr/>
          <a:lstStyle>
            <a:lvl1pPr marL="0" indent="0" algn="r">
              <a:buNone/>
              <a:defRPr sz="1400"/>
            </a:lvl1pPr>
            <a:lvl2pPr marL="450657" indent="0">
              <a:buNone/>
              <a:defRPr sz="1200"/>
            </a:lvl2pPr>
            <a:lvl3pPr marL="901313" indent="0">
              <a:buNone/>
              <a:defRPr sz="1000"/>
            </a:lvl3pPr>
            <a:lvl4pPr marL="1351971" indent="0">
              <a:buNone/>
              <a:defRPr sz="900"/>
            </a:lvl4pPr>
            <a:lvl5pPr marL="1802629" indent="0">
              <a:buNone/>
              <a:defRPr sz="900"/>
            </a:lvl5pPr>
            <a:lvl6pPr marL="2253286" indent="0">
              <a:buNone/>
              <a:defRPr sz="900"/>
            </a:lvl6pPr>
            <a:lvl7pPr marL="2703943" indent="0">
              <a:buNone/>
              <a:defRPr sz="900"/>
            </a:lvl7pPr>
            <a:lvl8pPr marL="3154599" indent="0">
              <a:buNone/>
              <a:defRPr sz="900"/>
            </a:lvl8pPr>
            <a:lvl9pPr marL="3605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46793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lvl1pPr>
          </a:lstStyle>
          <a:p>
            <a:pPr>
              <a:defRPr/>
            </a:pPr>
            <a:fld id="{9592CE0C-B623-4AF3-BA98-BD2DAEFF1C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1219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1119505"/>
            <a:ext cx="7752160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1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3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40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6"/>
            <a:ext cx="7866162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79"/>
            <a:ext cx="786616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1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19-8224-4E93-8DCA-BDE83555D620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2312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842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2" y="1676882"/>
            <a:ext cx="385826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2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01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95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392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41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78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18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4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35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1119505"/>
            <a:ext cx="7752160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1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93CE-5BC4-4C6D-9EE0-87C195092C24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B050-6BCB-403B-BE01-192E202DAC87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343-3C2C-435C-9B35-0E1701AC20B1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3973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63" y="1705386"/>
            <a:ext cx="7866162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63" y="4577779"/>
            <a:ext cx="786616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0040-B194-4A77-9594-24737AE3989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13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095" y="1820976"/>
            <a:ext cx="3876080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6CBCA-78DD-4D8F-A1D5-111A56887A1B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364197"/>
            <a:ext cx="7866162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202" y="1676882"/>
            <a:ext cx="3858266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2" y="2498697"/>
            <a:ext cx="3858266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096" y="1676882"/>
            <a:ext cx="3877268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7096" y="2498697"/>
            <a:ext cx="3877268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7214-EEBC-41FB-80FF-0A6EB6A5C9D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C64B-9969-4A2B-B7BF-6EC7A5F9825C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A3ED-5DDC-4EEA-B026-97ECA2ADFEFB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68" y="984912"/>
            <a:ext cx="4617095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DB19-8224-4E93-8DCA-BDE83555D620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01" y="456036"/>
            <a:ext cx="2941498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7268" y="984912"/>
            <a:ext cx="4617095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01" y="2052161"/>
            <a:ext cx="2941498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58343-3C2C-435C-9B35-0E1701AC20B1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2EC-73B6-431E-B136-3C2B60B64EDD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635" y="364195"/>
            <a:ext cx="1966541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14" y="364195"/>
            <a:ext cx="578561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356-F194-42A0-965F-EC06ADCFD087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14" y="1119505"/>
            <a:ext cx="7752160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24" y="3592866"/>
            <a:ext cx="6840141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18.03.2019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3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3" y="1820976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3" y="6340167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EA66-A92D-43A9-A4A0-2939D49C7D86}" type="slidenum">
              <a:rPr lang="et-EE" altLang="et-EE" smtClean="0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870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3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3" y="1820976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3" y="6340167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EA66-A92D-43A9-A4A0-2939D49C7D86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9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3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3" y="1820976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  <a:latin typeface="Roboto"/>
                <a:ea typeface="+mn-ea"/>
              </a:rPr>
              <a:pPr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18.03.2019</a:t>
            </a:fld>
            <a:endParaRPr lang="et-EE">
              <a:solidFill>
                <a:prstClr val="black">
                  <a:tint val="75000"/>
                </a:prstClr>
              </a:solidFill>
              <a:latin typeface="Roboto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3" y="6340167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t-EE">
              <a:solidFill>
                <a:prstClr val="black">
                  <a:tint val="75000"/>
                </a:prstClr>
              </a:solidFill>
              <a:latin typeface="Roboto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  <a:latin typeface="Roboto"/>
                <a:ea typeface="+mn-ea"/>
              </a:rPr>
              <a:pPr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t-EE">
              <a:solidFill>
                <a:prstClr val="black">
                  <a:tint val="75000"/>
                </a:prstClr>
              </a:solidFill>
              <a:latin typeface="Robot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2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3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3" y="1820976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3" y="6340167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EA66-A92D-43A9-A4A0-2939D49C7D86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94152" y="274638"/>
            <a:ext cx="840267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4152" y="1193800"/>
            <a:ext cx="840267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882" y="6221413"/>
            <a:ext cx="501940" cy="430212"/>
          </a:xfrm>
          <a:prstGeom prst="rect">
            <a:avLst/>
          </a:prstGeom>
        </p:spPr>
        <p:txBody>
          <a:bodyPr vert="horz" lIns="90134" tIns="45067" rIns="90134" bIns="45067" rtlCol="0" anchor="ctr"/>
          <a:lstStyle>
            <a:lvl1pPr algn="r" defTabSz="91060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200" b="1" smtClean="0">
                <a:solidFill>
                  <a:srgbClr val="1C9AD7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buFont typeface="Times New Roman" pitchFamily="16" charset="0"/>
              <a:buNone/>
              <a:defRPr/>
            </a:pPr>
            <a:fld id="{81DE53DA-9A5F-4E65-A0E0-CD963ADA2DF7}" type="slidenum">
              <a:rPr lang="et-EE">
                <a:ea typeface="Microsoft YaHei" charset="-122"/>
              </a:rPr>
              <a:pPr>
                <a:buFont typeface="Times New Roman" pitchFamily="16" charset="0"/>
                <a:buNone/>
                <a:defRPr/>
              </a:pPr>
              <a:t>‹#›</a:t>
            </a:fld>
            <a:endParaRPr lang="et-EE" dirty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5pPr>
      <a:lvl6pPr marL="45065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6pPr>
      <a:lvl7pPr marL="901313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7pPr>
      <a:lvl8pPr marL="1351971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8pPr>
      <a:lvl9pPr marL="180262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31838" indent="-28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255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57638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272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478612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273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92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8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657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31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971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2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28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94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59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25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9985" y="301626"/>
            <a:ext cx="919097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985" y="1768476"/>
            <a:ext cx="9190973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9985" y="6886576"/>
            <a:ext cx="237778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t-E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94276" y="6886576"/>
            <a:ext cx="323687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t-E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24788" y="6886576"/>
            <a:ext cx="237778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0EEFEA66-A92D-43A9-A4A0-2939D49C7D86}" type="slidenum">
              <a:rPr lang="et-EE" altLang="et-EE"/>
              <a:pPr/>
              <a:t>‹#›</a:t>
            </a:fld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219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>
    <p:push dir="u"/>
  </p:transition>
  <p:txStyles>
    <p:titleStyle>
      <a:lvl1pPr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7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4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4" y="1820978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9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3333"/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4" y="6340169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3333"/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9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3333"/>
            <a:fld id="{0EEFEA66-A92D-43A9-A4A0-2939D49C7D86}" type="slidenum">
              <a:rPr lang="et-EE" altLang="et-EE" smtClean="0">
                <a:solidFill>
                  <a:prstClr val="black">
                    <a:tint val="75000"/>
                  </a:prstClr>
                </a:solidFill>
              </a:rPr>
              <a:pPr defTabSz="443333"/>
              <a:t>‹#›</a:t>
            </a:fld>
            <a:endParaRPr lang="et-EE" alt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899984" rtl="0" eaLnBrk="1" latinLnBrk="0" hangingPunct="1">
        <a:lnSpc>
          <a:spcPct val="90000"/>
        </a:lnSpc>
        <a:spcBef>
          <a:spcPct val="0"/>
        </a:spcBef>
        <a:buNone/>
        <a:defRPr sz="43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96" indent="-224996" algn="l" defTabSz="899984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88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80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74971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4pPr>
      <a:lvl5pPr marL="2024964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5pPr>
      <a:lvl6pPr marL="2474956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6pPr>
      <a:lvl7pPr marL="2924947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7pPr>
      <a:lvl8pPr marL="3374940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8pPr>
      <a:lvl9pPr marL="3824932" indent="-224996" algn="l" defTabSz="899984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1pPr>
      <a:lvl2pPr marL="449992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2pPr>
      <a:lvl3pPr marL="899984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349976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4pPr>
      <a:lvl5pPr marL="1799968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5pPr>
      <a:lvl6pPr marL="2249959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6pPr>
      <a:lvl7pPr marL="2699952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7pPr>
      <a:lvl8pPr marL="3149944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8pPr>
      <a:lvl9pPr marL="3599935" algn="l" defTabSz="899984" rtl="0" eaLnBrk="1" latinLnBrk="0" hangingPunct="1">
        <a:defRPr sz="17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3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3" y="1820976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18.03.2019</a:t>
            </a:fld>
            <a:endParaRPr lang="et-EE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3" y="6340167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t-EE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t-EE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543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94152" y="274638"/>
            <a:ext cx="840267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4152" y="1193800"/>
            <a:ext cx="840267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882" y="6221413"/>
            <a:ext cx="501940" cy="430212"/>
          </a:xfrm>
          <a:prstGeom prst="rect">
            <a:avLst/>
          </a:prstGeom>
        </p:spPr>
        <p:txBody>
          <a:bodyPr vert="horz" lIns="90134" tIns="45067" rIns="90134" bIns="45067" rtlCol="0" anchor="ctr"/>
          <a:lstStyle>
            <a:lvl1pPr algn="r" defTabSz="91060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200" b="1" smtClean="0">
                <a:solidFill>
                  <a:srgbClr val="1C9AD7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buFont typeface="Times New Roman" pitchFamily="16" charset="0"/>
              <a:buNone/>
              <a:defRPr/>
            </a:pPr>
            <a:fld id="{81DE53DA-9A5F-4E65-A0E0-CD963ADA2DF7}" type="slidenum">
              <a:rPr lang="et-EE">
                <a:ea typeface="Microsoft YaHei" charset="-122"/>
              </a:rPr>
              <a:pPr>
                <a:buFont typeface="Times New Roman" pitchFamily="16" charset="0"/>
                <a:buNone/>
                <a:defRPr/>
              </a:pPr>
              <a:t>‹#›</a:t>
            </a:fld>
            <a:endParaRPr lang="et-EE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7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5pPr>
      <a:lvl6pPr marL="45065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6pPr>
      <a:lvl7pPr marL="901313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7pPr>
      <a:lvl8pPr marL="1351971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8pPr>
      <a:lvl9pPr marL="180262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31838" indent="-28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255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57638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272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478612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273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92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8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657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31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971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2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28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94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59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25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94152" y="274638"/>
            <a:ext cx="840267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4152" y="1193800"/>
            <a:ext cx="840267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882" y="6221413"/>
            <a:ext cx="501940" cy="430212"/>
          </a:xfrm>
          <a:prstGeom prst="rect">
            <a:avLst/>
          </a:prstGeom>
        </p:spPr>
        <p:txBody>
          <a:bodyPr vert="horz" lIns="90134" tIns="45067" rIns="90134" bIns="45067" rtlCol="0" anchor="ctr"/>
          <a:lstStyle>
            <a:lvl1pPr algn="r" defTabSz="91060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200" b="1" smtClean="0">
                <a:solidFill>
                  <a:srgbClr val="1C9AD7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buFont typeface="Times New Roman" pitchFamily="16" charset="0"/>
              <a:buNone/>
              <a:defRPr/>
            </a:pPr>
            <a:fld id="{81DE53DA-9A5F-4E65-A0E0-CD963ADA2DF7}" type="slidenum">
              <a:rPr lang="et-EE">
                <a:ea typeface="Microsoft YaHei" charset="-122"/>
              </a:rPr>
              <a:pPr>
                <a:buFont typeface="Times New Roman" pitchFamily="16" charset="0"/>
                <a:buNone/>
                <a:defRPr/>
              </a:pPr>
              <a:t>‹#›</a:t>
            </a:fld>
            <a:endParaRPr lang="et-EE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8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5pPr>
      <a:lvl6pPr marL="45065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6pPr>
      <a:lvl7pPr marL="901313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7pPr>
      <a:lvl8pPr marL="1351971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8pPr>
      <a:lvl9pPr marL="180262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31838" indent="-28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255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57638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272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478612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273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92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8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657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31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971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2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28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94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59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25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394152" y="274638"/>
            <a:ext cx="840267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4152" y="1193800"/>
            <a:ext cx="840267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34" tIns="45067" rIns="90134" bIns="45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882" y="6221413"/>
            <a:ext cx="501940" cy="430212"/>
          </a:xfrm>
          <a:prstGeom prst="rect">
            <a:avLst/>
          </a:prstGeom>
        </p:spPr>
        <p:txBody>
          <a:bodyPr vert="horz" lIns="90134" tIns="45067" rIns="90134" bIns="45067" rtlCol="0" anchor="ctr"/>
          <a:lstStyle>
            <a:lvl1pPr algn="r" defTabSz="91060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200" b="1" smtClean="0">
                <a:solidFill>
                  <a:srgbClr val="1C9AD7"/>
                </a:solidFill>
                <a:latin typeface="Georgia" pitchFamily="18" charset="0"/>
                <a:cs typeface="Arial" charset="0"/>
              </a:defRPr>
            </a:lvl1pPr>
          </a:lstStyle>
          <a:p>
            <a:pPr>
              <a:buFont typeface="Times New Roman" pitchFamily="16" charset="0"/>
              <a:buNone/>
              <a:defRPr/>
            </a:pPr>
            <a:fld id="{81DE53DA-9A5F-4E65-A0E0-CD963ADA2DF7}" type="slidenum">
              <a:rPr lang="et-EE">
                <a:ea typeface="Microsoft YaHei" charset="-122"/>
              </a:rPr>
              <a:pPr>
                <a:buFont typeface="Times New Roman" pitchFamily="16" charset="0"/>
                <a:buNone/>
                <a:defRPr/>
              </a:pPr>
              <a:t>‹#›</a:t>
            </a:fld>
            <a:endParaRPr lang="et-EE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1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5pPr>
      <a:lvl6pPr marL="45065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6pPr>
      <a:lvl7pPr marL="901313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7pPr>
      <a:lvl8pPr marL="1351971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8pPr>
      <a:lvl9pPr marL="180262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C9AD7"/>
          </a:solidFill>
          <a:latin typeface="Georgia" pitchFamily="18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31838" indent="-28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255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57638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272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478612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273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92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86" indent="-225328" algn="l" defTabSz="901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657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31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971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2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28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943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599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256" algn="l" defTabSz="90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13" y="364197"/>
            <a:ext cx="78661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13" y="1820976"/>
            <a:ext cx="78661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1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C72D316-2B28-4EC0-AD66-8A961B9C55D8}" type="datetimeFigureOut">
              <a:rPr lang="et-EE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18.03.2019</a:t>
            </a:fld>
            <a:endParaRPr lang="et-EE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1063" y="6340167"/>
            <a:ext cx="30780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t-EE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133" y="6340167"/>
            <a:ext cx="20520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20EC2A7-552D-41DF-8846-F79AEF2B7CDF}" type="slidenum">
              <a:rPr lang="et-EE" smtClean="0">
                <a:solidFill>
                  <a:prstClr val="black">
                    <a:tint val="75000"/>
                  </a:prstClr>
                </a:solidFill>
                <a:latin typeface="Roboto"/>
              </a:rPr>
              <a:pPr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t-EE">
              <a:solidFill>
                <a:prstClr val="black">
                  <a:tint val="7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60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ihkel.Krusberg@envir.e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 bwMode="auto">
          <a:xfrm>
            <a:off x="60326" y="1"/>
            <a:ext cx="8999537" cy="18002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t-EE">
              <a:solidFill>
                <a:prstClr val="black"/>
              </a:solidFill>
            </a:endParaRPr>
          </a:p>
        </p:txBody>
      </p:sp>
      <p:graphicFrame>
        <p:nvGraphicFramePr>
          <p:cNvPr id="3073" name="Group 1"/>
          <p:cNvGraphicFramePr>
            <a:graphicFrameLocks noGrp="1"/>
          </p:cNvGraphicFramePr>
          <p:nvPr>
            <p:extLst/>
          </p:nvPr>
        </p:nvGraphicFramePr>
        <p:xfrm>
          <a:off x="0" y="1"/>
          <a:ext cx="9120188" cy="1800225"/>
        </p:xfrm>
        <a:graphic>
          <a:graphicData uri="http://schemas.openxmlformats.org/drawingml/2006/table">
            <a:tbl>
              <a:tblPr/>
              <a:tblGrid>
                <a:gridCol w="9120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xfrm>
            <a:off x="1031702" y="2052117"/>
            <a:ext cx="6552765" cy="828327"/>
          </a:xfrm>
          <a:ln/>
        </p:spPr>
        <p:txBody>
          <a:bodyPr vert="horz" wrap="square" lIns="0" tIns="165186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4800" dirty="0" smtClean="0">
                <a:solidFill>
                  <a:srgbClr val="FFFFFF"/>
                </a:solidFill>
              </a:rPr>
              <a:t>RINGMAJANDUS</a:t>
            </a:r>
            <a:endParaRPr lang="et-EE" altLang="et-EE" sz="4800" dirty="0">
              <a:solidFill>
                <a:srgbClr val="FFFFFF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31702" y="4799781"/>
            <a:ext cx="4680594" cy="141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828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r>
              <a:rPr lang="et-EE" altLang="et-EE" sz="2800" b="1" dirty="0" smtClean="0">
                <a:solidFill>
                  <a:srgbClr val="FFFFFF"/>
                </a:solidFill>
              </a:rPr>
              <a:t>Mihkel Krusberg</a:t>
            </a:r>
          </a:p>
          <a:p>
            <a:r>
              <a:rPr lang="et-EE" altLang="et-EE" sz="2800" b="1" dirty="0" smtClean="0">
                <a:solidFill>
                  <a:srgbClr val="FFFFFF"/>
                </a:solidFill>
              </a:rPr>
              <a:t>Keskkonnakorralduse osakond</a:t>
            </a:r>
            <a:endParaRPr lang="et-EE" altLang="et-EE" sz="2400" dirty="0">
              <a:solidFill>
                <a:srgbClr val="FFFFFF"/>
              </a:solidFill>
            </a:endParaRPr>
          </a:p>
          <a:p>
            <a:r>
              <a:rPr lang="et-EE" altLang="et-EE" sz="2400" dirty="0" smtClean="0">
                <a:solidFill>
                  <a:srgbClr val="FFFFFF"/>
                </a:solidFill>
              </a:rPr>
              <a:t>Nõunik</a:t>
            </a:r>
          </a:p>
          <a:p>
            <a:r>
              <a:rPr lang="et-EE" altLang="et-EE" sz="2400" dirty="0" smtClean="0">
                <a:solidFill>
                  <a:srgbClr val="FFFFFF"/>
                </a:solidFill>
              </a:rPr>
              <a:t>19.03.2019</a:t>
            </a:r>
            <a:endParaRPr lang="et-EE" altLang="et-EE" sz="2400" dirty="0">
              <a:solidFill>
                <a:srgbClr val="FFFFFF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1" y="334962"/>
            <a:ext cx="28797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5" r="34646" b="18503"/>
          <a:stretch/>
        </p:blipFill>
        <p:spPr>
          <a:xfrm>
            <a:off x="6000254" y="3564285"/>
            <a:ext cx="2860765" cy="28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60094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5136158" y="755973"/>
            <a:ext cx="1927131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solidFill>
                  <a:srgbClr val="0072CE"/>
                </a:solidFill>
              </a:rPr>
              <a:t>Ringmajandus</a:t>
            </a:r>
            <a:endParaRPr lang="et-EE" sz="2400" b="1" dirty="0">
              <a:solidFill>
                <a:srgbClr val="0072C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4181" y="4500389"/>
            <a:ext cx="4031873" cy="1166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0072CE"/>
                </a:solidFill>
                <a:latin typeface="+mn-lt"/>
              </a:rPr>
              <a:t>Kaasates väljastpoolt vähem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energiat ja ressursse, toodetakse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sama kogus või rohkem tooteid.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Rohkem potentsiaali kasutatakse ära.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818" y="1919069"/>
            <a:ext cx="3180601" cy="150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824" y="1933199"/>
            <a:ext cx="2757600" cy="1501200"/>
          </a:xfrm>
          <a:prstGeom prst="rect">
            <a:avLst/>
          </a:prstGeom>
          <a:blipFill dpi="0" rotWithShape="1"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0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1211722" y="2148442"/>
            <a:ext cx="5689088" cy="2377861"/>
          </a:xfrm>
          <a:custGeom>
            <a:avLst/>
            <a:gdLst>
              <a:gd name="connsiteX0" fmla="*/ 0 w 4876800"/>
              <a:gd name="connsiteY0" fmla="*/ 2038350 h 2038350"/>
              <a:gd name="connsiteX1" fmla="*/ 2724150 w 4876800"/>
              <a:gd name="connsiteY1" fmla="*/ 1371600 h 2038350"/>
              <a:gd name="connsiteX2" fmla="*/ 4876800 w 4876800"/>
              <a:gd name="connsiteY2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0" h="2038350">
                <a:moveTo>
                  <a:pt x="0" y="2038350"/>
                </a:moveTo>
                <a:cubicBezTo>
                  <a:pt x="955675" y="1874837"/>
                  <a:pt x="1911350" y="1711325"/>
                  <a:pt x="2724150" y="1371600"/>
                </a:cubicBezTo>
                <a:cubicBezTo>
                  <a:pt x="3536950" y="1031875"/>
                  <a:pt x="4206875" y="515937"/>
                  <a:pt x="4876800" y="0"/>
                </a:cubicBezTo>
              </a:path>
            </a:pathLst>
          </a:custGeom>
          <a:noFill/>
          <a:ln w="38100">
            <a:solidFill>
              <a:srgbClr val="F0A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Freeform: Shape 14"/>
          <p:cNvSpPr/>
          <p:nvPr/>
        </p:nvSpPr>
        <p:spPr>
          <a:xfrm>
            <a:off x="1211722" y="3581826"/>
            <a:ext cx="5289074" cy="943735"/>
          </a:xfrm>
          <a:custGeom>
            <a:avLst/>
            <a:gdLst>
              <a:gd name="connsiteX0" fmla="*/ 0 w 4533900"/>
              <a:gd name="connsiteY0" fmla="*/ 800100 h 808989"/>
              <a:gd name="connsiteX1" fmla="*/ 2076450 w 4533900"/>
              <a:gd name="connsiteY1" fmla="*/ 695325 h 808989"/>
              <a:gd name="connsiteX2" fmla="*/ 4533900 w 4533900"/>
              <a:gd name="connsiteY2" fmla="*/ 0 h 80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3900" h="808989">
                <a:moveTo>
                  <a:pt x="0" y="800100"/>
                </a:moveTo>
                <a:cubicBezTo>
                  <a:pt x="660400" y="814387"/>
                  <a:pt x="1320800" y="828675"/>
                  <a:pt x="2076450" y="695325"/>
                </a:cubicBezTo>
                <a:cubicBezTo>
                  <a:pt x="2832100" y="561975"/>
                  <a:pt x="3683000" y="280987"/>
                  <a:pt x="4533900" y="0"/>
                </a:cubicBezTo>
              </a:path>
            </a:pathLst>
          </a:custGeom>
          <a:noFill/>
          <a:ln w="38100">
            <a:solidFill>
              <a:srgbClr val="C8C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Freeform: Shape 15"/>
          <p:cNvSpPr/>
          <p:nvPr/>
        </p:nvSpPr>
        <p:spPr>
          <a:xfrm>
            <a:off x="1222833" y="4537415"/>
            <a:ext cx="5733534" cy="1133373"/>
          </a:xfrm>
          <a:custGeom>
            <a:avLst/>
            <a:gdLst>
              <a:gd name="connsiteX0" fmla="*/ 0 w 4914900"/>
              <a:gd name="connsiteY0" fmla="*/ 0 h 971550"/>
              <a:gd name="connsiteX1" fmla="*/ 2676525 w 4914900"/>
              <a:gd name="connsiteY1" fmla="*/ 238125 h 971550"/>
              <a:gd name="connsiteX2" fmla="*/ 4914900 w 4914900"/>
              <a:gd name="connsiteY2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971550">
                <a:moveTo>
                  <a:pt x="0" y="0"/>
                </a:moveTo>
                <a:cubicBezTo>
                  <a:pt x="928687" y="38100"/>
                  <a:pt x="1857375" y="76200"/>
                  <a:pt x="2676525" y="238125"/>
                </a:cubicBezTo>
                <a:cubicBezTo>
                  <a:pt x="3495675" y="400050"/>
                  <a:pt x="4205287" y="685800"/>
                  <a:pt x="4914900" y="971550"/>
                </a:cubicBezTo>
              </a:path>
            </a:pathLst>
          </a:custGeom>
          <a:noFill/>
          <a:ln w="38100">
            <a:solidFill>
              <a:srgbClr val="4E9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TextBox 16"/>
          <p:cNvSpPr txBox="1"/>
          <p:nvPr/>
        </p:nvSpPr>
        <p:spPr>
          <a:xfrm>
            <a:off x="5774861" y="2183433"/>
            <a:ext cx="725935" cy="421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1510" y="3670672"/>
            <a:ext cx="1746956" cy="734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</a:t>
            </a:r>
          </a:p>
          <a:p>
            <a:r>
              <a:rPr lang="et-E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keskkonnale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7457" y="5314910"/>
            <a:ext cx="1746956" cy="734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Surve</a:t>
            </a:r>
          </a:p>
          <a:p>
            <a:r>
              <a:rPr lang="et-E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keskkonnale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156" y="4405209"/>
            <a:ext cx="696015" cy="421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Aeg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212562" y="4524104"/>
            <a:ext cx="5944246" cy="9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12562" y="1332037"/>
            <a:ext cx="0" cy="50401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alkiri 1"/>
          <p:cNvSpPr>
            <a:spLocks noGrp="1"/>
          </p:cNvSpPr>
          <p:nvPr>
            <p:ph type="title"/>
          </p:nvPr>
        </p:nvSpPr>
        <p:spPr>
          <a:xfrm>
            <a:off x="516732" y="339897"/>
            <a:ext cx="8291834" cy="776117"/>
          </a:xfrm>
        </p:spPr>
        <p:txBody>
          <a:bodyPr/>
          <a:lstStyle/>
          <a:p>
            <a:r>
              <a:rPr lang="et-EE" sz="4400" dirty="0">
                <a:solidFill>
                  <a:schemeClr val="accent1"/>
                </a:solidFill>
              </a:rPr>
              <a:t>Majanduskasv ja surve keskkonnale </a:t>
            </a:r>
          </a:p>
        </p:txBody>
      </p:sp>
    </p:spTree>
    <p:extLst>
      <p:ext uri="{BB962C8B-B14F-4D97-AF65-F5344CB8AC3E}">
        <p14:creationId xmlns:p14="http://schemas.microsoft.com/office/powerpoint/2010/main" val="27929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6732" y="339897"/>
            <a:ext cx="8291834" cy="776117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rgbClr val="0077C0"/>
                </a:solidFill>
              </a:rPr>
              <a:t>Keskkonnakorralduse põhimõtted</a:t>
            </a:r>
            <a:r>
              <a:rPr lang="et-EE" dirty="0" smtClean="0"/>
              <a:t>	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6732" y="1116013"/>
            <a:ext cx="8291834" cy="5472608"/>
          </a:xfrm>
        </p:spPr>
        <p:txBody>
          <a:bodyPr/>
          <a:lstStyle/>
          <a:p>
            <a:r>
              <a:rPr lang="et-EE" sz="2800" dirty="0"/>
              <a:t>Terviklik ahel - algus ja lõpp keskkond:</a:t>
            </a:r>
          </a:p>
          <a:p>
            <a:pPr lvl="1"/>
            <a:r>
              <a:rPr lang="et-EE" dirty="0"/>
              <a:t>a</a:t>
            </a:r>
            <a:r>
              <a:rPr lang="et-EE" dirty="0" smtClean="0"/>
              <a:t>mmutame toorainet keskkonnast</a:t>
            </a:r>
          </a:p>
          <a:p>
            <a:pPr lvl="1"/>
            <a:r>
              <a:rPr lang="et-EE" dirty="0"/>
              <a:t>t</a:t>
            </a:r>
            <a:r>
              <a:rPr lang="et-EE" dirty="0" smtClean="0"/>
              <a:t>arbime tooteid</a:t>
            </a:r>
          </a:p>
          <a:p>
            <a:pPr lvl="1"/>
            <a:r>
              <a:rPr lang="et-EE" dirty="0"/>
              <a:t>v</a:t>
            </a:r>
            <a:r>
              <a:rPr lang="et-EE" dirty="0" smtClean="0"/>
              <a:t>iime keskkonda tagasi (nt energia, jäätmed)</a:t>
            </a:r>
          </a:p>
          <a:p>
            <a:r>
              <a:rPr lang="et-EE" sz="2800" dirty="0"/>
              <a:t>Tooraine </a:t>
            </a:r>
            <a:r>
              <a:rPr lang="et-EE" sz="2800" dirty="0">
                <a:solidFill>
                  <a:srgbClr val="006EB5"/>
                </a:solidFill>
              </a:rPr>
              <a:t>eluea pikendamine</a:t>
            </a:r>
            <a:endParaRPr lang="et-EE" sz="2800" dirty="0"/>
          </a:p>
          <a:p>
            <a:r>
              <a:rPr lang="et-EE" sz="2800" dirty="0"/>
              <a:t>100% efektiivsus ei ole reaalselt saavutatav</a:t>
            </a:r>
          </a:p>
          <a:p>
            <a:r>
              <a:rPr lang="et-EE" sz="2800" dirty="0">
                <a:solidFill>
                  <a:srgbClr val="006EB5"/>
                </a:solidFill>
              </a:rPr>
              <a:t>Võimalused:</a:t>
            </a:r>
          </a:p>
          <a:p>
            <a:pPr lvl="1"/>
            <a:r>
              <a:rPr lang="et-EE" dirty="0"/>
              <a:t>t</a:t>
            </a:r>
            <a:r>
              <a:rPr lang="et-EE" dirty="0" smtClean="0"/>
              <a:t>ootjate ja tarbijate motiveerimine </a:t>
            </a:r>
          </a:p>
          <a:p>
            <a:pPr lvl="1"/>
            <a:r>
              <a:rPr lang="et-EE" dirty="0"/>
              <a:t>t</a:t>
            </a:r>
            <a:r>
              <a:rPr lang="et-EE" dirty="0" smtClean="0"/>
              <a:t>ootjate ja tarbijate sundimine</a:t>
            </a:r>
          </a:p>
          <a:p>
            <a:pPr lvl="1"/>
            <a:r>
              <a:rPr lang="et-EE" dirty="0"/>
              <a:t>j</a:t>
            </a:r>
            <a:r>
              <a:rPr lang="et-EE" dirty="0" smtClean="0"/>
              <a:t>ätkusuutlikkuse esitlemine</a:t>
            </a:r>
          </a:p>
        </p:txBody>
      </p:sp>
    </p:spTree>
    <p:extLst>
      <p:ext uri="{BB962C8B-B14F-4D97-AF65-F5344CB8AC3E}">
        <p14:creationId xmlns:p14="http://schemas.microsoft.com/office/powerpoint/2010/main" val="25550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70C0"/>
                </a:solidFill>
              </a:rPr>
              <a:t>Rentimine ja jagamine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Eesmärk: tarbida/kasutada, mitte omada</a:t>
            </a:r>
          </a:p>
          <a:p>
            <a:r>
              <a:rPr lang="et-EE" dirty="0" smtClean="0"/>
              <a:t>Tarbijate või tootjate </a:t>
            </a:r>
            <a:r>
              <a:rPr lang="et-EE" dirty="0"/>
              <a:t>ja tarbijate </a:t>
            </a:r>
            <a:r>
              <a:rPr lang="et-EE" dirty="0" smtClean="0"/>
              <a:t>vahel </a:t>
            </a:r>
          </a:p>
          <a:p>
            <a:r>
              <a:rPr lang="et-EE" dirty="0" smtClean="0"/>
              <a:t>Kasutus efektiivsem</a:t>
            </a:r>
          </a:p>
          <a:p>
            <a:r>
              <a:rPr lang="et-EE" dirty="0" smtClean="0"/>
              <a:t>Kontrollitum kasutusest kõrvaldamine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47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7013" y="562931"/>
            <a:ext cx="7866162" cy="1322188"/>
          </a:xfrm>
        </p:spPr>
        <p:txBody>
          <a:bodyPr/>
          <a:lstStyle/>
          <a:p>
            <a:r>
              <a:rPr lang="et-EE" dirty="0" smtClean="0">
                <a:solidFill>
                  <a:schemeClr val="accent1"/>
                </a:solidFill>
              </a:rPr>
              <a:t>Jagamismajandus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7013" y="2836646"/>
            <a:ext cx="3573041" cy="188732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t-EE" dirty="0" smtClean="0"/>
              <a:t>Tarbija käitumise muutumine.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t-EE" dirty="0" smtClean="0">
                <a:solidFill>
                  <a:schemeClr val="accent1"/>
                </a:solidFill>
              </a:rPr>
              <a:t>Kõike ei ole vaja alati omada.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054" y="1980109"/>
            <a:ext cx="469017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1"/>
                </a:solidFill>
              </a:rPr>
              <a:t>Parandamiskultuur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6216278" y="6372597"/>
            <a:ext cx="2710999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Allikas</a:t>
            </a:r>
            <a:r>
              <a:rPr lang="et-E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SPARK </a:t>
            </a:r>
            <a:r>
              <a:rPr lang="et-EE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Makerlab</a:t>
            </a:r>
            <a:endParaRPr lang="et-E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98" name="Picture 2" descr="https://geenius.ee/app/uploads/2016/12/spark_tartu-770x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69" y="1620069"/>
            <a:ext cx="7334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11622" y="107901"/>
            <a:ext cx="8402996" cy="776117"/>
          </a:xfrm>
        </p:spPr>
        <p:txBody>
          <a:bodyPr/>
          <a:lstStyle/>
          <a:p>
            <a:r>
              <a:rPr lang="et-EE" dirty="0" smtClean="0">
                <a:solidFill>
                  <a:srgbClr val="0072CE"/>
                </a:solidFill>
                <a:latin typeface="Roboto Condensed (Pealkirjad)"/>
              </a:rPr>
              <a:t>Ettevõtte võimalused ringmajanduses</a:t>
            </a:r>
            <a:endParaRPr lang="et-EE" dirty="0">
              <a:solidFill>
                <a:srgbClr val="0072CE"/>
              </a:solidFill>
              <a:latin typeface="Roboto Condensed (Pealkirjad)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-48418" y="894825"/>
            <a:ext cx="9419978" cy="5538524"/>
          </a:xfrm>
        </p:spPr>
        <p:txBody>
          <a:bodyPr/>
          <a:lstStyle/>
          <a:p>
            <a:r>
              <a:rPr lang="et-EE" b="1" dirty="0" smtClean="0">
                <a:latin typeface="Roboto (Kehatekst)"/>
              </a:rPr>
              <a:t>Väärtuse loomine </a:t>
            </a:r>
            <a:r>
              <a:rPr lang="et-EE" dirty="0" smtClean="0">
                <a:latin typeface="Roboto (Kehatekst)"/>
              </a:rPr>
              <a:t>parema ressursikasutusega</a:t>
            </a:r>
          </a:p>
          <a:p>
            <a:r>
              <a:rPr lang="et-EE" b="1" dirty="0" smtClean="0">
                <a:latin typeface="Roboto (Kehatekst)"/>
              </a:rPr>
              <a:t>Andmete läbipaistvus </a:t>
            </a:r>
            <a:r>
              <a:rPr lang="et-EE" dirty="0" smtClean="0">
                <a:latin typeface="Roboto (Kehatekst)"/>
              </a:rPr>
              <a:t>otsuste tegemiseks</a:t>
            </a:r>
            <a:endParaRPr lang="et-EE" b="1" dirty="0" smtClean="0">
              <a:latin typeface="Roboto (Kehatekst)"/>
            </a:endParaRPr>
          </a:p>
          <a:p>
            <a:r>
              <a:rPr lang="et-EE" b="1" dirty="0">
                <a:latin typeface="Roboto (Kehatekst)"/>
              </a:rPr>
              <a:t>Ohtlike ainete </a:t>
            </a:r>
            <a:r>
              <a:rPr lang="et-EE" dirty="0">
                <a:latin typeface="Roboto (Kehatekst)"/>
              </a:rPr>
              <a:t>vähendamine toodetes </a:t>
            </a:r>
            <a:endParaRPr lang="et-EE" dirty="0" smtClean="0">
              <a:latin typeface="Roboto (Kehatekst)"/>
            </a:endParaRPr>
          </a:p>
          <a:p>
            <a:r>
              <a:rPr lang="et-EE" b="1" dirty="0" smtClean="0">
                <a:latin typeface="Roboto (Kehatekst)"/>
              </a:rPr>
              <a:t>Konkurentsieelis</a:t>
            </a:r>
            <a:r>
              <a:rPr lang="et-EE" dirty="0" smtClean="0">
                <a:latin typeface="Roboto (Kehatekst)"/>
              </a:rPr>
              <a:t> tänu teadlikematele tarbijatele</a:t>
            </a:r>
          </a:p>
          <a:p>
            <a:pPr lvl="1"/>
            <a:r>
              <a:rPr lang="et-EE" dirty="0" err="1" smtClean="0">
                <a:latin typeface="Roboto (Kehatekst)"/>
              </a:rPr>
              <a:t>Ökomärgis</a:t>
            </a:r>
            <a:endParaRPr lang="et-EE" dirty="0">
              <a:latin typeface="Roboto (Kehatekst)"/>
            </a:endParaRPr>
          </a:p>
          <a:p>
            <a:pPr lvl="1"/>
            <a:r>
              <a:rPr lang="et-EE" dirty="0" smtClean="0">
                <a:latin typeface="Roboto (Kehatekst)"/>
              </a:rPr>
              <a:t>Keskkonnajuhtimissüsteemid</a:t>
            </a:r>
          </a:p>
          <a:p>
            <a:pPr lvl="1"/>
            <a:r>
              <a:rPr lang="et-EE" dirty="0" smtClean="0">
                <a:latin typeface="Roboto (Kehatekst)"/>
              </a:rPr>
              <a:t>Riik toob esile parimad – Keskkonnasõbraliku ettevõtte konkurss</a:t>
            </a:r>
          </a:p>
          <a:p>
            <a:r>
              <a:rPr lang="et-EE" dirty="0" smtClean="0">
                <a:latin typeface="Roboto (Kehatekst)"/>
              </a:rPr>
              <a:t>Eesmärk on tooteid/teenuseid kasutada, mitte omada – </a:t>
            </a:r>
            <a:r>
              <a:rPr lang="et-EE" b="1" dirty="0" smtClean="0">
                <a:latin typeface="Roboto (Kehatekst)"/>
              </a:rPr>
              <a:t>koostöövõrgustiku loomine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41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1223" y="3015864"/>
            <a:ext cx="5097742" cy="80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800" dirty="0" smtClean="0">
                <a:solidFill>
                  <a:schemeClr val="bg1"/>
                </a:solidFill>
              </a:rPr>
              <a:t>Ökoinnovatsioon</a:t>
            </a:r>
            <a:endParaRPr lang="et-E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60094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635" y="1908101"/>
            <a:ext cx="1606824" cy="2062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654" y="755973"/>
            <a:ext cx="1779654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</a:rPr>
              <a:t>Innovatsioon</a:t>
            </a:r>
            <a:endParaRPr lang="et-EE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54" y="4494464"/>
            <a:ext cx="2614818" cy="62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  <a:latin typeface="+mn-lt"/>
              </a:rPr>
              <a:t>Hea idee, millest sünnib</a:t>
            </a:r>
          </a:p>
          <a:p>
            <a:r>
              <a:rPr lang="et-EE" dirty="0" smtClean="0">
                <a:solidFill>
                  <a:schemeClr val="bg1"/>
                </a:solidFill>
                <a:latin typeface="+mn-lt"/>
              </a:rPr>
              <a:t>tark uuendus.</a:t>
            </a:r>
            <a:endParaRPr lang="et-E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9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60094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5136158" y="755973"/>
            <a:ext cx="2260555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solidFill>
                  <a:srgbClr val="0072CE"/>
                </a:solidFill>
              </a:rPr>
              <a:t>Ökoinnovatsioon</a:t>
            </a:r>
            <a:endParaRPr lang="et-EE" sz="2400" b="1" dirty="0">
              <a:solidFill>
                <a:srgbClr val="0072C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4181" y="4500389"/>
            <a:ext cx="3305713" cy="898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72CE"/>
                </a:solidFill>
                <a:latin typeface="+mn-lt"/>
              </a:rPr>
              <a:t>Hea idee, millest sünnib tark</a:t>
            </a:r>
            <a:r>
              <a:rPr lang="et-EE" dirty="0">
                <a:solidFill>
                  <a:srgbClr val="0072CE"/>
                </a:solidFill>
                <a:latin typeface="+mn-lt"/>
              </a:rPr>
              <a:t> </a:t>
            </a:r>
            <a:r>
              <a:rPr lang="et-EE" dirty="0" smtClean="0">
                <a:solidFill>
                  <a:srgbClr val="0072CE"/>
                </a:solidFill>
                <a:latin typeface="+mn-lt"/>
              </a:rPr>
              <a:t>ja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t</a:t>
            </a:r>
            <a:r>
              <a:rPr lang="et-EE" dirty="0" smtClean="0">
                <a:solidFill>
                  <a:srgbClr val="0072CE"/>
                </a:solidFill>
                <a:latin typeface="+mn-lt"/>
              </a:rPr>
              <a:t>õhus lahendus, mis hoiab ka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k</a:t>
            </a:r>
            <a:r>
              <a:rPr lang="et-EE" dirty="0" smtClean="0">
                <a:solidFill>
                  <a:srgbClr val="0072CE"/>
                </a:solidFill>
                <a:latin typeface="+mn-lt"/>
              </a:rPr>
              <a:t>eskkonda ja tervist.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726" y="1919482"/>
            <a:ext cx="1594781" cy="206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6000" y="1908000"/>
            <a:ext cx="1605600" cy="2062800"/>
          </a:xfrm>
          <a:prstGeom prst="rect">
            <a:avLst/>
          </a:prstGeom>
          <a:blipFill dpi="0" rotWithShape="1"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08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u kohatäide 2"/>
          <p:cNvSpPr>
            <a:spLocks noGrp="1"/>
          </p:cNvSpPr>
          <p:nvPr>
            <p:ph idx="1"/>
          </p:nvPr>
        </p:nvSpPr>
        <p:spPr>
          <a:xfrm>
            <a:off x="311622" y="1908101"/>
            <a:ext cx="8479811" cy="3723275"/>
          </a:xfrm>
        </p:spPr>
        <p:txBody>
          <a:bodyPr>
            <a:normAutofit/>
          </a:bodyPr>
          <a:lstStyle/>
          <a:p>
            <a:pPr marL="0" lvl="3" indent="0" algn="ctr">
              <a:spcBef>
                <a:spcPts val="0"/>
              </a:spcBef>
              <a:buNone/>
            </a:pPr>
            <a:r>
              <a:rPr lang="en-GB" sz="5984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NEVER </a:t>
            </a:r>
            <a:r>
              <a:rPr lang="en-GB" sz="5984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WASTE </a:t>
            </a:r>
            <a:endParaRPr lang="et-EE" sz="5984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3" indent="0" algn="ctr">
              <a:spcBef>
                <a:spcPts val="0"/>
              </a:spcBef>
              <a:buNone/>
            </a:pPr>
            <a:endParaRPr lang="et-EE" sz="5984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lvl="3" indent="0" algn="ctr">
              <a:spcBef>
                <a:spcPts val="0"/>
              </a:spcBef>
              <a:buNone/>
            </a:pPr>
            <a:r>
              <a:rPr lang="en-GB" sz="5984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 </a:t>
            </a:r>
            <a:r>
              <a:rPr lang="en-GB" sz="5984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OPPORT</a:t>
            </a:r>
            <a:r>
              <a:rPr lang="et-EE" sz="5984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</a:t>
            </a:r>
            <a:r>
              <a:rPr lang="en-GB" sz="5984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</a:t>
            </a:r>
            <a:r>
              <a:rPr lang="et-EE" sz="5984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</a:t>
            </a:r>
            <a:r>
              <a:rPr lang="en-GB" sz="5984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TY</a:t>
            </a:r>
            <a:r>
              <a:rPr lang="en-GB" sz="5984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!</a:t>
            </a:r>
            <a:endParaRPr lang="et-EE" sz="5984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1223" y="3015864"/>
            <a:ext cx="5097742" cy="80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800" dirty="0" err="1" smtClean="0">
                <a:solidFill>
                  <a:schemeClr val="bg1"/>
                </a:solidFill>
              </a:rPr>
              <a:t>Ökodisain</a:t>
            </a:r>
            <a:endParaRPr lang="et-E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60094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84" y="2198924"/>
            <a:ext cx="2242325" cy="11582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654" y="755973"/>
            <a:ext cx="1519968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</a:rPr>
              <a:t>Tavadisain</a:t>
            </a:r>
            <a:endParaRPr lang="et-EE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54" y="4494464"/>
            <a:ext cx="3233578" cy="898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chemeClr val="bg1"/>
                </a:solidFill>
                <a:latin typeface="+mn-lt"/>
              </a:rPr>
              <a:t>Ebaefektiivselt disainitud</a:t>
            </a:r>
          </a:p>
          <a:p>
            <a:r>
              <a:rPr lang="et-EE" dirty="0">
                <a:solidFill>
                  <a:schemeClr val="bg1"/>
                </a:solidFill>
                <a:latin typeface="+mn-lt"/>
              </a:rPr>
              <a:t>t</a:t>
            </a:r>
            <a:r>
              <a:rPr lang="et-EE" dirty="0" smtClean="0">
                <a:solidFill>
                  <a:schemeClr val="bg1"/>
                </a:solidFill>
                <a:latin typeface="+mn-lt"/>
              </a:rPr>
              <a:t>ootmisprotsess raiskab raha,</a:t>
            </a:r>
          </a:p>
          <a:p>
            <a:r>
              <a:rPr lang="et-EE" dirty="0">
                <a:solidFill>
                  <a:schemeClr val="bg1"/>
                </a:solidFill>
                <a:latin typeface="+mn-lt"/>
              </a:rPr>
              <a:t>e</a:t>
            </a:r>
            <a:r>
              <a:rPr lang="et-EE" dirty="0" smtClean="0">
                <a:solidFill>
                  <a:schemeClr val="bg1"/>
                </a:solidFill>
                <a:latin typeface="+mn-lt"/>
              </a:rPr>
              <a:t>nergiat ja toorainet.</a:t>
            </a:r>
            <a:endParaRPr lang="et-E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1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60094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5136158" y="755973"/>
            <a:ext cx="1414170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err="1" smtClean="0">
                <a:solidFill>
                  <a:srgbClr val="0072CE"/>
                </a:solidFill>
              </a:rPr>
              <a:t>Ökodisain</a:t>
            </a:r>
            <a:endParaRPr lang="et-EE" sz="2400" b="1" dirty="0">
              <a:solidFill>
                <a:srgbClr val="0072C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4181" y="4500389"/>
            <a:ext cx="4007828" cy="1166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72CE"/>
                </a:solidFill>
                <a:latin typeface="+mn-lt"/>
              </a:rPr>
              <a:t>Terviklikult disainitud protsess ja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t</a:t>
            </a:r>
            <a:r>
              <a:rPr lang="et-EE" dirty="0" smtClean="0">
                <a:solidFill>
                  <a:srgbClr val="0072CE"/>
                </a:solidFill>
                <a:latin typeface="+mn-lt"/>
              </a:rPr>
              <a:t>oode aitavad sama ressursi eest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r</a:t>
            </a:r>
            <a:r>
              <a:rPr lang="et-EE" dirty="0" smtClean="0">
                <a:solidFill>
                  <a:srgbClr val="0072CE"/>
                </a:solidFill>
                <a:latin typeface="+mn-lt"/>
              </a:rPr>
              <a:t>ohkem toota. Tootmisjäägid saavad</a:t>
            </a:r>
          </a:p>
          <a:p>
            <a:r>
              <a:rPr lang="et-EE" dirty="0">
                <a:solidFill>
                  <a:srgbClr val="0072CE"/>
                </a:solidFill>
                <a:latin typeface="+mn-lt"/>
              </a:rPr>
              <a:t>o</a:t>
            </a:r>
            <a:r>
              <a:rPr lang="et-EE" dirty="0" smtClean="0">
                <a:solidFill>
                  <a:srgbClr val="0072CE"/>
                </a:solidFill>
                <a:latin typeface="+mn-lt"/>
              </a:rPr>
              <a:t>lla teise toote sisend.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508" y="2189061"/>
            <a:ext cx="3349568" cy="11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8647" y="2189061"/>
            <a:ext cx="2242800" cy="1159200"/>
          </a:xfrm>
          <a:prstGeom prst="rect">
            <a:avLst/>
          </a:prstGeom>
          <a:blipFill dpi="0" rotWithShape="1"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70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1223" y="3015864"/>
            <a:ext cx="5097742" cy="80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800" dirty="0" smtClean="0">
                <a:solidFill>
                  <a:prstClr val="white"/>
                </a:solidFill>
              </a:rPr>
              <a:t>Tegevused Eestis</a:t>
            </a:r>
            <a:endParaRPr lang="et-EE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654" y="1332037"/>
            <a:ext cx="5097742" cy="295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800" dirty="0">
                <a:solidFill>
                  <a:schemeClr val="bg1"/>
                </a:solidFill>
              </a:rPr>
              <a:t>Ettevõtete ressursitõhususe </a:t>
            </a:r>
            <a:r>
              <a:rPr lang="et-EE" sz="4800" dirty="0" smtClean="0">
                <a:solidFill>
                  <a:schemeClr val="bg1"/>
                </a:solidFill>
              </a:rPr>
              <a:t>meede – 120 miljonit €</a:t>
            </a:r>
            <a:endParaRPr lang="et-EE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45" r="34646" b="18503"/>
          <a:stretch/>
        </p:blipFill>
        <p:spPr>
          <a:xfrm>
            <a:off x="5136158" y="3348261"/>
            <a:ext cx="28219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779" y="2496550"/>
            <a:ext cx="6368632" cy="1505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3333"/>
            <a:r>
              <a:rPr lang="et-EE" sz="4737" dirty="0">
                <a:solidFill>
                  <a:prstClr val="white"/>
                </a:solidFill>
                <a:latin typeface="Roboto Condensed"/>
              </a:rPr>
              <a:t>Väiksema materjalikuluga</a:t>
            </a:r>
          </a:p>
          <a:p>
            <a:pPr algn="ctr" defTabSz="443333"/>
            <a:r>
              <a:rPr lang="et-EE" sz="4737" dirty="0">
                <a:solidFill>
                  <a:prstClr val="white"/>
                </a:solidFill>
                <a:latin typeface="Roboto Condensed"/>
              </a:rPr>
              <a:t>suurem väärtus</a:t>
            </a:r>
          </a:p>
        </p:txBody>
      </p:sp>
    </p:spTree>
    <p:extLst>
      <p:ext uri="{BB962C8B-B14F-4D97-AF65-F5344CB8AC3E}">
        <p14:creationId xmlns:p14="http://schemas.microsoft.com/office/powerpoint/2010/main" val="22149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ühm 2"/>
          <p:cNvGrpSpPr/>
          <p:nvPr/>
        </p:nvGrpSpPr>
        <p:grpSpPr>
          <a:xfrm>
            <a:off x="2111823" y="467941"/>
            <a:ext cx="4898959" cy="5765604"/>
            <a:chOff x="2051497" y="467941"/>
            <a:chExt cx="4898959" cy="5765604"/>
          </a:xfrm>
        </p:grpSpPr>
        <p:sp>
          <p:nvSpPr>
            <p:cNvPr id="5" name="Ristkülik 4"/>
            <p:cNvSpPr/>
            <p:nvPr/>
          </p:nvSpPr>
          <p:spPr>
            <a:xfrm>
              <a:off x="2053912" y="467941"/>
              <a:ext cx="4896544" cy="1008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2115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4133" y="746710"/>
              <a:ext cx="3330895" cy="45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400" dirty="0">
                  <a:solidFill>
                    <a:prstClr val="white"/>
                  </a:solidFill>
                  <a:latin typeface="Georgia" panose="02040502050405020303" pitchFamily="18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Teadlikkuse tõstmine</a:t>
              </a:r>
            </a:p>
          </p:txBody>
        </p:sp>
        <p:pic>
          <p:nvPicPr>
            <p:cNvPr id="7" name="Pil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2344" y="581834"/>
              <a:ext cx="780326" cy="780326"/>
            </a:xfrm>
            <a:prstGeom prst="rect">
              <a:avLst/>
            </a:prstGeom>
          </p:spPr>
        </p:pic>
        <p:sp>
          <p:nvSpPr>
            <p:cNvPr id="8" name="Ristkülik 7"/>
            <p:cNvSpPr/>
            <p:nvPr/>
          </p:nvSpPr>
          <p:spPr>
            <a:xfrm>
              <a:off x="2053912" y="1657426"/>
              <a:ext cx="4896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2115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4133" y="1936139"/>
              <a:ext cx="3701654" cy="45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>
                  <a:solidFill>
                    <a:prstClr val="white"/>
                  </a:solidFill>
                  <a:latin typeface="Georgia" panose="02040502050405020303" pitchFamily="18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Spetsialistide koolitamine</a:t>
              </a:r>
            </a:p>
          </p:txBody>
        </p:sp>
        <p:pic>
          <p:nvPicPr>
            <p:cNvPr id="10" name="Pilt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2344" y="1770826"/>
              <a:ext cx="781200" cy="781200"/>
            </a:xfrm>
            <a:prstGeom prst="rect">
              <a:avLst/>
            </a:prstGeom>
          </p:spPr>
        </p:pic>
        <p:sp>
          <p:nvSpPr>
            <p:cNvPr id="11" name="Ristkülik 10"/>
            <p:cNvSpPr/>
            <p:nvPr/>
          </p:nvSpPr>
          <p:spPr>
            <a:xfrm>
              <a:off x="2053912" y="2846799"/>
              <a:ext cx="4896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2115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4133" y="3125512"/>
              <a:ext cx="2717411" cy="45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>
                  <a:solidFill>
                    <a:prstClr val="white"/>
                  </a:solidFill>
                  <a:latin typeface="Georgia" panose="02040502050405020303" pitchFamily="18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Analüüsi tegemine</a:t>
              </a:r>
            </a:p>
          </p:txBody>
        </p:sp>
        <p:pic>
          <p:nvPicPr>
            <p:cNvPr id="13" name="Pil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2344" y="2960199"/>
              <a:ext cx="781200" cy="781200"/>
            </a:xfrm>
            <a:prstGeom prst="rect">
              <a:avLst/>
            </a:prstGeom>
          </p:spPr>
        </p:pic>
        <p:sp>
          <p:nvSpPr>
            <p:cNvPr id="14" name="Ristkülik 13"/>
            <p:cNvSpPr/>
            <p:nvPr/>
          </p:nvSpPr>
          <p:spPr>
            <a:xfrm>
              <a:off x="2051497" y="4036172"/>
              <a:ext cx="4896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2115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14133" y="4314885"/>
              <a:ext cx="2231701" cy="45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>
                  <a:solidFill>
                    <a:prstClr val="white"/>
                  </a:solidFill>
                  <a:latin typeface="Georgia" panose="02040502050405020303" pitchFamily="18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Investeerimine</a:t>
              </a:r>
            </a:p>
          </p:txBody>
        </p:sp>
        <p:pic>
          <p:nvPicPr>
            <p:cNvPr id="16" name="Pil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2344" y="4149572"/>
              <a:ext cx="781200" cy="781200"/>
            </a:xfrm>
            <a:prstGeom prst="rect">
              <a:avLst/>
            </a:prstGeom>
          </p:spPr>
        </p:pic>
        <p:sp>
          <p:nvSpPr>
            <p:cNvPr id="18" name="Ristkülik 17"/>
            <p:cNvSpPr/>
            <p:nvPr/>
          </p:nvSpPr>
          <p:spPr>
            <a:xfrm>
              <a:off x="2051497" y="5225545"/>
              <a:ext cx="4896000" cy="10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2115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14133" y="5504258"/>
              <a:ext cx="1356462" cy="45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sz="2400" dirty="0">
                  <a:solidFill>
                    <a:prstClr val="white"/>
                  </a:solidFill>
                  <a:latin typeface="Georgia" panose="02040502050405020303" pitchFamily="18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Jäätmed</a:t>
              </a:r>
            </a:p>
          </p:txBody>
        </p:sp>
        <p:pic>
          <p:nvPicPr>
            <p:cNvPr id="2" name="Pilt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470" y="5338944"/>
              <a:ext cx="781200" cy="7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7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1"/>
          <p:cNvGraphicFramePr>
            <a:graphicFrameLocks noGrp="1"/>
          </p:cNvGraphicFramePr>
          <p:nvPr>
            <p:extLst/>
          </p:nvPr>
        </p:nvGraphicFramePr>
        <p:xfrm>
          <a:off x="0" y="199"/>
          <a:ext cx="9120188" cy="1795537"/>
        </p:xfrm>
        <a:graphic>
          <a:graphicData uri="http://schemas.openxmlformats.org/drawingml/2006/table">
            <a:tbl>
              <a:tblPr/>
              <a:tblGrid>
                <a:gridCol w="912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95537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charset="0"/>
                        <a:ea typeface="Microsoft YaHei" charset="-122"/>
                      </a:endParaRPr>
                    </a:p>
                  </a:txBody>
                  <a:tcPr marL="89766" marR="89766" marT="53463" marB="46678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1" y="2303002"/>
            <a:ext cx="778294" cy="778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9856" y="2415872"/>
            <a:ext cx="3980577" cy="552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sz="2992" dirty="0">
                <a:solidFill>
                  <a:prstClr val="white"/>
                </a:solidFill>
                <a:latin typeface="Roboto"/>
              </a:rPr>
              <a:t>700 </a:t>
            </a:r>
            <a:r>
              <a:rPr lang="et-EE" sz="2992" dirty="0" smtClean="0">
                <a:solidFill>
                  <a:prstClr val="white"/>
                </a:solidFill>
                <a:latin typeface="Roboto"/>
              </a:rPr>
              <a:t>inimest teavitatud</a:t>
            </a:r>
            <a:endParaRPr lang="et-EE" sz="2992" dirty="0">
              <a:solidFill>
                <a:prstClr val="white"/>
              </a:solidFill>
              <a:latin typeface="Roboto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05" y="3402337"/>
            <a:ext cx="779166" cy="779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856" y="3515642"/>
            <a:ext cx="4257897" cy="552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sz="2992" dirty="0">
                <a:solidFill>
                  <a:prstClr val="white"/>
                </a:solidFill>
                <a:latin typeface="Roboto"/>
              </a:rPr>
              <a:t>40 </a:t>
            </a:r>
            <a:r>
              <a:rPr lang="et-EE" sz="2992" dirty="0" smtClean="0">
                <a:solidFill>
                  <a:prstClr val="white"/>
                </a:solidFill>
                <a:latin typeface="Roboto"/>
              </a:rPr>
              <a:t>koolitatut spetsialisti</a:t>
            </a:r>
            <a:endParaRPr lang="et-EE" sz="2992" dirty="0">
              <a:solidFill>
                <a:prstClr val="white"/>
              </a:solidFill>
              <a:latin typeface="Roboto"/>
            </a:endParaRP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05" y="4502107"/>
            <a:ext cx="779166" cy="779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9856" y="4615413"/>
            <a:ext cx="3546164" cy="552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sz="2992" dirty="0">
                <a:solidFill>
                  <a:prstClr val="white"/>
                </a:solidFill>
                <a:latin typeface="Roboto"/>
              </a:rPr>
              <a:t>300 </a:t>
            </a:r>
            <a:r>
              <a:rPr lang="et-EE" sz="2992" dirty="0" smtClean="0">
                <a:solidFill>
                  <a:prstClr val="white"/>
                </a:solidFill>
                <a:latin typeface="Roboto"/>
              </a:rPr>
              <a:t>analüüsi tehtud</a:t>
            </a:r>
            <a:endParaRPr lang="et-EE" sz="2992" dirty="0">
              <a:solidFill>
                <a:prstClr val="white"/>
              </a:solidFill>
              <a:latin typeface="Roboto"/>
            </a:endParaRP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05" y="5580862"/>
            <a:ext cx="779166" cy="779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9856" y="5694167"/>
            <a:ext cx="7210332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sz="2992" dirty="0" smtClean="0">
                <a:solidFill>
                  <a:prstClr val="white"/>
                </a:solidFill>
                <a:latin typeface="Roboto"/>
              </a:rPr>
              <a:t>100 </a:t>
            </a:r>
            <a:r>
              <a:rPr lang="et-EE" sz="2992" dirty="0">
                <a:solidFill>
                  <a:prstClr val="white"/>
                </a:solidFill>
                <a:latin typeface="Roboto"/>
              </a:rPr>
              <a:t>mln € </a:t>
            </a:r>
            <a:r>
              <a:rPr lang="et-EE" sz="2992" dirty="0" smtClean="0">
                <a:solidFill>
                  <a:prstClr val="white"/>
                </a:solidFill>
                <a:latin typeface="Roboto"/>
              </a:rPr>
              <a:t>investeeritud 200 ettevõttesse</a:t>
            </a:r>
            <a:endParaRPr lang="et-EE" sz="2992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036" y="544945"/>
            <a:ext cx="4822154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sz="3990" dirty="0" smtClean="0">
                <a:solidFill>
                  <a:srgbClr val="006EB5"/>
                </a:solidFill>
                <a:latin typeface="Roboto Condensed"/>
              </a:rPr>
              <a:t>Eesmärgid </a:t>
            </a:r>
            <a:r>
              <a:rPr lang="et-EE" sz="3990" dirty="0">
                <a:solidFill>
                  <a:srgbClr val="006EB5"/>
                </a:solidFill>
                <a:latin typeface="Roboto Condensed"/>
              </a:rPr>
              <a:t>2016 - 2023</a:t>
            </a:r>
          </a:p>
        </p:txBody>
      </p:sp>
    </p:spTree>
    <p:extLst>
      <p:ext uri="{BB962C8B-B14F-4D97-AF65-F5344CB8AC3E}">
        <p14:creationId xmlns:p14="http://schemas.microsoft.com/office/powerpoint/2010/main" val="28412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1223" y="2268141"/>
            <a:ext cx="5097742" cy="295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800" dirty="0" smtClean="0">
                <a:solidFill>
                  <a:schemeClr val="bg1"/>
                </a:solidFill>
              </a:rPr>
              <a:t>Ringmajanduse </a:t>
            </a:r>
            <a:r>
              <a:rPr lang="et-EE" sz="4800" dirty="0" smtClean="0">
                <a:solidFill>
                  <a:schemeClr val="bg1"/>
                </a:solidFill>
              </a:rPr>
              <a:t>strateegia ja tegevuskava</a:t>
            </a:r>
            <a:endParaRPr lang="et-EE" sz="4800" dirty="0" smtClean="0">
              <a:solidFill>
                <a:schemeClr val="bg1"/>
              </a:solidFill>
            </a:endParaRPr>
          </a:p>
          <a:p>
            <a:pPr algn="ctr"/>
            <a:r>
              <a:rPr lang="et-EE" sz="4800" dirty="0" smtClean="0">
                <a:solidFill>
                  <a:schemeClr val="bg1"/>
                </a:solidFill>
              </a:rPr>
              <a:t>2020+</a:t>
            </a:r>
            <a:endParaRPr lang="et-E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Ringmajanduse kava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506" y="1548061"/>
            <a:ext cx="8253561" cy="4968552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t-EE" sz="3200" dirty="0" smtClean="0"/>
              <a:t>Koostamise etapid:</a:t>
            </a:r>
          </a:p>
          <a:p>
            <a:pPr marL="456011" lvl="1">
              <a:spcBef>
                <a:spcPts val="600"/>
              </a:spcBef>
              <a:spcAft>
                <a:spcPts val="600"/>
              </a:spcAft>
            </a:pPr>
            <a:r>
              <a:rPr lang="et-EE" sz="2801" dirty="0" smtClean="0"/>
              <a:t>Huvigruppide kaasamine</a:t>
            </a:r>
          </a:p>
          <a:p>
            <a:pPr marL="456011" lvl="1">
              <a:spcBef>
                <a:spcPts val="600"/>
              </a:spcBef>
              <a:spcAft>
                <a:spcPts val="600"/>
              </a:spcAft>
            </a:pPr>
            <a:r>
              <a:rPr lang="et-EE" sz="2801" dirty="0" smtClean="0"/>
              <a:t>Rakendusuuring võimalike tegevuste osas (sh potentsiaalsete sektorite tuvastamine)</a:t>
            </a:r>
          </a:p>
          <a:p>
            <a:pPr marL="456011" lvl="1">
              <a:spcBef>
                <a:spcPts val="600"/>
              </a:spcBef>
              <a:spcAft>
                <a:spcPts val="600"/>
              </a:spcAft>
            </a:pPr>
            <a:r>
              <a:rPr lang="et-EE" sz="2801" dirty="0" smtClean="0"/>
              <a:t>Strateegia ja tegevuskava loomine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t-EE" sz="3200" dirty="0" smtClean="0"/>
              <a:t>Ajakava</a:t>
            </a:r>
            <a:r>
              <a:rPr lang="et-EE" sz="3200" dirty="0"/>
              <a:t>:</a:t>
            </a:r>
          </a:p>
          <a:p>
            <a:pPr marL="456011" lvl="1">
              <a:spcBef>
                <a:spcPts val="600"/>
              </a:spcBef>
              <a:spcAft>
                <a:spcPts val="600"/>
              </a:spcAft>
            </a:pPr>
            <a:r>
              <a:rPr lang="et-EE" sz="2800" dirty="0" smtClean="0"/>
              <a:t>2019 </a:t>
            </a:r>
            <a:r>
              <a:rPr lang="et-EE" sz="2800" dirty="0"/>
              <a:t>koostamine </a:t>
            </a:r>
            <a:r>
              <a:rPr lang="et-EE" sz="2800" dirty="0" smtClean="0"/>
              <a:t>(sh indikaatorite välja töötamine ja hetkeolukorra kaardistamine)</a:t>
            </a:r>
            <a:endParaRPr lang="et-EE" sz="2800" dirty="0" smtClean="0"/>
          </a:p>
          <a:p>
            <a:pPr marL="456011" lvl="1">
              <a:spcBef>
                <a:spcPts val="600"/>
              </a:spcBef>
              <a:spcAft>
                <a:spcPts val="600"/>
              </a:spcAft>
            </a:pPr>
            <a:r>
              <a:rPr lang="et-EE" sz="2800" dirty="0" smtClean="0"/>
              <a:t>2020 kinnitamine</a:t>
            </a:r>
          </a:p>
          <a:p>
            <a:pPr marL="456011" lvl="1">
              <a:spcBef>
                <a:spcPts val="600"/>
              </a:spcBef>
              <a:spcAft>
                <a:spcPts val="600"/>
              </a:spcAft>
            </a:pPr>
            <a:endParaRPr lang="et-EE" sz="2800" dirty="0"/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t-EE" sz="3200" b="1" dirty="0" smtClean="0"/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63" y="5375"/>
            <a:ext cx="2547325" cy="24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44" y="611957"/>
            <a:ext cx="4838700" cy="151447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63" y="2772197"/>
            <a:ext cx="7872462" cy="37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>
                <a:solidFill>
                  <a:srgbClr val="0072CE"/>
                </a:solidFill>
                <a:latin typeface="Roboto Condensed (Pealkirjad)"/>
              </a:rPr>
              <a:t>Eesmärk </a:t>
            </a:r>
            <a:endParaRPr lang="et-EE" sz="4000" dirty="0">
              <a:solidFill>
                <a:srgbClr val="0072CE"/>
              </a:solidFill>
              <a:latin typeface="Roboto Condensed (Pealkirjad)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5598" y="1050097"/>
            <a:ext cx="9024590" cy="5466516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t-EE" dirty="0" smtClean="0">
                <a:latin typeface="Roboto Condensed (Pealkirjad)"/>
              </a:rPr>
              <a:t>Ringmajandusest kui megatrendist osa saamine</a:t>
            </a:r>
          </a:p>
          <a:p>
            <a:pPr marL="571500" lvl="1" indent="-457200">
              <a:spcBef>
                <a:spcPts val="600"/>
              </a:spcBef>
              <a:spcAft>
                <a:spcPts val="600"/>
              </a:spcAft>
            </a:pPr>
            <a:r>
              <a:rPr lang="et-EE" dirty="0" smtClean="0">
                <a:latin typeface="Roboto Condensed (Pealkirjad)"/>
              </a:rPr>
              <a:t>Holland ja Soome on suuna näitajad</a:t>
            </a:r>
          </a:p>
          <a:p>
            <a:pPr marL="571500" lvl="1" indent="-457200">
              <a:spcBef>
                <a:spcPts val="600"/>
              </a:spcBef>
              <a:spcAft>
                <a:spcPts val="600"/>
              </a:spcAft>
            </a:pPr>
            <a:r>
              <a:rPr lang="et-EE" dirty="0" smtClean="0">
                <a:latin typeface="Roboto Condensed (Pealkirjad)"/>
              </a:rPr>
              <a:t>Mitmes riigis on juba võetud vastu strateegiad, kavad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t-EE" dirty="0">
                <a:latin typeface="Roboto Condensed (Pealkirjad)"/>
              </a:rPr>
              <a:t>Aastaks 2030 </a:t>
            </a:r>
            <a:r>
              <a:rPr lang="et-EE" dirty="0" smtClean="0">
                <a:latin typeface="Roboto Condensed (Pealkirjad)"/>
              </a:rPr>
              <a:t>on ringmajandus Eesti ettevõtluses juurdunud</a:t>
            </a:r>
            <a:endParaRPr lang="et-EE" dirty="0">
              <a:latin typeface="Roboto Condensed (Pealkirjad)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t-EE" dirty="0" smtClean="0">
                <a:latin typeface="Roboto Condensed (Pealkirjad)"/>
              </a:rPr>
              <a:t>Saavutame läbi koostööprojektide (riik, ettevõtlus, ühiskond) ja riigipoolse süsteemse lähenemise (strateegia, tegevused) </a:t>
            </a:r>
          </a:p>
          <a:p>
            <a:pPr marL="175023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t-EE" sz="2800" dirty="0"/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t-EE" sz="3200" b="1" dirty="0" smtClean="0"/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128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Toodame ja tarbimine mõistlikult</a:t>
            </a:r>
            <a:endParaRPr lang="et-EE" dirty="0"/>
          </a:p>
        </p:txBody>
      </p:sp>
      <p:pic>
        <p:nvPicPr>
          <p:cNvPr id="10" name="Sisu kohatäide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662" y="1050096"/>
            <a:ext cx="7920880" cy="5211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1982" y="6444606"/>
            <a:ext cx="5256584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8"/>
            <a:r>
              <a:rPr lang="et-EE" sz="1000">
                <a:solidFill>
                  <a:prstClr val="black"/>
                </a:solidFill>
                <a:latin typeface="Roboto Condensed" charset="0"/>
                <a:ea typeface="Microsoft YaHei" charset="-122"/>
              </a:rPr>
              <a:t>http://nursinglink.monster.com/education/articles/2562-use-your-brain-when-going-back-to-school</a:t>
            </a:r>
            <a:endParaRPr lang="et-EE" sz="1000" dirty="0">
              <a:solidFill>
                <a:prstClr val="black"/>
              </a:solidFill>
              <a:latin typeface="Roboto Condensed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08822"/>
              </p:ext>
            </p:extLst>
          </p:nvPr>
        </p:nvGraphicFramePr>
        <p:xfrm>
          <a:off x="0" y="1"/>
          <a:ext cx="9120188" cy="1800225"/>
        </p:xfrm>
        <a:graphic>
          <a:graphicData uri="http://schemas.openxmlformats.org/drawingml/2006/table">
            <a:tbl>
              <a:tblPr/>
              <a:tblGrid>
                <a:gridCol w="9120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0022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altLang="et-E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3603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1463676" y="2700189"/>
            <a:ext cx="2447925" cy="612775"/>
          </a:xfrm>
          <a:ln/>
        </p:spPr>
        <p:txBody>
          <a:bodyPr vert="horz" wrap="square" lIns="0" tIns="156492" rIns="0" bIns="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t-EE" altLang="et-EE" sz="5400">
                <a:solidFill>
                  <a:srgbClr val="FFFFFF"/>
                </a:solidFill>
              </a:rPr>
              <a:t>Aitäh!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63676" y="3780482"/>
            <a:ext cx="719931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828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r>
              <a:rPr lang="et-EE" altLang="et-EE" sz="2600" b="1" dirty="0" smtClean="0">
                <a:solidFill>
                  <a:srgbClr val="FFFFFF"/>
                </a:solidFill>
              </a:rPr>
              <a:t>Ressurss.envir.ee</a:t>
            </a:r>
          </a:p>
          <a:p>
            <a:endParaRPr lang="et-EE" altLang="et-EE" sz="2600" b="1" dirty="0">
              <a:solidFill>
                <a:srgbClr val="FFFFFF"/>
              </a:solidFill>
            </a:endParaRPr>
          </a:p>
          <a:p>
            <a:r>
              <a:rPr lang="et-EE" altLang="et-EE" sz="2600" b="1" dirty="0" smtClean="0">
                <a:solidFill>
                  <a:srgbClr val="FFFFFF"/>
                </a:solidFill>
                <a:hlinkClick r:id="rId3"/>
              </a:rPr>
              <a:t>Mihkel.Krusberg@envir.ee</a:t>
            </a:r>
            <a:r>
              <a:rPr lang="et-EE" altLang="et-EE" sz="2600" b="1" dirty="0" smtClean="0">
                <a:solidFill>
                  <a:srgbClr val="FFFFFF"/>
                </a:solidFill>
              </a:rPr>
              <a:t>  </a:t>
            </a:r>
            <a:endParaRPr lang="et-EE" altLang="et-EE" sz="2000" dirty="0" smtClean="0">
              <a:solidFill>
                <a:srgbClr val="FFFFFF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349250"/>
            <a:ext cx="28257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7392" y="293408"/>
            <a:ext cx="7866162" cy="1322111"/>
          </a:xfrm>
        </p:spPr>
        <p:txBody>
          <a:bodyPr/>
          <a:lstStyle/>
          <a:p>
            <a:pPr algn="ctr"/>
            <a:r>
              <a:rPr lang="et-EE" dirty="0" smtClean="0">
                <a:solidFill>
                  <a:schemeClr val="bg1"/>
                </a:solidFill>
              </a:rPr>
              <a:t>Keskkonnakorralduse osakond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23" name="Ristkülik 22"/>
          <p:cNvSpPr/>
          <p:nvPr/>
        </p:nvSpPr>
        <p:spPr>
          <a:xfrm>
            <a:off x="637392" y="1733211"/>
            <a:ext cx="7845406" cy="56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b="1" dirty="0" smtClean="0">
                <a:solidFill>
                  <a:srgbClr val="0077C0"/>
                </a:solidFill>
              </a:rPr>
              <a:t>EESMÄRK</a:t>
            </a:r>
            <a:endParaRPr lang="et-EE" b="1" dirty="0">
              <a:solidFill>
                <a:srgbClr val="0077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5562" y="1833848"/>
            <a:ext cx="2909065" cy="368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b="1" dirty="0" smtClean="0">
                <a:solidFill>
                  <a:srgbClr val="0084D1"/>
                </a:solidFill>
                <a:latin typeface="Roboto"/>
                <a:ea typeface="+mn-ea"/>
              </a:rPr>
              <a:t>Jätkusuutlik areng</a:t>
            </a:r>
            <a:endParaRPr lang="et-EE" b="1" dirty="0">
              <a:solidFill>
                <a:srgbClr val="0084D1"/>
              </a:solidFill>
              <a:latin typeface="Roboto"/>
              <a:ea typeface="+mn-ea"/>
            </a:endParaRPr>
          </a:p>
        </p:txBody>
      </p:sp>
      <p:sp>
        <p:nvSpPr>
          <p:cNvPr id="25" name="Ristkülik 24"/>
          <p:cNvSpPr/>
          <p:nvPr/>
        </p:nvSpPr>
        <p:spPr>
          <a:xfrm>
            <a:off x="637392" y="2312990"/>
            <a:ext cx="7845405" cy="1875068"/>
          </a:xfrm>
          <a:prstGeom prst="rect">
            <a:avLst/>
          </a:prstGeom>
          <a:solidFill>
            <a:srgbClr val="0084D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b="1" dirty="0" smtClean="0">
                <a:solidFill>
                  <a:prstClr val="white"/>
                </a:solidFill>
              </a:rPr>
              <a:t>LISAEESMÄRGID</a:t>
            </a:r>
            <a:endParaRPr lang="et-EE" b="1" dirty="0">
              <a:solidFill>
                <a:prstClr val="white"/>
              </a:solidFill>
            </a:endParaRPr>
          </a:p>
        </p:txBody>
      </p:sp>
      <p:sp>
        <p:nvSpPr>
          <p:cNvPr id="26" name="Ristkülik 25"/>
          <p:cNvSpPr/>
          <p:nvPr/>
        </p:nvSpPr>
        <p:spPr>
          <a:xfrm>
            <a:off x="599654" y="4159924"/>
            <a:ext cx="7845407" cy="2526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202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b="1" dirty="0" smtClean="0">
                <a:solidFill>
                  <a:srgbClr val="0077C0"/>
                </a:solidFill>
              </a:rPr>
              <a:t>MEETMED</a:t>
            </a:r>
            <a:endParaRPr lang="et-EE" b="1" dirty="0">
              <a:solidFill>
                <a:srgbClr val="0077C0"/>
              </a:solidFill>
            </a:endParaRPr>
          </a:p>
        </p:txBody>
      </p:sp>
      <p:grpSp>
        <p:nvGrpSpPr>
          <p:cNvPr id="34" name="Rühm 33"/>
          <p:cNvGrpSpPr/>
          <p:nvPr/>
        </p:nvGrpSpPr>
        <p:grpSpPr>
          <a:xfrm>
            <a:off x="3618106" y="2430064"/>
            <a:ext cx="1935146" cy="1641885"/>
            <a:chOff x="6899165" y="2938010"/>
            <a:chExt cx="2979401" cy="2723462"/>
          </a:xfrm>
        </p:grpSpPr>
        <p:sp>
          <p:nvSpPr>
            <p:cNvPr id="35" name="TextBox 34"/>
            <p:cNvSpPr txBox="1"/>
            <p:nvPr/>
          </p:nvSpPr>
          <p:spPr>
            <a:xfrm>
              <a:off x="7104007" y="2938010"/>
              <a:ext cx="2569708" cy="612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t-EE" b="1" dirty="0" smtClean="0">
                  <a:solidFill>
                    <a:prstClr val="white"/>
                  </a:solidFill>
                  <a:latin typeface="Roboto"/>
                  <a:ea typeface="+mn-ea"/>
                </a:rPr>
                <a:t>Ringmajandus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07805" y="3641621"/>
              <a:ext cx="2962125" cy="612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t-EE" b="1" dirty="0" smtClean="0">
                  <a:solidFill>
                    <a:prstClr val="white"/>
                  </a:solidFill>
                  <a:latin typeface="Roboto"/>
                  <a:ea typeface="+mn-ea"/>
                </a:rPr>
                <a:t>Ressursitõhusus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99165" y="4345233"/>
              <a:ext cx="2979401" cy="612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t-EE" b="1" dirty="0" err="1" smtClean="0">
                  <a:solidFill>
                    <a:prstClr val="white"/>
                  </a:solidFill>
                  <a:latin typeface="Roboto"/>
                  <a:ea typeface="+mn-ea"/>
                </a:rPr>
                <a:t>Ökoinnovatsioon</a:t>
              </a:r>
              <a:endParaRPr lang="et-EE" b="1" dirty="0" smtClean="0">
                <a:solidFill>
                  <a:prstClr val="white"/>
                </a:solidFill>
                <a:latin typeface="Roboto"/>
                <a:ea typeface="+mn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49529" y="5048846"/>
              <a:ext cx="1878662" cy="612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02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t-EE" b="1" dirty="0" err="1" smtClean="0">
                  <a:solidFill>
                    <a:prstClr val="white"/>
                  </a:solidFill>
                  <a:latin typeface="Roboto"/>
                  <a:ea typeface="+mn-ea"/>
                </a:rPr>
                <a:t>Ökodisain</a:t>
              </a:r>
              <a:endParaRPr lang="et-EE" b="1" dirty="0" smtClean="0">
                <a:solidFill>
                  <a:prstClr val="white"/>
                </a:solidFill>
                <a:latin typeface="Roboto"/>
                <a:ea typeface="+mn-ea"/>
              </a:endParaRPr>
            </a:p>
          </p:txBody>
        </p:sp>
      </p:grpSp>
      <p:grpSp>
        <p:nvGrpSpPr>
          <p:cNvPr id="44" name="Rühm 43"/>
          <p:cNvGrpSpPr/>
          <p:nvPr/>
        </p:nvGrpSpPr>
        <p:grpSpPr>
          <a:xfrm>
            <a:off x="921131" y="4571187"/>
            <a:ext cx="7529555" cy="1587456"/>
            <a:chOff x="923536" y="4616552"/>
            <a:chExt cx="7549214" cy="1591601"/>
          </a:xfrm>
        </p:grpSpPr>
        <p:grpSp>
          <p:nvGrpSpPr>
            <p:cNvPr id="30" name="Rühm 29"/>
            <p:cNvGrpSpPr/>
            <p:nvPr/>
          </p:nvGrpSpPr>
          <p:grpSpPr>
            <a:xfrm>
              <a:off x="923536" y="5837857"/>
              <a:ext cx="7549214" cy="370296"/>
              <a:chOff x="2700213" y="13953266"/>
              <a:chExt cx="11592692" cy="61262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288574" y="13953266"/>
                <a:ext cx="3338518" cy="61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2023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t-EE" b="1" dirty="0" smtClean="0">
                    <a:solidFill>
                      <a:srgbClr val="0077C0"/>
                    </a:solidFill>
                    <a:latin typeface="Roboto"/>
                    <a:ea typeface="+mn-ea"/>
                  </a:rPr>
                  <a:t>Teadus ja arendus</a:t>
                </a:r>
                <a:endParaRPr lang="et-EE" b="1" dirty="0">
                  <a:solidFill>
                    <a:srgbClr val="0077C0"/>
                  </a:solidFill>
                  <a:latin typeface="Roboto"/>
                  <a:ea typeface="+mn-ea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700213" y="13953266"/>
                <a:ext cx="2870805" cy="612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023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t-EE" b="1" dirty="0" smtClean="0">
                    <a:solidFill>
                      <a:srgbClr val="0077C0"/>
                    </a:solidFill>
                    <a:latin typeface="Roboto"/>
                    <a:ea typeface="+mn-ea"/>
                  </a:rPr>
                  <a:t>Finantseerimine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096321" y="13953266"/>
                <a:ext cx="3196584" cy="612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2023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t-EE" b="1" dirty="0" smtClean="0">
                    <a:solidFill>
                      <a:srgbClr val="0077C0"/>
                    </a:solidFill>
                    <a:latin typeface="Roboto"/>
                    <a:ea typeface="+mn-ea"/>
                  </a:rPr>
                  <a:t>Kommunikatsioon</a:t>
                </a:r>
                <a:endParaRPr lang="et-EE" b="1" dirty="0">
                  <a:solidFill>
                    <a:srgbClr val="0077C0"/>
                  </a:solidFill>
                  <a:latin typeface="Roboto"/>
                  <a:ea typeface="+mn-ea"/>
                </a:endParaRPr>
              </a:p>
            </p:txBody>
          </p:sp>
        </p:grpSp>
        <p:grpSp>
          <p:nvGrpSpPr>
            <p:cNvPr id="43" name="Rühm 42"/>
            <p:cNvGrpSpPr/>
            <p:nvPr/>
          </p:nvGrpSpPr>
          <p:grpSpPr>
            <a:xfrm>
              <a:off x="1483078" y="4616552"/>
              <a:ext cx="6399581" cy="726072"/>
              <a:chOff x="1492613" y="4616552"/>
              <a:chExt cx="6399581" cy="726072"/>
            </a:xfrm>
          </p:grpSpPr>
          <p:grpSp>
            <p:nvGrpSpPr>
              <p:cNvPr id="42" name="Rühm 41"/>
              <p:cNvGrpSpPr/>
              <p:nvPr/>
            </p:nvGrpSpPr>
            <p:grpSpPr>
              <a:xfrm>
                <a:off x="1492613" y="4616552"/>
                <a:ext cx="1986010" cy="726072"/>
                <a:chOff x="1492613" y="4616552"/>
                <a:chExt cx="1986010" cy="726072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648112" y="4616552"/>
                  <a:ext cx="1675012" cy="370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2023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t-EE" b="1" dirty="0" smtClean="0">
                      <a:solidFill>
                        <a:srgbClr val="0077C0"/>
                      </a:solidFill>
                      <a:latin typeface="Roboto"/>
                      <a:ea typeface="+mn-ea"/>
                    </a:rPr>
                    <a:t>Kohustuslikud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492613" y="4973292"/>
                  <a:ext cx="19860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2023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t-EE" dirty="0" smtClean="0">
                      <a:solidFill>
                        <a:srgbClr val="0077C0"/>
                      </a:solidFill>
                      <a:latin typeface="Roboto"/>
                      <a:ea typeface="+mn-ea"/>
                    </a:rPr>
                    <a:t>(seadusandlus)</a:t>
                  </a:r>
                  <a:endParaRPr lang="et-EE" dirty="0">
                    <a:solidFill>
                      <a:srgbClr val="0077C0"/>
                    </a:solidFill>
                    <a:latin typeface="Roboto"/>
                    <a:ea typeface="+mn-ea"/>
                  </a:endParaRPr>
                </a:p>
              </p:txBody>
            </p:sp>
          </p:grpSp>
          <p:grpSp>
            <p:nvGrpSpPr>
              <p:cNvPr id="41" name="Rühm 40"/>
              <p:cNvGrpSpPr/>
              <p:nvPr/>
            </p:nvGrpSpPr>
            <p:grpSpPr>
              <a:xfrm>
                <a:off x="4976615" y="4639986"/>
                <a:ext cx="2915579" cy="686216"/>
                <a:chOff x="4976615" y="4639986"/>
                <a:chExt cx="2915579" cy="68621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618596" y="4639986"/>
                  <a:ext cx="1631618" cy="3702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2023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t-EE" b="1" dirty="0" smtClean="0">
                      <a:solidFill>
                        <a:srgbClr val="0077C0"/>
                      </a:solidFill>
                      <a:latin typeface="Roboto"/>
                      <a:ea typeface="+mn-ea"/>
                    </a:rPr>
                    <a:t>Vabatahtlikud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976615" y="4956870"/>
                  <a:ext cx="2915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2023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</a:pPr>
                  <a:r>
                    <a:rPr lang="et-EE" dirty="0" smtClean="0">
                      <a:solidFill>
                        <a:srgbClr val="0077C0"/>
                      </a:solidFill>
                      <a:latin typeface="Roboto"/>
                      <a:ea typeface="+mn-ea"/>
                    </a:rPr>
                    <a:t>(annavad lisandväärtust)</a:t>
                  </a:r>
                  <a:endParaRPr lang="et-EE" dirty="0">
                    <a:solidFill>
                      <a:srgbClr val="0077C0"/>
                    </a:solidFill>
                    <a:latin typeface="Roboto"/>
                    <a:ea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869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3564" y="505630"/>
            <a:ext cx="7956971" cy="655837"/>
          </a:xfrm>
        </p:spPr>
        <p:txBody>
          <a:bodyPr/>
          <a:lstStyle/>
          <a:p>
            <a:r>
              <a:rPr lang="et-EE" sz="3600" dirty="0">
                <a:solidFill>
                  <a:srgbClr val="0077C0"/>
                </a:solidFill>
                <a:latin typeface="Georgia" pitchFamily="18" charset="0"/>
              </a:rPr>
              <a:t>Lineaarne majandus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63564" y="1548061"/>
            <a:ext cx="7956971" cy="2443882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dirty="0" smtClean="0">
                <a:latin typeface="Georgia" panose="02040502050405020303" pitchFamily="18" charset="0"/>
              </a:rPr>
              <a:t>Ressursid sisse ja jäätmed/jäägid välja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dirty="0" smtClean="0">
                <a:latin typeface="Georgia" panose="02040502050405020303" pitchFamily="18" charset="0"/>
              </a:rPr>
              <a:t>Erinevad materjalid on omavahel segatud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dirty="0" smtClean="0">
                <a:latin typeface="Georgia" panose="02040502050405020303" pitchFamily="18" charset="0"/>
              </a:rPr>
              <a:t>Taaskasutus raskendatud</a:t>
            </a:r>
            <a:endParaRPr lang="et-EE" dirty="0">
              <a:latin typeface="Georgia" panose="02040502050405020303" pitchFamily="18" charset="0"/>
            </a:endParaRPr>
          </a:p>
        </p:txBody>
      </p:sp>
      <p:grpSp>
        <p:nvGrpSpPr>
          <p:cNvPr id="9" name="Rühm 8"/>
          <p:cNvGrpSpPr/>
          <p:nvPr/>
        </p:nvGrpSpPr>
        <p:grpSpPr>
          <a:xfrm>
            <a:off x="845881" y="4212358"/>
            <a:ext cx="7392334" cy="2467197"/>
            <a:chOff x="785556" y="2923170"/>
            <a:chExt cx="7392334" cy="2467197"/>
          </a:xfrm>
        </p:grpSpPr>
        <p:graphicFrame>
          <p:nvGraphicFramePr>
            <p:cNvPr id="4" name="Skemaatiline diagramm 3"/>
            <p:cNvGraphicFramePr/>
            <p:nvPr>
              <p:extLst/>
            </p:nvPr>
          </p:nvGraphicFramePr>
          <p:xfrm>
            <a:off x="785556" y="2923170"/>
            <a:ext cx="7392334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lt 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931" y="4356373"/>
              <a:ext cx="829990" cy="829990"/>
            </a:xfrm>
            <a:prstGeom prst="rect">
              <a:avLst/>
            </a:prstGeom>
          </p:spPr>
        </p:pic>
        <p:pic>
          <p:nvPicPr>
            <p:cNvPr id="6" name="Pilt 5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609" y="4411328"/>
              <a:ext cx="720080" cy="720080"/>
            </a:xfrm>
            <a:prstGeom prst="rect">
              <a:avLst/>
            </a:prstGeom>
          </p:spPr>
        </p:pic>
        <p:pic>
          <p:nvPicPr>
            <p:cNvPr id="7" name="Pilt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820" y="4411328"/>
              <a:ext cx="720000" cy="720000"/>
            </a:xfrm>
            <a:prstGeom prst="rect">
              <a:avLst/>
            </a:prstGeom>
          </p:spPr>
        </p:pic>
        <p:pic>
          <p:nvPicPr>
            <p:cNvPr id="8" name="Pilt 7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61" y="4411328"/>
              <a:ext cx="979039" cy="979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6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63564" y="445641"/>
            <a:ext cx="7956971" cy="742380"/>
          </a:xfrm>
        </p:spPr>
        <p:txBody>
          <a:bodyPr/>
          <a:lstStyle/>
          <a:p>
            <a:r>
              <a:rPr lang="et-EE" sz="3600" dirty="0" smtClean="0">
                <a:solidFill>
                  <a:srgbClr val="0077C0"/>
                </a:solidFill>
                <a:latin typeface="Georgia" pitchFamily="18" charset="0"/>
              </a:rPr>
              <a:t>Ringmajandus – Circular Economy</a:t>
            </a:r>
            <a:endParaRPr lang="et-EE" sz="3600" dirty="0">
              <a:solidFill>
                <a:srgbClr val="0077C0"/>
              </a:solidFill>
              <a:latin typeface="Georgia" pitchFamily="18" charset="0"/>
            </a:endParaRPr>
          </a:p>
        </p:txBody>
      </p:sp>
      <p:pic>
        <p:nvPicPr>
          <p:cNvPr id="11" name="Pilt 10"/>
          <p:cNvPicPr>
            <a:picLocks noChangeAspect="1"/>
          </p:cNvPicPr>
          <p:nvPr/>
        </p:nvPicPr>
        <p:blipFill rotWithShape="1">
          <a:blip r:embed="rId3"/>
          <a:srcRect l="14812" r="14604"/>
          <a:stretch/>
        </p:blipFill>
        <p:spPr>
          <a:xfrm>
            <a:off x="4605403" y="1768475"/>
            <a:ext cx="4423505" cy="4176464"/>
          </a:xfrm>
          <a:prstGeom prst="rect">
            <a:avLst/>
          </a:prstGeom>
        </p:spPr>
      </p:pic>
      <p:sp>
        <p:nvSpPr>
          <p:cNvPr id="12" name="Sisu kohatäide 2"/>
          <p:cNvSpPr>
            <a:spLocks noGrp="1"/>
          </p:cNvSpPr>
          <p:nvPr>
            <p:ph idx="1"/>
          </p:nvPr>
        </p:nvSpPr>
        <p:spPr>
          <a:xfrm>
            <a:off x="239614" y="1787641"/>
            <a:ext cx="4365789" cy="2153655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dirty="0" smtClean="0">
                <a:latin typeface="Georgia" panose="02040502050405020303" pitchFamily="18" charset="0"/>
              </a:rPr>
              <a:t>Globaalne megatrend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dirty="0" smtClean="0">
                <a:latin typeface="Georgia" panose="02040502050405020303" pitchFamily="18" charset="0"/>
              </a:rPr>
              <a:t>Jäätmed on ressurss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t-EE" dirty="0" smtClean="0">
                <a:latin typeface="Georgia" panose="02040502050405020303" pitchFamily="18" charset="0"/>
              </a:rPr>
              <a:t>Taaskasutus on protsessi sisse </a:t>
            </a:r>
            <a:r>
              <a:rPr lang="et-EE" dirty="0" smtClean="0">
                <a:latin typeface="Georgia" panose="02040502050405020303" pitchFamily="18" charset="0"/>
              </a:rPr>
              <a:t>disainitud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t-E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41982" y="292299"/>
            <a:ext cx="8610074" cy="1322111"/>
          </a:xfrm>
        </p:spPr>
        <p:txBody>
          <a:bodyPr>
            <a:normAutofit/>
          </a:bodyPr>
          <a:lstStyle/>
          <a:p>
            <a:r>
              <a:rPr lang="et-EE" sz="3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EL ringmajanduse strateegia ja tegevuskava 2015-2019 (54 tegevust)</a:t>
            </a:r>
            <a:endParaRPr lang="et-EE" sz="36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366" y="1614409"/>
            <a:ext cx="5271080" cy="52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Jäätmehierhia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085" y="1193800"/>
            <a:ext cx="6159869" cy="491648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19" y="6110289"/>
            <a:ext cx="335309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560094" cy="684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24" y="1933754"/>
            <a:ext cx="2758446" cy="1501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654" y="755973"/>
            <a:ext cx="3387466" cy="45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</a:rPr>
              <a:t>Traditsiooniline majandus</a:t>
            </a:r>
            <a:endParaRPr lang="et-EE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54" y="4494464"/>
            <a:ext cx="3009157" cy="1166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  <a:latin typeface="+mn-lt"/>
              </a:rPr>
              <a:t>Vajab pidevat ressursside,</a:t>
            </a:r>
          </a:p>
          <a:p>
            <a:r>
              <a:rPr lang="et-EE" dirty="0">
                <a:solidFill>
                  <a:schemeClr val="bg1"/>
                </a:solidFill>
                <a:latin typeface="+mn-lt"/>
              </a:rPr>
              <a:t>energia ja raha juurdevoolu.</a:t>
            </a:r>
          </a:p>
          <a:p>
            <a:r>
              <a:rPr lang="et-EE" dirty="0">
                <a:solidFill>
                  <a:schemeClr val="bg1"/>
                </a:solidFill>
                <a:latin typeface="+mn-lt"/>
              </a:rPr>
              <a:t>Palju potentsiaali jääb</a:t>
            </a:r>
          </a:p>
          <a:p>
            <a:r>
              <a:rPr lang="et-EE" dirty="0">
                <a:solidFill>
                  <a:schemeClr val="bg1"/>
                </a:solidFill>
                <a:latin typeface="+mn-lt"/>
              </a:rPr>
              <a:t>kasutamata.</a:t>
            </a:r>
          </a:p>
        </p:txBody>
      </p:sp>
    </p:spTree>
    <p:extLst>
      <p:ext uri="{BB962C8B-B14F-4D97-AF65-F5344CB8AC3E}">
        <p14:creationId xmlns:p14="http://schemas.microsoft.com/office/powerpoint/2010/main" val="12622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Kohandatud 9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72CE"/>
      </a:accent1>
      <a:accent2>
        <a:srgbClr val="041E42"/>
      </a:accent2>
      <a:accent3>
        <a:srgbClr val="003087"/>
      </a:accent3>
      <a:accent4>
        <a:srgbClr val="009CDE"/>
      </a:accent4>
      <a:accent5>
        <a:srgbClr val="41B6E6"/>
      </a:accent5>
      <a:accent6>
        <a:srgbClr val="90C8E8"/>
      </a:accent6>
      <a:hlink>
        <a:srgbClr val="E76000"/>
      </a:hlink>
      <a:folHlink>
        <a:srgbClr val="F0A321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'i kujundus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77C0"/>
      </a:accent1>
      <a:accent2>
        <a:srgbClr val="041E42"/>
      </a:accent2>
      <a:accent3>
        <a:srgbClr val="003087"/>
      </a:accent3>
      <a:accent4>
        <a:srgbClr val="009CDE"/>
      </a:accent4>
      <a:accent5>
        <a:srgbClr val="41B6E6"/>
      </a:accent5>
      <a:accent6>
        <a:srgbClr val="90C8E8"/>
      </a:accent6>
      <a:hlink>
        <a:srgbClr val="E76000"/>
      </a:hlink>
      <a:folHlink>
        <a:srgbClr val="F0A321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'i kujundus">
  <a:themeElements>
    <a:clrScheme name="Kohandatud 3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6EB5"/>
      </a:accent1>
      <a:accent2>
        <a:srgbClr val="041E42"/>
      </a:accent2>
      <a:accent3>
        <a:srgbClr val="003087"/>
      </a:accent3>
      <a:accent4>
        <a:srgbClr val="F0A321"/>
      </a:accent4>
      <a:accent5>
        <a:srgbClr val="E76000"/>
      </a:accent5>
      <a:accent6>
        <a:srgbClr val="4E9370"/>
      </a:accent6>
      <a:hlink>
        <a:srgbClr val="006EB5"/>
      </a:hlink>
      <a:folHlink>
        <a:srgbClr val="041E42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'i kujundus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77C0"/>
      </a:accent1>
      <a:accent2>
        <a:srgbClr val="041E42"/>
      </a:accent2>
      <a:accent3>
        <a:srgbClr val="003087"/>
      </a:accent3>
      <a:accent4>
        <a:srgbClr val="009CDE"/>
      </a:accent4>
      <a:accent5>
        <a:srgbClr val="41B6E6"/>
      </a:accent5>
      <a:accent6>
        <a:srgbClr val="90C8E8"/>
      </a:accent6>
      <a:hlink>
        <a:srgbClr val="E76000"/>
      </a:hlink>
      <a:folHlink>
        <a:srgbClr val="F0A321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planeerim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'i kujundus">
  <a:themeElements>
    <a:clrScheme name="Ministeerium 1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6EB5"/>
      </a:accent1>
      <a:accent2>
        <a:srgbClr val="041E42"/>
      </a:accent2>
      <a:accent3>
        <a:srgbClr val="003087"/>
      </a:accent3>
      <a:accent4>
        <a:srgbClr val="009CDE"/>
      </a:accent4>
      <a:accent5>
        <a:srgbClr val="41B6E6"/>
      </a:accent5>
      <a:accent6>
        <a:srgbClr val="90C8E8"/>
      </a:accent6>
      <a:hlink>
        <a:srgbClr val="E76000"/>
      </a:hlink>
      <a:folHlink>
        <a:srgbClr val="F0A321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'i kujundus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77C0"/>
      </a:accent1>
      <a:accent2>
        <a:srgbClr val="041E42"/>
      </a:accent2>
      <a:accent3>
        <a:srgbClr val="003087"/>
      </a:accent3>
      <a:accent4>
        <a:srgbClr val="009CDE"/>
      </a:accent4>
      <a:accent5>
        <a:srgbClr val="41B6E6"/>
      </a:accent5>
      <a:accent6>
        <a:srgbClr val="90C8E8"/>
      </a:accent6>
      <a:hlink>
        <a:srgbClr val="E76000"/>
      </a:hlink>
      <a:folHlink>
        <a:srgbClr val="F0A321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'i kujundus">
  <a:themeElements>
    <a:clrScheme name="Kohandatud 3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6EB5"/>
      </a:accent1>
      <a:accent2>
        <a:srgbClr val="041E42"/>
      </a:accent2>
      <a:accent3>
        <a:srgbClr val="003087"/>
      </a:accent3>
      <a:accent4>
        <a:srgbClr val="F0A321"/>
      </a:accent4>
      <a:accent5>
        <a:srgbClr val="E76000"/>
      </a:accent5>
      <a:accent6>
        <a:srgbClr val="4E9370"/>
      </a:accent6>
      <a:hlink>
        <a:srgbClr val="006EB5"/>
      </a:hlink>
      <a:folHlink>
        <a:srgbClr val="041E42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laneerim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laneerim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laneerim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'i kujundus">
  <a:themeElements>
    <a:clrScheme name="Kohandatud 3">
      <a:dk1>
        <a:sysClr val="windowText" lastClr="000000"/>
      </a:dk1>
      <a:lt1>
        <a:sysClr val="window" lastClr="FFFFFF"/>
      </a:lt1>
      <a:dk2>
        <a:srgbClr val="373545"/>
      </a:dk2>
      <a:lt2>
        <a:srgbClr val="B9D9EB"/>
      </a:lt2>
      <a:accent1>
        <a:srgbClr val="006EB5"/>
      </a:accent1>
      <a:accent2>
        <a:srgbClr val="041E42"/>
      </a:accent2>
      <a:accent3>
        <a:srgbClr val="003087"/>
      </a:accent3>
      <a:accent4>
        <a:srgbClr val="F0A321"/>
      </a:accent4>
      <a:accent5>
        <a:srgbClr val="E76000"/>
      </a:accent5>
      <a:accent6>
        <a:srgbClr val="4E9370"/>
      </a:accent6>
      <a:hlink>
        <a:srgbClr val="006EB5"/>
      </a:hlink>
      <a:folHlink>
        <a:srgbClr val="041E42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8E6A20528DF448A45DA22F07408735" ma:contentTypeVersion="0" ma:contentTypeDescription="Loo uus dokument" ma:contentTypeScope="" ma:versionID="20f772bdc0ab7cbdc33d4e41d629d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a46fc3e594b771f5d822278c70fe8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DB576-664A-44A3-AE94-BD47EC8B0A9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FD28F7-94CA-4FB2-9443-5470D69A7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09E90-1F63-4345-97D6-12E3D8788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7757</TotalTime>
  <Words>502</Words>
  <Application>Microsoft Office PowerPoint</Application>
  <PresentationFormat>Kohandatud</PresentationFormat>
  <Paragraphs>169</Paragraphs>
  <Slides>32</Slides>
  <Notes>24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12</vt:i4>
      </vt:variant>
      <vt:variant>
        <vt:lpstr>Slaidipealkirjad</vt:lpstr>
      </vt:variant>
      <vt:variant>
        <vt:i4>32</vt:i4>
      </vt:variant>
    </vt:vector>
  </HeadingPairs>
  <TitlesOfParts>
    <vt:vector size="53" baseType="lpstr">
      <vt:lpstr>Arial Unicode MS</vt:lpstr>
      <vt:lpstr>Microsoft YaHei</vt:lpstr>
      <vt:lpstr>Arial</vt:lpstr>
      <vt:lpstr>Georgia</vt:lpstr>
      <vt:lpstr>Roboto</vt:lpstr>
      <vt:lpstr>Roboto (Kehatekst)</vt:lpstr>
      <vt:lpstr>Roboto Condensed</vt:lpstr>
      <vt:lpstr>Roboto Condensed (Pealkirjad)</vt:lpstr>
      <vt:lpstr>Times New Roman</vt:lpstr>
      <vt:lpstr>Office'i kujundus</vt:lpstr>
      <vt:lpstr>7_planeerimine</vt:lpstr>
      <vt:lpstr>6_Office'i kujundus</vt:lpstr>
      <vt:lpstr>4_Office'i kujundus</vt:lpstr>
      <vt:lpstr>1_Office'i kujundus</vt:lpstr>
      <vt:lpstr>4_planeerimine</vt:lpstr>
      <vt:lpstr>5_planeerimine</vt:lpstr>
      <vt:lpstr>6_planeerimine</vt:lpstr>
      <vt:lpstr>10_Office'i kujundus</vt:lpstr>
      <vt:lpstr>12_Office'i kujundus</vt:lpstr>
      <vt:lpstr>13_Office'i kujundus</vt:lpstr>
      <vt:lpstr>14_Office'i kujundus</vt:lpstr>
      <vt:lpstr>RINGMAJANDUS</vt:lpstr>
      <vt:lpstr>PowerPointi esitlus</vt:lpstr>
      <vt:lpstr>PowerPointi esitlus</vt:lpstr>
      <vt:lpstr>Keskkonnakorralduse osakond</vt:lpstr>
      <vt:lpstr>Lineaarne majandus</vt:lpstr>
      <vt:lpstr>Ringmajandus – Circular Economy</vt:lpstr>
      <vt:lpstr>EL ringmajanduse strateegia ja tegevuskava 2015-2019 (54 tegevust)</vt:lpstr>
      <vt:lpstr>Jäätmehierhia</vt:lpstr>
      <vt:lpstr>PowerPointi esitlus</vt:lpstr>
      <vt:lpstr>PowerPointi esitlus</vt:lpstr>
      <vt:lpstr>Majanduskasv ja surve keskkonnale </vt:lpstr>
      <vt:lpstr>Keskkonnakorralduse põhimõtted </vt:lpstr>
      <vt:lpstr>Rentimine ja jagamine</vt:lpstr>
      <vt:lpstr>Jagamismajandus</vt:lpstr>
      <vt:lpstr>Parandamiskultuur</vt:lpstr>
      <vt:lpstr>Ettevõtte võimalused ringmajanduses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Ringmajanduse kava</vt:lpstr>
      <vt:lpstr>Eesmärk </vt:lpstr>
      <vt:lpstr>Toodame ja tarbimine mõistlikult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Ressursitõhusus – mida see ettevõttele annab</dc:title>
  <dc:creator>Kaimar Koemets</dc:creator>
  <cp:lastModifiedBy>Mihkel Krusberg</cp:lastModifiedBy>
  <cp:revision>195</cp:revision>
  <cp:lastPrinted>1601-01-01T00:00:00Z</cp:lastPrinted>
  <dcterms:created xsi:type="dcterms:W3CDTF">2013-12-29T18:00:13Z</dcterms:created>
  <dcterms:modified xsi:type="dcterms:W3CDTF">2019-03-18T06:53:32Z</dcterms:modified>
</cp:coreProperties>
</file>