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7" r:id="rId2"/>
    <p:sldId id="267" r:id="rId3"/>
    <p:sldId id="268" r:id="rId4"/>
    <p:sldId id="269" r:id="rId5"/>
    <p:sldId id="270" r:id="rId6"/>
    <p:sldId id="266" r:id="rId7"/>
  </p:sldIdLst>
  <p:sldSz cx="12192000" cy="6858000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Kokku 157,9 miljardit eurot</a:t>
            </a:r>
            <a:endParaRPr lang="en-US"/>
          </a:p>
        </c:rich>
      </c:tx>
      <c:layout>
        <c:manualLayout>
          <c:xMode val="edge"/>
          <c:yMode val="edge"/>
          <c:x val="1.422077867919785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068550254747574E-2"/>
          <c:y val="0.18760834121804021"/>
          <c:w val="0.45867566893504835"/>
          <c:h val="0.607746363680100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Total: 158 bn euro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1851-44C8-A0B5-EE4AA906C3A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851-44C8-A0B5-EE4AA906C3A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1851-44C8-A0B5-EE4AA906C3A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851-44C8-A0B5-EE4AA906C3A3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1851-44C8-A0B5-EE4AA906C3A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851-44C8-A0B5-EE4AA906C3A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1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1851-44C8-A0B5-EE4AA906C3A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798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40%</a:t>
                    </a:r>
                    <a:endParaRPr lang="en-US" b="1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51-44C8-A0B5-EE4AA906C3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798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33%</a:t>
                    </a:r>
                    <a:endParaRPr lang="en-US" b="1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51-44C8-A0B5-EE4AA906C3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798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12%</a:t>
                    </a:r>
                    <a:endParaRPr lang="en-US" b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51-44C8-A0B5-EE4AA906C3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798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6%</a:t>
                    </a:r>
                    <a:endParaRPr lang="en-US" b="1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51-44C8-A0B5-EE4AA906C3A3}"/>
                </c:ext>
              </c:extLst>
            </c:dLbl>
            <c:dLbl>
              <c:idx val="4"/>
              <c:layout>
                <c:manualLayout>
                  <c:x val="1.5082956259426848E-3"/>
                  <c:y val="2.4892222060487154E-17"/>
                </c:manualLayout>
              </c:layout>
              <c:tx>
                <c:rich>
                  <a:bodyPr/>
                  <a:lstStyle/>
                  <a:p>
                    <a:r>
                      <a:rPr lang="en-US" sz="1798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6%</a:t>
                    </a:r>
                    <a:endParaRPr lang="en-US" b="1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51-44C8-A0B5-EE4AA906C3A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798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3%</a:t>
                    </a:r>
                    <a:endParaRPr lang="en-US" b="1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51-44C8-A0B5-EE4AA906C3A3}"/>
                </c:ext>
              </c:extLst>
            </c:dLbl>
            <c:dLbl>
              <c:idx val="6"/>
              <c:layout>
                <c:manualLayout>
                  <c:x val="1.8591346896117623E-2"/>
                  <c:y val="-1.536528911482806E-3"/>
                </c:manualLayout>
              </c:layout>
              <c:tx>
                <c:rich>
                  <a:bodyPr/>
                  <a:lstStyle/>
                  <a:p>
                    <a:r>
                      <a:rPr lang="en-US" sz="1798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0%</a:t>
                    </a:r>
                    <a:endParaRPr lang="en-US" b="1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51-44C8-A0B5-EE4AA906C3A3}"/>
                </c:ext>
              </c:extLst>
            </c:dLbl>
            <c:dLbl>
              <c:idx val="7"/>
              <c:layout>
                <c:manualLayout>
                  <c:x val="1.87913717876271E-2"/>
                  <c:y val="-3.902439024390226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51-44C8-A0B5-EE4AA906C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Jätkusuutlik areng - 58,6 mldr</c:v>
                </c:pt>
                <c:pt idx="1">
                  <c:v>Ühtekuuluvus - 53,6 mldr</c:v>
                </c:pt>
                <c:pt idx="2">
                  <c:v>Konkurentsivõime - 21,3 mldr</c:v>
                </c:pt>
                <c:pt idx="3">
                  <c:v>Halduskulud - 9,4 mldr</c:v>
                </c:pt>
                <c:pt idx="4">
                  <c:v>Euroopa maailmas - 10,2 mldr</c:v>
                </c:pt>
                <c:pt idx="5">
                  <c:v>Kodakondsus ja julgeolek - 4,3 mldr</c:v>
                </c:pt>
                <c:pt idx="6">
                  <c:v>Muud - 0,52 mldr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58684</c:v>
                </c:pt>
                <c:pt idx="1">
                  <c:v>53631</c:v>
                </c:pt>
                <c:pt idx="2">
                  <c:v>21310</c:v>
                </c:pt>
                <c:pt idx="3">
                  <c:v>9435</c:v>
                </c:pt>
                <c:pt idx="4">
                  <c:v>1027</c:v>
                </c:pt>
                <c:pt idx="5">
                  <c:v>4352</c:v>
                </c:pt>
                <c:pt idx="6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51-44C8-A0B5-EE4AA906C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509863303286187E-2"/>
          <c:y val="0.17642306931592816"/>
          <c:w val="0.51664707069987292"/>
          <c:h val="0.6563452379043250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Kokku: 144 mldr eurot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4BBB-40D0-A928-A2E101A91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BBB-40D0-A928-A2E101A91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4BBB-40D0-A928-A2E101A9101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BBB-40D0-A928-A2E101A91016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4BBB-40D0-A928-A2E101A91016}"/>
              </c:ext>
            </c:extLst>
          </c:dPt>
          <c:dLbls>
            <c:dLbl>
              <c:idx val="0"/>
              <c:layout>
                <c:manualLayout>
                  <c:x val="-7.9939668174962286E-2"/>
                  <c:y val="0.100475220638153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B-40D0-A928-A2E101A91016}"/>
                </c:ext>
              </c:extLst>
            </c:dLbl>
            <c:dLbl>
              <c:idx val="1"/>
              <c:layout>
                <c:manualLayout>
                  <c:x val="0"/>
                  <c:y val="-0.122199806490583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B-40D0-A928-A2E101A91016}"/>
                </c:ext>
              </c:extLst>
            </c:dLbl>
            <c:dLbl>
              <c:idx val="2"/>
              <c:layout>
                <c:manualLayout>
                  <c:x val="9.0497737556561094E-3"/>
                  <c:y val="-3.25865580448064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B-40D0-A928-A2E101A91016}"/>
                </c:ext>
              </c:extLst>
            </c:dLbl>
            <c:dLbl>
              <c:idx val="3"/>
              <c:layout>
                <c:manualLayout>
                  <c:x val="9.0497737556561094E-3"/>
                  <c:y val="-1.90088255261371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B-40D0-A928-A2E101A91016}"/>
                </c:ext>
              </c:extLst>
            </c:dLbl>
            <c:dLbl>
              <c:idx val="4"/>
              <c:layout>
                <c:manualLayout>
                  <c:x val="1.6591251885369532E-2"/>
                  <c:y val="-1.90088255261371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B-40D0-A928-A2E101A91016}"/>
                </c:ext>
              </c:extLst>
            </c:dLbl>
            <c:dLbl>
              <c:idx val="6"/>
              <c:layout>
                <c:manualLayout>
                  <c:x val="-3.4166130522958363E-3"/>
                  <c:y val="-3.902439024390226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BB-40D0-A928-A2E101A91016}"/>
                </c:ext>
              </c:extLst>
            </c:dLbl>
            <c:dLbl>
              <c:idx val="7"/>
              <c:layout>
                <c:manualLayout>
                  <c:x val="1.87913717876271E-2"/>
                  <c:y val="-3.902439024390226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BB-40D0-A928-A2E101A91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SKT-l põhinevad liikmesriikide maksed </c:v>
                </c:pt>
                <c:pt idx="1">
                  <c:v>Käibemaksupõhised maksed</c:v>
                </c:pt>
                <c:pt idx="2">
                  <c:v>Traditsioonilised omavahendid (tolli- ja suhkrulõivud)</c:v>
                </c:pt>
                <c:pt idx="3">
                  <c:v>Muu( trahvid,  programmides osalevate mitteliikmesriikide maksed, personali sissemaksed)</c:v>
                </c:pt>
                <c:pt idx="4">
                  <c:v>Eelmise aasta ülejääk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99075</c:v>
                </c:pt>
                <c:pt idx="1">
                  <c:v>17667</c:v>
                </c:pt>
                <c:pt idx="2">
                  <c:v>16429</c:v>
                </c:pt>
                <c:pt idx="3">
                  <c:v>9973</c:v>
                </c:pt>
                <c:pt idx="4">
                  <c:v>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BB-40D0-A928-A2E101A91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2" cy="33795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2" cy="33795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64E6E8A9-97F2-416C-BB84-1C2F757D84E0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397806"/>
            <a:ext cx="4275402" cy="33795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2" cy="33795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E2C787C-AEF8-4E2D-B24B-91C3D489F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7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478" cy="33716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7533" y="0"/>
            <a:ext cx="4276478" cy="33716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51D07DC0-15C7-43CD-ABE4-242F6A3C3993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2963"/>
            <a:ext cx="4040187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171" y="3241311"/>
            <a:ext cx="7893972" cy="2652078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8598"/>
            <a:ext cx="4276478" cy="33716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7533" y="6398598"/>
            <a:ext cx="4276478" cy="33716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CC2173E-40E1-41C3-8478-81ECAEE71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5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7452" indent="-28363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4542" indent="-22690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8359" indent="-22690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42175" indent="-22690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5992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49809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3625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57442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2C2A42-33BD-4D71-BC75-B92F97C8415E}" type="slidenum">
              <a:rPr lang="en-US" altLang="en-US" sz="1200">
                <a:latin typeface="Calibri" panose="020F0502020204030204" pitchFamily="34" charset="0"/>
              </a:rPr>
              <a:pPr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8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5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74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9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73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0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9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87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2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9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0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0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6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6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F10AA-7530-4163-81C9-7D16BD56F5D9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537B43-EE0D-4891-993D-5273F6B0D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3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50" y="28573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t-EE" b="1" u="sng" dirty="0"/>
            </a:br>
            <a:r>
              <a:rPr lang="et-EE" sz="5300" b="1" u="sng" dirty="0"/>
              <a:t>Olulisemad maaelu eelnõud Euroopa Parlamendis 2018. a.</a:t>
            </a:r>
            <a:br>
              <a:rPr lang="et-EE" b="1" u="sng" dirty="0"/>
            </a:b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49" y="3071219"/>
            <a:ext cx="10515600" cy="4351338"/>
          </a:xfrm>
        </p:spPr>
        <p:txBody>
          <a:bodyPr/>
          <a:lstStyle/>
          <a:p>
            <a:endParaRPr lang="et-EE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7" y="4959819"/>
            <a:ext cx="8496388" cy="9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2" y="418925"/>
            <a:ext cx="3657600" cy="243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9950" y="6242858"/>
            <a:ext cx="42145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1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19.12.2018.a.</a:t>
            </a:r>
            <a:endParaRPr lang="en-US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611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5789"/>
            <a:ext cx="7450138" cy="555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t-EE" sz="3200" b="1" dirty="0">
                <a:solidFill>
                  <a:schemeClr val="accent2"/>
                </a:solidFill>
                <a:ea typeface="ＭＳ Ｐゴシック" charset="0"/>
              </a:rPr>
              <a:t>Võtmeinstitutsioonid</a:t>
            </a:r>
            <a:endParaRPr lang="en-GB" sz="3200" b="1" dirty="0">
              <a:solidFill>
                <a:schemeClr val="accent2"/>
              </a:solidFill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25" y="2771775"/>
            <a:ext cx="2984500" cy="183038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701801" y="4733925"/>
            <a:ext cx="287972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751 </a:t>
            </a:r>
            <a:r>
              <a:rPr lang="et-EE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saadikut</a:t>
            </a:r>
          </a:p>
          <a:p>
            <a:pPr algn="ctr">
              <a:spcBef>
                <a:spcPts val="600"/>
              </a:spcBef>
              <a:defRPr/>
            </a:pPr>
            <a:r>
              <a:rPr lang="et-EE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esindavad</a:t>
            </a:r>
            <a:endParaRPr lang="en-GB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GB" b="1" dirty="0">
                <a:solidFill>
                  <a:schemeClr val="accent3"/>
                </a:solidFill>
                <a:ea typeface="ＭＳ Ｐゴシック" panose="020B0600070205080204" pitchFamily="34" charset="-128"/>
              </a:rPr>
              <a:t>EURO</a:t>
            </a:r>
            <a:r>
              <a:rPr lang="et-EE" b="1" dirty="0">
                <a:solidFill>
                  <a:schemeClr val="accent3"/>
                </a:solidFill>
                <a:ea typeface="ＭＳ Ｐゴシック" panose="020B0600070205080204" pitchFamily="34" charset="-128"/>
              </a:rPr>
              <a:t>OOPA KODANIKKE</a:t>
            </a:r>
            <a:endParaRPr lang="en-GB" b="1" dirty="0">
              <a:solidFill>
                <a:schemeClr val="accent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5121275" y="4799013"/>
            <a:ext cx="2216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altLang="en-US" sz="1800" b="1" dirty="0">
                <a:solidFill>
                  <a:schemeClr val="accent2"/>
                </a:solidFill>
              </a:rPr>
              <a:t>28 </a:t>
            </a:r>
            <a:r>
              <a:rPr lang="et-EE" altLang="en-US" sz="1800" b="1" dirty="0">
                <a:solidFill>
                  <a:schemeClr val="accent2"/>
                </a:solidFill>
              </a:rPr>
              <a:t>volinikku</a:t>
            </a:r>
          </a:p>
          <a:p>
            <a:pPr algn="ctr">
              <a:spcBef>
                <a:spcPts val="600"/>
              </a:spcBef>
            </a:pPr>
            <a:r>
              <a:rPr lang="et-EE" altLang="en-US" sz="1800" b="1" dirty="0">
                <a:solidFill>
                  <a:schemeClr val="accent2"/>
                </a:solidFill>
              </a:rPr>
              <a:t>esindavad</a:t>
            </a:r>
            <a:endParaRPr lang="en-GB" altLang="en-US" sz="1800" b="1" dirty="0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altLang="en-US" sz="1800" b="1" dirty="0">
                <a:solidFill>
                  <a:srgbClr val="ECCF4F"/>
                </a:solidFill>
              </a:rPr>
              <a:t>E</a:t>
            </a:r>
            <a:r>
              <a:rPr lang="et-EE" altLang="en-US" sz="1800" b="1" dirty="0">
                <a:solidFill>
                  <a:srgbClr val="ECCF4F"/>
                </a:solidFill>
              </a:rPr>
              <a:t>L-i ÜLDIST HUVI</a:t>
            </a:r>
            <a:endParaRPr lang="en-GB" altLang="en-US" sz="1800" b="1" dirty="0">
              <a:solidFill>
                <a:srgbClr val="ECCF4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1938" y="4799014"/>
            <a:ext cx="272415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28 </a:t>
            </a:r>
            <a:r>
              <a:rPr lang="et-EE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riigi- ja valitsusjuhti ning 28 ministrit </a:t>
            </a:r>
          </a:p>
          <a:p>
            <a:pPr algn="ctr">
              <a:spcBef>
                <a:spcPts val="600"/>
              </a:spcBef>
              <a:defRPr/>
            </a:pPr>
            <a:r>
              <a:rPr lang="et-EE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esindavad</a:t>
            </a:r>
          </a:p>
          <a:p>
            <a:pPr algn="ctr">
              <a:spcBef>
                <a:spcPts val="600"/>
              </a:spcBef>
              <a:defRPr/>
            </a:pPr>
            <a:r>
              <a:rPr lang="et-EE" b="1" dirty="0">
                <a:solidFill>
                  <a:schemeClr val="accent3"/>
                </a:solidFill>
                <a:ea typeface="ＭＳ Ｐゴシック" panose="020B0600070205080204" pitchFamily="34" charset="-128"/>
              </a:rPr>
              <a:t>LIIKMESRIIKE</a:t>
            </a:r>
            <a:endParaRPr lang="en-GB" b="1" dirty="0">
              <a:solidFill>
                <a:schemeClr val="accent3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294" name="Picture 3" descr="L:\Visitors strategy\Pictures\Simon\Picture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784475"/>
            <a:ext cx="30353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C:\Users\rrazauskiene\Pictures\Sum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4150" y="2801938"/>
            <a:ext cx="2794000" cy="1809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2296" name="Picture 21" descr="\\dg4brusnvf01\vissem\SALLES-DE-REUNIONS-ONLY\EP Slides\2016 EP INTERNAL\A_LOGOS\European Parliament\et\EP logo RGB neg_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931863"/>
            <a:ext cx="21986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9" descr="\\dg4brusnvf01\vissem\SALLES-DE-REUNIONS-ONLY\EP Slides\2016 EP INTERNAL\A_LOGOS\European Commission\ET\LOGO CE_Vertical_ET_NEG_quadri_L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104900"/>
            <a:ext cx="20574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7" descr="\\dg4brusnvf01\vissem\SALLES-DE-REUNIONS-ONLY\EP Slides\2016 EP INTERNAL\A_LOGOS\Council of the European Union\ET\ET_VERTICAL_NEGATIVE_CMY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1046163"/>
            <a:ext cx="2298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Box 3"/>
          <p:cNvSpPr txBox="1">
            <a:spLocks noChangeArrowheads="1"/>
          </p:cNvSpPr>
          <p:nvPr/>
        </p:nvSpPr>
        <p:spPr bwMode="auto">
          <a:xfrm>
            <a:off x="8393113" y="2433639"/>
            <a:ext cx="207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t-EE" altLang="en-US" sz="1400">
                <a:solidFill>
                  <a:schemeClr val="bg1"/>
                </a:solidFill>
              </a:rPr>
              <a:t>Euroopa</a:t>
            </a:r>
            <a:r>
              <a:rPr lang="et-EE" altLang="en-US" sz="1600">
                <a:solidFill>
                  <a:srgbClr val="5B656B"/>
                </a:solidFill>
              </a:rPr>
              <a:t> </a:t>
            </a:r>
            <a:r>
              <a:rPr lang="et-EE" altLang="en-US" sz="1600">
                <a:solidFill>
                  <a:schemeClr val="bg1"/>
                </a:solidFill>
              </a:rPr>
              <a:t>Ülemkogu</a:t>
            </a:r>
            <a:endParaRPr lang="en-GB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3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65812" y="344179"/>
            <a:ext cx="7450138" cy="555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t-EE" altLang="en-US" sz="3200" dirty="0">
                <a:solidFill>
                  <a:schemeClr val="accent2"/>
                </a:solidFill>
                <a:ea typeface="ＭＳ Ｐゴシック" charset="0"/>
              </a:rPr>
              <a:t>SEADUSANDLIK t</a:t>
            </a:r>
            <a:r>
              <a:rPr lang="en-GB" altLang="en-US" sz="3200" dirty="0">
                <a:solidFill>
                  <a:schemeClr val="accent2"/>
                </a:solidFill>
                <a:ea typeface="ＭＳ Ｐゴシック" charset="0"/>
              </a:rPr>
              <a:t>a</a:t>
            </a:r>
            <a:r>
              <a:rPr lang="et-EE" altLang="en-US" sz="3200" dirty="0" err="1">
                <a:solidFill>
                  <a:schemeClr val="accent2"/>
                </a:solidFill>
                <a:ea typeface="ＭＳ Ｐゴシック" charset="0"/>
              </a:rPr>
              <a:t>vamenetlus</a:t>
            </a:r>
            <a:endParaRPr lang="en-GB" altLang="en-US" sz="3200" dirty="0">
              <a:solidFill>
                <a:schemeClr val="accent2"/>
              </a:solidFill>
              <a:ea typeface="ＭＳ Ｐゴシック" charset="0"/>
            </a:endParaRPr>
          </a:p>
        </p:txBody>
      </p:sp>
      <p:sp>
        <p:nvSpPr>
          <p:cNvPr id="14341" name="Line 21"/>
          <p:cNvSpPr>
            <a:spLocks noChangeShapeType="1"/>
          </p:cNvSpPr>
          <p:nvPr/>
        </p:nvSpPr>
        <p:spPr bwMode="auto">
          <a:xfrm flipH="1" flipV="1">
            <a:off x="2643445" y="2801389"/>
            <a:ext cx="1529283" cy="3101023"/>
          </a:xfrm>
          <a:prstGeom prst="line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4682316" y="5951625"/>
            <a:ext cx="1314450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None/>
              <a:defRPr/>
            </a:pPr>
            <a:r>
              <a:rPr lang="et-EE" altLang="en-US" sz="1600" b="1" dirty="0">
                <a:solidFill>
                  <a:schemeClr val="accent2"/>
                </a:solidFill>
              </a:rPr>
              <a:t>ALGATUS</a:t>
            </a:r>
            <a:endParaRPr lang="lt-LT" altLang="en-US" sz="1600" b="1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None/>
              <a:defRPr/>
            </a:pPr>
            <a:r>
              <a:rPr lang="lt-LT" altLang="en-US" sz="1600" b="1" dirty="0">
                <a:solidFill>
                  <a:schemeClr val="accent2"/>
                </a:solidFill>
                <a:latin typeface="+mn-lt"/>
              </a:rPr>
              <a:t>KONTROLL</a:t>
            </a:r>
            <a:endParaRPr lang="en-GB" alt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345" name="Line 21"/>
          <p:cNvSpPr>
            <a:spLocks noChangeShapeType="1"/>
          </p:cNvSpPr>
          <p:nvPr/>
        </p:nvSpPr>
        <p:spPr bwMode="auto">
          <a:xfrm flipV="1">
            <a:off x="6492067" y="2968712"/>
            <a:ext cx="2327275" cy="2933700"/>
          </a:xfrm>
          <a:prstGeom prst="line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8" name="Rectangle 11"/>
          <p:cNvSpPr>
            <a:spLocks noChangeArrowheads="1"/>
          </p:cNvSpPr>
          <p:nvPr/>
        </p:nvSpPr>
        <p:spPr bwMode="auto">
          <a:xfrm>
            <a:off x="3525029" y="3403688"/>
            <a:ext cx="412750" cy="44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>
                <a:solidFill>
                  <a:schemeClr val="accent2"/>
                </a:solidFill>
                <a:latin typeface="+mn-lt"/>
              </a:rPr>
              <a:t>1.</a:t>
            </a:r>
          </a:p>
        </p:txBody>
      </p:sp>
      <p:cxnSp>
        <p:nvCxnSpPr>
          <p:cNvPr id="14347" name="AutoShape 24"/>
          <p:cNvCxnSpPr>
            <a:cxnSpLocks noChangeShapeType="1"/>
          </p:cNvCxnSpPr>
          <p:nvPr/>
        </p:nvCxnSpPr>
        <p:spPr bwMode="auto">
          <a:xfrm>
            <a:off x="4010805" y="3608474"/>
            <a:ext cx="2803525" cy="0"/>
          </a:xfrm>
          <a:prstGeom prst="straightConnector1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4282266" y="4245062"/>
            <a:ext cx="2355850" cy="444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t-EE" altLang="en-US" sz="1600" b="1" dirty="0">
                <a:solidFill>
                  <a:schemeClr val="accent2"/>
                </a:solidFill>
                <a:latin typeface="+mn-lt"/>
              </a:rPr>
              <a:t>Lepituskomisjon</a:t>
            </a:r>
            <a:endParaRPr lang="en-GB" altLang="en-US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5954" y="976399"/>
            <a:ext cx="1473200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GB" altLang="en-US" sz="1600" b="1" dirty="0">
                <a:solidFill>
                  <a:schemeClr val="accent2"/>
                </a:solidFill>
                <a:latin typeface="Arial" charset="0"/>
                <a:ea typeface="ＭＳ Ｐゴシック" panose="020B0600070205080204" pitchFamily="34" charset="-128"/>
              </a:rPr>
              <a:t>T</a:t>
            </a:r>
            <a:r>
              <a:rPr lang="lt-LT" altLang="en-US" sz="1600" b="1" dirty="0">
                <a:solidFill>
                  <a:schemeClr val="accent2"/>
                </a:solidFill>
                <a:latin typeface="Arial" charset="0"/>
                <a:ea typeface="ＭＳ Ｐゴシック" panose="020B0600070205080204" pitchFamily="34" charset="-128"/>
              </a:rPr>
              <a:t>RIALOOGID</a:t>
            </a:r>
            <a:endParaRPr lang="en-GB" sz="16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3525029" y="3946612"/>
            <a:ext cx="412750" cy="4429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>
                <a:solidFill>
                  <a:schemeClr val="accent2"/>
                </a:solidFill>
                <a:latin typeface="+mn-lt"/>
              </a:rPr>
              <a:t>2.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526616" y="4502238"/>
            <a:ext cx="412750" cy="44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>
                <a:solidFill>
                  <a:schemeClr val="accent2"/>
                </a:solidFill>
                <a:latin typeface="+mn-lt"/>
              </a:rPr>
              <a:t>3.</a:t>
            </a: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748992" y="3181437"/>
            <a:ext cx="1063625" cy="444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t-EE" altLang="en-US" sz="1600" b="1" dirty="0">
                <a:solidFill>
                  <a:schemeClr val="accent2"/>
                </a:solidFill>
                <a:latin typeface="+mn-lt"/>
              </a:rPr>
              <a:t>Lugemised</a:t>
            </a:r>
            <a:endParaRPr lang="en-GB" altLang="en-US" sz="16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4361" name="Picture 25" descr="C:\Users\rrazauskiene\Pictures\trialogue 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9119" y="1297869"/>
            <a:ext cx="2803525" cy="1865313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cxnSp>
        <p:nvCxnSpPr>
          <p:cNvPr id="14354" name="AutoShape 24"/>
          <p:cNvCxnSpPr>
            <a:cxnSpLocks noChangeShapeType="1"/>
          </p:cNvCxnSpPr>
          <p:nvPr/>
        </p:nvCxnSpPr>
        <p:spPr bwMode="auto">
          <a:xfrm flipH="1">
            <a:off x="3982230" y="3608474"/>
            <a:ext cx="2655888" cy="558800"/>
          </a:xfrm>
          <a:prstGeom prst="straightConnector1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55" name="AutoShape 24"/>
          <p:cNvCxnSpPr>
            <a:cxnSpLocks noChangeShapeType="1"/>
          </p:cNvCxnSpPr>
          <p:nvPr/>
        </p:nvCxnSpPr>
        <p:spPr bwMode="auto">
          <a:xfrm>
            <a:off x="4172729" y="4167275"/>
            <a:ext cx="2641600" cy="11113"/>
          </a:xfrm>
          <a:prstGeom prst="straightConnector1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6784166" y="3387813"/>
            <a:ext cx="412750" cy="44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>
                <a:solidFill>
                  <a:schemeClr val="accent2"/>
                </a:solidFill>
                <a:latin typeface="+mn-lt"/>
              </a:rPr>
              <a:t>1.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784166" y="3951375"/>
            <a:ext cx="412750" cy="442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>
                <a:solidFill>
                  <a:schemeClr val="accent2"/>
                </a:solidFill>
                <a:latin typeface="+mn-lt"/>
              </a:rPr>
              <a:t>2.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6784166" y="4467312"/>
            <a:ext cx="412750" cy="4429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>
                <a:solidFill>
                  <a:schemeClr val="accent2"/>
                </a:solidFill>
                <a:latin typeface="+mn-lt"/>
              </a:rPr>
              <a:t>3.</a:t>
            </a:r>
          </a:p>
        </p:txBody>
      </p:sp>
      <p:cxnSp>
        <p:nvCxnSpPr>
          <p:cNvPr id="14359" name="AutoShape 24"/>
          <p:cNvCxnSpPr>
            <a:cxnSpLocks noChangeShapeType="1"/>
          </p:cNvCxnSpPr>
          <p:nvPr/>
        </p:nvCxnSpPr>
        <p:spPr bwMode="auto">
          <a:xfrm flipH="1">
            <a:off x="3921904" y="4695913"/>
            <a:ext cx="2716212" cy="33337"/>
          </a:xfrm>
          <a:prstGeom prst="straightConnector1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4"/>
          <p:cNvCxnSpPr>
            <a:cxnSpLocks noChangeShapeType="1"/>
          </p:cNvCxnSpPr>
          <p:nvPr/>
        </p:nvCxnSpPr>
        <p:spPr bwMode="auto">
          <a:xfrm flipV="1">
            <a:off x="4037792" y="4689563"/>
            <a:ext cx="2803525" cy="33338"/>
          </a:xfrm>
          <a:prstGeom prst="straightConnector1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15381" name="Picture 17" descr="\\dg4brusnvf01\vissem\SALLES-DE-REUNIONS-ONLY\EP Slides\2016 EP INTERNAL\A_LOGOS\Council of the European Union\ET\ET_VERTICAL_NEGATIVE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890" y="1314537"/>
            <a:ext cx="23002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19" descr="\\dg4brusnvf01\vissem\SALLES-DE-REUNIONS-ONLY\EP Slides\2016 EP INTERNAL\A_LOGOS\European Commission\ET\LOGO CE_Vertical_ET_NEG_quadri_L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29" y="4535574"/>
            <a:ext cx="20574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4" y="1145468"/>
            <a:ext cx="2533946" cy="16904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64480" y="2616079"/>
            <a:ext cx="250972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Nõukogu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95510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498704"/>
              </p:ext>
            </p:extLst>
          </p:nvPr>
        </p:nvGraphicFramePr>
        <p:xfrm>
          <a:off x="1312863" y="1325563"/>
          <a:ext cx="837882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65565" y="652290"/>
            <a:ext cx="7434263" cy="555625"/>
          </a:xfrm>
        </p:spPr>
        <p:txBody>
          <a:bodyPr>
            <a:noAutofit/>
          </a:bodyPr>
          <a:lstStyle/>
          <a:p>
            <a:r>
              <a:rPr lang="en-GB" alt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et-EE" alt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UROOPA LIIDU EELARVE </a:t>
            </a:r>
            <a:r>
              <a:rPr lang="lt-LT" alt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KULUD</a:t>
            </a:r>
            <a:r>
              <a:rPr lang="en-GB" alt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1588" y="6091411"/>
            <a:ext cx="23526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t-EE" sz="14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Allikas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: Euro</a:t>
            </a:r>
            <a:r>
              <a:rPr lang="et-EE" sz="1400" b="1" dirty="0" err="1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opa</a:t>
            </a:r>
            <a:r>
              <a:rPr lang="et-EE" sz="14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 Komisjon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340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585789"/>
            <a:ext cx="7434263" cy="555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Eu</a:t>
            </a:r>
            <a:r>
              <a:rPr lang="et-EE" sz="32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roopa liidu eelarve -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 </a:t>
            </a:r>
            <a:r>
              <a:rPr lang="et-EE" sz="32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tulud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 </a:t>
            </a: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062754"/>
              </p:ext>
            </p:extLst>
          </p:nvPr>
        </p:nvGraphicFramePr>
        <p:xfrm>
          <a:off x="1812925" y="1193801"/>
          <a:ext cx="8413750" cy="467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7702" y="6181929"/>
            <a:ext cx="23526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t-EE" sz="1400" b="1" dirty="0">
                <a:solidFill>
                  <a:schemeClr val="accent3"/>
                </a:solidFill>
                <a:ea typeface="ＭＳ Ｐゴシック" panose="020B0600070205080204" pitchFamily="34" charset="-128"/>
              </a:rPr>
              <a:t>Allikas</a:t>
            </a:r>
            <a:r>
              <a:rPr lang="en-GB" sz="1400" b="1" dirty="0">
                <a:solidFill>
                  <a:schemeClr val="accent3"/>
                </a:solidFill>
                <a:ea typeface="ＭＳ Ｐゴシック" panose="020B0600070205080204" pitchFamily="34" charset="-128"/>
              </a:rPr>
              <a:t>: Euro</a:t>
            </a:r>
            <a:r>
              <a:rPr lang="et-EE" sz="1400" b="1" dirty="0" err="1">
                <a:solidFill>
                  <a:schemeClr val="accent3"/>
                </a:solidFill>
                <a:ea typeface="ＭＳ Ｐゴシック" panose="020B0600070205080204" pitchFamily="34" charset="-128"/>
              </a:rPr>
              <a:t>opa</a:t>
            </a:r>
            <a:r>
              <a:rPr lang="et-EE" sz="1400" b="1" dirty="0">
                <a:solidFill>
                  <a:schemeClr val="accent3"/>
                </a:solidFill>
                <a:ea typeface="ＭＳ Ｐゴシック" panose="020B0600070205080204" pitchFamily="34" charset="-128"/>
              </a:rPr>
              <a:t> Komisjon</a:t>
            </a:r>
            <a:endParaRPr lang="en-GB" sz="1400" b="1" dirty="0">
              <a:solidFill>
                <a:schemeClr val="accent3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01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559" y="21058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t-EE" sz="2800" b="1" u="sng" dirty="0"/>
              <a:t>Tänan tähelepanu eest!</a:t>
            </a:r>
            <a:br>
              <a:rPr lang="et-EE" sz="2800" b="1" u="sng" dirty="0"/>
            </a:br>
            <a:br>
              <a:rPr lang="et-EE" sz="2800" b="1" u="sng" dirty="0"/>
            </a:br>
            <a:r>
              <a:rPr lang="et-EE" sz="2800" b="1" u="sng" dirty="0"/>
              <a:t>Küsimused ???</a:t>
            </a:r>
            <a:br>
              <a:rPr lang="et-EE" sz="2800" b="1" u="sng" dirty="0"/>
            </a:br>
            <a:endParaRPr lang="en-GB" sz="16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382" y="1656080"/>
            <a:ext cx="6278691" cy="49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824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1078</TotalTime>
  <Words>102</Words>
  <Application>Microsoft Office PowerPoint</Application>
  <PresentationFormat>Laiekraan</PresentationFormat>
  <Paragraphs>45</Paragraphs>
  <Slides>6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Trebuchet MS</vt:lpstr>
      <vt:lpstr>Wingdings</vt:lpstr>
      <vt:lpstr>Wingdings 3</vt:lpstr>
      <vt:lpstr>Facet</vt:lpstr>
      <vt:lpstr> Olulisemad maaelu eelnõud Euroopa Parlamendis 2018. a. </vt:lpstr>
      <vt:lpstr>Võtmeinstitutsioonid</vt:lpstr>
      <vt:lpstr>SEADUSANDLIK tavamenetlus</vt:lpstr>
      <vt:lpstr>EUROOPA LIIDU EELARVE KULUD </vt:lpstr>
      <vt:lpstr>Euroopa liidu eelarve - tulud </vt:lpstr>
      <vt:lpstr>Tänan tähelepanu eest!  Küsimused ??? 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Omnibus-määrus</dc:title>
  <dc:creator>KASELO Henri</dc:creator>
  <cp:lastModifiedBy>jaan</cp:lastModifiedBy>
  <cp:revision>36</cp:revision>
  <cp:lastPrinted>2018-12-17T17:32:03Z</cp:lastPrinted>
  <dcterms:created xsi:type="dcterms:W3CDTF">2017-11-14T14:10:54Z</dcterms:created>
  <dcterms:modified xsi:type="dcterms:W3CDTF">2018-12-17T17:32:17Z</dcterms:modified>
</cp:coreProperties>
</file>