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320" r:id="rId3"/>
    <p:sldId id="303" r:id="rId4"/>
    <p:sldId id="336" r:id="rId5"/>
    <p:sldId id="343" r:id="rId6"/>
    <p:sldId id="344" r:id="rId7"/>
    <p:sldId id="341" r:id="rId8"/>
    <p:sldId id="337" r:id="rId9"/>
    <p:sldId id="338" r:id="rId10"/>
    <p:sldId id="339" r:id="rId11"/>
    <p:sldId id="342" r:id="rId12"/>
    <p:sldId id="298" r:id="rId13"/>
  </p:sldIdLst>
  <p:sldSz cx="8999538" cy="6840538"/>
  <p:notesSz cx="6670675" cy="97774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34" userDrawn="1">
          <p15:clr>
            <a:srgbClr val="A4A3A4"/>
          </p15:clr>
        </p15:guide>
        <p15:guide id="2" pos="190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004586"/>
    <a:srgbClr val="999999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52" autoAdjust="0"/>
  </p:normalViewPr>
  <p:slideViewPr>
    <p:cSldViewPr>
      <p:cViewPr varScale="1">
        <p:scale>
          <a:sx n="68" d="100"/>
          <a:sy n="68" d="100"/>
        </p:scale>
        <p:origin x="147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34"/>
        <p:guide pos="19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1280" cy="490685"/>
          </a:xfrm>
          <a:prstGeom prst="rect">
            <a:avLst/>
          </a:prstGeom>
        </p:spPr>
        <p:txBody>
          <a:bodyPr vert="horz" lIns="82397" tIns="41198" rIns="82397" bIns="411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995" y="1"/>
            <a:ext cx="2891280" cy="490685"/>
          </a:xfrm>
          <a:prstGeom prst="rect">
            <a:avLst/>
          </a:prstGeom>
        </p:spPr>
        <p:txBody>
          <a:bodyPr vert="horz" lIns="82397" tIns="41198" rIns="82397" bIns="41198" rtlCol="0"/>
          <a:lstStyle>
            <a:lvl1pPr algn="r">
              <a:defRPr sz="1100"/>
            </a:lvl1pPr>
          </a:lstStyle>
          <a:p>
            <a:fld id="{D6922A70-F3C7-45F4-8A32-F12B3474995C}" type="datetimeFigureOut">
              <a:rPr lang="et-EE" smtClean="0"/>
              <a:t>12.11.2019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6728"/>
            <a:ext cx="2891280" cy="490685"/>
          </a:xfrm>
          <a:prstGeom prst="rect">
            <a:avLst/>
          </a:prstGeom>
        </p:spPr>
        <p:txBody>
          <a:bodyPr vert="horz" lIns="82397" tIns="41198" rIns="82397" bIns="411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995" y="9286728"/>
            <a:ext cx="2891280" cy="490685"/>
          </a:xfrm>
          <a:prstGeom prst="rect">
            <a:avLst/>
          </a:prstGeom>
        </p:spPr>
        <p:txBody>
          <a:bodyPr vert="horz" lIns="82397" tIns="41198" rIns="82397" bIns="41198" rtlCol="0" anchor="b"/>
          <a:lstStyle>
            <a:lvl1pPr algn="r">
              <a:defRPr sz="1100"/>
            </a:lvl1pPr>
          </a:lstStyle>
          <a:p>
            <a:fld id="{3B4E1975-357E-481E-92A9-C2B58D3902C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3043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3925" y="742950"/>
            <a:ext cx="481965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66787" y="4644090"/>
            <a:ext cx="5335700" cy="4398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894081" cy="48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2306" algn="l"/>
                <a:tab pos="1304613" algn="l"/>
                <a:tab pos="1956919" algn="l"/>
                <a:tab pos="260922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775194" y="0"/>
            <a:ext cx="2894081" cy="48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2306" algn="l"/>
                <a:tab pos="1304613" algn="l"/>
                <a:tab pos="1956919" algn="l"/>
                <a:tab pos="260922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288179"/>
            <a:ext cx="2894081" cy="48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2306" algn="l"/>
                <a:tab pos="1304613" algn="l"/>
                <a:tab pos="1956919" algn="l"/>
                <a:tab pos="260922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775194" y="9288179"/>
            <a:ext cx="2894081" cy="48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2306" algn="l"/>
                <a:tab pos="1304613" algn="l"/>
                <a:tab pos="1956919" algn="l"/>
                <a:tab pos="2609225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2950"/>
            <a:ext cx="481965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255585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2950"/>
            <a:ext cx="481965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391216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2950"/>
            <a:ext cx="481965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7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670039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2950"/>
            <a:ext cx="481965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8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260250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2950"/>
            <a:ext cx="481965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9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85698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2950"/>
            <a:ext cx="481965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10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160302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2950"/>
            <a:ext cx="481965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11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3016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4572059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3" y="251917"/>
            <a:ext cx="3240360" cy="12961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601" y="0"/>
            <a:ext cx="447337" cy="687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4572059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eesnimi.perenimi@pma.agri.ee</a:t>
            </a:r>
          </a:p>
          <a:p>
            <a:endParaRPr lang="et-EE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21" y="323925"/>
            <a:ext cx="3240360" cy="129614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601" y="0"/>
            <a:ext cx="447337" cy="687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6D29648F-34BA-4580-BF04-0BB16B9ECA49}" type="datetime1">
              <a:rPr lang="et-EE" altLang="en-US" smtClean="0"/>
              <a:t>12.11.2019</a:t>
            </a:fld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60" r:id="rId4"/>
    <p:sldLayoutId id="2147483663" r:id="rId5"/>
    <p:sldLayoutId id="2147483655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369" y="2772197"/>
            <a:ext cx="7200000" cy="1224136"/>
          </a:xfrm>
        </p:spPr>
        <p:txBody>
          <a:bodyPr/>
          <a:lstStyle/>
          <a:p>
            <a:pPr algn="ctr"/>
            <a:r>
              <a:rPr lang="et-EE" sz="4400" dirty="0" smtClean="0"/>
              <a:t>Taimepassi väljastamine ja tegevusload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4788420"/>
            <a:ext cx="7200000" cy="1464779"/>
          </a:xfrm>
          <a:ln>
            <a:noFill/>
          </a:ln>
        </p:spPr>
        <p:txBody>
          <a:bodyPr/>
          <a:lstStyle/>
          <a:p>
            <a:r>
              <a:rPr lang="et-EE" altLang="en-US" sz="2000" dirty="0" smtClean="0">
                <a:solidFill>
                  <a:srgbClr val="FFFFFF"/>
                </a:solidFill>
              </a:rPr>
              <a:t>Riina Koidumaa</a:t>
            </a:r>
            <a:endParaRPr lang="et-EE" altLang="en-US" sz="2000" dirty="0">
              <a:solidFill>
                <a:srgbClr val="FFFFFF"/>
              </a:solidFill>
            </a:endParaRPr>
          </a:p>
          <a:p>
            <a:r>
              <a:rPr lang="et-EE" altLang="en-US" sz="2000" dirty="0" smtClean="0">
                <a:solidFill>
                  <a:srgbClr val="FFFFFF"/>
                </a:solidFill>
              </a:rPr>
              <a:t>Põllumajandusamet</a:t>
            </a:r>
            <a:endParaRPr lang="et-EE" altLang="en-US" sz="2000" dirty="0">
              <a:solidFill>
                <a:srgbClr val="FFFFFF"/>
              </a:solidFill>
            </a:endParaRPr>
          </a:p>
          <a:p>
            <a:r>
              <a:rPr lang="et-EE" altLang="en-US" sz="2000" dirty="0" smtClean="0">
                <a:solidFill>
                  <a:srgbClr val="FFFFFF"/>
                </a:solidFill>
              </a:rPr>
              <a:t>14/11/2019, </a:t>
            </a:r>
            <a:r>
              <a:rPr lang="et-EE" altLang="en-US" sz="2000" dirty="0">
                <a:solidFill>
                  <a:srgbClr val="FFFFFF"/>
                </a:solidFill>
              </a:rPr>
              <a:t>Saku</a:t>
            </a:r>
          </a:p>
          <a:p>
            <a:endParaRPr lang="et-EE" altLang="en-US" sz="2000" dirty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7841" y="179909"/>
            <a:ext cx="3093460" cy="148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8317012" cy="1080000"/>
          </a:xfrm>
        </p:spPr>
        <p:txBody>
          <a:bodyPr/>
          <a:lstStyle/>
          <a:p>
            <a:pPr algn="ctr"/>
            <a:r>
              <a:rPr lang="et-EE" dirty="0">
                <a:solidFill>
                  <a:schemeClr val="accent1"/>
                </a:solidFill>
              </a:rPr>
              <a:t>TP väljastamise õigust </a:t>
            </a:r>
            <a:r>
              <a:rPr lang="et-EE" dirty="0" smtClean="0">
                <a:solidFill>
                  <a:schemeClr val="accent1"/>
                </a:solidFill>
              </a:rPr>
              <a:t>omava ettevõtja kohustused</a:t>
            </a:r>
            <a:endParaRPr lang="et-EE" sz="28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1476053"/>
            <a:ext cx="8496944" cy="5112568"/>
          </a:xfrm>
        </p:spPr>
        <p:txBody>
          <a:bodyPr/>
          <a:lstStyle/>
          <a:p>
            <a:pPr algn="just"/>
            <a:r>
              <a:rPr lang="et-EE" dirty="0"/>
              <a:t>Teostab taimede </a:t>
            </a:r>
            <a:r>
              <a:rPr lang="et-EE" dirty="0" smtClean="0"/>
              <a:t>kontrolli</a:t>
            </a:r>
            <a:r>
              <a:rPr lang="et-EE" dirty="0"/>
              <a:t>, dokumenteerib andmed ja säilitab neid 3 </a:t>
            </a:r>
            <a:r>
              <a:rPr lang="et-EE" dirty="0" smtClean="0"/>
              <a:t>aastat (alates taimede tarnimisest)</a:t>
            </a:r>
            <a:endParaRPr lang="et-EE" dirty="0"/>
          </a:p>
          <a:p>
            <a:pPr algn="just"/>
            <a:r>
              <a:rPr lang="et-EE" dirty="0"/>
              <a:t>Määratleb tootmise kriitilised punktid ning peab arvestust (3 a) </a:t>
            </a:r>
            <a:r>
              <a:rPr lang="fi-FI" dirty="0" err="1"/>
              <a:t>punktide</a:t>
            </a:r>
            <a:r>
              <a:rPr lang="fi-FI" dirty="0"/>
              <a:t> </a:t>
            </a:r>
            <a:r>
              <a:rPr lang="fi-FI" dirty="0" err="1"/>
              <a:t>kindlakstegemise</a:t>
            </a:r>
            <a:r>
              <a:rPr lang="fi-FI" dirty="0"/>
              <a:t> ja </a:t>
            </a:r>
            <a:r>
              <a:rPr lang="fi-FI" dirty="0" err="1"/>
              <a:t>jälgimise</a:t>
            </a:r>
            <a:r>
              <a:rPr lang="fi-FI" dirty="0"/>
              <a:t> </a:t>
            </a:r>
            <a:r>
              <a:rPr lang="fi-FI" dirty="0" err="1" smtClean="0"/>
              <a:t>üle</a:t>
            </a:r>
            <a:endParaRPr lang="et-EE" dirty="0" smtClean="0"/>
          </a:p>
          <a:p>
            <a:pPr algn="just"/>
            <a:r>
              <a:rPr lang="et-EE" dirty="0" smtClean="0"/>
              <a:t>Tagab, et töötajad on koolitatud ja oskaksid vajalikke kontrolle läbi viia</a:t>
            </a:r>
            <a:endParaRPr lang="et-EE" dirty="0"/>
          </a:p>
          <a:p>
            <a:pPr lvl="1" algn="just"/>
            <a:endParaRPr lang="et-EE" dirty="0"/>
          </a:p>
          <a:p>
            <a:pPr lvl="1" algn="just"/>
            <a:endParaRPr lang="et-EE" sz="2400" dirty="0"/>
          </a:p>
          <a:p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19628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8317012" cy="1080000"/>
          </a:xfrm>
        </p:spPr>
        <p:txBody>
          <a:bodyPr/>
          <a:lstStyle/>
          <a:p>
            <a:pPr algn="ctr"/>
            <a:r>
              <a:rPr lang="et-EE" dirty="0">
                <a:solidFill>
                  <a:schemeClr val="accent1"/>
                </a:solidFill>
              </a:rPr>
              <a:t>TP väljastamise õigust omava ettevõtja </a:t>
            </a:r>
            <a:r>
              <a:rPr lang="et-EE" dirty="0" smtClean="0">
                <a:solidFill>
                  <a:schemeClr val="accent1"/>
                </a:solidFill>
              </a:rPr>
              <a:t>kohustused (täiendavalt alates 14.12.2020)</a:t>
            </a:r>
            <a:endParaRPr lang="et-EE" sz="28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1476053"/>
            <a:ext cx="8496944" cy="5112568"/>
          </a:xfrm>
        </p:spPr>
        <p:txBody>
          <a:bodyPr/>
          <a:lstStyle/>
          <a:p>
            <a:pPr algn="just"/>
            <a:r>
              <a:rPr lang="et-EE" dirty="0" smtClean="0"/>
              <a:t>Omab vajalikke teadmisi </a:t>
            </a:r>
            <a:r>
              <a:rPr lang="et-EE" dirty="0" err="1" smtClean="0"/>
              <a:t>karantiinsetest</a:t>
            </a:r>
            <a:r>
              <a:rPr lang="et-EE" dirty="0" smtClean="0"/>
              <a:t> taimekahjustajatest</a:t>
            </a:r>
          </a:p>
          <a:p>
            <a:pPr algn="just"/>
            <a:r>
              <a:rPr lang="et-EE" dirty="0" smtClean="0"/>
              <a:t>Omab vajalikke teadmisi </a:t>
            </a:r>
            <a:r>
              <a:rPr lang="et-EE" dirty="0"/>
              <a:t>parimatest tavadest ning meetmetest ja muudest tegevustest, mis on vajalikud </a:t>
            </a:r>
            <a:r>
              <a:rPr lang="et-EE" dirty="0" smtClean="0"/>
              <a:t>karantiinsete taimekahjustajate </a:t>
            </a:r>
            <a:r>
              <a:rPr lang="et-EE" dirty="0"/>
              <a:t>esinemise ja leviku </a:t>
            </a:r>
            <a:r>
              <a:rPr lang="et-EE" dirty="0" smtClean="0"/>
              <a:t>ärahoidmiseks</a:t>
            </a:r>
          </a:p>
          <a:p>
            <a:pPr algn="just"/>
            <a:r>
              <a:rPr lang="et-EE" dirty="0" smtClean="0"/>
              <a:t>Koostatud on tõhus </a:t>
            </a:r>
            <a:r>
              <a:rPr lang="et-EE" dirty="0"/>
              <a:t>hädaolukorra lahendamise kava, mida tuleb järgida </a:t>
            </a:r>
            <a:r>
              <a:rPr lang="et-EE" dirty="0" smtClean="0"/>
              <a:t>karantiines taimekahjustaja esinemise </a:t>
            </a:r>
            <a:r>
              <a:rPr lang="et-EE" dirty="0"/>
              <a:t>või </a:t>
            </a:r>
            <a:r>
              <a:rPr lang="et-EE" dirty="0" smtClean="0"/>
              <a:t>kahtluse puhul</a:t>
            </a:r>
            <a:endParaRPr lang="et-EE" dirty="0"/>
          </a:p>
          <a:p>
            <a:pPr lvl="1" algn="just"/>
            <a:endParaRPr lang="et-EE" dirty="0"/>
          </a:p>
          <a:p>
            <a:pPr lvl="1" algn="just"/>
            <a:endParaRPr lang="et-EE" sz="2400" dirty="0"/>
          </a:p>
          <a:p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4519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321" y="2484165"/>
            <a:ext cx="7200000" cy="972269"/>
          </a:xfrm>
        </p:spPr>
        <p:txBody>
          <a:bodyPr/>
          <a:lstStyle/>
          <a:p>
            <a:pPr algn="ctr"/>
            <a:r>
              <a:rPr lang="et-EE" sz="3600" dirty="0" smtClean="0"/>
              <a:t>Tänan !</a:t>
            </a:r>
            <a:br>
              <a:rPr lang="et-EE" sz="3600" dirty="0" smtClean="0"/>
            </a:br>
            <a:r>
              <a:rPr lang="et-EE" sz="3600" dirty="0"/>
              <a:t/>
            </a:r>
            <a:br>
              <a:rPr lang="et-EE" sz="3600" dirty="0"/>
            </a:b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/>
              <a:t/>
            </a:r>
            <a:br>
              <a:rPr lang="et-EE" sz="3600" dirty="0"/>
            </a:b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2400" dirty="0" smtClean="0"/>
              <a:t>Riina.koidumaa@pma.agri.ee</a:t>
            </a:r>
            <a:br>
              <a:rPr lang="et-EE" sz="2400" dirty="0" smtClean="0"/>
            </a:b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endParaRPr lang="et-EE" dirty="0" smtClean="0"/>
          </a:p>
          <a:p>
            <a:endParaRPr lang="et-E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>
                <a:solidFill>
                  <a:srgbClr val="0084D1"/>
                </a:solidFill>
              </a:rPr>
              <a:t>Taimepassi väljastamine - hetkeolukord</a:t>
            </a:r>
            <a:endParaRPr lang="et-EE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188021"/>
            <a:ext cx="7920000" cy="5328592"/>
          </a:xfrm>
        </p:spPr>
        <p:txBody>
          <a:bodyPr/>
          <a:lstStyle/>
          <a:p>
            <a:pPr algn="just"/>
            <a:r>
              <a:rPr lang="et-EE" sz="4400" dirty="0" smtClean="0"/>
              <a:t>Taimepassi väljastav isik peab omama PMA poolt antud taimepassi väljastamise õigust</a:t>
            </a:r>
          </a:p>
          <a:p>
            <a:pPr algn="just"/>
            <a:r>
              <a:rPr lang="et-EE" sz="4400" dirty="0" smtClean="0"/>
              <a:t>Kõik seni väljastatud taimepassi väljastamise õiguse otsused kehtivad kuni </a:t>
            </a:r>
            <a:r>
              <a:rPr lang="et-EE" sz="4400" b="1" dirty="0" smtClean="0"/>
              <a:t>14.12.2020</a:t>
            </a:r>
          </a:p>
        </p:txBody>
      </p:sp>
    </p:spTree>
    <p:extLst>
      <p:ext uri="{BB962C8B-B14F-4D97-AF65-F5344CB8AC3E}">
        <p14:creationId xmlns:p14="http://schemas.microsoft.com/office/powerpoint/2010/main" val="32441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8317012" cy="1080000"/>
          </a:xfrm>
        </p:spPr>
        <p:txBody>
          <a:bodyPr/>
          <a:lstStyle/>
          <a:p>
            <a:pPr algn="ctr"/>
            <a:r>
              <a:rPr lang="et-EE" dirty="0" smtClean="0">
                <a:solidFill>
                  <a:srgbClr val="0084D1"/>
                </a:solidFill>
              </a:rPr>
              <a:t>Taimepasside väljastamine</a:t>
            </a:r>
            <a:endParaRPr lang="et-EE" sz="28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1476053"/>
            <a:ext cx="8496944" cy="5112568"/>
          </a:xfrm>
        </p:spPr>
        <p:txBody>
          <a:bodyPr/>
          <a:lstStyle/>
          <a:p>
            <a:r>
              <a:rPr lang="et-EE" dirty="0" smtClean="0"/>
              <a:t>Alates 14.12.2019 PMA enam tavaolukorras taimepasse ei väljasta, ettevõtja peab taotlema taimepassi väljastamise õiguse </a:t>
            </a:r>
          </a:p>
          <a:p>
            <a:r>
              <a:rPr lang="et-EE" dirty="0" smtClean="0"/>
              <a:t>Taotlemine hetkel e-post vahendusel, </a:t>
            </a:r>
            <a:r>
              <a:rPr lang="et-EE" dirty="0" smtClean="0"/>
              <a:t>peagi ka läbi </a:t>
            </a:r>
            <a:r>
              <a:rPr lang="et-EE" dirty="0" smtClean="0"/>
              <a:t>kliendiportaali </a:t>
            </a:r>
          </a:p>
          <a:p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41585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>
                <a:solidFill>
                  <a:schemeClr val="accent1"/>
                </a:solidFill>
              </a:rPr>
              <a:t>Taimepassi väljastamine</a:t>
            </a:r>
            <a:endParaRPr lang="et-EE" dirty="0">
              <a:solidFill>
                <a:schemeClr val="accent1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t-EE" dirty="0" smtClean="0"/>
              <a:t>Taimepassi väljastamiseks tuleb esitada </a:t>
            </a:r>
            <a:r>
              <a:rPr lang="et-EE" dirty="0" err="1" smtClean="0"/>
              <a:t>PMAle</a:t>
            </a:r>
            <a:r>
              <a:rPr lang="et-EE" dirty="0" smtClean="0"/>
              <a:t> taotlus ja tasuda riigilõiv</a:t>
            </a:r>
          </a:p>
          <a:p>
            <a:pPr algn="just"/>
            <a:r>
              <a:rPr lang="et-EE" dirty="0" smtClean="0"/>
              <a:t>Taotluse vorm PMA kodulehel (valdkond taimetervis, alammenüü taimepass)</a:t>
            </a:r>
            <a:endParaRPr lang="et-EE" dirty="0"/>
          </a:p>
          <a:p>
            <a:pPr algn="just"/>
            <a:r>
              <a:rPr lang="et-EE" dirty="0" smtClean="0"/>
              <a:t>Lisaks taotlusele tuleb esitada:</a:t>
            </a:r>
          </a:p>
          <a:p>
            <a:pPr lvl="1" algn="just"/>
            <a:r>
              <a:rPr lang="et-EE" dirty="0"/>
              <a:t>	</a:t>
            </a:r>
            <a:r>
              <a:rPr lang="et-EE" dirty="0" smtClean="0"/>
              <a:t> - näidis väljastatavast taimepassist</a:t>
            </a:r>
          </a:p>
          <a:p>
            <a:pPr lvl="1" algn="just"/>
            <a:r>
              <a:rPr lang="et-EE" dirty="0"/>
              <a:t>	</a:t>
            </a:r>
            <a:r>
              <a:rPr lang="et-EE" dirty="0" smtClean="0"/>
              <a:t> - taimeperekondade nimekiri millel passe väljastama</a:t>
            </a:r>
          </a:p>
          <a:p>
            <a:pPr lvl="1" algn="just"/>
            <a:r>
              <a:rPr lang="et-EE" dirty="0"/>
              <a:t> </a:t>
            </a:r>
            <a:r>
              <a:rPr lang="et-EE" dirty="0" smtClean="0"/>
              <a:t>        hakatakse </a:t>
            </a:r>
          </a:p>
          <a:p>
            <a:pPr lvl="1" algn="just"/>
            <a:r>
              <a:rPr lang="et-EE" dirty="0"/>
              <a:t> </a:t>
            </a:r>
            <a:r>
              <a:rPr lang="et-EE" dirty="0" smtClean="0"/>
              <a:t>      - enesekontrollisüsteemi lühikirjeldus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996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>
                <a:solidFill>
                  <a:schemeClr val="accent1"/>
                </a:solidFill>
              </a:rPr>
              <a:t>Taimepassi tegevusluba</a:t>
            </a:r>
            <a:endParaRPr lang="et-EE" dirty="0">
              <a:solidFill>
                <a:schemeClr val="accent1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Alates 14.12. 2020 peavad kõik TP väljastavad isikud omama taimepassi tegevusluba</a:t>
            </a:r>
          </a:p>
          <a:p>
            <a:r>
              <a:rPr lang="et-EE" dirty="0" smtClean="0"/>
              <a:t>Tegevusluba saab taotleda kui on läbitud taimepassi </a:t>
            </a:r>
            <a:r>
              <a:rPr lang="et-EE" dirty="0" err="1" smtClean="0"/>
              <a:t>väljastaja</a:t>
            </a:r>
            <a:r>
              <a:rPr lang="et-EE" dirty="0" smtClean="0"/>
              <a:t> koolitus ja sooritatud eksam</a:t>
            </a:r>
          </a:p>
          <a:p>
            <a:r>
              <a:rPr lang="et-EE" dirty="0" smtClean="0"/>
              <a:t>Koolitused ja eksam toimuvad e-keskkonnas (</a:t>
            </a:r>
            <a:r>
              <a:rPr lang="et-EE" dirty="0" err="1" smtClean="0"/>
              <a:t>moodle</a:t>
            </a:r>
            <a:r>
              <a:rPr lang="et-EE" dirty="0" smtClean="0"/>
              <a:t>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504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>
                <a:solidFill>
                  <a:schemeClr val="accent1"/>
                </a:solidFill>
              </a:rPr>
              <a:t>Taimepassi tegevusluba</a:t>
            </a:r>
            <a:endParaRPr lang="et-EE" dirty="0">
              <a:solidFill>
                <a:schemeClr val="accent1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Kui soovite peale 14.12. 2020 jätkata taimepasside väljastamist, peate esitama taotluse tegevusloa väljastamiseks enne 14.12.2020</a:t>
            </a:r>
          </a:p>
          <a:p>
            <a:r>
              <a:rPr lang="et-EE" dirty="0" smtClean="0"/>
              <a:t>Kui taotlus on esitatud enne 14.12.2020 siis uuesti riigilõivu tasuma ei pea</a:t>
            </a:r>
          </a:p>
          <a:p>
            <a:r>
              <a:rPr lang="et-EE" dirty="0" smtClean="0"/>
              <a:t>Kui taotlus esitatakse peale 14.12.2020 tuleb tasuda riigilõiv 270 eurot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6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8317012" cy="1080000"/>
          </a:xfrm>
        </p:spPr>
        <p:txBody>
          <a:bodyPr/>
          <a:lstStyle/>
          <a:p>
            <a:pPr algn="ctr"/>
            <a:r>
              <a:rPr lang="et-EE" dirty="0" smtClean="0">
                <a:solidFill>
                  <a:schemeClr val="accent1"/>
                </a:solidFill>
              </a:rPr>
              <a:t>Taimepassi </a:t>
            </a:r>
            <a:r>
              <a:rPr lang="et-EE" dirty="0" err="1" smtClean="0">
                <a:solidFill>
                  <a:schemeClr val="accent1"/>
                </a:solidFill>
              </a:rPr>
              <a:t>väljastaja</a:t>
            </a:r>
            <a:r>
              <a:rPr lang="et-EE" dirty="0" smtClean="0">
                <a:solidFill>
                  <a:schemeClr val="accent1"/>
                </a:solidFill>
              </a:rPr>
              <a:t> koolitus</a:t>
            </a:r>
            <a:endParaRPr lang="et-EE" sz="28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1476053"/>
            <a:ext cx="8496944" cy="5112568"/>
          </a:xfrm>
        </p:spPr>
        <p:txBody>
          <a:bodyPr/>
          <a:lstStyle/>
          <a:p>
            <a:pPr algn="just"/>
            <a:r>
              <a:rPr lang="et-EE" sz="2800" dirty="0" smtClean="0"/>
              <a:t>Olulisemad </a:t>
            </a:r>
            <a:r>
              <a:rPr lang="et-EE" sz="2800" dirty="0" err="1" smtClean="0"/>
              <a:t>karantiinsed</a:t>
            </a:r>
            <a:r>
              <a:rPr lang="et-EE" sz="2800" dirty="0" smtClean="0"/>
              <a:t> taimekahjustajad</a:t>
            </a:r>
          </a:p>
          <a:p>
            <a:pPr algn="just"/>
            <a:r>
              <a:rPr lang="et-EE" sz="2800" dirty="0" smtClean="0"/>
              <a:t>Enesekontrollisüsteem</a:t>
            </a:r>
          </a:p>
          <a:p>
            <a:pPr algn="just"/>
            <a:r>
              <a:rPr lang="et-EE" sz="2800" dirty="0" smtClean="0"/>
              <a:t>Kontrollide läbiviimine</a:t>
            </a:r>
          </a:p>
          <a:p>
            <a:pPr algn="just"/>
            <a:r>
              <a:rPr lang="et-EE" sz="2800" dirty="0" smtClean="0"/>
              <a:t>Proovide võtmine</a:t>
            </a:r>
          </a:p>
          <a:p>
            <a:pPr algn="just"/>
            <a:r>
              <a:rPr lang="et-EE" sz="2800" dirty="0" smtClean="0"/>
              <a:t>Ettevõtja kohustused</a:t>
            </a:r>
          </a:p>
          <a:p>
            <a:pPr lvl="1" algn="just"/>
            <a:endParaRPr lang="et-EE" dirty="0"/>
          </a:p>
          <a:p>
            <a:pPr lvl="1" algn="just"/>
            <a:endParaRPr lang="et-EE" sz="2400" dirty="0"/>
          </a:p>
          <a:p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15097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8317012" cy="1080000"/>
          </a:xfrm>
        </p:spPr>
        <p:txBody>
          <a:bodyPr/>
          <a:lstStyle/>
          <a:p>
            <a:pPr algn="ctr"/>
            <a:r>
              <a:rPr lang="et-EE" dirty="0" smtClean="0">
                <a:solidFill>
                  <a:srgbClr val="0084D1"/>
                </a:solidFill>
              </a:rPr>
              <a:t>Registreeritud ettevõtja kohustused</a:t>
            </a:r>
            <a:endParaRPr lang="et-EE" sz="28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1476053"/>
            <a:ext cx="8496944" cy="5112568"/>
          </a:xfrm>
        </p:spPr>
        <p:txBody>
          <a:bodyPr/>
          <a:lstStyle/>
          <a:p>
            <a:pPr algn="just"/>
            <a:r>
              <a:rPr lang="et-EE" dirty="0" err="1"/>
              <a:t>Karantiinse</a:t>
            </a:r>
            <a:r>
              <a:rPr lang="et-EE" dirty="0"/>
              <a:t> taimekahjustaja avastamisel kohustus</a:t>
            </a:r>
            <a:r>
              <a:rPr lang="et-EE" dirty="0" smtClean="0"/>
              <a:t>:</a:t>
            </a:r>
          </a:p>
          <a:p>
            <a:pPr lvl="1" algn="just"/>
            <a:r>
              <a:rPr lang="et-EE" sz="3200" dirty="0"/>
              <a:t>	</a:t>
            </a:r>
            <a:r>
              <a:rPr lang="et-EE" sz="3200" dirty="0" smtClean="0"/>
              <a:t>	</a:t>
            </a:r>
            <a:r>
              <a:rPr lang="et-EE" sz="3200" dirty="0"/>
              <a:t>Teavitada </a:t>
            </a:r>
            <a:r>
              <a:rPr lang="et-EE" sz="3200" dirty="0" smtClean="0"/>
              <a:t>tarneahelat</a:t>
            </a:r>
          </a:p>
          <a:p>
            <a:pPr lvl="1" algn="just"/>
            <a:r>
              <a:rPr lang="et-EE" sz="3200" dirty="0"/>
              <a:t>	</a:t>
            </a:r>
            <a:r>
              <a:rPr lang="et-EE" sz="3200" dirty="0" smtClean="0"/>
              <a:t>	</a:t>
            </a:r>
            <a:r>
              <a:rPr lang="et-EE" sz="3200" dirty="0"/>
              <a:t>Taimed tagasi kutsuda</a:t>
            </a:r>
          </a:p>
          <a:p>
            <a:pPr lvl="1" algn="just"/>
            <a:endParaRPr lang="et-EE" dirty="0"/>
          </a:p>
          <a:p>
            <a:pPr lvl="1" algn="just"/>
            <a:endParaRPr lang="et-EE" sz="2400" dirty="0"/>
          </a:p>
          <a:p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20487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8317012" cy="1080000"/>
          </a:xfrm>
        </p:spPr>
        <p:txBody>
          <a:bodyPr/>
          <a:lstStyle/>
          <a:p>
            <a:pPr algn="ctr"/>
            <a:r>
              <a:rPr lang="et-EE" dirty="0" smtClean="0">
                <a:solidFill>
                  <a:srgbClr val="0084D1"/>
                </a:solidFill>
              </a:rPr>
              <a:t>Registreeritud ettevõtja kohustused</a:t>
            </a:r>
            <a:endParaRPr lang="et-EE" sz="28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97" y="1476053"/>
            <a:ext cx="8496944" cy="5112568"/>
          </a:xfrm>
        </p:spPr>
        <p:txBody>
          <a:bodyPr/>
          <a:lstStyle/>
          <a:p>
            <a:pPr algn="just"/>
            <a:r>
              <a:rPr lang="et-EE" sz="2800" dirty="0"/>
              <a:t>Arvestuse pidamine iga kaubeldava ühiku kohta (3 aastat</a:t>
            </a:r>
            <a:r>
              <a:rPr lang="et-EE" sz="2800" dirty="0" smtClean="0"/>
              <a:t>) - peab võimaldama tuvastada kuhu taimed tarniti</a:t>
            </a:r>
            <a:endParaRPr lang="et-EE" sz="2800" dirty="0"/>
          </a:p>
          <a:p>
            <a:pPr algn="just"/>
            <a:r>
              <a:rPr lang="et-EE" sz="2800" dirty="0" smtClean="0"/>
              <a:t>Registreerimisel </a:t>
            </a:r>
            <a:r>
              <a:rPr lang="et-EE" sz="2800" dirty="0"/>
              <a:t>tuleb esitada ka info taimede ja taimsete saaduste </a:t>
            </a:r>
            <a:r>
              <a:rPr lang="et-EE" sz="2800" dirty="0" smtClean="0"/>
              <a:t>kaubatüübi ja taimeperekonna kohta </a:t>
            </a:r>
          </a:p>
          <a:p>
            <a:pPr algn="just"/>
            <a:r>
              <a:rPr lang="et-EE" sz="2800" dirty="0" smtClean="0"/>
              <a:t>Eelnenud </a:t>
            </a:r>
            <a:r>
              <a:rPr lang="fi-FI" sz="2800" dirty="0" err="1"/>
              <a:t>aasta</a:t>
            </a:r>
            <a:r>
              <a:rPr lang="fi-FI" sz="2800" dirty="0"/>
              <a:t> </a:t>
            </a:r>
            <a:r>
              <a:rPr lang="fi-FI" sz="2800" dirty="0" err="1"/>
              <a:t>andmete</a:t>
            </a:r>
            <a:r>
              <a:rPr lang="fi-FI" sz="2800" dirty="0"/>
              <a:t> </a:t>
            </a:r>
            <a:r>
              <a:rPr lang="fi-FI" sz="2800" dirty="0" err="1"/>
              <a:t>ajakohastatud</a:t>
            </a:r>
            <a:r>
              <a:rPr lang="fi-FI" sz="2800" dirty="0"/>
              <a:t> versioon </a:t>
            </a:r>
            <a:r>
              <a:rPr lang="fi-FI" sz="2800" dirty="0" err="1"/>
              <a:t>tuleb</a:t>
            </a:r>
            <a:r>
              <a:rPr lang="fi-FI" sz="2800" dirty="0"/>
              <a:t> </a:t>
            </a:r>
            <a:r>
              <a:rPr lang="fi-FI" sz="2800" dirty="0" err="1"/>
              <a:t>esitada</a:t>
            </a:r>
            <a:r>
              <a:rPr lang="fi-FI" sz="2800" dirty="0"/>
              <a:t> </a:t>
            </a:r>
            <a:r>
              <a:rPr lang="fi-FI" sz="2800" dirty="0" err="1"/>
              <a:t>iga</a:t>
            </a:r>
            <a:r>
              <a:rPr lang="fi-FI" sz="2800" dirty="0"/>
              <a:t> </a:t>
            </a:r>
            <a:r>
              <a:rPr lang="fi-FI" sz="2800" dirty="0" err="1"/>
              <a:t>aasta</a:t>
            </a:r>
            <a:r>
              <a:rPr lang="fi-FI" sz="2800" dirty="0"/>
              <a:t> 30. </a:t>
            </a:r>
            <a:r>
              <a:rPr lang="fi-FI" sz="2800" dirty="0" err="1"/>
              <a:t>aprilliks</a:t>
            </a:r>
            <a:r>
              <a:rPr lang="fi-FI" sz="2800" dirty="0" smtClean="0"/>
              <a:t>.</a:t>
            </a:r>
            <a:endParaRPr lang="et-EE" sz="2800" dirty="0" smtClean="0"/>
          </a:p>
          <a:p>
            <a:pPr algn="just"/>
            <a:r>
              <a:rPr lang="et-EE" sz="2800" dirty="0" smtClean="0"/>
              <a:t>15. jaanuari pindade esitamise </a:t>
            </a:r>
            <a:r>
              <a:rPr lang="fi-FI" sz="2800" dirty="0" smtClean="0"/>
              <a:t> </a:t>
            </a:r>
            <a:r>
              <a:rPr lang="et-EE" sz="2800" dirty="0" smtClean="0"/>
              <a:t>kohustus muutub kehtetuks  </a:t>
            </a:r>
            <a:endParaRPr lang="et-EE" sz="2800" dirty="0"/>
          </a:p>
          <a:p>
            <a:pPr lvl="1" algn="just"/>
            <a:endParaRPr lang="et-EE" dirty="0"/>
          </a:p>
          <a:p>
            <a:pPr lvl="1" algn="just"/>
            <a:endParaRPr lang="et-EE" sz="2400" dirty="0"/>
          </a:p>
          <a:p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25732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Kohandatud</PresentationFormat>
  <Paragraphs>64</Paragraphs>
  <Slides>12</Slides>
  <Notes>7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8" baseType="lpstr">
      <vt:lpstr>Arial Unicode MS</vt:lpstr>
      <vt:lpstr>Microsoft YaHei</vt:lpstr>
      <vt:lpstr>Arial</vt:lpstr>
      <vt:lpstr>Roboto Condensed</vt:lpstr>
      <vt:lpstr>Times New Roman</vt:lpstr>
      <vt:lpstr>Office Theme</vt:lpstr>
      <vt:lpstr>Taimepassi väljastamine ja tegevusload</vt:lpstr>
      <vt:lpstr>Taimepassi väljastamine - hetkeolukord</vt:lpstr>
      <vt:lpstr>Taimepasside väljastamine</vt:lpstr>
      <vt:lpstr>Taimepassi väljastamine</vt:lpstr>
      <vt:lpstr>Taimepassi tegevusluba</vt:lpstr>
      <vt:lpstr>Taimepassi tegevusluba</vt:lpstr>
      <vt:lpstr>Taimepassi väljastaja koolitus</vt:lpstr>
      <vt:lpstr>Registreeritud ettevõtja kohustused</vt:lpstr>
      <vt:lpstr>Registreeritud ettevõtja kohustused</vt:lpstr>
      <vt:lpstr>TP väljastamise õigust omava ettevõtja kohustused</vt:lpstr>
      <vt:lpstr>TP väljastamise õigust omava ettevõtja kohustused (täiendavalt alates 14.12.2020)</vt:lpstr>
      <vt:lpstr>Tänan !     Riina.koidumaa@pma.agri.ee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2019-11-12T18:27:25Z</dcterms:modified>
</cp:coreProperties>
</file>