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96" r:id="rId2"/>
    <p:sldId id="320" r:id="rId3"/>
    <p:sldId id="303" r:id="rId4"/>
    <p:sldId id="336" r:id="rId5"/>
    <p:sldId id="343" r:id="rId6"/>
    <p:sldId id="344" r:id="rId7"/>
    <p:sldId id="341" r:id="rId8"/>
    <p:sldId id="337" r:id="rId9"/>
    <p:sldId id="338" r:id="rId10"/>
    <p:sldId id="339" r:id="rId11"/>
    <p:sldId id="342" r:id="rId12"/>
    <p:sldId id="298" r:id="rId13"/>
  </p:sldIdLst>
  <p:sldSz cx="8999538" cy="6840538"/>
  <p:notesSz cx="6670675" cy="9777413"/>
  <p:defaultTextStyle>
    <a:defPPr>
      <a:defRPr lang="en-GB"/>
    </a:defPPr>
    <a:lvl1pPr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1pPr>
    <a:lvl2pPr marL="742950" indent="-28575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2pPr>
    <a:lvl3pPr marL="1143000" indent="-22860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3pPr>
    <a:lvl4pPr marL="1600200" indent="-22860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4pPr>
    <a:lvl5pPr marL="2057400" indent="-22860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634" userDrawn="1">
          <p15:clr>
            <a:srgbClr val="A4A3A4"/>
          </p15:clr>
        </p15:guide>
        <p15:guide id="2" pos="190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84D1"/>
    <a:srgbClr val="004586"/>
    <a:srgbClr val="999999"/>
    <a:srgbClr val="83C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752" autoAdjust="0"/>
  </p:normalViewPr>
  <p:slideViewPr>
    <p:cSldViewPr>
      <p:cViewPr varScale="1">
        <p:scale>
          <a:sx n="68" d="100"/>
          <a:sy n="68" d="100"/>
        </p:scale>
        <p:origin x="1476" y="6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634"/>
        <p:guide pos="190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91280" cy="490685"/>
          </a:xfrm>
          <a:prstGeom prst="rect">
            <a:avLst/>
          </a:prstGeom>
        </p:spPr>
        <p:txBody>
          <a:bodyPr vert="horz" lIns="82397" tIns="41198" rIns="82397" bIns="41198" rtlCol="0"/>
          <a:lstStyle>
            <a:lvl1pPr algn="l">
              <a:defRPr sz="1100"/>
            </a:lvl1pPr>
          </a:lstStyle>
          <a:p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995" y="1"/>
            <a:ext cx="2891280" cy="490685"/>
          </a:xfrm>
          <a:prstGeom prst="rect">
            <a:avLst/>
          </a:prstGeom>
        </p:spPr>
        <p:txBody>
          <a:bodyPr vert="horz" lIns="82397" tIns="41198" rIns="82397" bIns="41198" rtlCol="0"/>
          <a:lstStyle>
            <a:lvl1pPr algn="r">
              <a:defRPr sz="1100"/>
            </a:lvl1pPr>
          </a:lstStyle>
          <a:p>
            <a:fld id="{D6922A70-F3C7-45F4-8A32-F12B3474995C}" type="datetimeFigureOut">
              <a:rPr lang="et-EE" smtClean="0"/>
              <a:t>12.11.2019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286728"/>
            <a:ext cx="2891280" cy="490685"/>
          </a:xfrm>
          <a:prstGeom prst="rect">
            <a:avLst/>
          </a:prstGeom>
        </p:spPr>
        <p:txBody>
          <a:bodyPr vert="horz" lIns="82397" tIns="41198" rIns="82397" bIns="41198" rtlCol="0" anchor="b"/>
          <a:lstStyle>
            <a:lvl1pPr algn="l">
              <a:defRPr sz="1100"/>
            </a:lvl1pPr>
          </a:lstStyle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995" y="9286728"/>
            <a:ext cx="2891280" cy="490685"/>
          </a:xfrm>
          <a:prstGeom prst="rect">
            <a:avLst/>
          </a:prstGeom>
        </p:spPr>
        <p:txBody>
          <a:bodyPr vert="horz" lIns="82397" tIns="41198" rIns="82397" bIns="41198" rtlCol="0" anchor="b"/>
          <a:lstStyle>
            <a:lvl1pPr algn="r">
              <a:defRPr sz="1100"/>
            </a:lvl1pPr>
          </a:lstStyle>
          <a:p>
            <a:fld id="{3B4E1975-357E-481E-92A9-C2B58D3902CC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9430436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3925" y="742950"/>
            <a:ext cx="4819650" cy="3663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66787" y="4644090"/>
            <a:ext cx="5335700" cy="4398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1" y="0"/>
            <a:ext cx="2894081" cy="4877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652306" algn="l"/>
                <a:tab pos="1304613" algn="l"/>
                <a:tab pos="1956919" algn="l"/>
                <a:tab pos="2609225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3775194" y="0"/>
            <a:ext cx="2894081" cy="4877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652306" algn="l"/>
                <a:tab pos="1304613" algn="l"/>
                <a:tab pos="1956919" algn="l"/>
                <a:tab pos="2609225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1" y="9288179"/>
            <a:ext cx="2894081" cy="4877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652306" algn="l"/>
                <a:tab pos="1304613" algn="l"/>
                <a:tab pos="1956919" algn="l"/>
                <a:tab pos="2609225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3775194" y="9288179"/>
            <a:ext cx="2894081" cy="4877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652306" algn="l"/>
                <a:tab pos="1304613" algn="l"/>
                <a:tab pos="1956919" algn="l"/>
                <a:tab pos="2609225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fld id="{9137B0FE-B827-43E6-9F1A-73A7AB4ED6CD}" type="slidenum">
              <a:rPr lang="et-EE" altLang="en-US"/>
              <a:pPr/>
              <a:t>‹#›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6325866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3925" y="742950"/>
            <a:ext cx="4819650" cy="3663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9137B0FE-B827-43E6-9F1A-73A7AB4ED6CD}" type="slidenum">
              <a:rPr lang="et-EE" altLang="en-US" smtClean="0"/>
              <a:pPr/>
              <a:t>2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22555851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3925" y="742950"/>
            <a:ext cx="4819650" cy="3663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9137B0FE-B827-43E6-9F1A-73A7AB4ED6CD}" type="slidenum">
              <a:rPr lang="et-EE" altLang="en-US" smtClean="0"/>
              <a:pPr/>
              <a:t>3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13912165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3925" y="742950"/>
            <a:ext cx="4819650" cy="3663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9137B0FE-B827-43E6-9F1A-73A7AB4ED6CD}" type="slidenum">
              <a:rPr lang="et-EE" altLang="en-US" smtClean="0"/>
              <a:pPr/>
              <a:t>7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26700398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3925" y="742950"/>
            <a:ext cx="4819650" cy="3663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9137B0FE-B827-43E6-9F1A-73A7AB4ED6CD}" type="slidenum">
              <a:rPr lang="et-EE" altLang="en-US" smtClean="0"/>
              <a:pPr/>
              <a:t>8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22602502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3925" y="742950"/>
            <a:ext cx="4819650" cy="3663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9137B0FE-B827-43E6-9F1A-73A7AB4ED6CD}" type="slidenum">
              <a:rPr lang="et-EE" altLang="en-US" smtClean="0"/>
              <a:pPr/>
              <a:t>9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31856986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3925" y="742950"/>
            <a:ext cx="4819650" cy="3663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9137B0FE-B827-43E6-9F1A-73A7AB4ED6CD}" type="slidenum">
              <a:rPr lang="et-EE" altLang="en-US" smtClean="0"/>
              <a:pPr/>
              <a:t>10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4160302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3925" y="742950"/>
            <a:ext cx="4819650" cy="3663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9137B0FE-B827-43E6-9F1A-73A7AB4ED6CD}" type="slidenum">
              <a:rPr lang="et-EE" altLang="en-US" smtClean="0"/>
              <a:pPr/>
              <a:t>11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4301696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1800538"/>
            <a:ext cx="8999538" cy="4572059"/>
          </a:xfrm>
          <a:prstGeom prst="rect">
            <a:avLst/>
          </a:prstGeom>
          <a:solidFill>
            <a:srgbClr val="0084D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noFill/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1800000"/>
          </a:xfrm>
        </p:spPr>
        <p:txBody>
          <a:bodyPr tIns="86400" anchor="t" anchorCtr="0"/>
          <a:lstStyle>
            <a:lvl1pPr algn="l">
              <a:defRPr sz="5700">
                <a:solidFill>
                  <a:schemeClr val="bg1"/>
                </a:solidFill>
              </a:defRPr>
            </a:lvl1pPr>
          </a:lstStyle>
          <a:p>
            <a:r>
              <a:rPr lang="et-EE" dirty="0" smtClean="0"/>
              <a:t>Pealkiri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4525200"/>
            <a:ext cx="7200000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 smtClean="0"/>
              <a:t>Eesnimi Perenimi</a:t>
            </a:r>
          </a:p>
          <a:p>
            <a:r>
              <a:rPr lang="et-EE" dirty="0" smtClean="0"/>
              <a:t>asutuse nimetus / ametinimetus</a:t>
            </a:r>
          </a:p>
          <a:p>
            <a:endParaRPr lang="et-EE" dirty="0" smtClean="0"/>
          </a:p>
          <a:p>
            <a:r>
              <a:rPr lang="et-EE" dirty="0" smtClean="0"/>
              <a:t>14.12.2013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313" y="251917"/>
            <a:ext cx="3240360" cy="1296144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7601" y="0"/>
            <a:ext cx="447337" cy="6876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40939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3237" y="540000"/>
            <a:ext cx="7920000" cy="1080000"/>
          </a:xfrm>
        </p:spPr>
        <p:txBody>
          <a:bodyPr tIns="54000" anchor="t" anchorCtr="0"/>
          <a:lstStyle>
            <a:lvl1pPr>
              <a:defRPr sz="3600" b="1"/>
            </a:lvl1pPr>
          </a:lstStyle>
          <a:p>
            <a:r>
              <a:rPr lang="en-US" dirty="0" err="1" smtClean="0"/>
              <a:t>Slaidi</a:t>
            </a:r>
            <a:r>
              <a:rPr lang="en-US" dirty="0" smtClean="0"/>
              <a:t> </a:t>
            </a:r>
            <a:r>
              <a:rPr lang="en-US" dirty="0" err="1" smtClean="0"/>
              <a:t>pealkiri</a:t>
            </a:r>
            <a:r>
              <a:rPr lang="en-US" dirty="0" smtClean="0"/>
              <a:t> </a:t>
            </a:r>
            <a:r>
              <a:rPr lang="en-US" dirty="0" err="1" smtClean="0"/>
              <a:t>vajadusel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kahel</a:t>
            </a:r>
            <a:r>
              <a:rPr lang="en-US" dirty="0" smtClean="0"/>
              <a:t> real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768475"/>
            <a:ext cx="7920000" cy="4513263"/>
          </a:xfrm>
        </p:spPr>
        <p:txBody>
          <a:bodyPr/>
          <a:lstStyle>
            <a:lvl1pPr marL="0" indent="0">
              <a:spcAft>
                <a:spcPts val="800"/>
              </a:spcAft>
              <a:defRPr/>
            </a:lvl1pPr>
            <a:lvl2pPr marL="0" indent="0"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defRPr/>
            </a:lvl3pPr>
            <a:lvl4pPr marL="0" indent="0">
              <a:spcAft>
                <a:spcPts val="0"/>
              </a:spcAft>
              <a:defRPr/>
            </a:lvl4pPr>
            <a:lvl5pPr marL="0" indent="0">
              <a:spcAft>
                <a:spcPts val="0"/>
              </a:spcAft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960034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7" y="540000"/>
            <a:ext cx="7920000" cy="1080000"/>
          </a:xfrm>
        </p:spPr>
        <p:txBody>
          <a:bodyPr tIns="54000" anchor="t" anchorCtr="0"/>
          <a:lstStyle>
            <a:lvl1pPr>
              <a:defRPr sz="3600" b="1"/>
            </a:lvl1pPr>
          </a:lstStyle>
          <a:p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768475"/>
            <a:ext cx="7920000" cy="4513263"/>
          </a:xfrm>
        </p:spPr>
        <p:txBody>
          <a:bodyPr/>
          <a:lstStyle>
            <a:lvl1pPr marL="432000" indent="-324000">
              <a:spcAft>
                <a:spcPts val="800"/>
              </a:spcAft>
              <a:buClr>
                <a:srgbClr val="0084D1"/>
              </a:buClr>
              <a:buSzPct val="100000"/>
              <a:buFont typeface="Arial" panose="020B0604020202020204" pitchFamily="34" charset="0"/>
              <a:buChar char="•"/>
              <a:defRPr/>
            </a:lvl1pPr>
            <a:lvl2pPr marL="0" indent="0"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defRPr/>
            </a:lvl3pPr>
            <a:lvl4pPr marL="0" indent="0">
              <a:spcAft>
                <a:spcPts val="0"/>
              </a:spcAft>
              <a:defRPr/>
            </a:lvl4pPr>
            <a:lvl5pPr marL="0" indent="0">
              <a:spcAft>
                <a:spcPts val="0"/>
              </a:spcAft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096721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972269"/>
          </a:xfrm>
        </p:spPr>
        <p:txBody>
          <a:bodyPr tIns="86400" anchor="t" anchorCtr="0"/>
          <a:lstStyle>
            <a:lvl1pPr algn="l">
              <a:defRPr sz="5700"/>
            </a:lvl1pPr>
          </a:lstStyle>
          <a:p>
            <a:r>
              <a:rPr lang="et-EE" dirty="0" smtClean="0"/>
              <a:t>Aitäh!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3636293"/>
            <a:ext cx="7200000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 smtClean="0"/>
              <a:t>Eesnimi Perenimi</a:t>
            </a:r>
          </a:p>
          <a:p>
            <a:r>
              <a:rPr lang="et-EE" dirty="0" err="1" smtClean="0"/>
              <a:t>eesnimi@perenimi@amet.ee</a:t>
            </a:r>
            <a:endParaRPr lang="et-EE" dirty="0" smtClean="0"/>
          </a:p>
          <a:p>
            <a:endParaRPr lang="et-EE" dirty="0" smtClean="0"/>
          </a:p>
        </p:txBody>
      </p:sp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215900"/>
            <a:ext cx="3467100" cy="1385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190034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0" y="1800538"/>
            <a:ext cx="8999538" cy="4572059"/>
          </a:xfrm>
          <a:prstGeom prst="rect">
            <a:avLst/>
          </a:prstGeom>
          <a:solidFill>
            <a:srgbClr val="0084D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noFill/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972269"/>
          </a:xfrm>
        </p:spPr>
        <p:txBody>
          <a:bodyPr tIns="86400" anchor="t" anchorCtr="0"/>
          <a:lstStyle>
            <a:lvl1pPr algn="l">
              <a:defRPr sz="5700">
                <a:solidFill>
                  <a:schemeClr val="bg1"/>
                </a:solidFill>
              </a:defRPr>
            </a:lvl1pPr>
          </a:lstStyle>
          <a:p>
            <a:r>
              <a:rPr lang="et-EE" dirty="0" smtClean="0"/>
              <a:t>Aitäh!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3636293"/>
            <a:ext cx="7200000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 smtClean="0"/>
              <a:t>Eesnimi Perenimi</a:t>
            </a:r>
          </a:p>
          <a:p>
            <a:r>
              <a:rPr lang="et-EE" dirty="0" smtClean="0"/>
              <a:t>eesnimi.perenimi@pma.agri.ee</a:t>
            </a:r>
          </a:p>
          <a:p>
            <a:endParaRPr lang="et-EE" dirty="0" smtClean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321" y="323925"/>
            <a:ext cx="3240360" cy="1296144"/>
          </a:xfrm>
          <a:prstGeom prst="rect">
            <a:avLst/>
          </a:prstGeom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7601" y="0"/>
            <a:ext cx="447337" cy="6876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036317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35410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9387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9387" cy="451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outline text format</a:t>
            </a:r>
          </a:p>
          <a:p>
            <a:pPr lvl="1"/>
            <a:r>
              <a:rPr lang="en-GB" altLang="en-US" smtClean="0"/>
              <a:t>Second Outline Level</a:t>
            </a:r>
          </a:p>
          <a:p>
            <a:pPr lvl="2"/>
            <a:r>
              <a:rPr lang="en-GB" altLang="en-US" smtClean="0"/>
              <a:t>Third Outline Level</a:t>
            </a:r>
          </a:p>
          <a:p>
            <a:pPr lvl="3"/>
            <a:r>
              <a:rPr lang="en-GB" altLang="en-US" smtClean="0"/>
              <a:t>Fourth Outline Level</a:t>
            </a:r>
          </a:p>
          <a:p>
            <a:pPr lvl="4"/>
            <a:r>
              <a:rPr lang="en-GB" altLang="en-US" smtClean="0"/>
              <a:t>Fifth Outline Level</a:t>
            </a:r>
          </a:p>
          <a:p>
            <a:pPr lvl="4"/>
            <a:r>
              <a:rPr lang="en-GB" altLang="en-US" smtClean="0"/>
              <a:t>Sixth Outline Level</a:t>
            </a:r>
          </a:p>
          <a:p>
            <a:pPr lvl="4"/>
            <a:r>
              <a:rPr lang="en-GB" altLang="en-US" smtClean="0"/>
              <a:t>Seventh Outline Level</a:t>
            </a:r>
          </a:p>
          <a:p>
            <a:pPr lvl="4"/>
            <a:r>
              <a:rPr lang="en-GB" altLang="en-US" smtClean="0"/>
              <a:t>Eighth Outline Level</a:t>
            </a:r>
          </a:p>
          <a:p>
            <a:pPr lvl="4"/>
            <a:r>
              <a:rPr lang="en-GB" altLang="en-US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fld id="{6D29648F-34BA-4580-BF04-0BB16B9ECA49}" type="datetime1">
              <a:rPr lang="et-EE" altLang="en-US" smtClean="0"/>
              <a:t>12.11.2019</a:t>
            </a:fld>
            <a:endParaRPr lang="et-EE" alt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fld id="{91A857D3-8977-4B76-8A8E-76EC884CC3A4}" type="slidenum">
              <a:rPr lang="et-EE" altLang="en-US"/>
              <a:pPr/>
              <a:t>‹#›</a:t>
            </a:fld>
            <a:endParaRPr lang="et-E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0" r:id="rId2"/>
    <p:sldLayoutId id="2147483662" r:id="rId3"/>
    <p:sldLayoutId id="2147483660" r:id="rId4"/>
    <p:sldLayoutId id="2147483663" r:id="rId5"/>
    <p:sldLayoutId id="2147483655" r:id="rId6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 kern="12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2pPr>
      <a:lvl3pPr marL="11430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3pPr>
      <a:lvl4pPr marL="16002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4pPr>
      <a:lvl5pPr marL="20574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5pPr>
      <a:lvl6pPr marL="25146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6pPr>
      <a:lvl7pPr marL="29718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7pPr>
      <a:lvl8pPr marL="34290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8pPr>
      <a:lvl9pPr marL="38862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fontAlgn="base" hangingPunct="0">
        <a:lnSpc>
          <a:spcPct val="110000"/>
        </a:lnSpc>
        <a:spcBef>
          <a:spcPct val="0"/>
        </a:spcBef>
        <a:spcAft>
          <a:spcPts val="1413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 hangingPunct="0">
        <a:lnSpc>
          <a:spcPct val="110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fontAlgn="base" hangingPunct="0">
        <a:lnSpc>
          <a:spcPct val="110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fontAlgn="base" hangingPunct="0">
        <a:lnSpc>
          <a:spcPct val="110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fontAlgn="base" hangingPunct="0">
        <a:lnSpc>
          <a:spcPct val="110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9369" y="2772197"/>
            <a:ext cx="7200000" cy="1224136"/>
          </a:xfrm>
        </p:spPr>
        <p:txBody>
          <a:bodyPr/>
          <a:lstStyle/>
          <a:p>
            <a:pPr algn="ctr"/>
            <a:r>
              <a:rPr lang="et-EE" sz="4400" dirty="0" smtClean="0"/>
              <a:t>Taimepassi väljastamine ja tegevusload</a:t>
            </a:r>
            <a:endParaRPr lang="en-US" sz="4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4000" y="4788420"/>
            <a:ext cx="7200000" cy="1464779"/>
          </a:xfrm>
          <a:ln>
            <a:noFill/>
          </a:ln>
        </p:spPr>
        <p:txBody>
          <a:bodyPr/>
          <a:lstStyle/>
          <a:p>
            <a:r>
              <a:rPr lang="et-EE" altLang="en-US" sz="2000" dirty="0" smtClean="0">
                <a:solidFill>
                  <a:srgbClr val="FFFFFF"/>
                </a:solidFill>
              </a:rPr>
              <a:t>Riina Koidumaa</a:t>
            </a:r>
            <a:endParaRPr lang="et-EE" altLang="en-US" sz="2000" dirty="0">
              <a:solidFill>
                <a:srgbClr val="FFFFFF"/>
              </a:solidFill>
            </a:endParaRPr>
          </a:p>
          <a:p>
            <a:r>
              <a:rPr lang="et-EE" altLang="en-US" sz="2000" dirty="0" smtClean="0">
                <a:solidFill>
                  <a:srgbClr val="FFFFFF"/>
                </a:solidFill>
              </a:rPr>
              <a:t>Põllumajandusamet</a:t>
            </a:r>
            <a:endParaRPr lang="et-EE" altLang="en-US" sz="2000" dirty="0">
              <a:solidFill>
                <a:srgbClr val="FFFFFF"/>
              </a:solidFill>
            </a:endParaRPr>
          </a:p>
          <a:p>
            <a:r>
              <a:rPr lang="et-EE" altLang="en-US" sz="2000" dirty="0" smtClean="0">
                <a:solidFill>
                  <a:srgbClr val="FFFFFF"/>
                </a:solidFill>
              </a:rPr>
              <a:t>14/11/2019, </a:t>
            </a:r>
            <a:r>
              <a:rPr lang="et-EE" altLang="en-US" sz="2000" dirty="0">
                <a:solidFill>
                  <a:srgbClr val="FFFFFF"/>
                </a:solidFill>
              </a:rPr>
              <a:t>Saku</a:t>
            </a:r>
          </a:p>
          <a:p>
            <a:endParaRPr lang="et-EE" altLang="en-US" sz="2000" dirty="0">
              <a:solidFill>
                <a:srgbClr val="FFFFFF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7841" y="179909"/>
            <a:ext cx="3093460" cy="1481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386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7" y="540000"/>
            <a:ext cx="8317012" cy="1080000"/>
          </a:xfrm>
        </p:spPr>
        <p:txBody>
          <a:bodyPr/>
          <a:lstStyle/>
          <a:p>
            <a:pPr algn="ctr"/>
            <a:r>
              <a:rPr lang="et-EE" dirty="0">
                <a:solidFill>
                  <a:schemeClr val="accent1"/>
                </a:solidFill>
              </a:rPr>
              <a:t>TP väljastamise õigust </a:t>
            </a:r>
            <a:r>
              <a:rPr lang="et-EE" dirty="0" smtClean="0">
                <a:solidFill>
                  <a:schemeClr val="accent1"/>
                </a:solidFill>
              </a:rPr>
              <a:t>omava ettevõtja kohustused</a:t>
            </a:r>
            <a:endParaRPr lang="et-EE" sz="2800" dirty="0">
              <a:solidFill>
                <a:srgbClr val="0084D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297" y="1476053"/>
            <a:ext cx="8496944" cy="5112568"/>
          </a:xfrm>
        </p:spPr>
        <p:txBody>
          <a:bodyPr/>
          <a:lstStyle/>
          <a:p>
            <a:pPr algn="just"/>
            <a:r>
              <a:rPr lang="et-EE" dirty="0"/>
              <a:t>Teostab taimede </a:t>
            </a:r>
            <a:r>
              <a:rPr lang="et-EE" dirty="0" smtClean="0"/>
              <a:t>kontrolli</a:t>
            </a:r>
            <a:r>
              <a:rPr lang="et-EE" dirty="0"/>
              <a:t>, dokumenteerib andmed ja säilitab neid 3 </a:t>
            </a:r>
            <a:r>
              <a:rPr lang="et-EE" dirty="0" smtClean="0"/>
              <a:t>aastat (alates taimede tarnimisest)</a:t>
            </a:r>
            <a:endParaRPr lang="et-EE" dirty="0"/>
          </a:p>
          <a:p>
            <a:pPr algn="just"/>
            <a:r>
              <a:rPr lang="et-EE" dirty="0"/>
              <a:t>Määratleb tootmise kriitilised punktid ning peab arvestust (3 a) </a:t>
            </a:r>
            <a:r>
              <a:rPr lang="fi-FI" dirty="0" err="1"/>
              <a:t>punktide</a:t>
            </a:r>
            <a:r>
              <a:rPr lang="fi-FI" dirty="0"/>
              <a:t> </a:t>
            </a:r>
            <a:r>
              <a:rPr lang="fi-FI" dirty="0" err="1"/>
              <a:t>kindlakstegemise</a:t>
            </a:r>
            <a:r>
              <a:rPr lang="fi-FI" dirty="0"/>
              <a:t> ja </a:t>
            </a:r>
            <a:r>
              <a:rPr lang="fi-FI" dirty="0" err="1"/>
              <a:t>jälgimise</a:t>
            </a:r>
            <a:r>
              <a:rPr lang="fi-FI" dirty="0"/>
              <a:t> </a:t>
            </a:r>
            <a:r>
              <a:rPr lang="fi-FI" dirty="0" err="1" smtClean="0"/>
              <a:t>üle</a:t>
            </a:r>
            <a:endParaRPr lang="et-EE" dirty="0" smtClean="0"/>
          </a:p>
          <a:p>
            <a:pPr algn="just"/>
            <a:r>
              <a:rPr lang="et-EE" dirty="0" smtClean="0"/>
              <a:t>Tagab, et töötajad on koolitatud ja oskaksid vajalikke kontrolle läbi viia</a:t>
            </a:r>
            <a:endParaRPr lang="et-EE" dirty="0"/>
          </a:p>
          <a:p>
            <a:pPr lvl="1" algn="just"/>
            <a:endParaRPr lang="et-EE" dirty="0"/>
          </a:p>
          <a:p>
            <a:pPr lvl="1" algn="just"/>
            <a:endParaRPr lang="et-EE" sz="2400" dirty="0"/>
          </a:p>
          <a:p>
            <a:endParaRPr lang="et-EE" sz="2800" dirty="0" smtClean="0"/>
          </a:p>
        </p:txBody>
      </p:sp>
    </p:spTree>
    <p:extLst>
      <p:ext uri="{BB962C8B-B14F-4D97-AF65-F5344CB8AC3E}">
        <p14:creationId xmlns:p14="http://schemas.microsoft.com/office/powerpoint/2010/main" val="1962873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7" y="540000"/>
            <a:ext cx="8317012" cy="1080000"/>
          </a:xfrm>
        </p:spPr>
        <p:txBody>
          <a:bodyPr/>
          <a:lstStyle/>
          <a:p>
            <a:pPr algn="ctr"/>
            <a:r>
              <a:rPr lang="et-EE" dirty="0">
                <a:solidFill>
                  <a:schemeClr val="accent1"/>
                </a:solidFill>
              </a:rPr>
              <a:t>TP väljastamise õigust omava ettevõtja </a:t>
            </a:r>
            <a:r>
              <a:rPr lang="et-EE" dirty="0" smtClean="0">
                <a:solidFill>
                  <a:schemeClr val="accent1"/>
                </a:solidFill>
              </a:rPr>
              <a:t>kohustused (täiendavalt alates 14.12.2020)</a:t>
            </a:r>
            <a:endParaRPr lang="et-EE" sz="2800" dirty="0">
              <a:solidFill>
                <a:srgbClr val="0084D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297" y="1476053"/>
            <a:ext cx="8496944" cy="5112568"/>
          </a:xfrm>
        </p:spPr>
        <p:txBody>
          <a:bodyPr/>
          <a:lstStyle/>
          <a:p>
            <a:pPr algn="just"/>
            <a:r>
              <a:rPr lang="et-EE" dirty="0" smtClean="0"/>
              <a:t>Omab vajalikke teadmisi </a:t>
            </a:r>
            <a:r>
              <a:rPr lang="et-EE" dirty="0" err="1" smtClean="0"/>
              <a:t>karantiinsetest</a:t>
            </a:r>
            <a:r>
              <a:rPr lang="et-EE" dirty="0" smtClean="0"/>
              <a:t> taimekahjustajatest</a:t>
            </a:r>
          </a:p>
          <a:p>
            <a:pPr algn="just"/>
            <a:r>
              <a:rPr lang="et-EE" dirty="0" smtClean="0"/>
              <a:t>Omab vajalikke teadmisi </a:t>
            </a:r>
            <a:r>
              <a:rPr lang="et-EE" dirty="0"/>
              <a:t>parimatest tavadest ning meetmetest ja muudest tegevustest, mis on vajalikud </a:t>
            </a:r>
            <a:r>
              <a:rPr lang="et-EE" dirty="0" smtClean="0"/>
              <a:t>karantiinsete taimekahjustajate </a:t>
            </a:r>
            <a:r>
              <a:rPr lang="et-EE" dirty="0"/>
              <a:t>esinemise ja leviku </a:t>
            </a:r>
            <a:r>
              <a:rPr lang="et-EE" dirty="0" smtClean="0"/>
              <a:t>ärahoidmiseks</a:t>
            </a:r>
          </a:p>
          <a:p>
            <a:pPr algn="just"/>
            <a:r>
              <a:rPr lang="et-EE" dirty="0" smtClean="0"/>
              <a:t>Koostatud on tõhus </a:t>
            </a:r>
            <a:r>
              <a:rPr lang="et-EE" dirty="0"/>
              <a:t>hädaolukorra lahendamise kava, mida tuleb järgida </a:t>
            </a:r>
            <a:r>
              <a:rPr lang="et-EE" dirty="0" smtClean="0"/>
              <a:t>karantiines taimekahjustaja esinemise </a:t>
            </a:r>
            <a:r>
              <a:rPr lang="et-EE" dirty="0"/>
              <a:t>või </a:t>
            </a:r>
            <a:r>
              <a:rPr lang="et-EE" dirty="0" smtClean="0"/>
              <a:t>kahtluse puhul</a:t>
            </a:r>
            <a:endParaRPr lang="et-EE" dirty="0"/>
          </a:p>
          <a:p>
            <a:pPr lvl="1" algn="just"/>
            <a:endParaRPr lang="et-EE" dirty="0"/>
          </a:p>
          <a:p>
            <a:pPr lvl="1" algn="just"/>
            <a:endParaRPr lang="et-EE" sz="2400" dirty="0"/>
          </a:p>
          <a:p>
            <a:endParaRPr lang="et-EE" sz="2800" dirty="0" smtClean="0"/>
          </a:p>
        </p:txBody>
      </p:sp>
    </p:spTree>
    <p:extLst>
      <p:ext uri="{BB962C8B-B14F-4D97-AF65-F5344CB8AC3E}">
        <p14:creationId xmlns:p14="http://schemas.microsoft.com/office/powerpoint/2010/main" val="45192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467321" y="2484165"/>
            <a:ext cx="7200000" cy="972269"/>
          </a:xfrm>
        </p:spPr>
        <p:txBody>
          <a:bodyPr/>
          <a:lstStyle/>
          <a:p>
            <a:pPr algn="ctr"/>
            <a:r>
              <a:rPr lang="et-EE" sz="3600" dirty="0" smtClean="0"/>
              <a:t>Tänan !</a:t>
            </a:r>
            <a:br>
              <a:rPr lang="et-EE" sz="3600" dirty="0" smtClean="0"/>
            </a:br>
            <a:r>
              <a:rPr lang="et-EE" sz="3600" dirty="0"/>
              <a:t/>
            </a:r>
            <a:br>
              <a:rPr lang="et-EE" sz="3600" dirty="0"/>
            </a:br>
            <a:r>
              <a:rPr lang="et-EE" sz="3600" dirty="0" smtClean="0"/>
              <a:t/>
            </a:r>
            <a:br>
              <a:rPr lang="et-EE" sz="3600" dirty="0" smtClean="0"/>
            </a:br>
            <a:r>
              <a:rPr lang="et-EE" sz="3600" dirty="0"/>
              <a:t/>
            </a:r>
            <a:br>
              <a:rPr lang="et-EE" sz="3600" dirty="0"/>
            </a:br>
            <a:r>
              <a:rPr lang="et-EE" sz="3600" dirty="0" smtClean="0"/>
              <a:t/>
            </a:r>
            <a:br>
              <a:rPr lang="et-EE" sz="3600" dirty="0" smtClean="0"/>
            </a:br>
            <a:r>
              <a:rPr lang="et-EE" sz="2400" dirty="0" smtClean="0"/>
              <a:t>Riina.koidumaa@pma.agri.ee</a:t>
            </a:r>
            <a:br>
              <a:rPr lang="et-EE" sz="2400" dirty="0" smtClean="0"/>
            </a:br>
            <a:endParaRPr lang="en-US" sz="24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t-EE" dirty="0"/>
          </a:p>
          <a:p>
            <a:endParaRPr lang="et-EE" dirty="0" smtClean="0"/>
          </a:p>
          <a:p>
            <a:endParaRPr lang="et-EE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411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dirty="0" smtClean="0">
                <a:solidFill>
                  <a:srgbClr val="0084D1"/>
                </a:solidFill>
              </a:rPr>
              <a:t>Taimepassi väljastamine - hetkeolukord</a:t>
            </a:r>
            <a:endParaRPr lang="et-EE" dirty="0">
              <a:solidFill>
                <a:srgbClr val="0084D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188021"/>
            <a:ext cx="7920000" cy="5328592"/>
          </a:xfrm>
        </p:spPr>
        <p:txBody>
          <a:bodyPr/>
          <a:lstStyle/>
          <a:p>
            <a:pPr algn="just"/>
            <a:r>
              <a:rPr lang="et-EE" sz="4400" dirty="0" smtClean="0"/>
              <a:t>Taimepassi väljastav isik peab omama PMA poolt antud taimepassi väljastamise õigust</a:t>
            </a:r>
          </a:p>
          <a:p>
            <a:pPr algn="just"/>
            <a:r>
              <a:rPr lang="et-EE" sz="4400" dirty="0" smtClean="0"/>
              <a:t>Kõik seni väljastatud taimepassi väljastamise õiguse otsused kehtivad kuni </a:t>
            </a:r>
            <a:r>
              <a:rPr lang="et-EE" sz="4400" b="1" dirty="0" smtClean="0"/>
              <a:t>14.12.2020</a:t>
            </a:r>
          </a:p>
        </p:txBody>
      </p:sp>
    </p:spTree>
    <p:extLst>
      <p:ext uri="{BB962C8B-B14F-4D97-AF65-F5344CB8AC3E}">
        <p14:creationId xmlns:p14="http://schemas.microsoft.com/office/powerpoint/2010/main" val="3244185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7" y="540000"/>
            <a:ext cx="8317012" cy="1080000"/>
          </a:xfrm>
        </p:spPr>
        <p:txBody>
          <a:bodyPr/>
          <a:lstStyle/>
          <a:p>
            <a:pPr algn="ctr"/>
            <a:r>
              <a:rPr lang="et-EE" dirty="0" smtClean="0">
                <a:solidFill>
                  <a:srgbClr val="0084D1"/>
                </a:solidFill>
              </a:rPr>
              <a:t>Taimepasside väljastamine</a:t>
            </a:r>
            <a:endParaRPr lang="et-EE" sz="2800" dirty="0">
              <a:solidFill>
                <a:srgbClr val="0084D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297" y="1476053"/>
            <a:ext cx="8496944" cy="5112568"/>
          </a:xfrm>
        </p:spPr>
        <p:txBody>
          <a:bodyPr/>
          <a:lstStyle/>
          <a:p>
            <a:r>
              <a:rPr lang="et-EE" dirty="0" smtClean="0"/>
              <a:t>Alates 14.12.2019 PMA enam tavaolukorras taimepasse ei väljasta, ettevõtja peab taotlema taimepassi väljastamise õiguse </a:t>
            </a:r>
          </a:p>
          <a:p>
            <a:r>
              <a:rPr lang="et-EE" dirty="0" smtClean="0"/>
              <a:t>Taotlemine hetkel e-post vahendusel, </a:t>
            </a:r>
            <a:r>
              <a:rPr lang="et-EE" dirty="0" smtClean="0"/>
              <a:t>peagi ka läbi </a:t>
            </a:r>
            <a:r>
              <a:rPr lang="et-EE" dirty="0" smtClean="0"/>
              <a:t>kliendiportaali </a:t>
            </a:r>
          </a:p>
          <a:p>
            <a:endParaRPr lang="et-EE" sz="2800" dirty="0" smtClean="0"/>
          </a:p>
        </p:txBody>
      </p:sp>
    </p:spTree>
    <p:extLst>
      <p:ext uri="{BB962C8B-B14F-4D97-AF65-F5344CB8AC3E}">
        <p14:creationId xmlns:p14="http://schemas.microsoft.com/office/powerpoint/2010/main" val="4158574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dirty="0" smtClean="0">
                <a:solidFill>
                  <a:schemeClr val="accent1"/>
                </a:solidFill>
              </a:rPr>
              <a:t>Taimepassi väljastamine</a:t>
            </a:r>
            <a:endParaRPr lang="et-EE" dirty="0">
              <a:solidFill>
                <a:schemeClr val="accent1"/>
              </a:solidFill>
            </a:endParaRP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t-EE" dirty="0" smtClean="0"/>
              <a:t>Taimepassi väljastamiseks tuleb esitada </a:t>
            </a:r>
            <a:r>
              <a:rPr lang="et-EE" dirty="0" err="1" smtClean="0"/>
              <a:t>PMAle</a:t>
            </a:r>
            <a:r>
              <a:rPr lang="et-EE" dirty="0" smtClean="0"/>
              <a:t> taotlus ja tasuda riigilõiv</a:t>
            </a:r>
          </a:p>
          <a:p>
            <a:pPr algn="just"/>
            <a:r>
              <a:rPr lang="et-EE" dirty="0" smtClean="0"/>
              <a:t>Taotluse vorm PMA kodulehel (valdkond taimetervis, alammenüü taimepass)</a:t>
            </a:r>
            <a:endParaRPr lang="et-EE" dirty="0"/>
          </a:p>
          <a:p>
            <a:pPr algn="just"/>
            <a:r>
              <a:rPr lang="et-EE" dirty="0" smtClean="0"/>
              <a:t>Lisaks taotlusele tuleb esitada:</a:t>
            </a:r>
          </a:p>
          <a:p>
            <a:pPr lvl="1" algn="just"/>
            <a:r>
              <a:rPr lang="et-EE" dirty="0"/>
              <a:t>	</a:t>
            </a:r>
            <a:r>
              <a:rPr lang="et-EE" dirty="0" smtClean="0"/>
              <a:t> - näidis väljastatavast taimepassist</a:t>
            </a:r>
          </a:p>
          <a:p>
            <a:pPr lvl="1" algn="just"/>
            <a:r>
              <a:rPr lang="et-EE" dirty="0"/>
              <a:t>	</a:t>
            </a:r>
            <a:r>
              <a:rPr lang="et-EE" dirty="0" smtClean="0"/>
              <a:t> - taimeperekondade nimekiri millel passe väljastama</a:t>
            </a:r>
          </a:p>
          <a:p>
            <a:pPr lvl="1" algn="just"/>
            <a:r>
              <a:rPr lang="et-EE" dirty="0"/>
              <a:t> </a:t>
            </a:r>
            <a:r>
              <a:rPr lang="et-EE" dirty="0" smtClean="0"/>
              <a:t>        hakatakse </a:t>
            </a:r>
          </a:p>
          <a:p>
            <a:pPr lvl="1" algn="just"/>
            <a:r>
              <a:rPr lang="et-EE" dirty="0"/>
              <a:t> </a:t>
            </a:r>
            <a:r>
              <a:rPr lang="et-EE" dirty="0" smtClean="0"/>
              <a:t>      - enesekontrollisüsteemi lühikirjeldus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299628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dirty="0" smtClean="0">
                <a:solidFill>
                  <a:schemeClr val="accent1"/>
                </a:solidFill>
              </a:rPr>
              <a:t>Taimepassi tegevusluba</a:t>
            </a:r>
            <a:endParaRPr lang="et-EE" dirty="0">
              <a:solidFill>
                <a:schemeClr val="accent1"/>
              </a:solidFill>
            </a:endParaRP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Alates 14.12. 2020 peavad kõik TP väljastavad isikud omama taimepassi tegevusluba</a:t>
            </a:r>
          </a:p>
          <a:p>
            <a:r>
              <a:rPr lang="et-EE" dirty="0" smtClean="0"/>
              <a:t>Tegevusluba saab taotleda kui on läbitud taimepassi </a:t>
            </a:r>
            <a:r>
              <a:rPr lang="et-EE" dirty="0" err="1" smtClean="0"/>
              <a:t>väljastaja</a:t>
            </a:r>
            <a:r>
              <a:rPr lang="et-EE" dirty="0" smtClean="0"/>
              <a:t> koolitus ja sooritatud eksam</a:t>
            </a:r>
          </a:p>
          <a:p>
            <a:r>
              <a:rPr lang="et-EE" dirty="0" smtClean="0"/>
              <a:t>Koolitused ja eksam toimuvad e-keskkonnas (</a:t>
            </a:r>
            <a:r>
              <a:rPr lang="et-EE" dirty="0" err="1" smtClean="0"/>
              <a:t>moodle</a:t>
            </a:r>
            <a:r>
              <a:rPr lang="et-EE" dirty="0" smtClean="0"/>
              <a:t>)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850484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dirty="0" smtClean="0">
                <a:solidFill>
                  <a:schemeClr val="accent1"/>
                </a:solidFill>
              </a:rPr>
              <a:t>Taimepassi tegevusluba</a:t>
            </a:r>
            <a:endParaRPr lang="et-EE" dirty="0">
              <a:solidFill>
                <a:schemeClr val="accent1"/>
              </a:solidFill>
            </a:endParaRP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Kui soovite peale 14.12. 2020 jätkata taimepasside väljastamist, peate esitama taotluse tegevusloa väljastamiseks enne 14.12.2020</a:t>
            </a:r>
          </a:p>
          <a:p>
            <a:r>
              <a:rPr lang="et-EE" dirty="0" smtClean="0"/>
              <a:t>Kui taotlus on esitatud enne 14.12.2020 siis uuesti riigilõivu tasuma ei pea</a:t>
            </a:r>
          </a:p>
          <a:p>
            <a:r>
              <a:rPr lang="et-EE" dirty="0" smtClean="0"/>
              <a:t>Kui taotlus esitatakse peale 14.12.2020 tuleb tasuda riigilõiv 270 eurot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6605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7" y="540000"/>
            <a:ext cx="8317012" cy="1080000"/>
          </a:xfrm>
        </p:spPr>
        <p:txBody>
          <a:bodyPr/>
          <a:lstStyle/>
          <a:p>
            <a:pPr algn="ctr"/>
            <a:r>
              <a:rPr lang="et-EE" dirty="0" smtClean="0">
                <a:solidFill>
                  <a:schemeClr val="accent1"/>
                </a:solidFill>
              </a:rPr>
              <a:t>Taimepassi </a:t>
            </a:r>
            <a:r>
              <a:rPr lang="et-EE" dirty="0" err="1" smtClean="0">
                <a:solidFill>
                  <a:schemeClr val="accent1"/>
                </a:solidFill>
              </a:rPr>
              <a:t>väljastaja</a:t>
            </a:r>
            <a:r>
              <a:rPr lang="et-EE" dirty="0" smtClean="0">
                <a:solidFill>
                  <a:schemeClr val="accent1"/>
                </a:solidFill>
              </a:rPr>
              <a:t> koolitus</a:t>
            </a:r>
            <a:endParaRPr lang="et-EE" sz="2800" dirty="0">
              <a:solidFill>
                <a:srgbClr val="0084D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297" y="1476053"/>
            <a:ext cx="8496944" cy="5112568"/>
          </a:xfrm>
        </p:spPr>
        <p:txBody>
          <a:bodyPr/>
          <a:lstStyle/>
          <a:p>
            <a:pPr algn="just"/>
            <a:r>
              <a:rPr lang="et-EE" sz="2800" dirty="0" smtClean="0"/>
              <a:t>Olulisemad </a:t>
            </a:r>
            <a:r>
              <a:rPr lang="et-EE" sz="2800" dirty="0" err="1" smtClean="0"/>
              <a:t>karantiinsed</a:t>
            </a:r>
            <a:r>
              <a:rPr lang="et-EE" sz="2800" dirty="0" smtClean="0"/>
              <a:t> taimekahjustajad</a:t>
            </a:r>
          </a:p>
          <a:p>
            <a:pPr algn="just"/>
            <a:r>
              <a:rPr lang="et-EE" sz="2800" dirty="0" smtClean="0"/>
              <a:t>Enesekontrollisüsteem</a:t>
            </a:r>
          </a:p>
          <a:p>
            <a:pPr algn="just"/>
            <a:r>
              <a:rPr lang="et-EE" sz="2800" dirty="0" smtClean="0"/>
              <a:t>Kontrollide läbiviimine</a:t>
            </a:r>
          </a:p>
          <a:p>
            <a:pPr algn="just"/>
            <a:r>
              <a:rPr lang="et-EE" sz="2800" dirty="0" smtClean="0"/>
              <a:t>Proovide võtmine</a:t>
            </a:r>
          </a:p>
          <a:p>
            <a:pPr algn="just"/>
            <a:r>
              <a:rPr lang="et-EE" sz="2800" dirty="0" smtClean="0"/>
              <a:t>Ettevõtja kohustused</a:t>
            </a:r>
          </a:p>
          <a:p>
            <a:pPr lvl="1" algn="just"/>
            <a:endParaRPr lang="et-EE" dirty="0"/>
          </a:p>
          <a:p>
            <a:pPr lvl="1" algn="just"/>
            <a:endParaRPr lang="et-EE" sz="2400" dirty="0"/>
          </a:p>
          <a:p>
            <a:endParaRPr lang="et-EE" sz="2800" dirty="0" smtClean="0"/>
          </a:p>
        </p:txBody>
      </p:sp>
    </p:spTree>
    <p:extLst>
      <p:ext uri="{BB962C8B-B14F-4D97-AF65-F5344CB8AC3E}">
        <p14:creationId xmlns:p14="http://schemas.microsoft.com/office/powerpoint/2010/main" val="1509720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7" y="540000"/>
            <a:ext cx="8317012" cy="1080000"/>
          </a:xfrm>
        </p:spPr>
        <p:txBody>
          <a:bodyPr/>
          <a:lstStyle/>
          <a:p>
            <a:pPr algn="ctr"/>
            <a:r>
              <a:rPr lang="et-EE" dirty="0" smtClean="0">
                <a:solidFill>
                  <a:srgbClr val="0084D1"/>
                </a:solidFill>
              </a:rPr>
              <a:t>Registreeritud ettevõtja kohustused</a:t>
            </a:r>
            <a:endParaRPr lang="et-EE" sz="2800" dirty="0">
              <a:solidFill>
                <a:srgbClr val="0084D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297" y="1476053"/>
            <a:ext cx="8496944" cy="5112568"/>
          </a:xfrm>
        </p:spPr>
        <p:txBody>
          <a:bodyPr/>
          <a:lstStyle/>
          <a:p>
            <a:pPr algn="just"/>
            <a:r>
              <a:rPr lang="et-EE" dirty="0" err="1"/>
              <a:t>Karantiinse</a:t>
            </a:r>
            <a:r>
              <a:rPr lang="et-EE" dirty="0"/>
              <a:t> taimekahjustaja avastamisel kohustus</a:t>
            </a:r>
            <a:r>
              <a:rPr lang="et-EE" dirty="0" smtClean="0"/>
              <a:t>:</a:t>
            </a:r>
          </a:p>
          <a:p>
            <a:pPr lvl="1" algn="just"/>
            <a:r>
              <a:rPr lang="et-EE" sz="3200" dirty="0"/>
              <a:t>	</a:t>
            </a:r>
            <a:r>
              <a:rPr lang="et-EE" sz="3200" dirty="0" smtClean="0"/>
              <a:t>	</a:t>
            </a:r>
            <a:r>
              <a:rPr lang="et-EE" sz="3200" dirty="0"/>
              <a:t>Teavitada </a:t>
            </a:r>
            <a:r>
              <a:rPr lang="et-EE" sz="3200" dirty="0" smtClean="0"/>
              <a:t>tarneahelat</a:t>
            </a:r>
          </a:p>
          <a:p>
            <a:pPr lvl="1" algn="just"/>
            <a:r>
              <a:rPr lang="et-EE" sz="3200" dirty="0"/>
              <a:t>	</a:t>
            </a:r>
            <a:r>
              <a:rPr lang="et-EE" sz="3200" dirty="0" smtClean="0"/>
              <a:t>	</a:t>
            </a:r>
            <a:r>
              <a:rPr lang="et-EE" sz="3200" dirty="0"/>
              <a:t>Taimed tagasi kutsuda</a:t>
            </a:r>
          </a:p>
          <a:p>
            <a:pPr lvl="1" algn="just"/>
            <a:endParaRPr lang="et-EE" dirty="0"/>
          </a:p>
          <a:p>
            <a:pPr lvl="1" algn="just"/>
            <a:endParaRPr lang="et-EE" sz="2400" dirty="0"/>
          </a:p>
          <a:p>
            <a:endParaRPr lang="et-EE" sz="2800" dirty="0" smtClean="0"/>
          </a:p>
        </p:txBody>
      </p:sp>
    </p:spTree>
    <p:extLst>
      <p:ext uri="{BB962C8B-B14F-4D97-AF65-F5344CB8AC3E}">
        <p14:creationId xmlns:p14="http://schemas.microsoft.com/office/powerpoint/2010/main" val="2048722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7" y="540000"/>
            <a:ext cx="8317012" cy="1080000"/>
          </a:xfrm>
        </p:spPr>
        <p:txBody>
          <a:bodyPr/>
          <a:lstStyle/>
          <a:p>
            <a:pPr algn="ctr"/>
            <a:r>
              <a:rPr lang="et-EE" dirty="0" smtClean="0">
                <a:solidFill>
                  <a:srgbClr val="0084D1"/>
                </a:solidFill>
              </a:rPr>
              <a:t>Registreeritud ettevõtja kohustused</a:t>
            </a:r>
            <a:endParaRPr lang="et-EE" sz="2800" dirty="0">
              <a:solidFill>
                <a:srgbClr val="0084D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297" y="1476053"/>
            <a:ext cx="8496944" cy="5112568"/>
          </a:xfrm>
        </p:spPr>
        <p:txBody>
          <a:bodyPr/>
          <a:lstStyle/>
          <a:p>
            <a:pPr algn="just"/>
            <a:r>
              <a:rPr lang="et-EE" sz="2800" dirty="0"/>
              <a:t>Arvestuse pidamine iga kaubeldava ühiku kohta (3 aastat</a:t>
            </a:r>
            <a:r>
              <a:rPr lang="et-EE" sz="2800" dirty="0" smtClean="0"/>
              <a:t>) - peab võimaldama tuvastada kuhu taimed tarniti</a:t>
            </a:r>
            <a:endParaRPr lang="et-EE" sz="2800" dirty="0"/>
          </a:p>
          <a:p>
            <a:pPr algn="just"/>
            <a:r>
              <a:rPr lang="et-EE" sz="2800" dirty="0" smtClean="0"/>
              <a:t>Registreerimisel </a:t>
            </a:r>
            <a:r>
              <a:rPr lang="et-EE" sz="2800" dirty="0"/>
              <a:t>tuleb esitada ka info taimede ja taimsete saaduste </a:t>
            </a:r>
            <a:r>
              <a:rPr lang="et-EE" sz="2800" dirty="0" smtClean="0"/>
              <a:t>kaubatüübi ja taimeperekonna kohta </a:t>
            </a:r>
          </a:p>
          <a:p>
            <a:pPr algn="just"/>
            <a:r>
              <a:rPr lang="et-EE" sz="2800" dirty="0" smtClean="0"/>
              <a:t>Eelnenud </a:t>
            </a:r>
            <a:r>
              <a:rPr lang="fi-FI" sz="2800" dirty="0" err="1"/>
              <a:t>aasta</a:t>
            </a:r>
            <a:r>
              <a:rPr lang="fi-FI" sz="2800" dirty="0"/>
              <a:t> </a:t>
            </a:r>
            <a:r>
              <a:rPr lang="fi-FI" sz="2800" dirty="0" err="1"/>
              <a:t>andmete</a:t>
            </a:r>
            <a:r>
              <a:rPr lang="fi-FI" sz="2800" dirty="0"/>
              <a:t> </a:t>
            </a:r>
            <a:r>
              <a:rPr lang="fi-FI" sz="2800" dirty="0" err="1"/>
              <a:t>ajakohastatud</a:t>
            </a:r>
            <a:r>
              <a:rPr lang="fi-FI" sz="2800" dirty="0"/>
              <a:t> versioon </a:t>
            </a:r>
            <a:r>
              <a:rPr lang="fi-FI" sz="2800" dirty="0" err="1"/>
              <a:t>tuleb</a:t>
            </a:r>
            <a:r>
              <a:rPr lang="fi-FI" sz="2800" dirty="0"/>
              <a:t> </a:t>
            </a:r>
            <a:r>
              <a:rPr lang="fi-FI" sz="2800" dirty="0" err="1"/>
              <a:t>esitada</a:t>
            </a:r>
            <a:r>
              <a:rPr lang="fi-FI" sz="2800" dirty="0"/>
              <a:t> </a:t>
            </a:r>
            <a:r>
              <a:rPr lang="fi-FI" sz="2800" dirty="0" err="1"/>
              <a:t>iga</a:t>
            </a:r>
            <a:r>
              <a:rPr lang="fi-FI" sz="2800" dirty="0"/>
              <a:t> </a:t>
            </a:r>
            <a:r>
              <a:rPr lang="fi-FI" sz="2800" dirty="0" err="1"/>
              <a:t>aasta</a:t>
            </a:r>
            <a:r>
              <a:rPr lang="fi-FI" sz="2800" dirty="0"/>
              <a:t> 30. </a:t>
            </a:r>
            <a:r>
              <a:rPr lang="fi-FI" sz="2800" dirty="0" err="1"/>
              <a:t>aprilliks</a:t>
            </a:r>
            <a:r>
              <a:rPr lang="fi-FI" sz="2800" dirty="0" smtClean="0"/>
              <a:t>.</a:t>
            </a:r>
            <a:endParaRPr lang="et-EE" sz="2800" dirty="0" smtClean="0"/>
          </a:p>
          <a:p>
            <a:pPr algn="just"/>
            <a:r>
              <a:rPr lang="et-EE" sz="2800" dirty="0" smtClean="0"/>
              <a:t>15. jaanuari pindade esitamise </a:t>
            </a:r>
            <a:r>
              <a:rPr lang="fi-FI" sz="2800" dirty="0" smtClean="0"/>
              <a:t> </a:t>
            </a:r>
            <a:r>
              <a:rPr lang="et-EE" sz="2800" dirty="0" smtClean="0"/>
              <a:t>kohustus muutub kehtetuks  </a:t>
            </a:r>
            <a:endParaRPr lang="et-EE" sz="2800" dirty="0"/>
          </a:p>
          <a:p>
            <a:pPr lvl="1" algn="just"/>
            <a:endParaRPr lang="et-EE" dirty="0"/>
          </a:p>
          <a:p>
            <a:pPr lvl="1" algn="just"/>
            <a:endParaRPr lang="et-EE" sz="2400" dirty="0"/>
          </a:p>
          <a:p>
            <a:endParaRPr lang="et-EE" sz="2800" dirty="0" smtClean="0"/>
          </a:p>
        </p:txBody>
      </p:sp>
    </p:spTree>
    <p:extLst>
      <p:ext uri="{BB962C8B-B14F-4D97-AF65-F5344CB8AC3E}">
        <p14:creationId xmlns:p14="http://schemas.microsoft.com/office/powerpoint/2010/main" val="2573216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Roboto Condensed"/>
        <a:ea typeface="Microsoft YaHei"/>
        <a:cs typeface=""/>
      </a:majorFont>
      <a:minorFont>
        <a:latin typeface="Roboto Condensed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1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Roboto Condensed" panose="02000000000000000000" pitchFamily="2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1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Roboto Condensed" panose="02000000000000000000" pitchFamily="2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349</Words>
  <Application>Microsoft Office PowerPoint</Application>
  <PresentationFormat>Kohandatud</PresentationFormat>
  <Paragraphs>64</Paragraphs>
  <Slides>12</Slides>
  <Notes>7</Notes>
  <HiddenSlides>0</HiddenSlides>
  <MMClips>0</MMClips>
  <ScaleCrop>false</ScaleCrop>
  <HeadingPairs>
    <vt:vector size="6" baseType="variant">
      <vt:variant>
        <vt:lpstr>Kasutatud fondid</vt:lpstr>
      </vt:variant>
      <vt:variant>
        <vt:i4>5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12</vt:i4>
      </vt:variant>
    </vt:vector>
  </HeadingPairs>
  <TitlesOfParts>
    <vt:vector size="18" baseType="lpstr">
      <vt:lpstr>Arial Unicode MS</vt:lpstr>
      <vt:lpstr>Microsoft YaHei</vt:lpstr>
      <vt:lpstr>Arial</vt:lpstr>
      <vt:lpstr>Roboto Condensed</vt:lpstr>
      <vt:lpstr>Times New Roman</vt:lpstr>
      <vt:lpstr>Office Theme</vt:lpstr>
      <vt:lpstr>Taimepassi väljastamine ja tegevusload</vt:lpstr>
      <vt:lpstr>Taimepassi väljastamine - hetkeolukord</vt:lpstr>
      <vt:lpstr>Taimepasside väljastamine</vt:lpstr>
      <vt:lpstr>Taimepassi väljastamine</vt:lpstr>
      <vt:lpstr>Taimepassi tegevusluba</vt:lpstr>
      <vt:lpstr>Taimepassi tegevusluba</vt:lpstr>
      <vt:lpstr>Taimepassi väljastaja koolitus</vt:lpstr>
      <vt:lpstr>Registreeritud ettevõtja kohustused</vt:lpstr>
      <vt:lpstr>Registreeritud ettevõtja kohustused</vt:lpstr>
      <vt:lpstr>TP väljastamise õigust omava ettevõtja kohustused</vt:lpstr>
      <vt:lpstr>TP väljastamise õigust omava ettevõtja kohustused (täiendavalt alates 14.12.2020)</vt:lpstr>
      <vt:lpstr>Tänan !     Riina.koidumaa@pma.agri.ee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2014-05-22T10:54:41Z</dcterms:created>
  <dcterms:modified xsi:type="dcterms:W3CDTF">2019-11-12T18:27:25Z</dcterms:modified>
</cp:coreProperties>
</file>