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81" r:id="rId3"/>
    <p:sldId id="353" r:id="rId4"/>
    <p:sldId id="354" r:id="rId5"/>
    <p:sldId id="357" r:id="rId6"/>
    <p:sldId id="355" r:id="rId7"/>
    <p:sldId id="360" r:id="rId8"/>
    <p:sldId id="358" r:id="rId9"/>
    <p:sldId id="356" r:id="rId10"/>
    <p:sldId id="361" r:id="rId11"/>
    <p:sldId id="359" r:id="rId12"/>
    <p:sldId id="346" r:id="rId13"/>
    <p:sldId id="364" r:id="rId14"/>
    <p:sldId id="348" r:id="rId15"/>
    <p:sldId id="349" r:id="rId16"/>
    <p:sldId id="350" r:id="rId17"/>
    <p:sldId id="351" r:id="rId18"/>
    <p:sldId id="282" r:id="rId19"/>
    <p:sldId id="362" r:id="rId20"/>
    <p:sldId id="363" r:id="rId21"/>
    <p:sldId id="343" r:id="rId22"/>
    <p:sldId id="344" r:id="rId23"/>
    <p:sldId id="338" r:id="rId24"/>
    <p:sldId id="339" r:id="rId25"/>
    <p:sldId id="340" r:id="rId26"/>
    <p:sldId id="365" r:id="rId27"/>
    <p:sldId id="366" r:id="rId28"/>
    <p:sldId id="368" r:id="rId29"/>
    <p:sldId id="367" r:id="rId30"/>
    <p:sldId id="257" r:id="rId31"/>
    <p:sldId id="267" r:id="rId32"/>
  </p:sldIdLst>
  <p:sldSz cx="8999538" cy="6840538"/>
  <p:notesSz cx="6665913" cy="9872663"/>
  <p:defaultTextStyle>
    <a:defPPr>
      <a:defRPr lang="en-GB"/>
    </a:defPPr>
    <a:lvl1pPr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659">
          <p15:clr>
            <a:srgbClr val="A4A3A4"/>
          </p15:clr>
        </p15:guide>
        <p15:guide id="4" pos="19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4D1"/>
    <a:srgbClr val="999999"/>
    <a:srgbClr val="004586"/>
    <a:srgbClr val="83C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8" autoAdjust="0"/>
    <p:restoredTop sz="94660"/>
  </p:normalViewPr>
  <p:slideViewPr>
    <p:cSldViewPr>
      <p:cViewPr varScale="1">
        <p:scale>
          <a:sx n="94" d="100"/>
          <a:sy n="94" d="100"/>
        </p:scale>
        <p:origin x="1070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  <p:guide orient="horz" pos="2659"/>
        <p:guide pos="19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8197" cy="49291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148" y="0"/>
            <a:ext cx="2888196" cy="49291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01864B-0AA3-4C68-BABE-53423BA3344B}" type="datetimeFigureOut">
              <a:rPr lang="et-EE" smtClean="0"/>
              <a:t>26.11.2019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6565"/>
            <a:ext cx="2888197" cy="4945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148" y="9376565"/>
            <a:ext cx="2888196" cy="4945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2DE6E0-649F-4025-8A9B-398FD92244D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82812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98525" y="750888"/>
            <a:ext cx="4865688" cy="370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66311" y="4689333"/>
            <a:ext cx="5331891" cy="4441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1" y="0"/>
            <a:ext cx="2892015" cy="492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772499" y="0"/>
            <a:ext cx="2892015" cy="492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1" y="9378663"/>
            <a:ext cx="2892015" cy="492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772499" y="9378663"/>
            <a:ext cx="2892015" cy="492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37B0FE-B827-43E6-9F1A-73A7AB4ED6CD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32586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98525" y="750888"/>
            <a:ext cx="4865688" cy="37004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1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983724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 baseline="0">
                <a:solidFill>
                  <a:schemeClr val="bg1"/>
                </a:solidFill>
              </a:defRPr>
            </a:lvl1pPr>
          </a:lstStyle>
          <a:p>
            <a:r>
              <a:rPr lang="et-EE" dirty="0"/>
              <a:t>Slaidiesitluse </a:t>
            </a:r>
            <a:br>
              <a:rPr lang="et-EE" dirty="0"/>
            </a:br>
            <a:r>
              <a:rPr lang="et-EE" dirty="0"/>
              <a:t>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  <a:br>
              <a:rPr lang="et-EE" dirty="0"/>
            </a:br>
            <a:r>
              <a:rPr lang="et-EE" dirty="0"/>
              <a:t>asutuse nimetus </a:t>
            </a:r>
            <a:r>
              <a:rPr lang="et-EE"/>
              <a:t>/ ametinimetus</a:t>
            </a:r>
            <a:br>
              <a:rPr lang="et-EE"/>
            </a:br>
            <a:br>
              <a:rPr lang="et-EE"/>
            </a:br>
            <a:r>
              <a:rPr lang="et-EE"/>
              <a:t>14.12.2013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9429" y="218336"/>
            <a:ext cx="3461667" cy="138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7570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lue">
    <p:bg>
      <p:bgPr>
        <a:solidFill>
          <a:srgbClr val="0084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 baseline="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6003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9672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 Blue">
    <p:bg>
      <p:bgPr>
        <a:solidFill>
          <a:srgbClr val="0084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 baseline="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9943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eesnimi.perenimi@agri.ee</a:t>
            </a:r>
          </a:p>
          <a:p>
            <a:endParaRPr lang="et-EE" dirty="0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9429" y="218336"/>
            <a:ext cx="3461667" cy="138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3631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/>
              <a:t>Slaidiesitluse </a:t>
            </a:r>
            <a:br>
              <a:rPr lang="et-EE" dirty="0"/>
            </a:br>
            <a:r>
              <a:rPr lang="et-EE" dirty="0"/>
              <a:t>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  <a:br>
              <a:rPr lang="et-EE" dirty="0"/>
            </a:br>
            <a:r>
              <a:rPr lang="et-EE" dirty="0"/>
              <a:t>asutuse nimetus / ametinimetus</a:t>
            </a:r>
            <a:br>
              <a:rPr lang="et-EE" dirty="0"/>
            </a:br>
            <a:br>
              <a:rPr lang="et-EE" dirty="0"/>
            </a:br>
            <a:r>
              <a:rPr lang="et-EE" dirty="0"/>
              <a:t>14.12.2013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2817" y="219688"/>
            <a:ext cx="3461947" cy="1381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7559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eesnimi.perenimi@agri.ee</a:t>
            </a:r>
          </a:p>
          <a:p>
            <a:endParaRPr lang="et-EE" dirty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9429" y="218336"/>
            <a:ext cx="3461667" cy="138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9003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541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51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A857D3-8977-4B76-8A8E-76EC884CC3A4}" type="slidenum">
              <a:rPr lang="et-EE" altLang="en-US"/>
              <a:pPr/>
              <a:t>‹#›</a:t>
            </a:fld>
            <a:endParaRPr lang="et-E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50" r:id="rId3"/>
    <p:sldLayoutId id="2147483662" r:id="rId4"/>
    <p:sldLayoutId id="2147483665" r:id="rId5"/>
    <p:sldLayoutId id="2147483663" r:id="rId6"/>
    <p:sldLayoutId id="2147483649" r:id="rId7"/>
    <p:sldLayoutId id="2147483660" r:id="rId8"/>
    <p:sldLayoutId id="2147483655" r:id="rId9"/>
  </p:sldLayoutIdLst>
  <p:txStyles>
    <p:titleStyle>
      <a:lvl1pPr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430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6002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574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146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718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290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862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1" fontAlgn="base" hangingPunct="1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4000" y="2447999"/>
            <a:ext cx="7200000" cy="3348534"/>
          </a:xfrm>
        </p:spPr>
        <p:txBody>
          <a:bodyPr/>
          <a:lstStyle/>
          <a:p>
            <a:pPr algn="ctr"/>
            <a:r>
              <a:rPr lang="et-EE" sz="3600" dirty="0"/>
              <a:t>Taimetervise määrusest tulenev taimekahjustajate kontrollimine  </a:t>
            </a:r>
            <a:br>
              <a:rPr lang="et-EE" dirty="0"/>
            </a:br>
            <a:br>
              <a:rPr lang="et-EE" dirty="0"/>
            </a:br>
            <a:r>
              <a:rPr lang="et-EE" sz="2800" dirty="0"/>
              <a:t>27.-28</a:t>
            </a: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.11.2019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4000" y="4525200"/>
            <a:ext cx="7200000" cy="479245"/>
          </a:xfrm>
        </p:spPr>
        <p:txBody>
          <a:bodyPr/>
          <a:lstStyle/>
          <a:p>
            <a:pPr algn="ctr"/>
            <a:r>
              <a:rPr lang="et-EE" dirty="0"/>
              <a:t>Kristiina Digryte</a:t>
            </a:r>
          </a:p>
        </p:txBody>
      </p:sp>
      <p:pic>
        <p:nvPicPr>
          <p:cNvPr id="5" name="Pilt 4">
            <a:extLst>
              <a:ext uri="{FF2B5EF4-FFF2-40B4-BE49-F238E27FC236}">
                <a16:creationId xmlns:a16="http://schemas.microsoft.com/office/drawing/2014/main" id="{F4A228BE-0E92-464F-8D4C-E39EA9B0E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1896" y="122306"/>
            <a:ext cx="2938645" cy="195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73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-Paprika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Xanthomonas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euvesicatoria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Xanthomonas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gardneri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Xanthomonas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perforans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Xanthomonas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vesicatoria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Potato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spindle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tuber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viroid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t-EE" sz="2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viroid</a:t>
            </a:r>
            <a:endParaRPr lang="et-EE" sz="2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-Harilik sibul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Ditylenchus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dipsaci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varreingerjas</a:t>
            </a:r>
          </a:p>
          <a:p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-Porrulauk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Ditylenchus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dipsaci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varreingerjas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960080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Dekoratiivkultuuride seeme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260029"/>
            <a:ext cx="7920000" cy="5021709"/>
          </a:xfrm>
        </p:spPr>
        <p:txBody>
          <a:bodyPr/>
          <a:lstStyle/>
          <a:p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Millel on </a:t>
            </a:r>
            <a:r>
              <a:rPr lang="et-E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RNQPd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Allium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L.</a:t>
            </a:r>
          </a:p>
          <a:p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Capsicum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annuum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L.</a:t>
            </a:r>
          </a:p>
          <a:p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Helianthus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annuus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L.</a:t>
            </a:r>
          </a:p>
          <a:p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Prunus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avium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L.</a:t>
            </a:r>
          </a:p>
          <a:p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Prunus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armeniaca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L.</a:t>
            </a:r>
          </a:p>
          <a:p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Prunus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cerasus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L.</a:t>
            </a:r>
          </a:p>
          <a:p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Prunus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domestica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L. </a:t>
            </a:r>
          </a:p>
          <a:p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Prunus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dulcis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D. A.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Webb</a:t>
            </a:r>
            <a:endParaRPr lang="et-EE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Prunus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persica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(L.)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Batsch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Prunus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salicina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Lindley</a:t>
            </a:r>
            <a:endParaRPr lang="et-EE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432615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defTabSz="914400" eaLnBrk="0" hangingPunct="0">
              <a:lnSpc>
                <a:spcPct val="100000"/>
              </a:lnSpc>
              <a:buClrTx/>
              <a:buSzTx/>
              <a:tabLst>
                <a:tab pos="612775" algn="l"/>
              </a:tabLst>
            </a:pPr>
            <a:r>
              <a:rPr lang="et-EE" altLang="et-EE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 osa</a:t>
            </a:r>
            <a:br>
              <a:rPr lang="et-EE" altLang="et-EE" sz="2000" b="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t-EE" altLang="et-EE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Söödakultuuride seemnega seotud reguleeritud </a:t>
            </a:r>
            <a:r>
              <a:rPr lang="et-EE" altLang="et-EE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mittekarantiinsed</a:t>
            </a:r>
            <a:r>
              <a:rPr lang="et-EE" altLang="et-EE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taimekahjustajad (hariliku lutserni näide)</a:t>
            </a:r>
            <a:br>
              <a:rPr lang="et-EE" altLang="et-EE" sz="2000" b="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t-EE" altLang="et-EE" sz="20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t-E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0600320"/>
              </p:ext>
            </p:extLst>
          </p:nvPr>
        </p:nvGraphicFramePr>
        <p:xfrm>
          <a:off x="755355" y="1764085"/>
          <a:ext cx="7488830" cy="4601491"/>
        </p:xfrm>
        <a:graphic>
          <a:graphicData uri="http://schemas.openxmlformats.org/drawingml/2006/table">
            <a:tbl>
              <a:tblPr firstRow="1" firstCol="1" bandRow="1"/>
              <a:tblGrid>
                <a:gridCol w="1728190">
                  <a:extLst>
                    <a:ext uri="{9D8B030D-6E8A-4147-A177-3AD203B41FA5}">
                      <a16:colId xmlns:a16="http://schemas.microsoft.com/office/drawing/2014/main" val="249027671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791706524"/>
                    </a:ext>
                  </a:extLst>
                </a:gridCol>
                <a:gridCol w="1352179">
                  <a:extLst>
                    <a:ext uri="{9D8B030D-6E8A-4147-A177-3AD203B41FA5}">
                      <a16:colId xmlns:a16="http://schemas.microsoft.com/office/drawing/2014/main" val="3974044520"/>
                    </a:ext>
                  </a:extLst>
                </a:gridCol>
                <a:gridCol w="1448146">
                  <a:extLst>
                    <a:ext uri="{9D8B030D-6E8A-4147-A177-3AD203B41FA5}">
                      <a16:colId xmlns:a16="http://schemas.microsoft.com/office/drawing/2014/main" val="3962034071"/>
                    </a:ext>
                  </a:extLst>
                </a:gridCol>
                <a:gridCol w="1664171">
                  <a:extLst>
                    <a:ext uri="{9D8B030D-6E8A-4147-A177-3AD203B41FA5}">
                      <a16:colId xmlns:a16="http://schemas.microsoft.com/office/drawing/2014/main" val="3657154180"/>
                    </a:ext>
                  </a:extLst>
                </a:gridCol>
              </a:tblGrid>
              <a:tr h="1465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Reguleeritud </a:t>
                      </a:r>
                      <a:r>
                        <a:rPr lang="et-EE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mittekaran-tiinsed</a:t>
                      </a:r>
                      <a:r>
                        <a:rPr lang="et-EE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taimekahjustajad või nende põhjustatud sümptomid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Istutamiseks ettenähtud taimed (perekond või liik)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Supereliit-seemnega seotud piirmäärad 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Eliitseemnega seotud piirmäärad 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Sertifitseeritud seemnega seotud piirmäärad 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9085895"/>
                  </a:ext>
                </a:extLst>
              </a:tr>
              <a:tr h="1759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Clavibacter</a:t>
                      </a:r>
                      <a:r>
                        <a:rPr lang="et-EE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t-EE" sz="16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michiganensis</a:t>
                      </a:r>
                      <a:r>
                        <a:rPr lang="et-EE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t-EE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ssp</a:t>
                      </a:r>
                      <a:r>
                        <a:rPr lang="et-EE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t-EE" sz="16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insidiosus</a:t>
                      </a:r>
                      <a:r>
                        <a:rPr lang="et-EE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t-EE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t-EE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McCulloch</a:t>
                      </a:r>
                      <a:r>
                        <a:rPr lang="et-EE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1925) </a:t>
                      </a:r>
                      <a:r>
                        <a:rPr lang="et-EE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Davis</a:t>
                      </a:r>
                      <a:r>
                        <a:rPr lang="et-EE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t-EE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 </a:t>
                      </a:r>
                      <a:r>
                        <a:rPr lang="et-EE" sz="16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</a:t>
                      </a:r>
                      <a:r>
                        <a:rPr lang="et-EE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t-EE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[CORBIN]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Medicago</a:t>
                      </a:r>
                      <a:r>
                        <a:rPr lang="et-EE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t-EE" sz="16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sativa</a:t>
                      </a:r>
                      <a:r>
                        <a:rPr lang="et-EE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L.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0 %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0 %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0 %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4244459"/>
                  </a:ext>
                </a:extLst>
              </a:tr>
              <a:tr h="8795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6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Ditylenchus dipsaci </a:t>
                      </a:r>
                      <a:r>
                        <a:rPr lang="et-EE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(Kuehn) Filipjev [DITYDI]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2140" algn="l"/>
                        </a:tabLst>
                      </a:pPr>
                      <a:r>
                        <a:rPr lang="et-EE" sz="16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Medicago</a:t>
                      </a:r>
                      <a:r>
                        <a:rPr lang="et-EE" sz="1600" i="1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t-EE" sz="1600" i="1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sativa</a:t>
                      </a:r>
                      <a:r>
                        <a:rPr lang="et-EE" sz="1600" i="1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t-EE" sz="16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L.</a:t>
                      </a:r>
                      <a:endParaRPr lang="et-E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2140" algn="l"/>
                        </a:tabLst>
                      </a:pPr>
                      <a:r>
                        <a:rPr lang="et-EE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0 %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2140" algn="l"/>
                        </a:tabLst>
                      </a:pPr>
                      <a:r>
                        <a:rPr lang="et-EE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0 %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2140" algn="l"/>
                        </a:tabLst>
                      </a:pPr>
                      <a:r>
                        <a:rPr lang="et-EE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0 %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0886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3135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Söödakultuuride, köögiviljakultuuride segu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Juhul kui segus on taimepassistatavaid liike, nagu näiteks harilik lutsern või aeduba, siis peab see pakend olema </a:t>
            </a:r>
            <a:r>
              <a:rPr lang="et-EE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varustatud taimepassiga</a:t>
            </a: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11812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539999"/>
            <a:ext cx="7920000" cy="1296093"/>
          </a:xfrm>
        </p:spPr>
        <p:txBody>
          <a:bodyPr/>
          <a:lstStyle/>
          <a:p>
            <a:r>
              <a:rPr lang="et-EE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lisa</a:t>
            </a:r>
            <a:br>
              <a:rPr lang="et-EE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t-EE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Meetmed, millega ennetatakse reguleeritud mittekarantiinsete taimekahjustajate (</a:t>
            </a:r>
            <a:r>
              <a:rPr lang="et-EE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RNQPde</a:t>
            </a:r>
            <a:r>
              <a:rPr lang="et-EE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esinemist konkreetsetel istutamiseks ettenähtud taimedel</a:t>
            </a:r>
            <a:br>
              <a:rPr lang="et-EE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t-EE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980109"/>
            <a:ext cx="7920000" cy="4301629"/>
          </a:xfrm>
        </p:spPr>
        <p:txBody>
          <a:bodyPr/>
          <a:lstStyle/>
          <a:p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Pädev asutus või ettevõtja pädeva asutuse ametliku järelevalve all peab kontrollima kohapeal põllukultuuri, millest söödakultuuride seeme toodetakse; </a:t>
            </a:r>
          </a:p>
          <a:p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kontrollitakse reguleeritud mittekarantiinsete taimekahjustajate (</a:t>
            </a:r>
            <a:r>
              <a:rPr lang="et-E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RNQPde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esinemist, tagamaks, et see ei ületa käesolevas tabelis esitatud piirmäärasid.</a:t>
            </a:r>
          </a:p>
          <a:p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EHK</a:t>
            </a:r>
          </a:p>
          <a:p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PMA või majandustegevusloaga isik, sellisel juhul 5% järelevalve</a:t>
            </a:r>
          </a:p>
          <a:p>
            <a:r>
              <a:rPr lang="et-EE" sz="2400" dirty="0"/>
              <a:t> 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495281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RNQPde</a:t>
            </a:r>
            <a:r>
              <a:rPr lang="et-EE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määramiseks proovivõtmine ja analüüsimine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PMA võtab ise proove või majandustegevusloaga isik </a:t>
            </a:r>
          </a:p>
          <a:p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Analüüsitakse rahvusvaheliste meetodite kohaselt</a:t>
            </a:r>
          </a:p>
        </p:txBody>
      </p:sp>
    </p:spTree>
    <p:extLst>
      <p:ext uri="{BB962C8B-B14F-4D97-AF65-F5344CB8AC3E}">
        <p14:creationId xmlns:p14="http://schemas.microsoft.com/office/powerpoint/2010/main" val="165536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Lisameetmed on vaid osadele kultuuridele (hariliku lutserni näide, </a:t>
            </a:r>
            <a:r>
              <a:rPr lang="et-EE" sz="3200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Clavibacter</a:t>
            </a:r>
            <a:r>
              <a:rPr lang="et-EE" sz="32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et-EE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.):</a:t>
            </a:r>
            <a:br>
              <a:rPr lang="et-EE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t-EE" sz="3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seemned on pärit piirkondadest, mis on teadaolevalt vabad kahjustajast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Clavibacter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michiganensis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spp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insidiosus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või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	põllukultuuri on kasvatatud maatükil, kus külvamisele eelneva kolme aasta vältel ei ole kasvatatud liigi lutserni (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Medicago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sativa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L.) taimi, ning eelmisel kasvuhooajal ei täheldatud tootmisüksuses tehtud kohapealse kontrolli käigus kahjustaja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Clavibacter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michiganensis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ssp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insidiosus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põhjustatud sümptomeid ega sellega piirnevas lutserni (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Medicago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sativa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L.) kasvukohas kahjustaja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Clavibacter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michiganensis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ssp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insidiosus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põhjustatud sümptomeid, või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	põllukultuur kuulub sorti, mis on tunnistatud väga resistentseks kahjustaja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Clavibacter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michiganensis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ssp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insidiosus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suhtes ja inertse aine sisaldus ei tohi ületada 0,1 % seemnete massist;</a:t>
            </a:r>
          </a:p>
          <a:p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8600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Hariliku lutserni näide (</a:t>
            </a:r>
            <a:r>
              <a:rPr lang="et-EE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Ditylenchus</a:t>
            </a:r>
            <a:r>
              <a:rPr lang="et-EE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dipsaci</a:t>
            </a:r>
            <a:r>
              <a:rPr lang="et-EE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lutserni (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Medicago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sativa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L.) supereliit-, eliit- ja sertifitseeritud seemned, et ennetada kahjustaja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Ditylenchus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dipsaci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esinemist ja kontrollida, et: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	eelmisel kasvuhooajal ei täheldatud tootmisüksuses kahjustaja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Ditylenchus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dipsaci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põhjustatud sümptomeid ning eelneval kahel aastal ei ole kasvatatud peamisi peremeestaimi ja võetud on asjakohased hügieenimeetmed, et vältida tootmisüksuse saastumist, või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	eelmisel kasvuhooajal ei täheldatud tootmisüksuses kahjustaja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Ditylenchus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dipsaci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põhjustatud </a:t>
            </a:r>
            <a:r>
              <a:rPr lang="et-E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sümptrepresentatiivsete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proovide laboratoorse analüüsiga ei leitud kahjustajat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Ditylenchus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dipsaci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või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	seemned on läbinud kahjustaja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Ditylenchus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dipsaci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vastase asjakohase füüsikalise või keemilise töötluse ja on sellest taimekahjustajast vabad, nagu leiti representatiivse proovi laboratoorse analüüsiga.</a:t>
            </a:r>
          </a:p>
          <a:p>
            <a:endParaRPr lang="et-E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4228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Raps ja </a:t>
            </a:r>
            <a:r>
              <a:rPr lang="et-EE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rüps</a:t>
            </a:r>
            <a:r>
              <a:rPr lang="et-EE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t-EE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Clavibacter</a:t>
            </a:r>
            <a:r>
              <a:rPr lang="et-EE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565651" y="1768475"/>
            <a:ext cx="3466724" cy="4763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t-EE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3237" y="1157616"/>
            <a:ext cx="7920000" cy="5431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63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Köögiviljakultuuride kontrollimine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Standardseeme, mille tootmise eest vastutab tootja</a:t>
            </a:r>
          </a:p>
          <a:p>
            <a:r>
              <a:rPr lang="et-E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RNQPde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esinemise kontrollimine lasub tootjal</a:t>
            </a:r>
          </a:p>
          <a:p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Näiteks herne teramardikas:</a:t>
            </a:r>
          </a:p>
          <a:p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seemne representatiivset proovi on taimekahjustaja avastamiseks kõige kohasemal ajal visuaalselt kontrollitud, millele võib järgneda asjakohane töötlus, ning </a:t>
            </a:r>
          </a:p>
          <a:p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seeme on tunnistatud vabaks kahjustajast </a:t>
            </a:r>
            <a:r>
              <a:rPr lang="et-E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Acanthoscelides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obtectus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t-E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Say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et-E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t-E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455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Ettekanne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1.  Määrus 2016/2031 </a:t>
            </a:r>
          </a:p>
          <a:p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2. Taimepassiga varustatavad seemne sektori liigid. </a:t>
            </a:r>
          </a:p>
          <a:p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3. </a:t>
            </a:r>
            <a:r>
              <a:rPr lang="et-E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RNQPd</a:t>
            </a: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ehk reguleeritud </a:t>
            </a:r>
            <a:r>
              <a:rPr lang="et-E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mittekarantiinsed</a:t>
            </a: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taimekahjustajad ja nende kontrollimine</a:t>
            </a:r>
          </a:p>
          <a:p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4. Fütosanitaarsertifikaadiga varustatavad taimeliigid.</a:t>
            </a:r>
          </a:p>
          <a:p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  <a:p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endParaRPr lang="et-E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4366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Tomati kahjustaja </a:t>
            </a:r>
            <a:r>
              <a:rPr lang="et-EE" sz="3200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Xanthomonas</a:t>
            </a:r>
            <a:r>
              <a:rPr lang="et-EE" sz="32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garndneri</a:t>
            </a:r>
            <a:r>
              <a:rPr lang="et-EE" sz="32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03239" y="1332037"/>
            <a:ext cx="7920000" cy="4949701"/>
          </a:xfrm>
        </p:spPr>
        <p:txBody>
          <a:bodyPr/>
          <a:lstStyle/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seemned on saadud happega abstraheerimise meetodil ja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seemned on pärit piirkondadest, mis on teadaolevalt vabad kahjustajast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Xanthomonas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gardneri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t-E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Šutič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Jones 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või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i) tootmisüksuses kasvavate taimede täieliku vegetatsiooniperioodi jooksul taimekahjustaja avastamiseks kohasel ajal tehtud visuaalse kontrolli käigus ei ole täheldatud kahjustaja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Xanthomonas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gardneri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t-E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Šutič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Jones 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põhjustatud haiguse sümptomeid,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või 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ii) seemned on läbinud ametliku kontrolli kahjustaja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Xanthomonas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gardneri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t-E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Šutič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Jones 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suhtes representatiivse proovi analüüsi põhjal ja asjakohaseid meetodeid kasutades (millele järgneb asjakohane töötlemine või mitte) ning nende analüüside alusel on need tunnistatud vabaks kahjustajast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Xanthomonas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gardneri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t-E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Šutič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Jones 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</a:t>
            </a:r>
            <a:r>
              <a:rPr lang="et-EE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et-E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t-E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2545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Näiteks paprika </a:t>
            </a:r>
            <a:r>
              <a:rPr lang="et-EE" sz="3200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Xanthomonas</a:t>
            </a:r>
            <a:r>
              <a:rPr lang="et-EE" sz="32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euvasicatoria</a:t>
            </a:r>
            <a:endParaRPr lang="et-EE" sz="3200" i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Seemnete puhul:</a:t>
            </a:r>
          </a:p>
          <a:p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seemned on pärit piirkondadest, mis on teadaolevalt vabad kahjustajast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Xanthomonas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euvesicatoria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Jones et </a:t>
            </a:r>
            <a:r>
              <a:rPr lang="et-E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</a:t>
            </a:r>
          </a:p>
          <a:p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või</a:t>
            </a:r>
          </a:p>
          <a:p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tootmisüksuses kasvavate taimede täieliku vegetatsiooniperioodi jooksul taimekahjustaja avastamiseks kohasel ajal tehtud visuaalse kontrolli käigus ei ole täheldatud kahjustaja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Xanthomonas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euvesicatoria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Jones et </a:t>
            </a:r>
            <a:r>
              <a:rPr lang="et-E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põhjustatud haiguse sümptomeid,</a:t>
            </a:r>
          </a:p>
          <a:p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või </a:t>
            </a:r>
          </a:p>
          <a:p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622147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539949"/>
            <a:ext cx="7920000" cy="5741789"/>
          </a:xfrm>
        </p:spPr>
        <p:txBody>
          <a:bodyPr/>
          <a:lstStyle/>
          <a:p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seemned on läbinud ametliku kontrolli kahjustaja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Xanthomonas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euvesicatoria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Jones et </a:t>
            </a:r>
            <a:r>
              <a:rPr lang="et-E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suhtes proovi analüüsi põhjal ja asjakohaseid meetodeid kasutades (millele järgneb asjakohane töötlemine või mitte) ning nende analüüside alusel on need tunnistatud vabaks kahjustajast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Xanthomonas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euvesicatoria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Jones et </a:t>
            </a:r>
            <a:r>
              <a:rPr lang="et-E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</a:p>
          <a:p>
            <a:endParaRPr lang="et-E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Taimede, v.a seemnete puhul:</a:t>
            </a:r>
          </a:p>
          <a:p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seemikud on kasvatatud seemnetest, mis vastavad punktis 1 esitatud nõuetele, </a:t>
            </a:r>
          </a:p>
          <a:p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 </a:t>
            </a:r>
          </a:p>
          <a:p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noori taimi on hoitud asjakohastest hügieenitingimustes, et vältida nakatumist.</a:t>
            </a:r>
          </a:p>
          <a:p>
            <a:endParaRPr lang="et-EE" sz="2400" dirty="0"/>
          </a:p>
          <a:p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19508300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Taimepassi väljastamise tegevusluba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452914" cy="4513263"/>
          </a:xfrm>
        </p:spPr>
        <p:txBody>
          <a:bodyPr/>
          <a:lstStyle/>
          <a:p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Taimepassistavate liikide (eriti köögiviljakultuuride või söödakultuuride väikepakendite korral) peab olema tootjatel taimepassi väljastamise tegevusluba.</a:t>
            </a:r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9355160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Taimepass</a:t>
            </a:r>
            <a:r>
              <a:rPr lang="et-EE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404045"/>
            <a:ext cx="7920000" cy="4877693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Enne 14.12.2019 toodetud seemet ja paljundusmaterjali võib turustada ilma taimepassita kuni 14.12.2020. Peale seda tuleb need ümber pakendada ja varustada uute kombineeritud etikettidega. </a:t>
            </a:r>
          </a:p>
          <a:p>
            <a:pPr marL="457200" indent="-457200">
              <a:buFontTx/>
              <a:buChar char="-"/>
            </a:pP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Alates 14.12.2019 väljastatavad taimepassid peavad vastama uutele nõuetele.</a:t>
            </a:r>
          </a:p>
          <a:p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Enne 14.12.2019 väljastatud taimepassid kehtivad kuni 14.12.2023.</a:t>
            </a:r>
          </a:p>
          <a:p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3145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Üleminek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Enne 14.12.2019 toodetud seemet ja paljundusmaterjali võib turustada ilma taimepassita kuni 14.12.2020. Peale seda tuleb need ümber pakendada ja varustada uute kombineeritud etikettidega.</a:t>
            </a:r>
          </a:p>
          <a:p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Enne 14.12.2019 väljastatud taimepassid kehtivad kuni 14.12.2023.</a:t>
            </a:r>
          </a:p>
        </p:txBody>
      </p:sp>
    </p:spTree>
    <p:extLst>
      <p:ext uri="{BB962C8B-B14F-4D97-AF65-F5344CB8AC3E}">
        <p14:creationId xmlns:p14="http://schemas.microsoft.com/office/powerpoint/2010/main" val="39527548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Fütosanitaarsertifikaadiga varustatavad liigid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 LISA</a:t>
            </a:r>
            <a:b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Loetelu taimedest, taimsetest saadustest ja muudest objektidest, mille puhul nõutakse fütosanitaarsertifikaate, ning nendest, mille sissetoomisel liidu territooriumile ei nõuta fütosanitaarsertifikaate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OSA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Loetelu taimedest, taimsetest saadustest ja muudest objektidest, mille sissetoomisel liidu territooriumile nõutakse vastavalt määruse (EL) 2016/2031 artikli 72 lõikele 1 fütosanitaarsertifikaate, ning vastavatest kolmandatest päritolu- või lähteriikidest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152909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chemeClr val="accent1">
                    <a:lumMod val="50000"/>
                  </a:schemeClr>
                </a:solidFill>
              </a:rPr>
              <a:t>Fütosanitaarsertifikaadiga varustatakse teatud riikidest </a:t>
            </a:r>
            <a:r>
              <a:rPr lang="et-EE" dirty="0" err="1">
                <a:solidFill>
                  <a:schemeClr val="accent1">
                    <a:lumMod val="50000"/>
                  </a:schemeClr>
                </a:solidFill>
              </a:rPr>
              <a:t>sissetootavat</a:t>
            </a:r>
            <a:r>
              <a:rPr lang="et-EE" dirty="0">
                <a:solidFill>
                  <a:schemeClr val="accent1">
                    <a:lumMod val="50000"/>
                  </a:schemeClr>
                </a:solidFill>
              </a:rPr>
              <a:t> seemet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Nisu, oder, rukis, kaer, mais, riis, </a:t>
            </a:r>
            <a:r>
              <a:rPr lang="et-EE" dirty="0" err="1"/>
              <a:t>sorgo</a:t>
            </a:r>
            <a:r>
              <a:rPr lang="et-EE" dirty="0"/>
              <a:t>, tritikale, kanaari paelrohi, muu teravili</a:t>
            </a:r>
          </a:p>
          <a:p>
            <a:r>
              <a:rPr lang="et-EE" dirty="0"/>
              <a:t>Raps, </a:t>
            </a:r>
            <a:r>
              <a:rPr lang="et-EE" dirty="0" err="1"/>
              <a:t>rüps</a:t>
            </a:r>
            <a:r>
              <a:rPr lang="et-EE" dirty="0"/>
              <a:t>, sinep, ristik, aruhein, raihein, aasnurmikas, timut, muud </a:t>
            </a:r>
            <a:r>
              <a:rPr lang="et-EE" dirty="0" err="1"/>
              <a:t>rohttaimed</a:t>
            </a:r>
            <a:r>
              <a:rPr lang="et-EE" dirty="0"/>
              <a:t>, muud ristõielised</a:t>
            </a:r>
          </a:p>
          <a:p>
            <a:r>
              <a:rPr lang="et-EE" dirty="0"/>
              <a:t>Suhkrumais, aeduba, lutsern, päevalill, muud seemned</a:t>
            </a:r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3765625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chemeClr val="accent1">
                    <a:lumMod val="50000"/>
                  </a:schemeClr>
                </a:solidFill>
              </a:rPr>
              <a:t>Samavääruse nõukogu määrus 2003/17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Nimetatud liigid, nimetatud riikidest peavad olema varustatud </a:t>
            </a:r>
            <a:r>
              <a:rPr lang="et-EE" dirty="0" err="1"/>
              <a:t>fürosanitaarsertifikaadiga</a:t>
            </a:r>
            <a:endParaRPr lang="et-EE" dirty="0"/>
          </a:p>
          <a:p>
            <a:endParaRPr lang="et-EE" dirty="0"/>
          </a:p>
          <a:p>
            <a:r>
              <a:rPr lang="et-EE" dirty="0"/>
              <a:t>Seemnete korral on lubatud import vaid samaväärsetest riikidest</a:t>
            </a:r>
          </a:p>
          <a:p>
            <a:r>
              <a:rPr lang="et-EE" u="sng" dirty="0"/>
              <a:t>Jälgima peab kahte seadusandlust paralleelselt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6756731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chemeClr val="accent1">
                    <a:lumMod val="50000"/>
                  </a:schemeClr>
                </a:solidFill>
              </a:rPr>
              <a:t>Nisu näide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329" y="1548061"/>
            <a:ext cx="7128792" cy="4459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710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chemeClr val="accent1">
                    <a:lumMod val="50000"/>
                  </a:schemeClr>
                </a:solidFill>
              </a:rPr>
              <a:t>Taimetervise määrus 2016/2031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476053"/>
            <a:ext cx="7920000" cy="480568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Taimetervise määrus 2016/2031 jõustub 14.12.2019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Sellega seoses muudetakse:</a:t>
            </a:r>
          </a:p>
          <a:p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taimekaitseseadust ehk </a:t>
            </a:r>
            <a:r>
              <a:rPr lang="et-E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TaimKS</a:t>
            </a:r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-taimede paljundamise ja sordikaitse seadust ehk </a:t>
            </a:r>
            <a:r>
              <a:rPr lang="et-E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TPSKS</a:t>
            </a:r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mahepõllumajanduse seadust </a:t>
            </a:r>
          </a:p>
          <a:p>
            <a:r>
              <a:rPr lang="et-E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t-E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riigilõivuseadust</a:t>
            </a:r>
            <a:endParaRPr lang="et-E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9506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 pead üht õiget seemnejärge pidama</a:t>
            </a:r>
            <a:br>
              <a:rPr lang="et-E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(Carl Robert Jakobsoni põllutöö kaheksas käsk)</a:t>
            </a:r>
            <a:b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t-E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8" descr="j040220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457" y="1764085"/>
            <a:ext cx="5641578" cy="4513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98498" y="5862531"/>
            <a:ext cx="4608512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Tänan tähelepanu eest!</a:t>
            </a:r>
          </a:p>
        </p:txBody>
      </p:sp>
    </p:spTree>
    <p:extLst>
      <p:ext uri="{BB962C8B-B14F-4D97-AF65-F5344CB8AC3E}">
        <p14:creationId xmlns:p14="http://schemas.microsoft.com/office/powerpoint/2010/main" val="41106761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t-EE" b="1" i="1" dirty="0"/>
          </a:p>
          <a:p>
            <a:pPr algn="ctr"/>
            <a:r>
              <a:rPr lang="et-EE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Tänan tähelepanu eest!</a:t>
            </a:r>
          </a:p>
          <a:p>
            <a:pPr algn="ctr"/>
            <a:endParaRPr lang="et-EE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t-E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Kristiina Digryte</a:t>
            </a:r>
          </a:p>
          <a:p>
            <a:pPr algn="ctr"/>
            <a:r>
              <a:rPr lang="et-E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Maaeluministeerium</a:t>
            </a:r>
          </a:p>
          <a:p>
            <a:pPr algn="ctr"/>
            <a:r>
              <a:rPr lang="et-E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Taimetervise osakond 6256 275; Kristiina.digryte@agri.ee</a:t>
            </a:r>
          </a:p>
        </p:txBody>
      </p:sp>
    </p:spTree>
    <p:extLst>
      <p:ext uri="{BB962C8B-B14F-4D97-AF65-F5344CB8AC3E}">
        <p14:creationId xmlns:p14="http://schemas.microsoft.com/office/powerpoint/2010/main" val="2633260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539999"/>
            <a:ext cx="7920000" cy="2088181"/>
          </a:xfrm>
        </p:spPr>
        <p:txBody>
          <a:bodyPr/>
          <a:lstStyle/>
          <a:p>
            <a:r>
              <a:rPr lang="et-EE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XIII LISA</a:t>
            </a:r>
            <a:br>
              <a:rPr lang="et-EE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t-EE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Loetelu taimedest, taimsetest saadustest ja muudest objektidest, mille vedamisel liidu territooriumil nõutakse taimepassi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7" y="1116014"/>
            <a:ext cx="7920000" cy="5472608"/>
          </a:xfrm>
        </p:spPr>
        <p:txBody>
          <a:bodyPr/>
          <a:lstStyle/>
          <a:p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Kõik istutamiseks ettenähtud taimed, välja arvatud seemned.</a:t>
            </a:r>
          </a:p>
          <a:p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Teatud seemned (liigid nimetatud)</a:t>
            </a:r>
          </a:p>
          <a:p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t-EE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Teravili ei kuulu siia alla </a:t>
            </a:r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697816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RNQPd</a:t>
            </a:r>
            <a:endParaRPr lang="et-EE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332037"/>
            <a:ext cx="7920000" cy="4949701"/>
          </a:xfrm>
        </p:spPr>
        <p:txBody>
          <a:bodyPr/>
          <a:lstStyle/>
          <a:p>
            <a:r>
              <a:rPr lang="et-EE" dirty="0"/>
              <a:t>- </a:t>
            </a: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Kahjustaja ei ole ohtlik kahjustaja ega ohtlike kahjustajate loetellu kandmata kahjustaja</a:t>
            </a:r>
          </a:p>
          <a:p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See kahjustaja on levinud ELis</a:t>
            </a:r>
          </a:p>
          <a:p>
            <a:pPr marL="457200" indent="-457200">
              <a:buFontTx/>
              <a:buChar char="-"/>
            </a:pP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Kahjustaja levib peamiselt konkreetsete istutamiseks ettenähtud taimede kaudu</a:t>
            </a:r>
          </a:p>
          <a:p>
            <a:pPr marL="457200" indent="-457200">
              <a:buFontTx/>
              <a:buChar char="-"/>
            </a:pP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Tekitab suurt majanduslikku mõju (kahju)</a:t>
            </a:r>
          </a:p>
          <a:p>
            <a:pPr marL="457200" indent="-457200">
              <a:buFontTx/>
              <a:buChar char="-"/>
            </a:pP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olemas meetmed nende leviku ennetamiseks</a:t>
            </a:r>
          </a:p>
        </p:txBody>
      </p:sp>
    </p:spTree>
    <p:extLst>
      <p:ext uri="{BB962C8B-B14F-4D97-AF65-F5344CB8AC3E}">
        <p14:creationId xmlns:p14="http://schemas.microsoft.com/office/powerpoint/2010/main" val="2343317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Põllukultuuride </a:t>
            </a:r>
            <a:r>
              <a:rPr lang="et-EE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RNQPd</a:t>
            </a:r>
            <a:endParaRPr lang="et-EE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332037"/>
            <a:ext cx="7920000" cy="4949701"/>
          </a:xfrm>
        </p:spPr>
        <p:txBody>
          <a:bodyPr/>
          <a:lstStyle/>
          <a:p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-Harilik lutsern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Clavibacter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michiganensis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dirty="0" err="1"/>
              <a:t>ssp</a:t>
            </a:r>
            <a:r>
              <a:rPr lang="et-EE" sz="2400" dirty="0"/>
              <a:t>.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Insidiosus</a:t>
            </a:r>
            <a:r>
              <a:rPr lang="et-EE" sz="2400" i="1" dirty="0"/>
              <a:t> </a:t>
            </a:r>
            <a:r>
              <a:rPr lang="et-EE" sz="2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nematood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Ditylenchus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dipsaci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varreingerjas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-Harilik lina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Botrytis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cinerea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hahkhallitus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Alternaria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linicola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kuivlaiksus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Boeremia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exigua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Linicola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seenhaigus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Colletotrichum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lini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t-EE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linakõrbus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Fusarium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lina närbumistõbi 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anamorfne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perekond), v.a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Fusarium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oxysporum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f.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albedinis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(Kill. &amp; Maire)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W.L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Gordon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ja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Fusarium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circinatum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Nirenberg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O'Donnell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-Raps, </a:t>
            </a:r>
            <a:r>
              <a:rPr lang="et-E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rüps</a:t>
            </a: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Sclerotinia sclerotiorum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(Libert) de Bary 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valge mädanik</a:t>
            </a:r>
          </a:p>
          <a:p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524341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Põllukultuuride </a:t>
            </a:r>
            <a:r>
              <a:rPr lang="et-EE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RNQPd</a:t>
            </a:r>
            <a:endParaRPr lang="et-EE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-Sojauba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Diaporthe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caulivora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Diaporthe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phaseolorum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caulivora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Diaporthe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sojae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seenhaigus</a:t>
            </a:r>
          </a:p>
          <a:p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-Valge sinep</a:t>
            </a:r>
            <a:r>
              <a:rPr lang="pt-PT" i="1" dirty="0"/>
              <a:t> </a:t>
            </a:r>
            <a:r>
              <a:rPr lang="pt-P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Sclerotinia sclerotiorum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(Libert) de Bary </a:t>
            </a:r>
            <a:r>
              <a:rPr lang="et-EE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valge mädanik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4487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Põlduba </a:t>
            </a:r>
            <a:r>
              <a:rPr lang="et-EE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Vicia</a:t>
            </a:r>
            <a:r>
              <a:rPr lang="et-EE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faba</a:t>
            </a:r>
            <a:endParaRPr lang="et-EE" i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Põlduba kuulub nii põllukultuuridest </a:t>
            </a:r>
            <a:r>
              <a:rPr lang="et-EE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söödakultuuride</a:t>
            </a: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nimekirja kui ka </a:t>
            </a:r>
            <a:r>
              <a:rPr lang="et-EE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köögiviljakultuuride</a:t>
            </a: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nimekirja</a:t>
            </a:r>
          </a:p>
          <a:p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Rakendusmääruses on nimetatud </a:t>
            </a:r>
          </a:p>
          <a:p>
            <a:r>
              <a:rPr lang="et-E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Bruchus</a:t>
            </a:r>
            <a:r>
              <a:rPr lang="et-E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rufimanus</a:t>
            </a: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Boheman</a:t>
            </a: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KEHTIB VAID KÖÖGIVILJAKULTUURIDEL</a:t>
            </a:r>
          </a:p>
        </p:txBody>
      </p:sp>
    </p:spTree>
    <p:extLst>
      <p:ext uri="{BB962C8B-B14F-4D97-AF65-F5344CB8AC3E}">
        <p14:creationId xmlns:p14="http://schemas.microsoft.com/office/powerpoint/2010/main" val="2206303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540000"/>
            <a:ext cx="7920000" cy="720029"/>
          </a:xfrm>
        </p:spPr>
        <p:txBody>
          <a:bodyPr/>
          <a:lstStyle/>
          <a:p>
            <a:r>
              <a:rPr lang="et-EE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Köögiviljakultuurid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332037"/>
            <a:ext cx="7920000" cy="4949701"/>
          </a:xfrm>
        </p:spPr>
        <p:txBody>
          <a:bodyPr/>
          <a:lstStyle/>
          <a:p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-Harilik tomat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Clavibacter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michiganensis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tomati bakterpõletik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Xanthomonas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euvesicatoria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Xanthomonas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gardneri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Xanthomonas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perforans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Xanthomonas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vesicatoria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Pepino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mosaic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virus </a:t>
            </a:r>
            <a:r>
              <a:rPr lang="et-EE" sz="2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pepiino</a:t>
            </a:r>
            <a:r>
              <a:rPr lang="et-EE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mosaiikviirus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Potato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spindle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tuber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viroid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t-EE" sz="2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viroid</a:t>
            </a:r>
            <a:endParaRPr lang="et-EE" sz="2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-Aeduba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Xanthomonas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axonopodis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Xanthomonas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fuscans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Bruchus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pisorum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teramardikas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Acanthoscelides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obtectus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oakärsakas</a:t>
            </a:r>
            <a:endParaRPr lang="et-EE" sz="2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-Põlduba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Bruchus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rufimanus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teramardikas</a:t>
            </a:r>
          </a:p>
          <a:p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t-E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Õisuba</a:t>
            </a: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Acanthoscelides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obtecus</a:t>
            </a:r>
            <a:r>
              <a:rPr lang="et-E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oakärsakas</a:t>
            </a:r>
            <a:endParaRPr lang="et-EE" sz="2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t-EE" dirty="0"/>
              <a:t> 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333278745"/>
      </p:ext>
    </p:extLst>
  </p:cSld>
  <p:clrMapOvr>
    <a:masterClrMapping/>
  </p:clrMapOvr>
</p:sld>
</file>

<file path=ppt/theme/theme1.xml><?xml version="1.0" encoding="utf-8"?>
<a:theme xmlns:a="http://schemas.openxmlformats.org/drawingml/2006/main" name="slaidipohi-maaeluministeerium-2015-es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slaidipohi-maaeluministeerium-2015-est</Template>
  <TotalTime>0</TotalTime>
  <Words>1512</Words>
  <Application>Microsoft Office PowerPoint</Application>
  <PresentationFormat>Kohandatud</PresentationFormat>
  <Paragraphs>163</Paragraphs>
  <Slides>31</Slides>
  <Notes>1</Notes>
  <HiddenSlides>0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31</vt:i4>
      </vt:variant>
    </vt:vector>
  </HeadingPairs>
  <TitlesOfParts>
    <vt:vector size="36" baseType="lpstr">
      <vt:lpstr>Arial</vt:lpstr>
      <vt:lpstr>Calibri</vt:lpstr>
      <vt:lpstr>Roboto Condensed</vt:lpstr>
      <vt:lpstr>Times New Roman</vt:lpstr>
      <vt:lpstr>slaidipohi-maaeluministeerium-2015-est</vt:lpstr>
      <vt:lpstr>Taimetervise määrusest tulenev taimekahjustajate kontrollimine    27.-28.11.2019</vt:lpstr>
      <vt:lpstr>Ettekanne</vt:lpstr>
      <vt:lpstr>Taimetervise määrus 2016/2031</vt:lpstr>
      <vt:lpstr>XIII LISA Loetelu taimedest, taimsetest saadustest ja muudest objektidest, mille vedamisel liidu territooriumil nõutakse taimepassi</vt:lpstr>
      <vt:lpstr>RNQPd</vt:lpstr>
      <vt:lpstr>Põllukultuuride RNQPd</vt:lpstr>
      <vt:lpstr>Põllukultuuride RNQPd</vt:lpstr>
      <vt:lpstr>Põlduba Vicia faba</vt:lpstr>
      <vt:lpstr>Köögiviljakultuurid</vt:lpstr>
      <vt:lpstr>PowerPointi esitlus</vt:lpstr>
      <vt:lpstr>Dekoratiivkultuuride seeme</vt:lpstr>
      <vt:lpstr>A osa Söödakultuuride seemnega seotud reguleeritud mittekarantiinsed taimekahjustajad (hariliku lutserni näide)  </vt:lpstr>
      <vt:lpstr>Söödakultuuride, köögiviljakultuuride segu</vt:lpstr>
      <vt:lpstr>V lisa Meetmed, millega ennetatakse reguleeritud mittekarantiinsete taimekahjustajate (RNQPde) esinemist konkreetsetel istutamiseks ettenähtud taimedel </vt:lpstr>
      <vt:lpstr>RNQPde määramiseks proovivõtmine ja analüüsimine</vt:lpstr>
      <vt:lpstr>Lisameetmed on vaid osadele kultuuridele (hariliku lutserni näide, Clavibacter m.): </vt:lpstr>
      <vt:lpstr>Hariliku lutserni näide (Ditylenchus dipsaci)</vt:lpstr>
      <vt:lpstr>Raps ja rüps (Clavibacter)</vt:lpstr>
      <vt:lpstr>Köögiviljakultuuride kontrollimine</vt:lpstr>
      <vt:lpstr>Tomati kahjustaja Xanthomonas garndneri </vt:lpstr>
      <vt:lpstr>Näiteks paprika Xanthomonas euvasicatoria</vt:lpstr>
      <vt:lpstr>PowerPointi esitlus</vt:lpstr>
      <vt:lpstr>Taimepassi väljastamise tegevusluba</vt:lpstr>
      <vt:lpstr>Taimepass </vt:lpstr>
      <vt:lpstr>Üleminek</vt:lpstr>
      <vt:lpstr>Fütosanitaarsertifikaadiga varustatavad liigid </vt:lpstr>
      <vt:lpstr>Fütosanitaarsertifikaadiga varustatakse teatud riikidest sissetootavat seemet</vt:lpstr>
      <vt:lpstr>Samavääruse nõukogu määrus 2003/17</vt:lpstr>
      <vt:lpstr>Nisu näide</vt:lpstr>
      <vt:lpstr>Sa pead üht õiget seemnejärge pidama (Carl Robert Jakobsoni põllutöö kaheksas käsk) </vt:lpstr>
      <vt:lpstr>PowerPointi esitlus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keywords>slaidipõhi; presentatsioonipõhi; slaidid; presentatsioonid; slaid; mall; template</cp:keywords>
  <cp:lastModifiedBy/>
  <cp:revision>1</cp:revision>
  <dcterms:created xsi:type="dcterms:W3CDTF">2015-11-23T13:27:36Z</dcterms:created>
  <dcterms:modified xsi:type="dcterms:W3CDTF">2019-11-26T07:27:57Z</dcterms:modified>
</cp:coreProperties>
</file>