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sldIdLst>
    <p:sldId id="266" r:id="rId2"/>
    <p:sldId id="283" r:id="rId3"/>
    <p:sldId id="347" r:id="rId4"/>
    <p:sldId id="348" r:id="rId5"/>
    <p:sldId id="349" r:id="rId6"/>
    <p:sldId id="351" r:id="rId7"/>
    <p:sldId id="341" r:id="rId8"/>
    <p:sldId id="355" r:id="rId9"/>
    <p:sldId id="354" r:id="rId10"/>
    <p:sldId id="342" r:id="rId11"/>
    <p:sldId id="353" r:id="rId12"/>
    <p:sldId id="352" r:id="rId13"/>
    <p:sldId id="273" r:id="rId14"/>
  </p:sldIdLst>
  <p:sldSz cx="8999538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BC9FD9"/>
    <a:srgbClr val="83CAFF"/>
    <a:srgbClr val="004586"/>
    <a:srgbClr val="EC4D32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508" autoAdjust="0"/>
  </p:normalViewPr>
  <p:slideViewPr>
    <p:cSldViewPr>
      <p:cViewPr varScale="1">
        <p:scale>
          <a:sx n="85" d="100"/>
          <a:sy n="85" d="100"/>
        </p:scale>
        <p:origin x="108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71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4572059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3" y="251917"/>
            <a:ext cx="3240360" cy="12961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601" y="0"/>
            <a:ext cx="447337" cy="68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71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4572059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eesnimi.perenimi@pma.agri.ee</a:t>
            </a:r>
          </a:p>
          <a:p>
            <a:endParaRPr lang="et-EE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1" y="323925"/>
            <a:ext cx="3240360" cy="129614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601" y="0"/>
            <a:ext cx="447337" cy="68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teataja.ee/akt/13311499?leiaKehtiv" TargetMode="External"/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food/plant/plant_propagation_material/plant_variety_catalogues_databases/search/public/index.cfm?event=SearchForm&amp;ctl_type=H" TargetMode="External"/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hyperlink" Target="https://eur-lex.europa.eu/homepage.html?locale=e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ma.agri.ee/download.php?getfile2=2092" TargetMode="External"/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T/TXT/PDF/?uri=CELEX:32018R1500&amp;from=EN" TargetMode="External"/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puusepp\Documents\ettekanded\2016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600" dirty="0"/>
              <a:t>Nõuded köögiviljakultuuride seemne turustamisele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altLang="en-US" b="1" dirty="0">
                <a:solidFill>
                  <a:srgbClr val="FFFFFF"/>
                </a:solidFill>
              </a:rPr>
              <a:t>Piia Puusepp</a:t>
            </a:r>
          </a:p>
          <a:p>
            <a:pPr lvl="0"/>
            <a:r>
              <a:rPr lang="et-EE" sz="2000" dirty="0">
                <a:latin typeface="Roboto Condensed" pitchFamily="18"/>
              </a:rPr>
              <a:t>Põllumajandusamet /mahepõllumajanduse ja seemne osakond</a:t>
            </a:r>
          </a:p>
          <a:p>
            <a:pPr lvl="0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Roboto Condensed" pitchFamily="18"/>
            </a:endParaRPr>
          </a:p>
          <a:p>
            <a:r>
              <a:rPr lang="et-EE" altLang="en-US" sz="2000" dirty="0">
                <a:solidFill>
                  <a:srgbClr val="FFFFFF"/>
                </a:solidFill>
              </a:rPr>
              <a:t>28.11.2019, Tartu</a:t>
            </a: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526FBBEE-A450-442E-A889-A1AC9E2FF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79" y="28997"/>
            <a:ext cx="2700002" cy="180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Märgistus</a:t>
            </a:r>
            <a:br>
              <a:rPr lang="et-EE" sz="2800" dirty="0"/>
            </a:b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220242" y="971997"/>
            <a:ext cx="831109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000" dirty="0">
                <a:latin typeface="Roboto Condensed (Body)"/>
              </a:rPr>
              <a:t>Märgistus sisaldab ettenähtud infot</a:t>
            </a:r>
          </a:p>
          <a:p>
            <a:r>
              <a:rPr lang="et-EE" sz="2000" dirty="0">
                <a:latin typeface="Roboto Condensed (Body)"/>
              </a:rPr>
              <a:t>Standardseemne pakendi märgistus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Liiginimi eesti- ja ladinakeeles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Sordinimi (originaalkujul)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Seemne kategooria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Partii number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Kaal või seemnete arv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Märgistamise eest vastutava tootja nimi ja aadress või tunnusmärk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Pitseerimise kuu ja aasta või viimase idanevuse määramise aasta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Sõnad „EL nõuded ja standardid“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r>
              <a:rPr lang="et-EE" sz="2000" dirty="0">
                <a:latin typeface="Roboto Condensed (Body)"/>
              </a:rPr>
              <a:t>Puhitus seemne korral taimekaitsevahendi nimetus, toimeaine ja hoiatuslaused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endParaRPr lang="et-EE" sz="1600" dirty="0">
              <a:latin typeface="Roboto Condensed (Body)"/>
            </a:endParaRPr>
          </a:p>
        </p:txBody>
      </p:sp>
    </p:spTree>
    <p:extLst>
      <p:ext uri="{BB962C8B-B14F-4D97-AF65-F5344CB8AC3E}">
        <p14:creationId xmlns:p14="http://schemas.microsoft.com/office/powerpoint/2010/main" val="2222093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Märgistus</a:t>
            </a:r>
            <a:br>
              <a:rPr lang="et-EE" sz="2800" dirty="0"/>
            </a:b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557288" y="1332037"/>
            <a:ext cx="802809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9900" indent="-342900">
              <a:tabLst>
                <a:tab pos="1620838" algn="l"/>
              </a:tabLst>
            </a:pPr>
            <a:r>
              <a:rPr lang="fi-FI" sz="2000" dirty="0" err="1">
                <a:latin typeface="Roboto Condensed (Body)"/>
              </a:rPr>
              <a:t>Etiketi</a:t>
            </a:r>
            <a:r>
              <a:rPr lang="fi-FI" sz="2000" dirty="0">
                <a:latin typeface="Roboto Condensed (Body)"/>
              </a:rPr>
              <a:t> </a:t>
            </a:r>
            <a:r>
              <a:rPr lang="fi-FI" sz="2000" dirty="0" err="1">
                <a:latin typeface="Roboto Condensed (Body)"/>
              </a:rPr>
              <a:t>minimaalne</a:t>
            </a:r>
            <a:r>
              <a:rPr lang="fi-FI" sz="2000" dirty="0">
                <a:latin typeface="Roboto Condensed (Body)"/>
              </a:rPr>
              <a:t> suurus on 110×67 mm </a:t>
            </a:r>
          </a:p>
          <a:p>
            <a:pPr marL="469900" indent="-342900">
              <a:tabLst>
                <a:tab pos="1620838" algn="l"/>
              </a:tabLst>
            </a:pPr>
            <a:r>
              <a:rPr lang="fi-FI" sz="2000" dirty="0" err="1">
                <a:latin typeface="Roboto Condensed (Body)"/>
              </a:rPr>
              <a:t>Suuruse</a:t>
            </a:r>
            <a:r>
              <a:rPr lang="fi-FI" sz="2000" dirty="0">
                <a:latin typeface="Roboto Condensed (Body)"/>
              </a:rPr>
              <a:t> </a:t>
            </a:r>
            <a:r>
              <a:rPr lang="fi-FI" sz="2000" dirty="0" err="1">
                <a:latin typeface="Roboto Condensed (Body)"/>
              </a:rPr>
              <a:t>nõue</a:t>
            </a:r>
            <a:r>
              <a:rPr lang="fi-FI" sz="2000" dirty="0">
                <a:latin typeface="Roboto Condensed (Body)"/>
              </a:rPr>
              <a:t> ei </a:t>
            </a:r>
            <a:r>
              <a:rPr lang="fi-FI" sz="2000" dirty="0" err="1">
                <a:latin typeface="Roboto Condensed (Body)"/>
              </a:rPr>
              <a:t>kohaldu</a:t>
            </a:r>
            <a:r>
              <a:rPr lang="fi-FI" sz="2000" dirty="0">
                <a:latin typeface="Roboto Condensed (Body)"/>
              </a:rPr>
              <a:t> </a:t>
            </a:r>
            <a:r>
              <a:rPr lang="fi-FI" sz="2000" dirty="0" err="1">
                <a:latin typeface="Roboto Condensed (Body)"/>
              </a:rPr>
              <a:t>väikepakendile</a:t>
            </a:r>
            <a:endParaRPr lang="et-EE" sz="2000" dirty="0">
              <a:latin typeface="Roboto Condensed (Body)"/>
            </a:endParaRPr>
          </a:p>
          <a:p>
            <a:pPr marL="37900" lvl="1" indent="-342900">
              <a:tabLst>
                <a:tab pos="1620838" algn="l"/>
              </a:tabLst>
            </a:pPr>
            <a:r>
              <a:rPr lang="fi-FI" sz="1600" dirty="0">
                <a:latin typeface="Roboto Condensed (Body)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53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Arvestuse pidamine</a:t>
            </a:r>
            <a:br>
              <a:rPr lang="et-EE" sz="2800" dirty="0"/>
            </a:b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503239" y="1116013"/>
            <a:ext cx="8028098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000" dirty="0">
                <a:latin typeface="Roboto Condensed (Body)"/>
              </a:rPr>
              <a:t>Seemne tootja peab seemne tootmise kohta </a:t>
            </a:r>
            <a:r>
              <a:rPr lang="et-EE" sz="2000" b="1" dirty="0">
                <a:latin typeface="Roboto Condensed (Body)"/>
              </a:rPr>
              <a:t>täpset </a:t>
            </a:r>
            <a:r>
              <a:rPr lang="et-EE" sz="2000" dirty="0">
                <a:latin typeface="Roboto Condensed (Body)"/>
              </a:rPr>
              <a:t>arvestust </a:t>
            </a:r>
          </a:p>
          <a:p>
            <a:pPr marL="1077913" indent="-3238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Säilitab dokumente 5 aastat</a:t>
            </a:r>
          </a:p>
          <a:p>
            <a:r>
              <a:rPr lang="et-EE" sz="2000" dirty="0">
                <a:latin typeface="Roboto Condensed (Body)"/>
              </a:rPr>
              <a:t>Seemne turustaja peab seemne turustamise kohta </a:t>
            </a:r>
            <a:r>
              <a:rPr lang="et-EE" sz="2000" b="1" dirty="0">
                <a:latin typeface="Roboto Condensed (Body)"/>
              </a:rPr>
              <a:t>täpset </a:t>
            </a:r>
            <a:r>
              <a:rPr lang="et-EE" sz="2000" dirty="0">
                <a:latin typeface="Roboto Condensed (Body)"/>
              </a:rPr>
              <a:t>arvestust </a:t>
            </a:r>
          </a:p>
          <a:p>
            <a:pPr marL="1077913" indent="-323850" defTabSz="72390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Säilitab dokumente 3 aastat</a:t>
            </a:r>
          </a:p>
          <a:p>
            <a:pPr marL="1966913" indent="-323850">
              <a:buFont typeface="Wingdings" panose="05000000000000000000" pitchFamily="2" charset="2"/>
              <a:buChar char="Ø"/>
              <a:tabLst>
                <a:tab pos="1620838" algn="l"/>
                <a:tab pos="1966913" algn="l"/>
              </a:tabLst>
            </a:pPr>
            <a:endParaRPr lang="et-EE" sz="1600" dirty="0">
              <a:latin typeface="Roboto Condensed (Body)"/>
            </a:endParaRPr>
          </a:p>
        </p:txBody>
      </p:sp>
    </p:spTree>
    <p:extLst>
      <p:ext uri="{BB962C8B-B14F-4D97-AF65-F5344CB8AC3E}">
        <p14:creationId xmlns:p14="http://schemas.microsoft.com/office/powerpoint/2010/main" val="384844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823694" y="2448000"/>
            <a:ext cx="3780306" cy="972269"/>
          </a:xfrm>
        </p:spPr>
        <p:txBody>
          <a:bodyPr/>
          <a:lstStyle/>
          <a:p>
            <a:r>
              <a:rPr lang="et-EE" dirty="0"/>
              <a:t>Suur tänu!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" y="1692077"/>
            <a:ext cx="5004445" cy="50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3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Kontrolli alla kuuluvad köögiviljakultuurid</a:t>
            </a:r>
            <a:endParaRPr lang="en-US" sz="2800" b="0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251297" y="899989"/>
            <a:ext cx="8496944" cy="5940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79388" algn="l"/>
                <a:tab pos="1966913" algn="l"/>
              </a:tabLst>
            </a:pPr>
            <a:r>
              <a:rPr lang="et-EE" sz="1800" dirty="0">
                <a:latin typeface="Roboto Condensed (Body)"/>
                <a:hlinkClick r:id="rId3"/>
              </a:rPr>
              <a:t>Liikide nimekiri</a:t>
            </a:r>
            <a:endParaRPr lang="et-EE" sz="1800" dirty="0">
              <a:latin typeface="Roboto Condensed (Body)"/>
            </a:endParaRP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8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1)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cepa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 – harilik sibul; pesasibul;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2)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cepa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L.var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.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Aggregatum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– pesasibul;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3)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cepa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L.var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.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Cepa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– harilik sibul, värtensibul;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4)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fistulosum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talisibul;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5)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porrum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 – porrulauk;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6)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sativum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küüslauk;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7)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Allium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schoenoprasum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murulauk;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8)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Anthriscus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cerefolium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(L.)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Hoffm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. – aed-harakputk;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9)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Apium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graveolens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seller, juurseller;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10)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Asparagus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officinalis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spargel;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11)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Beta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vulgaris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punapeet, sealhulgas peet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Cheltenham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, lehtpeet;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12)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Brassica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oleracea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roheline spargelkapsas, lillkapsas, kähar lehtkapsas, rooskapsas, kähar peakapsas, valge peakapsas, punane peakapsas, nuikapsas;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>
                <a:solidFill>
                  <a:schemeClr val="tx1"/>
                </a:solidFill>
                <a:latin typeface="Roboto Condensed (Body)"/>
                <a:ea typeface="Microsoft YaHei" panose="020B0503020204020204" pitchFamily="34" charset="-122"/>
              </a:rPr>
              <a:t>13) </a:t>
            </a:r>
            <a:r>
              <a:rPr lang="et-EE" sz="900" dirty="0" err="1">
                <a:solidFill>
                  <a:schemeClr val="tx1"/>
                </a:solidFill>
                <a:latin typeface="Roboto Condensed (Body)"/>
                <a:ea typeface="Microsoft YaHei" panose="020B0503020204020204" pitchFamily="34" charset="-122"/>
              </a:rPr>
              <a:t>Brassica</a:t>
            </a:r>
            <a:r>
              <a:rPr lang="et-EE" sz="900" dirty="0">
                <a:solidFill>
                  <a:schemeClr val="tx1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schemeClr val="tx1"/>
                </a:solidFill>
                <a:latin typeface="Roboto Condensed (Body)"/>
                <a:ea typeface="Microsoft YaHei" panose="020B0503020204020204" pitchFamily="34" charset="-122"/>
              </a:rPr>
              <a:t>rapa</a:t>
            </a:r>
            <a:r>
              <a:rPr lang="et-EE" sz="900" dirty="0">
                <a:solidFill>
                  <a:schemeClr val="tx1"/>
                </a:solidFill>
                <a:latin typeface="Roboto Condensed (Body)"/>
                <a:ea typeface="Microsoft YaHei" panose="020B0503020204020204" pitchFamily="34" charset="-122"/>
              </a:rPr>
              <a:t> L. – pekingi lehtnaeris, naeris;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14)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Capsicum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annuum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 – harilik paprika;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15)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Cichorium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endivia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kähar endiiviasigur, sile endiiviasigur e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eskariool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16)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Cichorium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intybus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salatsigur, punasigur või itaalia sigur, tööstuslik sigur;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17)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Citrullus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lanatus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(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Thunb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.)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Matsum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. et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Nakai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– harilik arbuus;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18)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Cucumis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melo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melon;</a:t>
            </a:r>
          </a:p>
          <a:p>
            <a:pPr marL="179388" lv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19)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Cucumis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sativus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harilik kurk,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kornišon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20)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Cucurbita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maxima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Duchesne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– suureviljaline kõrvits;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21)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Cucurbita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pepo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L.– harilik kõrvits;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22)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Cynara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cardunculus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harilik artišokk, hispaania artišokk e kardi;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23)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Daucus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carota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aedporgand;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24)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Foeniculum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vulgare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Mill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. – harilik apteegitill;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25)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Lactuca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sativa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L.– aedsalat;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26)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Solanum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lycopersicum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 – harilik tomat;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27)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Petroselinum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crispum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(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Mill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.)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Nymanex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A. W.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Hill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– aedpetersell;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28)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Phaseolus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coccineus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 –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õisuba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29)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Phaseolus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vulgaris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L.– põõsasuba, lattuba;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30)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Pisum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sativum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(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partim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) – kortsteraline hernes, siledateraline hernes, suhkruhernes;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31)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Raphanus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sativus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redis, must rõigas;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32)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Rheum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rhabarbarum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kurdlehine rabarber;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33)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Scorzonera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hispanica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aed-mustjuur;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34)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Solanum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melongena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baklažaan;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35)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Spinacia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oleracea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– aedspinat;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36)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Valerianella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locusta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(L.)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Laterr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. –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põldkännak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37)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Vicia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faba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 L. (</a:t>
            </a:r>
            <a:r>
              <a:rPr lang="et-EE" sz="900" b="1" dirty="0" err="1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partim</a:t>
            </a:r>
            <a:r>
              <a:rPr lang="et-EE" sz="900" b="1" dirty="0">
                <a:solidFill>
                  <a:srgbClr val="FF0000"/>
                </a:solidFill>
                <a:latin typeface="Roboto Condensed (Body)"/>
                <a:ea typeface="Microsoft YaHei" panose="020B0503020204020204" pitchFamily="34" charset="-122"/>
              </a:rPr>
              <a:t>) – põlduba;</a:t>
            </a:r>
          </a:p>
          <a:p>
            <a:pPr marL="179388" lvl="0" indent="0">
              <a:spcAft>
                <a:spcPct val="0"/>
              </a:spcAft>
              <a:buClr>
                <a:srgbClr val="000000"/>
              </a:buClr>
              <a:buNone/>
              <a:tabLst>
                <a:tab pos="179388" algn="l"/>
                <a:tab pos="1966913" algn="l"/>
              </a:tabLst>
            </a:pP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38)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Zea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mays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L. (</a:t>
            </a:r>
            <a:r>
              <a:rPr lang="et-EE" sz="9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partim</a:t>
            </a:r>
            <a:r>
              <a:rPr lang="et-EE" sz="9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) – suhkrumais, lõhenev mais.</a:t>
            </a:r>
          </a:p>
          <a:p>
            <a:pPr marL="108000" indent="0">
              <a:buNone/>
              <a:tabLst>
                <a:tab pos="179388" algn="l"/>
                <a:tab pos="1966913" algn="l"/>
              </a:tabLst>
            </a:pPr>
            <a:endParaRPr lang="et-EE" sz="1800" dirty="0">
              <a:latin typeface="Roboto Condensed (Body)"/>
            </a:endParaRPr>
          </a:p>
        </p:txBody>
      </p:sp>
    </p:spTree>
    <p:extLst>
      <p:ext uri="{BB962C8B-B14F-4D97-AF65-F5344CB8AC3E}">
        <p14:creationId xmlns:p14="http://schemas.microsoft.com/office/powerpoint/2010/main" val="335018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Sordileht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220242" y="1044005"/>
            <a:ext cx="831109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800" dirty="0">
                <a:latin typeface="Roboto Condensed (Body)"/>
              </a:rPr>
              <a:t>Turustatav sort on kantud sordilehte - </a:t>
            </a:r>
            <a:r>
              <a:rPr lang="et-EE" sz="1800" dirty="0">
                <a:latin typeface="Roboto Condensed (Body)"/>
                <a:hlinkClick r:id="rId3"/>
              </a:rPr>
              <a:t>EL ühtne köögiviljakultuuride sordileht</a:t>
            </a:r>
            <a:endParaRPr lang="et-EE" sz="1800" dirty="0">
              <a:latin typeface="Roboto Condensed (Body)"/>
            </a:endParaRPr>
          </a:p>
          <a:p>
            <a:r>
              <a:rPr lang="et-EE" sz="1800" dirty="0">
                <a:latin typeface="Roboto Condensed (Body)"/>
              </a:rPr>
              <a:t>PDF on leitav </a:t>
            </a:r>
            <a:r>
              <a:rPr lang="et-EE" sz="1800" dirty="0">
                <a:latin typeface="Roboto Condensed (Body)"/>
                <a:hlinkClick r:id="rId4"/>
              </a:rPr>
              <a:t>https://eur-lex.europa.eu/homepage.html?locale=et</a:t>
            </a:r>
            <a:endParaRPr lang="et-EE" sz="1800" dirty="0">
              <a:latin typeface="Roboto Condensed (Body)"/>
            </a:endParaRPr>
          </a:p>
          <a:p>
            <a:pPr marL="1643063" indent="0">
              <a:buNone/>
              <a:tabLst>
                <a:tab pos="1620838" algn="l"/>
                <a:tab pos="1966913" algn="l"/>
              </a:tabLst>
            </a:pPr>
            <a:endParaRPr lang="et-EE" sz="1600" dirty="0">
              <a:latin typeface="Roboto Condensed (Body)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672" y="1869230"/>
            <a:ext cx="7881714" cy="459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9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Seemne tootmine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307691" y="1083102"/>
            <a:ext cx="8311095" cy="4857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800" dirty="0">
                <a:latin typeface="Roboto Condensed (Body)"/>
              </a:rPr>
              <a:t>Köögiviljakultuuride standardseemne tootmise korraldab sordi omanik, esindaja või </a:t>
            </a:r>
            <a:r>
              <a:rPr lang="et-EE" sz="1800" dirty="0" err="1">
                <a:latin typeface="Roboto Condensed (Body)"/>
              </a:rPr>
              <a:t>säilitaja</a:t>
            </a:r>
            <a:endParaRPr lang="et-EE" sz="1800" dirty="0">
              <a:latin typeface="Roboto Condensed (Body)"/>
            </a:endParaRPr>
          </a:p>
          <a:p>
            <a:r>
              <a:rPr lang="et-EE" sz="1800" dirty="0">
                <a:latin typeface="Roboto Condensed (Body)"/>
              </a:rPr>
              <a:t>Põldtunnustamine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liigiehtsus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sordiehtsus 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Sordipuhtus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Kaitstus </a:t>
            </a:r>
            <a:r>
              <a:rPr lang="et-EE" sz="1600" dirty="0" err="1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võõrtolmlemise</a:t>
            </a:r>
            <a:r>
              <a:rPr lang="et-EE" sz="1600" dirty="0">
                <a:solidFill>
                  <a:prstClr val="black"/>
                </a:solidFill>
                <a:latin typeface="Roboto Condensed (Body)"/>
                <a:ea typeface="Microsoft YaHei" panose="020B0503020204020204" pitchFamily="34" charset="-122"/>
              </a:rPr>
              <a:t> eest</a:t>
            </a:r>
          </a:p>
          <a:p>
            <a:r>
              <a:rPr lang="et-EE" sz="1800" dirty="0">
                <a:latin typeface="Roboto Condensed (Body)"/>
              </a:rPr>
              <a:t>Kategooriad 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supereliit (SE)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eliit (E)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sertifitseeritud seeme (C ), esimene (C1) ja teine põlvkond (C2) 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standardseeme (ST)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säilitussordi seeme (GR)</a:t>
            </a:r>
          </a:p>
          <a:p>
            <a:pPr marL="1643063" indent="0">
              <a:buNone/>
              <a:tabLst>
                <a:tab pos="1620838" algn="l"/>
                <a:tab pos="1966913" algn="l"/>
              </a:tabLst>
            </a:pPr>
            <a:endParaRPr lang="et-EE" sz="1600" dirty="0">
              <a:latin typeface="Roboto Condensed (Body)"/>
            </a:endParaRPr>
          </a:p>
        </p:txBody>
      </p:sp>
    </p:spTree>
    <p:extLst>
      <p:ext uri="{BB962C8B-B14F-4D97-AF65-F5344CB8AC3E}">
        <p14:creationId xmlns:p14="http://schemas.microsoft.com/office/powerpoint/2010/main" val="305568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Seemne kvaliteet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415789" y="1116013"/>
            <a:ext cx="8311095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800" dirty="0">
                <a:latin typeface="Roboto Condensed (Body)"/>
              </a:rPr>
              <a:t>Seeme vastab </a:t>
            </a:r>
            <a:r>
              <a:rPr lang="et-EE" sz="1800" dirty="0">
                <a:latin typeface="Roboto Condensed (Body)"/>
                <a:hlinkClick r:id="rId3"/>
              </a:rPr>
              <a:t>kvaliteedinõuetele</a:t>
            </a:r>
            <a:endParaRPr lang="et-EE" sz="1800" dirty="0">
              <a:latin typeface="Roboto Condensed (Body)"/>
            </a:endParaRPr>
          </a:p>
          <a:p>
            <a:pPr marL="1560513" indent="0" defTabSz="1260475">
              <a:buNone/>
              <a:tabLst>
                <a:tab pos="900113" algn="l"/>
                <a:tab pos="1163638" algn="l"/>
              </a:tabLst>
            </a:pPr>
            <a:endParaRPr lang="et-EE" sz="1600" dirty="0">
              <a:latin typeface="Roboto Condensed (Body)"/>
            </a:endParaRP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endParaRPr lang="et-EE" sz="1600" dirty="0">
              <a:latin typeface="Roboto Condensed (Body)"/>
            </a:endParaRP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endParaRPr lang="et-EE" sz="1600" dirty="0">
              <a:latin typeface="Roboto Condensed (Body)"/>
            </a:endParaRP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endParaRPr lang="et-EE" sz="1600" dirty="0">
              <a:latin typeface="Roboto Condensed (Body)"/>
            </a:endParaRPr>
          </a:p>
          <a:p>
            <a:pPr marL="1560513" indent="0" defTabSz="1260475">
              <a:buNone/>
              <a:tabLst>
                <a:tab pos="900113" algn="l"/>
                <a:tab pos="1163638" algn="l"/>
              </a:tabLst>
            </a:pPr>
            <a:endParaRPr lang="et-EE" sz="1600" dirty="0">
              <a:latin typeface="Roboto Condensed (Body)"/>
            </a:endParaRPr>
          </a:p>
          <a:p>
            <a:pPr marL="450850" indent="-285750" defTabSz="1260475">
              <a:tabLst>
                <a:tab pos="450850" algn="l"/>
                <a:tab pos="900113" algn="l"/>
                <a:tab pos="1163638" algn="l"/>
              </a:tabLst>
            </a:pPr>
            <a:r>
              <a:rPr lang="et-EE" sz="1600" dirty="0">
                <a:latin typeface="Roboto Condensed (Body)"/>
              </a:rPr>
              <a:t>Seemne kvaliteeti vähendavad </a:t>
            </a:r>
            <a:r>
              <a:rPr lang="et-EE" sz="1600" dirty="0" err="1">
                <a:latin typeface="Roboto Condensed (Body)"/>
              </a:rPr>
              <a:t>taimekahjustad</a:t>
            </a:r>
            <a:r>
              <a:rPr lang="et-EE" sz="1600" dirty="0">
                <a:latin typeface="Roboto Condensed (Body)"/>
              </a:rPr>
              <a:t>, mida ei tohi liblikõieliste taimede seemnepartiis esineda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i="1" dirty="0" err="1">
                <a:latin typeface="Roboto Condensed (Body)"/>
              </a:rPr>
              <a:t>Acanthoscelides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i="1" dirty="0" err="1">
                <a:latin typeface="Roboto Condensed (Body)"/>
              </a:rPr>
              <a:t>obtectus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dirty="0" err="1">
                <a:latin typeface="Roboto Condensed (Body)"/>
              </a:rPr>
              <a:t>Sag</a:t>
            </a:r>
            <a:r>
              <a:rPr lang="et-EE" sz="1600" dirty="0">
                <a:latin typeface="Roboto Condensed (Body)"/>
              </a:rPr>
              <a:t>.  aedoa-teramardikas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i="1" dirty="0" err="1">
                <a:latin typeface="Roboto Condensed (Body)"/>
              </a:rPr>
              <a:t>Bruchus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i="1" dirty="0" err="1">
                <a:latin typeface="Roboto Condensed (Body)"/>
              </a:rPr>
              <a:t>affinis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dirty="0" err="1">
                <a:latin typeface="Roboto Condensed (Body)"/>
              </a:rPr>
              <a:t>Froel</a:t>
            </a:r>
            <a:r>
              <a:rPr lang="et-EE" sz="1600" dirty="0">
                <a:latin typeface="Roboto Condensed (Body)"/>
              </a:rPr>
              <a:t>.  teramardikas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i="1" dirty="0" err="1">
                <a:latin typeface="Roboto Condensed (Body)"/>
              </a:rPr>
              <a:t>Bruchus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i="1" dirty="0" err="1">
                <a:latin typeface="Roboto Condensed (Body)"/>
              </a:rPr>
              <a:t>atomarius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dirty="0">
                <a:latin typeface="Roboto Condensed (Body)"/>
              </a:rPr>
              <a:t>L. kureläätse-teramardikas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i="1" dirty="0" err="1">
                <a:latin typeface="Roboto Condensed (Body)"/>
              </a:rPr>
              <a:t>Bruchus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i="1" dirty="0" err="1">
                <a:latin typeface="Roboto Condensed (Body)"/>
              </a:rPr>
              <a:t>pisorum</a:t>
            </a:r>
            <a:r>
              <a:rPr lang="et-EE" sz="1600" i="1" dirty="0">
                <a:latin typeface="Roboto Condensed (Body)"/>
              </a:rPr>
              <a:t> </a:t>
            </a:r>
            <a:r>
              <a:rPr lang="et-EE" sz="1600" dirty="0">
                <a:latin typeface="Roboto Condensed (Body)"/>
              </a:rPr>
              <a:t>L. herne-teramardikas</a:t>
            </a:r>
          </a:p>
          <a:p>
            <a:pPr marL="1884363" indent="-323850" defTabSz="1260475">
              <a:buFont typeface="Wingdings" panose="05000000000000000000" pitchFamily="2" charset="2"/>
              <a:buChar char="Ø"/>
              <a:tabLst>
                <a:tab pos="900113" algn="l"/>
                <a:tab pos="1163638" algn="l"/>
              </a:tabLst>
            </a:pPr>
            <a:r>
              <a:rPr lang="et-EE" sz="1600" b="1" i="1" dirty="0" err="1">
                <a:latin typeface="Roboto Condensed (Body)"/>
              </a:rPr>
              <a:t>Bruchus</a:t>
            </a:r>
            <a:r>
              <a:rPr lang="et-EE" sz="1600" b="1" i="1" dirty="0">
                <a:latin typeface="Roboto Condensed (Body)"/>
              </a:rPr>
              <a:t> </a:t>
            </a:r>
            <a:r>
              <a:rPr lang="et-EE" sz="1600" b="1" i="1" dirty="0" err="1">
                <a:latin typeface="Roboto Condensed (Body)"/>
              </a:rPr>
              <a:t>rufimanus</a:t>
            </a:r>
            <a:r>
              <a:rPr lang="et-EE" sz="1600" b="1" i="1" dirty="0">
                <a:latin typeface="Roboto Condensed (Body)"/>
              </a:rPr>
              <a:t> </a:t>
            </a:r>
            <a:r>
              <a:rPr lang="et-EE" sz="1600" b="1" dirty="0" err="1">
                <a:latin typeface="Roboto Condensed (Body)"/>
              </a:rPr>
              <a:t>Boh</a:t>
            </a:r>
            <a:r>
              <a:rPr lang="et-EE" sz="1600" b="1" dirty="0">
                <a:latin typeface="Roboto Condensed (Body)"/>
              </a:rPr>
              <a:t>. </a:t>
            </a:r>
            <a:r>
              <a:rPr lang="et-EE" sz="1600" dirty="0">
                <a:latin typeface="Roboto Condensed (Body)"/>
              </a:rPr>
              <a:t> oa teramardikas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272108"/>
              </p:ext>
            </p:extLst>
          </p:nvPr>
        </p:nvGraphicFramePr>
        <p:xfrm>
          <a:off x="611337" y="1548061"/>
          <a:ext cx="8038388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986">
                  <a:extLst>
                    <a:ext uri="{9D8B030D-6E8A-4147-A177-3AD203B41FA5}">
                      <a16:colId xmlns:a16="http://schemas.microsoft.com/office/drawing/2014/main" val="287807693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309501346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576712030"/>
                    </a:ext>
                  </a:extLst>
                </a:gridCol>
                <a:gridCol w="2354906">
                  <a:extLst>
                    <a:ext uri="{9D8B030D-6E8A-4147-A177-3AD203B41FA5}">
                      <a16:colId xmlns:a16="http://schemas.microsoft.com/office/drawing/2014/main" val="2599288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Liik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Minimaale</a:t>
                      </a:r>
                      <a:r>
                        <a:rPr lang="et-EE" baseline="0" dirty="0"/>
                        <a:t> analüütiline puhtus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Minimaalne</a:t>
                      </a:r>
                    </a:p>
                    <a:p>
                      <a:r>
                        <a:rPr lang="et-EE" dirty="0"/>
                        <a:t>Teiste</a:t>
                      </a:r>
                      <a:r>
                        <a:rPr lang="et-EE" baseline="0" dirty="0"/>
                        <a:t> taimeliikide seemnete sisaldus %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Minimaalne</a:t>
                      </a:r>
                      <a:r>
                        <a:rPr lang="et-EE" baseline="0" dirty="0"/>
                        <a:t> idanevus%</a:t>
                      </a:r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191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Aedhernes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82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Põlduba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588529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351" y="3996229"/>
            <a:ext cx="1681983" cy="243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95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Keemiliselt töödeldud seeme</a:t>
            </a: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220242" y="1116013"/>
            <a:ext cx="8527999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>
              <a:buNone/>
            </a:pPr>
            <a:r>
              <a:rPr lang="et-EE" sz="1800" dirty="0">
                <a:latin typeface="Roboto Condensed (Body)"/>
              </a:rPr>
              <a:t>Teave seemne keemilise töötlemise kohta märgitakse </a:t>
            </a:r>
            <a:r>
              <a:rPr lang="et-EE" sz="1800" u="sng" dirty="0">
                <a:latin typeface="Roboto Condensed (Body)"/>
              </a:rPr>
              <a:t>etiketile ja pakendile </a:t>
            </a:r>
            <a:r>
              <a:rPr lang="et-EE" sz="1800" dirty="0">
                <a:latin typeface="Roboto Condensed (Body)"/>
              </a:rPr>
              <a:t>või selle sisse. Kui seemne keemiliseks töötlemiseks kasutatakse taimekaitsevahendit, esitatakse märgistusel </a:t>
            </a:r>
          </a:p>
          <a:p>
            <a:pPr marL="982663" lvl="1" indent="-285750">
              <a:buFont typeface="Wingdings" panose="05000000000000000000" pitchFamily="2" charset="2"/>
              <a:buChar char="Ø"/>
            </a:pPr>
            <a:r>
              <a:rPr lang="et-EE" sz="1800" dirty="0">
                <a:latin typeface="Roboto Condensed (Body)"/>
              </a:rPr>
              <a:t>taimekaitsevahendi nimetus, </a:t>
            </a:r>
          </a:p>
          <a:p>
            <a:pPr marL="982663" lvl="1" indent="-285750">
              <a:buFont typeface="Wingdings" panose="05000000000000000000" pitchFamily="2" charset="2"/>
              <a:buChar char="Ø"/>
            </a:pPr>
            <a:r>
              <a:rPr lang="et-EE" sz="1800" dirty="0">
                <a:latin typeface="Roboto Condensed (Body)"/>
              </a:rPr>
              <a:t>taimekaitsevahendis sisalduva toimeaine nimetus,</a:t>
            </a:r>
          </a:p>
          <a:p>
            <a:pPr marL="982663" lvl="1" indent="-285750">
              <a:buFont typeface="Wingdings" panose="05000000000000000000" pitchFamily="2" charset="2"/>
              <a:buChar char="Ø"/>
            </a:pPr>
            <a:r>
              <a:rPr lang="et-EE" sz="1800" dirty="0">
                <a:latin typeface="Roboto Condensed (Body)"/>
              </a:rPr>
              <a:t>hoiatuslaused ja </a:t>
            </a:r>
          </a:p>
          <a:p>
            <a:pPr marL="982663" lvl="1" indent="-285750">
              <a:buFont typeface="Wingdings" panose="05000000000000000000" pitchFamily="2" charset="2"/>
              <a:buChar char="Ø"/>
            </a:pPr>
            <a:r>
              <a:rPr lang="et-EE" sz="1800" dirty="0">
                <a:latin typeface="Roboto Condensed (Body)"/>
              </a:rPr>
              <a:t>vajaduse korral taimekaitsevahendi loas esitatud riskide vähendamise meetmed.</a:t>
            </a:r>
          </a:p>
          <a:p>
            <a:pPr marL="696913" lvl="1"/>
            <a:endParaRPr lang="et-EE" sz="1200" dirty="0">
              <a:latin typeface="Roboto Condensed (Body)"/>
            </a:endParaRPr>
          </a:p>
          <a:p>
            <a:pPr marL="696913" lvl="1"/>
            <a:endParaRPr lang="et-EE" sz="1200" dirty="0">
              <a:latin typeface="Roboto Condensed (Body)"/>
            </a:endParaRPr>
          </a:p>
          <a:p>
            <a:pPr marL="177800" lvl="1"/>
            <a:r>
              <a:rPr lang="et-EE" sz="2400" b="1" dirty="0" err="1">
                <a:solidFill>
                  <a:schemeClr val="tx1"/>
                </a:solidFill>
                <a:latin typeface="Roboto Condensed (Body)"/>
              </a:rPr>
              <a:t>Tiraam</a:t>
            </a:r>
            <a:r>
              <a:rPr lang="et-EE" sz="2400" b="1" dirty="0">
                <a:solidFill>
                  <a:schemeClr val="tx1"/>
                </a:solidFill>
                <a:latin typeface="Roboto Condensed (Body)"/>
              </a:rPr>
              <a:t> </a:t>
            </a:r>
            <a:r>
              <a:rPr lang="et-EE" sz="2400" dirty="0">
                <a:latin typeface="Roboto Condensed (Body)"/>
              </a:rPr>
              <a:t>keelustati </a:t>
            </a:r>
            <a:r>
              <a:rPr lang="et-EE" sz="2400" dirty="0">
                <a:latin typeface="Roboto Condensed (Body)"/>
                <a:hlinkClick r:id="rId3"/>
              </a:rPr>
              <a:t>Euroopa Liidu määrusega </a:t>
            </a:r>
            <a:r>
              <a:rPr lang="et-EE" sz="2400" dirty="0">
                <a:latin typeface="Roboto Condensed (Body)"/>
              </a:rPr>
              <a:t>9. oktoobril 2018 </a:t>
            </a:r>
          </a:p>
          <a:p>
            <a:pPr marL="177800" lvl="1"/>
            <a:endParaRPr lang="et-EE" sz="2400" b="1" dirty="0">
              <a:latin typeface="Roboto Condensed (Body)"/>
            </a:endParaRPr>
          </a:p>
          <a:p>
            <a:pPr marL="177800" lvl="1"/>
            <a:r>
              <a:rPr lang="et-EE" sz="2400" b="1" dirty="0" err="1">
                <a:latin typeface="Roboto Condensed (Body)"/>
              </a:rPr>
              <a:t>Tiraamiga</a:t>
            </a:r>
            <a:r>
              <a:rPr lang="et-EE" sz="2400" dirty="0">
                <a:latin typeface="Roboto Condensed (Body)"/>
              </a:rPr>
              <a:t> töödelduid seemneid tohib turustada ning kasutada kuni 30. jaanuarini 2020</a:t>
            </a:r>
            <a:r>
              <a:rPr lang="et-EE" sz="1400" dirty="0">
                <a:latin typeface="Roboto Condensed (Body)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71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Pakendamine</a:t>
            </a:r>
            <a:br>
              <a:rPr lang="et-EE" sz="2800" dirty="0"/>
            </a:b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503239" y="1151513"/>
            <a:ext cx="8245002" cy="537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indent="-323850"/>
            <a:r>
              <a:rPr lang="et-EE" sz="2000" dirty="0">
                <a:latin typeface="Roboto Condensed (Body)"/>
              </a:rPr>
              <a:t>Pakend on suletud selliselt, et seda ei oleks võimalik avada ilma pakendit, </a:t>
            </a:r>
            <a:r>
              <a:rPr lang="et-EE" sz="2000" dirty="0" err="1">
                <a:latin typeface="Roboto Condensed (Body)"/>
              </a:rPr>
              <a:t>pitseeringut</a:t>
            </a:r>
            <a:r>
              <a:rPr lang="et-EE" sz="2000" dirty="0">
                <a:latin typeface="Roboto Condensed (Body)"/>
              </a:rPr>
              <a:t> või etiketti rikkumata</a:t>
            </a:r>
          </a:p>
          <a:p>
            <a:pPr marL="442913" indent="-323850"/>
            <a:r>
              <a:rPr lang="et-EE" sz="2000" dirty="0">
                <a:latin typeface="Roboto Condensed (Body)"/>
              </a:rPr>
              <a:t>Pakend ja etikett</a:t>
            </a:r>
          </a:p>
          <a:p>
            <a:pPr marL="19669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Pildiga pakendi korral võib info kantud otse pakendile</a:t>
            </a:r>
          </a:p>
          <a:p>
            <a:pPr marL="19669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Ühevärvilise pakendi kasutamisel kantakse standardseemne info tumekollast värvi etiketile</a:t>
            </a:r>
          </a:p>
          <a:p>
            <a:pPr marL="19669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Sertifitseeritud seemne (samuti C1 põlvkonna) etikett – sinine</a:t>
            </a:r>
          </a:p>
          <a:p>
            <a:pPr marL="19669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Sertifitseeritud seemne II põlvkond C2 - punane</a:t>
            </a:r>
          </a:p>
          <a:p>
            <a:pPr marL="19669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Eliitseemne kategooria etikett – valge</a:t>
            </a:r>
          </a:p>
          <a:p>
            <a:pPr marL="19669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Supereliitseemne etikett – valge diagonaalse violetse triibuga</a:t>
            </a:r>
          </a:p>
          <a:p>
            <a:pPr marL="1979613" indent="-323850" defTabSz="2063750">
              <a:buFont typeface="Wingdings" panose="05000000000000000000" pitchFamily="2" charset="2"/>
              <a:buChar char="Ø"/>
            </a:pPr>
            <a:endParaRPr lang="et-EE" sz="1600" dirty="0">
              <a:latin typeface="Roboto Condensed (Body)"/>
            </a:endParaRPr>
          </a:p>
        </p:txBody>
      </p:sp>
    </p:spTree>
    <p:extLst>
      <p:ext uri="{BB962C8B-B14F-4D97-AF65-F5344CB8AC3E}">
        <p14:creationId xmlns:p14="http://schemas.microsoft.com/office/powerpoint/2010/main" val="190422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Ümberpakendamine</a:t>
            </a:r>
            <a:br>
              <a:rPr lang="et-EE" sz="2800" dirty="0"/>
            </a:b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503239" y="1151513"/>
            <a:ext cx="8245002" cy="537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2750" indent="-285750" defTabSz="2063750"/>
            <a:r>
              <a:rPr lang="et-EE" sz="2000" dirty="0">
                <a:latin typeface="Roboto Condensed (Body)"/>
              </a:rPr>
              <a:t>Originaalpakendist turustamise eesmärgil seemne ümberpakendamine</a:t>
            </a:r>
          </a:p>
          <a:p>
            <a:pPr marL="19796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Majandustegevusteade taimetervise registrile (ühekordne)</a:t>
            </a:r>
          </a:p>
          <a:p>
            <a:pPr marL="197961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Teavitus PMA-</a:t>
            </a:r>
            <a:r>
              <a:rPr lang="et-EE" sz="2000" dirty="0" err="1">
                <a:latin typeface="Roboto Condensed (Body)"/>
              </a:rPr>
              <a:t>le</a:t>
            </a:r>
            <a:r>
              <a:rPr lang="et-EE" sz="2000" dirty="0">
                <a:latin typeface="Roboto Condensed (Body)"/>
              </a:rPr>
              <a:t> pakendamise alustamise ja lõpetamise kuupäevadest (1 x aastas)</a:t>
            </a:r>
          </a:p>
          <a:p>
            <a:pPr marL="1979613" indent="-323850" defTabSz="2063750">
              <a:buFont typeface="Wingdings" panose="05000000000000000000" pitchFamily="2" charset="2"/>
              <a:buChar char="Ø"/>
            </a:pPr>
            <a:endParaRPr lang="et-EE" sz="1600" dirty="0">
              <a:latin typeface="Roboto Condensed (Body)"/>
            </a:endParaRPr>
          </a:p>
        </p:txBody>
      </p:sp>
    </p:spTree>
    <p:extLst>
      <p:ext uri="{BB962C8B-B14F-4D97-AF65-F5344CB8AC3E}">
        <p14:creationId xmlns:p14="http://schemas.microsoft.com/office/powerpoint/2010/main" val="338466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337" y="323925"/>
            <a:ext cx="7920000" cy="792088"/>
          </a:xfrm>
        </p:spPr>
        <p:txBody>
          <a:bodyPr/>
          <a:lstStyle/>
          <a:p>
            <a:r>
              <a:rPr lang="et-EE" dirty="0"/>
              <a:t>Köögiviljakultuuride väikepakendid</a:t>
            </a:r>
            <a:br>
              <a:rPr lang="et-EE" sz="2800" dirty="0"/>
            </a:br>
            <a:endParaRPr lang="en-US" sz="2800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9" y="2052117"/>
            <a:ext cx="7920000" cy="4229621"/>
          </a:xfrm>
        </p:spPr>
        <p:txBody>
          <a:bodyPr/>
          <a:lstStyle/>
          <a:p>
            <a:pPr marL="108000" indent="0">
              <a:buNone/>
            </a:pP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  <p:sp>
        <p:nvSpPr>
          <p:cNvPr id="5" name="Content Placeholder 1">
            <a:hlinkClick r:id="rId2" action="ppaction://hlinkfile"/>
          </p:cNvPr>
          <p:cNvSpPr txBox="1">
            <a:spLocks/>
          </p:cNvSpPr>
          <p:nvPr/>
        </p:nvSpPr>
        <p:spPr bwMode="auto">
          <a:xfrm>
            <a:off x="503239" y="1151513"/>
            <a:ext cx="8245002" cy="537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2000" indent="-3240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 defTabSz="2063750">
              <a:buNone/>
            </a:pPr>
            <a:r>
              <a:rPr lang="et-EE" sz="2000" dirty="0">
                <a:latin typeface="Roboto Condensed (Body)"/>
              </a:rPr>
              <a:t>Köögiviljakultuuride seemne EL väikepakend võib sisaldada kuni:</a:t>
            </a:r>
          </a:p>
          <a:p>
            <a:pPr marL="62706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5 kg kaunviljade seemneid;</a:t>
            </a:r>
          </a:p>
          <a:p>
            <a:pPr marL="62706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500 g hariliku sibula, aed-harakputke, spargli, lehtpeedi, punapeedi, naeri, hariliku arbuusi, suureviljalise kõrvitsa, hariliku kõrvitsa, aedporgandi, redise, aed-mustjuure, aedspinati või </a:t>
            </a:r>
            <a:r>
              <a:rPr lang="et-EE" sz="2000" dirty="0" err="1">
                <a:latin typeface="Roboto Condensed (Body)"/>
              </a:rPr>
              <a:t>põldkännaku</a:t>
            </a:r>
            <a:r>
              <a:rPr lang="et-EE" sz="2000" dirty="0">
                <a:latin typeface="Roboto Condensed (Body)"/>
              </a:rPr>
              <a:t> seemneid;</a:t>
            </a:r>
          </a:p>
          <a:p>
            <a:pPr marL="627063" indent="-323850" defTabSz="2063750">
              <a:buFont typeface="Wingdings" panose="05000000000000000000" pitchFamily="2" charset="2"/>
              <a:buChar char="Ø"/>
            </a:pPr>
            <a:r>
              <a:rPr lang="et-EE" sz="2000" dirty="0">
                <a:latin typeface="Roboto Condensed (Body)"/>
              </a:rPr>
              <a:t>100 g muude köögiviljakultuuride liikide seemneid</a:t>
            </a:r>
          </a:p>
        </p:txBody>
      </p:sp>
    </p:spTree>
    <p:extLst>
      <p:ext uri="{BB962C8B-B14F-4D97-AF65-F5344CB8AC3E}">
        <p14:creationId xmlns:p14="http://schemas.microsoft.com/office/powerpoint/2010/main" val="159809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Microsoft Office PowerPoint</Application>
  <PresentationFormat>Kohandatud</PresentationFormat>
  <Paragraphs>138</Paragraphs>
  <Slides>13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9" baseType="lpstr">
      <vt:lpstr>Arial</vt:lpstr>
      <vt:lpstr>Roboto Condensed</vt:lpstr>
      <vt:lpstr>Roboto Condensed (Body)</vt:lpstr>
      <vt:lpstr>Times New Roman</vt:lpstr>
      <vt:lpstr>Wingdings</vt:lpstr>
      <vt:lpstr>Office Theme</vt:lpstr>
      <vt:lpstr>Nõuded köögiviljakultuuride seemne turustamisele</vt:lpstr>
      <vt:lpstr>Kontrolli alla kuuluvad köögiviljakultuurid</vt:lpstr>
      <vt:lpstr>Sordileht</vt:lpstr>
      <vt:lpstr>Seemne tootmine</vt:lpstr>
      <vt:lpstr>Seemne kvaliteet</vt:lpstr>
      <vt:lpstr>Keemiliselt töödeldud seeme</vt:lpstr>
      <vt:lpstr>Pakendamine </vt:lpstr>
      <vt:lpstr>Ümberpakendamine </vt:lpstr>
      <vt:lpstr>Köögiviljakultuuride väikepakendid </vt:lpstr>
      <vt:lpstr>Märgistus </vt:lpstr>
      <vt:lpstr>Märgistus </vt:lpstr>
      <vt:lpstr>Arvestuse pidamine </vt:lpstr>
      <vt:lpstr>Suur tänu!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2019-11-26T10:37:19Z</dcterms:modified>
</cp:coreProperties>
</file>