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trictFirstAndLastChars="0" saveSubsetFonts="1">
  <p:sldMasterIdLst>
    <p:sldMasterId id="2147483648" r:id="rId1"/>
  </p:sldMasterIdLst>
  <p:notesMasterIdLst>
    <p:notesMasterId r:id="rId33"/>
  </p:notesMasterIdLst>
  <p:handoutMasterIdLst>
    <p:handoutMasterId r:id="rId34"/>
  </p:handoutMasterIdLst>
  <p:sldIdLst>
    <p:sldId id="256" r:id="rId2"/>
    <p:sldId id="281" r:id="rId3"/>
    <p:sldId id="353" r:id="rId4"/>
    <p:sldId id="354" r:id="rId5"/>
    <p:sldId id="357" r:id="rId6"/>
    <p:sldId id="355" r:id="rId7"/>
    <p:sldId id="360" r:id="rId8"/>
    <p:sldId id="358" r:id="rId9"/>
    <p:sldId id="356" r:id="rId10"/>
    <p:sldId id="361" r:id="rId11"/>
    <p:sldId id="359" r:id="rId12"/>
    <p:sldId id="346" r:id="rId13"/>
    <p:sldId id="364" r:id="rId14"/>
    <p:sldId id="348" r:id="rId15"/>
    <p:sldId id="349" r:id="rId16"/>
    <p:sldId id="350" r:id="rId17"/>
    <p:sldId id="351" r:id="rId18"/>
    <p:sldId id="282" r:id="rId19"/>
    <p:sldId id="362" r:id="rId20"/>
    <p:sldId id="363" r:id="rId21"/>
    <p:sldId id="343" r:id="rId22"/>
    <p:sldId id="344" r:id="rId23"/>
    <p:sldId id="338" r:id="rId24"/>
    <p:sldId id="339" r:id="rId25"/>
    <p:sldId id="340" r:id="rId26"/>
    <p:sldId id="365" r:id="rId27"/>
    <p:sldId id="366" r:id="rId28"/>
    <p:sldId id="368" r:id="rId29"/>
    <p:sldId id="367" r:id="rId30"/>
    <p:sldId id="257" r:id="rId31"/>
    <p:sldId id="267" r:id="rId32"/>
  </p:sldIdLst>
  <p:sldSz cx="8999538" cy="6840538"/>
  <p:notesSz cx="6665913" cy="9872663"/>
  <p:defaultTextStyle>
    <a:defPPr>
      <a:defRPr lang="en-GB"/>
    </a:defPPr>
    <a:lvl1pPr algn="l" defTabSz="449263" rtl="0" fontAlgn="base" hangingPunct="0">
      <a:lnSpc>
        <a:spcPct val="110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kern="1200">
        <a:solidFill>
          <a:schemeClr val="tx1"/>
        </a:solidFill>
        <a:latin typeface="Roboto Condensed" panose="02000000000000000000" pitchFamily="2" charset="0"/>
        <a:ea typeface="Microsoft YaHei" panose="020B0503020204020204" pitchFamily="34" charset="-122"/>
        <a:cs typeface="+mn-cs"/>
      </a:defRPr>
    </a:lvl1pPr>
    <a:lvl2pPr marL="742950" indent="-285750" algn="l" defTabSz="449263" rtl="0" fontAlgn="base" hangingPunct="0">
      <a:lnSpc>
        <a:spcPct val="110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kern="1200">
        <a:solidFill>
          <a:schemeClr val="tx1"/>
        </a:solidFill>
        <a:latin typeface="Roboto Condensed" panose="02000000000000000000" pitchFamily="2" charset="0"/>
        <a:ea typeface="Microsoft YaHei" panose="020B0503020204020204" pitchFamily="34" charset="-122"/>
        <a:cs typeface="+mn-cs"/>
      </a:defRPr>
    </a:lvl2pPr>
    <a:lvl3pPr marL="1143000" indent="-228600" algn="l" defTabSz="449263" rtl="0" fontAlgn="base" hangingPunct="0">
      <a:lnSpc>
        <a:spcPct val="110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kern="1200">
        <a:solidFill>
          <a:schemeClr val="tx1"/>
        </a:solidFill>
        <a:latin typeface="Roboto Condensed" panose="02000000000000000000" pitchFamily="2" charset="0"/>
        <a:ea typeface="Microsoft YaHei" panose="020B0503020204020204" pitchFamily="34" charset="-122"/>
        <a:cs typeface="+mn-cs"/>
      </a:defRPr>
    </a:lvl3pPr>
    <a:lvl4pPr marL="1600200" indent="-228600" algn="l" defTabSz="449263" rtl="0" fontAlgn="base" hangingPunct="0">
      <a:lnSpc>
        <a:spcPct val="110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kern="1200">
        <a:solidFill>
          <a:schemeClr val="tx1"/>
        </a:solidFill>
        <a:latin typeface="Roboto Condensed" panose="02000000000000000000" pitchFamily="2" charset="0"/>
        <a:ea typeface="Microsoft YaHei" panose="020B0503020204020204" pitchFamily="34" charset="-122"/>
        <a:cs typeface="+mn-cs"/>
      </a:defRPr>
    </a:lvl4pPr>
    <a:lvl5pPr marL="2057400" indent="-228600" algn="l" defTabSz="449263" rtl="0" fontAlgn="base" hangingPunct="0">
      <a:lnSpc>
        <a:spcPct val="110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kern="1200">
        <a:solidFill>
          <a:schemeClr val="tx1"/>
        </a:solidFill>
        <a:latin typeface="Roboto Condensed" panose="02000000000000000000" pitchFamily="2" charset="0"/>
        <a:ea typeface="Microsoft YaHei" panose="020B0503020204020204" pitchFamily="34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Roboto Condensed" panose="02000000000000000000" pitchFamily="2" charset="0"/>
        <a:ea typeface="Microsoft YaHei" panose="020B0503020204020204" pitchFamily="34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Roboto Condensed" panose="02000000000000000000" pitchFamily="2" charset="0"/>
        <a:ea typeface="Microsoft YaHei" panose="020B0503020204020204" pitchFamily="34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Roboto Condensed" panose="02000000000000000000" pitchFamily="2" charset="0"/>
        <a:ea typeface="Microsoft YaHei" panose="020B0503020204020204" pitchFamily="34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Roboto Condensed" panose="02000000000000000000" pitchFamily="2" charset="0"/>
        <a:ea typeface="Microsoft YaHei" panose="020B0503020204020204" pitchFamily="34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  <p15:guide id="3" orient="horz" pos="2659">
          <p15:clr>
            <a:srgbClr val="A4A3A4"/>
          </p15:clr>
        </p15:guide>
        <p15:guide id="4" pos="190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84D1"/>
    <a:srgbClr val="999999"/>
    <a:srgbClr val="004586"/>
    <a:srgbClr val="83CA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08" autoAdjust="0"/>
    <p:restoredTop sz="94660"/>
  </p:normalViewPr>
  <p:slideViewPr>
    <p:cSldViewPr>
      <p:cViewPr varScale="1">
        <p:scale>
          <a:sx n="94" d="100"/>
          <a:sy n="94" d="100"/>
        </p:scale>
        <p:origin x="1070" y="72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  <p:guide orient="horz" pos="2659"/>
        <p:guide pos="1904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8197" cy="49291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t-EE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776148" y="0"/>
            <a:ext cx="2888196" cy="49291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301864B-0AA3-4C68-BABE-53423BA3344B}" type="datetimeFigureOut">
              <a:rPr lang="et-EE" smtClean="0"/>
              <a:t>26.11.2019</a:t>
            </a:fld>
            <a:endParaRPr lang="et-E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376565"/>
            <a:ext cx="2888197" cy="49450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t-E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776148" y="9376565"/>
            <a:ext cx="2888196" cy="49450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D2DE6E0-649F-4025-8A9B-398FD92244DD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68281203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898525" y="750888"/>
            <a:ext cx="4865688" cy="37004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sp>
      <p:sp>
        <p:nvSpPr>
          <p:cNvPr id="2050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666311" y="4689333"/>
            <a:ext cx="5331891" cy="44415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alt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hdr"/>
          </p:nvPr>
        </p:nvSpPr>
        <p:spPr bwMode="auto">
          <a:xfrm>
            <a:off x="1" y="0"/>
            <a:ext cx="2892015" cy="4925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lnSpc>
                <a:spcPct val="95000"/>
              </a:lnSpc>
              <a:tabLst>
                <a:tab pos="658459" algn="l"/>
                <a:tab pos="1316919" algn="l"/>
                <a:tab pos="1975378" algn="l"/>
                <a:tab pos="2633838" algn="l"/>
              </a:tabLst>
              <a:defRPr sz="1300">
                <a:solidFill>
                  <a:srgbClr val="000000"/>
                </a:solidFill>
                <a:latin typeface="Times New Roman" panose="02020603050405020304" pitchFamily="18" charset="0"/>
                <a:cs typeface="Arial Unicode MS" panose="020B0604020202020204" pitchFamily="34" charset="-128"/>
              </a:defRPr>
            </a:lvl1pPr>
          </a:lstStyle>
          <a:p>
            <a:endParaRPr lang="et-EE" altLang="en-US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dt"/>
          </p:nvPr>
        </p:nvSpPr>
        <p:spPr bwMode="auto">
          <a:xfrm>
            <a:off x="3772499" y="0"/>
            <a:ext cx="2892015" cy="4925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95000"/>
              </a:lnSpc>
              <a:tabLst>
                <a:tab pos="658459" algn="l"/>
                <a:tab pos="1316919" algn="l"/>
                <a:tab pos="1975378" algn="l"/>
                <a:tab pos="2633838" algn="l"/>
              </a:tabLst>
              <a:defRPr sz="1300">
                <a:solidFill>
                  <a:srgbClr val="000000"/>
                </a:solidFill>
                <a:latin typeface="Times New Roman" panose="02020603050405020304" pitchFamily="18" charset="0"/>
                <a:cs typeface="Arial Unicode MS" panose="020B0604020202020204" pitchFamily="34" charset="-128"/>
              </a:defRPr>
            </a:lvl1pPr>
          </a:lstStyle>
          <a:p>
            <a:endParaRPr lang="et-EE" altLang="en-US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ftr"/>
          </p:nvPr>
        </p:nvSpPr>
        <p:spPr bwMode="auto">
          <a:xfrm>
            <a:off x="1" y="9378663"/>
            <a:ext cx="2892015" cy="4925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lnSpc>
                <a:spcPct val="95000"/>
              </a:lnSpc>
              <a:tabLst>
                <a:tab pos="658459" algn="l"/>
                <a:tab pos="1316919" algn="l"/>
                <a:tab pos="1975378" algn="l"/>
                <a:tab pos="2633838" algn="l"/>
              </a:tabLst>
              <a:defRPr sz="1300">
                <a:solidFill>
                  <a:srgbClr val="000000"/>
                </a:solidFill>
                <a:latin typeface="Times New Roman" panose="02020603050405020304" pitchFamily="18" charset="0"/>
                <a:cs typeface="Arial Unicode MS" panose="020B0604020202020204" pitchFamily="34" charset="-128"/>
              </a:defRPr>
            </a:lvl1pPr>
          </a:lstStyle>
          <a:p>
            <a:endParaRPr lang="et-EE" altLang="en-US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sldNum"/>
          </p:nvPr>
        </p:nvSpPr>
        <p:spPr bwMode="auto">
          <a:xfrm>
            <a:off x="3772499" y="9378663"/>
            <a:ext cx="2892015" cy="4925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>
              <a:lnSpc>
                <a:spcPct val="95000"/>
              </a:lnSpc>
              <a:tabLst>
                <a:tab pos="658459" algn="l"/>
                <a:tab pos="1316919" algn="l"/>
                <a:tab pos="1975378" algn="l"/>
                <a:tab pos="2633838" algn="l"/>
              </a:tabLst>
              <a:defRPr sz="1300">
                <a:solidFill>
                  <a:srgbClr val="000000"/>
                </a:solidFill>
                <a:latin typeface="Times New Roman" panose="02020603050405020304" pitchFamily="18" charset="0"/>
                <a:cs typeface="Arial Unicode MS" panose="020B0604020202020204" pitchFamily="34" charset="-128"/>
              </a:defRPr>
            </a:lvl1pPr>
          </a:lstStyle>
          <a:p>
            <a:fld id="{9137B0FE-B827-43E6-9F1A-73A7AB4ED6CD}" type="slidenum">
              <a:rPr lang="et-EE" altLang="en-US"/>
              <a:pPr/>
              <a:t>‹#›</a:t>
            </a:fld>
            <a:endParaRPr lang="et-EE" altLang="en-US"/>
          </a:p>
        </p:txBody>
      </p:sp>
    </p:spTree>
    <p:extLst>
      <p:ext uri="{BB962C8B-B14F-4D97-AF65-F5344CB8AC3E}">
        <p14:creationId xmlns:p14="http://schemas.microsoft.com/office/powerpoint/2010/main" val="63258664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898525" y="750888"/>
            <a:ext cx="4865688" cy="3700462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t-E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fld id="{9137B0FE-B827-43E6-9F1A-73A7AB4ED6CD}" type="slidenum">
              <a:rPr lang="et-EE" altLang="en-US" smtClean="0"/>
              <a:pPr/>
              <a:t>1</a:t>
            </a:fld>
            <a:endParaRPr lang="et-EE" altLang="en-US"/>
          </a:p>
        </p:txBody>
      </p:sp>
    </p:spTree>
    <p:extLst>
      <p:ext uri="{BB962C8B-B14F-4D97-AF65-F5344CB8AC3E}">
        <p14:creationId xmlns:p14="http://schemas.microsoft.com/office/powerpoint/2010/main" val="9837240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 bwMode="auto">
          <a:xfrm>
            <a:off x="0" y="1800538"/>
            <a:ext cx="8999538" cy="5040000"/>
          </a:xfrm>
          <a:prstGeom prst="rect">
            <a:avLst/>
          </a:prstGeom>
          <a:solidFill>
            <a:srgbClr val="0084D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noFill/>
              <a:effectLst/>
              <a:latin typeface="Roboto Condensed" panose="02000000000000000000" pitchFamily="2" charset="0"/>
              <a:ea typeface="Microsoft YaHei" panose="020B0503020204020204" pitchFamily="34" charset="-122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404000" y="2448000"/>
            <a:ext cx="7200000" cy="1800000"/>
          </a:xfrm>
        </p:spPr>
        <p:txBody>
          <a:bodyPr tIns="86400" anchor="t" anchorCtr="0"/>
          <a:lstStyle>
            <a:lvl1pPr algn="l">
              <a:defRPr sz="5700" baseline="0">
                <a:solidFill>
                  <a:schemeClr val="bg1"/>
                </a:solidFill>
              </a:defRPr>
            </a:lvl1pPr>
          </a:lstStyle>
          <a:p>
            <a:r>
              <a:rPr lang="et-EE" dirty="0"/>
              <a:t>Slaidiesitluse </a:t>
            </a:r>
            <a:br>
              <a:rPr lang="et-EE" dirty="0"/>
            </a:br>
            <a:r>
              <a:rPr lang="et-EE" dirty="0"/>
              <a:t>pealkiri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404000" y="4525200"/>
            <a:ext cx="7200000" cy="1728000"/>
          </a:xfrm>
        </p:spPr>
        <p:txBody>
          <a:bodyPr/>
          <a:lstStyle>
            <a:lvl1pPr marL="0" indent="0" algn="l">
              <a:spcAft>
                <a:spcPts val="0"/>
              </a:spcAft>
              <a:buNone/>
              <a:defRPr sz="2600" b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t-EE" dirty="0"/>
              <a:t>Eesnimi Perenimi</a:t>
            </a:r>
            <a:br>
              <a:rPr lang="et-EE" dirty="0"/>
            </a:br>
            <a:r>
              <a:rPr lang="et-EE" dirty="0"/>
              <a:t>asutuse nimetus </a:t>
            </a:r>
            <a:r>
              <a:rPr lang="et-EE"/>
              <a:t>/ ametinimetus</a:t>
            </a:r>
            <a:br>
              <a:rPr lang="et-EE"/>
            </a:br>
            <a:br>
              <a:rPr lang="et-EE"/>
            </a:br>
            <a:r>
              <a:rPr lang="et-EE"/>
              <a:t>14.12.2013</a:t>
            </a:r>
            <a:endParaRPr lang="en-US" dirty="0"/>
          </a:p>
        </p:txBody>
      </p:sp>
      <p:pic>
        <p:nvPicPr>
          <p:cNvPr id="5" name="Picture 3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69429" y="218336"/>
            <a:ext cx="3461667" cy="13810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140939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03237" y="540000"/>
            <a:ext cx="7920000" cy="1080000"/>
          </a:xfrm>
        </p:spPr>
        <p:txBody>
          <a:bodyPr tIns="54000" anchor="t" anchorCtr="0"/>
          <a:lstStyle>
            <a:lvl1pPr>
              <a:defRPr sz="3600" b="1"/>
            </a:lvl1pPr>
          </a:lstStyle>
          <a:p>
            <a:r>
              <a:rPr lang="en-US" dirty="0" err="1"/>
              <a:t>Slaidi</a:t>
            </a:r>
            <a:r>
              <a:rPr lang="en-US" dirty="0"/>
              <a:t> </a:t>
            </a:r>
            <a:r>
              <a:rPr lang="en-US" dirty="0" err="1"/>
              <a:t>pealkiri</a:t>
            </a:r>
            <a:r>
              <a:rPr lang="en-US" dirty="0"/>
              <a:t> </a:t>
            </a:r>
            <a:r>
              <a:rPr lang="en-US" dirty="0" err="1"/>
              <a:t>vajadusel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 err="1"/>
              <a:t>kahel</a:t>
            </a:r>
            <a:r>
              <a:rPr lang="en-US" dirty="0"/>
              <a:t> real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3239" y="1768475"/>
            <a:ext cx="7920000" cy="4513263"/>
          </a:xfrm>
        </p:spPr>
        <p:txBody>
          <a:bodyPr/>
          <a:lstStyle>
            <a:lvl1pPr marL="0" indent="0">
              <a:spcAft>
                <a:spcPts val="800"/>
              </a:spcAft>
              <a:defRPr/>
            </a:lvl1pPr>
            <a:lvl2pPr marL="0" indent="0">
              <a:spcAft>
                <a:spcPts val="0"/>
              </a:spcAft>
              <a:defRPr/>
            </a:lvl2pPr>
            <a:lvl3pPr marL="0" indent="0">
              <a:spcAft>
                <a:spcPts val="0"/>
              </a:spcAft>
              <a:defRPr/>
            </a:lvl3pPr>
            <a:lvl4pPr marL="0" indent="0">
              <a:spcAft>
                <a:spcPts val="0"/>
              </a:spcAft>
              <a:defRPr/>
            </a:lvl4pPr>
            <a:lvl5pPr marL="0" indent="0">
              <a:spcAft>
                <a:spcPts val="0"/>
              </a:spcAft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2875703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Blue">
    <p:bg>
      <p:bgPr>
        <a:solidFill>
          <a:srgbClr val="0084D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03237" y="540000"/>
            <a:ext cx="7920000" cy="1080000"/>
          </a:xfrm>
        </p:spPr>
        <p:txBody>
          <a:bodyPr tIns="54000" anchor="t" anchorCtr="0"/>
          <a:lstStyle>
            <a:lvl1pPr>
              <a:defRPr sz="3600" b="1">
                <a:solidFill>
                  <a:schemeClr val="bg1"/>
                </a:solidFill>
              </a:defRPr>
            </a:lvl1pPr>
          </a:lstStyle>
          <a:p>
            <a:r>
              <a:rPr lang="en-US" dirty="0" err="1"/>
              <a:t>Slaidi</a:t>
            </a:r>
            <a:r>
              <a:rPr lang="en-US" dirty="0"/>
              <a:t> </a:t>
            </a:r>
            <a:r>
              <a:rPr lang="en-US" dirty="0" err="1"/>
              <a:t>pealkiri</a:t>
            </a:r>
            <a:r>
              <a:rPr lang="en-US" dirty="0"/>
              <a:t> </a:t>
            </a:r>
            <a:r>
              <a:rPr lang="en-US" dirty="0" err="1"/>
              <a:t>vajadusel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 err="1"/>
              <a:t>kahel</a:t>
            </a:r>
            <a:r>
              <a:rPr lang="en-US" dirty="0"/>
              <a:t> real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3239" y="1768475"/>
            <a:ext cx="7920000" cy="4513263"/>
          </a:xfrm>
        </p:spPr>
        <p:txBody>
          <a:bodyPr/>
          <a:lstStyle>
            <a:lvl1pPr marL="0" indent="0">
              <a:spcAft>
                <a:spcPts val="800"/>
              </a:spcAft>
              <a:defRPr baseline="0">
                <a:solidFill>
                  <a:schemeClr val="bg1"/>
                </a:solidFill>
              </a:defRPr>
            </a:lvl1pPr>
            <a:lvl2pPr marL="0" indent="0">
              <a:spcAft>
                <a:spcPts val="0"/>
              </a:spcAft>
              <a:defRPr/>
            </a:lvl2pPr>
            <a:lvl3pPr marL="0" indent="0">
              <a:spcAft>
                <a:spcPts val="0"/>
              </a:spcAft>
              <a:defRPr/>
            </a:lvl3pPr>
            <a:lvl4pPr marL="0" indent="0">
              <a:spcAft>
                <a:spcPts val="0"/>
              </a:spcAft>
              <a:defRPr/>
            </a:lvl4pPr>
            <a:lvl5pPr marL="0" indent="0">
              <a:spcAft>
                <a:spcPts val="0"/>
              </a:spcAft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960034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Bullets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03237" y="540000"/>
            <a:ext cx="7920000" cy="1080000"/>
          </a:xfrm>
        </p:spPr>
        <p:txBody>
          <a:bodyPr tIns="54000" anchor="t" anchorCtr="0"/>
          <a:lstStyle>
            <a:lvl1pPr>
              <a:defRPr sz="3600" b="1"/>
            </a:lvl1pPr>
          </a:lstStyle>
          <a:p>
            <a:r>
              <a:rPr lang="en-US" dirty="0" err="1"/>
              <a:t>Slaidi</a:t>
            </a:r>
            <a:r>
              <a:rPr lang="en-US" dirty="0"/>
              <a:t> </a:t>
            </a:r>
            <a:r>
              <a:rPr lang="en-US" dirty="0" err="1"/>
              <a:t>pealkiri</a:t>
            </a:r>
            <a:r>
              <a:rPr lang="en-US" dirty="0"/>
              <a:t> </a:t>
            </a:r>
            <a:r>
              <a:rPr lang="en-US" dirty="0" err="1"/>
              <a:t>vajadusel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 err="1"/>
              <a:t>kahel</a:t>
            </a:r>
            <a:r>
              <a:rPr lang="en-US" dirty="0"/>
              <a:t> real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3239" y="1768475"/>
            <a:ext cx="7920000" cy="4513263"/>
          </a:xfrm>
        </p:spPr>
        <p:txBody>
          <a:bodyPr/>
          <a:lstStyle>
            <a:lvl1pPr marL="432000" indent="-324000">
              <a:spcAft>
                <a:spcPts val="800"/>
              </a:spcAft>
              <a:buClr>
                <a:srgbClr val="0084D1"/>
              </a:buClr>
              <a:buSzPct val="100000"/>
              <a:buFont typeface="Arial" panose="020B0604020202020204" pitchFamily="34" charset="0"/>
              <a:buChar char="•"/>
              <a:defRPr/>
            </a:lvl1pPr>
            <a:lvl2pPr marL="0" indent="0">
              <a:spcAft>
                <a:spcPts val="0"/>
              </a:spcAft>
              <a:defRPr/>
            </a:lvl2pPr>
            <a:lvl3pPr marL="0" indent="0">
              <a:spcAft>
                <a:spcPts val="0"/>
              </a:spcAft>
              <a:defRPr/>
            </a:lvl3pPr>
            <a:lvl4pPr marL="0" indent="0">
              <a:spcAft>
                <a:spcPts val="0"/>
              </a:spcAft>
              <a:defRPr/>
            </a:lvl4pPr>
            <a:lvl5pPr marL="0" indent="0">
              <a:spcAft>
                <a:spcPts val="0"/>
              </a:spcAft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0096721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Bullets Blue">
    <p:bg>
      <p:bgPr>
        <a:solidFill>
          <a:srgbClr val="0084D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03237" y="540000"/>
            <a:ext cx="7920000" cy="1080000"/>
          </a:xfrm>
        </p:spPr>
        <p:txBody>
          <a:bodyPr tIns="54000" anchor="t" anchorCtr="0"/>
          <a:lstStyle>
            <a:lvl1pPr>
              <a:defRPr sz="3600" b="1">
                <a:solidFill>
                  <a:schemeClr val="bg1"/>
                </a:solidFill>
              </a:defRPr>
            </a:lvl1pPr>
          </a:lstStyle>
          <a:p>
            <a:r>
              <a:rPr lang="en-US" dirty="0" err="1"/>
              <a:t>Slaidi</a:t>
            </a:r>
            <a:r>
              <a:rPr lang="en-US" dirty="0"/>
              <a:t> </a:t>
            </a:r>
            <a:r>
              <a:rPr lang="en-US" dirty="0" err="1"/>
              <a:t>pealkiri</a:t>
            </a:r>
            <a:r>
              <a:rPr lang="en-US" dirty="0"/>
              <a:t> </a:t>
            </a:r>
            <a:r>
              <a:rPr lang="en-US" dirty="0" err="1"/>
              <a:t>vajadusel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 err="1"/>
              <a:t>kahel</a:t>
            </a:r>
            <a:r>
              <a:rPr lang="en-US" dirty="0"/>
              <a:t> real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3239" y="1768475"/>
            <a:ext cx="7920000" cy="4513263"/>
          </a:xfrm>
        </p:spPr>
        <p:txBody>
          <a:bodyPr/>
          <a:lstStyle>
            <a:lvl1pPr marL="432000" indent="-324000">
              <a:spcAft>
                <a:spcPts val="800"/>
              </a:spcAft>
              <a:buClr>
                <a:schemeClr val="bg1"/>
              </a:buClr>
              <a:buSzPct val="100000"/>
              <a:buFont typeface="Arial" panose="020B0604020202020204" pitchFamily="34" charset="0"/>
              <a:buChar char="•"/>
              <a:defRPr baseline="0">
                <a:solidFill>
                  <a:schemeClr val="bg1"/>
                </a:solidFill>
              </a:defRPr>
            </a:lvl1pPr>
            <a:lvl2pPr marL="0" indent="0">
              <a:spcAft>
                <a:spcPts val="0"/>
              </a:spcAft>
              <a:defRPr/>
            </a:lvl2pPr>
            <a:lvl3pPr marL="0" indent="0">
              <a:spcAft>
                <a:spcPts val="0"/>
              </a:spcAft>
              <a:defRPr/>
            </a:lvl3pPr>
            <a:lvl4pPr marL="0" indent="0">
              <a:spcAft>
                <a:spcPts val="0"/>
              </a:spcAft>
              <a:defRPr/>
            </a:lvl4pPr>
            <a:lvl5pPr marL="0" indent="0">
              <a:spcAft>
                <a:spcPts val="0"/>
              </a:spcAft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099431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Slide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 bwMode="auto">
          <a:xfrm>
            <a:off x="0" y="1800538"/>
            <a:ext cx="8999538" cy="5040000"/>
          </a:xfrm>
          <a:prstGeom prst="rect">
            <a:avLst/>
          </a:prstGeom>
          <a:solidFill>
            <a:srgbClr val="0084D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noFill/>
              <a:effectLst/>
              <a:latin typeface="Roboto Condensed" panose="02000000000000000000" pitchFamily="2" charset="0"/>
              <a:ea typeface="Microsoft YaHei" panose="020B0503020204020204" pitchFamily="34" charset="-122"/>
            </a:endParaRPr>
          </a:p>
        </p:txBody>
      </p:sp>
      <p:sp>
        <p:nvSpPr>
          <p:cNvPr id="7" name="Title 1"/>
          <p:cNvSpPr>
            <a:spLocks noGrp="1"/>
          </p:cNvSpPr>
          <p:nvPr>
            <p:ph type="ctrTitle" hasCustomPrompt="1"/>
          </p:nvPr>
        </p:nvSpPr>
        <p:spPr>
          <a:xfrm>
            <a:off x="1404000" y="2448000"/>
            <a:ext cx="7200000" cy="972269"/>
          </a:xfrm>
        </p:spPr>
        <p:txBody>
          <a:bodyPr tIns="86400" anchor="t" anchorCtr="0"/>
          <a:lstStyle>
            <a:lvl1pPr algn="l">
              <a:defRPr sz="5700">
                <a:solidFill>
                  <a:schemeClr val="bg1"/>
                </a:solidFill>
              </a:defRPr>
            </a:lvl1pPr>
          </a:lstStyle>
          <a:p>
            <a:r>
              <a:rPr lang="et-EE" dirty="0"/>
              <a:t>Aitäh!</a:t>
            </a:r>
            <a:endParaRPr lang="en-US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404000" y="3636293"/>
            <a:ext cx="7200000" cy="1728000"/>
          </a:xfrm>
        </p:spPr>
        <p:txBody>
          <a:bodyPr/>
          <a:lstStyle>
            <a:lvl1pPr marL="0" indent="0" algn="l">
              <a:spcAft>
                <a:spcPts val="0"/>
              </a:spcAft>
              <a:buNone/>
              <a:defRPr sz="2600" b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t-EE" dirty="0"/>
              <a:t>Eesnimi Perenimi</a:t>
            </a:r>
          </a:p>
          <a:p>
            <a:r>
              <a:rPr lang="et-EE" dirty="0"/>
              <a:t>eesnimi.perenimi@agri.ee</a:t>
            </a:r>
          </a:p>
          <a:p>
            <a:endParaRPr lang="et-EE" dirty="0"/>
          </a:p>
        </p:txBody>
      </p:sp>
      <p:pic>
        <p:nvPicPr>
          <p:cNvPr id="6" name="Picture 3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69429" y="218336"/>
            <a:ext cx="3461667" cy="13810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036317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404000" y="2448000"/>
            <a:ext cx="7200000" cy="1800000"/>
          </a:xfrm>
        </p:spPr>
        <p:txBody>
          <a:bodyPr tIns="86400" anchor="t" anchorCtr="0"/>
          <a:lstStyle>
            <a:lvl1pPr algn="l">
              <a:defRPr sz="5700"/>
            </a:lvl1pPr>
          </a:lstStyle>
          <a:p>
            <a:r>
              <a:rPr lang="et-EE" dirty="0"/>
              <a:t>Slaidiesitluse </a:t>
            </a:r>
            <a:br>
              <a:rPr lang="et-EE" dirty="0"/>
            </a:br>
            <a:r>
              <a:rPr lang="et-EE" dirty="0"/>
              <a:t>pealkiri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404000" y="4525200"/>
            <a:ext cx="7200000" cy="1728000"/>
          </a:xfrm>
        </p:spPr>
        <p:txBody>
          <a:bodyPr/>
          <a:lstStyle>
            <a:lvl1pPr marL="0" indent="0" algn="l">
              <a:spcAft>
                <a:spcPts val="0"/>
              </a:spcAft>
              <a:buNone/>
              <a:defRPr sz="2600" b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t-EE" dirty="0"/>
              <a:t>Eesnimi Perenimi</a:t>
            </a:r>
            <a:br>
              <a:rPr lang="et-EE" dirty="0"/>
            </a:br>
            <a:r>
              <a:rPr lang="et-EE" dirty="0"/>
              <a:t>asutuse nimetus / ametinimetus</a:t>
            </a:r>
            <a:br>
              <a:rPr lang="et-EE" dirty="0"/>
            </a:br>
            <a:br>
              <a:rPr lang="et-EE" dirty="0"/>
            </a:br>
            <a:r>
              <a:rPr lang="et-EE" dirty="0"/>
              <a:t>14.12.2013</a:t>
            </a:r>
            <a:endParaRPr lang="en-US" dirty="0"/>
          </a:p>
        </p:txBody>
      </p:sp>
      <p:pic>
        <p:nvPicPr>
          <p:cNvPr id="5" name="Picture 3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72817" y="219688"/>
            <a:ext cx="3461947" cy="13811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675596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Slide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 hasCustomPrompt="1"/>
          </p:nvPr>
        </p:nvSpPr>
        <p:spPr>
          <a:xfrm>
            <a:off x="1404000" y="2448000"/>
            <a:ext cx="7200000" cy="972269"/>
          </a:xfrm>
        </p:spPr>
        <p:txBody>
          <a:bodyPr tIns="86400" anchor="t" anchorCtr="0"/>
          <a:lstStyle>
            <a:lvl1pPr algn="l">
              <a:defRPr sz="5700"/>
            </a:lvl1pPr>
          </a:lstStyle>
          <a:p>
            <a:r>
              <a:rPr lang="et-EE" dirty="0"/>
              <a:t>Aitäh!</a:t>
            </a:r>
            <a:endParaRPr lang="en-US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404000" y="3636293"/>
            <a:ext cx="7200000" cy="1728000"/>
          </a:xfrm>
        </p:spPr>
        <p:txBody>
          <a:bodyPr/>
          <a:lstStyle>
            <a:lvl1pPr marL="0" indent="0" algn="l">
              <a:spcAft>
                <a:spcPts val="0"/>
              </a:spcAft>
              <a:buNone/>
              <a:defRPr sz="2600" b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t-EE" dirty="0"/>
              <a:t>Eesnimi Perenimi</a:t>
            </a:r>
          </a:p>
          <a:p>
            <a:r>
              <a:rPr lang="et-EE" dirty="0"/>
              <a:t>eesnimi.perenimi@agri.ee</a:t>
            </a:r>
          </a:p>
          <a:p>
            <a:endParaRPr lang="et-EE" dirty="0"/>
          </a:p>
        </p:txBody>
      </p:sp>
      <p:pic>
        <p:nvPicPr>
          <p:cNvPr id="5" name="Picture 3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69429" y="218336"/>
            <a:ext cx="3461667" cy="13810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19003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535410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503238" y="301625"/>
            <a:ext cx="9069387" cy="1260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dirty="0"/>
              <a:t>Click to edit the title text format</a:t>
            </a:r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503238" y="1768475"/>
            <a:ext cx="9069387" cy="4513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the outline text format</a:t>
            </a:r>
          </a:p>
          <a:p>
            <a:pPr lvl="1"/>
            <a:r>
              <a:rPr lang="en-GB" altLang="en-US"/>
              <a:t>Second Outline Level</a:t>
            </a:r>
          </a:p>
          <a:p>
            <a:pPr lvl="2"/>
            <a:r>
              <a:rPr lang="en-GB" altLang="en-US"/>
              <a:t>Third Outline Level</a:t>
            </a:r>
          </a:p>
          <a:p>
            <a:pPr lvl="3"/>
            <a:r>
              <a:rPr lang="en-GB" altLang="en-US"/>
              <a:t>Fourth Outline Level</a:t>
            </a:r>
          </a:p>
          <a:p>
            <a:pPr lvl="4"/>
            <a:r>
              <a:rPr lang="en-GB" altLang="en-US"/>
              <a:t>Fifth Outline Level</a:t>
            </a:r>
          </a:p>
          <a:p>
            <a:pPr lvl="4"/>
            <a:r>
              <a:rPr lang="en-GB" altLang="en-US"/>
              <a:t>Sixth Outline Level</a:t>
            </a:r>
          </a:p>
          <a:p>
            <a:pPr lvl="4"/>
            <a:r>
              <a:rPr lang="en-GB" altLang="en-US"/>
              <a:t>Seventh Outline Level</a:t>
            </a:r>
          </a:p>
          <a:p>
            <a:pPr lvl="4"/>
            <a:r>
              <a:rPr lang="en-GB" altLang="en-US"/>
              <a:t>Eighth Outline Level</a:t>
            </a:r>
          </a:p>
          <a:p>
            <a:pPr lvl="4"/>
            <a:r>
              <a:rPr lang="en-GB" altLang="en-US"/>
              <a:t>Ninth Outline Level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503238" y="6886575"/>
            <a:ext cx="234632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lnSpc>
                <a:spcPct val="95000"/>
              </a:lnSpc>
              <a:tabLst>
                <a:tab pos="723900" algn="l"/>
                <a:tab pos="1447800" algn="l"/>
                <a:tab pos="2171700" algn="l"/>
              </a:tabLst>
              <a:defRPr sz="1400">
                <a:solidFill>
                  <a:srgbClr val="000000"/>
                </a:solidFill>
                <a:latin typeface="Times New Roman" panose="02020603050405020304" pitchFamily="18" charset="0"/>
                <a:cs typeface="Arial Unicode MS" panose="020B0604020202020204" pitchFamily="34" charset="-128"/>
              </a:defRPr>
            </a:lvl1pPr>
          </a:lstStyle>
          <a:p>
            <a:endParaRPr lang="et-EE" altLang="en-US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ftr"/>
          </p:nvPr>
        </p:nvSpPr>
        <p:spPr bwMode="auto">
          <a:xfrm>
            <a:off x="3448050" y="6886575"/>
            <a:ext cx="31940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ctr">
              <a:lnSpc>
                <a:spcPct val="95000"/>
              </a:lnSpc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rgbClr val="000000"/>
                </a:solidFill>
                <a:latin typeface="Times New Roman" panose="02020603050405020304" pitchFamily="18" charset="0"/>
                <a:cs typeface="Arial Unicode MS" panose="020B0604020202020204" pitchFamily="34" charset="-128"/>
              </a:defRPr>
            </a:lvl1pPr>
          </a:lstStyle>
          <a:p>
            <a:endParaRPr lang="et-EE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7227888" y="6886575"/>
            <a:ext cx="234632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95000"/>
              </a:lnSpc>
              <a:tabLst>
                <a:tab pos="723900" algn="l"/>
                <a:tab pos="1447800" algn="l"/>
                <a:tab pos="2171700" algn="l"/>
              </a:tabLst>
              <a:defRPr sz="1400">
                <a:solidFill>
                  <a:srgbClr val="000000"/>
                </a:solidFill>
                <a:latin typeface="Times New Roman" panose="02020603050405020304" pitchFamily="18" charset="0"/>
                <a:cs typeface="Arial Unicode MS" panose="020B0604020202020204" pitchFamily="34" charset="-128"/>
              </a:defRPr>
            </a:lvl1pPr>
          </a:lstStyle>
          <a:p>
            <a:fld id="{91A857D3-8977-4B76-8A8E-76EC884CC3A4}" type="slidenum">
              <a:rPr lang="et-EE" altLang="en-US"/>
              <a:pPr/>
              <a:t>‹#›</a:t>
            </a:fld>
            <a:endParaRPr lang="et-EE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4" r:id="rId2"/>
    <p:sldLayoutId id="2147483650" r:id="rId3"/>
    <p:sldLayoutId id="2147483662" r:id="rId4"/>
    <p:sldLayoutId id="2147483665" r:id="rId5"/>
    <p:sldLayoutId id="2147483663" r:id="rId6"/>
    <p:sldLayoutId id="2147483649" r:id="rId7"/>
    <p:sldLayoutId id="2147483660" r:id="rId8"/>
    <p:sldLayoutId id="2147483655" r:id="rId9"/>
  </p:sldLayoutIdLst>
  <p:txStyles>
    <p:titleStyle>
      <a:lvl1pPr algn="l" defTabSz="449263" rtl="0" eaLnBrk="1" fontAlgn="base" hangingPunct="1">
        <a:lnSpc>
          <a:spcPct val="8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5700" kern="1200">
          <a:solidFill>
            <a:srgbClr val="000000"/>
          </a:solidFill>
          <a:latin typeface="+mj-lt"/>
          <a:ea typeface="+mj-ea"/>
          <a:cs typeface="+mj-cs"/>
        </a:defRPr>
      </a:lvl1pPr>
      <a:lvl2pPr marL="742950" indent="-285750" algn="l" defTabSz="449263" rtl="0" eaLnBrk="1" fontAlgn="base" hangingPunct="1">
        <a:lnSpc>
          <a:spcPct val="8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5700">
          <a:solidFill>
            <a:srgbClr val="000000"/>
          </a:solidFill>
          <a:latin typeface="Roboto Condensed" panose="02000000000000000000" pitchFamily="2" charset="0"/>
          <a:ea typeface="Microsoft YaHei" panose="020B0503020204020204" pitchFamily="34" charset="-122"/>
        </a:defRPr>
      </a:lvl2pPr>
      <a:lvl3pPr marL="1143000" indent="-228600" algn="l" defTabSz="449263" rtl="0" eaLnBrk="1" fontAlgn="base" hangingPunct="1">
        <a:lnSpc>
          <a:spcPct val="8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5700">
          <a:solidFill>
            <a:srgbClr val="000000"/>
          </a:solidFill>
          <a:latin typeface="Roboto Condensed" panose="02000000000000000000" pitchFamily="2" charset="0"/>
          <a:ea typeface="Microsoft YaHei" panose="020B0503020204020204" pitchFamily="34" charset="-122"/>
        </a:defRPr>
      </a:lvl3pPr>
      <a:lvl4pPr marL="1600200" indent="-228600" algn="l" defTabSz="449263" rtl="0" eaLnBrk="1" fontAlgn="base" hangingPunct="1">
        <a:lnSpc>
          <a:spcPct val="8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5700">
          <a:solidFill>
            <a:srgbClr val="000000"/>
          </a:solidFill>
          <a:latin typeface="Roboto Condensed" panose="02000000000000000000" pitchFamily="2" charset="0"/>
          <a:ea typeface="Microsoft YaHei" panose="020B0503020204020204" pitchFamily="34" charset="-122"/>
        </a:defRPr>
      </a:lvl4pPr>
      <a:lvl5pPr marL="2057400" indent="-228600" algn="l" defTabSz="449263" rtl="0" eaLnBrk="1" fontAlgn="base" hangingPunct="1">
        <a:lnSpc>
          <a:spcPct val="8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5700">
          <a:solidFill>
            <a:srgbClr val="000000"/>
          </a:solidFill>
          <a:latin typeface="Roboto Condensed" panose="02000000000000000000" pitchFamily="2" charset="0"/>
          <a:ea typeface="Microsoft YaHei" panose="020B0503020204020204" pitchFamily="34" charset="-122"/>
        </a:defRPr>
      </a:lvl5pPr>
      <a:lvl6pPr marL="2514600" indent="-228600" algn="l" defTabSz="449263" rtl="0" eaLnBrk="1" fontAlgn="base" hangingPunct="1">
        <a:lnSpc>
          <a:spcPct val="8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5700">
          <a:solidFill>
            <a:srgbClr val="000000"/>
          </a:solidFill>
          <a:latin typeface="Roboto Condensed" panose="02000000000000000000" pitchFamily="2" charset="0"/>
          <a:ea typeface="Microsoft YaHei" panose="020B0503020204020204" pitchFamily="34" charset="-122"/>
        </a:defRPr>
      </a:lvl6pPr>
      <a:lvl7pPr marL="2971800" indent="-228600" algn="l" defTabSz="449263" rtl="0" eaLnBrk="1" fontAlgn="base" hangingPunct="1">
        <a:lnSpc>
          <a:spcPct val="8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5700">
          <a:solidFill>
            <a:srgbClr val="000000"/>
          </a:solidFill>
          <a:latin typeface="Roboto Condensed" panose="02000000000000000000" pitchFamily="2" charset="0"/>
          <a:ea typeface="Microsoft YaHei" panose="020B0503020204020204" pitchFamily="34" charset="-122"/>
        </a:defRPr>
      </a:lvl7pPr>
      <a:lvl8pPr marL="3429000" indent="-228600" algn="l" defTabSz="449263" rtl="0" eaLnBrk="1" fontAlgn="base" hangingPunct="1">
        <a:lnSpc>
          <a:spcPct val="8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5700">
          <a:solidFill>
            <a:srgbClr val="000000"/>
          </a:solidFill>
          <a:latin typeface="Roboto Condensed" panose="02000000000000000000" pitchFamily="2" charset="0"/>
          <a:ea typeface="Microsoft YaHei" panose="020B0503020204020204" pitchFamily="34" charset="-122"/>
        </a:defRPr>
      </a:lvl8pPr>
      <a:lvl9pPr marL="3886200" indent="-228600" algn="l" defTabSz="449263" rtl="0" eaLnBrk="1" fontAlgn="base" hangingPunct="1">
        <a:lnSpc>
          <a:spcPct val="8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5700">
          <a:solidFill>
            <a:srgbClr val="000000"/>
          </a:solidFill>
          <a:latin typeface="Roboto Condensed" panose="02000000000000000000" pitchFamily="2" charset="0"/>
          <a:ea typeface="Microsoft YaHei" panose="020B0503020204020204" pitchFamily="34" charset="-122"/>
        </a:defRPr>
      </a:lvl9pPr>
    </p:titleStyle>
    <p:bodyStyle>
      <a:lvl1pPr marL="342900" indent="-342900" algn="l" defTabSz="449263" rtl="0" eaLnBrk="1" fontAlgn="base" hangingPunct="1">
        <a:lnSpc>
          <a:spcPct val="110000"/>
        </a:lnSpc>
        <a:spcBef>
          <a:spcPct val="0"/>
        </a:spcBef>
        <a:spcAft>
          <a:spcPts val="1413"/>
        </a:spcAft>
        <a:buClr>
          <a:srgbClr val="000000"/>
        </a:buClr>
        <a:buSzPct val="100000"/>
        <a:buFont typeface="Times New Roman" panose="02020603050405020304" pitchFamily="18" charset="0"/>
        <a:defRPr sz="3200" kern="1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49263" rtl="0" eaLnBrk="1" fontAlgn="base" hangingPunct="1">
        <a:lnSpc>
          <a:spcPct val="110000"/>
        </a:lnSpc>
        <a:spcBef>
          <a:spcPct val="0"/>
        </a:spcBef>
        <a:spcAft>
          <a:spcPts val="1138"/>
        </a:spcAft>
        <a:buClr>
          <a:srgbClr val="000000"/>
        </a:buClr>
        <a:buSzPct val="100000"/>
        <a:buFont typeface="Times New Roman" panose="02020603050405020304" pitchFamily="18" charset="0"/>
        <a:defRPr sz="2800" kern="1200">
          <a:solidFill>
            <a:srgbClr val="000000"/>
          </a:solidFill>
          <a:latin typeface="+mn-lt"/>
          <a:ea typeface="+mn-ea"/>
          <a:cs typeface="+mn-cs"/>
        </a:defRPr>
      </a:lvl2pPr>
      <a:lvl3pPr marL="1143000" indent="-228600" algn="l" defTabSz="449263" rtl="0" eaLnBrk="1" fontAlgn="base" hangingPunct="1">
        <a:lnSpc>
          <a:spcPct val="110000"/>
        </a:lnSpc>
        <a:spcBef>
          <a:spcPct val="0"/>
        </a:spcBef>
        <a:spcAft>
          <a:spcPts val="850"/>
        </a:spcAft>
        <a:buClr>
          <a:srgbClr val="000000"/>
        </a:buClr>
        <a:buSzPct val="100000"/>
        <a:buFont typeface="Times New Roman" panose="02020603050405020304" pitchFamily="18" charset="0"/>
        <a:defRPr sz="2400" kern="1200">
          <a:solidFill>
            <a:srgbClr val="000000"/>
          </a:solidFill>
          <a:latin typeface="+mn-lt"/>
          <a:ea typeface="+mn-ea"/>
          <a:cs typeface="+mn-cs"/>
        </a:defRPr>
      </a:lvl3pPr>
      <a:lvl4pPr marL="1600200" indent="-228600" algn="l" defTabSz="449263" rtl="0" eaLnBrk="1" fontAlgn="base" hangingPunct="1">
        <a:lnSpc>
          <a:spcPct val="110000"/>
        </a:lnSpc>
        <a:spcBef>
          <a:spcPct val="0"/>
        </a:spcBef>
        <a:spcAft>
          <a:spcPts val="575"/>
        </a:spcAft>
        <a:buClr>
          <a:srgbClr val="000000"/>
        </a:buClr>
        <a:buSzPct val="100000"/>
        <a:buFont typeface="Times New Roman" panose="02020603050405020304" pitchFamily="18" charset="0"/>
        <a:defRPr sz="2000" kern="1200">
          <a:solidFill>
            <a:srgbClr val="000000"/>
          </a:solidFill>
          <a:latin typeface="+mn-lt"/>
          <a:ea typeface="+mn-ea"/>
          <a:cs typeface="+mn-cs"/>
        </a:defRPr>
      </a:lvl4pPr>
      <a:lvl5pPr marL="2057400" indent="-228600" algn="l" defTabSz="449263" rtl="0" eaLnBrk="1" fontAlgn="base" hangingPunct="1">
        <a:lnSpc>
          <a:spcPct val="110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anose="02020603050405020304" pitchFamily="18" charset="0"/>
        <a:defRPr sz="2000" kern="1200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04000" y="2447999"/>
            <a:ext cx="7200000" cy="3348534"/>
          </a:xfrm>
        </p:spPr>
        <p:txBody>
          <a:bodyPr/>
          <a:lstStyle/>
          <a:p>
            <a:pPr algn="ctr"/>
            <a:r>
              <a:rPr lang="et-EE" sz="3600" dirty="0"/>
              <a:t>Taimetervise määrusest tulenev taimekahjustajate kontrollimine  </a:t>
            </a:r>
            <a:br>
              <a:rPr lang="et-EE" dirty="0"/>
            </a:br>
            <a:br>
              <a:rPr lang="et-EE" dirty="0"/>
            </a:br>
            <a:r>
              <a:rPr lang="et-EE" sz="2800" dirty="0"/>
              <a:t>27.-28</a:t>
            </a:r>
            <a:r>
              <a:rPr lang="et-EE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.11.2019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04000" y="4525200"/>
            <a:ext cx="7200000" cy="479245"/>
          </a:xfrm>
        </p:spPr>
        <p:txBody>
          <a:bodyPr/>
          <a:lstStyle/>
          <a:p>
            <a:pPr algn="ctr"/>
            <a:r>
              <a:rPr lang="et-EE" dirty="0"/>
              <a:t>Kristiina Digryte</a:t>
            </a:r>
          </a:p>
        </p:txBody>
      </p:sp>
      <p:pic>
        <p:nvPicPr>
          <p:cNvPr id="5" name="Pilt 4">
            <a:extLst>
              <a:ext uri="{FF2B5EF4-FFF2-40B4-BE49-F238E27FC236}">
                <a16:creationId xmlns:a16="http://schemas.microsoft.com/office/drawing/2014/main" id="{F4A228BE-0E92-464F-8D4C-E39EA9B0E34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51896" y="122306"/>
            <a:ext cx="2938645" cy="19590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27307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 dirty="0">
                <a:latin typeface="Times New Roman" panose="02020603050405020304" pitchFamily="18" charset="0"/>
                <a:cs typeface="Times New Roman" panose="02020603050405020304" pitchFamily="18" charset="0"/>
              </a:rPr>
              <a:t>-Paprika </a:t>
            </a:r>
            <a:r>
              <a:rPr lang="et-EE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Xanthomonas</a:t>
            </a:r>
            <a:r>
              <a:rPr lang="et-EE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t-EE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euvesicatoria</a:t>
            </a:r>
            <a:r>
              <a:rPr lang="et-EE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t-EE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Xanthomonas</a:t>
            </a:r>
            <a:r>
              <a:rPr lang="et-EE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t-EE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gardneri</a:t>
            </a:r>
            <a:r>
              <a:rPr lang="et-EE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t-EE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Xanthomonas</a:t>
            </a:r>
            <a:r>
              <a:rPr lang="et-EE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t-EE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perforans</a:t>
            </a:r>
            <a:r>
              <a:rPr lang="et-EE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t-EE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Xanthomonas</a:t>
            </a:r>
            <a:r>
              <a:rPr lang="et-EE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t-EE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vesicatoria</a:t>
            </a:r>
            <a:r>
              <a:rPr lang="et-EE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t-EE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t-EE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Potato</a:t>
            </a:r>
            <a:r>
              <a:rPr lang="et-EE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t-EE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spindle</a:t>
            </a:r>
            <a:r>
              <a:rPr lang="et-EE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tuber </a:t>
            </a:r>
            <a:r>
              <a:rPr lang="et-EE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viroid</a:t>
            </a:r>
            <a:r>
              <a:rPr lang="et-EE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t-EE" sz="24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viroid</a:t>
            </a:r>
            <a:endParaRPr lang="et-EE" sz="2400" dirty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t-EE" dirty="0">
                <a:latin typeface="Times New Roman" panose="02020603050405020304" pitchFamily="18" charset="0"/>
                <a:cs typeface="Times New Roman" panose="02020603050405020304" pitchFamily="18" charset="0"/>
              </a:rPr>
              <a:t>-Harilik sibul </a:t>
            </a:r>
            <a:r>
              <a:rPr lang="et-EE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Ditylenchus</a:t>
            </a:r>
            <a:r>
              <a:rPr lang="et-EE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t-EE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dipsaci</a:t>
            </a:r>
            <a:r>
              <a:rPr lang="et-EE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t-EE" sz="24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varreingerjas</a:t>
            </a:r>
          </a:p>
          <a:p>
            <a:r>
              <a:rPr lang="et-EE" dirty="0">
                <a:latin typeface="Times New Roman" panose="02020603050405020304" pitchFamily="18" charset="0"/>
                <a:cs typeface="Times New Roman" panose="02020603050405020304" pitchFamily="18" charset="0"/>
              </a:rPr>
              <a:t>-Porrulauk </a:t>
            </a:r>
            <a:r>
              <a:rPr lang="et-EE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Ditylenchus</a:t>
            </a:r>
            <a:r>
              <a:rPr lang="et-EE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t-EE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dipsaci</a:t>
            </a:r>
            <a:r>
              <a:rPr lang="et-EE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t-EE" sz="24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varreingerjas</a:t>
            </a:r>
          </a:p>
          <a:p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96008025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Dekoratiivkultuuride seeme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3239" y="1260029"/>
            <a:ext cx="7920000" cy="5021709"/>
          </a:xfrm>
        </p:spPr>
        <p:txBody>
          <a:bodyPr/>
          <a:lstStyle/>
          <a:p>
            <a:r>
              <a:rPr lang="et-EE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Millel on </a:t>
            </a:r>
            <a:r>
              <a:rPr lang="et-EE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RNQPd</a:t>
            </a:r>
            <a:r>
              <a:rPr lang="et-EE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et-EE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t-EE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t-EE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Allium</a:t>
            </a:r>
            <a:r>
              <a:rPr lang="et-EE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L.</a:t>
            </a:r>
          </a:p>
          <a:p>
            <a:r>
              <a:rPr lang="et-EE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	</a:t>
            </a:r>
            <a:r>
              <a:rPr lang="et-EE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Capsicum</a:t>
            </a:r>
            <a:r>
              <a:rPr lang="et-EE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t-EE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annuum</a:t>
            </a:r>
            <a:r>
              <a:rPr lang="et-EE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L.</a:t>
            </a:r>
          </a:p>
          <a:p>
            <a:r>
              <a:rPr lang="et-EE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	</a:t>
            </a:r>
            <a:r>
              <a:rPr lang="et-EE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Helianthus</a:t>
            </a:r>
            <a:r>
              <a:rPr lang="et-EE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t-EE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annuus</a:t>
            </a:r>
            <a:r>
              <a:rPr lang="et-EE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L.</a:t>
            </a:r>
          </a:p>
          <a:p>
            <a:r>
              <a:rPr lang="et-EE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	</a:t>
            </a:r>
            <a:r>
              <a:rPr lang="et-EE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Prunus</a:t>
            </a:r>
            <a:r>
              <a:rPr lang="et-EE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t-EE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avium</a:t>
            </a:r>
            <a:r>
              <a:rPr lang="et-EE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L.</a:t>
            </a:r>
          </a:p>
          <a:p>
            <a:r>
              <a:rPr lang="et-EE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	</a:t>
            </a:r>
            <a:r>
              <a:rPr lang="et-EE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Prunus</a:t>
            </a:r>
            <a:r>
              <a:rPr lang="et-EE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t-EE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armeniaca</a:t>
            </a:r>
            <a:r>
              <a:rPr lang="et-EE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L.</a:t>
            </a:r>
          </a:p>
          <a:p>
            <a:r>
              <a:rPr lang="et-EE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	</a:t>
            </a:r>
            <a:r>
              <a:rPr lang="et-EE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Prunus</a:t>
            </a:r>
            <a:r>
              <a:rPr lang="et-EE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t-EE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cerasus</a:t>
            </a:r>
            <a:r>
              <a:rPr lang="et-EE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L.</a:t>
            </a:r>
          </a:p>
          <a:p>
            <a:r>
              <a:rPr lang="et-EE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	</a:t>
            </a:r>
            <a:r>
              <a:rPr lang="et-EE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Prunus</a:t>
            </a:r>
            <a:r>
              <a:rPr lang="et-EE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t-EE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domestica</a:t>
            </a:r>
            <a:r>
              <a:rPr lang="et-EE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L. </a:t>
            </a:r>
          </a:p>
          <a:p>
            <a:r>
              <a:rPr lang="et-EE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	</a:t>
            </a:r>
            <a:r>
              <a:rPr lang="et-EE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Prunus</a:t>
            </a:r>
            <a:r>
              <a:rPr lang="et-EE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t-EE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dulcis</a:t>
            </a:r>
            <a:r>
              <a:rPr lang="et-EE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t-EE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Mill</a:t>
            </a:r>
            <a:r>
              <a:rPr lang="et-EE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.) D. A. </a:t>
            </a:r>
            <a:r>
              <a:rPr lang="et-EE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Webb</a:t>
            </a:r>
            <a:endParaRPr lang="et-EE" sz="2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t-EE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	</a:t>
            </a:r>
            <a:r>
              <a:rPr lang="et-EE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Prunus</a:t>
            </a:r>
            <a:r>
              <a:rPr lang="et-EE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t-EE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persica</a:t>
            </a:r>
            <a:r>
              <a:rPr lang="et-EE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(L.) </a:t>
            </a:r>
            <a:r>
              <a:rPr lang="et-EE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Batsch</a:t>
            </a:r>
            <a:r>
              <a:rPr lang="et-EE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et-EE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	</a:t>
            </a:r>
            <a:r>
              <a:rPr lang="et-EE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Prunus</a:t>
            </a:r>
            <a:r>
              <a:rPr lang="et-EE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t-EE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salicina</a:t>
            </a:r>
            <a:r>
              <a:rPr lang="et-EE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t-EE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Lindley</a:t>
            </a:r>
            <a:endParaRPr lang="et-EE" sz="2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343261545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defTabSz="914400" eaLnBrk="0" hangingPunct="0">
              <a:lnSpc>
                <a:spcPct val="100000"/>
              </a:lnSpc>
              <a:buClrTx/>
              <a:buSzTx/>
              <a:tabLst>
                <a:tab pos="612775" algn="l"/>
              </a:tabLst>
            </a:pPr>
            <a:r>
              <a:rPr lang="et-EE" altLang="et-EE" sz="2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 osa</a:t>
            </a:r>
            <a:br>
              <a:rPr lang="et-EE" altLang="et-EE" sz="2000" b="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t-EE" altLang="et-EE" sz="2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Söödakultuuride seemnega seotud reguleeritud </a:t>
            </a:r>
            <a:r>
              <a:rPr lang="et-EE" altLang="et-EE" sz="2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mittekarantiinsed</a:t>
            </a:r>
            <a:r>
              <a:rPr lang="et-EE" altLang="et-EE" sz="2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taimekahjustajad (hariliku lutserni näide)</a:t>
            </a:r>
            <a:br>
              <a:rPr lang="et-EE" altLang="et-EE" sz="2000" b="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t-EE" altLang="et-EE" sz="2000" b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t-EE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10600320"/>
              </p:ext>
            </p:extLst>
          </p:nvPr>
        </p:nvGraphicFramePr>
        <p:xfrm>
          <a:off x="755355" y="1764085"/>
          <a:ext cx="7488830" cy="4601491"/>
        </p:xfrm>
        <a:graphic>
          <a:graphicData uri="http://schemas.openxmlformats.org/drawingml/2006/table">
            <a:tbl>
              <a:tblPr firstRow="1" firstCol="1" bandRow="1"/>
              <a:tblGrid>
                <a:gridCol w="1728190">
                  <a:extLst>
                    <a:ext uri="{9D8B030D-6E8A-4147-A177-3AD203B41FA5}">
                      <a16:colId xmlns:a16="http://schemas.microsoft.com/office/drawing/2014/main" val="2490276710"/>
                    </a:ext>
                  </a:extLst>
                </a:gridCol>
                <a:gridCol w="1296144">
                  <a:extLst>
                    <a:ext uri="{9D8B030D-6E8A-4147-A177-3AD203B41FA5}">
                      <a16:colId xmlns:a16="http://schemas.microsoft.com/office/drawing/2014/main" val="2791706524"/>
                    </a:ext>
                  </a:extLst>
                </a:gridCol>
                <a:gridCol w="1352179">
                  <a:extLst>
                    <a:ext uri="{9D8B030D-6E8A-4147-A177-3AD203B41FA5}">
                      <a16:colId xmlns:a16="http://schemas.microsoft.com/office/drawing/2014/main" val="3974044520"/>
                    </a:ext>
                  </a:extLst>
                </a:gridCol>
                <a:gridCol w="1448146">
                  <a:extLst>
                    <a:ext uri="{9D8B030D-6E8A-4147-A177-3AD203B41FA5}">
                      <a16:colId xmlns:a16="http://schemas.microsoft.com/office/drawing/2014/main" val="3962034071"/>
                    </a:ext>
                  </a:extLst>
                </a:gridCol>
                <a:gridCol w="1664171">
                  <a:extLst>
                    <a:ext uri="{9D8B030D-6E8A-4147-A177-3AD203B41FA5}">
                      <a16:colId xmlns:a16="http://schemas.microsoft.com/office/drawing/2014/main" val="3657154180"/>
                    </a:ext>
                  </a:extLst>
                </a:gridCol>
              </a:tblGrid>
              <a:tr h="146587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t-EE" sz="16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Reguleeritud </a:t>
                      </a:r>
                      <a:r>
                        <a:rPr lang="et-EE" sz="1600" b="1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mittekaran-tiinsed</a:t>
                      </a:r>
                      <a:r>
                        <a:rPr lang="et-EE" sz="16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taimekahjustajad või nende põhjustatud sümptomid</a:t>
                      </a:r>
                      <a:endParaRPr lang="et-EE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t-EE" sz="16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Istutamiseks ettenähtud taimed (perekond või liik)</a:t>
                      </a:r>
                      <a:endParaRPr lang="et-EE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t-EE" sz="16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Supereliit-seemnega seotud piirmäärad </a:t>
                      </a:r>
                      <a:endParaRPr lang="et-EE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t-EE" sz="16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Eliitseemnega seotud piirmäärad </a:t>
                      </a:r>
                      <a:endParaRPr lang="et-EE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t-EE" sz="16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Sertifitseeritud seemnega seotud piirmäärad </a:t>
                      </a:r>
                      <a:endParaRPr lang="et-EE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99085895"/>
                  </a:ext>
                </a:extLst>
              </a:tr>
              <a:tr h="175905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t-EE" sz="1600" i="1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Clavibacter</a:t>
                      </a:r>
                      <a:r>
                        <a:rPr lang="et-EE" sz="1600" i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t-EE" sz="1600" i="1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michiganensis</a:t>
                      </a:r>
                      <a:r>
                        <a:rPr lang="et-EE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t-EE" sz="16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ssp</a:t>
                      </a:r>
                      <a:r>
                        <a:rPr lang="et-EE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 </a:t>
                      </a:r>
                      <a:r>
                        <a:rPr lang="et-EE" sz="1600" i="1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insidiosus</a:t>
                      </a:r>
                      <a:r>
                        <a:rPr lang="et-EE" sz="1600" i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t-EE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et-EE" sz="16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McCulloch</a:t>
                      </a:r>
                      <a:r>
                        <a:rPr lang="et-EE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1925) </a:t>
                      </a:r>
                      <a:r>
                        <a:rPr lang="et-EE" sz="16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Davis</a:t>
                      </a:r>
                      <a:r>
                        <a:rPr lang="et-EE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t-EE" sz="1600" i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et </a:t>
                      </a:r>
                      <a:r>
                        <a:rPr lang="et-EE" sz="1600" i="1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al</a:t>
                      </a:r>
                      <a:r>
                        <a:rPr lang="et-EE" sz="1600" i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 </a:t>
                      </a:r>
                      <a:r>
                        <a:rPr lang="et-EE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[CORBIN]</a:t>
                      </a:r>
                      <a:endParaRPr lang="et-EE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t-EE" sz="1600" i="1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Medicago</a:t>
                      </a:r>
                      <a:r>
                        <a:rPr lang="et-EE" sz="1600" i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t-EE" sz="1600" i="1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sativa</a:t>
                      </a:r>
                      <a:r>
                        <a:rPr lang="et-EE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L.</a:t>
                      </a:r>
                      <a:endParaRPr lang="et-EE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t-EE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0 %</a:t>
                      </a:r>
                      <a:endParaRPr lang="et-EE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t-EE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0 %</a:t>
                      </a:r>
                      <a:endParaRPr lang="et-EE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t-EE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0 %</a:t>
                      </a:r>
                      <a:endParaRPr lang="et-EE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74244459"/>
                  </a:ext>
                </a:extLst>
              </a:tr>
              <a:tr h="87952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t-EE" sz="1600" i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Ditylenchus dipsaci </a:t>
                      </a:r>
                      <a:r>
                        <a:rPr lang="et-EE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(Kuehn) Filipjev [DITYDI]</a:t>
                      </a:r>
                      <a:endParaRPr lang="et-EE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79705"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12140" algn="l"/>
                        </a:tabLst>
                      </a:pPr>
                      <a:r>
                        <a:rPr lang="et-EE" sz="1600" i="1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Medicago</a:t>
                      </a:r>
                      <a:r>
                        <a:rPr lang="et-EE" sz="1600" i="1" baseline="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t-EE" sz="1600" i="1" baseline="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sativa</a:t>
                      </a:r>
                      <a:r>
                        <a:rPr lang="et-EE" sz="1600" i="1" baseline="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t-EE" sz="1600" baseline="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L.</a:t>
                      </a:r>
                      <a:endParaRPr lang="et-EE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79705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12140" algn="l"/>
                        </a:tabLst>
                      </a:pPr>
                      <a:r>
                        <a:rPr lang="et-EE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0 %</a:t>
                      </a:r>
                      <a:endParaRPr lang="et-EE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79705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12140" algn="l"/>
                        </a:tabLst>
                      </a:pPr>
                      <a:r>
                        <a:rPr lang="et-EE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0 %</a:t>
                      </a:r>
                      <a:endParaRPr lang="et-EE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79705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12140" algn="l"/>
                        </a:tabLst>
                      </a:pPr>
                      <a:r>
                        <a:rPr lang="et-EE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0 %</a:t>
                      </a:r>
                      <a:endParaRPr lang="et-EE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5088629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4313508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Söödakultuuride, köögiviljakultuuride segu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 dirty="0">
                <a:latin typeface="Times New Roman" panose="02020603050405020304" pitchFamily="18" charset="0"/>
                <a:cs typeface="Times New Roman" panose="02020603050405020304" pitchFamily="18" charset="0"/>
              </a:rPr>
              <a:t>Juhul kui segus on taimepassistatavaid liike, nagu näiteks harilik lutsern või aeduba, siis peab see pakend olema </a:t>
            </a:r>
            <a:r>
              <a:rPr lang="et-EE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varustatud taimepassiga</a:t>
            </a:r>
            <a:r>
              <a:rPr lang="et-EE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51181203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237" y="539999"/>
            <a:ext cx="7920000" cy="1296093"/>
          </a:xfrm>
        </p:spPr>
        <p:txBody>
          <a:bodyPr/>
          <a:lstStyle/>
          <a:p>
            <a:r>
              <a:rPr lang="et-EE" sz="24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 lisa</a:t>
            </a:r>
            <a:br>
              <a:rPr lang="et-EE" sz="24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t-EE" sz="24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Meetmed, millega ennetatakse reguleeritud mittekarantiinsete taimekahjustajate (</a:t>
            </a:r>
            <a:r>
              <a:rPr lang="et-EE" sz="24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RNQPde</a:t>
            </a:r>
            <a:r>
              <a:rPr lang="et-EE" sz="24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esinemist konkreetsetel istutamiseks ettenähtud taimedel</a:t>
            </a:r>
            <a:br>
              <a:rPr lang="et-EE" sz="24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t-EE" sz="240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3239" y="1980109"/>
            <a:ext cx="7920000" cy="4301629"/>
          </a:xfrm>
        </p:spPr>
        <p:txBody>
          <a:bodyPr/>
          <a:lstStyle/>
          <a:p>
            <a:r>
              <a:rPr lang="et-EE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Pädev asutus või ettevõtja pädeva asutuse ametliku järelevalve all peab kontrollima kohapeal põllukultuuri, millest söödakultuuride seeme toodetakse; </a:t>
            </a:r>
          </a:p>
          <a:p>
            <a:r>
              <a:rPr lang="et-EE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kontrollitakse reguleeritud mittekarantiinsete taimekahjustajate (</a:t>
            </a:r>
            <a:r>
              <a:rPr lang="et-EE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RNQPde</a:t>
            </a:r>
            <a:r>
              <a:rPr lang="et-EE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esinemist, tagamaks, et see ei ületa käesolevas tabelis esitatud piirmäärasid.</a:t>
            </a:r>
          </a:p>
          <a:p>
            <a:r>
              <a:rPr lang="et-EE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EHK</a:t>
            </a:r>
          </a:p>
          <a:p>
            <a:r>
              <a:rPr lang="et-EE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PMA või majandustegevusloaga isik, sellisel juhul 5% järelevalve</a:t>
            </a:r>
          </a:p>
          <a:p>
            <a:r>
              <a:rPr lang="et-EE" sz="2400" dirty="0"/>
              <a:t> </a:t>
            </a:r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249528199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RNQPde</a:t>
            </a:r>
            <a:r>
              <a:rPr lang="et-EE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määramiseks proovivõtmine ja analüüsimine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 dirty="0">
                <a:latin typeface="Times New Roman" panose="02020603050405020304" pitchFamily="18" charset="0"/>
                <a:cs typeface="Times New Roman" panose="02020603050405020304" pitchFamily="18" charset="0"/>
              </a:rPr>
              <a:t>PMA võtab ise proove või majandustegevusloaga isik </a:t>
            </a:r>
          </a:p>
          <a:p>
            <a:endParaRPr lang="et-E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t-EE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Analüüsitakse rahvusvaheliste meetodite kohaselt</a:t>
            </a:r>
          </a:p>
        </p:txBody>
      </p:sp>
    </p:spTree>
    <p:extLst>
      <p:ext uri="{BB962C8B-B14F-4D97-AF65-F5344CB8AC3E}">
        <p14:creationId xmlns:p14="http://schemas.microsoft.com/office/powerpoint/2010/main" val="16553670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sz="32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Lisameetmed on vaid osadele kultuuridele (hariliku lutserni näide, </a:t>
            </a:r>
            <a:r>
              <a:rPr lang="et-EE" sz="3200" i="1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Clavibacter</a:t>
            </a:r>
            <a:r>
              <a:rPr lang="et-EE" sz="3200" i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</a:t>
            </a:r>
            <a:r>
              <a:rPr lang="et-EE" sz="32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.):</a:t>
            </a:r>
            <a:br>
              <a:rPr lang="et-EE" sz="32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t-EE" sz="320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a) seemned on pärit piirkondadest, mis on teadaolevalt vabad kahjustajast </a:t>
            </a:r>
            <a:r>
              <a:rPr lang="et-EE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Clavibacter</a:t>
            </a:r>
            <a:r>
              <a:rPr lang="et-EE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t-EE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michiganensis</a:t>
            </a:r>
            <a:r>
              <a:rPr lang="et-EE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t-EE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spp</a:t>
            </a:r>
            <a:r>
              <a:rPr lang="et-EE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t-EE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insidiosus</a:t>
            </a:r>
            <a:r>
              <a:rPr lang="et-EE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või</a:t>
            </a:r>
          </a:p>
          <a:p>
            <a:r>
              <a:rPr lang="et-EE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b)	põllukultuuri on kasvatatud maatükil, kus külvamisele eelneva kolme aasta vältel ei ole kasvatatud liigi lutserni (</a:t>
            </a:r>
            <a:r>
              <a:rPr lang="et-EE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Medicago</a:t>
            </a:r>
            <a:r>
              <a:rPr lang="et-EE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t-EE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sativa</a:t>
            </a:r>
            <a:r>
              <a:rPr lang="et-EE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L.) taimi, ning eelmisel kasvuhooajal ei täheldatud tootmisüksuses tehtud kohapealse kontrolli käigus kahjustaja </a:t>
            </a:r>
            <a:r>
              <a:rPr lang="et-EE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Clavibacter</a:t>
            </a:r>
            <a:r>
              <a:rPr lang="et-EE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t-EE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michiganensis</a:t>
            </a:r>
            <a:r>
              <a:rPr lang="et-EE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t-EE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ssp</a:t>
            </a:r>
            <a:r>
              <a:rPr lang="et-EE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t-EE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insidiosus</a:t>
            </a:r>
            <a:r>
              <a:rPr lang="et-EE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põhjustatud sümptomeid ega sellega piirnevas lutserni (</a:t>
            </a:r>
            <a:r>
              <a:rPr lang="et-EE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Medicago</a:t>
            </a:r>
            <a:r>
              <a:rPr lang="et-EE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t-EE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sativa</a:t>
            </a:r>
            <a:r>
              <a:rPr lang="et-EE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L.) kasvukohas kahjustaja </a:t>
            </a:r>
            <a:r>
              <a:rPr lang="et-EE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Clavibacter</a:t>
            </a:r>
            <a:r>
              <a:rPr lang="et-EE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t-EE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michiganensis</a:t>
            </a:r>
            <a:r>
              <a:rPr lang="et-EE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t-EE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ssp</a:t>
            </a:r>
            <a:r>
              <a:rPr lang="et-EE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t-EE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insidiosus</a:t>
            </a:r>
            <a:r>
              <a:rPr lang="et-EE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põhjustatud sümptomeid, või</a:t>
            </a:r>
          </a:p>
          <a:p>
            <a:r>
              <a:rPr lang="et-EE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c)	põllukultuur kuulub sorti, mis on tunnistatud väga resistentseks kahjustaja </a:t>
            </a:r>
            <a:r>
              <a:rPr lang="et-EE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Clavibacter</a:t>
            </a:r>
            <a:r>
              <a:rPr lang="et-EE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t-EE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michiganensis</a:t>
            </a:r>
            <a:r>
              <a:rPr lang="et-EE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t-EE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ssp</a:t>
            </a:r>
            <a:r>
              <a:rPr lang="et-EE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t-EE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insidiosus</a:t>
            </a:r>
            <a:r>
              <a:rPr lang="et-EE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suhtes ja inertse aine sisaldus ei tohi ületada 0,1 % seemnete massist;</a:t>
            </a:r>
          </a:p>
          <a:p>
            <a:endParaRPr lang="et-E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6286009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Hariliku lutserni näide (</a:t>
            </a:r>
            <a:r>
              <a:rPr lang="et-EE" i="1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Ditylenchus</a:t>
            </a:r>
            <a:r>
              <a:rPr lang="et-EE" i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t-EE" i="1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dipsaci</a:t>
            </a:r>
            <a:r>
              <a:rPr lang="et-EE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t-EE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lutserni (</a:t>
            </a:r>
            <a:r>
              <a:rPr lang="et-EE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Medicago</a:t>
            </a:r>
            <a:r>
              <a:rPr lang="et-EE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t-EE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sativa</a:t>
            </a:r>
            <a:r>
              <a:rPr lang="et-EE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L.) supereliit-, eliit- ja sertifitseeritud seemned, et ennetada kahjustaja </a:t>
            </a:r>
            <a:r>
              <a:rPr lang="et-EE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Ditylenchus</a:t>
            </a:r>
            <a:r>
              <a:rPr lang="et-EE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t-EE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dipsaci</a:t>
            </a:r>
            <a:r>
              <a:rPr lang="et-EE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esinemist ja kontrollida, et:</a:t>
            </a:r>
          </a:p>
          <a:p>
            <a:r>
              <a:rPr lang="et-EE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a)	eelmisel kasvuhooajal ei täheldatud tootmisüksuses kahjustaja </a:t>
            </a:r>
            <a:r>
              <a:rPr lang="et-EE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Ditylenchus</a:t>
            </a:r>
            <a:r>
              <a:rPr lang="et-EE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t-EE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dipsaci</a:t>
            </a:r>
            <a:r>
              <a:rPr lang="et-EE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põhjustatud sümptomeid ning eelneval kahel aastal ei ole kasvatatud peamisi peremeestaimi ja võetud on asjakohased hügieenimeetmed, et vältida tootmisüksuse saastumist, või</a:t>
            </a:r>
          </a:p>
          <a:p>
            <a:r>
              <a:rPr lang="et-EE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b)	eelmisel kasvuhooajal ei täheldatud tootmisüksuses kahjustaja </a:t>
            </a:r>
            <a:r>
              <a:rPr lang="et-EE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Ditylenchus</a:t>
            </a:r>
            <a:r>
              <a:rPr lang="et-EE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t-EE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dipsaci</a:t>
            </a:r>
            <a:r>
              <a:rPr lang="et-EE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põhjustatud </a:t>
            </a:r>
            <a:r>
              <a:rPr lang="et-EE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sümptrepresentatiivsete</a:t>
            </a:r>
            <a:r>
              <a:rPr lang="et-EE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proovide laboratoorse analüüsiga ei leitud kahjustajat </a:t>
            </a:r>
            <a:r>
              <a:rPr lang="et-EE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Ditylenchus</a:t>
            </a:r>
            <a:r>
              <a:rPr lang="et-EE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t-EE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dipsaci</a:t>
            </a:r>
            <a:r>
              <a:rPr lang="et-EE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või</a:t>
            </a:r>
          </a:p>
          <a:p>
            <a:r>
              <a:rPr lang="et-EE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c)	seemned on läbinud kahjustaja </a:t>
            </a:r>
            <a:r>
              <a:rPr lang="et-EE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Ditylenchus</a:t>
            </a:r>
            <a:r>
              <a:rPr lang="et-EE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t-EE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dipsaci</a:t>
            </a:r>
            <a:r>
              <a:rPr lang="et-EE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vastase asjakohase füüsikalise või keemilise töötluse ja on sellest taimekahjustajast vabad, nagu leiti representatiivse proovi laboratoorse analüüsiga.</a:t>
            </a:r>
          </a:p>
          <a:p>
            <a:endParaRPr lang="et-EE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242286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Raps ja </a:t>
            </a:r>
            <a:r>
              <a:rPr lang="et-EE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rüps</a:t>
            </a:r>
            <a:r>
              <a:rPr lang="et-EE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t-EE" i="1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Clavibacter</a:t>
            </a:r>
            <a:r>
              <a:rPr lang="et-EE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  <p:sp>
        <p:nvSpPr>
          <p:cNvPr id="7" name="Rectangle 1"/>
          <p:cNvSpPr>
            <a:spLocks noChangeArrowheads="1"/>
          </p:cNvSpPr>
          <p:nvPr/>
        </p:nvSpPr>
        <p:spPr bwMode="auto">
          <a:xfrm>
            <a:off x="1565651" y="1768475"/>
            <a:ext cx="3466724" cy="4763"/>
          </a:xfrm>
          <a:prstGeom prst="rect">
            <a:avLst/>
          </a:prstGeom>
          <a:solidFill>
            <a:srgbClr val="000000"/>
          </a:solidFill>
          <a:ln w="9525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t-EE"/>
          </a:p>
        </p:txBody>
      </p:sp>
      <p:pic>
        <p:nvPicPr>
          <p:cNvPr id="11" name="Content Placeholder 10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03237" y="1157616"/>
            <a:ext cx="7920000" cy="54310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736385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Köögiviljakultuuride kontrollimine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Standardseeme, mille tootmise eest vastutab tootja</a:t>
            </a:r>
          </a:p>
          <a:p>
            <a:r>
              <a:rPr lang="et-EE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RNQPde</a:t>
            </a:r>
            <a:r>
              <a:rPr lang="et-EE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esinemise kontrollimine lasub tootjal</a:t>
            </a:r>
          </a:p>
          <a:p>
            <a:r>
              <a:rPr lang="et-EE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Näiteks herne teramardikas:</a:t>
            </a:r>
          </a:p>
          <a:p>
            <a:r>
              <a:rPr lang="et-EE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a) seemne representatiivset proovi on taimekahjustaja avastamiseks kõige kohasemal ajal visuaalselt kontrollitud, millele võib järgneda asjakohane töötlus, ning </a:t>
            </a:r>
          </a:p>
          <a:p>
            <a:r>
              <a:rPr lang="et-EE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b) seeme on tunnistatud vabaks kahjustajast </a:t>
            </a:r>
            <a:r>
              <a:rPr lang="et-EE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Acanthoscelides</a:t>
            </a:r>
            <a:r>
              <a:rPr lang="et-EE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t-EE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obtectus</a:t>
            </a:r>
            <a:r>
              <a:rPr lang="et-EE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t-EE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Say</a:t>
            </a:r>
            <a:r>
              <a:rPr lang="et-EE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endParaRPr lang="et-EE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t-EE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764556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Ettekanne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1.  Määrus 2016/2031 </a:t>
            </a:r>
          </a:p>
          <a:p>
            <a:r>
              <a:rPr lang="et-EE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2. Taimepassiga varustatavad seemne sektori liigid. </a:t>
            </a:r>
          </a:p>
          <a:p>
            <a:r>
              <a:rPr lang="et-EE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3. </a:t>
            </a:r>
            <a:r>
              <a:rPr lang="et-EE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RNQPd</a:t>
            </a:r>
            <a:r>
              <a:rPr lang="et-EE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ehk reguleeritud </a:t>
            </a:r>
            <a:r>
              <a:rPr lang="et-EE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mittekarantiinsed</a:t>
            </a:r>
            <a:r>
              <a:rPr lang="et-EE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taimekahjustajad ja nende kontrollimine</a:t>
            </a:r>
          </a:p>
          <a:p>
            <a:r>
              <a:rPr lang="et-EE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4. Fütosanitaarsertifikaadiga varustatavad taimeliigid.</a:t>
            </a:r>
          </a:p>
          <a:p>
            <a:r>
              <a:rPr lang="et-EE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</a:p>
          <a:p>
            <a:r>
              <a:rPr lang="et-EE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</a:p>
          <a:p>
            <a:endParaRPr lang="et-EE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4943663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sz="32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Tomati kahjustaja </a:t>
            </a:r>
            <a:r>
              <a:rPr lang="et-EE" sz="3200" i="1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Xanthomonas</a:t>
            </a:r>
            <a:r>
              <a:rPr lang="et-EE" sz="3200" i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t-EE" sz="3200" i="1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garndneri</a:t>
            </a:r>
            <a:r>
              <a:rPr lang="et-EE" sz="3200" i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503239" y="1332037"/>
            <a:ext cx="7920000" cy="4949701"/>
          </a:xfrm>
        </p:spPr>
        <p:txBody>
          <a:bodyPr/>
          <a:lstStyle/>
          <a:p>
            <a:r>
              <a:rPr lang="et-EE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a) seemned on saadud happega abstraheerimise meetodil ja</a:t>
            </a:r>
          </a:p>
          <a:p>
            <a:r>
              <a:rPr lang="et-EE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b) seemned on pärit piirkondadest, mis on teadaolevalt vabad kahjustajast </a:t>
            </a:r>
            <a:r>
              <a:rPr lang="et-EE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Xanthomonas</a:t>
            </a:r>
            <a:r>
              <a:rPr lang="et-EE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t-EE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gardneri</a:t>
            </a:r>
            <a:r>
              <a:rPr lang="et-EE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t-EE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ex</a:t>
            </a:r>
            <a:r>
              <a:rPr lang="et-EE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t-EE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Šutič</a:t>
            </a:r>
            <a:r>
              <a:rPr lang="et-EE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Jones </a:t>
            </a:r>
            <a:r>
              <a:rPr lang="et-EE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et </a:t>
            </a:r>
            <a:r>
              <a:rPr lang="et-EE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</a:t>
            </a:r>
            <a:r>
              <a:rPr lang="et-EE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t-EE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r>
              <a:rPr lang="et-EE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või</a:t>
            </a:r>
          </a:p>
          <a:p>
            <a:r>
              <a:rPr lang="et-EE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c) i) tootmisüksuses kasvavate taimede täieliku vegetatsiooniperioodi jooksul taimekahjustaja avastamiseks kohasel ajal tehtud visuaalse kontrolli käigus ei ole täheldatud kahjustaja </a:t>
            </a:r>
            <a:r>
              <a:rPr lang="et-EE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Xanthomonas</a:t>
            </a:r>
            <a:r>
              <a:rPr lang="et-EE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t-EE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gardneri</a:t>
            </a:r>
            <a:r>
              <a:rPr lang="et-EE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t-EE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ex</a:t>
            </a:r>
            <a:r>
              <a:rPr lang="et-EE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t-EE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Šutič</a:t>
            </a:r>
            <a:r>
              <a:rPr lang="et-EE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Jones </a:t>
            </a:r>
            <a:r>
              <a:rPr lang="et-EE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et </a:t>
            </a:r>
            <a:r>
              <a:rPr lang="et-EE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</a:t>
            </a:r>
            <a:r>
              <a:rPr lang="et-EE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t-EE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põhjustatud haiguse sümptomeid,</a:t>
            </a:r>
          </a:p>
          <a:p>
            <a:r>
              <a:rPr lang="et-EE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või </a:t>
            </a:r>
          </a:p>
          <a:p>
            <a:r>
              <a:rPr lang="et-EE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ii) seemned on läbinud ametliku kontrolli kahjustaja </a:t>
            </a:r>
            <a:r>
              <a:rPr lang="et-EE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Xanthomonas</a:t>
            </a:r>
            <a:r>
              <a:rPr lang="et-EE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t-EE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gardneri</a:t>
            </a:r>
            <a:r>
              <a:rPr lang="et-EE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t-EE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ex</a:t>
            </a:r>
            <a:r>
              <a:rPr lang="et-EE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t-EE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Šutič</a:t>
            </a:r>
            <a:r>
              <a:rPr lang="et-EE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Jones </a:t>
            </a:r>
            <a:r>
              <a:rPr lang="et-EE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et </a:t>
            </a:r>
            <a:r>
              <a:rPr lang="et-EE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</a:t>
            </a:r>
            <a:r>
              <a:rPr lang="et-EE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t-EE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suhtes representatiivse proovi analüüsi põhjal ja asjakohaseid meetodeid kasutades (millele järgneb asjakohane töötlemine või mitte) ning nende analüüside alusel on need tunnistatud vabaks kahjustajast </a:t>
            </a:r>
            <a:r>
              <a:rPr lang="et-EE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Xanthomonas</a:t>
            </a:r>
            <a:r>
              <a:rPr lang="et-EE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t-EE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gardneri</a:t>
            </a:r>
            <a:r>
              <a:rPr lang="et-EE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t-EE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ex</a:t>
            </a:r>
            <a:r>
              <a:rPr lang="et-EE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t-EE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Šutič</a:t>
            </a:r>
            <a:r>
              <a:rPr lang="et-EE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Jones </a:t>
            </a:r>
            <a:r>
              <a:rPr lang="et-EE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et </a:t>
            </a:r>
            <a:r>
              <a:rPr lang="et-EE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</a:t>
            </a:r>
            <a:r>
              <a:rPr lang="et-EE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t-EE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8325452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sz="32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Näiteks paprika </a:t>
            </a:r>
            <a:r>
              <a:rPr lang="et-EE" sz="3200" i="1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Xanthomonas</a:t>
            </a:r>
            <a:r>
              <a:rPr lang="et-EE" sz="3200" i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t-EE" sz="3200" i="1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euvasicatoria</a:t>
            </a:r>
            <a:endParaRPr lang="et-EE" sz="3200" i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1) Seemnete puhul:</a:t>
            </a:r>
          </a:p>
          <a:p>
            <a:r>
              <a:rPr lang="et-EE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a) seemned on pärit piirkondadest, mis on teadaolevalt vabad kahjustajast </a:t>
            </a:r>
            <a:r>
              <a:rPr lang="et-EE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Xanthomonas</a:t>
            </a:r>
            <a:r>
              <a:rPr lang="et-EE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t-EE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euvesicatoria</a:t>
            </a:r>
            <a:r>
              <a:rPr lang="et-EE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t-EE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Jones et </a:t>
            </a:r>
            <a:r>
              <a:rPr lang="et-EE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</a:t>
            </a:r>
            <a:r>
              <a:rPr lang="et-EE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.,</a:t>
            </a:r>
          </a:p>
          <a:p>
            <a:r>
              <a:rPr lang="et-EE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või</a:t>
            </a:r>
          </a:p>
          <a:p>
            <a:r>
              <a:rPr lang="et-EE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b) tootmisüksuses kasvavate taimede täieliku vegetatsiooniperioodi jooksul taimekahjustaja avastamiseks kohasel ajal tehtud visuaalse kontrolli käigus ei ole täheldatud kahjustaja </a:t>
            </a:r>
            <a:r>
              <a:rPr lang="et-EE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Xanthomonas</a:t>
            </a:r>
            <a:r>
              <a:rPr lang="et-EE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t-EE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euvesicatoria</a:t>
            </a:r>
            <a:r>
              <a:rPr lang="et-EE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t-EE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Jones et </a:t>
            </a:r>
            <a:r>
              <a:rPr lang="et-EE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</a:t>
            </a:r>
            <a:r>
              <a:rPr lang="et-EE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põhjustatud haiguse sümptomeid,</a:t>
            </a:r>
          </a:p>
          <a:p>
            <a:r>
              <a:rPr lang="et-EE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või </a:t>
            </a:r>
          </a:p>
          <a:p>
            <a:endParaRPr lang="et-EE" sz="2400" dirty="0"/>
          </a:p>
        </p:txBody>
      </p:sp>
    </p:spTree>
    <p:extLst>
      <p:ext uri="{BB962C8B-B14F-4D97-AF65-F5344CB8AC3E}">
        <p14:creationId xmlns:p14="http://schemas.microsoft.com/office/powerpoint/2010/main" val="62214736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3239" y="539949"/>
            <a:ext cx="7920000" cy="5741789"/>
          </a:xfrm>
        </p:spPr>
        <p:txBody>
          <a:bodyPr/>
          <a:lstStyle/>
          <a:p>
            <a:r>
              <a:rPr lang="et-EE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c) seemned on läbinud ametliku kontrolli kahjustaja </a:t>
            </a:r>
            <a:r>
              <a:rPr lang="et-EE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Xanthomonas</a:t>
            </a:r>
            <a:r>
              <a:rPr lang="et-EE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t-EE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euvesicatoria</a:t>
            </a:r>
            <a:r>
              <a:rPr lang="et-EE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Jones et </a:t>
            </a:r>
            <a:r>
              <a:rPr lang="et-EE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</a:t>
            </a:r>
            <a:r>
              <a:rPr lang="et-EE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suhtes proovi analüüsi põhjal ja asjakohaseid meetodeid kasutades (millele järgneb asjakohane töötlemine või mitte) ning nende analüüside alusel on need tunnistatud vabaks kahjustajast </a:t>
            </a:r>
            <a:r>
              <a:rPr lang="et-EE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Xanthomonas</a:t>
            </a:r>
            <a:r>
              <a:rPr lang="et-EE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t-EE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euvesicatoria</a:t>
            </a:r>
            <a:r>
              <a:rPr lang="et-EE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t-EE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Jones et </a:t>
            </a:r>
            <a:r>
              <a:rPr lang="et-EE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</a:t>
            </a:r>
            <a:r>
              <a:rPr lang="et-EE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..</a:t>
            </a:r>
          </a:p>
          <a:p>
            <a:endParaRPr lang="et-EE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t-EE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 Taimede, v.a seemnete puhul:</a:t>
            </a:r>
          </a:p>
          <a:p>
            <a:r>
              <a:rPr lang="et-EE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a) seemikud on kasvatatud seemnetest, mis vastavad punktis 1 esitatud nõuetele, </a:t>
            </a:r>
          </a:p>
          <a:p>
            <a:r>
              <a:rPr lang="et-EE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ja </a:t>
            </a:r>
          </a:p>
          <a:p>
            <a:r>
              <a:rPr lang="et-EE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b) noori taimi on hoitud asjakohastest hügieenitingimustes, et vältida nakatumist.</a:t>
            </a:r>
          </a:p>
          <a:p>
            <a:endParaRPr lang="et-EE" sz="2400" dirty="0"/>
          </a:p>
          <a:p>
            <a:endParaRPr lang="et-EE" sz="2400" dirty="0"/>
          </a:p>
        </p:txBody>
      </p:sp>
    </p:spTree>
    <p:extLst>
      <p:ext uri="{BB962C8B-B14F-4D97-AF65-F5344CB8AC3E}">
        <p14:creationId xmlns:p14="http://schemas.microsoft.com/office/powerpoint/2010/main" val="195083005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Taimepassi väljastamise tegevusluba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3239" y="1768475"/>
            <a:ext cx="7452914" cy="4513263"/>
          </a:xfrm>
        </p:spPr>
        <p:txBody>
          <a:bodyPr/>
          <a:lstStyle/>
          <a:p>
            <a:r>
              <a:rPr lang="et-EE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Taimepassistavate liikide (eriti köögiviljakultuuride või söödakultuuride väikepakendite korral) peab olema tootjatel taimepassi väljastamise tegevusluba.</a:t>
            </a:r>
          </a:p>
          <a:p>
            <a:endParaRPr lang="et-EE" dirty="0"/>
          </a:p>
          <a:p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293551601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Taimepass</a:t>
            </a:r>
            <a:r>
              <a:rPr lang="et-EE" dirty="0">
                <a:solidFill>
                  <a:schemeClr val="accent1">
                    <a:lumMod val="50000"/>
                  </a:schemeClr>
                </a:solidFill>
              </a:rPr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3239" y="1404045"/>
            <a:ext cx="7920000" cy="4877693"/>
          </a:xfrm>
        </p:spPr>
        <p:txBody>
          <a:bodyPr/>
          <a:lstStyle/>
          <a:p>
            <a:pPr marL="457200" indent="-457200">
              <a:buFontTx/>
              <a:buChar char="-"/>
            </a:pPr>
            <a:r>
              <a:rPr lang="et-EE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Enne 14.12.2019 toodetud seemet ja paljundusmaterjali võib turustada ilma taimepassita kuni 14.12.2020. Peale seda tuleb need ümber pakendada ja varustada uute kombineeritud etikettidega. </a:t>
            </a:r>
          </a:p>
          <a:p>
            <a:pPr marL="457200" indent="-457200">
              <a:buFontTx/>
              <a:buChar char="-"/>
            </a:pPr>
            <a:r>
              <a:rPr lang="et-EE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Alates 14.12.2019 väljastatavad taimepassid peavad vastama uutele nõuetele.</a:t>
            </a:r>
          </a:p>
          <a:p>
            <a:r>
              <a:rPr lang="et-EE" dirty="0">
                <a:latin typeface="Times New Roman" panose="02020603050405020304" pitchFamily="18" charset="0"/>
                <a:cs typeface="Times New Roman" panose="02020603050405020304" pitchFamily="18" charset="0"/>
              </a:rPr>
              <a:t>-	Enne 14.12.2019 väljastatud taimepassid kehtivad kuni 14.12.2023.</a:t>
            </a:r>
          </a:p>
          <a:p>
            <a:endParaRPr lang="et-E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8831456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Üleminek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Enne 14.12.2019 toodetud seemet ja paljundusmaterjali võib turustada ilma taimepassita kuni 14.12.2020. Peale seda tuleb need ümber pakendada ja varustada uute kombineeritud etikettidega.</a:t>
            </a:r>
          </a:p>
          <a:p>
            <a:endParaRPr lang="et-E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t-EE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Enne 14.12.2019 väljastatud taimepassid kehtivad kuni 14.12.2023.</a:t>
            </a:r>
          </a:p>
        </p:txBody>
      </p:sp>
    </p:spTree>
    <p:extLst>
      <p:ext uri="{BB962C8B-B14F-4D97-AF65-F5344CB8AC3E}">
        <p14:creationId xmlns:p14="http://schemas.microsoft.com/office/powerpoint/2010/main" val="395275483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Fütosanitaarsertifikaadiga varustatavad liigid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XI LISA</a:t>
            </a:r>
            <a:br>
              <a:rPr lang="et-EE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t-EE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Loetelu taimedest, taimsetest saadustest ja muudest objektidest, mille puhul nõutakse fütosanitaarsertifikaate, ning nendest, mille sissetoomisel liidu territooriumile ei nõuta fütosanitaarsertifikaate</a:t>
            </a:r>
          </a:p>
          <a:p>
            <a:r>
              <a:rPr lang="et-EE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r>
              <a:rPr lang="et-EE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OSA</a:t>
            </a:r>
          </a:p>
          <a:p>
            <a:r>
              <a:rPr lang="et-EE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Loetelu taimedest, taimsetest saadustest ja muudest objektidest, mille sissetoomisel liidu territooriumile nõutakse vastavalt määruse (EL) 2016/2031 artikli 72 lõikele 1 fütosanitaarsertifikaate, ning vastavatest kolmandatest päritolu- või lähteriikidest</a:t>
            </a:r>
          </a:p>
          <a:p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71529098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>
                <a:solidFill>
                  <a:schemeClr val="accent1">
                    <a:lumMod val="50000"/>
                  </a:schemeClr>
                </a:solidFill>
              </a:rPr>
              <a:t>Fütosanitaarsertifikaadiga varustatakse teatud riikidest </a:t>
            </a:r>
            <a:r>
              <a:rPr lang="et-EE" dirty="0" err="1">
                <a:solidFill>
                  <a:schemeClr val="accent1">
                    <a:lumMod val="50000"/>
                  </a:schemeClr>
                </a:solidFill>
              </a:rPr>
              <a:t>sissetootavat</a:t>
            </a:r>
            <a:r>
              <a:rPr lang="et-EE" dirty="0">
                <a:solidFill>
                  <a:schemeClr val="accent1">
                    <a:lumMod val="50000"/>
                  </a:schemeClr>
                </a:solidFill>
              </a:rPr>
              <a:t> seemet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 dirty="0"/>
              <a:t>Nisu, oder, rukis, kaer, mais, riis, </a:t>
            </a:r>
            <a:r>
              <a:rPr lang="et-EE" dirty="0" err="1"/>
              <a:t>sorgo</a:t>
            </a:r>
            <a:r>
              <a:rPr lang="et-EE" dirty="0"/>
              <a:t>, tritikale, kanaari paelrohi, muu teravili</a:t>
            </a:r>
          </a:p>
          <a:p>
            <a:r>
              <a:rPr lang="et-EE" dirty="0"/>
              <a:t>Raps, </a:t>
            </a:r>
            <a:r>
              <a:rPr lang="et-EE" dirty="0" err="1"/>
              <a:t>rüps</a:t>
            </a:r>
            <a:r>
              <a:rPr lang="et-EE" dirty="0"/>
              <a:t>, sinep, ristik, aruhein, raihein, aasnurmikas, timut, muud </a:t>
            </a:r>
            <a:r>
              <a:rPr lang="et-EE" dirty="0" err="1"/>
              <a:t>rohttaimed</a:t>
            </a:r>
            <a:r>
              <a:rPr lang="et-EE" dirty="0"/>
              <a:t>, muud ristõielised</a:t>
            </a:r>
          </a:p>
          <a:p>
            <a:r>
              <a:rPr lang="et-EE" dirty="0"/>
              <a:t>Suhkrumais, aeduba, lutsern, päevalill, muud seemned</a:t>
            </a:r>
          </a:p>
          <a:p>
            <a:endParaRPr lang="et-EE" dirty="0"/>
          </a:p>
          <a:p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237656250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>
                <a:solidFill>
                  <a:schemeClr val="accent1">
                    <a:lumMod val="50000"/>
                  </a:schemeClr>
                </a:solidFill>
              </a:rPr>
              <a:t>Samavääruse nõukogu määrus 2003/17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 dirty="0"/>
              <a:t>Nimetatud liigid, nimetatud riikidest peavad olema varustatud </a:t>
            </a:r>
            <a:r>
              <a:rPr lang="et-EE" dirty="0" err="1"/>
              <a:t>fürosanitaarsertifikaadiga</a:t>
            </a:r>
            <a:endParaRPr lang="et-EE" dirty="0"/>
          </a:p>
          <a:p>
            <a:endParaRPr lang="et-EE" dirty="0"/>
          </a:p>
          <a:p>
            <a:r>
              <a:rPr lang="et-EE" dirty="0"/>
              <a:t>Seemnete korral on lubatud import vaid samaväärsetest riikidest</a:t>
            </a:r>
          </a:p>
          <a:p>
            <a:r>
              <a:rPr lang="et-EE" u="sng" dirty="0"/>
              <a:t>Jälgima peab kahte seadusandlust paralleelselt</a:t>
            </a:r>
          </a:p>
          <a:p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367567318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>
                <a:solidFill>
                  <a:schemeClr val="accent1">
                    <a:lumMod val="50000"/>
                  </a:schemeClr>
                </a:solidFill>
              </a:rPr>
              <a:t>Nisu näide</a:t>
            </a:r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39329" y="1548061"/>
            <a:ext cx="7128792" cy="44596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77108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>
                <a:solidFill>
                  <a:schemeClr val="accent1">
                    <a:lumMod val="50000"/>
                  </a:schemeClr>
                </a:solidFill>
              </a:rPr>
              <a:t>Taimetervise määrus 2016/2031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3239" y="1476053"/>
            <a:ext cx="7920000" cy="4805685"/>
          </a:xfrm>
        </p:spPr>
        <p:txBody>
          <a:bodyPr/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t-EE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Taimetervise määrus 2016/2031 jõustub 14.12.2019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t-EE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Sellega seoses muudetakse:</a:t>
            </a:r>
          </a:p>
          <a:p>
            <a:r>
              <a:rPr lang="et-E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- taimekaitseseadust ehk </a:t>
            </a:r>
            <a:r>
              <a:rPr lang="et-E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TaimKS</a:t>
            </a:r>
            <a:endParaRPr lang="et-E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t-E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-taimede paljundamise ja sordikaitse seadust ehk </a:t>
            </a:r>
            <a:r>
              <a:rPr lang="et-E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TPSKS</a:t>
            </a:r>
            <a:endParaRPr lang="et-E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t-EE" dirty="0">
                <a:latin typeface="Times New Roman" panose="02020603050405020304" pitchFamily="18" charset="0"/>
                <a:cs typeface="Times New Roman" panose="02020603050405020304" pitchFamily="18" charset="0"/>
              </a:rPr>
              <a:t>	- mahepõllumajanduse seadust </a:t>
            </a:r>
          </a:p>
          <a:p>
            <a:r>
              <a:rPr lang="et-EE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t-EE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riigilõivuseadust</a:t>
            </a:r>
            <a:endParaRPr lang="et-EE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38950635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t-EE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 pead üht õiget seemnejärge pidama</a:t>
            </a:r>
            <a:br>
              <a:rPr lang="et-EE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t-EE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(Carl Robert Jakobsoni põllutöö kaheksas käsk)</a:t>
            </a:r>
            <a:br>
              <a:rPr lang="et-EE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t-EE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8" descr="j0402208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PencilGrayscale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1457" y="1764085"/>
            <a:ext cx="5641578" cy="45132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2398498" y="5862531"/>
            <a:ext cx="4608512" cy="3777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t-EE" dirty="0"/>
              <a:t>Tänan tähelepanu eest!</a:t>
            </a:r>
          </a:p>
        </p:txBody>
      </p:sp>
    </p:spTree>
    <p:extLst>
      <p:ext uri="{BB962C8B-B14F-4D97-AF65-F5344CB8AC3E}">
        <p14:creationId xmlns:p14="http://schemas.microsoft.com/office/powerpoint/2010/main" val="4110676195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endParaRPr lang="et-EE" b="1" i="1" dirty="0"/>
          </a:p>
          <a:p>
            <a:pPr algn="ctr"/>
            <a:r>
              <a:rPr lang="et-EE" b="1" i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Tänan tähelepanu eest!</a:t>
            </a:r>
          </a:p>
          <a:p>
            <a:pPr algn="ctr"/>
            <a:endParaRPr lang="et-EE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t-EE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Kristiina Digryte</a:t>
            </a:r>
          </a:p>
          <a:p>
            <a:pPr algn="ctr"/>
            <a:r>
              <a:rPr lang="et-EE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Maaeluministeerium</a:t>
            </a:r>
          </a:p>
          <a:p>
            <a:pPr algn="ctr"/>
            <a:r>
              <a:rPr lang="et-EE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Taimetervise osakond 6256 275; Kristiina.digryte@agri.ee</a:t>
            </a:r>
          </a:p>
        </p:txBody>
      </p:sp>
    </p:spTree>
    <p:extLst>
      <p:ext uri="{BB962C8B-B14F-4D97-AF65-F5344CB8AC3E}">
        <p14:creationId xmlns:p14="http://schemas.microsoft.com/office/powerpoint/2010/main" val="26332607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237" y="539999"/>
            <a:ext cx="7920000" cy="2088181"/>
          </a:xfrm>
        </p:spPr>
        <p:txBody>
          <a:bodyPr/>
          <a:lstStyle/>
          <a:p>
            <a:r>
              <a:rPr lang="et-EE" sz="32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XIII LISA</a:t>
            </a:r>
            <a:br>
              <a:rPr lang="et-EE" sz="32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t-EE" sz="32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Loetelu taimedest, taimsetest saadustest ja muudest objektidest, mille vedamisel liidu territooriumil nõutakse taimepassi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3237" y="1116014"/>
            <a:ext cx="7920000" cy="5472608"/>
          </a:xfrm>
        </p:spPr>
        <p:txBody>
          <a:bodyPr/>
          <a:lstStyle/>
          <a:p>
            <a:endParaRPr lang="et-E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t-E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t-EE" dirty="0">
                <a:latin typeface="Times New Roman" panose="02020603050405020304" pitchFamily="18" charset="0"/>
                <a:cs typeface="Times New Roman" panose="02020603050405020304" pitchFamily="18" charset="0"/>
              </a:rPr>
              <a:t>Kõik istutamiseks ettenähtud taimed, välja arvatud seemned.</a:t>
            </a:r>
          </a:p>
          <a:p>
            <a:endParaRPr lang="et-E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t-EE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Teatud seemned (liigid nimetatud)</a:t>
            </a:r>
          </a:p>
          <a:p>
            <a:endParaRPr lang="et-E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t-EE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Teravili ei kuulu siia alla </a:t>
            </a:r>
          </a:p>
          <a:p>
            <a:endParaRPr lang="et-EE" dirty="0"/>
          </a:p>
          <a:p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6978162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RNQPd</a:t>
            </a:r>
            <a:endParaRPr lang="et-EE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3239" y="1332037"/>
            <a:ext cx="7920000" cy="4949701"/>
          </a:xfrm>
        </p:spPr>
        <p:txBody>
          <a:bodyPr/>
          <a:lstStyle/>
          <a:p>
            <a:r>
              <a:rPr lang="et-EE" dirty="0"/>
              <a:t>- </a:t>
            </a:r>
            <a:r>
              <a:rPr lang="et-EE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Kahjustaja ei ole ohtlik kahjustaja ega ohtlike kahjustajate loetellu kandmata kahjustaja</a:t>
            </a:r>
          </a:p>
          <a:p>
            <a:r>
              <a:rPr lang="et-EE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See kahjustaja on levinud ELis</a:t>
            </a:r>
          </a:p>
          <a:p>
            <a:pPr marL="457200" indent="-457200">
              <a:buFontTx/>
              <a:buChar char="-"/>
            </a:pPr>
            <a:r>
              <a:rPr lang="et-EE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Kahjustaja levib peamiselt konkreetsete istutamiseks ettenähtud taimede kaudu</a:t>
            </a:r>
          </a:p>
          <a:p>
            <a:pPr marL="457200" indent="-457200">
              <a:buFontTx/>
              <a:buChar char="-"/>
            </a:pPr>
            <a:r>
              <a:rPr lang="et-EE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Tekitab suurt majanduslikku mõju (kahju)</a:t>
            </a:r>
          </a:p>
          <a:p>
            <a:pPr marL="457200" indent="-457200">
              <a:buFontTx/>
              <a:buChar char="-"/>
            </a:pPr>
            <a:r>
              <a:rPr lang="et-EE" dirty="0">
                <a:latin typeface="Times New Roman" panose="02020603050405020304" pitchFamily="18" charset="0"/>
                <a:cs typeface="Times New Roman" panose="02020603050405020304" pitchFamily="18" charset="0"/>
              </a:rPr>
              <a:t>On olemas meetmed nende leviku ennetamiseks</a:t>
            </a:r>
          </a:p>
        </p:txBody>
      </p:sp>
    </p:spTree>
    <p:extLst>
      <p:ext uri="{BB962C8B-B14F-4D97-AF65-F5344CB8AC3E}">
        <p14:creationId xmlns:p14="http://schemas.microsoft.com/office/powerpoint/2010/main" val="23433173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Põllukultuuride </a:t>
            </a:r>
            <a:r>
              <a:rPr lang="et-EE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RNQPd</a:t>
            </a:r>
            <a:endParaRPr lang="et-EE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3239" y="1332037"/>
            <a:ext cx="7920000" cy="4949701"/>
          </a:xfrm>
        </p:spPr>
        <p:txBody>
          <a:bodyPr/>
          <a:lstStyle/>
          <a:p>
            <a:r>
              <a:rPr lang="et-EE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-Harilik lutsern </a:t>
            </a:r>
            <a:r>
              <a:rPr lang="et-EE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Clavibacter</a:t>
            </a:r>
            <a:r>
              <a:rPr lang="et-EE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t-EE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michiganensis</a:t>
            </a:r>
            <a:r>
              <a:rPr lang="et-EE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t-EE" sz="2400" dirty="0" err="1"/>
              <a:t>ssp</a:t>
            </a:r>
            <a:r>
              <a:rPr lang="et-EE" sz="2400" dirty="0"/>
              <a:t>. </a:t>
            </a:r>
            <a:r>
              <a:rPr lang="et-EE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Insidiosus</a:t>
            </a:r>
            <a:r>
              <a:rPr lang="et-EE" sz="2400" i="1" dirty="0"/>
              <a:t> </a:t>
            </a:r>
            <a:r>
              <a:rPr lang="et-EE" sz="24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nematood</a:t>
            </a:r>
            <a:r>
              <a:rPr lang="et-EE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t-EE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Ditylenchus</a:t>
            </a:r>
            <a:r>
              <a:rPr lang="et-EE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t-EE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dipsaci</a:t>
            </a:r>
            <a:r>
              <a:rPr lang="et-EE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t-EE" sz="24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varreingerjas</a:t>
            </a:r>
            <a:r>
              <a:rPr lang="et-EE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et-EE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-Harilik lina </a:t>
            </a:r>
            <a:r>
              <a:rPr lang="et-EE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Botrytis</a:t>
            </a:r>
            <a:r>
              <a:rPr lang="et-EE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t-EE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cinerea</a:t>
            </a:r>
            <a:r>
              <a:rPr lang="et-EE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t-EE" sz="24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hahkhallitus</a:t>
            </a:r>
            <a:r>
              <a:rPr lang="et-EE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t-EE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Alternaria</a:t>
            </a:r>
            <a:r>
              <a:rPr lang="et-EE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t-EE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linicola</a:t>
            </a:r>
            <a:r>
              <a:rPr lang="et-EE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t-EE" sz="24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kuivlaiksus</a:t>
            </a:r>
            <a:r>
              <a:rPr lang="et-EE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t-EE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Boeremia</a:t>
            </a:r>
            <a:r>
              <a:rPr lang="et-EE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t-EE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exigua</a:t>
            </a:r>
            <a:r>
              <a:rPr lang="et-EE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t-EE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var</a:t>
            </a:r>
            <a:r>
              <a:rPr lang="et-EE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t-EE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Linicola</a:t>
            </a:r>
            <a:r>
              <a:rPr lang="et-EE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t-EE" sz="24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seenhaigus</a:t>
            </a:r>
            <a:r>
              <a:rPr lang="et-EE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t-EE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Colletotrichum</a:t>
            </a:r>
            <a:r>
              <a:rPr lang="et-EE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t-EE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lini</a:t>
            </a:r>
            <a:r>
              <a:rPr lang="et-EE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t-EE" sz="24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linakõrbus</a:t>
            </a:r>
            <a:r>
              <a:rPr lang="et-EE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t-EE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Fusarium</a:t>
            </a:r>
            <a:r>
              <a:rPr lang="et-EE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t-EE" sz="24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lina närbumistõbi </a:t>
            </a:r>
            <a:r>
              <a:rPr lang="et-EE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t-EE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anamorfne</a:t>
            </a:r>
            <a:r>
              <a:rPr lang="et-EE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perekond), v.a </a:t>
            </a:r>
            <a:r>
              <a:rPr lang="et-EE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Fusarium</a:t>
            </a:r>
            <a:r>
              <a:rPr lang="et-EE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t-EE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oxysporum</a:t>
            </a:r>
            <a:r>
              <a:rPr lang="et-EE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f. </a:t>
            </a:r>
            <a:r>
              <a:rPr lang="et-EE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sp</a:t>
            </a:r>
            <a:r>
              <a:rPr lang="et-EE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t-EE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albedinis</a:t>
            </a:r>
            <a:r>
              <a:rPr lang="et-EE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(Kill. &amp; Maire) </a:t>
            </a:r>
            <a:r>
              <a:rPr lang="et-EE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W.L</a:t>
            </a:r>
            <a:r>
              <a:rPr lang="et-EE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t-EE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Gordon</a:t>
            </a:r>
            <a:r>
              <a:rPr lang="et-EE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ja </a:t>
            </a:r>
            <a:r>
              <a:rPr lang="et-EE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Fusarium</a:t>
            </a:r>
            <a:r>
              <a:rPr lang="et-EE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t-EE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circinatum</a:t>
            </a:r>
            <a:r>
              <a:rPr lang="et-EE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t-EE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Nirenberg</a:t>
            </a:r>
            <a:r>
              <a:rPr lang="et-EE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&amp; </a:t>
            </a:r>
            <a:r>
              <a:rPr lang="et-EE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O'Donnell</a:t>
            </a:r>
            <a:r>
              <a:rPr lang="et-EE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t-EE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</a:p>
          <a:p>
            <a:r>
              <a:rPr lang="et-EE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-Raps, </a:t>
            </a:r>
            <a:r>
              <a:rPr lang="et-EE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rüps</a:t>
            </a:r>
            <a:r>
              <a:rPr lang="et-EE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PT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Sclerotinia sclerotiorum</a:t>
            </a:r>
            <a:r>
              <a:rPr lang="pt-P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(Libert) de Bary </a:t>
            </a:r>
            <a:r>
              <a:rPr lang="et-EE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t-EE" sz="24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valge mädanik</a:t>
            </a:r>
          </a:p>
          <a:p>
            <a:r>
              <a:rPr lang="et-E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35243417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Põllukultuuride </a:t>
            </a:r>
            <a:r>
              <a:rPr lang="et-EE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RNQPd</a:t>
            </a:r>
            <a:endParaRPr lang="et-EE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 dirty="0">
                <a:latin typeface="Times New Roman" panose="02020603050405020304" pitchFamily="18" charset="0"/>
                <a:cs typeface="Times New Roman" panose="02020603050405020304" pitchFamily="18" charset="0"/>
              </a:rPr>
              <a:t>-Sojauba </a:t>
            </a:r>
            <a:r>
              <a:rPr lang="et-EE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Diaporthe</a:t>
            </a:r>
            <a:r>
              <a:rPr lang="et-EE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t-EE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caulivora</a:t>
            </a:r>
            <a:r>
              <a:rPr lang="et-EE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t-EE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Diaporthe</a:t>
            </a:r>
            <a:r>
              <a:rPr lang="et-EE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t-EE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phaseolorum</a:t>
            </a:r>
            <a:r>
              <a:rPr lang="et-EE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t-EE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var</a:t>
            </a:r>
            <a:r>
              <a:rPr lang="et-EE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t-EE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caulivora</a:t>
            </a:r>
            <a:r>
              <a:rPr lang="et-EE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); </a:t>
            </a:r>
            <a:r>
              <a:rPr lang="et-EE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Diaporthe</a:t>
            </a:r>
            <a:r>
              <a:rPr lang="et-EE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t-EE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var</a:t>
            </a:r>
            <a:r>
              <a:rPr lang="et-EE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t-EE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sojae</a:t>
            </a:r>
            <a:r>
              <a:rPr lang="et-EE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t-EE" sz="24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seenhaigus</a:t>
            </a:r>
          </a:p>
          <a:p>
            <a:r>
              <a:rPr lang="et-EE" dirty="0">
                <a:latin typeface="Times New Roman" panose="02020603050405020304" pitchFamily="18" charset="0"/>
                <a:cs typeface="Times New Roman" panose="02020603050405020304" pitchFamily="18" charset="0"/>
              </a:rPr>
              <a:t>-Valge sinep</a:t>
            </a:r>
            <a:r>
              <a:rPr lang="pt-PT" i="1" dirty="0"/>
              <a:t> </a:t>
            </a:r>
            <a:r>
              <a:rPr lang="pt-PT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Sclerotinia sclerotiorum</a:t>
            </a:r>
            <a:r>
              <a:rPr lang="pt-P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(Libert) de Bary </a:t>
            </a:r>
            <a:r>
              <a:rPr lang="et-EE" sz="24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valge mädanik</a:t>
            </a:r>
          </a:p>
          <a:p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4044871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Põlduba </a:t>
            </a:r>
            <a:r>
              <a:rPr lang="et-EE" i="1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Vicia</a:t>
            </a:r>
            <a:r>
              <a:rPr lang="et-EE" i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t-EE" i="1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faba</a:t>
            </a:r>
            <a:endParaRPr lang="et-EE" i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 dirty="0">
                <a:latin typeface="Times New Roman" panose="02020603050405020304" pitchFamily="18" charset="0"/>
                <a:cs typeface="Times New Roman" panose="02020603050405020304" pitchFamily="18" charset="0"/>
              </a:rPr>
              <a:t>Põlduba kuulub nii põllukultuuridest </a:t>
            </a:r>
            <a:r>
              <a:rPr lang="et-EE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söödakultuuride</a:t>
            </a:r>
            <a:r>
              <a:rPr lang="et-E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nimekirja kui ka </a:t>
            </a:r>
            <a:r>
              <a:rPr lang="et-EE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köögiviljakultuuride</a:t>
            </a:r>
            <a:r>
              <a:rPr lang="et-E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nimekirja</a:t>
            </a:r>
          </a:p>
          <a:p>
            <a:endParaRPr lang="et-E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t-EE" dirty="0">
                <a:latin typeface="Times New Roman" panose="02020603050405020304" pitchFamily="18" charset="0"/>
                <a:cs typeface="Times New Roman" panose="02020603050405020304" pitchFamily="18" charset="0"/>
              </a:rPr>
              <a:t>Rakendusmääruses on nimetatud </a:t>
            </a:r>
          </a:p>
          <a:p>
            <a:r>
              <a:rPr lang="et-EE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Bruchus</a:t>
            </a:r>
            <a:r>
              <a:rPr lang="et-EE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t-EE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rufimanus</a:t>
            </a:r>
            <a:r>
              <a:rPr lang="et-E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t-E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Boheman</a:t>
            </a:r>
            <a:r>
              <a:rPr lang="et-E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</a:p>
          <a:p>
            <a:r>
              <a:rPr lang="et-EE" dirty="0">
                <a:latin typeface="Times New Roman" panose="02020603050405020304" pitchFamily="18" charset="0"/>
                <a:cs typeface="Times New Roman" panose="02020603050405020304" pitchFamily="18" charset="0"/>
              </a:rPr>
              <a:t>KEHTIB VAID KÖÖGIVILJAKULTUURIDEL</a:t>
            </a:r>
          </a:p>
        </p:txBody>
      </p:sp>
    </p:spTree>
    <p:extLst>
      <p:ext uri="{BB962C8B-B14F-4D97-AF65-F5344CB8AC3E}">
        <p14:creationId xmlns:p14="http://schemas.microsoft.com/office/powerpoint/2010/main" val="220630379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237" y="540000"/>
            <a:ext cx="7920000" cy="720029"/>
          </a:xfrm>
        </p:spPr>
        <p:txBody>
          <a:bodyPr/>
          <a:lstStyle/>
          <a:p>
            <a:r>
              <a:rPr lang="et-EE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Köögiviljakultuurid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3239" y="1332037"/>
            <a:ext cx="7920000" cy="4949701"/>
          </a:xfrm>
        </p:spPr>
        <p:txBody>
          <a:bodyPr/>
          <a:lstStyle/>
          <a:p>
            <a:r>
              <a:rPr lang="et-EE" dirty="0">
                <a:latin typeface="Times New Roman" panose="02020603050405020304" pitchFamily="18" charset="0"/>
                <a:cs typeface="Times New Roman" panose="02020603050405020304" pitchFamily="18" charset="0"/>
              </a:rPr>
              <a:t>-Harilik tomat </a:t>
            </a:r>
            <a:r>
              <a:rPr lang="et-EE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Clavibacter</a:t>
            </a:r>
            <a:r>
              <a:rPr lang="et-EE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t-EE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michiganensis</a:t>
            </a:r>
            <a:r>
              <a:rPr lang="et-EE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t-EE" sz="24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tomati bakterpõletik</a:t>
            </a:r>
            <a:r>
              <a:rPr lang="et-EE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t-EE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Xanthomonas</a:t>
            </a:r>
            <a:r>
              <a:rPr lang="et-EE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t-EE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euvesicatoria</a:t>
            </a:r>
            <a:r>
              <a:rPr lang="et-EE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t-EE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Xanthomonas</a:t>
            </a:r>
            <a:r>
              <a:rPr lang="et-EE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t-EE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gardneri</a:t>
            </a:r>
            <a:r>
              <a:rPr lang="et-EE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, </a:t>
            </a:r>
            <a:r>
              <a:rPr lang="et-EE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Xanthomonas</a:t>
            </a:r>
            <a:r>
              <a:rPr lang="et-EE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t-EE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perforans</a:t>
            </a:r>
            <a:r>
              <a:rPr lang="et-EE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t-EE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Xanthomonas</a:t>
            </a:r>
            <a:r>
              <a:rPr lang="et-EE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t-EE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vesicatoria</a:t>
            </a:r>
            <a:r>
              <a:rPr lang="et-EE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t-EE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Pepino</a:t>
            </a:r>
            <a:r>
              <a:rPr lang="et-EE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t-EE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mosaic</a:t>
            </a:r>
            <a:r>
              <a:rPr lang="et-EE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virus </a:t>
            </a:r>
            <a:r>
              <a:rPr lang="et-EE" sz="24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pepiino</a:t>
            </a:r>
            <a:r>
              <a:rPr lang="et-EE" sz="24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mosaiikviirus</a:t>
            </a:r>
            <a:r>
              <a:rPr lang="et-EE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t-EE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Potato</a:t>
            </a:r>
            <a:r>
              <a:rPr lang="et-EE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t-EE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spindle</a:t>
            </a:r>
            <a:r>
              <a:rPr lang="et-EE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tuber </a:t>
            </a:r>
            <a:r>
              <a:rPr lang="et-EE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viroid</a:t>
            </a:r>
            <a:r>
              <a:rPr lang="et-EE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t-EE" sz="24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viroid</a:t>
            </a:r>
            <a:endParaRPr lang="et-EE" sz="2400" dirty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t-EE" dirty="0">
                <a:latin typeface="Times New Roman" panose="02020603050405020304" pitchFamily="18" charset="0"/>
                <a:cs typeface="Times New Roman" panose="02020603050405020304" pitchFamily="18" charset="0"/>
              </a:rPr>
              <a:t>-Aeduba </a:t>
            </a:r>
            <a:r>
              <a:rPr lang="et-EE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Xanthomonas</a:t>
            </a:r>
            <a:r>
              <a:rPr lang="et-EE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t-EE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axonopodis</a:t>
            </a:r>
            <a:r>
              <a:rPr lang="et-EE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t-EE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Xanthomonas</a:t>
            </a:r>
            <a:r>
              <a:rPr lang="et-EE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t-EE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fuscans</a:t>
            </a:r>
            <a:r>
              <a:rPr lang="et-EE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t-EE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Bruchus</a:t>
            </a:r>
            <a:r>
              <a:rPr lang="et-EE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t-EE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pisorum</a:t>
            </a:r>
            <a:r>
              <a:rPr lang="et-EE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t-EE" sz="24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teramardikas</a:t>
            </a:r>
            <a:r>
              <a:rPr lang="et-EE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t-EE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t-EE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Acanthoscelides</a:t>
            </a:r>
            <a:r>
              <a:rPr lang="et-EE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t-EE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obtectus</a:t>
            </a:r>
            <a:r>
              <a:rPr lang="et-EE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t-EE" sz="24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oakärsakas</a:t>
            </a:r>
            <a:endParaRPr lang="et-EE" sz="2400" dirty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t-EE" dirty="0">
                <a:latin typeface="Times New Roman" panose="02020603050405020304" pitchFamily="18" charset="0"/>
                <a:cs typeface="Times New Roman" panose="02020603050405020304" pitchFamily="18" charset="0"/>
              </a:rPr>
              <a:t>-Põlduba</a:t>
            </a:r>
            <a:r>
              <a:rPr lang="et-EE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t-EE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Bruchus</a:t>
            </a:r>
            <a:r>
              <a:rPr lang="et-EE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t-EE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rufimanus</a:t>
            </a:r>
            <a:r>
              <a:rPr lang="et-EE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t-EE" sz="24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teramardikas</a:t>
            </a:r>
          </a:p>
          <a:p>
            <a:r>
              <a:rPr lang="et-EE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t-E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Õisuba</a:t>
            </a:r>
            <a:r>
              <a:rPr lang="et-E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t-EE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Acanthoscelides</a:t>
            </a:r>
            <a:r>
              <a:rPr lang="et-EE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t-EE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obtecus</a:t>
            </a:r>
            <a:r>
              <a:rPr lang="et-EE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t-EE" sz="24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oakärsakas</a:t>
            </a:r>
            <a:endParaRPr lang="et-EE" sz="2400" dirty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t-E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t-EE" dirty="0"/>
              <a:t> </a:t>
            </a:r>
          </a:p>
          <a:p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1333278745"/>
      </p:ext>
    </p:extLst>
  </p:cSld>
  <p:clrMapOvr>
    <a:masterClrMapping/>
  </p:clrMapOvr>
</p:sld>
</file>

<file path=ppt/theme/theme1.xml><?xml version="1.0" encoding="utf-8"?>
<a:theme xmlns:a="http://schemas.openxmlformats.org/drawingml/2006/main" name="slaidipohi-maaeluministeerium-2015-est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Roboto Condensed"/>
        <a:ea typeface="Microsoft YaHei"/>
        <a:cs typeface=""/>
      </a:majorFont>
      <a:minorFont>
        <a:latin typeface="Roboto Condensed"/>
        <a:ea typeface="Microsoft YaHei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11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tabLst/>
          <a:defRPr kumimoji="0" lang="en-GB" altLang="en-US" sz="1800" b="0" i="0" u="none" strike="noStrike" cap="none" normalizeH="0" baseline="0" smtClean="0">
            <a:ln>
              <a:noFill/>
            </a:ln>
            <a:effectLst/>
            <a:latin typeface="Roboto Condensed" panose="02000000000000000000" pitchFamily="2" charset="0"/>
            <a:ea typeface="Microsoft YaHei" panose="020B0503020204020204" pitchFamily="34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11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tabLst/>
          <a:defRPr kumimoji="0" lang="en-GB" altLang="en-US" sz="1800" b="0" i="0" u="none" strike="noStrike" cap="none" normalizeH="0" baseline="0" smtClean="0">
            <a:ln>
              <a:noFill/>
            </a:ln>
            <a:effectLst/>
            <a:latin typeface="Roboto Condensed" panose="02000000000000000000" pitchFamily="2" charset="0"/>
            <a:ea typeface="Microsoft YaHei" panose="020B0503020204020204" pitchFamily="34" charset="-122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slaidipohi-maaeluministeerium-2015-est</Template>
  <TotalTime>0</TotalTime>
  <Words>1512</Words>
  <Application>Microsoft Office PowerPoint</Application>
  <PresentationFormat>Kohandatud</PresentationFormat>
  <Paragraphs>163</Paragraphs>
  <Slides>31</Slides>
  <Notes>1</Notes>
  <HiddenSlides>0</HiddenSlides>
  <MMClips>0</MMClips>
  <ScaleCrop>false</ScaleCrop>
  <HeadingPairs>
    <vt:vector size="6" baseType="variant">
      <vt:variant>
        <vt:lpstr>Kasutatud fondid</vt:lpstr>
      </vt:variant>
      <vt:variant>
        <vt:i4>4</vt:i4>
      </vt:variant>
      <vt:variant>
        <vt:lpstr>Kujundus</vt:lpstr>
      </vt:variant>
      <vt:variant>
        <vt:i4>1</vt:i4>
      </vt:variant>
      <vt:variant>
        <vt:lpstr>Slaidipealkirjad</vt:lpstr>
      </vt:variant>
      <vt:variant>
        <vt:i4>31</vt:i4>
      </vt:variant>
    </vt:vector>
  </HeadingPairs>
  <TitlesOfParts>
    <vt:vector size="36" baseType="lpstr">
      <vt:lpstr>Arial</vt:lpstr>
      <vt:lpstr>Calibri</vt:lpstr>
      <vt:lpstr>Roboto Condensed</vt:lpstr>
      <vt:lpstr>Times New Roman</vt:lpstr>
      <vt:lpstr>slaidipohi-maaeluministeerium-2015-est</vt:lpstr>
      <vt:lpstr>Taimetervise määrusest tulenev taimekahjustajate kontrollimine    27.-28.11.2019</vt:lpstr>
      <vt:lpstr>Ettekanne</vt:lpstr>
      <vt:lpstr>Taimetervise määrus 2016/2031</vt:lpstr>
      <vt:lpstr>XIII LISA Loetelu taimedest, taimsetest saadustest ja muudest objektidest, mille vedamisel liidu territooriumil nõutakse taimepassi</vt:lpstr>
      <vt:lpstr>RNQPd</vt:lpstr>
      <vt:lpstr>Põllukultuuride RNQPd</vt:lpstr>
      <vt:lpstr>Põllukultuuride RNQPd</vt:lpstr>
      <vt:lpstr>Põlduba Vicia faba</vt:lpstr>
      <vt:lpstr>Köögiviljakultuurid</vt:lpstr>
      <vt:lpstr>PowerPointi esitlus</vt:lpstr>
      <vt:lpstr>Dekoratiivkultuuride seeme</vt:lpstr>
      <vt:lpstr>A osa Söödakultuuride seemnega seotud reguleeritud mittekarantiinsed taimekahjustajad (hariliku lutserni näide)  </vt:lpstr>
      <vt:lpstr>Söödakultuuride, köögiviljakultuuride segu</vt:lpstr>
      <vt:lpstr>V lisa Meetmed, millega ennetatakse reguleeritud mittekarantiinsete taimekahjustajate (RNQPde) esinemist konkreetsetel istutamiseks ettenähtud taimedel </vt:lpstr>
      <vt:lpstr>RNQPde määramiseks proovivõtmine ja analüüsimine</vt:lpstr>
      <vt:lpstr>Lisameetmed on vaid osadele kultuuridele (hariliku lutserni näide, Clavibacter m.): </vt:lpstr>
      <vt:lpstr>Hariliku lutserni näide (Ditylenchus dipsaci)</vt:lpstr>
      <vt:lpstr>Raps ja rüps (Clavibacter)</vt:lpstr>
      <vt:lpstr>Köögiviljakultuuride kontrollimine</vt:lpstr>
      <vt:lpstr>Tomati kahjustaja Xanthomonas garndneri </vt:lpstr>
      <vt:lpstr>Näiteks paprika Xanthomonas euvasicatoria</vt:lpstr>
      <vt:lpstr>PowerPointi esitlus</vt:lpstr>
      <vt:lpstr>Taimepassi väljastamise tegevusluba</vt:lpstr>
      <vt:lpstr>Taimepass </vt:lpstr>
      <vt:lpstr>Üleminek</vt:lpstr>
      <vt:lpstr>Fütosanitaarsertifikaadiga varustatavad liigid </vt:lpstr>
      <vt:lpstr>Fütosanitaarsertifikaadiga varustatakse teatud riikidest sissetootavat seemet</vt:lpstr>
      <vt:lpstr>Samavääruse nõukogu määrus 2003/17</vt:lpstr>
      <vt:lpstr>Nisu näide</vt:lpstr>
      <vt:lpstr>Sa pead üht õiget seemnejärge pidama (Carl Robert Jakobsoni põllutöö kaheksas käsk) </vt:lpstr>
      <vt:lpstr>PowerPointi esitlus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keywords>slaidipõhi; presentatsioonipõhi; slaidid; presentatsioonid; slaid; mall; template</cp:keywords>
  <cp:lastModifiedBy/>
  <cp:revision>1</cp:revision>
  <dcterms:created xsi:type="dcterms:W3CDTF">2015-11-23T13:27:36Z</dcterms:created>
  <dcterms:modified xsi:type="dcterms:W3CDTF">2019-11-26T07:27:57Z</dcterms:modified>
</cp:coreProperties>
</file>