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2"/>
  </p:notesMasterIdLst>
  <p:sldIdLst>
    <p:sldId id="256" r:id="rId5"/>
    <p:sldId id="291" r:id="rId6"/>
    <p:sldId id="292" r:id="rId7"/>
    <p:sldId id="293" r:id="rId8"/>
    <p:sldId id="295" r:id="rId9"/>
    <p:sldId id="290" r:id="rId10"/>
    <p:sldId id="274" r:id="rId11"/>
  </p:sldIdLst>
  <p:sldSz cx="8999538" cy="6840538"/>
  <p:notesSz cx="7099300" cy="10234613"/>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757" userDrawn="1">
          <p15:clr>
            <a:srgbClr val="A4A3A4"/>
          </p15:clr>
        </p15:guide>
        <p15:guide id="4" pos="20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4D1"/>
    <a:srgbClr val="999999"/>
    <a:srgbClr val="004586"/>
    <a:srgbClr val="83C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55862" autoAdjust="0"/>
  </p:normalViewPr>
  <p:slideViewPr>
    <p:cSldViewPr>
      <p:cViewPr varScale="1">
        <p:scale>
          <a:sx n="64" d="100"/>
          <a:sy n="64" d="100"/>
        </p:scale>
        <p:origin x="2976" y="7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 orient="horz" pos="2757"/>
        <p:guide pos="20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i_t__leh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t-EE"/>
              <a:t>Otsetoetuste ühikumäärad 2018-2020*</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t-EE"/>
        </a:p>
      </c:txPr>
    </c:title>
    <c:autoTitleDeleted val="0"/>
    <c:plotArea>
      <c:layout/>
      <c:barChart>
        <c:barDir val="col"/>
        <c:grouping val="clustered"/>
        <c:varyColors val="0"/>
        <c:ser>
          <c:idx val="0"/>
          <c:order val="0"/>
          <c:tx>
            <c:strRef>
              <c:f>Ühikumäärad!$G$3</c:f>
              <c:strCache>
                <c:ptCount val="1"/>
                <c:pt idx="0">
                  <c:v>2018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t-E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Ühikumäärad!$C$4:$C$7</c:f>
              <c:strCache>
                <c:ptCount val="4"/>
                <c:pt idx="0">
                  <c:v>ÜPT (€/ha)</c:v>
                </c:pt>
                <c:pt idx="1">
                  <c:v>ROH (€/ha)</c:v>
                </c:pt>
                <c:pt idx="2">
                  <c:v>NPT (€/ha)</c:v>
                </c:pt>
                <c:pt idx="3">
                  <c:v>Puu- ja köögivilja kasvatamise toetus (€/ha)</c:v>
                </c:pt>
              </c:strCache>
            </c:strRef>
          </c:cat>
          <c:val>
            <c:numRef>
              <c:f>Ühikumäärad!$G$4:$G$7</c:f>
              <c:numCache>
                <c:formatCode>General</c:formatCode>
                <c:ptCount val="4"/>
                <c:pt idx="0">
                  <c:v>90.83</c:v>
                </c:pt>
                <c:pt idx="1">
                  <c:v>41.87</c:v>
                </c:pt>
                <c:pt idx="2">
                  <c:v>45.41</c:v>
                </c:pt>
                <c:pt idx="3">
                  <c:v>312.61</c:v>
                </c:pt>
              </c:numCache>
            </c:numRef>
          </c:val>
          <c:extLst>
            <c:ext xmlns:c16="http://schemas.microsoft.com/office/drawing/2014/chart" uri="{C3380CC4-5D6E-409C-BE32-E72D297353CC}">
              <c16:uniqueId val="{00000000-4404-44B7-9C14-76A6506B49F2}"/>
            </c:ext>
          </c:extLst>
        </c:ser>
        <c:ser>
          <c:idx val="1"/>
          <c:order val="1"/>
          <c:tx>
            <c:strRef>
              <c:f>Ühikumäärad!$H$3</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t-E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Ühikumäärad!$C$4:$C$7</c:f>
              <c:strCache>
                <c:ptCount val="4"/>
                <c:pt idx="0">
                  <c:v>ÜPT (€/ha)</c:v>
                </c:pt>
                <c:pt idx="1">
                  <c:v>ROH (€/ha)</c:v>
                </c:pt>
                <c:pt idx="2">
                  <c:v>NPT (€/ha)</c:v>
                </c:pt>
                <c:pt idx="3">
                  <c:v>Puu- ja köögivilja kasvatamise toetus (€/ha)</c:v>
                </c:pt>
              </c:strCache>
            </c:strRef>
          </c:cat>
          <c:val>
            <c:numRef>
              <c:f>Ühikumäärad!$H$4:$H$7</c:f>
              <c:numCache>
                <c:formatCode>General</c:formatCode>
                <c:ptCount val="4"/>
                <c:pt idx="0">
                  <c:v>97.57</c:v>
                </c:pt>
                <c:pt idx="1">
                  <c:v>44.99</c:v>
                </c:pt>
                <c:pt idx="2">
                  <c:v>48.78</c:v>
                </c:pt>
                <c:pt idx="3">
                  <c:v>277.51</c:v>
                </c:pt>
              </c:numCache>
            </c:numRef>
          </c:val>
          <c:extLst>
            <c:ext xmlns:c16="http://schemas.microsoft.com/office/drawing/2014/chart" uri="{C3380CC4-5D6E-409C-BE32-E72D297353CC}">
              <c16:uniqueId val="{00000001-4404-44B7-9C14-76A6506B49F2}"/>
            </c:ext>
          </c:extLst>
        </c:ser>
        <c:ser>
          <c:idx val="2"/>
          <c:order val="2"/>
          <c:tx>
            <c:strRef>
              <c:f>Ühikumäärad!$I$3</c:f>
              <c:strCache>
                <c:ptCount val="1"/>
                <c:pt idx="0">
                  <c:v>2020*</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t-E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Ühikumäärad!$C$4:$C$7</c:f>
              <c:strCache>
                <c:ptCount val="4"/>
                <c:pt idx="0">
                  <c:v>ÜPT (€/ha)</c:v>
                </c:pt>
                <c:pt idx="1">
                  <c:v>ROH (€/ha)</c:v>
                </c:pt>
                <c:pt idx="2">
                  <c:v>NPT (€/ha)</c:v>
                </c:pt>
                <c:pt idx="3">
                  <c:v>Puu- ja köögivilja kasvatamise toetus (€/ha)</c:v>
                </c:pt>
              </c:strCache>
            </c:strRef>
          </c:cat>
          <c:val>
            <c:numRef>
              <c:f>Ühikumäärad!$I$4:$I$7</c:f>
              <c:numCache>
                <c:formatCode>General</c:formatCode>
                <c:ptCount val="4"/>
                <c:pt idx="0">
                  <c:v>115</c:v>
                </c:pt>
                <c:pt idx="1">
                  <c:v>53</c:v>
                </c:pt>
                <c:pt idx="2">
                  <c:v>57</c:v>
                </c:pt>
                <c:pt idx="3">
                  <c:v>277</c:v>
                </c:pt>
              </c:numCache>
            </c:numRef>
          </c:val>
          <c:extLst>
            <c:ext xmlns:c16="http://schemas.microsoft.com/office/drawing/2014/chart" uri="{C3380CC4-5D6E-409C-BE32-E72D297353CC}">
              <c16:uniqueId val="{00000002-4404-44B7-9C14-76A6506B49F2}"/>
            </c:ext>
          </c:extLst>
        </c:ser>
        <c:dLbls>
          <c:showLegendKey val="0"/>
          <c:showVal val="0"/>
          <c:showCatName val="0"/>
          <c:showSerName val="0"/>
          <c:showPercent val="0"/>
          <c:showBubbleSize val="0"/>
        </c:dLbls>
        <c:gapWidth val="219"/>
        <c:overlap val="-27"/>
        <c:axId val="562910224"/>
        <c:axId val="562909240"/>
      </c:barChart>
      <c:catAx>
        <c:axId val="562910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t-EE"/>
          </a:p>
        </c:txPr>
        <c:crossAx val="562909240"/>
        <c:crosses val="autoZero"/>
        <c:auto val="1"/>
        <c:lblAlgn val="ctr"/>
        <c:lblOffset val="100"/>
        <c:noMultiLvlLbl val="0"/>
      </c:catAx>
      <c:valAx>
        <c:axId val="562909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t-EE"/>
          </a:p>
        </c:txPr>
        <c:crossAx val="5629102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t-EE"/>
        </a:p>
      </c:txPr>
    </c:legend>
    <c:plotVisOnly val="1"/>
    <c:dispBlanksAs val="gap"/>
    <c:showDLblsOverMax val="0"/>
  </c:chart>
  <c:spPr>
    <a:noFill/>
    <a:ln>
      <a:noFill/>
    </a:ln>
    <a:effectLst/>
  </c:spPr>
  <c:txPr>
    <a:bodyPr/>
    <a:lstStyle/>
    <a:p>
      <a:pPr>
        <a:defRPr sz="1400"/>
      </a:pPr>
      <a:endParaRPr lang="et-E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027113" y="777875"/>
            <a:ext cx="5045075" cy="383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09632" y="4861252"/>
            <a:ext cx="5678546" cy="4604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smtClean="0"/>
          </a:p>
        </p:txBody>
      </p:sp>
      <p:sp>
        <p:nvSpPr>
          <p:cNvPr id="2051" name="Rectangle 3"/>
          <p:cNvSpPr>
            <a:spLocks noGrp="1" noChangeArrowheads="1"/>
          </p:cNvSpPr>
          <p:nvPr>
            <p:ph type="hdr"/>
          </p:nvPr>
        </p:nvSpPr>
        <p:spPr bwMode="auto">
          <a:xfrm>
            <a:off x="1" y="0"/>
            <a:ext cx="3080041" cy="510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687437" algn="l"/>
                <a:tab pos="1374874" algn="l"/>
                <a:tab pos="2062311" algn="l"/>
                <a:tab pos="2749747"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4017770" y="0"/>
            <a:ext cx="3080041" cy="510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687437" algn="l"/>
                <a:tab pos="1374874" algn="l"/>
                <a:tab pos="2062311" algn="l"/>
                <a:tab pos="2749747"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1" y="9722502"/>
            <a:ext cx="3080041" cy="510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687437" algn="l"/>
                <a:tab pos="1374874" algn="l"/>
                <a:tab pos="2062311" algn="l"/>
                <a:tab pos="2749747"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4017770" y="9722502"/>
            <a:ext cx="3080041" cy="510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687437" algn="l"/>
                <a:tab pos="1374874" algn="l"/>
                <a:tab pos="2062311" algn="l"/>
                <a:tab pos="2749747" algn="l"/>
              </a:tabLst>
              <a:defRPr sz="13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idx="10"/>
          </p:nvPr>
        </p:nvSpPr>
        <p:spPr/>
        <p:txBody>
          <a:bodyPr/>
          <a:lstStyle/>
          <a:p>
            <a:fld id="{9137B0FE-B827-43E6-9F1A-73A7AB4ED6CD}" type="slidenum">
              <a:rPr lang="et-EE" altLang="en-US" smtClean="0"/>
              <a:pPr/>
              <a:t>1</a:t>
            </a:fld>
            <a:endParaRPr lang="et-EE" altLang="en-US"/>
          </a:p>
        </p:txBody>
      </p:sp>
    </p:spTree>
    <p:extLst>
      <p:ext uri="{BB962C8B-B14F-4D97-AF65-F5344CB8AC3E}">
        <p14:creationId xmlns:p14="http://schemas.microsoft.com/office/powerpoint/2010/main" val="114177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2</a:t>
            </a:fld>
            <a:endParaRPr lang="et-EE" altLang="en-US"/>
          </a:p>
        </p:txBody>
      </p:sp>
    </p:spTree>
    <p:extLst>
      <p:ext uri="{BB962C8B-B14F-4D97-AF65-F5344CB8AC3E}">
        <p14:creationId xmlns:p14="http://schemas.microsoft.com/office/powerpoint/2010/main" val="1297678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idx="10"/>
          </p:nvPr>
        </p:nvSpPr>
        <p:spPr/>
        <p:txBody>
          <a:bodyPr/>
          <a:lstStyle/>
          <a:p>
            <a:fld id="{9137B0FE-B827-43E6-9F1A-73A7AB4ED6CD}" type="slidenum">
              <a:rPr lang="et-EE" altLang="en-US" smtClean="0"/>
              <a:pPr/>
              <a:t>3</a:t>
            </a:fld>
            <a:endParaRPr lang="et-EE" altLang="en-US"/>
          </a:p>
        </p:txBody>
      </p:sp>
    </p:spTree>
    <p:extLst>
      <p:ext uri="{BB962C8B-B14F-4D97-AF65-F5344CB8AC3E}">
        <p14:creationId xmlns:p14="http://schemas.microsoft.com/office/powerpoint/2010/main" val="486922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4</a:t>
            </a:fld>
            <a:endParaRPr lang="et-EE" altLang="en-US" dirty="0"/>
          </a:p>
        </p:txBody>
      </p:sp>
    </p:spTree>
    <p:extLst>
      <p:ext uri="{BB962C8B-B14F-4D97-AF65-F5344CB8AC3E}">
        <p14:creationId xmlns:p14="http://schemas.microsoft.com/office/powerpoint/2010/main" val="4260803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49230" eaLnBrk="1" hangingPunct="1">
              <a:lnSpc>
                <a:spcPct val="110000"/>
              </a:lnSpc>
              <a:spcBef>
                <a:spcPct val="0"/>
              </a:spcBef>
              <a:spcAft>
                <a:spcPts val="800"/>
              </a:spcAft>
              <a:defRPr/>
            </a:pP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5</a:t>
            </a:fld>
            <a:endParaRPr lang="et-EE" altLang="en-US" dirty="0"/>
          </a:p>
        </p:txBody>
      </p:sp>
    </p:spTree>
    <p:extLst>
      <p:ext uri="{BB962C8B-B14F-4D97-AF65-F5344CB8AC3E}">
        <p14:creationId xmlns:p14="http://schemas.microsoft.com/office/powerpoint/2010/main" val="1704859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smtClean="0"/>
              <a:t>			</a:t>
            </a:r>
            <a:r>
              <a:rPr lang="et-EE" dirty="0" smtClean="0"/>
              <a:t>		</a:t>
            </a:r>
            <a:r>
              <a:rPr lang="fi-FI" dirty="0" smtClean="0"/>
              <a:t>2014	</a:t>
            </a:r>
            <a:r>
              <a:rPr lang="et-EE" dirty="0" smtClean="0"/>
              <a:t>	</a:t>
            </a:r>
            <a:r>
              <a:rPr lang="fi-FI" dirty="0" smtClean="0"/>
              <a:t>2015	</a:t>
            </a:r>
            <a:r>
              <a:rPr lang="et-EE" dirty="0" smtClean="0"/>
              <a:t>	</a:t>
            </a:r>
            <a:r>
              <a:rPr lang="fi-FI" dirty="0" smtClean="0"/>
              <a:t>2016	</a:t>
            </a:r>
            <a:r>
              <a:rPr lang="et-EE" dirty="0" smtClean="0"/>
              <a:t>	</a:t>
            </a:r>
            <a:r>
              <a:rPr lang="fi-FI" dirty="0" smtClean="0"/>
              <a:t>2017	</a:t>
            </a:r>
            <a:r>
              <a:rPr lang="et-EE" dirty="0" smtClean="0"/>
              <a:t>	</a:t>
            </a:r>
            <a:r>
              <a:rPr lang="fi-FI" dirty="0" smtClean="0"/>
              <a:t>2018	</a:t>
            </a:r>
            <a:r>
              <a:rPr lang="et-EE" dirty="0" smtClean="0"/>
              <a:t>	</a:t>
            </a:r>
            <a:r>
              <a:rPr lang="fi-FI" dirty="0" smtClean="0"/>
              <a:t>2019	</a:t>
            </a:r>
            <a:r>
              <a:rPr lang="et-EE" dirty="0" smtClean="0"/>
              <a:t>	</a:t>
            </a:r>
            <a:r>
              <a:rPr lang="fi-FI" dirty="0" smtClean="0"/>
              <a:t>2020</a:t>
            </a:r>
          </a:p>
          <a:p>
            <a:r>
              <a:rPr lang="fi-FI" dirty="0" smtClean="0"/>
              <a:t>OT Riiklik ülemmäär		€	110 018 000	121 870 000	133 701 000	145 504 000	157 435 000	169 366 000	169 366 000</a:t>
            </a:r>
            <a:endParaRPr lang="et-EE" dirty="0" smtClean="0"/>
          </a:p>
          <a:p>
            <a:r>
              <a:rPr lang="fi-FI" dirty="0" smtClean="0"/>
              <a:t>OT vähendatud Riiklik ülemmäär	110 018 000	114 378 000	114 562 000	123 704 000	133 935 000	143 966 000	169 366 000</a:t>
            </a:r>
            <a:endParaRPr lang="et-EE" dirty="0" smtClean="0"/>
          </a:p>
          <a:p>
            <a:r>
              <a:rPr lang="et-EE" dirty="0" err="1" smtClean="0"/>
              <a:t>Rohestamine</a:t>
            </a:r>
            <a:r>
              <a:rPr lang="et-EE" dirty="0" smtClean="0"/>
              <a:t> 						34 313 400	34 368 600	37 111 200	40 180 500	43 189 800	50 809 800</a:t>
            </a:r>
          </a:p>
          <a:p>
            <a:r>
              <a:rPr lang="et-EE" dirty="0" smtClean="0"/>
              <a:t>Noored						343 134	343 686	408 223	910 758	978 968	1 151 688</a:t>
            </a:r>
          </a:p>
          <a:p>
            <a:r>
              <a:rPr lang="et-EE" dirty="0" smtClean="0"/>
              <a:t>Seotud</a:t>
            </a:r>
            <a:r>
              <a:rPr lang="et-EE" baseline="0" dirty="0" smtClean="0"/>
              <a:t> toetused					</a:t>
            </a:r>
            <a:r>
              <a:rPr lang="fi-FI" dirty="0" smtClean="0"/>
              <a:t>4 237 000	4 237 000	6 142 382	6 142 382	6 142 382	6 142 382</a:t>
            </a:r>
            <a:endParaRPr lang="et-EE" dirty="0" smtClean="0"/>
          </a:p>
          <a:p>
            <a:endParaRPr lang="fi-FI" dirty="0" smtClean="0"/>
          </a:p>
          <a:p>
            <a:endParaRPr lang="fi-FI" dirty="0" smtClean="0"/>
          </a:p>
          <a:p>
            <a:endParaRPr lang="fi-FI" dirty="0" smtClean="0"/>
          </a:p>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6</a:t>
            </a:fld>
            <a:endParaRPr lang="et-EE" altLang="en-US"/>
          </a:p>
        </p:txBody>
      </p:sp>
    </p:spTree>
    <p:extLst>
      <p:ext uri="{BB962C8B-B14F-4D97-AF65-F5344CB8AC3E}">
        <p14:creationId xmlns:p14="http://schemas.microsoft.com/office/powerpoint/2010/main" val="382445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idx="10"/>
          </p:nvPr>
        </p:nvSpPr>
        <p:spPr/>
        <p:txBody>
          <a:bodyPr/>
          <a:lstStyle/>
          <a:p>
            <a:fld id="{9137B0FE-B827-43E6-9F1A-73A7AB4ED6CD}" type="slidenum">
              <a:rPr lang="et-EE" altLang="en-US" smtClean="0"/>
              <a:pPr/>
              <a:t>7</a:t>
            </a:fld>
            <a:endParaRPr lang="et-EE" altLang="en-US"/>
          </a:p>
        </p:txBody>
      </p:sp>
    </p:spTree>
    <p:extLst>
      <p:ext uri="{BB962C8B-B14F-4D97-AF65-F5344CB8AC3E}">
        <p14:creationId xmlns:p14="http://schemas.microsoft.com/office/powerpoint/2010/main" val="31866841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4" name="Rectangle 3"/>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solidFill>
                  <a:schemeClr val="bg1"/>
                </a:solidFill>
              </a:defRPr>
            </a:lvl1pPr>
          </a:lstStyle>
          <a:p>
            <a:r>
              <a:rPr lang="et-EE" dirty="0" smtClean="0"/>
              <a:t>Slaidiesitluse </a:t>
            </a:r>
            <a:br>
              <a:rPr lang="et-EE" dirty="0" smtClean="0"/>
            </a:br>
            <a:r>
              <a:rPr lang="et-EE" dirty="0" smtClean="0"/>
              <a:t>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br>
              <a:rPr lang="et-EE" dirty="0" smtClean="0"/>
            </a:br>
            <a:r>
              <a:rPr lang="et-EE" dirty="0" smtClean="0"/>
              <a:t>asutuse nimetus </a:t>
            </a:r>
            <a:r>
              <a:rPr lang="et-EE" smtClean="0"/>
              <a:t>/ ametinimetus</a:t>
            </a:r>
            <a:br>
              <a:rPr lang="et-EE" smtClean="0"/>
            </a:br>
            <a:r>
              <a:rPr lang="et-EE" smtClean="0"/>
              <a:t/>
            </a:r>
            <a:br>
              <a:rPr lang="et-EE" smtClean="0"/>
            </a:br>
            <a:r>
              <a:rPr lang="et-EE" smtClean="0"/>
              <a:t>14.12.2013</a:t>
            </a:r>
            <a:endParaRPr lang="en-US" dirty="0"/>
          </a:p>
        </p:txBody>
      </p:sp>
      <p:pic>
        <p:nvPicPr>
          <p:cNvPr id="5"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69429" y="218336"/>
            <a:ext cx="3461667" cy="138101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Click to edit Master text styles</a:t>
            </a:r>
          </a:p>
        </p:txBody>
      </p:sp>
    </p:spTree>
    <p:extLst>
      <p:ext uri="{BB962C8B-B14F-4D97-AF65-F5344CB8AC3E}">
        <p14:creationId xmlns:p14="http://schemas.microsoft.com/office/powerpoint/2010/main" val="12875703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Blue">
    <p:bg>
      <p:bgPr>
        <a:solidFill>
          <a:srgbClr val="0084D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solidFill>
                  <a:schemeClr val="bg1"/>
                </a:solidFill>
              </a:defRPr>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0" indent="0">
              <a:spcAft>
                <a:spcPts val="800"/>
              </a:spcAft>
              <a:defRPr baseline="0">
                <a:solidFill>
                  <a:schemeClr val="bg1"/>
                </a:solidFill>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Click to edit Master text styles</a:t>
            </a:r>
          </a:p>
        </p:txBody>
      </p:sp>
    </p:spTree>
    <p:extLst>
      <p:ext uri="{BB962C8B-B14F-4D97-AF65-F5344CB8AC3E}">
        <p14:creationId xmlns:p14="http://schemas.microsoft.com/office/powerpoint/2010/main" val="99600347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Bullets Whi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Click to edit Master text styles</a:t>
            </a:r>
          </a:p>
        </p:txBody>
      </p:sp>
    </p:spTree>
    <p:extLst>
      <p:ext uri="{BB962C8B-B14F-4D97-AF65-F5344CB8AC3E}">
        <p14:creationId xmlns:p14="http://schemas.microsoft.com/office/powerpoint/2010/main" val="40096721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Bullets Blue">
    <p:bg>
      <p:bgPr>
        <a:solidFill>
          <a:srgbClr val="0084D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solidFill>
                  <a:schemeClr val="bg1"/>
                </a:solidFill>
              </a:defRPr>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432000" indent="-324000">
              <a:spcAft>
                <a:spcPts val="800"/>
              </a:spcAft>
              <a:buClr>
                <a:schemeClr val="bg1"/>
              </a:buClr>
              <a:buSzPct val="100000"/>
              <a:buFont typeface="Arial" panose="020B0604020202020204" pitchFamily="34" charset="0"/>
              <a:buChar char="•"/>
              <a:defRPr baseline="0">
                <a:solidFill>
                  <a:schemeClr val="bg1"/>
                </a:solidFill>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Click to edit Master text styles</a:t>
            </a:r>
          </a:p>
        </p:txBody>
      </p:sp>
    </p:spTree>
    <p:extLst>
      <p:ext uri="{BB962C8B-B14F-4D97-AF65-F5344CB8AC3E}">
        <p14:creationId xmlns:p14="http://schemas.microsoft.com/office/powerpoint/2010/main" val="11099431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5" name="Rectangle 4"/>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eesnimi.perenimi@agri.ee</a:t>
            </a:r>
          </a:p>
          <a:p>
            <a:endParaRPr lang="et-EE" dirty="0" smtClean="0"/>
          </a:p>
        </p:txBody>
      </p:sp>
      <p:pic>
        <p:nvPicPr>
          <p:cNvPr id="6"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69429" y="218336"/>
            <a:ext cx="3461667" cy="138101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0363172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Whit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lvl1pPr>
          </a:lstStyle>
          <a:p>
            <a:r>
              <a:rPr lang="et-EE" dirty="0" smtClean="0"/>
              <a:t>Slaidiesitluse </a:t>
            </a:r>
            <a:br>
              <a:rPr lang="et-EE" dirty="0" smtClean="0"/>
            </a:br>
            <a:r>
              <a:rPr lang="et-EE" dirty="0" smtClean="0"/>
              <a:t>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br>
              <a:rPr lang="et-EE" dirty="0" smtClean="0"/>
            </a:br>
            <a:r>
              <a:rPr lang="et-EE" dirty="0" smtClean="0"/>
              <a:t>asutuse nimetus / ametinimetus</a:t>
            </a:r>
            <a:br>
              <a:rPr lang="et-EE" dirty="0" smtClean="0"/>
            </a:br>
            <a:r>
              <a:rPr lang="et-EE" dirty="0" smtClean="0"/>
              <a:t/>
            </a:r>
            <a:br>
              <a:rPr lang="et-EE" dirty="0" smtClean="0"/>
            </a:br>
            <a:r>
              <a:rPr lang="et-EE" dirty="0" smtClean="0"/>
              <a:t>14.12.2013</a:t>
            </a:r>
            <a:endParaRPr lang="en-US" dirty="0"/>
          </a:p>
        </p:txBody>
      </p:sp>
      <p:pic>
        <p:nvPicPr>
          <p:cNvPr id="5"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72817" y="219688"/>
            <a:ext cx="3461947" cy="138112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26755962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Whit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eesnimi.perenimi@agri.ee</a:t>
            </a:r>
          </a:p>
          <a:p>
            <a:endParaRPr lang="et-EE" dirty="0" smtClean="0"/>
          </a:p>
        </p:txBody>
      </p:sp>
      <p:pic>
        <p:nvPicPr>
          <p:cNvPr id="5"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69429" y="218336"/>
            <a:ext cx="3461667" cy="138101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190034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35410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dirty="0" smtClean="0"/>
              <a:t>Click to edit the title text format</a:t>
            </a:r>
          </a:p>
        </p:txBody>
      </p:sp>
      <p:sp>
        <p:nvSpPr>
          <p:cNvPr id="1026" name="Rectangle 2"/>
          <p:cNvSpPr>
            <a:spLocks noGrp="1" noChangeArrowheads="1"/>
          </p:cNvSpPr>
          <p:nvPr>
            <p:ph type="body" idx="1"/>
          </p:nvPr>
        </p:nvSpPr>
        <p:spPr bwMode="auto">
          <a:xfrm>
            <a:off x="503238" y="1768475"/>
            <a:ext cx="9069387" cy="451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fld id="{91A857D3-8977-4B76-8A8E-76EC884CC3A4}" type="slidenum">
              <a:rPr lang="et-EE" altLang="en-US"/>
              <a:pPr/>
              <a:t>‹#›</a:t>
            </a:fld>
            <a:endParaRPr lang="et-EE" altLang="en-US"/>
          </a:p>
        </p:txBody>
      </p:sp>
    </p:spTree>
  </p:cSld>
  <p:clrMap bg1="lt1" tx1="dk1" bg2="lt2" tx2="dk2" accent1="accent1" accent2="accent2" accent3="accent3" accent4="accent4" accent5="accent5" accent6="accent6" hlink="hlink" folHlink="folHlink"/>
  <p:sldLayoutIdLst>
    <p:sldLayoutId id="2147483661" r:id="rId1"/>
    <p:sldLayoutId id="2147483664" r:id="rId2"/>
    <p:sldLayoutId id="2147483650" r:id="rId3"/>
    <p:sldLayoutId id="2147483662" r:id="rId4"/>
    <p:sldLayoutId id="2147483665" r:id="rId5"/>
    <p:sldLayoutId id="2147483663" r:id="rId6"/>
    <p:sldLayoutId id="2147483649" r:id="rId7"/>
    <p:sldLayoutId id="2147483660" r:id="rId8"/>
    <p:sldLayoutId id="2147483655" r:id="rId9"/>
  </p:sldLayoutIdLst>
  <p:timing>
    <p:tnLst>
      <p:par>
        <p:cTn id="1" dur="indefinite" restart="never" nodeType="tmRoot"/>
      </p:par>
    </p:tnLst>
  </p:timing>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1417" y="2052117"/>
            <a:ext cx="7344816" cy="1800000"/>
          </a:xfrm>
        </p:spPr>
        <p:txBody>
          <a:bodyPr/>
          <a:lstStyle/>
          <a:p>
            <a:r>
              <a:rPr lang="et-EE" sz="4800" dirty="0" smtClean="0"/>
              <a:t/>
            </a:r>
            <a:br>
              <a:rPr lang="et-EE" sz="4800" dirty="0" smtClean="0"/>
            </a:br>
            <a:r>
              <a:rPr lang="et-EE" sz="4800" dirty="0" smtClean="0"/>
              <a:t>Otsetoetused 2020. aastal</a:t>
            </a:r>
            <a:r>
              <a:rPr lang="et-EE" dirty="0"/>
              <a:t/>
            </a:r>
            <a:br>
              <a:rPr lang="et-EE" dirty="0"/>
            </a:br>
            <a:endParaRPr lang="et-EE" dirty="0"/>
          </a:p>
        </p:txBody>
      </p:sp>
      <p:sp>
        <p:nvSpPr>
          <p:cNvPr id="3" name="Subtitle 2"/>
          <p:cNvSpPr>
            <a:spLocks noGrp="1"/>
          </p:cNvSpPr>
          <p:nvPr>
            <p:ph type="subTitle" idx="1"/>
          </p:nvPr>
        </p:nvSpPr>
        <p:spPr>
          <a:xfrm>
            <a:off x="1325076" y="4500389"/>
            <a:ext cx="7200000" cy="1176747"/>
          </a:xfrm>
        </p:spPr>
        <p:txBody>
          <a:bodyPr/>
          <a:lstStyle/>
          <a:p>
            <a:r>
              <a:rPr lang="et-EE" smtClean="0"/>
              <a:t>Reno Paju</a:t>
            </a:r>
            <a:endParaRPr lang="et-EE" dirty="0" smtClean="0"/>
          </a:p>
          <a:p>
            <a:endParaRPr lang="et-EE" dirty="0"/>
          </a:p>
          <a:p>
            <a:r>
              <a:rPr lang="et-EE" dirty="0" smtClean="0"/>
              <a:t>23. märts 2020</a:t>
            </a:r>
          </a:p>
        </p:txBody>
      </p:sp>
    </p:spTree>
    <p:extLst>
      <p:ext uri="{BB962C8B-B14F-4D97-AF65-F5344CB8AC3E}">
        <p14:creationId xmlns:p14="http://schemas.microsoft.com/office/powerpoint/2010/main" val="3171246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353" y="688475"/>
            <a:ext cx="7920000" cy="1080000"/>
          </a:xfrm>
        </p:spPr>
        <p:txBody>
          <a:bodyPr/>
          <a:lstStyle/>
          <a:p>
            <a:r>
              <a:rPr lang="et-EE" sz="3200" dirty="0" smtClean="0"/>
              <a:t>Ühtse pindalatoetuse ja </a:t>
            </a:r>
            <a:r>
              <a:rPr lang="et-EE" sz="3200" dirty="0" err="1" smtClean="0"/>
              <a:t>rohestamise</a:t>
            </a:r>
            <a:r>
              <a:rPr lang="et-EE" sz="3200" dirty="0" smtClean="0"/>
              <a:t> toetuse muudatustest 2020. aastal:</a:t>
            </a:r>
            <a:endParaRPr lang="et-EE" sz="3200" dirty="0"/>
          </a:p>
        </p:txBody>
      </p:sp>
      <p:sp>
        <p:nvSpPr>
          <p:cNvPr id="3" name="Content Placeholder 2"/>
          <p:cNvSpPr>
            <a:spLocks noGrp="1"/>
          </p:cNvSpPr>
          <p:nvPr>
            <p:ph idx="1"/>
          </p:nvPr>
        </p:nvSpPr>
        <p:spPr/>
        <p:txBody>
          <a:bodyPr/>
          <a:lstStyle/>
          <a:p>
            <a:pPr marL="457200" indent="-457200" algn="just">
              <a:lnSpc>
                <a:spcPct val="100000"/>
              </a:lnSpc>
              <a:spcAft>
                <a:spcPts val="0"/>
              </a:spcAft>
              <a:buFont typeface="Arial" panose="020B0604020202020204" pitchFamily="34" charset="0"/>
              <a:buChar char="•"/>
            </a:pPr>
            <a:endParaRPr lang="et-EE" sz="1800" dirty="0" smtClean="0"/>
          </a:p>
          <a:p>
            <a:pPr marL="457200" indent="-457200" algn="just">
              <a:lnSpc>
                <a:spcPct val="100000"/>
              </a:lnSpc>
              <a:spcAft>
                <a:spcPts val="0"/>
              </a:spcAft>
              <a:buFont typeface="Arial" panose="020B0604020202020204" pitchFamily="34" charset="0"/>
              <a:buChar char="•"/>
            </a:pPr>
            <a:r>
              <a:rPr lang="et-EE" sz="1900" dirty="0" smtClean="0"/>
              <a:t>Taotlusvormil täpsustatakse haljassööda kasutusotstarvet </a:t>
            </a:r>
            <a:r>
              <a:rPr lang="et-EE" sz="1900" i="1" dirty="0" smtClean="0"/>
              <a:t>(senise H - märke asemele kuvatakse 2 valikut: HM - </a:t>
            </a:r>
            <a:r>
              <a:rPr lang="et-EE" sz="1900" dirty="0"/>
              <a:t>põllul kasvatatakse põllumajanduskultuuri haljasmassi saamiseks, k.a haljaskultuuri taastuvenergia </a:t>
            </a:r>
            <a:r>
              <a:rPr lang="et-EE" sz="1900" dirty="0" smtClean="0"/>
              <a:t>tootmiseks ja KAR- põldu </a:t>
            </a:r>
            <a:r>
              <a:rPr lang="et-EE" sz="1900" dirty="0"/>
              <a:t>kasutatakse rohumaana loomade </a:t>
            </a:r>
            <a:r>
              <a:rPr lang="et-EE" sz="1900" dirty="0" smtClean="0"/>
              <a:t>karjatamiseks);</a:t>
            </a:r>
          </a:p>
          <a:p>
            <a:pPr algn="just">
              <a:lnSpc>
                <a:spcPct val="100000"/>
              </a:lnSpc>
              <a:spcAft>
                <a:spcPts val="0"/>
              </a:spcAft>
            </a:pPr>
            <a:endParaRPr lang="et-EE" sz="1900" dirty="0" smtClean="0"/>
          </a:p>
          <a:p>
            <a:pPr marL="457200" indent="-457200" algn="just">
              <a:lnSpc>
                <a:spcPct val="100000"/>
              </a:lnSpc>
              <a:spcAft>
                <a:spcPts val="0"/>
              </a:spcAft>
              <a:buFont typeface="Arial" panose="020B0604020202020204" pitchFamily="34" charset="0"/>
              <a:buChar char="•"/>
            </a:pPr>
            <a:r>
              <a:rPr lang="et-EE" sz="1900" dirty="0" smtClean="0"/>
              <a:t>Edaspidi avalikustab PRIA, vaid oma veebilehel teabe selle kohta, kui püsirohumaa suhtarv võrdlusarvuga võrreldes väheneb üle 4% riigi tasemel. Tegemist on nö varajase hoiatuse süsteemiga </a:t>
            </a:r>
            <a:r>
              <a:rPr lang="et-EE" sz="1900" i="1" dirty="0" smtClean="0"/>
              <a:t>(edaspidi taotlejaid individuaalselt ei teavitata);</a:t>
            </a:r>
          </a:p>
          <a:p>
            <a:pPr marL="457200" indent="-457200" algn="just">
              <a:lnSpc>
                <a:spcPct val="100000"/>
              </a:lnSpc>
              <a:spcAft>
                <a:spcPts val="0"/>
              </a:spcAft>
              <a:buFont typeface="Arial" panose="020B0604020202020204" pitchFamily="34" charset="0"/>
              <a:buChar char="•"/>
            </a:pPr>
            <a:endParaRPr lang="et-EE" sz="1900" i="1" dirty="0" smtClean="0"/>
          </a:p>
          <a:p>
            <a:pPr marL="457200" indent="-457200" algn="just">
              <a:lnSpc>
                <a:spcPct val="100000"/>
              </a:lnSpc>
              <a:spcAft>
                <a:spcPts val="0"/>
              </a:spcAft>
              <a:buFont typeface="Arial" panose="020B0604020202020204" pitchFamily="34" charset="0"/>
              <a:buChar char="•"/>
            </a:pPr>
            <a:r>
              <a:rPr lang="et-EE" sz="1900" dirty="0" smtClean="0"/>
              <a:t>N - siduvate põllumajanduskultuuride kasvatamine veekaitsevööndis – muudatus seotud 1</a:t>
            </a:r>
            <a:r>
              <a:rPr lang="et-EE" sz="1900" dirty="0"/>
              <a:t>. oktoobril 2019 jõustunud </a:t>
            </a:r>
            <a:r>
              <a:rPr lang="et-EE" sz="1900" dirty="0" smtClean="0"/>
              <a:t>veeseadusega, kus muutub viide veekaitsevööndiga </a:t>
            </a:r>
            <a:r>
              <a:rPr lang="et-EE" sz="1900" dirty="0"/>
              <a:t>seotud </a:t>
            </a:r>
            <a:r>
              <a:rPr lang="et-EE" sz="1900" dirty="0" smtClean="0"/>
              <a:t>tingimuste täitmise osas (senise § 29</a:t>
            </a:r>
            <a:r>
              <a:rPr lang="et-EE" sz="1900" dirty="0"/>
              <a:t> </a:t>
            </a:r>
            <a:r>
              <a:rPr lang="et-EE" sz="1900" dirty="0" smtClean="0"/>
              <a:t>asendatakse nüüd §-ga 118).</a:t>
            </a:r>
          </a:p>
          <a:p>
            <a:pPr marL="457200" indent="-457200" algn="just">
              <a:lnSpc>
                <a:spcPct val="100000"/>
              </a:lnSpc>
              <a:spcAft>
                <a:spcPts val="0"/>
              </a:spcAft>
              <a:buFont typeface="Arial" panose="020B0604020202020204" pitchFamily="34" charset="0"/>
              <a:buChar char="•"/>
            </a:pPr>
            <a:endParaRPr lang="et-EE" sz="1100" dirty="0"/>
          </a:p>
          <a:p>
            <a:pPr algn="just">
              <a:lnSpc>
                <a:spcPct val="100000"/>
              </a:lnSpc>
              <a:spcAft>
                <a:spcPts val="0"/>
              </a:spcAft>
            </a:pPr>
            <a:endParaRPr lang="et-EE" sz="1100" dirty="0"/>
          </a:p>
        </p:txBody>
      </p:sp>
    </p:spTree>
    <p:extLst>
      <p:ext uri="{BB962C8B-B14F-4D97-AF65-F5344CB8AC3E}">
        <p14:creationId xmlns:p14="http://schemas.microsoft.com/office/powerpoint/2010/main" val="2359622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Piimalehma kasvatamise otsetoetused aastal 2020</a:t>
            </a:r>
          </a:p>
        </p:txBody>
      </p:sp>
      <p:sp>
        <p:nvSpPr>
          <p:cNvPr id="3" name="Content Placeholder 2"/>
          <p:cNvSpPr>
            <a:spLocks noGrp="1"/>
          </p:cNvSpPr>
          <p:nvPr>
            <p:ph idx="1"/>
          </p:nvPr>
        </p:nvSpPr>
        <p:spPr/>
        <p:txBody>
          <a:bodyPr/>
          <a:lstStyle/>
          <a:p>
            <a:pPr marL="458389" indent="-458389">
              <a:buFont typeface="Arial" panose="020B0604020202020204" pitchFamily="34" charset="0"/>
              <a:buChar char="•"/>
            </a:pPr>
            <a:r>
              <a:rPr lang="et-EE" sz="1500" dirty="0"/>
              <a:t>Taotlusperiood on 2. märts kuni </a:t>
            </a:r>
            <a:r>
              <a:rPr lang="et-EE" sz="1500" dirty="0" smtClean="0"/>
              <a:t>23. </a:t>
            </a:r>
            <a:r>
              <a:rPr lang="et-EE" sz="1500" dirty="0"/>
              <a:t>märts.</a:t>
            </a:r>
          </a:p>
          <a:p>
            <a:pPr marL="458389" indent="-458389">
              <a:buFont typeface="Arial" panose="020B0604020202020204" pitchFamily="34" charset="0"/>
              <a:buChar char="•"/>
            </a:pPr>
            <a:r>
              <a:rPr lang="et-EE" sz="1500" b="1" dirty="0"/>
              <a:t>Piimalehma kasvatamise otsetoetust</a:t>
            </a:r>
            <a:r>
              <a:rPr lang="et-EE" sz="1500" dirty="0"/>
              <a:t> võib taotleda taotleja, kes põllumajandusloomade registri andmete kohaselt kasvatab taotluse esitamise aastal ajavahemikul 2. märtsist kuni 8. maini </a:t>
            </a:r>
            <a:r>
              <a:rPr lang="fi-FI" sz="1500" dirty="0" err="1"/>
              <a:t>kuni</a:t>
            </a:r>
            <a:r>
              <a:rPr lang="fi-FI" sz="1500" dirty="0"/>
              <a:t> </a:t>
            </a:r>
            <a:r>
              <a:rPr lang="et-EE" sz="1500" dirty="0"/>
              <a:t>400</a:t>
            </a:r>
            <a:r>
              <a:rPr lang="fi-FI" sz="1500" dirty="0"/>
              <a:t> </a:t>
            </a:r>
            <a:r>
              <a:rPr lang="et-EE" sz="1500" dirty="0"/>
              <a:t>piimal</a:t>
            </a:r>
            <a:r>
              <a:rPr lang="fi-FI" sz="1500" dirty="0" err="1"/>
              <a:t>ehma</a:t>
            </a:r>
            <a:r>
              <a:rPr lang="et-EE" sz="1500" dirty="0"/>
              <a:t>.</a:t>
            </a:r>
            <a:r>
              <a:rPr lang="fi-FI" sz="1500" dirty="0"/>
              <a:t> </a:t>
            </a:r>
            <a:endParaRPr lang="et-EE" sz="1500" dirty="0"/>
          </a:p>
          <a:p>
            <a:pPr marL="458389" indent="-458389">
              <a:buFont typeface="Arial" panose="020B0604020202020204" pitchFamily="34" charset="0"/>
              <a:buChar char="•"/>
            </a:pPr>
            <a:r>
              <a:rPr lang="fi-FI" sz="1500" b="1" dirty="0" err="1"/>
              <a:t>Saaremaal</a:t>
            </a:r>
            <a:r>
              <a:rPr lang="fi-FI" sz="1500" b="1" dirty="0"/>
              <a:t>, </a:t>
            </a:r>
            <a:r>
              <a:rPr lang="fi-FI" sz="1500" b="1" dirty="0" err="1"/>
              <a:t>Hiiumaal</a:t>
            </a:r>
            <a:r>
              <a:rPr lang="fi-FI" sz="1500" b="1" dirty="0"/>
              <a:t>, </a:t>
            </a:r>
            <a:r>
              <a:rPr lang="fi-FI" sz="1500" b="1" dirty="0" err="1"/>
              <a:t>Muhus</a:t>
            </a:r>
            <a:r>
              <a:rPr lang="fi-FI" sz="1500" b="1" dirty="0"/>
              <a:t>, </a:t>
            </a:r>
            <a:r>
              <a:rPr lang="fi-FI" sz="1500" b="1" dirty="0" err="1"/>
              <a:t>Kihnus</a:t>
            </a:r>
            <a:r>
              <a:rPr lang="fi-FI" sz="1500" b="1" dirty="0"/>
              <a:t> ja </a:t>
            </a:r>
            <a:r>
              <a:rPr lang="fi-FI" sz="1500" b="1" dirty="0" err="1"/>
              <a:t>Ruhnus</a:t>
            </a:r>
            <a:r>
              <a:rPr lang="fi-FI" sz="1500" b="1" dirty="0"/>
              <a:t> </a:t>
            </a:r>
            <a:r>
              <a:rPr lang="fi-FI" sz="1500" b="1" dirty="0" err="1"/>
              <a:t>piimalehma</a:t>
            </a:r>
            <a:r>
              <a:rPr lang="fi-FI" sz="1500" b="1" dirty="0"/>
              <a:t> </a:t>
            </a:r>
            <a:r>
              <a:rPr lang="fi-FI" sz="1500" b="1" dirty="0" err="1"/>
              <a:t>kasvatamise</a:t>
            </a:r>
            <a:r>
              <a:rPr lang="fi-FI" sz="1500" b="1" dirty="0"/>
              <a:t> </a:t>
            </a:r>
            <a:r>
              <a:rPr lang="fi-FI" sz="1500" b="1" dirty="0" err="1"/>
              <a:t>otsetoetust</a:t>
            </a:r>
            <a:r>
              <a:rPr lang="fi-FI" sz="1500" b="1" dirty="0"/>
              <a:t> </a:t>
            </a:r>
            <a:r>
              <a:rPr lang="et-EE" sz="1500" dirty="0"/>
              <a:t>võib taotleda taotleja, kes põllumajandusloomade registri andmete kohaselt kasvatab </a:t>
            </a:r>
            <a:r>
              <a:rPr lang="fi-FI" sz="1500" dirty="0" err="1"/>
              <a:t>taotluse</a:t>
            </a:r>
            <a:r>
              <a:rPr lang="fi-FI" sz="1500" dirty="0"/>
              <a:t> </a:t>
            </a:r>
            <a:r>
              <a:rPr lang="fi-FI" sz="1500" dirty="0" err="1"/>
              <a:t>esitamise</a:t>
            </a:r>
            <a:r>
              <a:rPr lang="fi-FI" sz="1500" dirty="0"/>
              <a:t> </a:t>
            </a:r>
            <a:r>
              <a:rPr lang="fi-FI" sz="1500" dirty="0" err="1"/>
              <a:t>kalendriaasta</a:t>
            </a:r>
            <a:r>
              <a:rPr lang="fi-FI" sz="1500" dirty="0"/>
              <a:t> 2. </a:t>
            </a:r>
            <a:r>
              <a:rPr lang="fi-FI" sz="1500" dirty="0" err="1"/>
              <a:t>märtsist</a:t>
            </a:r>
            <a:r>
              <a:rPr lang="fi-FI" sz="1500" dirty="0"/>
              <a:t> </a:t>
            </a:r>
            <a:r>
              <a:rPr lang="fi-FI" sz="1500" dirty="0" err="1"/>
              <a:t>kuni</a:t>
            </a:r>
            <a:r>
              <a:rPr lang="fi-FI" sz="1500" dirty="0"/>
              <a:t> 8. </a:t>
            </a:r>
            <a:r>
              <a:rPr lang="fi-FI" sz="1500" dirty="0" err="1"/>
              <a:t>maini</a:t>
            </a:r>
            <a:r>
              <a:rPr lang="fi-FI" sz="1500" dirty="0"/>
              <a:t> </a:t>
            </a:r>
            <a:r>
              <a:rPr lang="fi-FI" sz="1500" dirty="0" err="1"/>
              <a:t>piimalehma</a:t>
            </a:r>
            <a:r>
              <a:rPr lang="fi-FI" sz="1500" dirty="0"/>
              <a:t>.</a:t>
            </a:r>
          </a:p>
          <a:p>
            <a:pPr marL="458389" indent="-458389">
              <a:buFont typeface="Arial" panose="020B0604020202020204" pitchFamily="34" charset="0"/>
              <a:buChar char="•"/>
            </a:pPr>
            <a:r>
              <a:rPr lang="et-EE" sz="1500" dirty="0"/>
              <a:t>Toetusi võib taotleda piimalehma kohta, kes kuuluvad järgmisse tõugu: eesti </a:t>
            </a:r>
            <a:r>
              <a:rPr lang="et-EE" sz="1500" dirty="0" err="1"/>
              <a:t>holstein</a:t>
            </a:r>
            <a:r>
              <a:rPr lang="et-EE" sz="1500" dirty="0"/>
              <a:t> (EHF), eesti punane (EPK), eesti maatõug (EK), </a:t>
            </a:r>
            <a:r>
              <a:rPr lang="et-EE" sz="1500" dirty="0" err="1"/>
              <a:t>šviitsi</a:t>
            </a:r>
            <a:r>
              <a:rPr lang="et-EE" sz="1500" dirty="0"/>
              <a:t> (AP), </a:t>
            </a:r>
            <a:r>
              <a:rPr lang="et-EE" sz="1500" dirty="0" err="1"/>
              <a:t>äärširi</a:t>
            </a:r>
            <a:r>
              <a:rPr lang="et-EE" sz="1500" dirty="0"/>
              <a:t> (FA) või </a:t>
            </a:r>
            <a:r>
              <a:rPr lang="et-EE" sz="1500" dirty="0" err="1"/>
              <a:t>dzörsi</a:t>
            </a:r>
            <a:r>
              <a:rPr lang="et-EE" sz="1500" dirty="0"/>
              <a:t> (JER).</a:t>
            </a:r>
          </a:p>
          <a:p>
            <a:pPr marL="458389" indent="-458389">
              <a:buFont typeface="Arial" panose="020B0604020202020204" pitchFamily="34" charset="0"/>
              <a:buChar char="•"/>
            </a:pPr>
            <a:r>
              <a:rPr lang="et-EE" sz="1500" dirty="0"/>
              <a:t>Piimalehma loetakse nimetatud tõugu kuuluvaks, kui tal oli asjaomase tõu tunnused. Piimalehmaks ei loetud lehma, kes on saadud lihatõuga ristamisel ning kuulub lihatootmiseks peetavate loomadega samasse karja.</a:t>
            </a:r>
          </a:p>
          <a:p>
            <a:pPr marL="458389" indent="-458389">
              <a:buFont typeface="Arial" panose="020B0604020202020204" pitchFamily="34" charset="0"/>
              <a:buChar char="•"/>
            </a:pPr>
            <a:r>
              <a:rPr lang="et-EE" sz="1500" dirty="0"/>
              <a:t>Toetusi antakse taotleja karjas peetavate nõuete kohaste piimalehmade arvu aritmeetilise keskmise alusel, mille arvutamisel võtab PRIA aluseks taotleja karjas peetavate nõuete kohaste piimalehmade arvu ajavahemikul 2. märtsist kuni 8. maini igal päeval ning ümardab saadud tulemuse täisarvuni. </a:t>
            </a:r>
          </a:p>
          <a:p>
            <a:pPr marL="458389" indent="-458389">
              <a:buFont typeface="Arial" panose="020B0604020202020204" pitchFamily="34" charset="0"/>
              <a:buChar char="•"/>
            </a:pPr>
            <a:r>
              <a:rPr lang="et-EE" sz="1500" dirty="0"/>
              <a:t>Toetuste eelarve on kokku 5 770 400 EUR.</a:t>
            </a:r>
            <a:endParaRPr lang="en-US" sz="1500" dirty="0"/>
          </a:p>
          <a:p>
            <a:endParaRPr lang="et-EE" dirty="0"/>
          </a:p>
        </p:txBody>
      </p:sp>
    </p:spTree>
    <p:extLst>
      <p:ext uri="{BB962C8B-B14F-4D97-AF65-F5344CB8AC3E}">
        <p14:creationId xmlns:p14="http://schemas.microsoft.com/office/powerpoint/2010/main" val="3546408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latin typeface="+mn-lt"/>
              </a:rPr>
              <a:t>NV süsteemi muudatused aastal 2020</a:t>
            </a:r>
          </a:p>
        </p:txBody>
      </p:sp>
      <p:sp>
        <p:nvSpPr>
          <p:cNvPr id="3" name="Content Placeholder 2"/>
          <p:cNvSpPr>
            <a:spLocks noGrp="1"/>
          </p:cNvSpPr>
          <p:nvPr>
            <p:ph idx="1"/>
          </p:nvPr>
        </p:nvSpPr>
        <p:spPr>
          <a:xfrm>
            <a:off x="503239" y="1332037"/>
            <a:ext cx="7920000" cy="4949701"/>
          </a:xfrm>
        </p:spPr>
        <p:txBody>
          <a:bodyPr/>
          <a:lstStyle/>
          <a:p>
            <a:pPr lvl="0"/>
            <a:r>
              <a:rPr lang="et-EE" sz="1800" b="1" dirty="0"/>
              <a:t>HPK määruses muutunud § </a:t>
            </a:r>
            <a:r>
              <a:rPr lang="et-EE" sz="1800" b="1" dirty="0" smtClean="0"/>
              <a:t>1</a:t>
            </a:r>
          </a:p>
          <a:p>
            <a:pPr lvl="0"/>
            <a:endParaRPr lang="et-EE" sz="1800" b="1" dirty="0"/>
          </a:p>
          <a:p>
            <a:pPr lvl="0"/>
            <a:r>
              <a:rPr lang="et-EE" sz="1800" dirty="0"/>
              <a:t>(1) Vooluveekogu äärde tuleb jätta puhverriba, kus on keelatud väetist kasutada. Puhverriba laius arvestatakse veeseaduse § </a:t>
            </a:r>
            <a:r>
              <a:rPr lang="et-EE" sz="1800" u="sng" dirty="0">
                <a:solidFill>
                  <a:prstClr val="black"/>
                </a:solidFill>
              </a:rPr>
              <a:t>118 lõigetes 3 ja 4 </a:t>
            </a:r>
            <a:r>
              <a:rPr lang="et-EE" sz="1800" dirty="0">
                <a:solidFill>
                  <a:prstClr val="black"/>
                </a:solidFill>
              </a:rPr>
              <a:t>sätestatud lähtejoonest</a:t>
            </a:r>
            <a:r>
              <a:rPr lang="et-EE" sz="1800" dirty="0"/>
              <a:t>. Puhverriba laius on vähemalt:</a:t>
            </a:r>
          </a:p>
          <a:p>
            <a:pPr lvl="0"/>
            <a:r>
              <a:rPr lang="et-EE" sz="1800" dirty="0" smtClean="0"/>
              <a:t>	1</a:t>
            </a:r>
            <a:r>
              <a:rPr lang="et-EE" sz="1800" dirty="0"/>
              <a:t>) üks meeter – alla 10-ruutkilomeetrise valgalaga </a:t>
            </a:r>
            <a:r>
              <a:rPr lang="et-EE" sz="1800" u="sng" dirty="0"/>
              <a:t>peakraavil</a:t>
            </a:r>
            <a:r>
              <a:rPr lang="et-EE" sz="1800" dirty="0"/>
              <a:t> ja maaparandussüsteemi </a:t>
            </a:r>
            <a:r>
              <a:rPr lang="et-EE" sz="1800" dirty="0" smtClean="0"/>
              <a:t>	</a:t>
            </a:r>
            <a:r>
              <a:rPr lang="et-EE" sz="1800" u="sng" dirty="0" smtClean="0"/>
              <a:t>avatud </a:t>
            </a:r>
            <a:r>
              <a:rPr lang="et-EE" sz="1800" dirty="0"/>
              <a:t>eesvoolul;</a:t>
            </a:r>
          </a:p>
          <a:p>
            <a:pPr lvl="0"/>
            <a:r>
              <a:rPr lang="et-EE" sz="1800" dirty="0" smtClean="0"/>
              <a:t>	2</a:t>
            </a:r>
            <a:r>
              <a:rPr lang="et-EE" sz="1800" dirty="0"/>
              <a:t>) 10 meetrit – jõe, oja ja kanali puhul ning üle 10-ruutkilomeetrise valgalaga peakraavil ja </a:t>
            </a:r>
            <a:r>
              <a:rPr lang="et-EE" sz="1800" dirty="0" smtClean="0"/>
              <a:t>	maaparandussüsteemi </a:t>
            </a:r>
            <a:r>
              <a:rPr lang="et-EE" sz="1800" u="sng" dirty="0"/>
              <a:t>avatud</a:t>
            </a:r>
            <a:r>
              <a:rPr lang="et-EE" sz="1800" dirty="0"/>
              <a:t> eesvoolul</a:t>
            </a:r>
            <a:r>
              <a:rPr lang="et-EE" sz="1800" dirty="0" smtClean="0"/>
              <a:t>.</a:t>
            </a:r>
          </a:p>
          <a:p>
            <a:pPr lvl="0"/>
            <a:endParaRPr lang="et-EE" sz="1800" dirty="0" smtClean="0"/>
          </a:p>
          <a:p>
            <a:pPr lvl="0"/>
            <a:r>
              <a:rPr lang="et-EE" sz="1800" dirty="0" smtClean="0">
                <a:solidFill>
                  <a:srgbClr val="202020"/>
                </a:solidFill>
              </a:rPr>
              <a:t>(</a:t>
            </a:r>
            <a:r>
              <a:rPr lang="et-EE" sz="1800" dirty="0">
                <a:solidFill>
                  <a:srgbClr val="202020"/>
                </a:solidFill>
              </a:rPr>
              <a:t>2) Vee kasutamisel põllumajandusmaa niisutamiseks peab veeseaduse </a:t>
            </a:r>
            <a:r>
              <a:rPr lang="et-EE" sz="1800" u="sng" dirty="0">
                <a:solidFill>
                  <a:srgbClr val="202020"/>
                </a:solidFill>
              </a:rPr>
              <a:t>§-s 187 </a:t>
            </a:r>
            <a:r>
              <a:rPr lang="et-EE" sz="1800" dirty="0">
                <a:solidFill>
                  <a:srgbClr val="202020"/>
                </a:solidFill>
              </a:rPr>
              <a:t>sätestatud juhtudel olema veeluba, sealhulgas kui kasutatakse:</a:t>
            </a:r>
            <a:r>
              <a:rPr lang="et-EE" sz="1800" dirty="0"/>
              <a:t/>
            </a:r>
            <a:br>
              <a:rPr lang="et-EE" sz="1800" dirty="0"/>
            </a:br>
            <a:r>
              <a:rPr lang="et-EE" sz="1800" dirty="0">
                <a:solidFill>
                  <a:srgbClr val="0061AA"/>
                </a:solidFill>
              </a:rPr>
              <a:t> </a:t>
            </a:r>
            <a:r>
              <a:rPr lang="et-EE" sz="1800" dirty="0" smtClean="0">
                <a:solidFill>
                  <a:srgbClr val="0061AA"/>
                </a:solidFill>
              </a:rPr>
              <a:t>	</a:t>
            </a:r>
            <a:r>
              <a:rPr lang="et-EE" sz="1800" dirty="0" smtClean="0">
                <a:solidFill>
                  <a:srgbClr val="202020"/>
                </a:solidFill>
              </a:rPr>
              <a:t>1</a:t>
            </a:r>
            <a:r>
              <a:rPr lang="et-EE" sz="1800" dirty="0">
                <a:solidFill>
                  <a:srgbClr val="202020"/>
                </a:solidFill>
              </a:rPr>
              <a:t>) põhjavett üle </a:t>
            </a:r>
            <a:r>
              <a:rPr lang="et-EE" sz="1800" u="sng" dirty="0">
                <a:solidFill>
                  <a:srgbClr val="202020"/>
                </a:solidFill>
              </a:rPr>
              <a:t>150 kuupmeetri kuus </a:t>
            </a:r>
            <a:r>
              <a:rPr lang="et-EE" sz="1800" dirty="0">
                <a:solidFill>
                  <a:srgbClr val="202020"/>
                </a:solidFill>
              </a:rPr>
              <a:t>või üle </a:t>
            </a:r>
            <a:r>
              <a:rPr lang="et-EE" sz="1800" u="sng" dirty="0">
                <a:solidFill>
                  <a:srgbClr val="202020"/>
                </a:solidFill>
              </a:rPr>
              <a:t>10 kuupmeetri</a:t>
            </a:r>
            <a:r>
              <a:rPr lang="et-EE" sz="1800" dirty="0">
                <a:solidFill>
                  <a:srgbClr val="202020"/>
                </a:solidFill>
              </a:rPr>
              <a:t> ööpäevas;</a:t>
            </a:r>
            <a:r>
              <a:rPr lang="et-EE" sz="1800" dirty="0"/>
              <a:t/>
            </a:r>
            <a:br>
              <a:rPr lang="et-EE" sz="1800" dirty="0"/>
            </a:br>
            <a:r>
              <a:rPr lang="et-EE" sz="1800" dirty="0">
                <a:solidFill>
                  <a:srgbClr val="0061AA"/>
                </a:solidFill>
              </a:rPr>
              <a:t>  </a:t>
            </a:r>
            <a:r>
              <a:rPr lang="et-EE" sz="1800" dirty="0" smtClean="0">
                <a:solidFill>
                  <a:srgbClr val="0061AA"/>
                </a:solidFill>
              </a:rPr>
              <a:t>	</a:t>
            </a:r>
            <a:r>
              <a:rPr lang="et-EE" sz="1800" dirty="0" smtClean="0">
                <a:solidFill>
                  <a:srgbClr val="202020"/>
                </a:solidFill>
              </a:rPr>
              <a:t>2</a:t>
            </a:r>
            <a:r>
              <a:rPr lang="et-EE" sz="1800" dirty="0">
                <a:solidFill>
                  <a:srgbClr val="202020"/>
                </a:solidFill>
              </a:rPr>
              <a:t>) pinnavett üle 30 kuupmeetri ööpäevas.</a:t>
            </a:r>
            <a:endParaRPr lang="et-EE" sz="1800" dirty="0"/>
          </a:p>
          <a:p>
            <a:pPr lvl="0"/>
            <a:endParaRPr lang="et-EE" sz="1400" dirty="0"/>
          </a:p>
          <a:p>
            <a:endParaRPr lang="et-EE" dirty="0"/>
          </a:p>
        </p:txBody>
      </p:sp>
    </p:spTree>
    <p:extLst>
      <p:ext uri="{BB962C8B-B14F-4D97-AF65-F5344CB8AC3E}">
        <p14:creationId xmlns:p14="http://schemas.microsoft.com/office/powerpoint/2010/main" val="4130694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NV süsteemi muudatused aastal 2020</a:t>
            </a:r>
          </a:p>
        </p:txBody>
      </p:sp>
      <p:sp>
        <p:nvSpPr>
          <p:cNvPr id="3" name="Content Placeholder 2"/>
          <p:cNvSpPr>
            <a:spLocks noGrp="1"/>
          </p:cNvSpPr>
          <p:nvPr>
            <p:ph idx="1"/>
          </p:nvPr>
        </p:nvSpPr>
        <p:spPr>
          <a:xfrm>
            <a:off x="503237" y="1332037"/>
            <a:ext cx="7920000" cy="4729287"/>
          </a:xfrm>
        </p:spPr>
        <p:txBody>
          <a:bodyPr/>
          <a:lstStyle/>
          <a:p>
            <a:pPr lvl="0"/>
            <a:r>
              <a:rPr lang="et-EE" sz="1800" b="1" dirty="0"/>
              <a:t>Kohustuslikud </a:t>
            </a:r>
            <a:r>
              <a:rPr lang="et-EE" sz="1800" b="1" dirty="0" smtClean="0"/>
              <a:t>majandamisnõuded (KM)</a:t>
            </a:r>
          </a:p>
          <a:p>
            <a:pPr lvl="0"/>
            <a:endParaRPr lang="et-EE" sz="1800" b="1" dirty="0" smtClean="0"/>
          </a:p>
          <a:p>
            <a:pPr lvl="0"/>
            <a:r>
              <a:rPr lang="et-EE" sz="1800" b="1" dirty="0" smtClean="0"/>
              <a:t>Eemaldatud  </a:t>
            </a:r>
            <a:r>
              <a:rPr lang="et-EE" sz="1800" b="1" dirty="0"/>
              <a:t>nõudest KM 1 NÕUE 1 alt:</a:t>
            </a:r>
          </a:p>
          <a:p>
            <a:pPr marL="285750" lvl="0" indent="-285750">
              <a:buFont typeface="Arial" panose="020B0604020202020204" pitchFamily="34" charset="0"/>
              <a:buChar char="•"/>
            </a:pPr>
            <a:r>
              <a:rPr lang="et-EE" sz="1800" dirty="0"/>
              <a:t>Kasvavate kultuuridega kaetud haritavale maale tohib 1. novembrist kuni 30. novembrini laotada sõnnikut juhul, kui see 48 tunni jooksul mulda viiakse.	</a:t>
            </a:r>
          </a:p>
          <a:p>
            <a:pPr lvl="0"/>
            <a:r>
              <a:rPr lang="et-EE" sz="1800" b="1" dirty="0" smtClean="0"/>
              <a:t>Lisandunud </a:t>
            </a:r>
            <a:r>
              <a:rPr lang="et-EE" sz="1800" b="1" dirty="0"/>
              <a:t>nõudesse KM </a:t>
            </a:r>
            <a:r>
              <a:rPr lang="et-EE" sz="1800" b="1" dirty="0" smtClean="0"/>
              <a:t>1 NÕUE 1 alla</a:t>
            </a:r>
            <a:r>
              <a:rPr lang="et-EE" sz="1800" dirty="0" smtClean="0"/>
              <a:t>:</a:t>
            </a:r>
            <a:endParaRPr lang="et-EE" sz="1800" dirty="0"/>
          </a:p>
          <a:p>
            <a:pPr marL="342900" lvl="0" indent="-342900">
              <a:buFont typeface="Arial" panose="020B0604020202020204" pitchFamily="34" charset="0"/>
              <a:buChar char="•"/>
            </a:pPr>
            <a:r>
              <a:rPr lang="et-EE" sz="1800" dirty="0"/>
              <a:t>Kasvavate kultuurideta põllul tuleb sõnnik pärast laotamist mulda viia 48 tunni jooksul.</a:t>
            </a:r>
          </a:p>
          <a:p>
            <a:pPr lvl="0"/>
            <a:r>
              <a:rPr lang="et-EE" sz="1800" b="1" dirty="0" smtClean="0"/>
              <a:t>Lisandunud </a:t>
            </a:r>
            <a:r>
              <a:rPr lang="et-EE" sz="1800" b="1" dirty="0"/>
              <a:t>nõudesse KM 1 NÕUE </a:t>
            </a:r>
            <a:r>
              <a:rPr lang="et-EE" sz="1800" b="1" dirty="0" smtClean="0"/>
              <a:t>3 alla:</a:t>
            </a:r>
            <a:endParaRPr lang="et-EE" sz="1800" b="1" dirty="0"/>
          </a:p>
          <a:p>
            <a:pPr marL="342900" lvl="0" indent="-342900">
              <a:buFont typeface="Arial" panose="020B0604020202020204" pitchFamily="34" charset="0"/>
              <a:buChar char="•"/>
            </a:pPr>
            <a:r>
              <a:rPr lang="et-EE" sz="1800" dirty="0"/>
              <a:t>Nitraaditundlikul alal on väetamine, taimekaitsevahendi kasutamine ja sõnniku aunas hoidmine keelatud oluliste allikate ja karstilehtrite ümbruses kuni 50 meetri ulatuses veepiirist või karstilehtri servast. 	</a:t>
            </a:r>
          </a:p>
          <a:p>
            <a:endParaRPr lang="et-EE" dirty="0"/>
          </a:p>
        </p:txBody>
      </p:sp>
    </p:spTree>
    <p:extLst>
      <p:ext uri="{BB962C8B-B14F-4D97-AF65-F5344CB8AC3E}">
        <p14:creationId xmlns:p14="http://schemas.microsoft.com/office/powerpoint/2010/main" val="550448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t-EE" dirty="0" smtClean="0">
                <a:solidFill>
                  <a:schemeClr val="accent5"/>
                </a:solidFill>
              </a:rPr>
              <a:t>Otsetoetuste ühikumäärad</a:t>
            </a:r>
            <a:endParaRPr lang="et-EE" dirty="0">
              <a:solidFill>
                <a:schemeClr val="accent5"/>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30892723"/>
              </p:ext>
            </p:extLst>
          </p:nvPr>
        </p:nvGraphicFramePr>
        <p:xfrm>
          <a:off x="503238" y="1768475"/>
          <a:ext cx="7920037" cy="45132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84638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385" y="2484165"/>
            <a:ext cx="7200000" cy="1800000"/>
          </a:xfrm>
        </p:spPr>
        <p:txBody>
          <a:bodyPr/>
          <a:lstStyle/>
          <a:p>
            <a:pPr algn="ctr"/>
            <a:r>
              <a:rPr lang="et-EE" dirty="0" smtClean="0"/>
              <a:t>Aitäh!</a:t>
            </a:r>
            <a:endParaRPr lang="et-EE" dirty="0"/>
          </a:p>
        </p:txBody>
      </p:sp>
      <p:sp>
        <p:nvSpPr>
          <p:cNvPr id="3" name="Subtitle 2"/>
          <p:cNvSpPr>
            <a:spLocks noGrp="1"/>
          </p:cNvSpPr>
          <p:nvPr>
            <p:ph type="subTitle" idx="1"/>
          </p:nvPr>
        </p:nvSpPr>
        <p:spPr>
          <a:xfrm>
            <a:off x="1043385" y="4500389"/>
            <a:ext cx="7200000" cy="1728000"/>
          </a:xfrm>
        </p:spPr>
        <p:txBody>
          <a:bodyPr/>
          <a:lstStyle/>
          <a:p>
            <a:pPr algn="ctr"/>
            <a:r>
              <a:rPr lang="et-EE" dirty="0"/>
              <a:t>O</a:t>
            </a:r>
            <a:r>
              <a:rPr lang="et-EE" dirty="0" smtClean="0"/>
              <a:t>tsetoetuste </a:t>
            </a:r>
            <a:r>
              <a:rPr lang="et-EE" dirty="0"/>
              <a:t>büroo</a:t>
            </a:r>
          </a:p>
          <a:p>
            <a:pPr algn="ctr"/>
            <a:r>
              <a:rPr lang="et-EE" dirty="0" smtClean="0"/>
              <a:t>otb@agri.ee</a:t>
            </a:r>
            <a:endParaRPr lang="et-EE" dirty="0"/>
          </a:p>
        </p:txBody>
      </p:sp>
    </p:spTree>
    <p:extLst>
      <p:ext uri="{BB962C8B-B14F-4D97-AF65-F5344CB8AC3E}">
        <p14:creationId xmlns:p14="http://schemas.microsoft.com/office/powerpoint/2010/main" val="1912316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aidipohi-maaeluministeerium-2015-es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DF55D1C4DA610042861C6FC69AB5973E" ma:contentTypeVersion="0" ma:contentTypeDescription="Loo uus dokument" ma:contentTypeScope="" ma:versionID="38ec88f452370986da07ac8375674343">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01A5C7-0460-42D9-A98F-5F132FBF03DF}">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46B0166D-1105-4C6C-8989-0A2F27E76D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7BF6740-E0B3-4E97-8AAC-AAD7B8CA37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slaidipohi-maaeluministeerium-2015-est</Template>
  <TotalTime>0</TotalTime>
  <Words>751</Words>
  <Application>Microsoft Office PowerPoint</Application>
  <PresentationFormat>Custom</PresentationFormat>
  <Paragraphs>56</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Microsoft YaHei</vt:lpstr>
      <vt:lpstr>Arial</vt:lpstr>
      <vt:lpstr>Arial Unicode MS</vt:lpstr>
      <vt:lpstr>Roboto Condensed</vt:lpstr>
      <vt:lpstr>Times New Roman</vt:lpstr>
      <vt:lpstr>slaidipohi-maaeluministeerium-2015-est</vt:lpstr>
      <vt:lpstr> Otsetoetused 2020. aastal </vt:lpstr>
      <vt:lpstr>Ühtse pindalatoetuse ja rohestamise toetuse muudatustest 2020. aastal:</vt:lpstr>
      <vt:lpstr>Piimalehma kasvatamise otsetoetused aastal 2020</vt:lpstr>
      <vt:lpstr>NV süsteemi muudatused aastal 2020</vt:lpstr>
      <vt:lpstr>NV süsteemi muudatused aastal 2020</vt:lpstr>
      <vt:lpstr>Otsetoetuste ühikumäärad</vt:lpstr>
      <vt:lpstr>Aitäh!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keywords>slaidipõhi; presentatsioonipõhi; slaidid; presentatsioonid; slaid; mall; template</cp:keywords>
  <cp:lastModifiedBy/>
  <cp:revision>1</cp:revision>
  <dcterms:created xsi:type="dcterms:W3CDTF">2016-03-31T13:30:19Z</dcterms:created>
  <dcterms:modified xsi:type="dcterms:W3CDTF">2020-03-23T13:53:48Z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0x010100DF55D1C4DA610042861C6FC69AB5973E</vt:lpwstr>
  </property>
</Properties>
</file>