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 id="2147483664" r:id="rId5"/>
    <p:sldMasterId id="2147483676" r:id="rId6"/>
  </p:sldMasterIdLst>
  <p:notesMasterIdLst>
    <p:notesMasterId r:id="rId34"/>
  </p:notesMasterIdLst>
  <p:handoutMasterIdLst>
    <p:handoutMasterId r:id="rId35"/>
  </p:handoutMasterIdLst>
  <p:sldIdLst>
    <p:sldId id="265" r:id="rId7"/>
    <p:sldId id="327" r:id="rId8"/>
    <p:sldId id="289" r:id="rId9"/>
    <p:sldId id="321" r:id="rId10"/>
    <p:sldId id="322" r:id="rId11"/>
    <p:sldId id="316" r:id="rId12"/>
    <p:sldId id="309" r:id="rId13"/>
    <p:sldId id="311" r:id="rId14"/>
    <p:sldId id="326" r:id="rId15"/>
    <p:sldId id="317" r:id="rId16"/>
    <p:sldId id="318" r:id="rId17"/>
    <p:sldId id="343" r:id="rId18"/>
    <p:sldId id="273" r:id="rId19"/>
    <p:sldId id="342"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Lst>
  <p:sldSz cx="8999538" cy="6840538"/>
  <p:notesSz cx="6797675" cy="9928225"/>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74" userDrawn="1">
          <p15:clr>
            <a:srgbClr val="A4A3A4"/>
          </p15:clr>
        </p15:guide>
        <p15:guide id="2" pos="19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07" autoAdjust="0"/>
    <p:restoredTop sz="85237" autoAdjust="0"/>
  </p:normalViewPr>
  <p:slideViewPr>
    <p:cSldViewPr>
      <p:cViewPr varScale="1">
        <p:scale>
          <a:sx n="79" d="100"/>
          <a:sy n="79" d="100"/>
        </p:scale>
        <p:origin x="1776" y="9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handoutMaster" Target="handoutMasters/handoutMaster1.xml"/><Relationship Id="rId8" Type="http://schemas.openxmlformats.org/officeDocument/2006/relationships/slide" Target="slides/slide2.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25" cy="498254"/>
          </a:xfrm>
          <a:prstGeom prst="rect">
            <a:avLst/>
          </a:prstGeom>
        </p:spPr>
        <p:txBody>
          <a:bodyPr vert="horz" lIns="83796" tIns="41898" rIns="83796" bIns="41898" rtlCol="0"/>
          <a:lstStyle>
            <a:lvl1pPr algn="l">
              <a:defRPr sz="1100"/>
            </a:lvl1pPr>
          </a:lstStyle>
          <a:p>
            <a:endParaRPr lang="et-EE"/>
          </a:p>
        </p:txBody>
      </p:sp>
      <p:sp>
        <p:nvSpPr>
          <p:cNvPr id="3" name="Date Placeholder 2"/>
          <p:cNvSpPr>
            <a:spLocks noGrp="1"/>
          </p:cNvSpPr>
          <p:nvPr>
            <p:ph type="dt" sz="quarter" idx="1"/>
          </p:nvPr>
        </p:nvSpPr>
        <p:spPr>
          <a:xfrm>
            <a:off x="3849923" y="0"/>
            <a:ext cx="2946325" cy="498254"/>
          </a:xfrm>
          <a:prstGeom prst="rect">
            <a:avLst/>
          </a:prstGeom>
        </p:spPr>
        <p:txBody>
          <a:bodyPr vert="horz" lIns="83796" tIns="41898" rIns="83796" bIns="41898" rtlCol="0"/>
          <a:lstStyle>
            <a:lvl1pPr algn="r">
              <a:defRPr sz="1100"/>
            </a:lvl1pPr>
          </a:lstStyle>
          <a:p>
            <a:fld id="{C8DAA276-524E-41FA-A3A2-D9CC3B26EC91}" type="datetimeFigureOut">
              <a:rPr lang="et-EE" smtClean="0"/>
              <a:t>24.03.2020</a:t>
            </a:fld>
            <a:endParaRPr lang="et-EE"/>
          </a:p>
        </p:txBody>
      </p:sp>
      <p:sp>
        <p:nvSpPr>
          <p:cNvPr id="4" name="Footer Placeholder 3"/>
          <p:cNvSpPr>
            <a:spLocks noGrp="1"/>
          </p:cNvSpPr>
          <p:nvPr>
            <p:ph type="ftr" sz="quarter" idx="2"/>
          </p:nvPr>
        </p:nvSpPr>
        <p:spPr>
          <a:xfrm>
            <a:off x="0" y="9429972"/>
            <a:ext cx="2946325" cy="498254"/>
          </a:xfrm>
          <a:prstGeom prst="rect">
            <a:avLst/>
          </a:prstGeom>
        </p:spPr>
        <p:txBody>
          <a:bodyPr vert="horz" lIns="83796" tIns="41898" rIns="83796" bIns="41898" rtlCol="0" anchor="b"/>
          <a:lstStyle>
            <a:lvl1pPr algn="l">
              <a:defRPr sz="1100"/>
            </a:lvl1pPr>
          </a:lstStyle>
          <a:p>
            <a:endParaRPr lang="et-EE"/>
          </a:p>
        </p:txBody>
      </p:sp>
      <p:sp>
        <p:nvSpPr>
          <p:cNvPr id="5" name="Slide Number Placeholder 4"/>
          <p:cNvSpPr>
            <a:spLocks noGrp="1"/>
          </p:cNvSpPr>
          <p:nvPr>
            <p:ph type="sldNum" sz="quarter" idx="3"/>
          </p:nvPr>
        </p:nvSpPr>
        <p:spPr>
          <a:xfrm>
            <a:off x="3849923" y="9429972"/>
            <a:ext cx="2946325" cy="498254"/>
          </a:xfrm>
          <a:prstGeom prst="rect">
            <a:avLst/>
          </a:prstGeom>
        </p:spPr>
        <p:txBody>
          <a:bodyPr vert="horz" lIns="83796" tIns="41898" rIns="83796" bIns="41898" rtlCol="0" anchor="b"/>
          <a:lstStyle>
            <a:lvl1pPr algn="r">
              <a:defRPr sz="1100"/>
            </a:lvl1pPr>
          </a:lstStyle>
          <a:p>
            <a:fld id="{1DB08254-80F6-4E47-B81A-CD4BAAA16770}" type="slidenum">
              <a:rPr lang="et-EE" smtClean="0"/>
              <a:t>‹#›</a:t>
            </a:fld>
            <a:endParaRPr lang="et-EE"/>
          </a:p>
        </p:txBody>
      </p:sp>
    </p:spTree>
    <p:extLst>
      <p:ext uri="{BB962C8B-B14F-4D97-AF65-F5344CB8AC3E}">
        <p14:creationId xmlns:p14="http://schemas.microsoft.com/office/powerpoint/2010/main" val="245481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950913" y="754063"/>
            <a:ext cx="4892675" cy="372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79482" y="4715724"/>
            <a:ext cx="5437284" cy="44665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2051" name="Rectangle 3"/>
          <p:cNvSpPr>
            <a:spLocks noGrp="1" noChangeArrowheads="1"/>
          </p:cNvSpPr>
          <p:nvPr>
            <p:ph type="hdr"/>
          </p:nvPr>
        </p:nvSpPr>
        <p:spPr bwMode="auto">
          <a:xfrm>
            <a:off x="1" y="0"/>
            <a:ext cx="2949180" cy="49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63382" algn="l"/>
                <a:tab pos="1326764" algn="l"/>
                <a:tab pos="1990146" algn="l"/>
                <a:tab pos="265352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3847068" y="0"/>
            <a:ext cx="2949180" cy="49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63382" algn="l"/>
                <a:tab pos="1326764" algn="l"/>
                <a:tab pos="1990146" algn="l"/>
                <a:tab pos="265352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431445"/>
            <a:ext cx="2949180" cy="49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63382" algn="l"/>
                <a:tab pos="1326764" algn="l"/>
                <a:tab pos="1990146" algn="l"/>
                <a:tab pos="265352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3847068" y="9431445"/>
            <a:ext cx="2949180" cy="49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63382" algn="l"/>
                <a:tab pos="1326764" algn="l"/>
                <a:tab pos="1990146" algn="l"/>
                <a:tab pos="2653528"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info@pria.ee"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a:t>
            </a:fld>
            <a:endParaRPr lang="et-EE" altLang="en-US"/>
          </a:p>
        </p:txBody>
      </p:sp>
    </p:spTree>
    <p:extLst>
      <p:ext uri="{BB962C8B-B14F-4D97-AF65-F5344CB8AC3E}">
        <p14:creationId xmlns:p14="http://schemas.microsoft.com/office/powerpoint/2010/main" val="3563612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pPr marL="157117" indent="-157117">
              <a:buFont typeface="Arial" panose="020B0604020202020204" pitchFamily="34" charset="0"/>
              <a:buChar char="•"/>
            </a:pPr>
            <a:r>
              <a:rPr lang="et-EE" sz="1100" u="sng" dirty="0"/>
              <a:t>Koolituse valitav lisanõue – koolituse läbimine on vabatahtlik. </a:t>
            </a:r>
            <a:r>
              <a:rPr lang="et-EE" u="sng" dirty="0" smtClean="0"/>
              <a:t>Koolitusel osalemise eest makstakse toetust taotleja kohta kuni kaks korda arengukava programmiperioodi jooksul.</a:t>
            </a:r>
            <a:endParaRPr lang="et-EE" sz="1100" u="sng" dirty="0"/>
          </a:p>
          <a:p>
            <a:pPr marL="157117" indent="-157117">
              <a:buFont typeface="Arial" panose="020B0604020202020204" pitchFamily="34" charset="0"/>
              <a:buChar char="•"/>
            </a:pPr>
            <a:r>
              <a:rPr lang="et-EE" sz="1100" dirty="0"/>
              <a:t>Taotlusalused veised tuleb karjas pidada kuni 31. augustini aga kui loomad liiguvad karjast siiski välja, kas vääramatu jõu tõttu või viiakse nt kombinaati, siis tuleb sellised loomad taotluselt kindlasti maha võtta. Veised, kes on mittevääramatu jõu tõttu karjast välja läinud aga taotlusaluste loomade hulgast pole maha võetud, lähevad toetuse lisavähenduse alla taotletud ja kindlaksmääratud loomade erinevuse eest. Ainult loomade registri teavitamisest looma liikumisel ei piisa, taotleja peab muutma ka oma taotlust, sest ta on taotlemisel andnud kinnituse looma kuni pidamisperioodi lõpuni karjas hoida</a:t>
            </a:r>
            <a:r>
              <a:rPr lang="et-EE" sz="1100" dirty="0" smtClean="0"/>
              <a:t>.</a:t>
            </a:r>
          </a:p>
          <a:p>
            <a:pPr marL="157117" indent="-157117">
              <a:buFont typeface="Arial" panose="020B0604020202020204" pitchFamily="34" charset="0"/>
              <a:buChar char="•"/>
            </a:pPr>
            <a:r>
              <a:rPr lang="et-EE" sz="1100" b="1" dirty="0" smtClean="0"/>
              <a:t>2019 oli pidamisperioodi rikkujaid palju vähem, kuna tegelesime eraldi teavitamisega, et taotlejaid muudaksid oma taotlust, kui veis oli karjast välja viidud</a:t>
            </a:r>
            <a:endParaRPr lang="et-EE" sz="1100" b="1"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10</a:t>
            </a:fld>
            <a:endParaRPr lang="et-EE" altLang="en-US"/>
          </a:p>
        </p:txBody>
      </p:sp>
    </p:spTree>
    <p:extLst>
      <p:ext uri="{BB962C8B-B14F-4D97-AF65-F5344CB8AC3E}">
        <p14:creationId xmlns:p14="http://schemas.microsoft.com/office/powerpoint/2010/main" val="3291009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7117" indent="-157117" defTabSz="411705">
              <a:buFont typeface="Arial" panose="020B0604020202020204" pitchFamily="34" charset="0"/>
              <a:buChar char="•"/>
              <a:defRPr/>
            </a:pPr>
            <a:r>
              <a:rPr lang="et-EE" u="sng" baseline="0" dirty="0" smtClean="0"/>
              <a:t>PRIA teavitab taotlejaid </a:t>
            </a:r>
            <a:r>
              <a:rPr lang="et-EE" u="sng" baseline="0" dirty="0" err="1" smtClean="0"/>
              <a:t>ületaotlemistest</a:t>
            </a:r>
            <a:r>
              <a:rPr lang="et-EE" u="sng" baseline="0" dirty="0" smtClean="0"/>
              <a:t> hiljemalt 1 päeva jooksul pärast taotluse hilinenult esitamise lõppu</a:t>
            </a:r>
            <a:r>
              <a:rPr lang="et-EE" baseline="0" dirty="0" smtClean="0"/>
              <a:t>. </a:t>
            </a:r>
            <a:r>
              <a:rPr lang="et-EE" u="sng" baseline="0" dirty="0" smtClean="0"/>
              <a:t>Taotlejatele antakse kindel tähtaeg (~10 päeva), et korrigeerida enda taotlust ja vähendada taotlusalust pinda lubatust enam märgitud pinna osas ilma täiendava toetuse vähendamiseta. Pärast tähtaja möödumist enam taotlust nende põldude osas muuta ei saa ning tulenevalt rikkumisega pinna suurusest võib järgneda juba ka täiendav toetuse vähendamine</a:t>
            </a:r>
            <a:r>
              <a:rPr lang="et-EE" baseline="0" dirty="0" smtClean="0"/>
              <a:t>. </a:t>
            </a:r>
          </a:p>
          <a:p>
            <a:pPr marL="157117" indent="-157117" defTabSz="411705">
              <a:buFont typeface="Arial" panose="020B0604020202020204" pitchFamily="34" charset="0"/>
              <a:buChar char="•"/>
              <a:defRPr/>
            </a:pPr>
            <a:r>
              <a:rPr lang="et-EE" u="sng" baseline="0" dirty="0" smtClean="0"/>
              <a:t>Soovitame põldude esitamist hilinenud perioodi viimastele päevadele mitte jätta, sest siis ei pruugi need üldse </a:t>
            </a:r>
            <a:r>
              <a:rPr lang="et-EE" u="sng" baseline="0" dirty="0" err="1" smtClean="0"/>
              <a:t>ET-le</a:t>
            </a:r>
            <a:r>
              <a:rPr lang="et-EE" u="sng" baseline="0" dirty="0" smtClean="0"/>
              <a:t> jõuda.</a:t>
            </a:r>
          </a:p>
          <a:p>
            <a:endParaRPr lang="et-EE" dirty="0" smtClean="0"/>
          </a:p>
          <a:p>
            <a:endParaRPr lang="et-EE" dirty="0" smtClean="0"/>
          </a:p>
          <a:p>
            <a:r>
              <a:rPr lang="et-EE" dirty="0" smtClean="0"/>
              <a:t>7377679</a:t>
            </a:r>
          </a:p>
          <a:p>
            <a:r>
              <a:rPr lang="et-EE" dirty="0" smtClean="0"/>
              <a:t>Info@pria.ee</a:t>
            </a: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11</a:t>
            </a:fld>
            <a:endParaRPr lang="et-EE" altLang="en-US"/>
          </a:p>
        </p:txBody>
      </p:sp>
    </p:spTree>
    <p:extLst>
      <p:ext uri="{BB962C8B-B14F-4D97-AF65-F5344CB8AC3E}">
        <p14:creationId xmlns:p14="http://schemas.microsoft.com/office/powerpoint/2010/main" val="3116860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12</a:t>
            </a:fld>
            <a:endParaRPr lang="et-EE" altLang="en-US"/>
          </a:p>
        </p:txBody>
      </p:sp>
    </p:spTree>
    <p:extLst>
      <p:ext uri="{BB962C8B-B14F-4D97-AF65-F5344CB8AC3E}">
        <p14:creationId xmlns:p14="http://schemas.microsoft.com/office/powerpoint/2010/main" val="3535516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r>
              <a:rPr lang="et-EE" sz="1100" b="1" dirty="0"/>
              <a:t>Kontaktid</a:t>
            </a:r>
          </a:p>
          <a:p>
            <a:endParaRPr lang="et-EE" sz="1100" b="1" dirty="0"/>
          </a:p>
          <a:p>
            <a:r>
              <a:rPr lang="et-EE" sz="1100" dirty="0"/>
              <a:t>PRIA loomatoetuste ja pindalatoetuste infotelefon 737 7679</a:t>
            </a:r>
            <a:endParaRPr lang="et-EE" dirty="0" smtClean="0"/>
          </a:p>
          <a:p>
            <a:r>
              <a:rPr lang="et-EE" dirty="0" smtClean="0"/>
              <a:t>e-kirju</a:t>
            </a:r>
            <a:r>
              <a:rPr lang="et-EE" baseline="0" dirty="0" smtClean="0"/>
              <a:t> t</a:t>
            </a:r>
            <a:r>
              <a:rPr lang="et-EE" dirty="0" smtClean="0"/>
              <a:t>eie küsimustega ootame aadressil </a:t>
            </a:r>
            <a:r>
              <a:rPr lang="et-EE" sz="1100" b="1" dirty="0">
                <a:hlinkClick r:id="rId3"/>
              </a:rPr>
              <a:t>info@pria.ee</a:t>
            </a:r>
            <a:br>
              <a:rPr lang="et-EE" sz="1100" b="1" dirty="0">
                <a:hlinkClick r:id="rId3"/>
              </a:rPr>
            </a:br>
            <a:endParaRPr lang="et-EE" sz="1100" b="1"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13</a:t>
            </a:fld>
            <a:endParaRPr lang="et-EE" altLang="en-US"/>
          </a:p>
        </p:txBody>
      </p:sp>
    </p:spTree>
    <p:extLst>
      <p:ext uri="{BB962C8B-B14F-4D97-AF65-F5344CB8AC3E}">
        <p14:creationId xmlns:p14="http://schemas.microsoft.com/office/powerpoint/2010/main" val="2140416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14</a:t>
            </a:fld>
            <a:endParaRPr lang="et-EE" altLang="en-US"/>
          </a:p>
        </p:txBody>
      </p:sp>
    </p:spTree>
    <p:extLst>
      <p:ext uri="{BB962C8B-B14F-4D97-AF65-F5344CB8AC3E}">
        <p14:creationId xmlns:p14="http://schemas.microsoft.com/office/powerpoint/2010/main" val="3196100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15</a:t>
            </a:fld>
            <a:endParaRPr lang="et-EE">
              <a:solidFill>
                <a:prstClr val="black"/>
              </a:solidFill>
            </a:endParaRPr>
          </a:p>
        </p:txBody>
      </p:sp>
    </p:spTree>
    <p:extLst>
      <p:ext uri="{BB962C8B-B14F-4D97-AF65-F5344CB8AC3E}">
        <p14:creationId xmlns:p14="http://schemas.microsoft.com/office/powerpoint/2010/main" val="476743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16</a:t>
            </a:fld>
            <a:endParaRPr lang="et-EE">
              <a:solidFill>
                <a:prstClr val="black"/>
              </a:solidFill>
            </a:endParaRPr>
          </a:p>
        </p:txBody>
      </p:sp>
    </p:spTree>
    <p:extLst>
      <p:ext uri="{BB962C8B-B14F-4D97-AF65-F5344CB8AC3E}">
        <p14:creationId xmlns:p14="http://schemas.microsoft.com/office/powerpoint/2010/main" val="1161325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dirty="0" smtClean="0"/>
              <a:t>Rohumaa nõuetekohaselt hooldamata: 2018.a 272 taotleja 706</a:t>
            </a:r>
            <a:r>
              <a:rPr lang="en-US" dirty="0" smtClean="0"/>
              <a:t> </a:t>
            </a:r>
            <a:r>
              <a:rPr lang="en-US" dirty="0" err="1" smtClean="0"/>
              <a:t>põldu</a:t>
            </a:r>
            <a:r>
              <a:rPr lang="et-EE" dirty="0" smtClean="0"/>
              <a:t>+ SATIKAS 51 taotlust 77 põldu</a:t>
            </a:r>
          </a:p>
          <a:p>
            <a:pPr marL="0" marR="0" lvl="0" indent="0" algn="l" defTabSz="914400" rtl="0" eaLnBrk="1" fontAlgn="auto" latinLnBrk="0" hangingPunct="1">
              <a:lnSpc>
                <a:spcPct val="100000"/>
              </a:lnSpc>
              <a:spcBef>
                <a:spcPts val="0"/>
              </a:spcBef>
              <a:spcAft>
                <a:spcPts val="0"/>
              </a:spcAft>
              <a:buClrTx/>
              <a:buSzTx/>
              <a:buFontTx/>
              <a:buNone/>
              <a:tabLst/>
              <a:defRPr/>
            </a:pPr>
            <a:r>
              <a:rPr lang="et-EE" dirty="0" smtClean="0"/>
              <a:t>Tööd takistavad asjaolud: 2018.a 6 taotleja 18</a:t>
            </a:r>
            <a:r>
              <a:rPr lang="en-US" dirty="0" smtClean="0"/>
              <a:t> </a:t>
            </a:r>
            <a:r>
              <a:rPr lang="en-US" dirty="0" err="1" smtClean="0"/>
              <a:t>põldu</a:t>
            </a:r>
            <a:endParaRPr lang="et-E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t-EE" dirty="0" smtClean="0"/>
              <a:t>Põllulindude</a:t>
            </a:r>
            <a:r>
              <a:rPr lang="et-EE" baseline="0" dirty="0" smtClean="0"/>
              <a:t> soodustamine: </a:t>
            </a:r>
            <a:r>
              <a:rPr lang="et-EE" dirty="0" smtClean="0"/>
              <a:t>2018.a 25 taotleja 84 põldu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t-EE" dirty="0" smtClean="0"/>
          </a:p>
          <a:p>
            <a:endParaRPr lang="et-EE"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17</a:t>
            </a:fld>
            <a:endParaRPr lang="et-EE">
              <a:solidFill>
                <a:prstClr val="black"/>
              </a:solidFill>
            </a:endParaRPr>
          </a:p>
        </p:txBody>
      </p:sp>
    </p:spTree>
    <p:extLst>
      <p:ext uri="{BB962C8B-B14F-4D97-AF65-F5344CB8AC3E}">
        <p14:creationId xmlns:p14="http://schemas.microsoft.com/office/powerpoint/2010/main" val="41549799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dirty="0" smtClean="0"/>
              <a:t>Puudub maa kasutusõigus: 2018.a 27 taotleja 46 põldu</a:t>
            </a:r>
          </a:p>
          <a:p>
            <a:pPr marL="0" marR="0" lvl="0" indent="0" algn="l" defTabSz="914400" rtl="0" eaLnBrk="1" fontAlgn="auto" latinLnBrk="0" hangingPunct="1">
              <a:lnSpc>
                <a:spcPct val="100000"/>
              </a:lnSpc>
              <a:spcBef>
                <a:spcPts val="0"/>
              </a:spcBef>
              <a:spcAft>
                <a:spcPts val="0"/>
              </a:spcAft>
              <a:buClrTx/>
              <a:buSzTx/>
              <a:buFontTx/>
              <a:buNone/>
              <a:tabLst/>
              <a:defRPr/>
            </a:pPr>
            <a:r>
              <a:rPr lang="et-EE" dirty="0" smtClean="0"/>
              <a:t>Maa omanik ei hoolda</a:t>
            </a:r>
            <a:r>
              <a:rPr lang="et-EE" baseline="0" dirty="0" smtClean="0"/>
              <a:t> taotletud maad: </a:t>
            </a:r>
            <a:r>
              <a:rPr lang="et-EE" sz="1200" dirty="0" smtClean="0"/>
              <a:t>2018.a 194 taotleja 440 põldu.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t-EE"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t-EE" dirty="0" smtClean="0"/>
          </a:p>
          <a:p>
            <a:endParaRPr lang="et-EE"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18</a:t>
            </a:fld>
            <a:endParaRPr lang="et-EE">
              <a:solidFill>
                <a:prstClr val="black"/>
              </a:solidFill>
            </a:endParaRPr>
          </a:p>
        </p:txBody>
      </p:sp>
    </p:spTree>
    <p:extLst>
      <p:ext uri="{BB962C8B-B14F-4D97-AF65-F5344CB8AC3E}">
        <p14:creationId xmlns:p14="http://schemas.microsoft.com/office/powerpoint/2010/main" val="1832027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2019 ei ületanud ühegi kanepi proovi THC sisaldus lubatud 0,2.</a:t>
            </a:r>
            <a:endParaRPr lang="et-EE"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19</a:t>
            </a:fld>
            <a:endParaRPr lang="et-EE">
              <a:solidFill>
                <a:prstClr val="black"/>
              </a:solidFill>
            </a:endParaRPr>
          </a:p>
        </p:txBody>
      </p:sp>
    </p:spTree>
    <p:extLst>
      <p:ext uri="{BB962C8B-B14F-4D97-AF65-F5344CB8AC3E}">
        <p14:creationId xmlns:p14="http://schemas.microsoft.com/office/powerpoint/2010/main" val="1546150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2</a:t>
            </a:fld>
            <a:endParaRPr lang="et-EE" altLang="en-US"/>
          </a:p>
        </p:txBody>
      </p:sp>
    </p:spTree>
    <p:extLst>
      <p:ext uri="{BB962C8B-B14F-4D97-AF65-F5344CB8AC3E}">
        <p14:creationId xmlns:p14="http://schemas.microsoft.com/office/powerpoint/2010/main" val="39407607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dirty="0" err="1" smtClean="0"/>
              <a:t>Ökoala</a:t>
            </a:r>
            <a:r>
              <a:rPr lang="et-EE" dirty="0" smtClean="0"/>
              <a:t> ei vastanud kehtestatud nõuetele: </a:t>
            </a:r>
            <a:r>
              <a:rPr lang="et-EE" sz="1200" dirty="0" smtClean="0"/>
              <a:t>2018.a 17 taotleja 41 </a:t>
            </a:r>
            <a:r>
              <a:rPr lang="et-EE" sz="1200" dirty="0" err="1" smtClean="0"/>
              <a:t>ökoala</a:t>
            </a:r>
            <a:r>
              <a:rPr lang="et-EE" sz="1200" dirty="0" smtClean="0"/>
              <a:t>.</a:t>
            </a:r>
          </a:p>
          <a:p>
            <a:r>
              <a:rPr lang="et-EE" dirty="0" smtClean="0"/>
              <a:t>Eest leitud kultuur ei olnud </a:t>
            </a:r>
            <a:r>
              <a:rPr lang="et-EE" dirty="0" err="1" smtClean="0"/>
              <a:t>ökoala</a:t>
            </a:r>
            <a:r>
              <a:rPr lang="et-EE" dirty="0" smtClean="0"/>
              <a:t> kultuuride nimekirjas:</a:t>
            </a:r>
            <a:r>
              <a:rPr lang="et-EE" baseline="0" dirty="0" smtClean="0"/>
              <a:t> </a:t>
            </a:r>
            <a:r>
              <a:rPr lang="et-EE" sz="1200" dirty="0" smtClean="0"/>
              <a:t>2018.a 31 taotleja 48 põldu.</a:t>
            </a:r>
          </a:p>
          <a:p>
            <a:r>
              <a:rPr lang="et-EE" dirty="0" smtClean="0"/>
              <a:t>N-siduv kultuur veekaitsevööndis: 2018.a 11 taotlejat ja 32 põldu.</a:t>
            </a:r>
            <a:endParaRPr lang="et-EE"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20</a:t>
            </a:fld>
            <a:endParaRPr lang="et-EE">
              <a:solidFill>
                <a:prstClr val="black"/>
              </a:solidFill>
            </a:endParaRPr>
          </a:p>
        </p:txBody>
      </p:sp>
    </p:spTree>
    <p:extLst>
      <p:ext uri="{BB962C8B-B14F-4D97-AF65-F5344CB8AC3E}">
        <p14:creationId xmlns:p14="http://schemas.microsoft.com/office/powerpoint/2010/main" val="2157367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u="none" dirty="0" smtClean="0"/>
              <a:t>Kohapeal </a:t>
            </a:r>
            <a:r>
              <a:rPr lang="et-EE" u="none" dirty="0" err="1" smtClean="0"/>
              <a:t>eestleitud</a:t>
            </a:r>
            <a:r>
              <a:rPr lang="et-EE" u="none" dirty="0" smtClean="0"/>
              <a:t> kultuur ei ole KSM toetusõiguslik: </a:t>
            </a:r>
            <a:r>
              <a:rPr lang="et-EE" dirty="0" smtClean="0"/>
              <a:t>2018 27 taotlejat 32 põldu</a:t>
            </a:r>
          </a:p>
          <a:p>
            <a:pPr marL="0" marR="0" lvl="0" indent="0" algn="l" defTabSz="914400" rtl="0" eaLnBrk="1" fontAlgn="auto" latinLnBrk="0" hangingPunct="1">
              <a:lnSpc>
                <a:spcPct val="100000"/>
              </a:lnSpc>
              <a:spcBef>
                <a:spcPts val="0"/>
              </a:spcBef>
              <a:spcAft>
                <a:spcPts val="0"/>
              </a:spcAft>
              <a:buClrTx/>
              <a:buSzTx/>
              <a:buFontTx/>
              <a:buNone/>
              <a:tabLst/>
              <a:defRPr/>
            </a:pPr>
            <a:r>
              <a:rPr lang="et-EE" u="none" dirty="0" smtClean="0"/>
              <a:t>Kohapeal </a:t>
            </a:r>
            <a:r>
              <a:rPr lang="et-EE" u="none" dirty="0" err="1" smtClean="0"/>
              <a:t>eestleitud</a:t>
            </a:r>
            <a:r>
              <a:rPr lang="et-EE" u="none" dirty="0" smtClean="0"/>
              <a:t> põld on vanem kui 4-aastane rohumaa: </a:t>
            </a:r>
            <a:r>
              <a:rPr lang="et-EE" dirty="0" smtClean="0"/>
              <a:t>2018 12</a:t>
            </a:r>
            <a:r>
              <a:rPr lang="et-EE" b="1" dirty="0" smtClean="0"/>
              <a:t> </a:t>
            </a:r>
            <a:r>
              <a:rPr lang="et-EE" dirty="0" smtClean="0"/>
              <a:t>taotlejat 18 põldu</a:t>
            </a:r>
          </a:p>
          <a:p>
            <a:pPr marL="0" marR="0" lvl="0" indent="0" algn="l" defTabSz="914400" rtl="0" eaLnBrk="1" fontAlgn="auto" latinLnBrk="0" hangingPunct="1">
              <a:lnSpc>
                <a:spcPct val="100000"/>
              </a:lnSpc>
              <a:spcBef>
                <a:spcPts val="0"/>
              </a:spcBef>
              <a:spcAft>
                <a:spcPts val="0"/>
              </a:spcAft>
              <a:buClrTx/>
              <a:buSzTx/>
              <a:buFontTx/>
              <a:buNone/>
              <a:tabLst/>
              <a:defRPr/>
            </a:pPr>
            <a:r>
              <a:rPr lang="fi-FI" u="none" dirty="0" smtClean="0"/>
              <a:t>Ei ole täidetud mullaproovide võtmise ja edastamisega seotud nõudeid</a:t>
            </a:r>
            <a:r>
              <a:rPr lang="et-EE" u="none" dirty="0" smtClean="0"/>
              <a:t>: </a:t>
            </a:r>
            <a:r>
              <a:rPr lang="fi-FI" dirty="0" smtClean="0"/>
              <a:t>2018 </a:t>
            </a:r>
            <a:r>
              <a:rPr lang="et-EE" dirty="0" smtClean="0"/>
              <a:t>74</a:t>
            </a:r>
            <a:r>
              <a:rPr lang="fi-FI" dirty="0" smtClean="0"/>
              <a:t> taotlejal </a:t>
            </a:r>
            <a:r>
              <a:rPr lang="et-EE" dirty="0" smtClean="0"/>
              <a:t>(nii KSM kui MAHE toetus) sisalduvad kõik 2018 avastatud puudused, kuid võivad anda vähenduse erinevatesse kohustuse aastatesse.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t-EE" u="none" dirty="0" smtClean="0"/>
          </a:p>
          <a:p>
            <a:endParaRPr lang="et-EE"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21</a:t>
            </a:fld>
            <a:endParaRPr lang="et-EE">
              <a:solidFill>
                <a:prstClr val="black"/>
              </a:solidFill>
            </a:endParaRPr>
          </a:p>
        </p:txBody>
      </p:sp>
    </p:spTree>
    <p:extLst>
      <p:ext uri="{BB962C8B-B14F-4D97-AF65-F5344CB8AC3E}">
        <p14:creationId xmlns:p14="http://schemas.microsoft.com/office/powerpoint/2010/main" val="428300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u="none" dirty="0" smtClean="0"/>
              <a:t>Kohapeal leitud kultuur kuulub madalama ühikumääraga gruppi: </a:t>
            </a:r>
            <a:r>
              <a:rPr lang="et-EE" dirty="0" smtClean="0"/>
              <a:t>2018.a  69 taotlejat  138 põldu</a:t>
            </a:r>
          </a:p>
          <a:p>
            <a:pPr marL="0" marR="0" lvl="0" indent="0" algn="l" defTabSz="914400" rtl="0" eaLnBrk="1" fontAlgn="auto" latinLnBrk="0" hangingPunct="1">
              <a:lnSpc>
                <a:spcPct val="100000"/>
              </a:lnSpc>
              <a:spcBef>
                <a:spcPts val="0"/>
              </a:spcBef>
              <a:spcAft>
                <a:spcPts val="0"/>
              </a:spcAft>
              <a:buClrTx/>
              <a:buSzTx/>
              <a:buFontTx/>
              <a:buNone/>
              <a:tabLst/>
              <a:defRPr/>
            </a:pPr>
            <a:r>
              <a:rPr lang="et-EE" u="none" dirty="0" smtClean="0"/>
              <a:t>Põld ei ole MAH toetusõiguslik, sest </a:t>
            </a:r>
            <a:r>
              <a:rPr lang="et-EE" u="none" dirty="0" err="1" smtClean="0"/>
              <a:t>eestleitud</a:t>
            </a:r>
            <a:r>
              <a:rPr lang="et-EE" u="none" dirty="0" smtClean="0"/>
              <a:t> põllu, maa-ala või põllu osa pindala on alla 0,30 ha: </a:t>
            </a:r>
            <a:r>
              <a:rPr lang="et-EE" dirty="0" smtClean="0"/>
              <a:t>2018.a  59 taotlejat 104 põldu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t-EE" u="none" dirty="0" smtClean="0"/>
          </a:p>
          <a:p>
            <a:endParaRPr lang="et-EE" u="sng"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22</a:t>
            </a:fld>
            <a:endParaRPr lang="et-EE">
              <a:solidFill>
                <a:prstClr val="black"/>
              </a:solidFill>
            </a:endParaRPr>
          </a:p>
        </p:txBody>
      </p:sp>
    </p:spTree>
    <p:extLst>
      <p:ext uri="{BB962C8B-B14F-4D97-AF65-F5344CB8AC3E}">
        <p14:creationId xmlns:p14="http://schemas.microsoft.com/office/powerpoint/2010/main" val="13314966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Rendilepingute </a:t>
            </a:r>
            <a:r>
              <a:rPr lang="et-EE" dirty="0" err="1" smtClean="0"/>
              <a:t>ülevaatamine</a:t>
            </a:r>
            <a:r>
              <a:rPr lang="et-EE" baseline="0" dirty="0" smtClean="0"/>
              <a:t> on oluline, et taotleja ikka teaks, kas ja mis maade osas tal lepingud kehtivad.</a:t>
            </a:r>
          </a:p>
          <a:p>
            <a:r>
              <a:rPr lang="et-EE" baseline="0" dirty="0" smtClean="0"/>
              <a:t>Riigimaadel peab olema kirjalik rendileping.</a:t>
            </a:r>
          </a:p>
          <a:p>
            <a:r>
              <a:rPr lang="et-EE" baseline="0" dirty="0" smtClean="0"/>
              <a:t>Kui taotlevad nii omanik kui kasutaja, aga harib kasutaja, siis ei saa kumbki toetust.</a:t>
            </a:r>
          </a:p>
          <a:p>
            <a:endParaRPr lang="et-EE" baseline="0" dirty="0" smtClean="0"/>
          </a:p>
          <a:p>
            <a:r>
              <a:rPr lang="et-EE" baseline="0" dirty="0" smtClean="0"/>
              <a:t>Ka kohustust üle võttes on oluline teada ülevõetud põldudel varem kasvanud kultuure, selle vastutab ikkagi taotleja ja kui seda infot ei ole, siis saab ka </a:t>
            </a:r>
            <a:r>
              <a:rPr lang="et-EE" baseline="0" dirty="0" err="1" smtClean="0"/>
              <a:t>PRIA-st</a:t>
            </a:r>
            <a:r>
              <a:rPr lang="et-EE" baseline="0" dirty="0" smtClean="0"/>
              <a:t> pärida.</a:t>
            </a:r>
          </a:p>
          <a:p>
            <a:r>
              <a:rPr lang="et-EE" dirty="0" smtClean="0"/>
              <a:t>Põlluraamat peab olema kohapealses kontrollis esitamiseks olemas või kui taotleja või tema esindaja ei osale kontrollis, tuleb teha kontrolli päevaks inspektorile põlluraamat kättesaadavaks</a:t>
            </a:r>
            <a:r>
              <a:rPr lang="et-EE" baseline="0" dirty="0" smtClean="0"/>
              <a:t> (näiteks saata meilile).</a:t>
            </a:r>
          </a:p>
          <a:p>
            <a:r>
              <a:rPr lang="et-EE" baseline="0" dirty="0" smtClean="0"/>
              <a:t>Põlluraamat- tööde teostamise ainukeseks tõendiks ei ole ainult põlluraamatu kanne, ka visuaalselt peab olema tööde teostamine tuvastatav või lisaks muid tõendusmaterjale (seemnepakendid, ostmist tõendavad ostuarved, fotod põllust jne)</a:t>
            </a:r>
            <a:endParaRPr lang="et-EE" dirty="0"/>
          </a:p>
        </p:txBody>
      </p:sp>
      <p:sp>
        <p:nvSpPr>
          <p:cNvPr id="4" name="Slide Number Placeholder 3"/>
          <p:cNvSpPr>
            <a:spLocks noGrp="1"/>
          </p:cNvSpPr>
          <p:nvPr>
            <p:ph type="sldNum" sz="quarter" idx="10"/>
          </p:nvPr>
        </p:nvSpPr>
        <p:spPr/>
        <p:txBody>
          <a:bodyPr/>
          <a:lstStyle/>
          <a:p>
            <a:fld id="{CDB74FBF-4ABA-44BF-8804-FDAC17991F5D}" type="slidenum">
              <a:rPr lang="et-EE" smtClean="0">
                <a:solidFill>
                  <a:prstClr val="black"/>
                </a:solidFill>
              </a:rPr>
              <a:pPr/>
              <a:t>26</a:t>
            </a:fld>
            <a:endParaRPr lang="et-EE">
              <a:solidFill>
                <a:prstClr val="black"/>
              </a:solidFill>
            </a:endParaRPr>
          </a:p>
        </p:txBody>
      </p:sp>
    </p:spTree>
    <p:extLst>
      <p:ext uri="{BB962C8B-B14F-4D97-AF65-F5344CB8AC3E}">
        <p14:creationId xmlns:p14="http://schemas.microsoft.com/office/powerpoint/2010/main" val="2481418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812800"/>
            <a:ext cx="5270500" cy="4006850"/>
          </a:xfrm>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solidFill>
                  <a:prstClr val="black"/>
                </a:solidFill>
              </a:rPr>
              <a:pPr/>
              <a:t>27</a:t>
            </a:fld>
            <a:endParaRPr lang="et-EE" altLang="en-US">
              <a:solidFill>
                <a:prstClr val="black"/>
              </a:solidFill>
            </a:endParaRPr>
          </a:p>
        </p:txBody>
      </p:sp>
    </p:spTree>
    <p:extLst>
      <p:ext uri="{BB962C8B-B14F-4D97-AF65-F5344CB8AC3E}">
        <p14:creationId xmlns:p14="http://schemas.microsoft.com/office/powerpoint/2010/main" val="156014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pPr marL="0" marR="0" lvl="0" indent="0" algn="l" defTabSz="411705"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sz="1200" b="1" kern="1200" dirty="0" smtClean="0">
                <a:solidFill>
                  <a:srgbClr val="000000"/>
                </a:solidFill>
                <a:effectLst/>
                <a:latin typeface="Times New Roman" panose="02020603050405020304" pitchFamily="18" charset="0"/>
                <a:ea typeface="+mn-ea"/>
                <a:cs typeface="+mn-cs"/>
              </a:rPr>
              <a:t>Taotletud</a:t>
            </a:r>
            <a:r>
              <a:rPr lang="et-EE" sz="1200" b="1" kern="1200" baseline="0" dirty="0" smtClean="0">
                <a:solidFill>
                  <a:srgbClr val="000000"/>
                </a:solidFill>
                <a:effectLst/>
                <a:latin typeface="Times New Roman" panose="02020603050405020304" pitchFamily="18" charset="0"/>
                <a:ea typeface="+mn-ea"/>
                <a:cs typeface="+mn-cs"/>
              </a:rPr>
              <a:t> ja kindlakstehtud pinna erinevus – </a:t>
            </a:r>
            <a:r>
              <a:rPr lang="et-EE" sz="1200" b="0" i="1" kern="1200" baseline="0" dirty="0" smtClean="0">
                <a:solidFill>
                  <a:srgbClr val="000000"/>
                </a:solidFill>
                <a:effectLst/>
                <a:latin typeface="Times New Roman" panose="02020603050405020304" pitchFamily="18" charset="0"/>
                <a:ea typeface="+mn-ea"/>
                <a:cs typeface="+mn-cs"/>
              </a:rPr>
              <a:t>sh 524 taotlejat said ka lisavähenduse ja 119 tulevikuvähenduse. </a:t>
            </a:r>
            <a:r>
              <a:rPr lang="et-EE" sz="1200" b="0" i="1" kern="1200" baseline="0" dirty="0" err="1" smtClean="0">
                <a:solidFill>
                  <a:srgbClr val="000000"/>
                </a:solidFill>
                <a:effectLst/>
                <a:latin typeface="Times New Roman" panose="02020603050405020304" pitchFamily="18" charset="0"/>
                <a:ea typeface="+mn-ea"/>
                <a:cs typeface="+mn-cs"/>
              </a:rPr>
              <a:t>Ületaotletud</a:t>
            </a:r>
            <a:r>
              <a:rPr lang="et-EE" sz="1200" b="0" i="1" kern="1200" baseline="0" dirty="0" smtClean="0">
                <a:solidFill>
                  <a:srgbClr val="000000"/>
                </a:solidFill>
                <a:effectLst/>
                <a:latin typeface="Times New Roman" panose="02020603050405020304" pitchFamily="18" charset="0"/>
                <a:ea typeface="+mn-ea"/>
                <a:cs typeface="+mn-cs"/>
              </a:rPr>
              <a:t> massiive 1861, </a:t>
            </a:r>
            <a:r>
              <a:rPr lang="et-EE" sz="1200" b="0" i="1" kern="1200" baseline="0" dirty="0" err="1" smtClean="0">
                <a:solidFill>
                  <a:srgbClr val="000000"/>
                </a:solidFill>
                <a:effectLst/>
                <a:latin typeface="Times New Roman" panose="02020603050405020304" pitchFamily="18" charset="0"/>
                <a:ea typeface="+mn-ea"/>
                <a:cs typeface="+mn-cs"/>
              </a:rPr>
              <a:t>topelttaotletud</a:t>
            </a:r>
            <a:r>
              <a:rPr lang="et-EE" sz="1200" b="0" i="1" kern="1200" baseline="0" dirty="0" smtClean="0">
                <a:solidFill>
                  <a:srgbClr val="000000"/>
                </a:solidFill>
                <a:effectLst/>
                <a:latin typeface="Times New Roman" panose="02020603050405020304" pitchFamily="18" charset="0"/>
                <a:ea typeface="+mn-ea"/>
                <a:cs typeface="+mn-cs"/>
              </a:rPr>
              <a:t> massiive 150</a:t>
            </a:r>
            <a:r>
              <a:rPr lang="et-EE" sz="1200" b="0" kern="1200" baseline="0" dirty="0" smtClean="0">
                <a:solidFill>
                  <a:srgbClr val="000000"/>
                </a:solidFill>
                <a:effectLst/>
                <a:latin typeface="Times New Roman" panose="02020603050405020304" pitchFamily="18" charset="0"/>
                <a:ea typeface="+mn-ea"/>
                <a:cs typeface="+mn-cs"/>
              </a:rPr>
              <a:t>.</a:t>
            </a:r>
            <a:endParaRPr lang="et-EE" sz="1200" b="1" kern="1200" baseline="0" dirty="0" smtClean="0">
              <a:solidFill>
                <a:srgbClr val="000000"/>
              </a:solidFill>
              <a:effectLst/>
              <a:latin typeface="Times New Roman" panose="02020603050405020304" pitchFamily="18" charset="0"/>
              <a:ea typeface="+mn-ea"/>
              <a:cs typeface="+mn-cs"/>
            </a:endParaRPr>
          </a:p>
          <a:p>
            <a:pPr marL="0" marR="0" lvl="0" indent="0" algn="l" defTabSz="411705"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sz="1200" b="1" kern="1200" dirty="0" smtClean="0">
                <a:solidFill>
                  <a:srgbClr val="000000"/>
                </a:solidFill>
                <a:effectLst/>
                <a:latin typeface="Times New Roman" panose="02020603050405020304" pitchFamily="18" charset="0"/>
                <a:ea typeface="+mn-ea"/>
                <a:cs typeface="+mn-cs"/>
              </a:rPr>
              <a:t>Puudub õigus maad kasutada või põld ei ole taotleja kasutuses – 403 taotlejat (1968 ha). </a:t>
            </a:r>
            <a:r>
              <a:rPr lang="et-EE" sz="1200" i="1" kern="1200" dirty="0" smtClean="0">
                <a:solidFill>
                  <a:srgbClr val="000000"/>
                </a:solidFill>
                <a:effectLst/>
                <a:latin typeface="Times New Roman" panose="02020603050405020304" pitchFamily="18" charset="0"/>
                <a:ea typeface="+mn-ea"/>
                <a:cs typeface="+mn-cs"/>
              </a:rPr>
              <a:t>(Nii KK kui </a:t>
            </a:r>
            <a:r>
              <a:rPr lang="et-EE" sz="1200" i="1" kern="1200" dirty="0" err="1" smtClean="0">
                <a:solidFill>
                  <a:srgbClr val="000000"/>
                </a:solidFill>
                <a:effectLst/>
                <a:latin typeface="Times New Roman" panose="02020603050405020304" pitchFamily="18" charset="0"/>
                <a:ea typeface="+mn-ea"/>
                <a:cs typeface="+mn-cs"/>
              </a:rPr>
              <a:t>adm</a:t>
            </a:r>
            <a:r>
              <a:rPr lang="et-EE" sz="1200" i="1" kern="1200" dirty="0" smtClean="0">
                <a:solidFill>
                  <a:srgbClr val="000000"/>
                </a:solidFill>
                <a:effectLst/>
                <a:latin typeface="Times New Roman" panose="02020603050405020304" pitchFamily="18" charset="0"/>
                <a:ea typeface="+mn-ea"/>
                <a:cs typeface="+mn-cs"/>
              </a:rPr>
              <a:t>. Puudused).</a:t>
            </a:r>
            <a:endParaRPr lang="et-EE" sz="1200" kern="1200" dirty="0" smtClean="0">
              <a:solidFill>
                <a:srgbClr val="000000"/>
              </a:solidFill>
              <a:effectLst/>
              <a:latin typeface="Times New Roman" panose="02020603050405020304" pitchFamily="18" charset="0"/>
              <a:ea typeface="+mn-ea"/>
              <a:cs typeface="+mn-cs"/>
            </a:endParaRPr>
          </a:p>
          <a:p>
            <a:pPr defTabSz="411705">
              <a:defRPr/>
            </a:pPr>
            <a:r>
              <a:rPr lang="et-EE" dirty="0" smtClean="0"/>
              <a:t>2018 </a:t>
            </a:r>
            <a:r>
              <a:rPr lang="et-EE" sz="1200" dirty="0" smtClean="0"/>
              <a:t>Puudub õigus maad kasutada või põld ei ole taotleja kasutuses – 269 taotlejat</a:t>
            </a:r>
          </a:p>
          <a:p>
            <a:pPr marL="0" marR="0" lvl="0" indent="0" algn="l" defTabSz="411705"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sz="1200" b="1" kern="1200" dirty="0" smtClean="0">
                <a:solidFill>
                  <a:srgbClr val="000000"/>
                </a:solidFill>
                <a:effectLst/>
                <a:latin typeface="Times New Roman" panose="02020603050405020304" pitchFamily="18" charset="0"/>
                <a:ea typeface="+mn-ea"/>
                <a:cs typeface="+mn-cs"/>
              </a:rPr>
              <a:t>Kindlaksmääratud põllu pindala on väiksem kui 0,30 ha – 77 taotlejat. </a:t>
            </a:r>
            <a:r>
              <a:rPr lang="et-EE" sz="1200" i="1" kern="1200" dirty="0" smtClean="0">
                <a:solidFill>
                  <a:srgbClr val="000000"/>
                </a:solidFill>
                <a:effectLst/>
                <a:latin typeface="Times New Roman" panose="02020603050405020304" pitchFamily="18" charset="0"/>
                <a:ea typeface="+mn-ea"/>
                <a:cs typeface="+mn-cs"/>
              </a:rPr>
              <a:t>(Nii KK kui </a:t>
            </a:r>
            <a:r>
              <a:rPr lang="et-EE" sz="1200" i="1" kern="1200" dirty="0" err="1" smtClean="0">
                <a:solidFill>
                  <a:srgbClr val="000000"/>
                </a:solidFill>
                <a:effectLst/>
                <a:latin typeface="Times New Roman" panose="02020603050405020304" pitchFamily="18" charset="0"/>
                <a:ea typeface="+mn-ea"/>
                <a:cs typeface="+mn-cs"/>
              </a:rPr>
              <a:t>adm</a:t>
            </a:r>
            <a:r>
              <a:rPr lang="et-EE" sz="1200" i="1" kern="1200" dirty="0" smtClean="0">
                <a:solidFill>
                  <a:srgbClr val="000000"/>
                </a:solidFill>
                <a:effectLst/>
                <a:latin typeface="Times New Roman" panose="02020603050405020304" pitchFamily="18" charset="0"/>
                <a:ea typeface="+mn-ea"/>
                <a:cs typeface="+mn-cs"/>
              </a:rPr>
              <a:t>. puudused. Neist oli alla 0,3 põllud - 73 taotlejal ja maa-alas alla 0,3 – 4 taotlejal)</a:t>
            </a:r>
            <a:endParaRPr lang="et-EE" sz="1200" kern="1200" dirty="0" smtClean="0">
              <a:solidFill>
                <a:srgbClr val="000000"/>
              </a:solidFill>
              <a:effectLst/>
              <a:latin typeface="Times New Roman" panose="02020603050405020304" pitchFamily="18" charset="0"/>
              <a:ea typeface="+mn-ea"/>
              <a:cs typeface="+mn-cs"/>
            </a:endParaRPr>
          </a:p>
          <a:p>
            <a:pPr defTabSz="411705">
              <a:defRPr/>
            </a:pPr>
            <a:r>
              <a:rPr lang="et-EE" dirty="0" smtClean="0"/>
              <a:t>2018 </a:t>
            </a:r>
            <a:r>
              <a:rPr lang="et-EE" sz="1200" dirty="0" smtClean="0"/>
              <a:t>Kindlaksmääratud põllu pindala on väiksem kui 0,30 ha – 61 taotlejat</a:t>
            </a:r>
          </a:p>
          <a:p>
            <a:pPr marL="0" indent="0" defTabSz="411705">
              <a:buFont typeface="Arial" panose="020B0604020202020204" pitchFamily="34" charset="0"/>
              <a:buNone/>
              <a:defRPr/>
            </a:pPr>
            <a:endParaRPr lang="et-EE" u="sng" baseline="0" dirty="0" smtClean="0"/>
          </a:p>
          <a:p>
            <a:pPr marL="157117" indent="-157117" defTabSz="411705">
              <a:buFont typeface="Arial" panose="020B0604020202020204" pitchFamily="34" charset="0"/>
              <a:buChar char="•"/>
              <a:defRPr/>
            </a:pPr>
            <a:r>
              <a:rPr lang="et-EE" u="sng" baseline="0" dirty="0" smtClean="0"/>
              <a:t>Veenduge, et hiljemalt 15. juuni seisuga on maade kasutamiseks õiguslik alus olemas. Võimalusel sõlmige rendilepingud kirjalikult, sest suuliste rendilepingute puhul peab taotleja tõendama kasutusõigust.</a:t>
            </a:r>
            <a:r>
              <a:rPr lang="et-EE" baseline="0" dirty="0" smtClean="0"/>
              <a:t> Kui maaomanik on oma sõnadest taganenud, siis võib kasutusõiguse tõendamine väga keeruline olla. </a:t>
            </a:r>
          </a:p>
          <a:p>
            <a:pPr marL="157117" indent="-157117" defTabSz="411705">
              <a:buFont typeface="Arial" panose="020B0604020202020204" pitchFamily="34" charset="0"/>
              <a:buChar char="•"/>
              <a:defRPr/>
            </a:pPr>
            <a:r>
              <a:rPr lang="et-EE" u="sng" baseline="0" dirty="0" smtClean="0"/>
              <a:t>Ri</a:t>
            </a:r>
            <a:r>
              <a:rPr lang="fi-FI" u="sng" dirty="0" smtClean="0"/>
              <a:t>igi omandis ning jätkuvalt riigi omandis olevate maade puhul </a:t>
            </a:r>
            <a:r>
              <a:rPr lang="et-EE" u="sng" dirty="0" smtClean="0"/>
              <a:t>peab olema sõlmitud </a:t>
            </a:r>
            <a:r>
              <a:rPr lang="fi-FI" u="sng" dirty="0" smtClean="0"/>
              <a:t>kindlasti kirjalik</a:t>
            </a:r>
            <a:r>
              <a:rPr lang="et-EE" u="sng" dirty="0" smtClean="0"/>
              <a:t> leping.</a:t>
            </a:r>
          </a:p>
          <a:p>
            <a:pPr marL="157117" indent="-157117" defTabSz="411705">
              <a:buFont typeface="Arial" panose="020B0604020202020204" pitchFamily="34" charset="0"/>
              <a:buChar char="•"/>
              <a:defRPr/>
            </a:pPr>
            <a:r>
              <a:rPr lang="et-EE" u="sng" dirty="0" smtClean="0"/>
              <a:t>Esitage</a:t>
            </a:r>
            <a:r>
              <a:rPr lang="et-EE" u="sng" baseline="0" dirty="0" smtClean="0"/>
              <a:t> põllumassiivi muudatusettepanek varakult enne taotlusperioodi. See aitab vähendada hilisemaid toetuse vähendusi. </a:t>
            </a:r>
          </a:p>
          <a:p>
            <a:pPr marL="157117" indent="-157117" defTabSz="411705">
              <a:buFont typeface="Arial" panose="020B0604020202020204" pitchFamily="34" charset="0"/>
              <a:buChar char="•"/>
              <a:defRPr/>
            </a:pPr>
            <a:r>
              <a:rPr lang="et-EE" u="sng" dirty="0" smtClean="0"/>
              <a:t>Jälgige e-PRIA teateid, mis hoiatavad üle- ja </a:t>
            </a:r>
            <a:r>
              <a:rPr lang="et-EE" u="sng" dirty="0" err="1" smtClean="0"/>
              <a:t>topelttaotlemise</a:t>
            </a:r>
            <a:r>
              <a:rPr lang="et-EE" u="sng" dirty="0" smtClean="0"/>
              <a:t> eest. Ärge joonistage</a:t>
            </a:r>
            <a:r>
              <a:rPr lang="et-EE" u="sng" baseline="0" dirty="0" smtClean="0"/>
              <a:t> põldu ega taotlege mittetoetusõiguslikule alale – taotleja vastutab taotlusele märgitu eest. </a:t>
            </a:r>
            <a:r>
              <a:rPr lang="et-EE" i="1" u="none" baseline="0" dirty="0" smtClean="0"/>
              <a:t>– 2019 taotles väljapoole massiive 860 taotlejat 4251 ha, kuid kindlaks tehti 4094 ha</a:t>
            </a:r>
            <a:endParaRPr lang="et-EE" u="sng" dirty="0" smtClean="0"/>
          </a:p>
          <a:p>
            <a:pPr marL="157117" indent="-157117" defTabSz="411705">
              <a:buFont typeface="Arial" panose="020B0604020202020204" pitchFamily="34" charset="0"/>
              <a:buChar char="•"/>
              <a:defRPr/>
            </a:pPr>
            <a:r>
              <a:rPr lang="et-EE" u="sng" dirty="0" smtClean="0"/>
              <a:t>Abiks on kindlasti eelkontrolli teatis.</a:t>
            </a:r>
          </a:p>
          <a:p>
            <a:pPr marL="157117" indent="-157117" defTabSz="411705">
              <a:buFont typeface="Arial" panose="020B0604020202020204" pitchFamily="34" charset="0"/>
              <a:buChar char="•"/>
              <a:defRPr/>
            </a:pPr>
            <a:endParaRPr lang="et-EE" u="sng" dirty="0" smtClean="0"/>
          </a:p>
          <a:p>
            <a:pPr marL="157117" indent="-157117">
              <a:buFont typeface="Arial" panose="020B0604020202020204" pitchFamily="34" charset="0"/>
              <a:buChar char="•"/>
            </a:pPr>
            <a:r>
              <a:rPr lang="et-EE" baseline="0" dirty="0" smtClean="0"/>
              <a:t>Taotlusperiood 2.05 kuni 21.05. Pärast seda saab esitada hilinenult kuni 15. juunini, kuid toetust vähendatakse 1% iga hilinenud tööpäeva kohta. 2019 oli summa kokku 42 049 eurot.</a:t>
            </a:r>
          </a:p>
          <a:p>
            <a:pPr marL="0" indent="0" defTabSz="411705">
              <a:buFont typeface="Arial" panose="020B0604020202020204" pitchFamily="34" charset="0"/>
              <a:buNone/>
              <a:defRPr/>
            </a:pPr>
            <a:endParaRPr lang="et-EE" u="sng" dirty="0" smtClean="0"/>
          </a:p>
          <a:p>
            <a:pPr defTabSz="411705">
              <a:defRP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3</a:t>
            </a:fld>
            <a:endParaRPr lang="et-EE" altLang="en-US"/>
          </a:p>
        </p:txBody>
      </p:sp>
    </p:spTree>
    <p:extLst>
      <p:ext uri="{BB962C8B-B14F-4D97-AF65-F5344CB8AC3E}">
        <p14:creationId xmlns:p14="http://schemas.microsoft.com/office/powerpoint/2010/main" val="594913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pPr marL="157117" indent="-157117">
              <a:buFont typeface="Arial" panose="020B0604020202020204" pitchFamily="34" charset="0"/>
              <a:buChar char="•"/>
            </a:pPr>
            <a:r>
              <a:rPr lang="et-EE" u="sng" baseline="0" dirty="0" smtClean="0"/>
              <a:t>Maakasutuse õige märkimine on oluline – kui lühiajaline rohumaa oli märgitud pikaajaliseks, siis vastupidise tuvastamine võis muuta taotleja kultuuride %-e põllumaal.</a:t>
            </a:r>
          </a:p>
          <a:p>
            <a:pPr marL="157117" indent="-157117">
              <a:buFont typeface="Arial" panose="020B0604020202020204" pitchFamily="34" charset="0"/>
              <a:buChar char="•"/>
            </a:pPr>
            <a:r>
              <a:rPr lang="et-EE" baseline="0" dirty="0" smtClean="0"/>
              <a:t>Kui on üle 30 ha põllumaad, siis on kolme kultuuri nõue. Kui alla 30 ha põllumaad, siis on kahe kultuuri nõue.</a:t>
            </a:r>
          </a:p>
          <a:p>
            <a:endParaRPr lang="et-EE" baseline="0" dirty="0" smtClean="0"/>
          </a:p>
        </p:txBody>
      </p:sp>
      <p:sp>
        <p:nvSpPr>
          <p:cNvPr id="4" name="Slide Number Placeholder 3"/>
          <p:cNvSpPr>
            <a:spLocks noGrp="1"/>
          </p:cNvSpPr>
          <p:nvPr>
            <p:ph type="sldNum" idx="10"/>
          </p:nvPr>
        </p:nvSpPr>
        <p:spPr/>
        <p:txBody>
          <a:bodyPr/>
          <a:lstStyle/>
          <a:p>
            <a:fld id="{9137B0FE-B827-43E6-9F1A-73A7AB4ED6CD}" type="slidenum">
              <a:rPr lang="et-EE" altLang="en-US" smtClean="0"/>
              <a:pPr/>
              <a:t>4</a:t>
            </a:fld>
            <a:endParaRPr lang="et-EE" altLang="en-US"/>
          </a:p>
        </p:txBody>
      </p:sp>
    </p:spTree>
    <p:extLst>
      <p:ext uri="{BB962C8B-B14F-4D97-AF65-F5344CB8AC3E}">
        <p14:creationId xmlns:p14="http://schemas.microsoft.com/office/powerpoint/2010/main" val="933090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pPr marL="157117" indent="-157117">
              <a:buFont typeface="Arial" panose="020B0604020202020204" pitchFamily="34" charset="0"/>
              <a:buChar char="•"/>
            </a:pPr>
            <a:r>
              <a:rPr lang="et-EE" u="sng" dirty="0" smtClean="0"/>
              <a:t>Kõik</a:t>
            </a:r>
            <a:r>
              <a:rPr lang="et-EE" u="sng" baseline="0" dirty="0" smtClean="0"/>
              <a:t> ökoalade arvetusse soovitavad maastikuelemendid ja harimispraktikad tuleb kanda ka ökoalade loetellu, et nendega arvestataks</a:t>
            </a:r>
            <a:r>
              <a:rPr lang="et-EE" u="none" baseline="0" dirty="0" smtClean="0"/>
              <a:t>, lihtsalt sobiliku ala olemasolust taotlusel ei piisa. </a:t>
            </a:r>
            <a:r>
              <a:rPr lang="et-EE" baseline="0" dirty="0" smtClean="0"/>
              <a:t>Kohapeal saab juurde arvestada vaid kuni taotlusel märgitud protsendini leitud </a:t>
            </a:r>
            <a:r>
              <a:rPr lang="et-EE" baseline="0" dirty="0" err="1" smtClean="0"/>
              <a:t>ökoalasid</a:t>
            </a:r>
            <a:r>
              <a:rPr lang="et-EE" baseline="0" dirty="0" smtClean="0"/>
              <a:t>. Palume tõsiselt suhtuda taotluse esitamisel tulevatesse teadetesse ja vaadata ka taotluse koondinfot, et veenduda kõikide vajalike andmete olemasolus. </a:t>
            </a:r>
          </a:p>
          <a:p>
            <a:pPr marL="157117" indent="-157117">
              <a:buFont typeface="Arial" panose="020B0604020202020204" pitchFamily="34" charset="0"/>
              <a:buChar char="•"/>
            </a:pPr>
            <a:r>
              <a:rPr lang="et-EE" baseline="0" dirty="0" smtClean="0">
                <a:solidFill>
                  <a:srgbClr val="FF0000"/>
                </a:solidFill>
              </a:rPr>
              <a:t>Harimispraktika põllul peab kasvama kesaks sobilik kultuur või sobilik lämmastikku siduv kultuur</a:t>
            </a:r>
          </a:p>
          <a:p>
            <a:pPr marL="157117" indent="-157117">
              <a:buFont typeface="Arial" panose="020B0604020202020204" pitchFamily="34" charset="0"/>
              <a:buChar char="•"/>
            </a:pPr>
            <a:r>
              <a:rPr lang="et-EE" sz="1200" kern="1200" baseline="0" dirty="0" smtClean="0">
                <a:solidFill>
                  <a:srgbClr val="000000"/>
                </a:solidFill>
                <a:effectLst/>
                <a:latin typeface="Times New Roman" panose="02020603050405020304" pitchFamily="18" charset="0"/>
                <a:ea typeface="+mn-ea"/>
                <a:cs typeface="+mn-cs"/>
              </a:rPr>
              <a:t>PR </a:t>
            </a:r>
            <a:r>
              <a:rPr lang="et-EE" sz="1200" kern="1200" baseline="0" smtClean="0">
                <a:solidFill>
                  <a:srgbClr val="000000"/>
                </a:solidFill>
                <a:effectLst/>
                <a:latin typeface="Times New Roman" panose="02020603050405020304" pitchFamily="18" charset="0"/>
                <a:ea typeface="+mn-ea"/>
                <a:cs typeface="+mn-cs"/>
              </a:rPr>
              <a:t>nõude rikkumised </a:t>
            </a:r>
            <a:r>
              <a:rPr lang="et-EE" sz="1200" kern="1200" baseline="0" dirty="0" smtClean="0">
                <a:solidFill>
                  <a:srgbClr val="000000"/>
                </a:solidFill>
                <a:effectLst/>
                <a:latin typeface="Times New Roman" panose="02020603050405020304" pitchFamily="18" charset="0"/>
                <a:ea typeface="+mn-ea"/>
                <a:cs typeface="+mn-cs"/>
              </a:rPr>
              <a:t>– TAR rajamata 304 taotlejal, rajatud osaliselt 68 taotlejal, PR üles haritud 249 taotlejal (seetõttu ka 2019 rikkumiste suurem arv, sest 2019 ei tohtinud PR üldse üles harida)</a:t>
            </a:r>
            <a:endParaRPr lang="et-EE" baseline="0" dirty="0" smtClean="0"/>
          </a:p>
          <a:p>
            <a:pPr marL="0" marR="0" lvl="0" indent="0" algn="l" defTabSz="411705" rtl="0" eaLnBrk="0" fontAlgn="base" latinLnBrk="0" hangingPunct="0">
              <a:lnSpc>
                <a:spcPct val="100000"/>
              </a:lnSpc>
              <a:spcBef>
                <a:spcPct val="30000"/>
              </a:spcBef>
              <a:spcAft>
                <a:spcPct val="0"/>
              </a:spcAft>
              <a:buClr>
                <a:srgbClr val="000000"/>
              </a:buClr>
              <a:buSzPct val="100000"/>
              <a:buFont typeface="Arial" panose="020B0604020202020204" pitchFamily="34" charset="0"/>
              <a:buNone/>
              <a:tabLst/>
              <a:defRPr/>
            </a:pPr>
            <a:r>
              <a:rPr lang="et-EE" u="sng" baseline="0" dirty="0" smtClean="0"/>
              <a:t>Kui taotlejale on seatud püsirohumaa tagasirajamise kohustus ja ta seda vajalikus ulatuses ei täida, vähendatakse ROH toetust pinna ulatuses, millel tagasirajamise kohustust ei täidetud.</a:t>
            </a:r>
          </a:p>
          <a:p>
            <a:pPr marL="0" indent="0" defTabSz="411705">
              <a:buFont typeface="Arial" panose="020B0604020202020204" pitchFamily="34" charset="0"/>
              <a:buNone/>
              <a:defRPr/>
            </a:pPr>
            <a:endParaRPr lang="et-EE" baseline="0" dirty="0" smtClean="0"/>
          </a:p>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5</a:t>
            </a:fld>
            <a:endParaRPr lang="et-EE" altLang="en-US"/>
          </a:p>
        </p:txBody>
      </p:sp>
    </p:spTree>
    <p:extLst>
      <p:ext uri="{BB962C8B-B14F-4D97-AF65-F5344CB8AC3E}">
        <p14:creationId xmlns:p14="http://schemas.microsoft.com/office/powerpoint/2010/main" val="3134058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r>
              <a:rPr lang="et-EE" dirty="0" smtClean="0"/>
              <a:t>NPT 2019 oli 972 taotlejat,</a:t>
            </a:r>
            <a:r>
              <a:rPr lang="et-EE" baseline="0" dirty="0" smtClean="0"/>
              <a:t> </a:t>
            </a:r>
            <a:r>
              <a:rPr lang="et-EE" dirty="0" smtClean="0"/>
              <a:t>2018 taotlejaid 963</a:t>
            </a:r>
          </a:p>
          <a:p>
            <a:r>
              <a:rPr lang="et-EE" sz="1100" u="sng" dirty="0"/>
              <a:t>Peamine toetuse maksmisest keeldumise põhjus: </a:t>
            </a:r>
            <a:r>
              <a:rPr lang="et-EE" sz="1100" dirty="0"/>
              <a:t>toetust ei anta taotlejatele, kes on varasemalt tegelenud põllumajandusega. Näiteks kui 2019. aastal taotleb toetust füüsiline isik, kes varasemalt kuulus äriühingusse, mis sai tulu põllumajandusest, siis see füüsiline isik ei vasta toetuse saamise nõudele, sest ei ole esimest korda asunud tegutsema põllumajandusega. </a:t>
            </a:r>
          </a:p>
          <a:p>
            <a:r>
              <a:rPr lang="et-EE" sz="1100" dirty="0"/>
              <a:t>Äriregistri alusel kontrollime põllumajandusliku tulu saamist, PRIA registrite alusel kontrollime varasemaid põllumajanduslike pindala- ja loomatoetuste taotlemisi ja loomapidamisega tegelemist.</a:t>
            </a:r>
          </a:p>
          <a:p>
            <a:endParaRPr lang="et-EE" baseline="0" dirty="0" smtClean="0"/>
          </a:p>
        </p:txBody>
      </p:sp>
      <p:sp>
        <p:nvSpPr>
          <p:cNvPr id="4" name="Slide Number Placeholder 3"/>
          <p:cNvSpPr>
            <a:spLocks noGrp="1"/>
          </p:cNvSpPr>
          <p:nvPr>
            <p:ph type="sldNum" idx="10"/>
          </p:nvPr>
        </p:nvSpPr>
        <p:spPr/>
        <p:txBody>
          <a:bodyPr/>
          <a:lstStyle/>
          <a:p>
            <a:fld id="{9137B0FE-B827-43E6-9F1A-73A7AB4ED6CD}" type="slidenum">
              <a:rPr lang="et-EE" altLang="en-US" smtClean="0"/>
              <a:pPr/>
              <a:t>6</a:t>
            </a:fld>
            <a:endParaRPr lang="et-EE" altLang="en-US"/>
          </a:p>
        </p:txBody>
      </p:sp>
    </p:spTree>
    <p:extLst>
      <p:ext uri="{BB962C8B-B14F-4D97-AF65-F5344CB8AC3E}">
        <p14:creationId xmlns:p14="http://schemas.microsoft.com/office/powerpoint/2010/main" val="125960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pPr marL="157117" indent="-157117">
              <a:buFont typeface="Arial" panose="020B0604020202020204" pitchFamily="34" charset="0"/>
              <a:buChar char="•"/>
            </a:pPr>
            <a:r>
              <a:rPr lang="et-EE" dirty="0" smtClean="0"/>
              <a:t>VPT taotleja peab taotlema vähemalt ühte otsetoetust:</a:t>
            </a:r>
            <a:r>
              <a:rPr lang="et-EE" baseline="0" dirty="0" smtClean="0"/>
              <a:t> YPT/ROH, PKV või p</a:t>
            </a:r>
            <a:r>
              <a:rPr lang="et-EE" dirty="0" smtClean="0"/>
              <a:t>iimalehma kasvatamise otsetoetus (PTK).</a:t>
            </a:r>
          </a:p>
          <a:p>
            <a:pPr marL="157117" indent="-157117">
              <a:buFont typeface="Arial" panose="020B0604020202020204" pitchFamily="34" charset="0"/>
              <a:buChar char="•"/>
            </a:pPr>
            <a:r>
              <a:rPr lang="et-EE" dirty="0" smtClean="0"/>
              <a:t>VPT taotleja ei pea täitma NV nõudeid ega ka </a:t>
            </a:r>
            <a:r>
              <a:rPr lang="fi-FI" dirty="0" smtClean="0"/>
              <a:t>kliimat ja keskkonda säästvaid põllumajandustavasid (rohestamise tavad).</a:t>
            </a: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7</a:t>
            </a:fld>
            <a:endParaRPr lang="et-EE" altLang="en-US"/>
          </a:p>
        </p:txBody>
      </p:sp>
    </p:spTree>
    <p:extLst>
      <p:ext uri="{BB962C8B-B14F-4D97-AF65-F5344CB8AC3E}">
        <p14:creationId xmlns:p14="http://schemas.microsoft.com/office/powerpoint/2010/main" val="1413206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pPr marL="157117" indent="-157117">
              <a:buFont typeface="Arial" panose="020B0604020202020204" pitchFamily="34" charset="0"/>
              <a:buChar char="•"/>
            </a:pPr>
            <a:r>
              <a:rPr lang="et-EE" sz="1200" kern="1200" dirty="0" smtClean="0">
                <a:solidFill>
                  <a:srgbClr val="000000"/>
                </a:solidFill>
                <a:effectLst/>
                <a:latin typeface="Times New Roman" panose="02020603050405020304" pitchFamily="18" charset="0"/>
                <a:ea typeface="+mn-ea"/>
                <a:cs typeface="+mn-cs"/>
              </a:rPr>
              <a:t>MAH loomakasvatuse ja taimekasvatuse nõuete rikkumise arvu vähenemise on suuresti tinginud asjaolu, et PMA muutis oluliselt 2019. a nõuete hindamismaatrikseid</a:t>
            </a:r>
          </a:p>
          <a:p>
            <a:pPr marL="157117" indent="-157117">
              <a:buFont typeface="Arial" panose="020B0604020202020204" pitchFamily="34" charset="0"/>
              <a:buChar char="•"/>
            </a:pPr>
            <a:r>
              <a:rPr lang="et-EE" sz="1200" u="sng" kern="1200" dirty="0" smtClean="0">
                <a:solidFill>
                  <a:srgbClr val="000000"/>
                </a:solidFill>
                <a:effectLst/>
                <a:latin typeface="Times New Roman" panose="02020603050405020304" pitchFamily="18" charset="0"/>
                <a:ea typeface="+mn-ea"/>
                <a:cs typeface="+mn-cs"/>
              </a:rPr>
              <a:t>Koolituse nõude rikkumises suur</a:t>
            </a:r>
            <a:r>
              <a:rPr lang="et-EE" sz="1200" u="sng" kern="1200" baseline="0" dirty="0" smtClean="0">
                <a:solidFill>
                  <a:srgbClr val="000000"/>
                </a:solidFill>
                <a:effectLst/>
                <a:latin typeface="Times New Roman" panose="02020603050405020304" pitchFamily="18" charset="0"/>
                <a:ea typeface="+mn-ea"/>
                <a:cs typeface="+mn-cs"/>
              </a:rPr>
              <a:t> osakaal täiendkoolituste nõude rikkumises (171). E-PRIAS kuvatakse taotlejale alates 4. kohustusaastast vastav teade. Kohustuse vähenduse said ka need, kes läbisid koolituse tähtajast hiljem. Samuti said vähenduse need, kel oli läbitud vähem tunde (</a:t>
            </a:r>
            <a:r>
              <a:rPr lang="et-EE" sz="1200" u="sng" kern="1200" baseline="0" dirty="0" err="1" smtClean="0">
                <a:solidFill>
                  <a:srgbClr val="000000"/>
                </a:solidFill>
                <a:effectLst/>
                <a:latin typeface="Times New Roman" panose="02020603050405020304" pitchFamily="18" charset="0"/>
                <a:ea typeface="+mn-ea"/>
                <a:cs typeface="+mn-cs"/>
              </a:rPr>
              <a:t>nõuse</a:t>
            </a:r>
            <a:r>
              <a:rPr lang="et-EE" sz="1200" u="sng" kern="1200" baseline="0" dirty="0" smtClean="0">
                <a:solidFill>
                  <a:srgbClr val="000000"/>
                </a:solidFill>
                <a:effectLst/>
                <a:latin typeface="Times New Roman" panose="02020603050405020304" pitchFamily="18" charset="0"/>
                <a:ea typeface="+mn-ea"/>
                <a:cs typeface="+mn-cs"/>
              </a:rPr>
              <a:t> 12 tundi st 2 korda 6 tundi)</a:t>
            </a:r>
            <a:endParaRPr lang="et-EE" u="sng" dirty="0" smtClean="0"/>
          </a:p>
          <a:p>
            <a:pPr marL="157117" indent="-157117">
              <a:buFont typeface="Arial" panose="020B0604020202020204" pitchFamily="34" charset="0"/>
              <a:buChar char="•"/>
            </a:pPr>
            <a:r>
              <a:rPr lang="et-EE" u="none" dirty="0" smtClean="0"/>
              <a:t>Kõigil MAK toetusel vaadatakse hinnatavate</a:t>
            </a:r>
            <a:r>
              <a:rPr lang="et-EE" u="none" baseline="0" dirty="0" smtClean="0"/>
              <a:t> nõuete osas ka korduvust. Nõuete korduv rikkumine võib tähendada suuremat toetuse vähendamist.</a:t>
            </a:r>
          </a:p>
          <a:p>
            <a:pPr marL="157117" indent="-157117" defTabSz="411705">
              <a:buFont typeface="Arial" panose="020B0604020202020204" pitchFamily="34" charset="0"/>
              <a:buChar char="•"/>
              <a:defRPr/>
            </a:pPr>
            <a:r>
              <a:rPr lang="en-US" sz="1100" u="none" dirty="0" err="1"/>
              <a:t>Näide</a:t>
            </a:r>
            <a:r>
              <a:rPr lang="en-US" sz="1100" u="none" dirty="0"/>
              <a:t>: </a:t>
            </a:r>
            <a:r>
              <a:rPr lang="et-EE" sz="1100" u="none" dirty="0"/>
              <a:t>K</a:t>
            </a:r>
            <a:r>
              <a:rPr lang="en-US" sz="1100" u="none" dirty="0" err="1"/>
              <a:t>äesoleval</a:t>
            </a:r>
            <a:r>
              <a:rPr lang="en-US" sz="1100" u="none" dirty="0"/>
              <a:t> </a:t>
            </a:r>
            <a:r>
              <a:rPr lang="en-US" sz="1100" u="none" dirty="0" err="1"/>
              <a:t>aastal</a:t>
            </a:r>
            <a:r>
              <a:rPr lang="en-US" sz="1100" u="none" dirty="0"/>
              <a:t> </a:t>
            </a:r>
            <a:r>
              <a:rPr lang="en-US" sz="1100" u="none" dirty="0" err="1"/>
              <a:t>nõude</a:t>
            </a:r>
            <a:r>
              <a:rPr lang="en-US" sz="1100" u="none" dirty="0"/>
              <a:t> </a:t>
            </a:r>
            <a:r>
              <a:rPr lang="en-US" sz="1100" u="none" dirty="0" err="1"/>
              <a:t>rikkumine</a:t>
            </a:r>
            <a:r>
              <a:rPr lang="en-US" sz="1100" u="none" dirty="0"/>
              <a:t> </a:t>
            </a:r>
            <a:r>
              <a:rPr lang="en-US" sz="1100" u="none" dirty="0" err="1"/>
              <a:t>toetussummast</a:t>
            </a:r>
            <a:r>
              <a:rPr lang="en-US" sz="1100" u="none" dirty="0"/>
              <a:t> 4%, </a:t>
            </a:r>
            <a:r>
              <a:rPr lang="en-US" sz="1100" u="none" dirty="0" err="1"/>
              <a:t>nõuet</a:t>
            </a:r>
            <a:r>
              <a:rPr lang="en-US" sz="1100" u="none" dirty="0"/>
              <a:t> </a:t>
            </a:r>
            <a:r>
              <a:rPr lang="en-US" sz="1100" u="none" dirty="0" err="1"/>
              <a:t>kontrolliti</a:t>
            </a:r>
            <a:r>
              <a:rPr lang="en-US" sz="1100" u="none" dirty="0"/>
              <a:t> </a:t>
            </a:r>
            <a:r>
              <a:rPr lang="en-US" sz="1100" u="none" dirty="0" err="1"/>
              <a:t>ka</a:t>
            </a:r>
            <a:r>
              <a:rPr lang="en-US" sz="1100" u="none" dirty="0"/>
              <a:t> </a:t>
            </a:r>
            <a:r>
              <a:rPr lang="en-US" sz="1100" u="none" dirty="0" err="1"/>
              <a:t>kaks</a:t>
            </a:r>
            <a:r>
              <a:rPr lang="en-US" sz="1100" u="none" dirty="0"/>
              <a:t> </a:t>
            </a:r>
            <a:r>
              <a:rPr lang="en-US" sz="1100" u="none" dirty="0" err="1"/>
              <a:t>aastat</a:t>
            </a:r>
            <a:r>
              <a:rPr lang="en-US" sz="1100" u="none" dirty="0"/>
              <a:t> </a:t>
            </a:r>
            <a:r>
              <a:rPr lang="en-US" sz="1100" u="none" dirty="0" err="1"/>
              <a:t>tagasi</a:t>
            </a:r>
            <a:r>
              <a:rPr lang="en-US" sz="1100" u="none" dirty="0"/>
              <a:t> ja </a:t>
            </a:r>
            <a:r>
              <a:rPr lang="en-US" sz="1100" u="none" dirty="0" err="1"/>
              <a:t>leiti</a:t>
            </a:r>
            <a:r>
              <a:rPr lang="en-US" sz="1100" u="none" dirty="0"/>
              <a:t> </a:t>
            </a:r>
            <a:r>
              <a:rPr lang="en-US" sz="1100" u="none" dirty="0" err="1"/>
              <a:t>rikkumine</a:t>
            </a:r>
            <a:r>
              <a:rPr lang="en-US" sz="1100" u="none" dirty="0"/>
              <a:t>, mille </a:t>
            </a:r>
            <a:r>
              <a:rPr lang="en-US" sz="1100" u="none" dirty="0" err="1"/>
              <a:t>puhul</a:t>
            </a:r>
            <a:r>
              <a:rPr lang="en-US" sz="1100" u="none" dirty="0"/>
              <a:t> </a:t>
            </a:r>
            <a:r>
              <a:rPr lang="en-US" sz="1100" u="none" dirty="0" err="1"/>
              <a:t>vähendamine</a:t>
            </a:r>
            <a:r>
              <a:rPr lang="en-US" sz="1100" u="none" dirty="0"/>
              <a:t> </a:t>
            </a:r>
            <a:r>
              <a:rPr lang="en-US" sz="1100" u="none" dirty="0" err="1"/>
              <a:t>toetussummast</a:t>
            </a:r>
            <a:r>
              <a:rPr lang="en-US" sz="1100" u="none" dirty="0"/>
              <a:t> </a:t>
            </a:r>
            <a:r>
              <a:rPr lang="en-US" sz="1100" u="none" dirty="0" err="1"/>
              <a:t>oli</a:t>
            </a:r>
            <a:r>
              <a:rPr lang="en-US" sz="1100" u="none" dirty="0"/>
              <a:t> 7%. </a:t>
            </a:r>
            <a:r>
              <a:rPr lang="en-US" sz="1100" u="none" dirty="0" err="1"/>
              <a:t>Sellisel</a:t>
            </a:r>
            <a:r>
              <a:rPr lang="en-US" sz="1100" u="none" dirty="0"/>
              <a:t> </a:t>
            </a:r>
            <a:r>
              <a:rPr lang="en-US" sz="1100" u="none" dirty="0" err="1"/>
              <a:t>juhul</a:t>
            </a:r>
            <a:r>
              <a:rPr lang="en-US" sz="1100" u="none" dirty="0"/>
              <a:t> on </a:t>
            </a:r>
            <a:r>
              <a:rPr lang="en-US" sz="1100" u="none" dirty="0" err="1"/>
              <a:t>tegemist</a:t>
            </a:r>
            <a:r>
              <a:rPr lang="en-US" sz="1100" u="none" dirty="0"/>
              <a:t> </a:t>
            </a:r>
            <a:r>
              <a:rPr lang="en-US" sz="1100" u="none" dirty="0" err="1"/>
              <a:t>korduvusega</a:t>
            </a:r>
            <a:r>
              <a:rPr lang="en-US" sz="1100" u="none" dirty="0"/>
              <a:t> ja </a:t>
            </a:r>
            <a:r>
              <a:rPr lang="en-US" sz="1100" u="none" dirty="0" err="1"/>
              <a:t>rikkumine</a:t>
            </a:r>
            <a:r>
              <a:rPr lang="en-US" sz="1100" u="none" dirty="0"/>
              <a:t> </a:t>
            </a:r>
            <a:r>
              <a:rPr lang="en-US" sz="1100" u="none" dirty="0" err="1"/>
              <a:t>leitakse</a:t>
            </a:r>
            <a:r>
              <a:rPr lang="en-US" sz="1100" u="none" dirty="0"/>
              <a:t> </a:t>
            </a:r>
            <a:r>
              <a:rPr lang="en-US" sz="1100" u="none" dirty="0" err="1"/>
              <a:t>järgmise</a:t>
            </a:r>
            <a:r>
              <a:rPr lang="en-US" sz="1100" u="none" dirty="0"/>
              <a:t> </a:t>
            </a:r>
            <a:r>
              <a:rPr lang="en-US" sz="1100" u="none" dirty="0" err="1"/>
              <a:t>tehte</a:t>
            </a:r>
            <a:r>
              <a:rPr lang="en-US" sz="1100" u="none" dirty="0"/>
              <a:t> </a:t>
            </a:r>
            <a:r>
              <a:rPr lang="en-US" sz="1100" u="none" dirty="0" err="1"/>
              <a:t>abil</a:t>
            </a:r>
            <a:r>
              <a:rPr lang="en-US" sz="1100" u="none" dirty="0"/>
              <a:t>: 4%x2=8%. </a:t>
            </a:r>
            <a:r>
              <a:rPr lang="en-US" sz="1100" u="none" dirty="0" err="1"/>
              <a:t>Aluseks</a:t>
            </a:r>
            <a:r>
              <a:rPr lang="en-US" sz="1100" u="none" dirty="0"/>
              <a:t> </a:t>
            </a:r>
            <a:r>
              <a:rPr lang="en-US" sz="1100" u="none" dirty="0" err="1"/>
              <a:t>võetakse</a:t>
            </a:r>
            <a:r>
              <a:rPr lang="en-US" sz="1100" u="none" dirty="0"/>
              <a:t> </a:t>
            </a:r>
            <a:r>
              <a:rPr lang="en-US" sz="1100" u="none" dirty="0" err="1"/>
              <a:t>käesoleva</a:t>
            </a:r>
            <a:r>
              <a:rPr lang="en-US" sz="1100" u="none" dirty="0"/>
              <a:t> </a:t>
            </a:r>
            <a:r>
              <a:rPr lang="en-US" sz="1100" u="none" dirty="0" err="1"/>
              <a:t>aasta</a:t>
            </a:r>
            <a:r>
              <a:rPr lang="en-US" sz="1100" u="none" dirty="0"/>
              <a:t> % </a:t>
            </a:r>
            <a:r>
              <a:rPr lang="en-US" sz="1100" u="none" dirty="0" err="1"/>
              <a:t>seetõttu</a:t>
            </a:r>
            <a:r>
              <a:rPr lang="en-US" sz="1100" u="none" dirty="0"/>
              <a:t>, et </a:t>
            </a:r>
            <a:r>
              <a:rPr lang="en-US" sz="1100" u="none" dirty="0" err="1"/>
              <a:t>kui</a:t>
            </a:r>
            <a:r>
              <a:rPr lang="en-US" sz="1100" u="none" dirty="0"/>
              <a:t> </a:t>
            </a:r>
            <a:r>
              <a:rPr lang="en-US" sz="1100" u="none" dirty="0" err="1"/>
              <a:t>taotleja</a:t>
            </a:r>
            <a:r>
              <a:rPr lang="en-US" sz="1100" u="none" dirty="0"/>
              <a:t> on </a:t>
            </a:r>
            <a:r>
              <a:rPr lang="en-US" sz="1100" u="none" dirty="0" err="1"/>
              <a:t>küll</a:t>
            </a:r>
            <a:r>
              <a:rPr lang="en-US" sz="1100" u="none" dirty="0"/>
              <a:t> </a:t>
            </a:r>
            <a:r>
              <a:rPr lang="en-US" sz="1100" u="none" dirty="0" err="1"/>
              <a:t>rikkunud</a:t>
            </a:r>
            <a:r>
              <a:rPr lang="et-EE" sz="1100" u="none" dirty="0"/>
              <a:t> nõuet</a:t>
            </a:r>
            <a:r>
              <a:rPr lang="en-US" sz="1100" u="none" dirty="0"/>
              <a:t>, </a:t>
            </a:r>
            <a:r>
              <a:rPr lang="en-US" sz="1100" u="none" dirty="0" err="1"/>
              <a:t>kuid</a:t>
            </a:r>
            <a:r>
              <a:rPr lang="en-US" sz="1100" u="none" dirty="0"/>
              <a:t> </a:t>
            </a:r>
            <a:r>
              <a:rPr lang="en-US" sz="1100" u="none" dirty="0" err="1"/>
              <a:t>väiksemas</a:t>
            </a:r>
            <a:r>
              <a:rPr lang="en-US" sz="1100" u="none" dirty="0"/>
              <a:t> </a:t>
            </a:r>
            <a:r>
              <a:rPr lang="en-US" sz="1100" u="none" dirty="0" err="1"/>
              <a:t>ulatuses</a:t>
            </a:r>
            <a:r>
              <a:rPr lang="en-US" sz="1100" u="none" dirty="0"/>
              <a:t> </a:t>
            </a:r>
            <a:r>
              <a:rPr lang="en-US" sz="1100" u="none" dirty="0" err="1"/>
              <a:t>kui</a:t>
            </a:r>
            <a:r>
              <a:rPr lang="en-US" sz="1100" u="none" dirty="0"/>
              <a:t> </a:t>
            </a:r>
            <a:r>
              <a:rPr lang="en-US" sz="1100" u="none" dirty="0" err="1"/>
              <a:t>varem</a:t>
            </a:r>
            <a:r>
              <a:rPr lang="en-US" sz="1100" u="none" dirty="0"/>
              <a:t>, </a:t>
            </a:r>
            <a:r>
              <a:rPr lang="en-US" sz="1100" u="none" dirty="0" err="1"/>
              <a:t>siis</a:t>
            </a:r>
            <a:r>
              <a:rPr lang="en-US" sz="1100" u="none" dirty="0"/>
              <a:t> </a:t>
            </a:r>
            <a:r>
              <a:rPr lang="en-US" sz="1100" u="none" dirty="0" err="1"/>
              <a:t>tähendab</a:t>
            </a:r>
            <a:r>
              <a:rPr lang="en-US" sz="1100" u="none" dirty="0"/>
              <a:t>, et ta on </a:t>
            </a:r>
            <a:r>
              <a:rPr lang="en-US" sz="1100" u="none" dirty="0" err="1"/>
              <a:t>kasutusele</a:t>
            </a:r>
            <a:r>
              <a:rPr lang="en-US" sz="1100" u="none" dirty="0"/>
              <a:t> </a:t>
            </a:r>
            <a:r>
              <a:rPr lang="en-US" sz="1100" u="none" dirty="0" err="1"/>
              <a:t>võtnud</a:t>
            </a:r>
            <a:r>
              <a:rPr lang="en-US" sz="1100" u="none" dirty="0"/>
              <a:t> </a:t>
            </a:r>
            <a:r>
              <a:rPr lang="en-US" sz="1100" u="none" dirty="0" err="1"/>
              <a:t>parandusmeetmeid</a:t>
            </a:r>
            <a:r>
              <a:rPr lang="en-US" sz="1100" u="none" dirty="0"/>
              <a:t>.</a:t>
            </a:r>
            <a:endParaRPr lang="et-EE" sz="1100" u="none" dirty="0"/>
          </a:p>
          <a:p>
            <a:pPr marL="157117" indent="-157117" defTabSz="411705">
              <a:buFont typeface="Arial" panose="020B0604020202020204" pitchFamily="34" charset="0"/>
              <a:buChar char="•"/>
              <a:defRPr/>
            </a:pPr>
            <a:r>
              <a:rPr lang="et-EE" u="none" baseline="0" dirty="0" smtClean="0"/>
              <a:t>Pöörake tähelepanu e-PRIA teadetele ja koondinfole.</a:t>
            </a:r>
          </a:p>
          <a:p>
            <a:pPr marL="157117" indent="-157117" defTabSz="411705">
              <a:buFont typeface="Arial" panose="020B0604020202020204" pitchFamily="34" charset="0"/>
              <a:buChar char="•"/>
              <a:defRPr/>
            </a:pPr>
            <a:r>
              <a:rPr lang="et-EE" sz="1100" u="none" dirty="0"/>
              <a:t>Pärast kohapealset kontrolli taotlusel kultuuri muuta ei saa. Kui taotlusel on märgitud kõrgemasse ühikumääragruppi kuuluv kultuur, kui kohapeal kindlaks tehakse, siis see pind läheb pindala erinevusse. Kui on vastupidi, jääb lihtsalt põllu kohta makstavast toetusest ilma. Kohustuse alla põllud jäävad.</a:t>
            </a:r>
          </a:p>
          <a:p>
            <a:pPr marL="157117" indent="-157117" defTabSz="411705">
              <a:buFont typeface="Arial" panose="020B0604020202020204" pitchFamily="34" charset="0"/>
              <a:buChar char="•"/>
              <a:defRPr/>
            </a:pPr>
            <a:r>
              <a:rPr lang="et-EE" sz="1100" u="none" dirty="0"/>
              <a:t>Pärast 15.06. taotlusel tehtavad kultuuri muudatused - kui muudetavad kultuurid kuuluvad erinevatesse ühikumääragruppidesse, siis selliste põldude kohta toetust ei maksta. Kohustuse alla jäävad. Nõuete täitmise kontrollimisel võetakse muudatused </a:t>
            </a:r>
            <a:r>
              <a:rPr lang="et-EE" sz="1100" u="none" dirty="0" smtClean="0"/>
              <a:t>arvesse.</a:t>
            </a:r>
          </a:p>
          <a:p>
            <a:pPr marL="157117" marR="0" lvl="0" indent="-157117" algn="l" defTabSz="411705"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t-EE" sz="1200" dirty="0" smtClean="0"/>
              <a:t>Kultuuride erinevused – 2019. a 39 taotlejat, 2018. a  32 taotlejat. </a:t>
            </a:r>
            <a:r>
              <a:rPr lang="et-EE" sz="1200" u="sng" dirty="0" smtClean="0"/>
              <a:t>Siin mõeldud PMA tuvastas kohapeal</a:t>
            </a:r>
            <a:r>
              <a:rPr lang="et-EE" sz="1200" u="sng" baseline="0" dirty="0" smtClean="0"/>
              <a:t> </a:t>
            </a:r>
            <a:r>
              <a:rPr lang="et-EE" sz="1200" u="sng" dirty="0" smtClean="0"/>
              <a:t>teise kultuuri gruppi kuuluva kultuuri võrreldes</a:t>
            </a:r>
            <a:r>
              <a:rPr lang="et-EE" sz="1200" u="sng" baseline="0" dirty="0" smtClean="0"/>
              <a:t> taotlemisega. (Kokku koos PRIA kohapealsetes kontrollides tuvastatuga on vastavad arvud 83 ja 80 taotlejat)</a:t>
            </a:r>
          </a:p>
        </p:txBody>
      </p:sp>
      <p:sp>
        <p:nvSpPr>
          <p:cNvPr id="4" name="Slide Number Placeholder 3"/>
          <p:cNvSpPr>
            <a:spLocks noGrp="1"/>
          </p:cNvSpPr>
          <p:nvPr>
            <p:ph type="sldNum" idx="10"/>
          </p:nvPr>
        </p:nvSpPr>
        <p:spPr/>
        <p:txBody>
          <a:bodyPr/>
          <a:lstStyle/>
          <a:p>
            <a:fld id="{9137B0FE-B827-43E6-9F1A-73A7AB4ED6CD}" type="slidenum">
              <a:rPr lang="et-EE" altLang="en-US" smtClean="0"/>
              <a:pPr/>
              <a:t>8</a:t>
            </a:fld>
            <a:endParaRPr lang="et-EE" altLang="en-US"/>
          </a:p>
        </p:txBody>
      </p:sp>
    </p:spTree>
    <p:extLst>
      <p:ext uri="{BB962C8B-B14F-4D97-AF65-F5344CB8AC3E}">
        <p14:creationId xmlns:p14="http://schemas.microsoft.com/office/powerpoint/2010/main" val="527610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r>
              <a:rPr lang="et-EE" dirty="0" smtClean="0"/>
              <a:t>Samad märkused, mis MAH</a:t>
            </a:r>
            <a:r>
              <a:rPr lang="et-EE" baseline="0" dirty="0" smtClean="0"/>
              <a:t> toetusel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sz="1200" u="sng" strike="noStrike" dirty="0" smtClean="0">
                <a:effectLst/>
              </a:rPr>
              <a:t>Viljavahelduse nõuete rikkumine</a:t>
            </a:r>
            <a:r>
              <a:rPr lang="et-EE" sz="1200" u="none" strike="noStrike" dirty="0" smtClean="0">
                <a:effectLst/>
              </a:rPr>
              <a:t>, 2018</a:t>
            </a:r>
            <a:r>
              <a:rPr lang="et-EE" sz="1200" u="none" strike="noStrike" baseline="0" dirty="0" smtClean="0">
                <a:effectLst/>
              </a:rPr>
              <a:t> 138 ja 2019 131 taotlejat on </a:t>
            </a:r>
            <a:r>
              <a:rPr lang="et-EE" sz="1200" u="sng" strike="noStrike" baseline="0" dirty="0" err="1" smtClean="0">
                <a:effectLst/>
              </a:rPr>
              <a:t>admin</a:t>
            </a:r>
            <a:r>
              <a:rPr lang="et-EE" sz="1200" u="sng" strike="noStrike" baseline="0" dirty="0" smtClean="0">
                <a:effectLst/>
              </a:rPr>
              <a:t> kontrollid</a:t>
            </a:r>
            <a:r>
              <a:rPr lang="et-EE" sz="1200" u="none" strike="noStrike" baseline="0" dirty="0" smtClean="0">
                <a:effectLst/>
              </a:rPr>
              <a:t>, Koos kohapealse kontrolliga on vastavad arvud 156 ja 142</a:t>
            </a:r>
            <a:endParaRPr lang="et-EE" sz="1200" b="0" i="0" u="none" strike="noStrike" dirty="0" smtClean="0">
              <a:solidFill>
                <a:srgbClr val="000000"/>
              </a:solidFill>
              <a:effectLst/>
              <a:latin typeface="Roboto Condensed" panose="02000000000000000000" pitchFamily="2" charset="0"/>
            </a:endParaRPr>
          </a:p>
          <a:p>
            <a:r>
              <a:rPr lang="et-EE" dirty="0" smtClean="0"/>
              <a:t>Taotlejad ei võta tõsiselt PRIA järelepärimis. Kohustuse suurendamise</a:t>
            </a:r>
            <a:r>
              <a:rPr lang="et-EE" baseline="0" dirty="0" smtClean="0"/>
              <a:t> osas saadeti korduvalt, kuid ei reageeritud – 29 taotlejat.</a:t>
            </a: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9</a:t>
            </a:fld>
            <a:endParaRPr lang="et-EE" altLang="en-US"/>
          </a:p>
        </p:txBody>
      </p:sp>
    </p:spTree>
    <p:extLst>
      <p:ext uri="{BB962C8B-B14F-4D97-AF65-F5344CB8AC3E}">
        <p14:creationId xmlns:p14="http://schemas.microsoft.com/office/powerpoint/2010/main" val="2918596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t-EE" dirty="0" smtClean="0"/>
              <a:t>Maastikuelemendid, toetusõiguslik maa</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Kadri Pärnpuu</a:t>
            </a:r>
          </a:p>
          <a:p>
            <a:r>
              <a:rPr lang="et-EE" dirty="0" smtClean="0"/>
              <a:t>PRIA põldude registri büroo</a:t>
            </a:r>
          </a:p>
          <a:p>
            <a:endParaRPr lang="et-EE" dirty="0" smtClean="0"/>
          </a:p>
          <a:p>
            <a:r>
              <a:rPr lang="et-EE" dirty="0" smtClean="0"/>
              <a:t>27.10.2014</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0"/>
            <a:ext cx="2988570" cy="1151368"/>
          </a:xfrm>
          <a:prstGeom prst="rect">
            <a:avLst/>
          </a:prstGeom>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4031" y="1705385"/>
            <a:ext cx="7762102" cy="2845473"/>
          </a:xfrm>
        </p:spPr>
        <p:txBody>
          <a:bodyPr anchor="b"/>
          <a:lstStyle>
            <a:lvl1pPr>
              <a:defRPr sz="4429"/>
            </a:lvl1pPr>
          </a:lstStyle>
          <a:p>
            <a:r>
              <a:rPr lang="en-US" smtClean="0"/>
              <a:t>Click to edit Master title style</a:t>
            </a:r>
            <a:endParaRPr lang="et-EE"/>
          </a:p>
        </p:txBody>
      </p:sp>
      <p:sp>
        <p:nvSpPr>
          <p:cNvPr id="3" name="Text Placeholder 2"/>
          <p:cNvSpPr>
            <a:spLocks noGrp="1"/>
          </p:cNvSpPr>
          <p:nvPr>
            <p:ph type="body" idx="1"/>
          </p:nvPr>
        </p:nvSpPr>
        <p:spPr>
          <a:xfrm>
            <a:off x="614031" y="4577778"/>
            <a:ext cx="7762102" cy="1496367"/>
          </a:xfrm>
        </p:spPr>
        <p:txBody>
          <a:bodyPr/>
          <a:lstStyle>
            <a:lvl1pPr marL="0" indent="0">
              <a:buNone/>
              <a:defRPr sz="1772">
                <a:solidFill>
                  <a:schemeClr val="tx1">
                    <a:tint val="75000"/>
                  </a:schemeClr>
                </a:solidFill>
              </a:defRPr>
            </a:lvl1pPr>
            <a:lvl2pPr marL="337505" indent="0">
              <a:buNone/>
              <a:defRPr sz="1476">
                <a:solidFill>
                  <a:schemeClr val="tx1">
                    <a:tint val="75000"/>
                  </a:schemeClr>
                </a:solidFill>
              </a:defRPr>
            </a:lvl2pPr>
            <a:lvl3pPr marL="675010" indent="0">
              <a:buNone/>
              <a:defRPr sz="1329">
                <a:solidFill>
                  <a:schemeClr val="tx1">
                    <a:tint val="75000"/>
                  </a:schemeClr>
                </a:solidFill>
              </a:defRPr>
            </a:lvl3pPr>
            <a:lvl4pPr marL="1012515" indent="0">
              <a:buNone/>
              <a:defRPr sz="1181">
                <a:solidFill>
                  <a:schemeClr val="tx1">
                    <a:tint val="75000"/>
                  </a:schemeClr>
                </a:solidFill>
              </a:defRPr>
            </a:lvl4pPr>
            <a:lvl5pPr marL="1350020" indent="0">
              <a:buNone/>
              <a:defRPr sz="1181">
                <a:solidFill>
                  <a:schemeClr val="tx1">
                    <a:tint val="75000"/>
                  </a:schemeClr>
                </a:solidFill>
              </a:defRPr>
            </a:lvl5pPr>
            <a:lvl6pPr marL="1687525" indent="0">
              <a:buNone/>
              <a:defRPr sz="1181">
                <a:solidFill>
                  <a:schemeClr val="tx1">
                    <a:tint val="75000"/>
                  </a:schemeClr>
                </a:solidFill>
              </a:defRPr>
            </a:lvl6pPr>
            <a:lvl7pPr marL="2025030" indent="0">
              <a:buNone/>
              <a:defRPr sz="1181">
                <a:solidFill>
                  <a:schemeClr val="tx1">
                    <a:tint val="75000"/>
                  </a:schemeClr>
                </a:solidFill>
              </a:defRPr>
            </a:lvl7pPr>
            <a:lvl8pPr marL="2362535" indent="0">
              <a:buNone/>
              <a:defRPr sz="1181">
                <a:solidFill>
                  <a:schemeClr val="tx1">
                    <a:tint val="75000"/>
                  </a:schemeClr>
                </a:solidFill>
              </a:defRPr>
            </a:lvl8pPr>
            <a:lvl9pPr marL="2700040" indent="0">
              <a:buNone/>
              <a:defRPr sz="1181">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1413205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618718" y="1820976"/>
            <a:ext cx="3824804" cy="43402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556016" y="1820976"/>
            <a:ext cx="3824804" cy="43402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6" name="Footer Placeholder 5"/>
          <p:cNvSpPr>
            <a:spLocks noGrp="1"/>
          </p:cNvSpPr>
          <p:nvPr>
            <p:ph type="ftr" sz="quarter" idx="11"/>
          </p:nvPr>
        </p:nvSpPr>
        <p:spPr/>
        <p:txBody>
          <a:bodyPr/>
          <a:lstStyle/>
          <a:p>
            <a:endParaRPr lang="et-EE">
              <a:solidFill>
                <a:prstClr val="black">
                  <a:tint val="75000"/>
                </a:prstClr>
              </a:solidFill>
            </a:endParaRPr>
          </a:p>
        </p:txBody>
      </p:sp>
      <p:sp>
        <p:nvSpPr>
          <p:cNvPr id="7" name="Slide Number Placeholder 6"/>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433748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9890" y="364196"/>
            <a:ext cx="7762102" cy="1322188"/>
          </a:xfrm>
        </p:spPr>
        <p:txBody>
          <a:bodyPr/>
          <a:lstStyle/>
          <a:p>
            <a:r>
              <a:rPr lang="en-US" smtClean="0"/>
              <a:t>Click to edit Master title style</a:t>
            </a:r>
            <a:endParaRPr lang="et-EE"/>
          </a:p>
        </p:txBody>
      </p:sp>
      <p:sp>
        <p:nvSpPr>
          <p:cNvPr id="3" name="Text Placeholder 2"/>
          <p:cNvSpPr>
            <a:spLocks noGrp="1"/>
          </p:cNvSpPr>
          <p:nvPr>
            <p:ph type="body" idx="1"/>
          </p:nvPr>
        </p:nvSpPr>
        <p:spPr>
          <a:xfrm>
            <a:off x="619891" y="1676882"/>
            <a:ext cx="3807226" cy="821814"/>
          </a:xfrm>
        </p:spPr>
        <p:txBody>
          <a:bodyPr anchor="b"/>
          <a:lstStyle>
            <a:lvl1pPr marL="0" indent="0">
              <a:buNone/>
              <a:defRPr sz="1772" b="1"/>
            </a:lvl1pPr>
            <a:lvl2pPr marL="337505" indent="0">
              <a:buNone/>
              <a:defRPr sz="1476" b="1"/>
            </a:lvl2pPr>
            <a:lvl3pPr marL="675010" indent="0">
              <a:buNone/>
              <a:defRPr sz="1329" b="1"/>
            </a:lvl3pPr>
            <a:lvl4pPr marL="1012515" indent="0">
              <a:buNone/>
              <a:defRPr sz="1181" b="1"/>
            </a:lvl4pPr>
            <a:lvl5pPr marL="1350020" indent="0">
              <a:buNone/>
              <a:defRPr sz="1181" b="1"/>
            </a:lvl5pPr>
            <a:lvl6pPr marL="1687525" indent="0">
              <a:buNone/>
              <a:defRPr sz="1181" b="1"/>
            </a:lvl6pPr>
            <a:lvl7pPr marL="2025030" indent="0">
              <a:buNone/>
              <a:defRPr sz="1181" b="1"/>
            </a:lvl7pPr>
            <a:lvl8pPr marL="2362535" indent="0">
              <a:buNone/>
              <a:defRPr sz="1181" b="1"/>
            </a:lvl8pPr>
            <a:lvl9pPr marL="2700040" indent="0">
              <a:buNone/>
              <a:defRPr sz="1181" b="1"/>
            </a:lvl9pPr>
          </a:lstStyle>
          <a:p>
            <a:pPr lvl="0"/>
            <a:r>
              <a:rPr lang="en-US" smtClean="0"/>
              <a:t>Click to edit Master text styles</a:t>
            </a:r>
          </a:p>
        </p:txBody>
      </p:sp>
      <p:sp>
        <p:nvSpPr>
          <p:cNvPr id="4" name="Content Placeholder 3"/>
          <p:cNvSpPr>
            <a:spLocks noGrp="1"/>
          </p:cNvSpPr>
          <p:nvPr>
            <p:ph sz="half" idx="2"/>
          </p:nvPr>
        </p:nvSpPr>
        <p:spPr>
          <a:xfrm>
            <a:off x="619891" y="2498697"/>
            <a:ext cx="3807226" cy="36752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556016" y="1676882"/>
            <a:ext cx="3825976" cy="821814"/>
          </a:xfrm>
        </p:spPr>
        <p:txBody>
          <a:bodyPr anchor="b"/>
          <a:lstStyle>
            <a:lvl1pPr marL="0" indent="0">
              <a:buNone/>
              <a:defRPr sz="1772" b="1"/>
            </a:lvl1pPr>
            <a:lvl2pPr marL="337505" indent="0">
              <a:buNone/>
              <a:defRPr sz="1476" b="1"/>
            </a:lvl2pPr>
            <a:lvl3pPr marL="675010" indent="0">
              <a:buNone/>
              <a:defRPr sz="1329" b="1"/>
            </a:lvl3pPr>
            <a:lvl4pPr marL="1012515" indent="0">
              <a:buNone/>
              <a:defRPr sz="1181" b="1"/>
            </a:lvl4pPr>
            <a:lvl5pPr marL="1350020" indent="0">
              <a:buNone/>
              <a:defRPr sz="1181" b="1"/>
            </a:lvl5pPr>
            <a:lvl6pPr marL="1687525" indent="0">
              <a:buNone/>
              <a:defRPr sz="1181" b="1"/>
            </a:lvl6pPr>
            <a:lvl7pPr marL="2025030" indent="0">
              <a:buNone/>
              <a:defRPr sz="1181" b="1"/>
            </a:lvl7pPr>
            <a:lvl8pPr marL="2362535" indent="0">
              <a:buNone/>
              <a:defRPr sz="1181" b="1"/>
            </a:lvl8pPr>
            <a:lvl9pPr marL="2700040" indent="0">
              <a:buNone/>
              <a:defRPr sz="1181" b="1"/>
            </a:lvl9pPr>
          </a:lstStyle>
          <a:p>
            <a:pPr lvl="0"/>
            <a:r>
              <a:rPr lang="en-US" smtClean="0"/>
              <a:t>Click to edit Master text styles</a:t>
            </a:r>
          </a:p>
        </p:txBody>
      </p:sp>
      <p:sp>
        <p:nvSpPr>
          <p:cNvPr id="6" name="Content Placeholder 5"/>
          <p:cNvSpPr>
            <a:spLocks noGrp="1"/>
          </p:cNvSpPr>
          <p:nvPr>
            <p:ph sz="quarter" idx="4"/>
          </p:nvPr>
        </p:nvSpPr>
        <p:spPr>
          <a:xfrm>
            <a:off x="4556016" y="2498697"/>
            <a:ext cx="3825976" cy="36752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8" name="Footer Placeholder 7"/>
          <p:cNvSpPr>
            <a:spLocks noGrp="1"/>
          </p:cNvSpPr>
          <p:nvPr>
            <p:ph type="ftr" sz="quarter" idx="11"/>
          </p:nvPr>
        </p:nvSpPr>
        <p:spPr/>
        <p:txBody>
          <a:bodyPr/>
          <a:lstStyle/>
          <a:p>
            <a:endParaRPr lang="et-EE">
              <a:solidFill>
                <a:prstClr val="black">
                  <a:tint val="75000"/>
                </a:prstClr>
              </a:solidFill>
            </a:endParaRPr>
          </a:p>
        </p:txBody>
      </p:sp>
      <p:sp>
        <p:nvSpPr>
          <p:cNvPr id="9" name="Slide Number Placeholder 8"/>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1015402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4" name="Footer Placeholder 3"/>
          <p:cNvSpPr>
            <a:spLocks noGrp="1"/>
          </p:cNvSpPr>
          <p:nvPr>
            <p:ph type="ftr" sz="quarter" idx="11"/>
          </p:nvPr>
        </p:nvSpPr>
        <p:spPr/>
        <p:txBody>
          <a:bodyPr/>
          <a:lstStyle/>
          <a:p>
            <a:endParaRPr lang="et-EE">
              <a:solidFill>
                <a:prstClr val="black">
                  <a:tint val="75000"/>
                </a:prstClr>
              </a:solidFill>
            </a:endParaRPr>
          </a:p>
        </p:txBody>
      </p:sp>
      <p:sp>
        <p:nvSpPr>
          <p:cNvPr id="5" name="Slide Number Placeholder 4"/>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2904594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3" name="Footer Placeholder 2"/>
          <p:cNvSpPr>
            <a:spLocks noGrp="1"/>
          </p:cNvSpPr>
          <p:nvPr>
            <p:ph type="ftr" sz="quarter" idx="11"/>
          </p:nvPr>
        </p:nvSpPr>
        <p:spPr/>
        <p:txBody>
          <a:bodyPr/>
          <a:lstStyle/>
          <a:p>
            <a:endParaRPr lang="et-EE">
              <a:solidFill>
                <a:prstClr val="black">
                  <a:tint val="75000"/>
                </a:prstClr>
              </a:solidFill>
            </a:endParaRPr>
          </a:p>
        </p:txBody>
      </p:sp>
      <p:sp>
        <p:nvSpPr>
          <p:cNvPr id="4" name="Slide Number Placeholder 3"/>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1845257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9891" y="456036"/>
            <a:ext cx="2902585" cy="1596126"/>
          </a:xfrm>
        </p:spPr>
        <p:txBody>
          <a:bodyPr anchor="b"/>
          <a:lstStyle>
            <a:lvl1pPr>
              <a:defRPr sz="2362"/>
            </a:lvl1pPr>
          </a:lstStyle>
          <a:p>
            <a:r>
              <a:rPr lang="en-US" smtClean="0"/>
              <a:t>Click to edit Master title style</a:t>
            </a:r>
            <a:endParaRPr lang="et-EE"/>
          </a:p>
        </p:txBody>
      </p:sp>
      <p:sp>
        <p:nvSpPr>
          <p:cNvPr id="3" name="Content Placeholder 2"/>
          <p:cNvSpPr>
            <a:spLocks noGrp="1"/>
          </p:cNvSpPr>
          <p:nvPr>
            <p:ph idx="1"/>
          </p:nvPr>
        </p:nvSpPr>
        <p:spPr>
          <a:xfrm>
            <a:off x="3825976" y="984911"/>
            <a:ext cx="4556016" cy="4861216"/>
          </a:xfrm>
        </p:spPr>
        <p:txBody>
          <a:bodyPr/>
          <a:lstStyle>
            <a:lvl1pPr>
              <a:defRPr sz="2362"/>
            </a:lvl1pPr>
            <a:lvl2pPr>
              <a:defRPr sz="2067"/>
            </a:lvl2pPr>
            <a:lvl3pPr>
              <a:defRPr sz="1772"/>
            </a:lvl3pPr>
            <a:lvl4pPr>
              <a:defRPr sz="1476"/>
            </a:lvl4pPr>
            <a:lvl5pPr>
              <a:defRPr sz="1476"/>
            </a:lvl5pPr>
            <a:lvl6pPr>
              <a:defRPr sz="1476"/>
            </a:lvl6pPr>
            <a:lvl7pPr>
              <a:defRPr sz="1476"/>
            </a:lvl7pPr>
            <a:lvl8pPr>
              <a:defRPr sz="1476"/>
            </a:lvl8pPr>
            <a:lvl9pPr>
              <a:defRPr sz="147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619891" y="2052161"/>
            <a:ext cx="2902585" cy="3801883"/>
          </a:xfrm>
        </p:spPr>
        <p:txBody>
          <a:bodyPr/>
          <a:lstStyle>
            <a:lvl1pPr marL="0" indent="0">
              <a:buNone/>
              <a:defRPr sz="1181"/>
            </a:lvl1pPr>
            <a:lvl2pPr marL="337505" indent="0">
              <a:buNone/>
              <a:defRPr sz="1033"/>
            </a:lvl2pPr>
            <a:lvl3pPr marL="675010" indent="0">
              <a:buNone/>
              <a:defRPr sz="886"/>
            </a:lvl3pPr>
            <a:lvl4pPr marL="1012515" indent="0">
              <a:buNone/>
              <a:defRPr sz="738"/>
            </a:lvl4pPr>
            <a:lvl5pPr marL="1350020" indent="0">
              <a:buNone/>
              <a:defRPr sz="738"/>
            </a:lvl5pPr>
            <a:lvl6pPr marL="1687525" indent="0">
              <a:buNone/>
              <a:defRPr sz="738"/>
            </a:lvl6pPr>
            <a:lvl7pPr marL="2025030" indent="0">
              <a:buNone/>
              <a:defRPr sz="738"/>
            </a:lvl7pPr>
            <a:lvl8pPr marL="2362535" indent="0">
              <a:buNone/>
              <a:defRPr sz="738"/>
            </a:lvl8pPr>
            <a:lvl9pPr marL="2700040" indent="0">
              <a:buNone/>
              <a:defRPr sz="738"/>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6" name="Footer Placeholder 5"/>
          <p:cNvSpPr>
            <a:spLocks noGrp="1"/>
          </p:cNvSpPr>
          <p:nvPr>
            <p:ph type="ftr" sz="quarter" idx="11"/>
          </p:nvPr>
        </p:nvSpPr>
        <p:spPr/>
        <p:txBody>
          <a:bodyPr/>
          <a:lstStyle/>
          <a:p>
            <a:endParaRPr lang="et-EE">
              <a:solidFill>
                <a:prstClr val="black">
                  <a:tint val="75000"/>
                </a:prstClr>
              </a:solidFill>
            </a:endParaRPr>
          </a:p>
        </p:txBody>
      </p:sp>
      <p:sp>
        <p:nvSpPr>
          <p:cNvPr id="7" name="Slide Number Placeholder 6"/>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161080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9891" y="456036"/>
            <a:ext cx="2902585" cy="1596126"/>
          </a:xfrm>
        </p:spPr>
        <p:txBody>
          <a:bodyPr anchor="b"/>
          <a:lstStyle>
            <a:lvl1pPr>
              <a:defRPr sz="2362"/>
            </a:lvl1pPr>
          </a:lstStyle>
          <a:p>
            <a:r>
              <a:rPr lang="en-US" smtClean="0"/>
              <a:t>Click to edit Master title style</a:t>
            </a:r>
            <a:endParaRPr lang="et-EE"/>
          </a:p>
        </p:txBody>
      </p:sp>
      <p:sp>
        <p:nvSpPr>
          <p:cNvPr id="3" name="Picture Placeholder 2"/>
          <p:cNvSpPr>
            <a:spLocks noGrp="1"/>
          </p:cNvSpPr>
          <p:nvPr>
            <p:ph type="pic" idx="1"/>
          </p:nvPr>
        </p:nvSpPr>
        <p:spPr>
          <a:xfrm>
            <a:off x="3825976" y="984911"/>
            <a:ext cx="4556016" cy="4861216"/>
          </a:xfrm>
        </p:spPr>
        <p:txBody>
          <a:bodyPr/>
          <a:lstStyle>
            <a:lvl1pPr marL="0" indent="0">
              <a:buNone/>
              <a:defRPr sz="2362"/>
            </a:lvl1pPr>
            <a:lvl2pPr marL="337505" indent="0">
              <a:buNone/>
              <a:defRPr sz="2067"/>
            </a:lvl2pPr>
            <a:lvl3pPr marL="675010" indent="0">
              <a:buNone/>
              <a:defRPr sz="1772"/>
            </a:lvl3pPr>
            <a:lvl4pPr marL="1012515" indent="0">
              <a:buNone/>
              <a:defRPr sz="1476"/>
            </a:lvl4pPr>
            <a:lvl5pPr marL="1350020" indent="0">
              <a:buNone/>
              <a:defRPr sz="1476"/>
            </a:lvl5pPr>
            <a:lvl6pPr marL="1687525" indent="0">
              <a:buNone/>
              <a:defRPr sz="1476"/>
            </a:lvl6pPr>
            <a:lvl7pPr marL="2025030" indent="0">
              <a:buNone/>
              <a:defRPr sz="1476"/>
            </a:lvl7pPr>
            <a:lvl8pPr marL="2362535" indent="0">
              <a:buNone/>
              <a:defRPr sz="1476"/>
            </a:lvl8pPr>
            <a:lvl9pPr marL="2700040" indent="0">
              <a:buNone/>
              <a:defRPr sz="1476"/>
            </a:lvl9pPr>
          </a:lstStyle>
          <a:p>
            <a:endParaRPr lang="et-EE"/>
          </a:p>
        </p:txBody>
      </p:sp>
      <p:sp>
        <p:nvSpPr>
          <p:cNvPr id="4" name="Text Placeholder 3"/>
          <p:cNvSpPr>
            <a:spLocks noGrp="1"/>
          </p:cNvSpPr>
          <p:nvPr>
            <p:ph type="body" sz="half" idx="2"/>
          </p:nvPr>
        </p:nvSpPr>
        <p:spPr>
          <a:xfrm>
            <a:off x="619891" y="2052161"/>
            <a:ext cx="2902585" cy="3801883"/>
          </a:xfrm>
        </p:spPr>
        <p:txBody>
          <a:bodyPr/>
          <a:lstStyle>
            <a:lvl1pPr marL="0" indent="0">
              <a:buNone/>
              <a:defRPr sz="1181"/>
            </a:lvl1pPr>
            <a:lvl2pPr marL="337505" indent="0">
              <a:buNone/>
              <a:defRPr sz="1033"/>
            </a:lvl2pPr>
            <a:lvl3pPr marL="675010" indent="0">
              <a:buNone/>
              <a:defRPr sz="886"/>
            </a:lvl3pPr>
            <a:lvl4pPr marL="1012515" indent="0">
              <a:buNone/>
              <a:defRPr sz="738"/>
            </a:lvl4pPr>
            <a:lvl5pPr marL="1350020" indent="0">
              <a:buNone/>
              <a:defRPr sz="738"/>
            </a:lvl5pPr>
            <a:lvl6pPr marL="1687525" indent="0">
              <a:buNone/>
              <a:defRPr sz="738"/>
            </a:lvl6pPr>
            <a:lvl7pPr marL="2025030" indent="0">
              <a:buNone/>
              <a:defRPr sz="738"/>
            </a:lvl7pPr>
            <a:lvl8pPr marL="2362535" indent="0">
              <a:buNone/>
              <a:defRPr sz="738"/>
            </a:lvl8pPr>
            <a:lvl9pPr marL="2700040" indent="0">
              <a:buNone/>
              <a:defRPr sz="738"/>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6" name="Footer Placeholder 5"/>
          <p:cNvSpPr>
            <a:spLocks noGrp="1"/>
          </p:cNvSpPr>
          <p:nvPr>
            <p:ph type="ftr" sz="quarter" idx="11"/>
          </p:nvPr>
        </p:nvSpPr>
        <p:spPr/>
        <p:txBody>
          <a:bodyPr/>
          <a:lstStyle/>
          <a:p>
            <a:endParaRPr lang="et-EE">
              <a:solidFill>
                <a:prstClr val="black">
                  <a:tint val="75000"/>
                </a:prstClr>
              </a:solidFill>
            </a:endParaRPr>
          </a:p>
        </p:txBody>
      </p:sp>
      <p:sp>
        <p:nvSpPr>
          <p:cNvPr id="7" name="Slide Number Placeholder 6"/>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1233833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2945726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0295" y="364195"/>
            <a:ext cx="1940525" cy="5797040"/>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618718" y="364195"/>
            <a:ext cx="5709082" cy="57970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15946580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4219"/>
            </a:lvl1pPr>
          </a:lstStyle>
          <a:p>
            <a:r>
              <a:rPr lang="en-US" dirty="0" err="1" smtClean="0"/>
              <a:t>Esitlusslaidide</a:t>
            </a:r>
            <a:r>
              <a:rPr lang="en-US" dirty="0" smtClean="0"/>
              <a:t> </a:t>
            </a:r>
            <a:r>
              <a:rPr lang="en-US" dirty="0" err="1" smtClean="0"/>
              <a:t>kujundusest</a:t>
            </a:r>
            <a:endParaRPr lang="en-US" dirty="0"/>
          </a:p>
        </p:txBody>
      </p:sp>
      <p:sp>
        <p:nvSpPr>
          <p:cNvPr id="3" name="Subtitle 2"/>
          <p:cNvSpPr>
            <a:spLocks noGrp="1"/>
          </p:cNvSpPr>
          <p:nvPr>
            <p:ph type="subTitle" idx="1" hasCustomPrompt="1"/>
          </p:nvPr>
        </p:nvSpPr>
        <p:spPr>
          <a:xfrm>
            <a:off x="1404000" y="4525201"/>
            <a:ext cx="7200000" cy="1728000"/>
          </a:xfrm>
        </p:spPr>
        <p:txBody>
          <a:bodyPr/>
          <a:lstStyle>
            <a:lvl1pPr marL="0" indent="0" algn="l">
              <a:spcAft>
                <a:spcPts val="0"/>
              </a:spcAft>
              <a:buNone/>
              <a:defRPr sz="1924" b="0"/>
            </a:lvl1pPr>
            <a:lvl2pPr marL="338383" indent="0" algn="ctr">
              <a:buNone/>
              <a:defRPr sz="1480"/>
            </a:lvl2pPr>
            <a:lvl3pPr marL="676765" indent="0" algn="ctr">
              <a:buNone/>
              <a:defRPr sz="1332"/>
            </a:lvl3pPr>
            <a:lvl4pPr marL="1015148" indent="0" algn="ctr">
              <a:buNone/>
              <a:defRPr sz="1184"/>
            </a:lvl4pPr>
            <a:lvl5pPr marL="1353530" indent="0" algn="ctr">
              <a:buNone/>
              <a:defRPr sz="1184"/>
            </a:lvl5pPr>
            <a:lvl6pPr marL="1691913" indent="0" algn="ctr">
              <a:buNone/>
              <a:defRPr sz="1184"/>
            </a:lvl6pPr>
            <a:lvl7pPr marL="2030295" indent="0" algn="ctr">
              <a:buNone/>
              <a:defRPr sz="1184"/>
            </a:lvl7pPr>
            <a:lvl8pPr marL="2368678" indent="0" algn="ctr">
              <a:buNone/>
              <a:defRPr sz="1184"/>
            </a:lvl8pPr>
            <a:lvl9pPr marL="2707061" indent="0" algn="ctr">
              <a:buNone/>
              <a:defRPr sz="1184"/>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1"/>
            <a:ext cx="2988570" cy="1151368"/>
          </a:xfrm>
          <a:prstGeom prst="rect">
            <a:avLst/>
          </a:prstGeom>
        </p:spPr>
      </p:pic>
    </p:spTree>
    <p:extLst>
      <p:ext uri="{BB962C8B-B14F-4D97-AF65-F5344CB8AC3E}">
        <p14:creationId xmlns:p14="http://schemas.microsoft.com/office/powerpoint/2010/main" val="27918948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n-US" dirty="0" err="1" smtClean="0"/>
              <a:t>Esitlusslaidide</a:t>
            </a:r>
            <a:r>
              <a:rPr lang="en-US" dirty="0" smtClean="0"/>
              <a:t> </a:t>
            </a:r>
            <a:r>
              <a:rPr lang="en-US" dirty="0" err="1" smtClean="0"/>
              <a:t>kujundusest</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0"/>
            <a:ext cx="2988570" cy="1151368"/>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67669" tIns="33835" rIns="67669" bIns="33835" numCol="1" rtlCol="0" anchor="t" anchorCtr="0" compatLnSpc="1">
            <a:prstTxWarp prst="textNoShape">
              <a:avLst/>
            </a:prstTxWarp>
          </a:bodyPr>
          <a:lstStyle/>
          <a:p>
            <a:pPr defTabSz="332508"/>
            <a:endParaRPr lang="en-US" sz="1332" smtClean="0">
              <a:noFill/>
              <a:latin typeface="Roboto Condensed"/>
              <a:ea typeface="Microsoft YaHei"/>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4219">
                <a:solidFill>
                  <a:schemeClr val="bg1"/>
                </a:solidFill>
              </a:defRPr>
            </a:lvl1pPr>
          </a:lstStyle>
          <a:p>
            <a:r>
              <a:rPr lang="en-US" dirty="0" err="1" smtClean="0"/>
              <a:t>Esitlusslaidide</a:t>
            </a:r>
            <a:r>
              <a:rPr lang="en-US" dirty="0" smtClean="0"/>
              <a:t> </a:t>
            </a:r>
            <a:r>
              <a:rPr lang="en-US" dirty="0" err="1" smtClean="0"/>
              <a:t>kujundusest</a:t>
            </a:r>
            <a:endParaRPr lang="en-US" dirty="0"/>
          </a:p>
        </p:txBody>
      </p:sp>
      <p:sp>
        <p:nvSpPr>
          <p:cNvPr id="3" name="Subtitle 2"/>
          <p:cNvSpPr>
            <a:spLocks noGrp="1"/>
          </p:cNvSpPr>
          <p:nvPr>
            <p:ph type="subTitle" idx="1" hasCustomPrompt="1"/>
          </p:nvPr>
        </p:nvSpPr>
        <p:spPr>
          <a:xfrm>
            <a:off x="1404000" y="4525201"/>
            <a:ext cx="7200000" cy="1728000"/>
          </a:xfrm>
        </p:spPr>
        <p:txBody>
          <a:bodyPr/>
          <a:lstStyle>
            <a:lvl1pPr marL="0" indent="0" algn="l">
              <a:spcAft>
                <a:spcPts val="0"/>
              </a:spcAft>
              <a:buNone/>
              <a:defRPr sz="1924" b="0">
                <a:solidFill>
                  <a:schemeClr val="bg1"/>
                </a:solidFill>
              </a:defRPr>
            </a:lvl1pPr>
            <a:lvl2pPr marL="338383" indent="0" algn="ctr">
              <a:buNone/>
              <a:defRPr sz="1480"/>
            </a:lvl2pPr>
            <a:lvl3pPr marL="676765" indent="0" algn="ctr">
              <a:buNone/>
              <a:defRPr sz="1332"/>
            </a:lvl3pPr>
            <a:lvl4pPr marL="1015148" indent="0" algn="ctr">
              <a:buNone/>
              <a:defRPr sz="1184"/>
            </a:lvl4pPr>
            <a:lvl5pPr marL="1353530" indent="0" algn="ctr">
              <a:buNone/>
              <a:defRPr sz="1184"/>
            </a:lvl5pPr>
            <a:lvl6pPr marL="1691913" indent="0" algn="ctr">
              <a:buNone/>
              <a:defRPr sz="1184"/>
            </a:lvl6pPr>
            <a:lvl7pPr marL="2030295" indent="0" algn="ctr">
              <a:buNone/>
              <a:defRPr sz="1184"/>
            </a:lvl7pPr>
            <a:lvl8pPr marL="2368678" indent="0" algn="ctr">
              <a:buNone/>
              <a:defRPr sz="1184"/>
            </a:lvl8pPr>
            <a:lvl9pPr marL="2707061" indent="0" algn="ctr">
              <a:buNone/>
              <a:defRPr sz="1184"/>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1"/>
            <a:ext cx="2988570" cy="1151368"/>
          </a:xfrm>
          <a:prstGeom prst="rect">
            <a:avLst/>
          </a:prstGeom>
        </p:spPr>
      </p:pic>
    </p:spTree>
    <p:extLst>
      <p:ext uri="{BB962C8B-B14F-4D97-AF65-F5344CB8AC3E}">
        <p14:creationId xmlns:p14="http://schemas.microsoft.com/office/powerpoint/2010/main" val="123512301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2664"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6"/>
            <a:ext cx="7920000" cy="4513263"/>
          </a:xfrm>
        </p:spPr>
        <p:txBody>
          <a:bodyPr/>
          <a:lstStyle>
            <a:lvl1pPr marL="0" indent="0">
              <a:spcAft>
                <a:spcPts val="592"/>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extLst>
      <p:ext uri="{BB962C8B-B14F-4D97-AF65-F5344CB8AC3E}">
        <p14:creationId xmlns:p14="http://schemas.microsoft.com/office/powerpoint/2010/main" val="137678980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2664"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6"/>
            <a:ext cx="7920000" cy="4513263"/>
          </a:xfrm>
        </p:spPr>
        <p:txBody>
          <a:bodyPr/>
          <a:lstStyle>
            <a:lvl1pPr marL="319731" indent="-239798">
              <a:spcAft>
                <a:spcPts val="592"/>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extLst>
      <p:ext uri="{BB962C8B-B14F-4D97-AF65-F5344CB8AC3E}">
        <p14:creationId xmlns:p14="http://schemas.microsoft.com/office/powerpoint/2010/main" val="383841494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1"/>
            <a:ext cx="7200000" cy="972269"/>
          </a:xfrm>
        </p:spPr>
        <p:txBody>
          <a:bodyPr tIns="86400" anchor="t" anchorCtr="0"/>
          <a:lstStyle>
            <a:lvl1pPr algn="l">
              <a:defRPr sz="4219"/>
            </a:lvl1pPr>
          </a:lstStyle>
          <a:p>
            <a:r>
              <a:rPr lang="et-EE" dirty="0" smtClean="0"/>
              <a:t>Aitäh!</a:t>
            </a:r>
            <a:endParaRPr lang="en-US" dirty="0"/>
          </a:p>
        </p:txBody>
      </p:sp>
      <p:sp>
        <p:nvSpPr>
          <p:cNvPr id="8" name="Subtitle 2"/>
          <p:cNvSpPr>
            <a:spLocks noGrp="1"/>
          </p:cNvSpPr>
          <p:nvPr>
            <p:ph type="subTitle" idx="1" hasCustomPrompt="1"/>
          </p:nvPr>
        </p:nvSpPr>
        <p:spPr>
          <a:xfrm>
            <a:off x="1404000" y="3636294"/>
            <a:ext cx="7200000" cy="1728000"/>
          </a:xfrm>
        </p:spPr>
        <p:txBody>
          <a:bodyPr/>
          <a:lstStyle>
            <a:lvl1pPr marL="0" indent="0" algn="l">
              <a:spcAft>
                <a:spcPts val="0"/>
              </a:spcAft>
              <a:buNone/>
              <a:defRPr sz="1924" b="0"/>
            </a:lvl1pPr>
            <a:lvl2pPr marL="338383" indent="0" algn="ctr">
              <a:buNone/>
              <a:defRPr sz="1480"/>
            </a:lvl2pPr>
            <a:lvl3pPr marL="676765" indent="0" algn="ctr">
              <a:buNone/>
              <a:defRPr sz="1332"/>
            </a:lvl3pPr>
            <a:lvl4pPr marL="1015148" indent="0" algn="ctr">
              <a:buNone/>
              <a:defRPr sz="1184"/>
            </a:lvl4pPr>
            <a:lvl5pPr marL="1353530" indent="0" algn="ctr">
              <a:buNone/>
              <a:defRPr sz="1184"/>
            </a:lvl5pPr>
            <a:lvl6pPr marL="1691913" indent="0" algn="ctr">
              <a:buNone/>
              <a:defRPr sz="1184"/>
            </a:lvl6pPr>
            <a:lvl7pPr marL="2030295" indent="0" algn="ctr">
              <a:buNone/>
              <a:defRPr sz="1184"/>
            </a:lvl7pPr>
            <a:lvl8pPr marL="2368678" indent="0" algn="ctr">
              <a:buNone/>
              <a:defRPr sz="1184"/>
            </a:lvl8pPr>
            <a:lvl9pPr marL="2707061" indent="0" algn="ctr">
              <a:buNone/>
              <a:defRPr sz="1184"/>
            </a:lvl9pPr>
          </a:lstStyle>
          <a:p>
            <a:r>
              <a:rPr lang="et-EE" dirty="0" smtClean="0"/>
              <a:t>Eesnimi Perenimi</a:t>
            </a:r>
          </a:p>
          <a:p>
            <a:r>
              <a:rPr lang="et-EE" dirty="0" err="1" smtClean="0"/>
              <a:t>eesnimi@perenimi@amet.ee</a:t>
            </a:r>
            <a:endParaRPr lang="et-EE" dirty="0" smtClean="0"/>
          </a:p>
          <a:p>
            <a:endParaRPr lang="et-EE" dirty="0" smtClean="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1"/>
            <a:ext cx="2988570" cy="1151368"/>
          </a:xfrm>
          <a:prstGeom prst="rect">
            <a:avLst/>
          </a:prstGeom>
        </p:spPr>
      </p:pic>
    </p:spTree>
    <p:extLst>
      <p:ext uri="{BB962C8B-B14F-4D97-AF65-F5344CB8AC3E}">
        <p14:creationId xmlns:p14="http://schemas.microsoft.com/office/powerpoint/2010/main" val="373110695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67669" tIns="33835" rIns="67669" bIns="33835" numCol="1" rtlCol="0" anchor="t" anchorCtr="0" compatLnSpc="1">
            <a:prstTxWarp prst="textNoShape">
              <a:avLst/>
            </a:prstTxWarp>
          </a:bodyPr>
          <a:lstStyle/>
          <a:p>
            <a:pPr defTabSz="332508"/>
            <a:endParaRPr lang="en-US" sz="1332" smtClean="0">
              <a:noFill/>
              <a:latin typeface="Roboto Condensed"/>
              <a:ea typeface="Microsoft YaHei"/>
            </a:endParaRPr>
          </a:p>
        </p:txBody>
      </p:sp>
      <p:sp>
        <p:nvSpPr>
          <p:cNvPr id="7" name="Title 1"/>
          <p:cNvSpPr>
            <a:spLocks noGrp="1"/>
          </p:cNvSpPr>
          <p:nvPr>
            <p:ph type="ctrTitle" hasCustomPrompt="1"/>
          </p:nvPr>
        </p:nvSpPr>
        <p:spPr>
          <a:xfrm>
            <a:off x="1404000" y="2448001"/>
            <a:ext cx="7200000" cy="972269"/>
          </a:xfrm>
        </p:spPr>
        <p:txBody>
          <a:bodyPr tIns="86400" anchor="t" anchorCtr="0"/>
          <a:lstStyle>
            <a:lvl1pPr algn="l">
              <a:defRPr sz="4219">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04000" y="3636294"/>
            <a:ext cx="7200000" cy="1728000"/>
          </a:xfrm>
        </p:spPr>
        <p:txBody>
          <a:bodyPr/>
          <a:lstStyle>
            <a:lvl1pPr marL="0" indent="0" algn="l">
              <a:spcAft>
                <a:spcPts val="0"/>
              </a:spcAft>
              <a:buNone/>
              <a:defRPr sz="1924" b="0">
                <a:solidFill>
                  <a:schemeClr val="bg1"/>
                </a:solidFill>
              </a:defRPr>
            </a:lvl1pPr>
            <a:lvl2pPr marL="338383" indent="0" algn="ctr">
              <a:buNone/>
              <a:defRPr sz="1480"/>
            </a:lvl2pPr>
            <a:lvl3pPr marL="676765" indent="0" algn="ctr">
              <a:buNone/>
              <a:defRPr sz="1332"/>
            </a:lvl3pPr>
            <a:lvl4pPr marL="1015148" indent="0" algn="ctr">
              <a:buNone/>
              <a:defRPr sz="1184"/>
            </a:lvl4pPr>
            <a:lvl5pPr marL="1353530" indent="0" algn="ctr">
              <a:buNone/>
              <a:defRPr sz="1184"/>
            </a:lvl5pPr>
            <a:lvl6pPr marL="1691913" indent="0" algn="ctr">
              <a:buNone/>
              <a:defRPr sz="1184"/>
            </a:lvl6pPr>
            <a:lvl7pPr marL="2030295" indent="0" algn="ctr">
              <a:buNone/>
              <a:defRPr sz="1184"/>
            </a:lvl7pPr>
            <a:lvl8pPr marL="2368678" indent="0" algn="ctr">
              <a:buNone/>
              <a:defRPr sz="1184"/>
            </a:lvl8pPr>
            <a:lvl9pPr marL="2707061" indent="0" algn="ctr">
              <a:buNone/>
              <a:defRPr sz="1184"/>
            </a:lvl9pPr>
          </a:lstStyle>
          <a:p>
            <a:r>
              <a:rPr lang="et-EE" dirty="0" smtClean="0"/>
              <a:t>Eesnimi Perenimi</a:t>
            </a:r>
          </a:p>
          <a:p>
            <a:r>
              <a:rPr lang="et-EE" dirty="0" err="1" smtClean="0"/>
              <a:t>eesnimi@perenimi@amet.ee</a:t>
            </a:r>
            <a:endParaRPr lang="et-EE" dirty="0" smtClean="0"/>
          </a:p>
          <a:p>
            <a:endParaRPr lang="et-EE" dirty="0" smtClean="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1"/>
            <a:ext cx="2988570" cy="1151368"/>
          </a:xfrm>
          <a:prstGeom prst="rect">
            <a:avLst/>
          </a:prstGeom>
        </p:spPr>
      </p:pic>
    </p:spTree>
    <p:extLst>
      <p:ext uri="{BB962C8B-B14F-4D97-AF65-F5344CB8AC3E}">
        <p14:creationId xmlns:p14="http://schemas.microsoft.com/office/powerpoint/2010/main" val="120624013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8510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extLst>
      <p:ext uri="{BB962C8B-B14F-4D97-AF65-F5344CB8AC3E}">
        <p14:creationId xmlns:p14="http://schemas.microsoft.com/office/powerpoint/2010/main" val="99600347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extLst>
      <p:ext uri="{BB962C8B-B14F-4D97-AF65-F5344CB8AC3E}">
        <p14:creationId xmlns:p14="http://schemas.microsoft.com/office/powerpoint/2010/main" val="40096721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err="1" smtClean="0"/>
              <a:t>eesnimi@perenimi@amet.ee</a:t>
            </a:r>
            <a:endParaRPr lang="et-EE" dirty="0" smtClean="0"/>
          </a:p>
          <a:p>
            <a:endParaRPr lang="et-EE" dirty="0" smtClean="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0"/>
            <a:ext cx="2988570" cy="1151368"/>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err="1" smtClean="0"/>
              <a:t>eesnimi@perenimi@amet.ee</a:t>
            </a:r>
            <a:endParaRPr lang="et-EE" dirty="0" smtClean="0"/>
          </a:p>
          <a:p>
            <a:endParaRPr lang="et-EE" dirty="0" smtClean="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0"/>
            <a:ext cx="2988570" cy="1151368"/>
          </a:xfrm>
          <a:prstGeom prst="rect">
            <a:avLst/>
          </a:prstGeom>
        </p:spPr>
      </p:pic>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4942" y="1119505"/>
            <a:ext cx="6749654" cy="2381521"/>
          </a:xfrm>
        </p:spPr>
        <p:txBody>
          <a:bodyPr anchor="b"/>
          <a:lstStyle>
            <a:lvl1pPr algn="ctr">
              <a:defRPr sz="4429"/>
            </a:lvl1pPr>
          </a:lstStyle>
          <a:p>
            <a:r>
              <a:rPr lang="en-US" smtClean="0"/>
              <a:t>Click to edit Master title style</a:t>
            </a:r>
            <a:endParaRPr lang="et-EE"/>
          </a:p>
        </p:txBody>
      </p:sp>
      <p:sp>
        <p:nvSpPr>
          <p:cNvPr id="3" name="Subtitle 2"/>
          <p:cNvSpPr>
            <a:spLocks noGrp="1"/>
          </p:cNvSpPr>
          <p:nvPr>
            <p:ph type="subTitle" idx="1"/>
          </p:nvPr>
        </p:nvSpPr>
        <p:spPr>
          <a:xfrm>
            <a:off x="1124942" y="3592866"/>
            <a:ext cx="6749654" cy="1651546"/>
          </a:xfrm>
        </p:spPr>
        <p:txBody>
          <a:bodyPr/>
          <a:lstStyle>
            <a:lvl1pPr marL="0" indent="0" algn="ctr">
              <a:buNone/>
              <a:defRPr sz="1772"/>
            </a:lvl1pPr>
            <a:lvl2pPr marL="337505" indent="0" algn="ctr">
              <a:buNone/>
              <a:defRPr sz="1476"/>
            </a:lvl2pPr>
            <a:lvl3pPr marL="675010" indent="0" algn="ctr">
              <a:buNone/>
              <a:defRPr sz="1329"/>
            </a:lvl3pPr>
            <a:lvl4pPr marL="1012515" indent="0" algn="ctr">
              <a:buNone/>
              <a:defRPr sz="1181"/>
            </a:lvl4pPr>
            <a:lvl5pPr marL="1350020" indent="0" algn="ctr">
              <a:buNone/>
              <a:defRPr sz="1181"/>
            </a:lvl5pPr>
            <a:lvl6pPr marL="1687525" indent="0" algn="ctr">
              <a:buNone/>
              <a:defRPr sz="1181"/>
            </a:lvl6pPr>
            <a:lvl7pPr marL="2025030" indent="0" algn="ctr">
              <a:buNone/>
              <a:defRPr sz="1181"/>
            </a:lvl7pPr>
            <a:lvl8pPr marL="2362535" indent="0" algn="ctr">
              <a:buNone/>
              <a:defRPr sz="1181"/>
            </a:lvl8pPr>
            <a:lvl9pPr marL="2700040" indent="0" algn="ctr">
              <a:buNone/>
              <a:defRPr sz="1181"/>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352148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81EDB6A-5C77-40AF-9326-497D8C913409}" type="datetimeFigureOut">
              <a:rPr lang="et-EE" smtClean="0">
                <a:solidFill>
                  <a:prstClr val="black">
                    <a:tint val="75000"/>
                  </a:prstClr>
                </a:solidFill>
              </a:rPr>
              <a:pPr/>
              <a:t>24.03.2020</a:t>
            </a:fld>
            <a:endParaRPr lang="et-EE">
              <a:solidFill>
                <a:prstClr val="black">
                  <a:tint val="75000"/>
                </a:prstClr>
              </a:solidFill>
            </a:endParaRPr>
          </a:p>
        </p:txBody>
      </p:sp>
      <p:sp>
        <p:nvSpPr>
          <p:cNvPr id="5" name="Footer Placeholder 4"/>
          <p:cNvSpPr>
            <a:spLocks noGrp="1"/>
          </p:cNvSpPr>
          <p:nvPr>
            <p:ph type="ftr" sz="quarter" idx="11"/>
          </p:nvPr>
        </p:nvSpPr>
        <p:spPr/>
        <p:txBody>
          <a:bodyPr/>
          <a:lstStyle/>
          <a:p>
            <a:endParaRPr lang="et-EE">
              <a:solidFill>
                <a:prstClr val="black">
                  <a:tint val="75000"/>
                </a:prstClr>
              </a:solidFill>
            </a:endParaRPr>
          </a:p>
        </p:txBody>
      </p:sp>
      <p:sp>
        <p:nvSpPr>
          <p:cNvPr id="6" name="Slide Number Placeholder 5"/>
          <p:cNvSpPr>
            <a:spLocks noGrp="1"/>
          </p:cNvSpPr>
          <p:nvPr>
            <p:ph type="sldNum" sz="quarter" idx="12"/>
          </p:nvPr>
        </p:nvSpPr>
        <p:spPr/>
        <p:txBody>
          <a:bodyPr/>
          <a:lstStyle/>
          <a:p>
            <a:fld id="{DFA1C340-47F9-42E2-8914-5B029BF599B6}" type="slidenum">
              <a:rPr lang="et-EE" smtClean="0">
                <a:solidFill>
                  <a:prstClr val="black">
                    <a:tint val="75000"/>
                  </a:prstClr>
                </a:solidFill>
              </a:rPr>
              <a:pPr/>
              <a:t>‹#›</a:t>
            </a:fld>
            <a:endParaRPr lang="et-EE">
              <a:solidFill>
                <a:prstClr val="black">
                  <a:tint val="75000"/>
                </a:prstClr>
              </a:solidFill>
            </a:endParaRPr>
          </a:p>
        </p:txBody>
      </p:sp>
    </p:spTree>
    <p:extLst>
      <p:ext uri="{BB962C8B-B14F-4D97-AF65-F5344CB8AC3E}">
        <p14:creationId xmlns:p14="http://schemas.microsoft.com/office/powerpoint/2010/main" val="3970247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dirty="0" smtClean="0"/>
              <a:t>Click to edit the outline text format</a:t>
            </a:r>
          </a:p>
          <a:p>
            <a:pPr lvl="1"/>
            <a:r>
              <a:rPr lang="en-GB" altLang="en-US" dirty="0" smtClean="0"/>
              <a:t>Second Outline Level</a:t>
            </a:r>
          </a:p>
          <a:p>
            <a:pPr lvl="2"/>
            <a:r>
              <a:rPr lang="en-GB" altLang="en-US" dirty="0" smtClean="0"/>
              <a:t>Third Outline Level</a:t>
            </a:r>
          </a:p>
          <a:p>
            <a:pPr lvl="3"/>
            <a:r>
              <a:rPr lang="en-GB" altLang="en-US" dirty="0" smtClean="0"/>
              <a:t>Fourth Outline Level</a:t>
            </a:r>
          </a:p>
          <a:p>
            <a:pPr lvl="4"/>
            <a:r>
              <a:rPr lang="en-GB" altLang="en-US" dirty="0" smtClean="0"/>
              <a:t>Fifth Outline Level</a:t>
            </a:r>
          </a:p>
          <a:p>
            <a:pPr lvl="4"/>
            <a:r>
              <a:rPr lang="en-GB" altLang="en-US" dirty="0" smtClean="0"/>
              <a:t>Sixth Outline Level</a:t>
            </a:r>
          </a:p>
          <a:p>
            <a:pPr lvl="4"/>
            <a:r>
              <a:rPr lang="en-GB" altLang="en-US" dirty="0" smtClean="0"/>
              <a:t>Seventh Outline Level</a:t>
            </a:r>
          </a:p>
          <a:p>
            <a:pPr lvl="4"/>
            <a:r>
              <a:rPr lang="en-GB" altLang="en-US" dirty="0" smtClean="0"/>
              <a:t>Eighth Outline Level</a:t>
            </a:r>
          </a:p>
          <a:p>
            <a:pPr lvl="4"/>
            <a:r>
              <a:rPr lang="en-GB" altLang="en-US" dirty="0" smtClean="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62" r:id="rId4"/>
    <p:sldLayoutId id="2147483660" r:id="rId5"/>
    <p:sldLayoutId id="2147483663" r:id="rId6"/>
    <p:sldLayoutId id="2147483655" r:id="rId7"/>
  </p:sldLayoutIdLst>
  <p:timing>
    <p:tnLst>
      <p:par>
        <p:cTn id="1" dur="indefinite" restart="never" nodeType="tmRoot"/>
      </p:par>
    </p:tnLst>
  </p:timing>
  <p:txStyles>
    <p:titleStyle>
      <a:lvl1pPr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fontAlgn="base" hangingPunct="0">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8718" y="364196"/>
            <a:ext cx="7762102" cy="1322188"/>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618718" y="1820976"/>
            <a:ext cx="7762102" cy="434025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618718" y="6340166"/>
            <a:ext cx="2024896" cy="364195"/>
          </a:xfrm>
          <a:prstGeom prst="rect">
            <a:avLst/>
          </a:prstGeom>
        </p:spPr>
        <p:txBody>
          <a:bodyPr vert="horz" lIns="91440" tIns="45720" rIns="91440" bIns="45720" rtlCol="0" anchor="ctr"/>
          <a:lstStyle>
            <a:lvl1pPr algn="l">
              <a:defRPr sz="886">
                <a:solidFill>
                  <a:schemeClr val="tx1">
                    <a:tint val="75000"/>
                  </a:schemeClr>
                </a:solidFill>
              </a:defRPr>
            </a:lvl1pPr>
          </a:lstStyle>
          <a:p>
            <a:pPr defTabSz="675010" fontAlgn="auto" hangingPunct="1">
              <a:lnSpc>
                <a:spcPct val="100000"/>
              </a:lnSpc>
              <a:spcBef>
                <a:spcPts val="0"/>
              </a:spcBef>
              <a:spcAft>
                <a:spcPts val="0"/>
              </a:spcAft>
              <a:buClrTx/>
              <a:buSzTx/>
            </a:pPr>
            <a:fld id="{981EDB6A-5C77-40AF-9326-497D8C913409}" type="datetimeFigureOut">
              <a:rPr lang="et-EE" smtClean="0">
                <a:solidFill>
                  <a:prstClr val="black">
                    <a:tint val="75000"/>
                  </a:prstClr>
                </a:solidFill>
                <a:latin typeface="Calibri" panose="020F0502020204030204"/>
                <a:ea typeface="+mn-ea"/>
              </a:rPr>
              <a:pPr defTabSz="675010" fontAlgn="auto" hangingPunct="1">
                <a:lnSpc>
                  <a:spcPct val="100000"/>
                </a:lnSpc>
                <a:spcBef>
                  <a:spcPts val="0"/>
                </a:spcBef>
                <a:spcAft>
                  <a:spcPts val="0"/>
                </a:spcAft>
                <a:buClrTx/>
                <a:buSzTx/>
              </a:pPr>
              <a:t>24.03.2020</a:t>
            </a:fld>
            <a:endParaRPr lang="et-EE">
              <a:solidFill>
                <a:prstClr val="black">
                  <a:tint val="75000"/>
                </a:prstClr>
              </a:solidFill>
              <a:latin typeface="Calibri" panose="020F0502020204030204"/>
              <a:ea typeface="+mn-ea"/>
            </a:endParaRPr>
          </a:p>
        </p:txBody>
      </p:sp>
      <p:sp>
        <p:nvSpPr>
          <p:cNvPr id="5" name="Footer Placeholder 4"/>
          <p:cNvSpPr>
            <a:spLocks noGrp="1"/>
          </p:cNvSpPr>
          <p:nvPr>
            <p:ph type="ftr" sz="quarter" idx="3"/>
          </p:nvPr>
        </p:nvSpPr>
        <p:spPr>
          <a:xfrm>
            <a:off x="2981097" y="6340166"/>
            <a:ext cx="3037344" cy="364195"/>
          </a:xfrm>
          <a:prstGeom prst="rect">
            <a:avLst/>
          </a:prstGeom>
        </p:spPr>
        <p:txBody>
          <a:bodyPr vert="horz" lIns="91440" tIns="45720" rIns="91440" bIns="45720" rtlCol="0" anchor="ctr"/>
          <a:lstStyle>
            <a:lvl1pPr algn="ctr">
              <a:defRPr sz="886">
                <a:solidFill>
                  <a:schemeClr val="tx1">
                    <a:tint val="75000"/>
                  </a:schemeClr>
                </a:solidFill>
              </a:defRPr>
            </a:lvl1pPr>
          </a:lstStyle>
          <a:p>
            <a:pPr defTabSz="675010" fontAlgn="auto" hangingPunct="1">
              <a:lnSpc>
                <a:spcPct val="100000"/>
              </a:lnSpc>
              <a:spcBef>
                <a:spcPts val="0"/>
              </a:spcBef>
              <a:spcAft>
                <a:spcPts val="0"/>
              </a:spcAft>
              <a:buClrTx/>
              <a:buSzTx/>
            </a:pPr>
            <a:endParaRPr lang="et-EE">
              <a:solidFill>
                <a:prstClr val="black">
                  <a:tint val="75000"/>
                </a:prstClr>
              </a:solidFill>
              <a:latin typeface="Calibri" panose="020F0502020204030204"/>
              <a:ea typeface="+mn-ea"/>
            </a:endParaRPr>
          </a:p>
        </p:txBody>
      </p:sp>
      <p:sp>
        <p:nvSpPr>
          <p:cNvPr id="6" name="Slide Number Placeholder 5"/>
          <p:cNvSpPr>
            <a:spLocks noGrp="1"/>
          </p:cNvSpPr>
          <p:nvPr>
            <p:ph type="sldNum" sz="quarter" idx="4"/>
          </p:nvPr>
        </p:nvSpPr>
        <p:spPr>
          <a:xfrm>
            <a:off x="6355924" y="6340166"/>
            <a:ext cx="2024896" cy="364195"/>
          </a:xfrm>
          <a:prstGeom prst="rect">
            <a:avLst/>
          </a:prstGeom>
        </p:spPr>
        <p:txBody>
          <a:bodyPr vert="horz" lIns="91440" tIns="45720" rIns="91440" bIns="45720" rtlCol="0" anchor="ctr"/>
          <a:lstStyle>
            <a:lvl1pPr algn="r">
              <a:defRPr sz="886">
                <a:solidFill>
                  <a:schemeClr val="tx1">
                    <a:tint val="75000"/>
                  </a:schemeClr>
                </a:solidFill>
              </a:defRPr>
            </a:lvl1pPr>
          </a:lstStyle>
          <a:p>
            <a:pPr defTabSz="675010" fontAlgn="auto" hangingPunct="1">
              <a:lnSpc>
                <a:spcPct val="100000"/>
              </a:lnSpc>
              <a:spcBef>
                <a:spcPts val="0"/>
              </a:spcBef>
              <a:spcAft>
                <a:spcPts val="0"/>
              </a:spcAft>
              <a:buClrTx/>
              <a:buSzTx/>
            </a:pPr>
            <a:fld id="{DFA1C340-47F9-42E2-8914-5B029BF599B6}" type="slidenum">
              <a:rPr lang="et-EE" smtClean="0">
                <a:solidFill>
                  <a:prstClr val="black">
                    <a:tint val="75000"/>
                  </a:prstClr>
                </a:solidFill>
                <a:latin typeface="Calibri" panose="020F0502020204030204"/>
                <a:ea typeface="+mn-ea"/>
              </a:rPr>
              <a:pPr defTabSz="675010" fontAlgn="auto" hangingPunct="1">
                <a:lnSpc>
                  <a:spcPct val="100000"/>
                </a:lnSpc>
                <a:spcBef>
                  <a:spcPts val="0"/>
                </a:spcBef>
                <a:spcAft>
                  <a:spcPts val="0"/>
                </a:spcAft>
                <a:buClrTx/>
                <a:buSzTx/>
              </a:pPr>
              <a:t>‹#›</a:t>
            </a:fld>
            <a:endParaRPr lang="et-EE">
              <a:solidFill>
                <a:prstClr val="black">
                  <a:tint val="75000"/>
                </a:prstClr>
              </a:solidFill>
              <a:latin typeface="Calibri" panose="020F0502020204030204"/>
              <a:ea typeface="+mn-ea"/>
            </a:endParaRPr>
          </a:p>
        </p:txBody>
      </p:sp>
    </p:spTree>
    <p:extLst>
      <p:ext uri="{BB962C8B-B14F-4D97-AF65-F5344CB8AC3E}">
        <p14:creationId xmlns:p14="http://schemas.microsoft.com/office/powerpoint/2010/main" val="103267089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675010" rtl="0" eaLnBrk="1" latinLnBrk="0" hangingPunct="1">
        <a:lnSpc>
          <a:spcPct val="90000"/>
        </a:lnSpc>
        <a:spcBef>
          <a:spcPct val="0"/>
        </a:spcBef>
        <a:buNone/>
        <a:defRPr sz="3248" kern="1200">
          <a:solidFill>
            <a:schemeClr val="tx1"/>
          </a:solidFill>
          <a:latin typeface="+mj-lt"/>
          <a:ea typeface="+mj-ea"/>
          <a:cs typeface="+mj-cs"/>
        </a:defRPr>
      </a:lvl1pPr>
    </p:titleStyle>
    <p:bodyStyle>
      <a:lvl1pPr marL="168753" indent="-168753" algn="l" defTabSz="675010" rtl="0" eaLnBrk="1" latinLnBrk="0" hangingPunct="1">
        <a:lnSpc>
          <a:spcPct val="90000"/>
        </a:lnSpc>
        <a:spcBef>
          <a:spcPts val="738"/>
        </a:spcBef>
        <a:buFont typeface="Arial" panose="020B0604020202020204" pitchFamily="34" charset="0"/>
        <a:buChar char="•"/>
        <a:defRPr sz="2067" kern="1200">
          <a:solidFill>
            <a:schemeClr val="tx1"/>
          </a:solidFill>
          <a:latin typeface="+mn-lt"/>
          <a:ea typeface="+mn-ea"/>
          <a:cs typeface="+mn-cs"/>
        </a:defRPr>
      </a:lvl1pPr>
      <a:lvl2pPr marL="506258" indent="-168753" algn="l" defTabSz="675010" rtl="0" eaLnBrk="1" latinLnBrk="0" hangingPunct="1">
        <a:lnSpc>
          <a:spcPct val="90000"/>
        </a:lnSpc>
        <a:spcBef>
          <a:spcPts val="369"/>
        </a:spcBef>
        <a:buFont typeface="Arial" panose="020B0604020202020204" pitchFamily="34" charset="0"/>
        <a:buChar char="•"/>
        <a:defRPr sz="1772" kern="1200">
          <a:solidFill>
            <a:schemeClr val="tx1"/>
          </a:solidFill>
          <a:latin typeface="+mn-lt"/>
          <a:ea typeface="+mn-ea"/>
          <a:cs typeface="+mn-cs"/>
        </a:defRPr>
      </a:lvl2pPr>
      <a:lvl3pPr marL="843763" indent="-168753" algn="l" defTabSz="675010" rtl="0" eaLnBrk="1" latinLnBrk="0" hangingPunct="1">
        <a:lnSpc>
          <a:spcPct val="90000"/>
        </a:lnSpc>
        <a:spcBef>
          <a:spcPts val="369"/>
        </a:spcBef>
        <a:buFont typeface="Arial" panose="020B0604020202020204" pitchFamily="34" charset="0"/>
        <a:buChar char="•"/>
        <a:defRPr sz="1476" kern="1200">
          <a:solidFill>
            <a:schemeClr val="tx1"/>
          </a:solidFill>
          <a:latin typeface="+mn-lt"/>
          <a:ea typeface="+mn-ea"/>
          <a:cs typeface="+mn-cs"/>
        </a:defRPr>
      </a:lvl3pPr>
      <a:lvl4pPr marL="118126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4pPr>
      <a:lvl5pPr marL="151877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5pPr>
      <a:lvl6pPr marL="185627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6pPr>
      <a:lvl7pPr marL="219378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7pPr>
      <a:lvl8pPr marL="253128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8pPr>
      <a:lvl9pPr marL="286879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9pPr>
    </p:bodyStyle>
    <p:otherStyle>
      <a:defPPr>
        <a:defRPr lang="et-EE"/>
      </a:defPPr>
      <a:lvl1pPr marL="0" algn="l" defTabSz="675010" rtl="0" eaLnBrk="1" latinLnBrk="0" hangingPunct="1">
        <a:defRPr sz="1329" kern="1200">
          <a:solidFill>
            <a:schemeClr val="tx1"/>
          </a:solidFill>
          <a:latin typeface="+mn-lt"/>
          <a:ea typeface="+mn-ea"/>
          <a:cs typeface="+mn-cs"/>
        </a:defRPr>
      </a:lvl1pPr>
      <a:lvl2pPr marL="337505" algn="l" defTabSz="675010" rtl="0" eaLnBrk="1" latinLnBrk="0" hangingPunct="1">
        <a:defRPr sz="1329" kern="1200">
          <a:solidFill>
            <a:schemeClr val="tx1"/>
          </a:solidFill>
          <a:latin typeface="+mn-lt"/>
          <a:ea typeface="+mn-ea"/>
          <a:cs typeface="+mn-cs"/>
        </a:defRPr>
      </a:lvl2pPr>
      <a:lvl3pPr marL="675010" algn="l" defTabSz="675010" rtl="0" eaLnBrk="1" latinLnBrk="0" hangingPunct="1">
        <a:defRPr sz="1329" kern="1200">
          <a:solidFill>
            <a:schemeClr val="tx1"/>
          </a:solidFill>
          <a:latin typeface="+mn-lt"/>
          <a:ea typeface="+mn-ea"/>
          <a:cs typeface="+mn-cs"/>
        </a:defRPr>
      </a:lvl3pPr>
      <a:lvl4pPr marL="1012515" algn="l" defTabSz="675010" rtl="0" eaLnBrk="1" latinLnBrk="0" hangingPunct="1">
        <a:defRPr sz="1329" kern="1200">
          <a:solidFill>
            <a:schemeClr val="tx1"/>
          </a:solidFill>
          <a:latin typeface="+mn-lt"/>
          <a:ea typeface="+mn-ea"/>
          <a:cs typeface="+mn-cs"/>
        </a:defRPr>
      </a:lvl4pPr>
      <a:lvl5pPr marL="1350020" algn="l" defTabSz="675010" rtl="0" eaLnBrk="1" latinLnBrk="0" hangingPunct="1">
        <a:defRPr sz="1329" kern="1200">
          <a:solidFill>
            <a:schemeClr val="tx1"/>
          </a:solidFill>
          <a:latin typeface="+mn-lt"/>
          <a:ea typeface="+mn-ea"/>
          <a:cs typeface="+mn-cs"/>
        </a:defRPr>
      </a:lvl5pPr>
      <a:lvl6pPr marL="1687525" algn="l" defTabSz="675010" rtl="0" eaLnBrk="1" latinLnBrk="0" hangingPunct="1">
        <a:defRPr sz="1329" kern="1200">
          <a:solidFill>
            <a:schemeClr val="tx1"/>
          </a:solidFill>
          <a:latin typeface="+mn-lt"/>
          <a:ea typeface="+mn-ea"/>
          <a:cs typeface="+mn-cs"/>
        </a:defRPr>
      </a:lvl6pPr>
      <a:lvl7pPr marL="2025030" algn="l" defTabSz="675010" rtl="0" eaLnBrk="1" latinLnBrk="0" hangingPunct="1">
        <a:defRPr sz="1329" kern="1200">
          <a:solidFill>
            <a:schemeClr val="tx1"/>
          </a:solidFill>
          <a:latin typeface="+mn-lt"/>
          <a:ea typeface="+mn-ea"/>
          <a:cs typeface="+mn-cs"/>
        </a:defRPr>
      </a:lvl7pPr>
      <a:lvl8pPr marL="2362535" algn="l" defTabSz="675010" rtl="0" eaLnBrk="1" latinLnBrk="0" hangingPunct="1">
        <a:defRPr sz="1329" kern="1200">
          <a:solidFill>
            <a:schemeClr val="tx1"/>
          </a:solidFill>
          <a:latin typeface="+mn-lt"/>
          <a:ea typeface="+mn-ea"/>
          <a:cs typeface="+mn-cs"/>
        </a:defRPr>
      </a:lvl8pPr>
      <a:lvl9pPr marL="2700040" algn="l" defTabSz="675010" rtl="0" eaLnBrk="1" latinLnBrk="0" hangingPunct="1">
        <a:defRPr sz="132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9" y="301626"/>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6" name="Rectangle 2"/>
          <p:cNvSpPr>
            <a:spLocks noGrp="1" noChangeArrowheads="1"/>
          </p:cNvSpPr>
          <p:nvPr>
            <p:ph type="body" idx="1"/>
          </p:nvPr>
        </p:nvSpPr>
        <p:spPr bwMode="auto">
          <a:xfrm>
            <a:off x="503239" y="1768476"/>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7" name="Rectangle 3"/>
          <p:cNvSpPr>
            <a:spLocks noGrp="1" noChangeArrowheads="1"/>
          </p:cNvSpPr>
          <p:nvPr>
            <p:ph type="dt"/>
          </p:nvPr>
        </p:nvSpPr>
        <p:spPr bwMode="auto">
          <a:xfrm>
            <a:off x="503239"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535772" algn="l"/>
                <a:tab pos="1071545" algn="l"/>
                <a:tab pos="1607317" algn="l"/>
              </a:tabLst>
              <a:defRPr sz="1036">
                <a:solidFill>
                  <a:srgbClr val="000000"/>
                </a:solidFill>
                <a:latin typeface="Times New Roman" panose="02020603050405020304" pitchFamily="18" charset="0"/>
                <a:cs typeface="Arial Unicode MS" panose="020B0604020202020204" pitchFamily="34" charset="-128"/>
              </a:defRPr>
            </a:lvl1pPr>
          </a:lstStyle>
          <a:p>
            <a:pPr defTabSz="332508"/>
            <a:endParaRPr lang="et-EE" altLang="en-US">
              <a:ea typeface="Microsoft YaHei"/>
            </a:endParaRPr>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535772" algn="l"/>
                <a:tab pos="1071545" algn="l"/>
                <a:tab pos="1607317" algn="l"/>
                <a:tab pos="2143090" algn="l"/>
              </a:tabLst>
              <a:defRPr sz="1036">
                <a:solidFill>
                  <a:srgbClr val="000000"/>
                </a:solidFill>
                <a:latin typeface="Times New Roman" panose="02020603050405020304" pitchFamily="18" charset="0"/>
                <a:cs typeface="Arial Unicode MS" panose="020B0604020202020204" pitchFamily="34" charset="-128"/>
              </a:defRPr>
            </a:lvl1pPr>
          </a:lstStyle>
          <a:p>
            <a:pPr defTabSz="332508"/>
            <a:endParaRPr lang="et-EE" altLang="en-US">
              <a:ea typeface="Microsoft YaHei"/>
            </a:endParaRPr>
          </a:p>
        </p:txBody>
      </p:sp>
      <p:sp>
        <p:nvSpPr>
          <p:cNvPr id="1029" name="Rectangle 5"/>
          <p:cNvSpPr>
            <a:spLocks noGrp="1" noChangeArrowheads="1"/>
          </p:cNvSpPr>
          <p:nvPr>
            <p:ph type="sldNum"/>
          </p:nvPr>
        </p:nvSpPr>
        <p:spPr bwMode="auto">
          <a:xfrm>
            <a:off x="7227889"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535772" algn="l"/>
                <a:tab pos="1071545" algn="l"/>
                <a:tab pos="1607317" algn="l"/>
              </a:tabLst>
              <a:defRPr sz="1036">
                <a:solidFill>
                  <a:srgbClr val="000000"/>
                </a:solidFill>
                <a:latin typeface="Times New Roman" panose="02020603050405020304" pitchFamily="18" charset="0"/>
                <a:cs typeface="Arial Unicode MS" panose="020B0604020202020204" pitchFamily="34" charset="-128"/>
              </a:defRPr>
            </a:lvl1pPr>
          </a:lstStyle>
          <a:p>
            <a:pPr defTabSz="332508"/>
            <a:fld id="{91A857D3-8977-4B76-8A8E-76EC884CC3A4}" type="slidenum">
              <a:rPr lang="et-EE" altLang="en-US" smtClean="0">
                <a:ea typeface="Microsoft YaHei"/>
              </a:rPr>
              <a:pPr defTabSz="332508"/>
              <a:t>‹#›</a:t>
            </a:fld>
            <a:endParaRPr lang="et-EE" altLang="en-US">
              <a:ea typeface="Microsoft YaHei"/>
            </a:endParaRPr>
          </a:p>
        </p:txBody>
      </p:sp>
    </p:spTree>
    <p:extLst>
      <p:ext uri="{BB962C8B-B14F-4D97-AF65-F5344CB8AC3E}">
        <p14:creationId xmlns:p14="http://schemas.microsoft.com/office/powerpoint/2010/main" val="320201318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iming>
    <p:tnLst>
      <p:par>
        <p:cTn id="1" dur="indefinite" restart="never" nodeType="tmRoot"/>
      </p:par>
    </p:tnLst>
  </p:timing>
  <p:txStyles>
    <p:titleStyle>
      <a:lvl1pPr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kern="1200">
          <a:solidFill>
            <a:srgbClr val="000000"/>
          </a:solidFill>
          <a:latin typeface="+mj-lt"/>
          <a:ea typeface="+mj-ea"/>
          <a:cs typeface="+mj-cs"/>
        </a:defRPr>
      </a:lvl1pPr>
      <a:lvl2pPr marL="549872" indent="-211489"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a:solidFill>
            <a:srgbClr val="000000"/>
          </a:solidFill>
          <a:latin typeface="Roboto Condensed" panose="02000000000000000000" pitchFamily="2" charset="0"/>
          <a:ea typeface="Microsoft YaHei" panose="020B0503020204020204" pitchFamily="34" charset="-122"/>
        </a:defRPr>
      </a:lvl2pPr>
      <a:lvl3pPr marL="845957" indent="-169191"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a:solidFill>
            <a:srgbClr val="000000"/>
          </a:solidFill>
          <a:latin typeface="Roboto Condensed" panose="02000000000000000000" pitchFamily="2" charset="0"/>
          <a:ea typeface="Microsoft YaHei" panose="020B0503020204020204" pitchFamily="34" charset="-122"/>
        </a:defRPr>
      </a:lvl3pPr>
      <a:lvl4pPr marL="1184339" indent="-169191"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a:solidFill>
            <a:srgbClr val="000000"/>
          </a:solidFill>
          <a:latin typeface="Roboto Condensed" panose="02000000000000000000" pitchFamily="2" charset="0"/>
          <a:ea typeface="Microsoft YaHei" panose="020B0503020204020204" pitchFamily="34" charset="-122"/>
        </a:defRPr>
      </a:lvl4pPr>
      <a:lvl5pPr marL="1522721" indent="-169191"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a:solidFill>
            <a:srgbClr val="000000"/>
          </a:solidFill>
          <a:latin typeface="Roboto Condensed" panose="02000000000000000000" pitchFamily="2" charset="0"/>
          <a:ea typeface="Microsoft YaHei" panose="020B0503020204020204" pitchFamily="34" charset="-122"/>
        </a:defRPr>
      </a:lvl5pPr>
      <a:lvl6pPr marL="1861104" indent="-169191"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a:solidFill>
            <a:srgbClr val="000000"/>
          </a:solidFill>
          <a:latin typeface="Roboto Condensed" panose="02000000000000000000" pitchFamily="2" charset="0"/>
          <a:ea typeface="Microsoft YaHei" panose="020B0503020204020204" pitchFamily="34" charset="-122"/>
        </a:defRPr>
      </a:lvl6pPr>
      <a:lvl7pPr marL="2199487" indent="-169191"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a:solidFill>
            <a:srgbClr val="000000"/>
          </a:solidFill>
          <a:latin typeface="Roboto Condensed" panose="02000000000000000000" pitchFamily="2" charset="0"/>
          <a:ea typeface="Microsoft YaHei" panose="020B0503020204020204" pitchFamily="34" charset="-122"/>
        </a:defRPr>
      </a:lvl7pPr>
      <a:lvl8pPr marL="2537869" indent="-169191"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a:solidFill>
            <a:srgbClr val="000000"/>
          </a:solidFill>
          <a:latin typeface="Roboto Condensed" panose="02000000000000000000" pitchFamily="2" charset="0"/>
          <a:ea typeface="Microsoft YaHei" panose="020B0503020204020204" pitchFamily="34" charset="-122"/>
        </a:defRPr>
      </a:lvl8pPr>
      <a:lvl9pPr marL="2876252" indent="-169191" algn="l" defTabSz="332508" rtl="0" fontAlgn="base" hangingPunct="0">
        <a:lnSpc>
          <a:spcPct val="88000"/>
        </a:lnSpc>
        <a:spcBef>
          <a:spcPct val="0"/>
        </a:spcBef>
        <a:spcAft>
          <a:spcPct val="0"/>
        </a:spcAft>
        <a:buClr>
          <a:srgbClr val="000000"/>
        </a:buClr>
        <a:buSzPct val="100000"/>
        <a:buFont typeface="Times New Roman" panose="02020603050405020304" pitchFamily="18" charset="0"/>
        <a:defRPr sz="4219">
          <a:solidFill>
            <a:srgbClr val="000000"/>
          </a:solidFill>
          <a:latin typeface="Roboto Condensed" panose="02000000000000000000" pitchFamily="2" charset="0"/>
          <a:ea typeface="Microsoft YaHei" panose="020B0503020204020204" pitchFamily="34" charset="-122"/>
        </a:defRPr>
      </a:lvl9pPr>
    </p:titleStyle>
    <p:bodyStyle>
      <a:lvl1pPr marL="253787" indent="-253787" algn="l" defTabSz="332508" rtl="0" fontAlgn="base" hangingPunct="0">
        <a:lnSpc>
          <a:spcPct val="110000"/>
        </a:lnSpc>
        <a:spcBef>
          <a:spcPct val="0"/>
        </a:spcBef>
        <a:spcAft>
          <a:spcPts val="1046"/>
        </a:spcAft>
        <a:buClr>
          <a:srgbClr val="000000"/>
        </a:buClr>
        <a:buSzPct val="100000"/>
        <a:buFont typeface="Times New Roman" panose="02020603050405020304" pitchFamily="18" charset="0"/>
        <a:defRPr sz="2368" kern="1200">
          <a:solidFill>
            <a:srgbClr val="000000"/>
          </a:solidFill>
          <a:latin typeface="+mn-lt"/>
          <a:ea typeface="+mn-ea"/>
          <a:cs typeface="+mn-cs"/>
        </a:defRPr>
      </a:lvl1pPr>
      <a:lvl2pPr marL="549872" indent="-211489" algn="l" defTabSz="332508" rtl="0" fontAlgn="base" hangingPunct="0">
        <a:lnSpc>
          <a:spcPct val="110000"/>
        </a:lnSpc>
        <a:spcBef>
          <a:spcPct val="0"/>
        </a:spcBef>
        <a:spcAft>
          <a:spcPts val="842"/>
        </a:spcAft>
        <a:buClr>
          <a:srgbClr val="000000"/>
        </a:buClr>
        <a:buSzPct val="100000"/>
        <a:buFont typeface="Times New Roman" panose="02020603050405020304" pitchFamily="18" charset="0"/>
        <a:defRPr sz="2072" kern="1200">
          <a:solidFill>
            <a:srgbClr val="000000"/>
          </a:solidFill>
          <a:latin typeface="+mn-lt"/>
          <a:ea typeface="+mn-ea"/>
          <a:cs typeface="+mn-cs"/>
        </a:defRPr>
      </a:lvl2pPr>
      <a:lvl3pPr marL="845957" indent="-169191" algn="l" defTabSz="332508" rtl="0" fontAlgn="base" hangingPunct="0">
        <a:lnSpc>
          <a:spcPct val="110000"/>
        </a:lnSpc>
        <a:spcBef>
          <a:spcPct val="0"/>
        </a:spcBef>
        <a:spcAft>
          <a:spcPts val="629"/>
        </a:spcAft>
        <a:buClr>
          <a:srgbClr val="000000"/>
        </a:buClr>
        <a:buSzPct val="100000"/>
        <a:buFont typeface="Times New Roman" panose="02020603050405020304" pitchFamily="18" charset="0"/>
        <a:defRPr sz="1776" kern="1200">
          <a:solidFill>
            <a:srgbClr val="000000"/>
          </a:solidFill>
          <a:latin typeface="+mn-lt"/>
          <a:ea typeface="+mn-ea"/>
          <a:cs typeface="+mn-cs"/>
        </a:defRPr>
      </a:lvl3pPr>
      <a:lvl4pPr marL="1184339" indent="-169191" algn="l" defTabSz="332508" rtl="0" fontAlgn="base" hangingPunct="0">
        <a:lnSpc>
          <a:spcPct val="110000"/>
        </a:lnSpc>
        <a:spcBef>
          <a:spcPct val="0"/>
        </a:spcBef>
        <a:spcAft>
          <a:spcPts val="425"/>
        </a:spcAft>
        <a:buClr>
          <a:srgbClr val="000000"/>
        </a:buClr>
        <a:buSzPct val="100000"/>
        <a:buFont typeface="Times New Roman" panose="02020603050405020304" pitchFamily="18" charset="0"/>
        <a:defRPr sz="1480" kern="1200">
          <a:solidFill>
            <a:srgbClr val="000000"/>
          </a:solidFill>
          <a:latin typeface="+mn-lt"/>
          <a:ea typeface="+mn-ea"/>
          <a:cs typeface="+mn-cs"/>
        </a:defRPr>
      </a:lvl4pPr>
      <a:lvl5pPr marL="1522721" indent="-169191" algn="l" defTabSz="332508" rtl="0" fontAlgn="base" hangingPunct="0">
        <a:lnSpc>
          <a:spcPct val="110000"/>
        </a:lnSpc>
        <a:spcBef>
          <a:spcPct val="0"/>
        </a:spcBef>
        <a:spcAft>
          <a:spcPts val="213"/>
        </a:spcAft>
        <a:buClr>
          <a:srgbClr val="000000"/>
        </a:buClr>
        <a:buSzPct val="100000"/>
        <a:buFont typeface="Times New Roman" panose="02020603050405020304" pitchFamily="18" charset="0"/>
        <a:defRPr sz="1480" kern="1200">
          <a:solidFill>
            <a:srgbClr val="000000"/>
          </a:solidFill>
          <a:latin typeface="+mn-lt"/>
          <a:ea typeface="+mn-ea"/>
          <a:cs typeface="+mn-cs"/>
        </a:defRPr>
      </a:lvl5pPr>
      <a:lvl6pPr marL="1861104" indent="-169191" algn="l" defTabSz="6767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6pPr>
      <a:lvl7pPr marL="2199487" indent="-169191" algn="l" defTabSz="6767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7pPr>
      <a:lvl8pPr marL="2537869" indent="-169191" algn="l" defTabSz="6767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8pPr>
      <a:lvl9pPr marL="2876252" indent="-169191" algn="l" defTabSz="6767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9pPr>
    </p:bodyStyle>
    <p:otherStyle>
      <a:defPPr>
        <a:defRPr lang="en-US"/>
      </a:defPPr>
      <a:lvl1pPr marL="0" algn="l" defTabSz="676765" rtl="0" eaLnBrk="1" latinLnBrk="0" hangingPunct="1">
        <a:defRPr sz="1332" kern="1200">
          <a:solidFill>
            <a:schemeClr val="tx1"/>
          </a:solidFill>
          <a:latin typeface="+mn-lt"/>
          <a:ea typeface="+mn-ea"/>
          <a:cs typeface="+mn-cs"/>
        </a:defRPr>
      </a:lvl1pPr>
      <a:lvl2pPr marL="338383" algn="l" defTabSz="676765" rtl="0" eaLnBrk="1" latinLnBrk="0" hangingPunct="1">
        <a:defRPr sz="1332" kern="1200">
          <a:solidFill>
            <a:schemeClr val="tx1"/>
          </a:solidFill>
          <a:latin typeface="+mn-lt"/>
          <a:ea typeface="+mn-ea"/>
          <a:cs typeface="+mn-cs"/>
        </a:defRPr>
      </a:lvl2pPr>
      <a:lvl3pPr marL="676765" algn="l" defTabSz="676765" rtl="0" eaLnBrk="1" latinLnBrk="0" hangingPunct="1">
        <a:defRPr sz="1332" kern="1200">
          <a:solidFill>
            <a:schemeClr val="tx1"/>
          </a:solidFill>
          <a:latin typeface="+mn-lt"/>
          <a:ea typeface="+mn-ea"/>
          <a:cs typeface="+mn-cs"/>
        </a:defRPr>
      </a:lvl3pPr>
      <a:lvl4pPr marL="1015148" algn="l" defTabSz="676765" rtl="0" eaLnBrk="1" latinLnBrk="0" hangingPunct="1">
        <a:defRPr sz="1332" kern="1200">
          <a:solidFill>
            <a:schemeClr val="tx1"/>
          </a:solidFill>
          <a:latin typeface="+mn-lt"/>
          <a:ea typeface="+mn-ea"/>
          <a:cs typeface="+mn-cs"/>
        </a:defRPr>
      </a:lvl4pPr>
      <a:lvl5pPr marL="1353530" algn="l" defTabSz="676765" rtl="0" eaLnBrk="1" latinLnBrk="0" hangingPunct="1">
        <a:defRPr sz="1332" kern="1200">
          <a:solidFill>
            <a:schemeClr val="tx1"/>
          </a:solidFill>
          <a:latin typeface="+mn-lt"/>
          <a:ea typeface="+mn-ea"/>
          <a:cs typeface="+mn-cs"/>
        </a:defRPr>
      </a:lvl5pPr>
      <a:lvl6pPr marL="1691913" algn="l" defTabSz="676765" rtl="0" eaLnBrk="1" latinLnBrk="0" hangingPunct="1">
        <a:defRPr sz="1332" kern="1200">
          <a:solidFill>
            <a:schemeClr val="tx1"/>
          </a:solidFill>
          <a:latin typeface="+mn-lt"/>
          <a:ea typeface="+mn-ea"/>
          <a:cs typeface="+mn-cs"/>
        </a:defRPr>
      </a:lvl6pPr>
      <a:lvl7pPr marL="2030295" algn="l" defTabSz="676765" rtl="0" eaLnBrk="1" latinLnBrk="0" hangingPunct="1">
        <a:defRPr sz="1332" kern="1200">
          <a:solidFill>
            <a:schemeClr val="tx1"/>
          </a:solidFill>
          <a:latin typeface="+mn-lt"/>
          <a:ea typeface="+mn-ea"/>
          <a:cs typeface="+mn-cs"/>
        </a:defRPr>
      </a:lvl7pPr>
      <a:lvl8pPr marL="2368678" algn="l" defTabSz="676765" rtl="0" eaLnBrk="1" latinLnBrk="0" hangingPunct="1">
        <a:defRPr sz="1332" kern="1200">
          <a:solidFill>
            <a:schemeClr val="tx1"/>
          </a:solidFill>
          <a:latin typeface="+mn-lt"/>
          <a:ea typeface="+mn-ea"/>
          <a:cs typeface="+mn-cs"/>
        </a:defRPr>
      </a:lvl8pPr>
      <a:lvl9pPr marL="2707061" algn="l" defTabSz="676765" rtl="0" eaLnBrk="1" latinLnBrk="0" hangingPunct="1">
        <a:defRPr sz="13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pria.ee/sites/default/files/2020-02/Volikiri%20asjaajamiseks%20P%C3%B5llumajanduse%20Registrite%20ja%20Informatsiooni%20Ametiga%20(t%C3%A4idetav%20pdf).pdf"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s://www.pria.ee/registrid/esindusoigused-ja-volitused" TargetMode="External"/><Relationship Id="rId5" Type="http://schemas.openxmlformats.org/officeDocument/2006/relationships/hyperlink" Target="mailto:kliendiregister@pria.ee" TargetMode="External"/><Relationship Id="rId4" Type="http://schemas.openxmlformats.org/officeDocument/2006/relationships/hyperlink" Target="https://www.pria.ee/sites/default/files/2020-02/Lisa%201.%20Osaliste%20ehk%20piirangutega%20volituste%20andmine%20(t%C3%A4idetav%20pdf).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251297" y="1692077"/>
            <a:ext cx="8748241" cy="2555923"/>
          </a:xfrm>
        </p:spPr>
        <p:txBody>
          <a:bodyPr/>
          <a:lstStyle/>
          <a:p>
            <a:pPr algn="ctr"/>
            <a:r>
              <a:rPr lang="et-EE" sz="4400" dirty="0" smtClean="0"/>
              <a:t/>
            </a:r>
            <a:br>
              <a:rPr lang="et-EE" sz="4400" dirty="0" smtClean="0"/>
            </a:br>
            <a:r>
              <a:rPr lang="et-EE" sz="4400" dirty="0"/>
              <a:t>Ülevaade 2019. a leitud rikkumistest administratiivsetes ja kohapealsetes kontrollides </a:t>
            </a:r>
            <a:r>
              <a:rPr lang="et-EE" sz="4400" dirty="0" smtClean="0"/>
              <a:t/>
            </a:r>
            <a:br>
              <a:rPr lang="et-EE" sz="4400" dirty="0" smtClean="0"/>
            </a:br>
            <a:r>
              <a:rPr lang="et-EE" sz="3200" dirty="0"/>
              <a:t/>
            </a:r>
            <a:br>
              <a:rPr lang="et-EE" sz="3200" dirty="0"/>
            </a:br>
            <a:endParaRPr lang="en-US" sz="4400" dirty="0"/>
          </a:p>
        </p:txBody>
      </p:sp>
      <p:sp>
        <p:nvSpPr>
          <p:cNvPr id="2" name="Subtitle 1"/>
          <p:cNvSpPr>
            <a:spLocks noGrp="1"/>
          </p:cNvSpPr>
          <p:nvPr>
            <p:ph type="subTitle" idx="1"/>
          </p:nvPr>
        </p:nvSpPr>
        <p:spPr>
          <a:xfrm>
            <a:off x="1403425" y="5004445"/>
            <a:ext cx="7200000" cy="983301"/>
          </a:xfrm>
        </p:spPr>
        <p:txBody>
          <a:bodyPr/>
          <a:lstStyle/>
          <a:p>
            <a:pPr algn="r"/>
            <a:r>
              <a:rPr lang="et-EE" dirty="0" err="1" smtClean="0"/>
              <a:t>PRIA</a:t>
            </a:r>
            <a:r>
              <a:rPr lang="et-EE" dirty="0" smtClean="0"/>
              <a:t> otsetoetuste osakond</a:t>
            </a:r>
          </a:p>
          <a:p>
            <a:pPr algn="r"/>
            <a:r>
              <a:rPr lang="et-EE" dirty="0" smtClean="0"/>
              <a:t>25.03.2020</a:t>
            </a:r>
            <a:endParaRPr lang="et-EE" dirty="0"/>
          </a:p>
        </p:txBody>
      </p:sp>
    </p:spTree>
    <p:extLst>
      <p:ext uri="{BB962C8B-B14F-4D97-AF65-F5344CB8AC3E}">
        <p14:creationId xmlns:p14="http://schemas.microsoft.com/office/powerpoint/2010/main" val="3514785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417" y="84344"/>
            <a:ext cx="7920000" cy="648021"/>
          </a:xfrm>
        </p:spPr>
        <p:txBody>
          <a:bodyPr/>
          <a:lstStyle/>
          <a:p>
            <a:r>
              <a:rPr lang="et-EE" dirty="0" smtClean="0"/>
              <a:t>Loomade heaolu toetus (LHT)</a:t>
            </a:r>
            <a:endParaRPr lang="et-EE" dirty="0"/>
          </a:p>
        </p:txBody>
      </p:sp>
      <p:sp>
        <p:nvSpPr>
          <p:cNvPr id="3" name="Content Placeholder 2"/>
          <p:cNvSpPr>
            <a:spLocks noGrp="1"/>
          </p:cNvSpPr>
          <p:nvPr>
            <p:ph idx="1"/>
          </p:nvPr>
        </p:nvSpPr>
        <p:spPr>
          <a:xfrm>
            <a:off x="0" y="732365"/>
            <a:ext cx="8999537" cy="6108173"/>
          </a:xfrm>
        </p:spPr>
        <p:txBody>
          <a:bodyPr/>
          <a:lstStyle/>
          <a:p>
            <a:r>
              <a:rPr lang="et-EE" sz="2400" dirty="0" smtClean="0"/>
              <a:t>Koolituse lisanõue.</a:t>
            </a:r>
          </a:p>
          <a:p>
            <a:pPr marL="108000" indent="0">
              <a:buNone/>
            </a:pPr>
            <a:endParaRPr lang="et-EE" sz="2400" dirty="0"/>
          </a:p>
          <a:p>
            <a:pPr marL="108000" indent="0">
              <a:buNone/>
            </a:pPr>
            <a:endParaRPr lang="et-EE" sz="2400" dirty="0" smtClean="0"/>
          </a:p>
          <a:p>
            <a:pPr marL="108000" indent="0">
              <a:buNone/>
            </a:pPr>
            <a:endParaRPr lang="et-EE" sz="2400" dirty="0" smtClean="0"/>
          </a:p>
          <a:p>
            <a:pPr marL="108000" indent="0">
              <a:buNone/>
            </a:pPr>
            <a:endParaRPr lang="et-EE" sz="2400" dirty="0" smtClean="0"/>
          </a:p>
          <a:p>
            <a:r>
              <a:rPr lang="et-EE" sz="2400" dirty="0" smtClean="0"/>
              <a:t>Taotlusaluseid veiseid tuleb karjas hoida kuni 31. augustini ehk pidamisperioodi lõpuni.</a:t>
            </a:r>
            <a:endParaRPr lang="et-EE" sz="2400" dirty="0"/>
          </a:p>
          <a:p>
            <a:pPr marL="108000" indent="0">
              <a:buNone/>
            </a:pPr>
            <a:endParaRPr lang="et-EE" sz="2400" dirty="0" smtClean="0"/>
          </a:p>
          <a:p>
            <a:pPr marL="108000" indent="0">
              <a:buNone/>
            </a:pPr>
            <a:endParaRPr lang="et-EE" sz="2400" dirty="0" smtClean="0"/>
          </a:p>
          <a:p>
            <a:pPr marL="108000" indent="0">
              <a:buNone/>
            </a:pPr>
            <a:endParaRPr lang="et-EE" sz="2400" dirty="0"/>
          </a:p>
        </p:txBody>
      </p:sp>
      <p:graphicFrame>
        <p:nvGraphicFramePr>
          <p:cNvPr id="4" name="Table 3"/>
          <p:cNvGraphicFramePr>
            <a:graphicFrameLocks noGrp="1"/>
          </p:cNvGraphicFramePr>
          <p:nvPr>
            <p:extLst>
              <p:ext uri="{D42A27DB-BD31-4B8C-83A1-F6EECF244321}">
                <p14:modId xmlns:p14="http://schemas.microsoft.com/office/powerpoint/2010/main" val="3718549939"/>
              </p:ext>
            </p:extLst>
          </p:nvPr>
        </p:nvGraphicFramePr>
        <p:xfrm>
          <a:off x="462667" y="1175331"/>
          <a:ext cx="8141558" cy="1554480"/>
        </p:xfrm>
        <a:graphic>
          <a:graphicData uri="http://schemas.openxmlformats.org/drawingml/2006/table">
            <a:tbl>
              <a:tblPr firstRow="1" bandRow="1">
                <a:tableStyleId>{5C22544A-7EE6-4342-B048-85BDC9FD1C3A}</a:tableStyleId>
              </a:tblPr>
              <a:tblGrid>
                <a:gridCol w="2452926"/>
                <a:gridCol w="2520280"/>
                <a:gridCol w="3168352"/>
              </a:tblGrid>
              <a:tr h="370840">
                <a:tc>
                  <a:txBody>
                    <a:bodyPr/>
                    <a:lstStyle/>
                    <a:p>
                      <a:r>
                        <a:rPr lang="et-EE" sz="2800" dirty="0" smtClean="0"/>
                        <a:t>Aasta</a:t>
                      </a:r>
                      <a:endParaRPr lang="en-GB" sz="2800" dirty="0"/>
                    </a:p>
                  </a:txBody>
                  <a:tcPr/>
                </a:tc>
                <a:tc>
                  <a:txBody>
                    <a:bodyPr/>
                    <a:lstStyle/>
                    <a:p>
                      <a:r>
                        <a:rPr lang="et-EE" sz="2800" dirty="0" smtClean="0"/>
                        <a:t>Taotles </a:t>
                      </a:r>
                      <a:endParaRPr lang="en-GB" sz="2800" dirty="0"/>
                    </a:p>
                  </a:txBody>
                  <a:tcPr/>
                </a:tc>
                <a:tc>
                  <a:txBody>
                    <a:bodyPr/>
                    <a:lstStyle/>
                    <a:p>
                      <a:r>
                        <a:rPr lang="et-EE" sz="2800" dirty="0" smtClean="0"/>
                        <a:t>Määrati</a:t>
                      </a:r>
                      <a:endParaRPr lang="en-GB" sz="2800" dirty="0"/>
                    </a:p>
                  </a:txBody>
                  <a:tcPr/>
                </a:tc>
              </a:tr>
              <a:tr h="370840">
                <a:tc>
                  <a:txBody>
                    <a:bodyPr/>
                    <a:lstStyle/>
                    <a:p>
                      <a:r>
                        <a:rPr lang="et-EE" sz="2800" dirty="0" smtClean="0"/>
                        <a:t>2018</a:t>
                      </a:r>
                      <a:endParaRPr lang="en-GB" sz="2800" dirty="0"/>
                    </a:p>
                  </a:txBody>
                  <a:tcPr/>
                </a:tc>
                <a:tc>
                  <a:txBody>
                    <a:bodyPr/>
                    <a:lstStyle/>
                    <a:p>
                      <a:r>
                        <a:rPr lang="et-EE" sz="2800" dirty="0" smtClean="0"/>
                        <a:t>100</a:t>
                      </a:r>
                      <a:endParaRPr lang="en-GB" sz="2800" dirty="0"/>
                    </a:p>
                  </a:txBody>
                  <a:tcPr/>
                </a:tc>
                <a:tc>
                  <a:txBody>
                    <a:bodyPr/>
                    <a:lstStyle/>
                    <a:p>
                      <a:r>
                        <a:rPr lang="et-EE" sz="2800" dirty="0" smtClean="0"/>
                        <a:t>66</a:t>
                      </a:r>
                      <a:endParaRPr lang="en-GB" sz="2800" dirty="0"/>
                    </a:p>
                  </a:txBody>
                  <a:tcPr/>
                </a:tc>
              </a:tr>
              <a:tr h="370840">
                <a:tc>
                  <a:txBody>
                    <a:bodyPr/>
                    <a:lstStyle/>
                    <a:p>
                      <a:r>
                        <a:rPr lang="et-EE" sz="2800" dirty="0" smtClean="0"/>
                        <a:t>2019</a:t>
                      </a:r>
                      <a:endParaRPr lang="en-GB" sz="2800" dirty="0"/>
                    </a:p>
                  </a:txBody>
                  <a:tcPr/>
                </a:tc>
                <a:tc>
                  <a:txBody>
                    <a:bodyPr/>
                    <a:lstStyle/>
                    <a:p>
                      <a:r>
                        <a:rPr lang="et-EE" sz="2800" dirty="0" smtClean="0"/>
                        <a:t>127</a:t>
                      </a:r>
                      <a:endParaRPr lang="en-GB" sz="2800" dirty="0"/>
                    </a:p>
                  </a:txBody>
                  <a:tcPr/>
                </a:tc>
                <a:tc>
                  <a:txBody>
                    <a:bodyPr/>
                    <a:lstStyle/>
                    <a:p>
                      <a:r>
                        <a:rPr lang="et-EE" sz="2800" dirty="0" smtClean="0"/>
                        <a:t>52</a:t>
                      </a:r>
                      <a:endParaRPr lang="en-GB" sz="28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11104953"/>
              </p:ext>
            </p:extLst>
          </p:nvPr>
        </p:nvGraphicFramePr>
        <p:xfrm>
          <a:off x="440366" y="4212357"/>
          <a:ext cx="8118804" cy="1828800"/>
        </p:xfrm>
        <a:graphic>
          <a:graphicData uri="http://schemas.openxmlformats.org/drawingml/2006/table">
            <a:tbl>
              <a:tblPr firstRow="1" bandRow="1">
                <a:tableStyleId>{5C22544A-7EE6-4342-B048-85BDC9FD1C3A}</a:tableStyleId>
              </a:tblPr>
              <a:tblGrid>
                <a:gridCol w="1611131"/>
                <a:gridCol w="2304256"/>
                <a:gridCol w="4203417"/>
              </a:tblGrid>
              <a:tr h="432048">
                <a:tc>
                  <a:txBody>
                    <a:bodyPr/>
                    <a:lstStyle/>
                    <a:p>
                      <a:r>
                        <a:rPr lang="et-EE" sz="2400" dirty="0" smtClean="0"/>
                        <a:t>Aasta</a:t>
                      </a:r>
                      <a:endParaRPr lang="en-GB" sz="2400" dirty="0"/>
                    </a:p>
                  </a:txBody>
                  <a:tcPr/>
                </a:tc>
                <a:tc>
                  <a:txBody>
                    <a:bodyPr/>
                    <a:lstStyle/>
                    <a:p>
                      <a:r>
                        <a:rPr lang="et-EE" sz="2000" dirty="0" smtClean="0"/>
                        <a:t>Nõude</a:t>
                      </a:r>
                      <a:r>
                        <a:rPr lang="et-EE" sz="2000" baseline="0" dirty="0" smtClean="0"/>
                        <a:t> rikkujaid</a:t>
                      </a:r>
                      <a:endParaRPr lang="en-GB" sz="2000" dirty="0"/>
                    </a:p>
                  </a:txBody>
                  <a:tcPr/>
                </a:tc>
                <a:tc>
                  <a:txBody>
                    <a:bodyPr/>
                    <a:lstStyle/>
                    <a:p>
                      <a:r>
                        <a:rPr lang="et-EE" sz="2000" dirty="0" smtClean="0"/>
                        <a:t>Karjast välja liikunud loomade arv</a:t>
                      </a:r>
                      <a:endParaRPr lang="en-GB" sz="2000" dirty="0"/>
                    </a:p>
                  </a:txBody>
                  <a:tcPr/>
                </a:tc>
              </a:tr>
              <a:tr h="841594">
                <a:tc>
                  <a:txBody>
                    <a:bodyPr/>
                    <a:lstStyle/>
                    <a:p>
                      <a:r>
                        <a:rPr lang="et-EE" sz="2800" dirty="0" smtClean="0"/>
                        <a:t>2018</a:t>
                      </a:r>
                    </a:p>
                    <a:p>
                      <a:endParaRPr lang="et-EE" sz="1200" dirty="0" smtClean="0"/>
                    </a:p>
                    <a:p>
                      <a:r>
                        <a:rPr lang="et-EE" sz="2800" dirty="0" smtClean="0"/>
                        <a:t>2019</a:t>
                      </a:r>
                      <a:endParaRPr lang="en-GB" sz="2800" dirty="0"/>
                    </a:p>
                  </a:txBody>
                  <a:tcPr/>
                </a:tc>
                <a:tc>
                  <a:txBody>
                    <a:bodyPr/>
                    <a:lstStyle/>
                    <a:p>
                      <a:r>
                        <a:rPr lang="et-EE" sz="2800" dirty="0" smtClean="0"/>
                        <a:t>332</a:t>
                      </a:r>
                    </a:p>
                    <a:p>
                      <a:endParaRPr lang="et-EE" sz="1200" dirty="0" smtClean="0"/>
                    </a:p>
                    <a:p>
                      <a:r>
                        <a:rPr lang="et-EE" sz="2800" dirty="0" smtClean="0"/>
                        <a:t>45</a:t>
                      </a:r>
                      <a:endParaRPr lang="en-GB" sz="2800" dirty="0"/>
                    </a:p>
                  </a:txBody>
                  <a:tcPr/>
                </a:tc>
                <a:tc>
                  <a:txBody>
                    <a:bodyPr/>
                    <a:lstStyle/>
                    <a:p>
                      <a:r>
                        <a:rPr lang="et-EE" sz="2800" dirty="0" smtClean="0"/>
                        <a:t>1948</a:t>
                      </a:r>
                    </a:p>
                    <a:p>
                      <a:endParaRPr lang="et-EE" sz="1200" dirty="0" smtClean="0"/>
                    </a:p>
                    <a:p>
                      <a:r>
                        <a:rPr lang="et-EE" sz="2800" dirty="0" smtClean="0"/>
                        <a:t>261</a:t>
                      </a:r>
                      <a:endParaRPr lang="en-GB" sz="2800" dirty="0"/>
                    </a:p>
                  </a:txBody>
                  <a:tcPr/>
                </a:tc>
              </a:tr>
            </a:tbl>
          </a:graphicData>
        </a:graphic>
      </p:graphicFrame>
    </p:spTree>
    <p:extLst>
      <p:ext uri="{BB962C8B-B14F-4D97-AF65-F5344CB8AC3E}">
        <p14:creationId xmlns:p14="http://schemas.microsoft.com/office/powerpoint/2010/main" val="3947631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569" y="233397"/>
            <a:ext cx="7920000" cy="576063"/>
          </a:xfrm>
        </p:spPr>
        <p:txBody>
          <a:bodyPr/>
          <a:lstStyle/>
          <a:p>
            <a:r>
              <a:rPr lang="et-EE" dirty="0" smtClean="0"/>
              <a:t>Kokkuvõtteks</a:t>
            </a:r>
            <a:endParaRPr lang="et-EE" dirty="0"/>
          </a:p>
        </p:txBody>
      </p:sp>
      <p:sp>
        <p:nvSpPr>
          <p:cNvPr id="3" name="Content Placeholder 2"/>
          <p:cNvSpPr>
            <a:spLocks noGrp="1"/>
          </p:cNvSpPr>
          <p:nvPr>
            <p:ph idx="1"/>
          </p:nvPr>
        </p:nvSpPr>
        <p:spPr>
          <a:xfrm>
            <a:off x="0" y="809460"/>
            <a:ext cx="8892257" cy="6264475"/>
          </a:xfrm>
        </p:spPr>
        <p:txBody>
          <a:bodyPr/>
          <a:lstStyle/>
          <a:p>
            <a:r>
              <a:rPr lang="et-EE" sz="2400" b="1" dirty="0" smtClean="0"/>
              <a:t>Järgige tähtaegu!</a:t>
            </a:r>
            <a:r>
              <a:rPr lang="et-EE" sz="2400" dirty="0"/>
              <a:t> </a:t>
            </a:r>
            <a:r>
              <a:rPr lang="et-EE" sz="2400" dirty="0" smtClean="0"/>
              <a:t>Pärast 15. </a:t>
            </a:r>
            <a:r>
              <a:rPr lang="et-EE" sz="2400" dirty="0"/>
              <a:t>juunit esitatud taotlusi menetlusse ei võeta. </a:t>
            </a:r>
            <a:r>
              <a:rPr lang="et-EE" sz="2400" dirty="0" smtClean="0"/>
              <a:t>Taotluses </a:t>
            </a:r>
            <a:r>
              <a:rPr lang="et-EE" sz="2400" dirty="0"/>
              <a:t>esinevate puuduste kõrvaldamiseks saab </a:t>
            </a:r>
            <a:r>
              <a:rPr lang="et-EE" sz="2400" dirty="0" smtClean="0"/>
              <a:t>muudatusi </a:t>
            </a:r>
            <a:r>
              <a:rPr lang="et-EE" sz="2400" dirty="0"/>
              <a:t>teha kuni </a:t>
            </a:r>
            <a:r>
              <a:rPr lang="et-EE" sz="2400" dirty="0" smtClean="0"/>
              <a:t>15. </a:t>
            </a:r>
            <a:r>
              <a:rPr lang="et-EE" sz="2400" dirty="0"/>
              <a:t>juunini või kuni PRIA saadetud järelepärimises või e-PRIAs antud teates toodud tähtajani. </a:t>
            </a:r>
            <a:endParaRPr lang="et-EE" sz="2400" dirty="0" smtClean="0"/>
          </a:p>
          <a:p>
            <a:r>
              <a:rPr lang="et-EE" sz="2400" dirty="0" smtClean="0"/>
              <a:t>Ärge jätke taotlemist ja ka hilinenud taotlusperioodil põldude lisamist viimasele hetkele. Selliste põldude info ei pruugi eelkontrolli teatisele jõuda.</a:t>
            </a:r>
          </a:p>
          <a:p>
            <a:r>
              <a:rPr lang="et-EE" sz="2400" dirty="0" smtClean="0"/>
              <a:t>Pöörake tähelepanu e-</a:t>
            </a:r>
            <a:r>
              <a:rPr lang="et-EE" sz="2400" dirty="0" err="1" smtClean="0"/>
              <a:t>PRIAs</a:t>
            </a:r>
            <a:r>
              <a:rPr lang="et-EE" sz="2400" dirty="0" smtClean="0"/>
              <a:t> kuvatavatele teadetele ja koondinfole. </a:t>
            </a:r>
            <a:r>
              <a:rPr lang="et-EE" sz="2400" dirty="0"/>
              <a:t>K</a:t>
            </a:r>
            <a:r>
              <a:rPr lang="et-EE" sz="2400" dirty="0" smtClean="0"/>
              <a:t>ui tekib küsimusi, helistage PRIA infotelefonile. </a:t>
            </a:r>
          </a:p>
          <a:p>
            <a:r>
              <a:rPr lang="et-EE" sz="2400" dirty="0" smtClean="0"/>
              <a:t>Vastake PRIA järelepärimistele.</a:t>
            </a:r>
          </a:p>
          <a:p>
            <a:r>
              <a:rPr lang="et-EE" sz="2400" dirty="0"/>
              <a:t>Viige ennast kurssi </a:t>
            </a:r>
            <a:r>
              <a:rPr lang="et-EE" sz="2400" dirty="0" smtClean="0"/>
              <a:t>toetuste </a:t>
            </a:r>
            <a:r>
              <a:rPr lang="et-EE" sz="2400" dirty="0"/>
              <a:t>nõuetega</a:t>
            </a:r>
            <a:r>
              <a:rPr lang="et-EE" sz="2400" dirty="0" smtClean="0"/>
              <a:t>. Ärge taotlege mittetoetusõiguslikule maale.</a:t>
            </a:r>
          </a:p>
          <a:p>
            <a:r>
              <a:rPr lang="et-EE" sz="2400" dirty="0" smtClean="0"/>
              <a:t>Veenduge, et teil on maade kasutamiseks õiguslik alus.</a:t>
            </a:r>
          </a:p>
        </p:txBody>
      </p:sp>
    </p:spTree>
    <p:extLst>
      <p:ext uri="{BB962C8B-B14F-4D97-AF65-F5344CB8AC3E}">
        <p14:creationId xmlns:p14="http://schemas.microsoft.com/office/powerpoint/2010/main" val="2895089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106" y="107901"/>
            <a:ext cx="7920000" cy="576063"/>
          </a:xfrm>
        </p:spPr>
        <p:txBody>
          <a:bodyPr/>
          <a:lstStyle/>
          <a:p>
            <a:r>
              <a:rPr lang="et-EE" dirty="0"/>
              <a:t>Oluline info 2020 taotlusvooruks</a:t>
            </a:r>
            <a:endParaRPr lang="et-EE" dirty="0"/>
          </a:p>
        </p:txBody>
      </p:sp>
      <p:sp>
        <p:nvSpPr>
          <p:cNvPr id="3" name="Content Placeholder 2"/>
          <p:cNvSpPr>
            <a:spLocks noGrp="1"/>
          </p:cNvSpPr>
          <p:nvPr>
            <p:ph idx="1"/>
          </p:nvPr>
        </p:nvSpPr>
        <p:spPr>
          <a:xfrm>
            <a:off x="323305" y="782106"/>
            <a:ext cx="8359801" cy="5806516"/>
          </a:xfrm>
        </p:spPr>
        <p:txBody>
          <a:bodyPr/>
          <a:lstStyle/>
          <a:p>
            <a:pPr marL="0" indent="0">
              <a:buNone/>
            </a:pPr>
            <a:r>
              <a:rPr lang="et-EE" sz="2200" dirty="0"/>
              <a:t>P</a:t>
            </a:r>
            <a:r>
              <a:rPr lang="et-EE" sz="2200" dirty="0" smtClean="0"/>
              <a:t>raegu on õige </a:t>
            </a:r>
            <a:r>
              <a:rPr lang="et-EE" sz="2200" dirty="0"/>
              <a:t>aeg anda vajalikud volitused isikule (sugulane, sõber, konsulent jt), keda enda pindalatoetuste taotlust esitama volitate.</a:t>
            </a:r>
          </a:p>
          <a:p>
            <a:pPr marL="0" indent="0">
              <a:buNone/>
            </a:pPr>
            <a:r>
              <a:rPr lang="et-EE" sz="2200" dirty="0" smtClean="0"/>
              <a:t>Esindusõigusteni </a:t>
            </a:r>
            <a:r>
              <a:rPr lang="et-EE" sz="2200" dirty="0"/>
              <a:t>jõudmiseks </a:t>
            </a:r>
            <a:r>
              <a:rPr lang="et-EE" sz="2200" dirty="0" smtClean="0"/>
              <a:t>tuleb e-</a:t>
            </a:r>
            <a:r>
              <a:rPr lang="et-EE" sz="2200" dirty="0" err="1" smtClean="0"/>
              <a:t>PRIAs</a:t>
            </a:r>
            <a:r>
              <a:rPr lang="et-EE" sz="2200" dirty="0" smtClean="0"/>
              <a:t> pärast </a:t>
            </a:r>
            <a:r>
              <a:rPr lang="et-EE" sz="2200" dirty="0"/>
              <a:t>sisse logimist esmalt valida klient, keda soovitakse esindada ning seejärel menüüribalt „Esindusõigused ja volitused“.</a:t>
            </a:r>
          </a:p>
          <a:p>
            <a:pPr marL="0" indent="0">
              <a:buNone/>
            </a:pPr>
            <a:r>
              <a:rPr lang="et-EE" sz="2200" dirty="0"/>
              <a:t>Lisaks e-</a:t>
            </a:r>
            <a:r>
              <a:rPr lang="et-EE" sz="2200" dirty="0" err="1"/>
              <a:t>PRIAle</a:t>
            </a:r>
            <a:r>
              <a:rPr lang="et-EE" sz="2200" dirty="0"/>
              <a:t> on võimalik esitada volikiri vormil: </a:t>
            </a:r>
            <a:r>
              <a:rPr lang="et-EE" sz="2200" dirty="0">
                <a:hlinkClick r:id="rId3"/>
              </a:rPr>
              <a:t>Volikiri asjaajamiseks Põllumajanduse Registrite ja Informatsiooni Ametiga (täidetav </a:t>
            </a:r>
            <a:r>
              <a:rPr lang="et-EE" sz="2200" dirty="0" err="1">
                <a:hlinkClick r:id="rId3"/>
              </a:rPr>
              <a:t>pdf</a:t>
            </a:r>
            <a:r>
              <a:rPr lang="et-EE" sz="2200" dirty="0">
                <a:hlinkClick r:id="rId3"/>
              </a:rPr>
              <a:t>)</a:t>
            </a:r>
            <a:r>
              <a:rPr lang="et-EE" sz="2200" dirty="0"/>
              <a:t> ja osaliste volituste puhul tuleb täita ka </a:t>
            </a:r>
            <a:r>
              <a:rPr lang="et-EE" sz="2200" dirty="0">
                <a:hlinkClick r:id="rId4"/>
              </a:rPr>
              <a:t>Lisa 1. Osaliste ehk piirangutega volituste andmine (täidetav </a:t>
            </a:r>
            <a:r>
              <a:rPr lang="et-EE" sz="2200" dirty="0" err="1">
                <a:hlinkClick r:id="rId4"/>
              </a:rPr>
              <a:t>pdf</a:t>
            </a:r>
            <a:r>
              <a:rPr lang="et-EE" sz="2200" dirty="0">
                <a:hlinkClick r:id="rId4"/>
              </a:rPr>
              <a:t>). </a:t>
            </a:r>
            <a:endParaRPr lang="et-EE" sz="2200" dirty="0"/>
          </a:p>
          <a:p>
            <a:pPr marL="0" indent="0">
              <a:buNone/>
            </a:pPr>
            <a:r>
              <a:rPr lang="et-EE" sz="2200" dirty="0"/>
              <a:t>Vorm(id) tuleb esindusõigusliku isiku poolt digitaalselt allkirjastada ja saata e-posti aadressile </a:t>
            </a:r>
            <a:r>
              <a:rPr lang="et-EE" sz="2200" dirty="0" err="1">
                <a:hlinkClick r:id="rId5"/>
              </a:rPr>
              <a:t>kliendiregister@pria.ee</a:t>
            </a:r>
            <a:r>
              <a:rPr lang="et-EE" sz="2200" dirty="0"/>
              <a:t> või saata paberil täidetud volikiri/lisa 1 postiga aadressile Tähe 4, Tartu 51010</a:t>
            </a:r>
            <a:r>
              <a:rPr lang="et-EE" sz="2200" dirty="0" smtClean="0"/>
              <a:t>.</a:t>
            </a:r>
            <a:endParaRPr lang="et-EE" sz="2200" dirty="0"/>
          </a:p>
          <a:p>
            <a:pPr marL="0" indent="0">
              <a:buNone/>
            </a:pPr>
            <a:r>
              <a:rPr lang="et-EE" sz="2200" dirty="0"/>
              <a:t>Lisainfo: </a:t>
            </a:r>
            <a:r>
              <a:rPr lang="et-EE" sz="2200" dirty="0" err="1">
                <a:hlinkClick r:id="rId6"/>
              </a:rPr>
              <a:t>https</a:t>
            </a:r>
            <a:r>
              <a:rPr lang="et-EE" sz="2200" dirty="0">
                <a:hlinkClick r:id="rId6"/>
              </a:rPr>
              <a:t>://</a:t>
            </a:r>
            <a:r>
              <a:rPr lang="et-EE" sz="2200" dirty="0" err="1">
                <a:hlinkClick r:id="rId6"/>
              </a:rPr>
              <a:t>www.pria.ee</a:t>
            </a:r>
            <a:r>
              <a:rPr lang="et-EE" sz="2200" dirty="0">
                <a:hlinkClick r:id="rId6"/>
              </a:rPr>
              <a:t>/registrid/</a:t>
            </a:r>
            <a:r>
              <a:rPr lang="et-EE" sz="2200" dirty="0" err="1">
                <a:hlinkClick r:id="rId6"/>
              </a:rPr>
              <a:t>esindusoigused</a:t>
            </a:r>
            <a:r>
              <a:rPr lang="et-EE" sz="2200" dirty="0">
                <a:hlinkClick r:id="rId6"/>
              </a:rPr>
              <a:t>-ja-volitused </a:t>
            </a:r>
            <a:endParaRPr lang="et-EE" sz="2200" dirty="0"/>
          </a:p>
          <a:p>
            <a:endParaRPr lang="et-EE" sz="2400" dirty="0" smtClean="0"/>
          </a:p>
        </p:txBody>
      </p:sp>
    </p:spTree>
    <p:extLst>
      <p:ext uri="{BB962C8B-B14F-4D97-AF65-F5344CB8AC3E}">
        <p14:creationId xmlns:p14="http://schemas.microsoft.com/office/powerpoint/2010/main" val="3564549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t-EE" dirty="0" smtClean="0"/>
              <a:t>Edukat taotlemist! </a:t>
            </a:r>
            <a:endParaRPr lang="en-US" dirty="0"/>
          </a:p>
        </p:txBody>
      </p:sp>
      <p:sp>
        <p:nvSpPr>
          <p:cNvPr id="5" name="Subtitle 4"/>
          <p:cNvSpPr>
            <a:spLocks noGrp="1"/>
          </p:cNvSpPr>
          <p:nvPr>
            <p:ph type="subTitle" idx="1"/>
          </p:nvPr>
        </p:nvSpPr>
        <p:spPr>
          <a:xfrm>
            <a:off x="251297" y="3636293"/>
            <a:ext cx="8352703" cy="2376264"/>
          </a:xfrm>
        </p:spPr>
        <p:txBody>
          <a:bodyPr/>
          <a:lstStyle/>
          <a:p>
            <a:r>
              <a:rPr lang="et-EE" sz="2800" dirty="0"/>
              <a:t>PRIA loomatoetuste ja pindalatoetuste infotelefon 737 7679</a:t>
            </a:r>
            <a:endParaRPr lang="et-EE" dirty="0"/>
          </a:p>
          <a:p>
            <a:endParaRPr lang="et-EE" dirty="0" smtClean="0"/>
          </a:p>
          <a:p>
            <a:r>
              <a:rPr lang="et-EE" u="sng" dirty="0" smtClean="0"/>
              <a:t>info@pria.ee</a:t>
            </a:r>
          </a:p>
          <a:p>
            <a:endParaRPr lang="et-EE" u="sng" dirty="0" smtClean="0"/>
          </a:p>
          <a:p>
            <a:r>
              <a:rPr lang="et-EE" dirty="0" smtClean="0"/>
              <a:t>Vaadake infot </a:t>
            </a:r>
            <a:r>
              <a:rPr lang="et-EE" dirty="0"/>
              <a:t>PRIA kodulehel</a:t>
            </a:r>
            <a:r>
              <a:rPr lang="et-EE" u="sng" dirty="0"/>
              <a:t> www.pria.ee</a:t>
            </a:r>
          </a:p>
          <a:p>
            <a:endParaRPr lang="et-EE" dirty="0" smtClean="0"/>
          </a:p>
        </p:txBody>
      </p:sp>
    </p:spTree>
    <p:extLst>
      <p:ext uri="{BB962C8B-B14F-4D97-AF65-F5344CB8AC3E}">
        <p14:creationId xmlns:p14="http://schemas.microsoft.com/office/powerpoint/2010/main" val="3979630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97879" y="2412157"/>
            <a:ext cx="8748241" cy="2555923"/>
          </a:xfrm>
        </p:spPr>
        <p:txBody>
          <a:bodyPr/>
          <a:lstStyle/>
          <a:p>
            <a:pPr algn="ctr"/>
            <a:r>
              <a:rPr lang="et-EE" sz="4400" dirty="0" smtClean="0"/>
              <a:t/>
            </a:r>
            <a:br>
              <a:rPr lang="et-EE" sz="4400" dirty="0" smtClean="0"/>
            </a:br>
            <a:r>
              <a:rPr lang="et-EE" sz="4400" dirty="0"/>
              <a:t>K</a:t>
            </a:r>
            <a:r>
              <a:rPr lang="et-EE" sz="4400" dirty="0" smtClean="0"/>
              <a:t>ohapealsed kontrollid</a:t>
            </a:r>
            <a:br>
              <a:rPr lang="et-EE" sz="4400" dirty="0" smtClean="0"/>
            </a:br>
            <a:r>
              <a:rPr lang="et-EE" sz="3200" dirty="0"/>
              <a:t/>
            </a:r>
            <a:br>
              <a:rPr lang="et-EE" sz="3200" dirty="0"/>
            </a:br>
            <a:endParaRPr lang="en-US" sz="4400" dirty="0"/>
          </a:p>
        </p:txBody>
      </p:sp>
      <p:sp>
        <p:nvSpPr>
          <p:cNvPr id="9" name="Subtitle 8"/>
          <p:cNvSpPr>
            <a:spLocks noGrp="1"/>
          </p:cNvSpPr>
          <p:nvPr>
            <p:ph type="subTitle" idx="1"/>
          </p:nvPr>
        </p:nvSpPr>
        <p:spPr>
          <a:xfrm>
            <a:off x="431940" y="5652517"/>
            <a:ext cx="8280120" cy="1728000"/>
          </a:xfrm>
        </p:spPr>
        <p:txBody>
          <a:bodyPr/>
          <a:lstStyle/>
          <a:p>
            <a:pPr algn="r"/>
            <a:r>
              <a:rPr lang="et-EE" sz="2000" dirty="0" smtClean="0"/>
              <a:t>Ülle Laur</a:t>
            </a:r>
            <a:endParaRPr lang="fi-FI" sz="2000" dirty="0"/>
          </a:p>
          <a:p>
            <a:pPr algn="r"/>
            <a:r>
              <a:rPr lang="et-EE" sz="2000" dirty="0" smtClean="0"/>
              <a:t>PRIA otsetoetuste osakonna kontrollibüroo</a:t>
            </a:r>
            <a:endParaRPr lang="et-EE" sz="2000" dirty="0"/>
          </a:p>
          <a:p>
            <a:endParaRPr lang="fi-FI" sz="2000" dirty="0"/>
          </a:p>
          <a:p>
            <a:endParaRPr lang="fi-FI" sz="2000" dirty="0"/>
          </a:p>
        </p:txBody>
      </p:sp>
    </p:spTree>
    <p:extLst>
      <p:ext uri="{BB962C8B-B14F-4D97-AF65-F5344CB8AC3E}">
        <p14:creationId xmlns:p14="http://schemas.microsoft.com/office/powerpoint/2010/main" val="138864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461" y="1067161"/>
            <a:ext cx="7894359" cy="801058"/>
          </a:xfrm>
        </p:spPr>
        <p:txBody>
          <a:bodyPr/>
          <a:lstStyle/>
          <a:p>
            <a:r>
              <a:rPr lang="et-EE" b="1" dirty="0" smtClean="0">
                <a:latin typeface="+mn-lt"/>
              </a:rPr>
              <a:t>Kohapealsed kontrollid 2019</a:t>
            </a:r>
            <a:endParaRPr lang="et-EE" b="1" dirty="0">
              <a:latin typeface="+mn-lt"/>
            </a:endParaRPr>
          </a:p>
        </p:txBody>
      </p:sp>
      <p:sp>
        <p:nvSpPr>
          <p:cNvPr id="3" name="Content Placeholder 2"/>
          <p:cNvSpPr>
            <a:spLocks noGrp="1"/>
          </p:cNvSpPr>
          <p:nvPr>
            <p:ph idx="1"/>
          </p:nvPr>
        </p:nvSpPr>
        <p:spPr>
          <a:xfrm>
            <a:off x="486461" y="2209412"/>
            <a:ext cx="8093504" cy="3684210"/>
          </a:xfrm>
        </p:spPr>
        <p:txBody>
          <a:bodyPr>
            <a:normAutofit/>
          </a:bodyPr>
          <a:lstStyle/>
          <a:p>
            <a:r>
              <a:rPr lang="et-EE" sz="2362" dirty="0"/>
              <a:t>Pindalatoetuste kohapealseid kontrolle teostati kokku 1160 taotleja juures ning pind, mida kontrolliti, oli ligikaudu 149 500 ha. </a:t>
            </a:r>
          </a:p>
          <a:p>
            <a:r>
              <a:rPr lang="et-EE" sz="2362" dirty="0"/>
              <a:t>Ühtse pindalatoetusega oli hõlmatud 770 taotlejat kogupinnaga ligikaudu  102 600 ha.</a:t>
            </a:r>
          </a:p>
          <a:p>
            <a:r>
              <a:rPr lang="et-EE" sz="2362" dirty="0"/>
              <a:t>Maaelu arengukava toetuste valimis oli kokku 313 taotlejat ning pind, mida kontrolliti, oli ligikaudu 89 880 ha.</a:t>
            </a:r>
          </a:p>
          <a:p>
            <a:endParaRPr lang="et-EE" sz="2362" dirty="0"/>
          </a:p>
        </p:txBody>
      </p:sp>
    </p:spTree>
    <p:extLst>
      <p:ext uri="{BB962C8B-B14F-4D97-AF65-F5344CB8AC3E}">
        <p14:creationId xmlns:p14="http://schemas.microsoft.com/office/powerpoint/2010/main" val="2569427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176" y="539949"/>
            <a:ext cx="7984644" cy="864096"/>
          </a:xfrm>
        </p:spPr>
        <p:txBody>
          <a:bodyPr/>
          <a:lstStyle/>
          <a:p>
            <a:r>
              <a:rPr lang="et-EE" b="1" dirty="0" smtClean="0">
                <a:latin typeface="+mn-lt"/>
              </a:rPr>
              <a:t>Pindala- ja MAK loomatoetuste </a:t>
            </a:r>
            <a:r>
              <a:rPr lang="et-EE" b="1" dirty="0">
                <a:latin typeface="+mn-lt"/>
              </a:rPr>
              <a:t>valimid</a:t>
            </a:r>
          </a:p>
        </p:txBody>
      </p:sp>
      <p:sp>
        <p:nvSpPr>
          <p:cNvPr id="3" name="Content Placeholder 2"/>
          <p:cNvSpPr>
            <a:spLocks noGrp="1"/>
          </p:cNvSpPr>
          <p:nvPr>
            <p:ph idx="1"/>
          </p:nvPr>
        </p:nvSpPr>
        <p:spPr>
          <a:xfrm>
            <a:off x="179289" y="1692077"/>
            <a:ext cx="8624607" cy="4248472"/>
          </a:xfrm>
        </p:spPr>
        <p:txBody>
          <a:bodyPr/>
          <a:lstStyle/>
          <a:p>
            <a:r>
              <a:rPr lang="et-EE" sz="2800" dirty="0"/>
              <a:t>Valimisse võetakse 5% iga meetme taotlejatest.</a:t>
            </a:r>
          </a:p>
          <a:p>
            <a:r>
              <a:rPr lang="et-EE" sz="2800" dirty="0"/>
              <a:t>20-25% valimist peab moodustama juhuvalik.</a:t>
            </a:r>
          </a:p>
          <a:p>
            <a:r>
              <a:rPr lang="et-EE" sz="2800" dirty="0"/>
              <a:t>Alates 2015.a ÜPT, PKV ja NPT osas ainult juhuvalik.</a:t>
            </a:r>
          </a:p>
          <a:p>
            <a:r>
              <a:rPr lang="et-EE" sz="2800" dirty="0"/>
              <a:t>LHT osas 5% (veised, lambad) või 100% loomadest (sead ja kanad).</a:t>
            </a:r>
          </a:p>
          <a:p>
            <a:r>
              <a:rPr lang="et-EE" sz="2800" dirty="0"/>
              <a:t>20% püsirohumaa tagasirajamise (TAR) kohustusega taotlejatest.</a:t>
            </a:r>
          </a:p>
          <a:p>
            <a:r>
              <a:rPr lang="et-EE" sz="2800" dirty="0"/>
              <a:t>Kanepi pinnast 30% (pind + THC sisaldus).</a:t>
            </a:r>
          </a:p>
          <a:p>
            <a:endParaRPr lang="et-EE" dirty="0"/>
          </a:p>
        </p:txBody>
      </p:sp>
    </p:spTree>
    <p:extLst>
      <p:ext uri="{BB962C8B-B14F-4D97-AF65-F5344CB8AC3E}">
        <p14:creationId xmlns:p14="http://schemas.microsoft.com/office/powerpoint/2010/main" val="2148857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070" y="323926"/>
            <a:ext cx="8149750" cy="792087"/>
          </a:xfrm>
        </p:spPr>
        <p:txBody>
          <a:bodyPr/>
          <a:lstStyle/>
          <a:p>
            <a:r>
              <a:rPr lang="et-EE" b="1" dirty="0" smtClean="0">
                <a:latin typeface="+mn-lt"/>
              </a:rPr>
              <a:t>ÜPT rikkumised 2019</a:t>
            </a:r>
            <a:endParaRPr lang="et-EE" b="1" dirty="0">
              <a:latin typeface="+mn-lt"/>
            </a:endParaRPr>
          </a:p>
        </p:txBody>
      </p:sp>
      <p:sp>
        <p:nvSpPr>
          <p:cNvPr id="3" name="Content Placeholder 2"/>
          <p:cNvSpPr>
            <a:spLocks noGrp="1"/>
          </p:cNvSpPr>
          <p:nvPr>
            <p:ph idx="1"/>
          </p:nvPr>
        </p:nvSpPr>
        <p:spPr>
          <a:xfrm>
            <a:off x="179290" y="1548061"/>
            <a:ext cx="8589180" cy="4824536"/>
          </a:xfrm>
        </p:spPr>
        <p:txBody>
          <a:bodyPr>
            <a:normAutofit fontScale="92500" lnSpcReduction="20000"/>
          </a:bodyPr>
          <a:lstStyle/>
          <a:p>
            <a:r>
              <a:rPr lang="et-EE" sz="2800" u="sng" dirty="0" smtClean="0"/>
              <a:t>Rohumaad nõuetekohaselt hooldamata</a:t>
            </a:r>
          </a:p>
          <a:p>
            <a:pPr marL="0" indent="0">
              <a:buNone/>
            </a:pPr>
            <a:r>
              <a:rPr lang="et-EE" sz="2800" dirty="0" smtClean="0"/>
              <a:t>   322 </a:t>
            </a:r>
            <a:r>
              <a:rPr lang="et-EE" sz="2800" dirty="0"/>
              <a:t>taotleja </a:t>
            </a:r>
            <a:r>
              <a:rPr lang="et-EE" sz="2800" dirty="0" smtClean="0"/>
              <a:t>889</a:t>
            </a:r>
            <a:r>
              <a:rPr lang="en-US" sz="2800" dirty="0" smtClean="0"/>
              <a:t> </a:t>
            </a:r>
            <a:r>
              <a:rPr lang="en-US" sz="2800" dirty="0" err="1" smtClean="0"/>
              <a:t>põldu</a:t>
            </a:r>
            <a:r>
              <a:rPr lang="et-EE" sz="2800" dirty="0" smtClean="0"/>
              <a:t>, lisaks </a:t>
            </a:r>
            <a:r>
              <a:rPr lang="et-EE" sz="2800" dirty="0"/>
              <a:t>SATIKA poolt 106 taotlejat ja 179 põldu </a:t>
            </a:r>
            <a:endParaRPr lang="et-EE" sz="2800" dirty="0" smtClean="0"/>
          </a:p>
          <a:p>
            <a:r>
              <a:rPr lang="et-EE" sz="2800" u="sng" dirty="0" smtClean="0"/>
              <a:t>Rohumaa </a:t>
            </a:r>
            <a:r>
              <a:rPr lang="et-EE" sz="2800" u="sng" dirty="0"/>
              <a:t>tähtajaks </a:t>
            </a:r>
            <a:r>
              <a:rPr lang="et-EE" sz="2800" u="sng" dirty="0" smtClean="0"/>
              <a:t>hooldamata, kuid tehtud teavitus töid takistavatest asjaoludest</a:t>
            </a:r>
          </a:p>
          <a:p>
            <a:pPr marL="0" indent="0">
              <a:buNone/>
            </a:pPr>
            <a:r>
              <a:rPr lang="et-EE" sz="2800" dirty="0" smtClean="0"/>
              <a:t>   4 </a:t>
            </a:r>
            <a:r>
              <a:rPr lang="et-EE" sz="2800" dirty="0"/>
              <a:t>taotleja </a:t>
            </a:r>
            <a:r>
              <a:rPr lang="et-EE" sz="2800" dirty="0" smtClean="0"/>
              <a:t>7</a:t>
            </a:r>
            <a:r>
              <a:rPr lang="en-US" sz="2800" dirty="0" smtClean="0"/>
              <a:t> </a:t>
            </a:r>
            <a:r>
              <a:rPr lang="en-US" sz="2800" dirty="0" err="1"/>
              <a:t>põldu</a:t>
            </a:r>
            <a:endParaRPr lang="et-EE" sz="2800" dirty="0"/>
          </a:p>
          <a:p>
            <a:r>
              <a:rPr lang="et-EE" sz="2800" u="sng" dirty="0" smtClean="0"/>
              <a:t>Kontrolli </a:t>
            </a:r>
            <a:r>
              <a:rPr lang="et-EE" sz="2800" u="sng" dirty="0"/>
              <a:t>aastal </a:t>
            </a:r>
            <a:r>
              <a:rPr lang="et-EE" sz="2800" u="sng" dirty="0" smtClean="0"/>
              <a:t>põllumajandustegevuseks </a:t>
            </a:r>
            <a:r>
              <a:rPr lang="et-EE" sz="2800" u="sng" dirty="0"/>
              <a:t>mittekasutatav </a:t>
            </a:r>
            <a:r>
              <a:rPr lang="et-EE" sz="2800" u="sng" dirty="0" smtClean="0"/>
              <a:t>maa</a:t>
            </a:r>
            <a:endParaRPr lang="et-EE" sz="2800" u="sng" dirty="0"/>
          </a:p>
          <a:p>
            <a:pPr marL="0" indent="0">
              <a:buNone/>
            </a:pPr>
            <a:r>
              <a:rPr lang="et-EE" sz="2800" dirty="0" smtClean="0"/>
              <a:t>   54 </a:t>
            </a:r>
            <a:r>
              <a:rPr lang="et-EE" sz="2800" dirty="0"/>
              <a:t>taotleja </a:t>
            </a:r>
            <a:r>
              <a:rPr lang="et-EE" sz="2800" dirty="0" smtClean="0"/>
              <a:t>76 põldu</a:t>
            </a:r>
          </a:p>
          <a:p>
            <a:r>
              <a:rPr lang="et-EE" sz="2800" u="sng" dirty="0" smtClean="0"/>
              <a:t>Põld </a:t>
            </a:r>
            <a:r>
              <a:rPr lang="et-EE" sz="2800" u="sng" dirty="0"/>
              <a:t>on niitmata põllulindude pesitsuse </a:t>
            </a:r>
            <a:r>
              <a:rPr lang="et-EE" sz="2800" u="sng" dirty="0" smtClean="0"/>
              <a:t>soodustamiseks (lubatud tegevus)</a:t>
            </a:r>
          </a:p>
          <a:p>
            <a:pPr marL="0" indent="0">
              <a:buNone/>
            </a:pPr>
            <a:r>
              <a:rPr lang="et-EE" sz="2800" dirty="0" smtClean="0"/>
              <a:t>   41 </a:t>
            </a:r>
            <a:r>
              <a:rPr lang="et-EE" sz="2800" dirty="0"/>
              <a:t>taotleja </a:t>
            </a:r>
            <a:r>
              <a:rPr lang="et-EE" sz="2800" dirty="0" smtClean="0"/>
              <a:t>205 põldu, </a:t>
            </a:r>
            <a:r>
              <a:rPr lang="et-EE" sz="2800" dirty="0"/>
              <a:t>lisaks SATIKA poolt 121 põldu ja 47 taotlejat.</a:t>
            </a:r>
            <a:endParaRPr lang="et-EE" sz="2800" dirty="0" smtClean="0"/>
          </a:p>
          <a:p>
            <a:pPr marL="0" indent="0">
              <a:buNone/>
            </a:pPr>
            <a:endParaRPr lang="et-EE" dirty="0"/>
          </a:p>
          <a:p>
            <a:pPr marL="0" indent="0">
              <a:buNone/>
            </a:pPr>
            <a:endParaRPr lang="et-EE" dirty="0" smtClean="0"/>
          </a:p>
          <a:p>
            <a:pPr marL="0" indent="0">
              <a:buNone/>
            </a:pPr>
            <a:endParaRPr lang="et-EE" dirty="0"/>
          </a:p>
          <a:p>
            <a:pPr marL="0" indent="0">
              <a:buNone/>
            </a:pPr>
            <a:endParaRPr lang="et-EE" dirty="0"/>
          </a:p>
        </p:txBody>
      </p:sp>
    </p:spTree>
    <p:extLst>
      <p:ext uri="{BB962C8B-B14F-4D97-AF65-F5344CB8AC3E}">
        <p14:creationId xmlns:p14="http://schemas.microsoft.com/office/powerpoint/2010/main" val="3923052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070" y="395934"/>
            <a:ext cx="8149750" cy="864096"/>
          </a:xfrm>
        </p:spPr>
        <p:txBody>
          <a:bodyPr/>
          <a:lstStyle/>
          <a:p>
            <a:r>
              <a:rPr lang="et-EE" b="1" dirty="0" smtClean="0">
                <a:latin typeface="+mn-lt"/>
              </a:rPr>
              <a:t>Maa kasutusõigus</a:t>
            </a:r>
            <a:endParaRPr lang="et-EE" b="1" dirty="0">
              <a:latin typeface="+mn-lt"/>
            </a:endParaRPr>
          </a:p>
        </p:txBody>
      </p:sp>
      <p:sp>
        <p:nvSpPr>
          <p:cNvPr id="3" name="Content Placeholder 2"/>
          <p:cNvSpPr>
            <a:spLocks noGrp="1"/>
          </p:cNvSpPr>
          <p:nvPr>
            <p:ph idx="1"/>
          </p:nvPr>
        </p:nvSpPr>
        <p:spPr>
          <a:xfrm>
            <a:off x="231070" y="1548061"/>
            <a:ext cx="8537399" cy="4608511"/>
          </a:xfrm>
        </p:spPr>
        <p:txBody>
          <a:bodyPr>
            <a:normAutofit/>
          </a:bodyPr>
          <a:lstStyle/>
          <a:p>
            <a:r>
              <a:rPr lang="fi-FI" sz="2800" u="sng" dirty="0" smtClean="0"/>
              <a:t>Puudub </a:t>
            </a:r>
            <a:r>
              <a:rPr lang="fi-FI" sz="2800" u="sng" dirty="0"/>
              <a:t>maa kasutamise õiguslik alus</a:t>
            </a:r>
            <a:endParaRPr lang="et-EE" sz="2800" u="sng" dirty="0"/>
          </a:p>
          <a:p>
            <a:pPr marL="0" indent="0">
              <a:buNone/>
            </a:pPr>
            <a:r>
              <a:rPr lang="et-EE" sz="2800" dirty="0"/>
              <a:t>  </a:t>
            </a:r>
            <a:r>
              <a:rPr lang="et-EE" sz="2800" dirty="0" smtClean="0"/>
              <a:t>34 </a:t>
            </a:r>
            <a:r>
              <a:rPr lang="et-EE" sz="2800" dirty="0"/>
              <a:t>taotleja </a:t>
            </a:r>
            <a:r>
              <a:rPr lang="et-EE" sz="2800" dirty="0" smtClean="0"/>
              <a:t>65 põldu.</a:t>
            </a:r>
          </a:p>
          <a:p>
            <a:pPr marL="0" indent="0">
              <a:buNone/>
            </a:pPr>
            <a:r>
              <a:rPr lang="et-EE" sz="2800" dirty="0"/>
              <a:t>Lisaks riigimaadel puudus õiguslik alus 128 taotlejal kokku 401 põllul</a:t>
            </a:r>
          </a:p>
          <a:p>
            <a:pPr marL="0" indent="0">
              <a:buNone/>
            </a:pPr>
            <a:endParaRPr lang="et-EE" sz="2800" dirty="0"/>
          </a:p>
          <a:p>
            <a:r>
              <a:rPr lang="et-EE" sz="2800" u="sng" dirty="0"/>
              <a:t>Põllule taotleb toetust maaomanik, kes maa hooldamisega ei tegele</a:t>
            </a:r>
          </a:p>
          <a:p>
            <a:pPr marL="0" indent="0">
              <a:buNone/>
            </a:pPr>
            <a:r>
              <a:rPr lang="et-EE" sz="2800" dirty="0"/>
              <a:t>   </a:t>
            </a:r>
            <a:r>
              <a:rPr lang="et-EE" sz="2800" dirty="0" smtClean="0"/>
              <a:t>233 </a:t>
            </a:r>
            <a:r>
              <a:rPr lang="et-EE" sz="2800" dirty="0"/>
              <a:t>taotleja </a:t>
            </a:r>
            <a:r>
              <a:rPr lang="et-EE" sz="2800" dirty="0" smtClean="0"/>
              <a:t>682 </a:t>
            </a:r>
            <a:r>
              <a:rPr lang="et-EE" sz="2800" dirty="0"/>
              <a:t>põldu. </a:t>
            </a:r>
            <a:endParaRPr lang="et-EE" sz="2800" dirty="0" smtClean="0"/>
          </a:p>
          <a:p>
            <a:pPr marL="0" indent="0">
              <a:buNone/>
            </a:pPr>
            <a:r>
              <a:rPr lang="et-EE" sz="2800" dirty="0" smtClean="0"/>
              <a:t>Suurel </a:t>
            </a:r>
            <a:r>
              <a:rPr lang="et-EE" sz="2800" dirty="0"/>
              <a:t>osal juhtudest tegemist naabri poolt üle piiri haritud pindadega.</a:t>
            </a:r>
          </a:p>
          <a:p>
            <a:pPr marL="0" indent="0">
              <a:buNone/>
            </a:pPr>
            <a:endParaRPr lang="et-EE" sz="2800" dirty="0">
              <a:solidFill>
                <a:srgbClr val="FF0000"/>
              </a:solidFill>
            </a:endParaRPr>
          </a:p>
          <a:p>
            <a:pPr marL="0" indent="0">
              <a:buNone/>
            </a:pPr>
            <a:endParaRPr lang="et-EE" dirty="0"/>
          </a:p>
          <a:p>
            <a:pPr marL="0" indent="0">
              <a:buNone/>
            </a:pPr>
            <a:endParaRPr lang="et-EE" dirty="0" smtClean="0"/>
          </a:p>
          <a:p>
            <a:pPr marL="0" indent="0">
              <a:buNone/>
            </a:pPr>
            <a:endParaRPr lang="et-EE" dirty="0"/>
          </a:p>
          <a:p>
            <a:pPr marL="0" indent="0">
              <a:buNone/>
            </a:pPr>
            <a:endParaRPr lang="et-EE" dirty="0"/>
          </a:p>
        </p:txBody>
      </p:sp>
    </p:spTree>
    <p:extLst>
      <p:ext uri="{BB962C8B-B14F-4D97-AF65-F5344CB8AC3E}">
        <p14:creationId xmlns:p14="http://schemas.microsoft.com/office/powerpoint/2010/main" val="514433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42" y="1071944"/>
            <a:ext cx="8081008" cy="1043667"/>
          </a:xfrm>
        </p:spPr>
        <p:txBody>
          <a:bodyPr/>
          <a:lstStyle/>
          <a:p>
            <a:r>
              <a:rPr lang="et-EE" b="1" dirty="0" smtClean="0">
                <a:latin typeface="+mn-lt"/>
              </a:rPr>
              <a:t>Kanep</a:t>
            </a:r>
            <a:endParaRPr lang="et-EE" b="1" dirty="0">
              <a:latin typeface="+mn-lt"/>
            </a:endParaRPr>
          </a:p>
        </p:txBody>
      </p:sp>
      <p:sp>
        <p:nvSpPr>
          <p:cNvPr id="3" name="Content Placeholder 2"/>
          <p:cNvSpPr>
            <a:spLocks noGrp="1"/>
          </p:cNvSpPr>
          <p:nvPr>
            <p:ph idx="1"/>
          </p:nvPr>
        </p:nvSpPr>
        <p:spPr>
          <a:xfrm>
            <a:off x="176342" y="2019860"/>
            <a:ext cx="8665095" cy="3207528"/>
          </a:xfrm>
        </p:spPr>
        <p:txBody>
          <a:bodyPr>
            <a:normAutofit fontScale="92500"/>
          </a:bodyPr>
          <a:lstStyle/>
          <a:p>
            <a:pPr marL="0" indent="0">
              <a:buNone/>
            </a:pPr>
            <a:r>
              <a:rPr lang="et-EE" dirty="0"/>
              <a:t/>
            </a:r>
            <a:br>
              <a:rPr lang="et-EE" dirty="0"/>
            </a:br>
            <a:r>
              <a:rPr lang="et-EE" dirty="0"/>
              <a:t/>
            </a:r>
            <a:br>
              <a:rPr lang="et-EE" dirty="0"/>
            </a:br>
            <a:r>
              <a:rPr lang="et-EE" sz="1919" dirty="0"/>
              <a:t>Aasta          Taotlejate arv         Kanepi pind kokku            Valimis </a:t>
            </a:r>
            <a:r>
              <a:rPr lang="en-US" sz="1919" dirty="0" err="1"/>
              <a:t>olev</a:t>
            </a:r>
            <a:r>
              <a:rPr lang="en-US" sz="1919" dirty="0"/>
              <a:t> </a:t>
            </a:r>
            <a:r>
              <a:rPr lang="et-EE" sz="1919" dirty="0"/>
              <a:t>pind         Põlde/proove</a:t>
            </a:r>
            <a:br>
              <a:rPr lang="et-EE" sz="1919" dirty="0"/>
            </a:br>
            <a:endParaRPr lang="et-EE" sz="1919" dirty="0"/>
          </a:p>
          <a:p>
            <a:pPr marL="0" indent="0">
              <a:buNone/>
            </a:pPr>
            <a:r>
              <a:rPr lang="et-EE" b="1" dirty="0" smtClean="0">
                <a:solidFill>
                  <a:srgbClr val="00B050"/>
                </a:solidFill>
              </a:rPr>
              <a:t>2019               57                               4455                        1340                         114</a:t>
            </a:r>
          </a:p>
          <a:p>
            <a:pPr marL="0" indent="0">
              <a:buNone/>
            </a:pPr>
            <a:r>
              <a:rPr lang="et-EE" dirty="0" smtClean="0"/>
              <a:t>2018               60                               3585                        1157                         126</a:t>
            </a:r>
            <a:r>
              <a:rPr lang="et-EE" b="1" dirty="0"/>
              <a:t/>
            </a:r>
            <a:br>
              <a:rPr lang="et-EE" b="1" dirty="0"/>
            </a:br>
            <a:r>
              <a:rPr lang="et-EE" b="1" dirty="0"/>
              <a:t>  </a:t>
            </a:r>
            <a:r>
              <a:rPr lang="et-EE" dirty="0"/>
              <a:t>2017           </a:t>
            </a:r>
            <a:r>
              <a:rPr lang="et-EE" dirty="0" smtClean="0"/>
              <a:t>    135</a:t>
            </a:r>
            <a:r>
              <a:rPr lang="et-EE" dirty="0"/>
              <a:t>                         </a:t>
            </a:r>
            <a:r>
              <a:rPr lang="et-EE" dirty="0" smtClean="0"/>
              <a:t>    9764</a:t>
            </a:r>
            <a:r>
              <a:rPr lang="et-EE" dirty="0"/>
              <a:t>                        </a:t>
            </a:r>
            <a:r>
              <a:rPr lang="et-EE" dirty="0" smtClean="0"/>
              <a:t>2969</a:t>
            </a:r>
            <a:r>
              <a:rPr lang="et-EE" dirty="0"/>
              <a:t>                      </a:t>
            </a:r>
            <a:r>
              <a:rPr lang="et-EE" dirty="0" smtClean="0"/>
              <a:t>   267</a:t>
            </a:r>
            <a:r>
              <a:rPr lang="et-EE" b="1" dirty="0"/>
              <a:t>                       </a:t>
            </a:r>
            <a:r>
              <a:rPr lang="et-EE" dirty="0"/>
              <a:t/>
            </a:r>
            <a:br>
              <a:rPr lang="et-EE" dirty="0"/>
            </a:br>
            <a:r>
              <a:rPr lang="et-EE" dirty="0"/>
              <a:t>   </a:t>
            </a:r>
          </a:p>
          <a:p>
            <a:pPr marL="0" indent="0">
              <a:buNone/>
            </a:pPr>
            <a:r>
              <a:rPr lang="et-EE" dirty="0"/>
              <a:t/>
            </a:r>
            <a:br>
              <a:rPr lang="et-EE" dirty="0"/>
            </a:br>
            <a:endParaRPr lang="et-EE" dirty="0"/>
          </a:p>
        </p:txBody>
      </p:sp>
    </p:spTree>
    <p:extLst>
      <p:ext uri="{BB962C8B-B14F-4D97-AF65-F5344CB8AC3E}">
        <p14:creationId xmlns:p14="http://schemas.microsoft.com/office/powerpoint/2010/main" val="311846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251297" y="1692077"/>
            <a:ext cx="8748241" cy="2555923"/>
          </a:xfrm>
        </p:spPr>
        <p:txBody>
          <a:bodyPr/>
          <a:lstStyle/>
          <a:p>
            <a:pPr algn="ctr"/>
            <a:r>
              <a:rPr lang="et-EE" sz="4400" dirty="0" smtClean="0"/>
              <a:t/>
            </a:r>
            <a:br>
              <a:rPr lang="et-EE" sz="4400" dirty="0" smtClean="0"/>
            </a:br>
            <a:r>
              <a:rPr lang="et-EE" sz="4400" dirty="0"/>
              <a:t>A</a:t>
            </a:r>
            <a:r>
              <a:rPr lang="et-EE" sz="4400" dirty="0" smtClean="0"/>
              <a:t>dministratiivsed kontrollid</a:t>
            </a:r>
            <a:br>
              <a:rPr lang="et-EE" sz="4400" dirty="0" smtClean="0"/>
            </a:br>
            <a:r>
              <a:rPr lang="et-EE" sz="3200" dirty="0"/>
              <a:t/>
            </a:r>
            <a:br>
              <a:rPr lang="et-EE" sz="3200" dirty="0"/>
            </a:br>
            <a:r>
              <a:rPr lang="et-EE" sz="3200" dirty="0" smtClean="0"/>
              <a:t>Peamised eksimused ja millele tähelepanu pöörata</a:t>
            </a:r>
            <a:endParaRPr lang="en-US" sz="4400" dirty="0"/>
          </a:p>
        </p:txBody>
      </p:sp>
      <p:sp>
        <p:nvSpPr>
          <p:cNvPr id="9" name="Subtitle 8"/>
          <p:cNvSpPr>
            <a:spLocks noGrp="1"/>
          </p:cNvSpPr>
          <p:nvPr>
            <p:ph type="subTitle" idx="1"/>
          </p:nvPr>
        </p:nvSpPr>
        <p:spPr>
          <a:xfrm>
            <a:off x="431940" y="5652517"/>
            <a:ext cx="8280120" cy="1728000"/>
          </a:xfrm>
        </p:spPr>
        <p:txBody>
          <a:bodyPr/>
          <a:lstStyle/>
          <a:p>
            <a:pPr algn="r"/>
            <a:r>
              <a:rPr lang="et-EE" sz="2000" dirty="0" smtClean="0"/>
              <a:t>Gerli Toom</a:t>
            </a:r>
            <a:endParaRPr lang="fi-FI" sz="2000" dirty="0"/>
          </a:p>
          <a:p>
            <a:pPr algn="r"/>
            <a:r>
              <a:rPr lang="et-EE" sz="2000" dirty="0" smtClean="0"/>
              <a:t>PRIA otsetoetuste osakonna menetlusbüroo</a:t>
            </a:r>
            <a:endParaRPr lang="et-EE" sz="2000" dirty="0"/>
          </a:p>
          <a:p>
            <a:endParaRPr lang="fi-FI" sz="2000" dirty="0"/>
          </a:p>
          <a:p>
            <a:endParaRPr lang="fi-FI" sz="2000" dirty="0"/>
          </a:p>
        </p:txBody>
      </p:sp>
    </p:spTree>
    <p:extLst>
      <p:ext uri="{BB962C8B-B14F-4D97-AF65-F5344CB8AC3E}">
        <p14:creationId xmlns:p14="http://schemas.microsoft.com/office/powerpoint/2010/main" val="3553779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859" y="539949"/>
            <a:ext cx="7947961" cy="936104"/>
          </a:xfrm>
        </p:spPr>
        <p:txBody>
          <a:bodyPr/>
          <a:lstStyle/>
          <a:p>
            <a:r>
              <a:rPr lang="et-EE" b="1" dirty="0" err="1">
                <a:latin typeface="+mn-lt"/>
              </a:rPr>
              <a:t>Rohestamise</a:t>
            </a:r>
            <a:r>
              <a:rPr lang="et-EE" b="1" dirty="0">
                <a:latin typeface="+mn-lt"/>
              </a:rPr>
              <a:t> rikkumised</a:t>
            </a:r>
          </a:p>
        </p:txBody>
      </p:sp>
      <p:sp>
        <p:nvSpPr>
          <p:cNvPr id="3" name="Content Placeholder 2"/>
          <p:cNvSpPr>
            <a:spLocks noGrp="1"/>
          </p:cNvSpPr>
          <p:nvPr>
            <p:ph idx="1"/>
          </p:nvPr>
        </p:nvSpPr>
        <p:spPr>
          <a:xfrm>
            <a:off x="179289" y="1764085"/>
            <a:ext cx="8568952" cy="4248471"/>
          </a:xfrm>
        </p:spPr>
        <p:txBody>
          <a:bodyPr>
            <a:normAutofit/>
          </a:bodyPr>
          <a:lstStyle/>
          <a:p>
            <a:r>
              <a:rPr lang="et-EE" sz="3200" dirty="0"/>
              <a:t>28 taotlejal 71 </a:t>
            </a:r>
            <a:r>
              <a:rPr lang="et-EE" sz="3200" dirty="0" err="1"/>
              <a:t>ökoala</a:t>
            </a:r>
            <a:r>
              <a:rPr lang="et-EE" sz="3200" dirty="0"/>
              <a:t> ei vastanud kehtestatud nõuetele.</a:t>
            </a:r>
          </a:p>
          <a:p>
            <a:r>
              <a:rPr lang="et-EE" sz="3200" dirty="0"/>
              <a:t>31 taotleja 51 põllul leiti eest kultuur, mis ei olnud  harimispraktika kultuuride loetelus.</a:t>
            </a:r>
          </a:p>
          <a:p>
            <a:r>
              <a:rPr lang="et-EE" sz="3200" dirty="0"/>
              <a:t>Lämmastikku siduvat kultuuri on kasvatatud veekaitsevööndis - 3 taotlejat (7 põldu).</a:t>
            </a:r>
          </a:p>
          <a:p>
            <a:pPr marL="0" indent="0">
              <a:buNone/>
            </a:pPr>
            <a:endParaRPr lang="et-EE" dirty="0">
              <a:solidFill>
                <a:srgbClr val="FF0000"/>
              </a:solidFill>
            </a:endParaRPr>
          </a:p>
        </p:txBody>
      </p:sp>
    </p:spTree>
    <p:extLst>
      <p:ext uri="{BB962C8B-B14F-4D97-AF65-F5344CB8AC3E}">
        <p14:creationId xmlns:p14="http://schemas.microsoft.com/office/powerpoint/2010/main" val="1572163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846" y="323926"/>
            <a:ext cx="8015974" cy="864096"/>
          </a:xfrm>
        </p:spPr>
        <p:txBody>
          <a:bodyPr>
            <a:normAutofit/>
          </a:bodyPr>
          <a:lstStyle/>
          <a:p>
            <a:r>
              <a:rPr lang="et-EE" b="1" dirty="0">
                <a:latin typeface="+mn-lt"/>
              </a:rPr>
              <a:t>Enimleitud puudused </a:t>
            </a:r>
            <a:r>
              <a:rPr lang="et-EE" b="1" dirty="0" smtClean="0">
                <a:latin typeface="+mn-lt"/>
              </a:rPr>
              <a:t>MAK </a:t>
            </a:r>
            <a:r>
              <a:rPr lang="et-EE" b="1" dirty="0">
                <a:latin typeface="+mn-lt"/>
              </a:rPr>
              <a:t>toetuste </a:t>
            </a:r>
            <a:r>
              <a:rPr lang="et-EE" b="1" dirty="0" smtClean="0">
                <a:latin typeface="+mn-lt"/>
              </a:rPr>
              <a:t>osas (1)</a:t>
            </a:r>
            <a:endParaRPr lang="et-EE" b="1" dirty="0">
              <a:latin typeface="+mn-lt"/>
            </a:endParaRPr>
          </a:p>
        </p:txBody>
      </p:sp>
      <p:sp>
        <p:nvSpPr>
          <p:cNvPr id="3" name="Content Placeholder 2"/>
          <p:cNvSpPr>
            <a:spLocks noGrp="1"/>
          </p:cNvSpPr>
          <p:nvPr>
            <p:ph idx="1"/>
          </p:nvPr>
        </p:nvSpPr>
        <p:spPr>
          <a:xfrm>
            <a:off x="179289" y="1404045"/>
            <a:ext cx="8568951" cy="4824536"/>
          </a:xfrm>
        </p:spPr>
        <p:txBody>
          <a:bodyPr>
            <a:normAutofit/>
          </a:bodyPr>
          <a:lstStyle/>
          <a:p>
            <a:r>
              <a:rPr lang="et-EE" sz="2800" u="sng" dirty="0" smtClean="0"/>
              <a:t>Kohapeal </a:t>
            </a:r>
            <a:r>
              <a:rPr lang="et-EE" sz="2800" u="sng" dirty="0" err="1" smtClean="0"/>
              <a:t>eestleitud</a:t>
            </a:r>
            <a:r>
              <a:rPr lang="et-EE" sz="2800" u="sng" dirty="0" smtClean="0"/>
              <a:t> </a:t>
            </a:r>
            <a:r>
              <a:rPr lang="et-EE" sz="2800" u="sng" dirty="0"/>
              <a:t>kultuur ei ole KSM </a:t>
            </a:r>
            <a:r>
              <a:rPr lang="et-EE" sz="2800" u="sng" dirty="0" smtClean="0"/>
              <a:t>toetusõiguslik</a:t>
            </a:r>
            <a:endParaRPr lang="et-EE" sz="2800" u="sng" dirty="0"/>
          </a:p>
          <a:p>
            <a:pPr marL="0" indent="0">
              <a:buNone/>
            </a:pPr>
            <a:r>
              <a:rPr lang="et-EE" sz="2800" dirty="0" smtClean="0"/>
              <a:t>26 taotlejat 40 </a:t>
            </a:r>
            <a:r>
              <a:rPr lang="et-EE" sz="2800" dirty="0"/>
              <a:t>põldu</a:t>
            </a:r>
          </a:p>
          <a:p>
            <a:r>
              <a:rPr lang="et-EE" sz="2800" u="sng" dirty="0" smtClean="0"/>
              <a:t>Kohapeal </a:t>
            </a:r>
            <a:r>
              <a:rPr lang="et-EE" sz="2800" u="sng" dirty="0" err="1" smtClean="0"/>
              <a:t>eestleitud</a:t>
            </a:r>
            <a:r>
              <a:rPr lang="et-EE" sz="2800" u="sng" dirty="0" smtClean="0"/>
              <a:t> </a:t>
            </a:r>
            <a:r>
              <a:rPr lang="et-EE" sz="2800" u="sng" dirty="0"/>
              <a:t>põld on vanem kui 4-aastane </a:t>
            </a:r>
            <a:r>
              <a:rPr lang="et-EE" sz="2800" u="sng" dirty="0" smtClean="0"/>
              <a:t>rohumaa</a:t>
            </a:r>
            <a:endParaRPr lang="et-EE" sz="2800" u="sng" dirty="0"/>
          </a:p>
          <a:p>
            <a:pPr marL="0" indent="0">
              <a:buNone/>
            </a:pPr>
            <a:r>
              <a:rPr lang="et-EE" sz="2800" dirty="0" smtClean="0"/>
              <a:t>10 </a:t>
            </a:r>
            <a:r>
              <a:rPr lang="et-EE" sz="2800" dirty="0"/>
              <a:t>taotlejat </a:t>
            </a:r>
            <a:r>
              <a:rPr lang="et-EE" sz="2800" dirty="0" smtClean="0"/>
              <a:t>17 </a:t>
            </a:r>
            <a:r>
              <a:rPr lang="et-EE" sz="2800" dirty="0"/>
              <a:t>põldu</a:t>
            </a:r>
          </a:p>
          <a:p>
            <a:r>
              <a:rPr lang="fi-FI" sz="2800" u="sng" dirty="0" smtClean="0"/>
              <a:t>Ei </a:t>
            </a:r>
            <a:r>
              <a:rPr lang="fi-FI" sz="2800" u="sng" dirty="0"/>
              <a:t>ole täidetud mullaproovide võtmise ja edastamisega seotud nõudeid</a:t>
            </a:r>
            <a:endParaRPr lang="et-EE" sz="2800" u="sng" dirty="0"/>
          </a:p>
          <a:p>
            <a:pPr marL="0" indent="0">
              <a:buNone/>
            </a:pPr>
            <a:r>
              <a:rPr lang="et-EE" sz="2800" dirty="0" smtClean="0"/>
              <a:t>50 </a:t>
            </a:r>
            <a:r>
              <a:rPr lang="fi-FI" sz="2800" dirty="0"/>
              <a:t>taotlejal </a:t>
            </a:r>
            <a:r>
              <a:rPr lang="et-EE" sz="2800" dirty="0"/>
              <a:t>(nii KSM kui MAHE toetus) </a:t>
            </a:r>
            <a:r>
              <a:rPr lang="et-EE" sz="2800" dirty="0" smtClean="0"/>
              <a:t> lisaks olid orgaanilise C proovid puudu 7 taotlejal</a:t>
            </a:r>
            <a:endParaRPr lang="et-EE" sz="2800" dirty="0"/>
          </a:p>
          <a:p>
            <a:endParaRPr lang="et-EE" dirty="0"/>
          </a:p>
        </p:txBody>
      </p:sp>
    </p:spTree>
    <p:extLst>
      <p:ext uri="{BB962C8B-B14F-4D97-AF65-F5344CB8AC3E}">
        <p14:creationId xmlns:p14="http://schemas.microsoft.com/office/powerpoint/2010/main" val="859331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846" y="539950"/>
            <a:ext cx="8015973" cy="720080"/>
          </a:xfrm>
        </p:spPr>
        <p:txBody>
          <a:bodyPr>
            <a:normAutofit/>
          </a:bodyPr>
          <a:lstStyle/>
          <a:p>
            <a:r>
              <a:rPr lang="et-EE" b="1" dirty="0">
                <a:latin typeface="+mn-lt"/>
              </a:rPr>
              <a:t>Enimleitud puudused MAK toetuste </a:t>
            </a:r>
            <a:r>
              <a:rPr lang="et-EE" b="1" dirty="0" smtClean="0">
                <a:latin typeface="+mn-lt"/>
              </a:rPr>
              <a:t>osas (2)</a:t>
            </a:r>
            <a:endParaRPr lang="et-EE" dirty="0">
              <a:latin typeface="+mn-lt"/>
            </a:endParaRPr>
          </a:p>
        </p:txBody>
      </p:sp>
      <p:sp>
        <p:nvSpPr>
          <p:cNvPr id="3" name="Content Placeholder 2"/>
          <p:cNvSpPr>
            <a:spLocks noGrp="1"/>
          </p:cNvSpPr>
          <p:nvPr>
            <p:ph idx="1"/>
          </p:nvPr>
        </p:nvSpPr>
        <p:spPr>
          <a:xfrm>
            <a:off x="179289" y="1692077"/>
            <a:ext cx="8640959" cy="4464496"/>
          </a:xfrm>
        </p:spPr>
        <p:txBody>
          <a:bodyPr>
            <a:normAutofit/>
          </a:bodyPr>
          <a:lstStyle/>
          <a:p>
            <a:r>
              <a:rPr lang="et-EE" sz="3200" u="sng" dirty="0" smtClean="0"/>
              <a:t>Kohapeal </a:t>
            </a:r>
            <a:r>
              <a:rPr lang="et-EE" sz="3200" u="sng" dirty="0"/>
              <a:t>leitud kultuur kuulub madalama ühikumääraga gruppi</a:t>
            </a:r>
          </a:p>
          <a:p>
            <a:pPr marL="0" indent="0">
              <a:buNone/>
            </a:pPr>
            <a:r>
              <a:rPr lang="et-EE" sz="3200" dirty="0" smtClean="0"/>
              <a:t>56 </a:t>
            </a:r>
            <a:r>
              <a:rPr lang="et-EE" sz="3200" dirty="0"/>
              <a:t>taotlejat  </a:t>
            </a:r>
            <a:r>
              <a:rPr lang="et-EE" sz="3200" dirty="0" smtClean="0"/>
              <a:t>176 põldu</a:t>
            </a:r>
          </a:p>
          <a:p>
            <a:r>
              <a:rPr lang="et-EE" sz="3200" u="sng" dirty="0" smtClean="0"/>
              <a:t>Põld </a:t>
            </a:r>
            <a:r>
              <a:rPr lang="et-EE" sz="3200" u="sng" dirty="0"/>
              <a:t>ei ole MAH </a:t>
            </a:r>
            <a:r>
              <a:rPr lang="et-EE" sz="3200" u="sng" dirty="0" smtClean="0"/>
              <a:t>toetusõiguslik, sest </a:t>
            </a:r>
            <a:r>
              <a:rPr lang="et-EE" sz="3200" u="sng" dirty="0" err="1" smtClean="0"/>
              <a:t>eestleitud</a:t>
            </a:r>
            <a:r>
              <a:rPr lang="et-EE" sz="3200" u="sng" dirty="0" smtClean="0"/>
              <a:t> </a:t>
            </a:r>
            <a:r>
              <a:rPr lang="et-EE" sz="3200" u="sng" dirty="0"/>
              <a:t>põllu, maa-ala või põllu osa pindala on alla 0,30 </a:t>
            </a:r>
            <a:r>
              <a:rPr lang="et-EE" sz="3200" u="sng" dirty="0" smtClean="0"/>
              <a:t>ha</a:t>
            </a:r>
            <a:endParaRPr lang="et-EE" sz="3200" u="sng" dirty="0"/>
          </a:p>
          <a:p>
            <a:pPr marL="0" indent="0">
              <a:buNone/>
            </a:pPr>
            <a:r>
              <a:rPr lang="et-EE" sz="3200" dirty="0" smtClean="0"/>
              <a:t>95 taotlejat 148 põldu</a:t>
            </a:r>
          </a:p>
          <a:p>
            <a:r>
              <a:rPr lang="et-EE" sz="3200" dirty="0" smtClean="0"/>
              <a:t>Mõne viljavaheldusnõude rikkumine leiti 13 taotlejal </a:t>
            </a:r>
            <a:endParaRPr lang="et-EE" sz="3200" dirty="0"/>
          </a:p>
          <a:p>
            <a:pPr marL="0" indent="0">
              <a:buNone/>
            </a:pPr>
            <a:endParaRPr lang="et-EE" dirty="0" smtClean="0"/>
          </a:p>
          <a:p>
            <a:endParaRPr lang="et-EE" dirty="0"/>
          </a:p>
        </p:txBody>
      </p:sp>
    </p:spTree>
    <p:extLst>
      <p:ext uri="{BB962C8B-B14F-4D97-AF65-F5344CB8AC3E}">
        <p14:creationId xmlns:p14="http://schemas.microsoft.com/office/powerpoint/2010/main" val="4186646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561" y="683966"/>
            <a:ext cx="7867259" cy="576063"/>
          </a:xfrm>
        </p:spPr>
        <p:txBody>
          <a:bodyPr/>
          <a:lstStyle/>
          <a:p>
            <a:r>
              <a:rPr lang="et-EE" b="1" dirty="0">
                <a:latin typeface="+mn-lt"/>
              </a:rPr>
              <a:t>PLK </a:t>
            </a:r>
            <a:r>
              <a:rPr lang="et-EE" b="1" dirty="0" smtClean="0">
                <a:latin typeface="+mn-lt"/>
              </a:rPr>
              <a:t>rikkumised 2019</a:t>
            </a:r>
            <a:endParaRPr lang="et-EE" b="1" dirty="0">
              <a:latin typeface="+mn-lt"/>
            </a:endParaRPr>
          </a:p>
        </p:txBody>
      </p:sp>
      <p:sp>
        <p:nvSpPr>
          <p:cNvPr id="3" name="Content Placeholder 2"/>
          <p:cNvSpPr>
            <a:spLocks noGrp="1"/>
          </p:cNvSpPr>
          <p:nvPr>
            <p:ph idx="1"/>
          </p:nvPr>
        </p:nvSpPr>
        <p:spPr>
          <a:xfrm>
            <a:off x="179289" y="1620069"/>
            <a:ext cx="8640960" cy="4320480"/>
          </a:xfrm>
        </p:spPr>
        <p:txBody>
          <a:bodyPr>
            <a:normAutofit/>
          </a:bodyPr>
          <a:lstStyle/>
          <a:p>
            <a:r>
              <a:rPr lang="et-EE" sz="2800" dirty="0"/>
              <a:t>Karjatatav poollooduslik kooslus on 1. oktoobriks nõuetekohaselt karjatamata – 23 taotlejat.</a:t>
            </a:r>
          </a:p>
          <a:p>
            <a:r>
              <a:rPr lang="fi-FI" sz="2800" dirty="0"/>
              <a:t>Niidetav poollooduslik kooslus on 1. septembriks niitmata või on niide kokku kogumata</a:t>
            </a:r>
            <a:r>
              <a:rPr lang="et-EE" sz="2800" dirty="0"/>
              <a:t> – 18 taotlejat.</a:t>
            </a:r>
          </a:p>
          <a:p>
            <a:r>
              <a:rPr lang="et-EE" sz="2800" dirty="0"/>
              <a:t>Ala ei ole hooldatud </a:t>
            </a:r>
            <a:r>
              <a:rPr lang="et-EE" sz="2800" dirty="0" err="1"/>
              <a:t>KeA</a:t>
            </a:r>
            <a:r>
              <a:rPr lang="et-EE" sz="2800" dirty="0"/>
              <a:t> poolt taotlusperioodil kinnitatud hooldamisvõttega – 10 taotlejat.</a:t>
            </a:r>
          </a:p>
          <a:p>
            <a:r>
              <a:rPr lang="et-EE" sz="2800" dirty="0"/>
              <a:t>Poollooduslikku kooslust on hekseldatud </a:t>
            </a:r>
            <a:r>
              <a:rPr lang="et-EE" sz="2800" dirty="0" err="1"/>
              <a:t>KeA</a:t>
            </a:r>
            <a:r>
              <a:rPr lang="et-EE" sz="2800" dirty="0"/>
              <a:t> nõusolekuta – 10 taotlejat.</a:t>
            </a:r>
          </a:p>
        </p:txBody>
      </p:sp>
    </p:spTree>
    <p:extLst>
      <p:ext uri="{BB962C8B-B14F-4D97-AF65-F5344CB8AC3E}">
        <p14:creationId xmlns:p14="http://schemas.microsoft.com/office/powerpoint/2010/main" val="2746438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474" y="467942"/>
            <a:ext cx="8065346" cy="864095"/>
          </a:xfrm>
        </p:spPr>
        <p:txBody>
          <a:bodyPr/>
          <a:lstStyle/>
          <a:p>
            <a:r>
              <a:rPr lang="et-EE" b="1" dirty="0">
                <a:latin typeface="+mn-lt"/>
              </a:rPr>
              <a:t>LHT </a:t>
            </a:r>
            <a:r>
              <a:rPr lang="et-EE" b="1" dirty="0" smtClean="0">
                <a:latin typeface="+mn-lt"/>
              </a:rPr>
              <a:t>rikkumised 2019 (veised, lambad, kitsed)</a:t>
            </a:r>
            <a:endParaRPr lang="et-EE" b="1" dirty="0">
              <a:latin typeface="+mn-lt"/>
            </a:endParaRPr>
          </a:p>
        </p:txBody>
      </p:sp>
      <p:sp>
        <p:nvSpPr>
          <p:cNvPr id="3" name="Content Placeholder 2"/>
          <p:cNvSpPr>
            <a:spLocks noGrp="1"/>
          </p:cNvSpPr>
          <p:nvPr>
            <p:ph idx="1"/>
          </p:nvPr>
        </p:nvSpPr>
        <p:spPr>
          <a:xfrm>
            <a:off x="251297" y="1548061"/>
            <a:ext cx="8496944" cy="4536504"/>
          </a:xfrm>
        </p:spPr>
        <p:txBody>
          <a:bodyPr>
            <a:normAutofit lnSpcReduction="10000"/>
          </a:bodyPr>
          <a:lstStyle/>
          <a:p>
            <a:r>
              <a:rPr lang="et-EE" sz="2800" dirty="0"/>
              <a:t>Loom, kellele toetust taotleti, ei olnud karjatamisperioodil taotleja karjas – 34 looma (14 taotlejat).</a:t>
            </a:r>
          </a:p>
          <a:p>
            <a:r>
              <a:rPr lang="et-EE" sz="2800" dirty="0"/>
              <a:t>Loom karjast välja läinud pärast 2.maid (lambad, kitsed) –  504 looma (13 taotlejat).</a:t>
            </a:r>
            <a:endParaRPr lang="et-EE" sz="2800" dirty="0">
              <a:solidFill>
                <a:srgbClr val="FF0000"/>
              </a:solidFill>
            </a:endParaRPr>
          </a:p>
          <a:p>
            <a:r>
              <a:rPr lang="et-EE" sz="2800" dirty="0"/>
              <a:t>Loomal, kellel on nõutud kaks kõrvamärki/märgistust, puudub neist üks – 91 looma (28 taotlejat).</a:t>
            </a:r>
          </a:p>
          <a:p>
            <a:r>
              <a:rPr lang="et-EE" sz="2800" dirty="0"/>
              <a:t>Teostada andmete kontroll loomade registrist – 72 looma (15 taotlejat). </a:t>
            </a:r>
          </a:p>
          <a:p>
            <a:r>
              <a:rPr lang="et-EE" sz="2800" dirty="0"/>
              <a:t>Looma pole karjas lubatud põhjusel - 16 looma (10 taotlejat).</a:t>
            </a:r>
            <a:r>
              <a:rPr lang="et-EE" sz="2362" dirty="0"/>
              <a:t>  </a:t>
            </a:r>
          </a:p>
        </p:txBody>
      </p:sp>
    </p:spTree>
    <p:extLst>
      <p:ext uri="{BB962C8B-B14F-4D97-AF65-F5344CB8AC3E}">
        <p14:creationId xmlns:p14="http://schemas.microsoft.com/office/powerpoint/2010/main" val="4177301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166" y="611958"/>
            <a:ext cx="8006653" cy="792088"/>
          </a:xfrm>
        </p:spPr>
        <p:txBody>
          <a:bodyPr/>
          <a:lstStyle/>
          <a:p>
            <a:r>
              <a:rPr lang="et-EE" b="1" dirty="0">
                <a:latin typeface="+mn-lt"/>
              </a:rPr>
              <a:t>LHT </a:t>
            </a:r>
            <a:r>
              <a:rPr lang="et-EE" b="1" dirty="0" smtClean="0">
                <a:latin typeface="+mn-lt"/>
              </a:rPr>
              <a:t>rikkumised 2019 (sead)</a:t>
            </a:r>
            <a:endParaRPr lang="et-EE" dirty="0">
              <a:latin typeface="+mn-lt"/>
            </a:endParaRPr>
          </a:p>
        </p:txBody>
      </p:sp>
      <p:sp>
        <p:nvSpPr>
          <p:cNvPr id="3" name="Content Placeholder 2"/>
          <p:cNvSpPr>
            <a:spLocks noGrp="1"/>
          </p:cNvSpPr>
          <p:nvPr>
            <p:ph idx="1"/>
          </p:nvPr>
        </p:nvSpPr>
        <p:spPr>
          <a:xfrm>
            <a:off x="179289" y="1692077"/>
            <a:ext cx="8602597" cy="4053887"/>
          </a:xfrm>
        </p:spPr>
        <p:txBody>
          <a:bodyPr>
            <a:normAutofit/>
          </a:bodyPr>
          <a:lstStyle/>
          <a:p>
            <a:r>
              <a:rPr lang="et-EE" sz="3200" dirty="0"/>
              <a:t>Toetust taotleti sigade kohta, keda taotleja peab loomakasvatushoones, kus kasutatakse vedelsõnnikutehnoloogiat, mille tulemusena tekib vedel- või poolvedelsõnnik – 2 taotlejat.</a:t>
            </a:r>
          </a:p>
          <a:p>
            <a:r>
              <a:rPr lang="et-EE" sz="3200" dirty="0"/>
              <a:t>Taotleja ei ole täitnud sigade allapanuga seotud nõudeid. Loomataudi ennetamiseks ei ole rakendatud </a:t>
            </a:r>
            <a:r>
              <a:rPr lang="et-EE" sz="3200" dirty="0" err="1"/>
              <a:t>bioohutusmeetmeid</a:t>
            </a:r>
            <a:r>
              <a:rPr lang="et-EE" sz="3200" dirty="0"/>
              <a:t> –2 taotlejat.</a:t>
            </a:r>
          </a:p>
          <a:p>
            <a:endParaRPr lang="et-EE" sz="2362" dirty="0"/>
          </a:p>
        </p:txBody>
      </p:sp>
    </p:spTree>
    <p:extLst>
      <p:ext uri="{BB962C8B-B14F-4D97-AF65-F5344CB8AC3E}">
        <p14:creationId xmlns:p14="http://schemas.microsoft.com/office/powerpoint/2010/main" val="540496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305" y="251918"/>
            <a:ext cx="8057515" cy="864096"/>
          </a:xfrm>
        </p:spPr>
        <p:txBody>
          <a:bodyPr/>
          <a:lstStyle/>
          <a:p>
            <a:r>
              <a:rPr lang="et-EE" b="1" dirty="0">
                <a:latin typeface="+mn-lt"/>
              </a:rPr>
              <a:t>Infoks ja meeldetuletuseks!</a:t>
            </a:r>
          </a:p>
        </p:txBody>
      </p:sp>
      <p:sp>
        <p:nvSpPr>
          <p:cNvPr id="3" name="Content Placeholder 2"/>
          <p:cNvSpPr>
            <a:spLocks noGrp="1"/>
          </p:cNvSpPr>
          <p:nvPr>
            <p:ph idx="1"/>
          </p:nvPr>
        </p:nvSpPr>
        <p:spPr>
          <a:xfrm>
            <a:off x="179289" y="1116015"/>
            <a:ext cx="8640960" cy="5472606"/>
          </a:xfrm>
        </p:spPr>
        <p:txBody>
          <a:bodyPr>
            <a:noAutofit/>
          </a:bodyPr>
          <a:lstStyle/>
          <a:p>
            <a:pPr lvl="0"/>
            <a:r>
              <a:rPr lang="et-EE" sz="2400" dirty="0"/>
              <a:t>Maade kasutamise õiguslik alus</a:t>
            </a:r>
          </a:p>
          <a:p>
            <a:pPr lvl="0"/>
            <a:r>
              <a:rPr lang="et-EE" sz="2400" dirty="0"/>
              <a:t>Kultuuride järgnevus (ka kohustuse </a:t>
            </a:r>
            <a:r>
              <a:rPr lang="et-EE" sz="2400" dirty="0" err="1"/>
              <a:t>ülevõtmisel</a:t>
            </a:r>
            <a:r>
              <a:rPr lang="et-EE" sz="2400" dirty="0"/>
              <a:t>)</a:t>
            </a:r>
          </a:p>
          <a:p>
            <a:pPr lvl="0"/>
            <a:r>
              <a:rPr lang="et-EE" sz="2400" dirty="0"/>
              <a:t>Rohumaade vanuse jälgimine</a:t>
            </a:r>
          </a:p>
          <a:p>
            <a:pPr lvl="0"/>
            <a:r>
              <a:rPr lang="et-EE" sz="2400" dirty="0"/>
              <a:t>Põllukultuuri muutumisel teha muudatus ka taotluse</a:t>
            </a:r>
          </a:p>
          <a:p>
            <a:pPr lvl="0"/>
            <a:r>
              <a:rPr lang="et-EE" sz="2400" dirty="0"/>
              <a:t>Korralikult täidetud põlluraamat</a:t>
            </a:r>
          </a:p>
          <a:p>
            <a:pPr lvl="0"/>
            <a:r>
              <a:rPr lang="et-EE" sz="2400" dirty="0"/>
              <a:t>Teavitada töid takistavatest asjaoludest esimesel võimalusel</a:t>
            </a:r>
          </a:p>
          <a:p>
            <a:pPr lvl="0"/>
            <a:r>
              <a:rPr lang="et-EE" sz="2400" dirty="0"/>
              <a:t>PLK-</a:t>
            </a:r>
            <a:r>
              <a:rPr lang="et-EE" sz="2400" dirty="0" err="1"/>
              <a:t>del</a:t>
            </a:r>
            <a:r>
              <a:rPr lang="et-EE" sz="2400" dirty="0"/>
              <a:t> on oluline jälgida niitmisega või karjatamisega alustamise kuupäevi. Oluline on ala hooldada taotletud hooldusvõttega.</a:t>
            </a:r>
          </a:p>
          <a:p>
            <a:pPr lvl="0"/>
            <a:r>
              <a:rPr lang="et-EE" sz="2400" dirty="0"/>
              <a:t>KSM ja MAHE taotlejad (5-kohustusaasta) vaadaku üle </a:t>
            </a:r>
            <a:r>
              <a:rPr lang="et-EE" sz="2400" dirty="0" err="1"/>
              <a:t>Corg</a:t>
            </a:r>
            <a:r>
              <a:rPr lang="et-EE" sz="2400" dirty="0"/>
              <a:t> proovide arvud mullaproovides</a:t>
            </a:r>
          </a:p>
          <a:p>
            <a:r>
              <a:rPr lang="et-EE" sz="2400" dirty="0"/>
              <a:t>LHT sigadele taotlemisel veenduda, et loomapidamishoones on tehnoloogiliselt võimalik allapanu nõuet täita ja siis </a:t>
            </a:r>
            <a:r>
              <a:rPr lang="et-EE" sz="2400" dirty="0" smtClean="0"/>
              <a:t>tuleb seda </a:t>
            </a:r>
            <a:r>
              <a:rPr lang="et-EE" sz="2400" dirty="0"/>
              <a:t>nõuet ka reaalselt täita.</a:t>
            </a:r>
          </a:p>
        </p:txBody>
      </p:sp>
    </p:spTree>
    <p:extLst>
      <p:ext uri="{BB962C8B-B14F-4D97-AF65-F5344CB8AC3E}">
        <p14:creationId xmlns:p14="http://schemas.microsoft.com/office/powerpoint/2010/main" val="1176019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pattFill prst="pct5">
          <a:fgClr>
            <a:srgbClr val="FFFFFF"/>
          </a:fgClr>
          <a:bgClr>
            <a:schemeClr val="bg1"/>
          </a:bgClr>
        </a:patt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675481" y="2700756"/>
            <a:ext cx="5755155" cy="719513"/>
          </a:xfrm>
        </p:spPr>
        <p:txBody>
          <a:bodyPr/>
          <a:lstStyle/>
          <a:p>
            <a:pPr algn="ctr"/>
            <a:r>
              <a:rPr lang="et-EE" dirty="0" smtClean="0"/>
              <a:t>Aitäh!</a:t>
            </a:r>
            <a:endParaRPr lang="en-US" dirty="0"/>
          </a:p>
        </p:txBody>
      </p:sp>
      <p:sp>
        <p:nvSpPr>
          <p:cNvPr id="5" name="Subtitle 4"/>
          <p:cNvSpPr>
            <a:spLocks noGrp="1"/>
          </p:cNvSpPr>
          <p:nvPr>
            <p:ph type="subTitle" idx="1"/>
          </p:nvPr>
        </p:nvSpPr>
        <p:spPr/>
        <p:txBody>
          <a:bodyPr/>
          <a:lstStyle/>
          <a:p>
            <a:r>
              <a:rPr lang="et-EE" b="1" dirty="0" smtClean="0"/>
              <a:t> </a:t>
            </a:r>
          </a:p>
        </p:txBody>
      </p:sp>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941923" y="1928192"/>
            <a:ext cx="5222270" cy="3609666"/>
          </a:xfrm>
          <a:prstGeom prst="rect">
            <a:avLst/>
          </a:prstGeom>
          <a:noFill/>
          <a:ln>
            <a:noFill/>
          </a:ln>
          <a:effectLst>
            <a:outerShdw dist="35921" dir="2700000" algn="ctr" rotWithShape="0">
              <a:schemeClr val="bg2">
                <a:alpha val="19000"/>
              </a:schemeClr>
            </a:outerShdw>
            <a:softEdge rad="5334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Lst>
        </p:spPr>
      </p:pic>
      <p:sp>
        <p:nvSpPr>
          <p:cNvPr id="2" name="Rectangle 1"/>
          <p:cNvSpPr/>
          <p:nvPr/>
        </p:nvSpPr>
        <p:spPr>
          <a:xfrm>
            <a:off x="2314942" y="2406937"/>
            <a:ext cx="1332212" cy="443070"/>
          </a:xfrm>
          <a:prstGeom prst="rect">
            <a:avLst/>
          </a:prstGeom>
        </p:spPr>
        <p:txBody>
          <a:bodyPr wrap="square">
            <a:spAutoFit/>
          </a:bodyPr>
          <a:lstStyle/>
          <a:p>
            <a:pPr defTabSz="332508"/>
            <a:r>
              <a:rPr lang="et-EE" sz="2072" dirty="0">
                <a:solidFill>
                  <a:prstClr val="black"/>
                </a:solidFill>
                <a:latin typeface="Roboto Condensed"/>
                <a:ea typeface="Microsoft YaHei"/>
              </a:rPr>
              <a:t>Aitäh!</a:t>
            </a:r>
          </a:p>
        </p:txBody>
      </p:sp>
    </p:spTree>
    <p:extLst>
      <p:ext uri="{BB962C8B-B14F-4D97-AF65-F5344CB8AC3E}">
        <p14:creationId xmlns:p14="http://schemas.microsoft.com/office/powerpoint/2010/main" val="3812504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69" y="14850"/>
            <a:ext cx="7920000" cy="720081"/>
          </a:xfrm>
        </p:spPr>
        <p:txBody>
          <a:bodyPr/>
          <a:lstStyle/>
          <a:p>
            <a:pPr algn="ctr"/>
            <a:r>
              <a:rPr lang="et-EE" altLang="et-EE" dirty="0" smtClean="0"/>
              <a:t>Ühtne pindalatoetus</a:t>
            </a:r>
            <a:endParaRPr lang="et-EE" dirty="0"/>
          </a:p>
        </p:txBody>
      </p:sp>
      <p:sp>
        <p:nvSpPr>
          <p:cNvPr id="3" name="Content Placeholder 2"/>
          <p:cNvSpPr>
            <a:spLocks noGrp="1"/>
          </p:cNvSpPr>
          <p:nvPr>
            <p:ph idx="1"/>
          </p:nvPr>
        </p:nvSpPr>
        <p:spPr>
          <a:xfrm>
            <a:off x="0" y="734931"/>
            <a:ext cx="8999538" cy="6105607"/>
          </a:xfrm>
        </p:spPr>
        <p:txBody>
          <a:bodyPr/>
          <a:lstStyle/>
          <a:p>
            <a:pPr marL="108000" indent="0">
              <a:buNone/>
            </a:pPr>
            <a:r>
              <a:rPr lang="et-EE" sz="2800" b="1" dirty="0" smtClean="0"/>
              <a:t>Peamised toetuse vähendamise põhjused:</a:t>
            </a:r>
          </a:p>
          <a:p>
            <a:pPr marL="108000" indent="0">
              <a:buNone/>
            </a:pPr>
            <a:endParaRPr lang="et-EE" sz="2400" dirty="0" smtClean="0"/>
          </a:p>
          <a:p>
            <a:pPr>
              <a:buFont typeface="Wingdings" panose="05000000000000000000" pitchFamily="2" charset="2"/>
              <a:buChar char="ü"/>
            </a:pPr>
            <a:endParaRPr lang="et-EE" sz="2400" dirty="0" smtClean="0"/>
          </a:p>
          <a:p>
            <a:pPr>
              <a:buFont typeface="Wingdings" panose="05000000000000000000" pitchFamily="2" charset="2"/>
              <a:buChar char="ü"/>
            </a:pPr>
            <a:endParaRPr lang="et-EE" sz="2400" dirty="0" smtClean="0"/>
          </a:p>
          <a:p>
            <a:pPr marL="108000" indent="0">
              <a:buNone/>
            </a:pPr>
            <a:endParaRPr lang="et-EE" sz="2400" dirty="0" smtClean="0"/>
          </a:p>
          <a:p>
            <a:r>
              <a:rPr lang="et-EE" sz="2800" dirty="0" smtClean="0"/>
              <a:t>Puudub </a:t>
            </a:r>
            <a:r>
              <a:rPr lang="et-EE" sz="2800" dirty="0"/>
              <a:t>õigus maad </a:t>
            </a:r>
            <a:r>
              <a:rPr lang="et-EE" sz="2800" dirty="0" smtClean="0"/>
              <a:t>kasutada või põld ei ole taotleja kasutuses – 403 taotlejat.</a:t>
            </a:r>
            <a:endParaRPr lang="et-EE" sz="2800" dirty="0"/>
          </a:p>
          <a:p>
            <a:r>
              <a:rPr lang="et-EE" sz="2800" dirty="0" smtClean="0"/>
              <a:t>Kindlaksmääratud põllu pindala on väiksem kui 0,30 ha – 77 taotlejat.</a:t>
            </a:r>
          </a:p>
          <a:p>
            <a:r>
              <a:rPr lang="et-EE" sz="2800" dirty="0" smtClean="0"/>
              <a:t>Toetuse vähendus taotluse hilinenult esitamise tõttu - 861 taotlejat (2018 oli 1079 taotlejat).</a:t>
            </a:r>
            <a:endParaRPr lang="et-EE" sz="2800" dirty="0"/>
          </a:p>
          <a:p>
            <a:pPr marL="108000" indent="0">
              <a:buNone/>
            </a:pPr>
            <a:endParaRPr lang="et-EE" sz="2400" dirty="0" smtClean="0"/>
          </a:p>
          <a:p>
            <a:pPr>
              <a:buFont typeface="Wingdings" panose="05000000000000000000" pitchFamily="2" charset="2"/>
              <a:buChar char="ü"/>
            </a:pPr>
            <a:endParaRPr lang="et-EE" sz="2400" dirty="0" smtClean="0"/>
          </a:p>
          <a:p>
            <a:pPr marL="108000" indent="0">
              <a:buNone/>
            </a:pPr>
            <a:endParaRPr lang="et-EE" dirty="0"/>
          </a:p>
        </p:txBody>
      </p:sp>
      <p:graphicFrame>
        <p:nvGraphicFramePr>
          <p:cNvPr id="4" name="Table 3"/>
          <p:cNvGraphicFramePr>
            <a:graphicFrameLocks noGrp="1"/>
          </p:cNvGraphicFramePr>
          <p:nvPr>
            <p:extLst>
              <p:ext uri="{D42A27DB-BD31-4B8C-83A1-F6EECF244321}">
                <p14:modId xmlns:p14="http://schemas.microsoft.com/office/powerpoint/2010/main" val="3416912824"/>
              </p:ext>
            </p:extLst>
          </p:nvPr>
        </p:nvGraphicFramePr>
        <p:xfrm>
          <a:off x="107280" y="1260029"/>
          <a:ext cx="8784977" cy="1889760"/>
        </p:xfrm>
        <a:graphic>
          <a:graphicData uri="http://schemas.openxmlformats.org/drawingml/2006/table">
            <a:tbl>
              <a:tblPr firstRow="1" bandRow="1">
                <a:tableStyleId>{5C22544A-7EE6-4342-B048-85BDC9FD1C3A}</a:tableStyleId>
              </a:tblPr>
              <a:tblGrid>
                <a:gridCol w="4176465"/>
                <a:gridCol w="2376264"/>
                <a:gridCol w="2232248"/>
              </a:tblGrid>
              <a:tr h="370840">
                <a:tc>
                  <a:txBody>
                    <a:bodyPr/>
                    <a:lstStyle/>
                    <a:p>
                      <a:r>
                        <a:rPr lang="et-EE" sz="2800" dirty="0" smtClean="0"/>
                        <a:t>Põhjus</a:t>
                      </a:r>
                      <a:endParaRPr lang="en-GB" sz="2800" dirty="0"/>
                    </a:p>
                  </a:txBody>
                  <a:tcPr/>
                </a:tc>
                <a:tc>
                  <a:txBody>
                    <a:bodyPr/>
                    <a:lstStyle/>
                    <a:p>
                      <a:r>
                        <a:rPr lang="et-EE" sz="2800" dirty="0" smtClean="0"/>
                        <a:t>2018</a:t>
                      </a:r>
                      <a:endParaRPr lang="en-GB" sz="2800" dirty="0"/>
                    </a:p>
                  </a:txBody>
                  <a:tcPr/>
                </a:tc>
                <a:tc>
                  <a:txBody>
                    <a:bodyPr/>
                    <a:lstStyle/>
                    <a:p>
                      <a:r>
                        <a:rPr lang="et-EE" sz="2800" dirty="0" smtClean="0"/>
                        <a:t>2019</a:t>
                      </a:r>
                      <a:endParaRPr lang="en-GB" sz="28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2800" dirty="0" smtClean="0"/>
                        <a:t>Taotletud ja kindlakstehtud pinna erinevus</a:t>
                      </a:r>
                      <a:endParaRPr lang="en-GB" sz="2800" dirty="0" smtClean="0"/>
                    </a:p>
                  </a:txBody>
                  <a:tcPr/>
                </a:tc>
                <a:tc>
                  <a:txBody>
                    <a:bodyPr/>
                    <a:lstStyle/>
                    <a:p>
                      <a:r>
                        <a:rPr lang="et-EE" sz="2800" dirty="0" smtClean="0"/>
                        <a:t>601</a:t>
                      </a:r>
                      <a:r>
                        <a:rPr lang="et-EE" sz="2800" baseline="0" dirty="0" smtClean="0"/>
                        <a:t> taotlejat (2369 ha)</a:t>
                      </a:r>
                      <a:endParaRPr lang="en-GB" sz="2800" dirty="0" smtClean="0"/>
                    </a:p>
                    <a:p>
                      <a:endParaRPr lang="en-GB" sz="2800" dirty="0"/>
                    </a:p>
                  </a:txBody>
                  <a:tcPr/>
                </a:tc>
                <a:tc>
                  <a:txBody>
                    <a:bodyPr/>
                    <a:lstStyle/>
                    <a:p>
                      <a:r>
                        <a:rPr lang="et-EE" sz="2800" baseline="0" dirty="0" smtClean="0"/>
                        <a:t>854 taotlejat (5157 ha)</a:t>
                      </a:r>
                      <a:endParaRPr lang="en-GB" sz="2800" dirty="0"/>
                    </a:p>
                  </a:txBody>
                  <a:tcPr/>
                </a:tc>
              </a:tr>
            </a:tbl>
          </a:graphicData>
        </a:graphic>
      </p:graphicFrame>
    </p:spTree>
    <p:extLst>
      <p:ext uri="{BB962C8B-B14F-4D97-AF65-F5344CB8AC3E}">
        <p14:creationId xmlns:p14="http://schemas.microsoft.com/office/powerpoint/2010/main" val="3725286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297" y="-12143"/>
            <a:ext cx="8568952" cy="1080000"/>
          </a:xfrm>
        </p:spPr>
        <p:txBody>
          <a:bodyPr/>
          <a:lstStyle/>
          <a:p>
            <a:r>
              <a:rPr lang="et-EE" dirty="0" smtClean="0"/>
              <a:t>K</a:t>
            </a:r>
            <a:r>
              <a:rPr lang="fi-FI" dirty="0" smtClean="0"/>
              <a:t>liimat </a:t>
            </a:r>
            <a:r>
              <a:rPr lang="fi-FI" dirty="0"/>
              <a:t>ja keskkonda säästvate </a:t>
            </a:r>
            <a:r>
              <a:rPr lang="fi-FI" dirty="0" smtClean="0"/>
              <a:t>põllumajandustavade toetus</a:t>
            </a:r>
            <a:r>
              <a:rPr lang="et-EE" dirty="0" smtClean="0"/>
              <a:t> </a:t>
            </a:r>
            <a:r>
              <a:rPr lang="et-EE" altLang="et-EE" dirty="0" smtClean="0"/>
              <a:t>(ROH)</a:t>
            </a:r>
            <a:endParaRPr lang="et-EE" dirty="0"/>
          </a:p>
        </p:txBody>
      </p:sp>
      <p:sp>
        <p:nvSpPr>
          <p:cNvPr id="3" name="Content Placeholder 2"/>
          <p:cNvSpPr>
            <a:spLocks noGrp="1"/>
          </p:cNvSpPr>
          <p:nvPr>
            <p:ph idx="1"/>
          </p:nvPr>
        </p:nvSpPr>
        <p:spPr>
          <a:xfrm>
            <a:off x="-17073" y="1041346"/>
            <a:ext cx="8999538" cy="5508501"/>
          </a:xfrm>
        </p:spPr>
        <p:txBody>
          <a:bodyPr/>
          <a:lstStyle/>
          <a:p>
            <a:pPr marL="0" indent="0">
              <a:buNone/>
            </a:pPr>
            <a:r>
              <a:rPr lang="et-EE" sz="2800" b="1" dirty="0" smtClean="0"/>
              <a:t> Põllumajanduskultuuride mitmekesistamine (MK)</a:t>
            </a:r>
          </a:p>
          <a:p>
            <a:pPr marL="0" indent="0">
              <a:buNone/>
            </a:pPr>
            <a:endParaRPr lang="et-EE" sz="2400" b="1" dirty="0" smtClean="0"/>
          </a:p>
          <a:p>
            <a:pPr marL="108000" indent="0">
              <a:buNone/>
            </a:pPr>
            <a:endParaRPr lang="et-EE" sz="2400" dirty="0" smtClean="0"/>
          </a:p>
          <a:p>
            <a:pPr marL="108000" indent="0">
              <a:buNone/>
            </a:pPr>
            <a:endParaRPr lang="et-EE" sz="2400" dirty="0" smtClean="0"/>
          </a:p>
          <a:p>
            <a:pPr marL="108000" indent="0">
              <a:buNone/>
            </a:pPr>
            <a:endParaRPr lang="et-EE" sz="2800" dirty="0" smtClean="0"/>
          </a:p>
          <a:p>
            <a:pPr marL="108000" indent="0">
              <a:buNone/>
            </a:pPr>
            <a:endParaRPr lang="et-EE" sz="2800" dirty="0" smtClean="0"/>
          </a:p>
          <a:p>
            <a:pPr marL="108000" indent="0">
              <a:buNone/>
            </a:pPr>
            <a:endParaRPr lang="et-EE" sz="2800" dirty="0" smtClean="0"/>
          </a:p>
          <a:p>
            <a:pPr marL="108000" indent="0">
              <a:buNone/>
            </a:pPr>
            <a:r>
              <a:rPr lang="et-EE" sz="2800" dirty="0" smtClean="0"/>
              <a:t>Peamised </a:t>
            </a:r>
            <a:r>
              <a:rPr lang="et-EE" sz="2800" dirty="0"/>
              <a:t>toetuse vähendamise põhjused:</a:t>
            </a:r>
          </a:p>
          <a:p>
            <a:pPr marL="108000" indent="0">
              <a:buNone/>
            </a:pPr>
            <a:endParaRPr lang="et-EE" sz="2400" dirty="0"/>
          </a:p>
        </p:txBody>
      </p:sp>
      <p:graphicFrame>
        <p:nvGraphicFramePr>
          <p:cNvPr id="5" name="Table 4"/>
          <p:cNvGraphicFramePr>
            <a:graphicFrameLocks noGrp="1"/>
          </p:cNvGraphicFramePr>
          <p:nvPr>
            <p:extLst>
              <p:ext uri="{D42A27DB-BD31-4B8C-83A1-F6EECF244321}">
                <p14:modId xmlns:p14="http://schemas.microsoft.com/office/powerpoint/2010/main" val="184651917"/>
              </p:ext>
            </p:extLst>
          </p:nvPr>
        </p:nvGraphicFramePr>
        <p:xfrm>
          <a:off x="6598" y="1565983"/>
          <a:ext cx="8675106" cy="5274555"/>
        </p:xfrm>
        <a:graphic>
          <a:graphicData uri="http://schemas.openxmlformats.org/drawingml/2006/table">
            <a:tbl>
              <a:tblPr firstRow="1" bandRow="1">
                <a:tableStyleId>{5C22544A-7EE6-4342-B048-85BDC9FD1C3A}</a:tableStyleId>
              </a:tblPr>
              <a:tblGrid>
                <a:gridCol w="6298842"/>
                <a:gridCol w="1152128"/>
                <a:gridCol w="1224136"/>
              </a:tblGrid>
              <a:tr h="672075">
                <a:tc>
                  <a:txBody>
                    <a:bodyPr/>
                    <a:lstStyle/>
                    <a:p>
                      <a:r>
                        <a:rPr lang="et-EE" sz="2400" dirty="0" smtClean="0"/>
                        <a:t>Nõude rikkumine</a:t>
                      </a:r>
                      <a:endParaRPr lang="en-GB" sz="2400" dirty="0"/>
                    </a:p>
                  </a:txBody>
                  <a:tcPr/>
                </a:tc>
                <a:tc>
                  <a:txBody>
                    <a:bodyPr/>
                    <a:lstStyle/>
                    <a:p>
                      <a:r>
                        <a:rPr lang="et-EE" sz="2400" dirty="0" smtClean="0"/>
                        <a:t>2018</a:t>
                      </a:r>
                      <a:endParaRPr lang="en-GB" sz="2400" dirty="0"/>
                    </a:p>
                  </a:txBody>
                  <a:tcPr/>
                </a:tc>
                <a:tc>
                  <a:txBody>
                    <a:bodyPr/>
                    <a:lstStyle/>
                    <a:p>
                      <a:r>
                        <a:rPr lang="et-EE" sz="2400" dirty="0" smtClean="0"/>
                        <a:t>2019</a:t>
                      </a:r>
                      <a:endParaRPr lang="en-GB" sz="2400" dirty="0"/>
                    </a:p>
                  </a:txBody>
                  <a:tcPr/>
                </a:tc>
              </a:tr>
              <a:tr h="1344149">
                <a:tc>
                  <a:txBody>
                    <a:bodyPr/>
                    <a:lstStyle/>
                    <a:p>
                      <a:r>
                        <a:rPr lang="et-EE" sz="2400" kern="1200" dirty="0" smtClean="0">
                          <a:solidFill>
                            <a:schemeClr val="dk1"/>
                          </a:solidFill>
                          <a:effectLst/>
                          <a:latin typeface="+mn-lt"/>
                          <a:ea typeface="+mn-ea"/>
                          <a:cs typeface="+mn-cs"/>
                        </a:rPr>
                        <a:t>MK kahe kultuuri nõude rikkumise eest (ei ole kahte kultuuri või on peamist kultuuri üle 75%)</a:t>
                      </a:r>
                    </a:p>
                    <a:p>
                      <a:endParaRPr lang="et-EE" sz="1600" kern="1200" dirty="0" smtClean="0">
                        <a:solidFill>
                          <a:schemeClr val="dk1"/>
                        </a:solidFill>
                        <a:effectLst/>
                        <a:latin typeface="+mn-lt"/>
                        <a:ea typeface="+mn-ea"/>
                        <a:cs typeface="+mn-cs"/>
                      </a:endParaRPr>
                    </a:p>
                    <a:p>
                      <a:r>
                        <a:rPr lang="et-EE" sz="2400" kern="1200" dirty="0" smtClean="0">
                          <a:solidFill>
                            <a:schemeClr val="dk1"/>
                          </a:solidFill>
                          <a:effectLst/>
                          <a:latin typeface="+mn-lt"/>
                          <a:ea typeface="+mn-ea"/>
                          <a:cs typeface="+mn-cs"/>
                        </a:rPr>
                        <a:t>MK kolme kultuuri nõude rikkumise eest, kuna kahte peamist põllumajanduskultuuri kasvatati rohkem kui 95% kindlaksmääratud põllumaa pindalast</a:t>
                      </a:r>
                    </a:p>
                    <a:p>
                      <a:endParaRPr lang="et-EE" sz="1600" kern="1200" dirty="0" smtClean="0">
                        <a:solidFill>
                          <a:schemeClr val="dk1"/>
                        </a:solidFill>
                        <a:effectLst/>
                        <a:latin typeface="+mn-lt"/>
                        <a:ea typeface="+mn-ea"/>
                        <a:cs typeface="+mn-cs"/>
                      </a:endParaRPr>
                    </a:p>
                    <a:p>
                      <a:r>
                        <a:rPr lang="et-EE" sz="2400" kern="1200" dirty="0" smtClean="0">
                          <a:solidFill>
                            <a:schemeClr val="dk1"/>
                          </a:solidFill>
                          <a:effectLst/>
                          <a:latin typeface="+mn-lt"/>
                          <a:ea typeface="+mn-ea"/>
                          <a:cs typeface="+mn-cs"/>
                        </a:rPr>
                        <a:t>MK</a:t>
                      </a:r>
                      <a:r>
                        <a:rPr lang="et-EE" sz="2400" kern="1200" baseline="0" dirty="0" smtClean="0">
                          <a:solidFill>
                            <a:schemeClr val="dk1"/>
                          </a:solidFill>
                          <a:effectLst/>
                          <a:latin typeface="+mn-lt"/>
                          <a:ea typeface="+mn-ea"/>
                          <a:cs typeface="+mn-cs"/>
                        </a:rPr>
                        <a:t> </a:t>
                      </a:r>
                      <a:r>
                        <a:rPr lang="et-EE" sz="2400" kern="1200" dirty="0" smtClean="0">
                          <a:solidFill>
                            <a:schemeClr val="dk1"/>
                          </a:solidFill>
                          <a:effectLst/>
                          <a:latin typeface="+mn-lt"/>
                          <a:ea typeface="+mn-ea"/>
                          <a:cs typeface="+mn-cs"/>
                        </a:rPr>
                        <a:t>kolme kultuuri nõude rikkumise eest, kuna peamist põllumajanduskultuuri kasvatati rohkem kui 75% kindlaksmääratud põllumaa pindalast</a:t>
                      </a:r>
                      <a:endParaRPr lang="en-GB" sz="2400" dirty="0"/>
                    </a:p>
                  </a:txBody>
                  <a:tcPr/>
                </a:tc>
                <a:tc>
                  <a:txBody>
                    <a:bodyPr/>
                    <a:lstStyle/>
                    <a:p>
                      <a:r>
                        <a:rPr lang="et-EE" sz="2400" dirty="0" smtClean="0"/>
                        <a:t>95</a:t>
                      </a:r>
                    </a:p>
                    <a:p>
                      <a:endParaRPr lang="et-EE" sz="2400" dirty="0" smtClean="0"/>
                    </a:p>
                    <a:p>
                      <a:endParaRPr lang="et-EE" sz="1600" dirty="0" smtClean="0"/>
                    </a:p>
                    <a:p>
                      <a:r>
                        <a:rPr lang="et-EE" sz="2400" dirty="0" smtClean="0"/>
                        <a:t>18</a:t>
                      </a:r>
                    </a:p>
                    <a:p>
                      <a:endParaRPr lang="et-EE" sz="2400" dirty="0" smtClean="0"/>
                    </a:p>
                    <a:p>
                      <a:endParaRPr lang="et-EE" sz="2400" dirty="0" smtClean="0"/>
                    </a:p>
                    <a:p>
                      <a:endParaRPr lang="et-EE" sz="2400" dirty="0" smtClean="0"/>
                    </a:p>
                    <a:p>
                      <a:endParaRPr lang="et-EE" sz="1600" dirty="0" smtClean="0"/>
                    </a:p>
                    <a:p>
                      <a:r>
                        <a:rPr lang="et-EE" sz="2400" dirty="0" smtClean="0"/>
                        <a:t>19</a:t>
                      </a:r>
                      <a:endParaRPr lang="en-GB" sz="2400" dirty="0"/>
                    </a:p>
                  </a:txBody>
                  <a:tcPr/>
                </a:tc>
                <a:tc>
                  <a:txBody>
                    <a:bodyPr/>
                    <a:lstStyle/>
                    <a:p>
                      <a:r>
                        <a:rPr lang="et-EE" sz="2400" dirty="0" smtClean="0"/>
                        <a:t>74</a:t>
                      </a:r>
                    </a:p>
                    <a:p>
                      <a:endParaRPr lang="et-EE" sz="2400" dirty="0" smtClean="0"/>
                    </a:p>
                    <a:p>
                      <a:endParaRPr lang="et-EE" sz="1600" dirty="0" smtClean="0"/>
                    </a:p>
                    <a:p>
                      <a:r>
                        <a:rPr lang="et-EE" sz="2400" dirty="0" smtClean="0"/>
                        <a:t>19</a:t>
                      </a:r>
                    </a:p>
                    <a:p>
                      <a:endParaRPr lang="et-EE" sz="2400" dirty="0" smtClean="0"/>
                    </a:p>
                    <a:p>
                      <a:endParaRPr lang="et-EE" sz="2400" dirty="0" smtClean="0"/>
                    </a:p>
                    <a:p>
                      <a:endParaRPr lang="et-EE" sz="2400" dirty="0" smtClean="0"/>
                    </a:p>
                    <a:p>
                      <a:endParaRPr lang="et-EE" sz="1600" dirty="0" smtClean="0"/>
                    </a:p>
                    <a:p>
                      <a:r>
                        <a:rPr lang="et-EE" sz="2400" dirty="0" smtClean="0"/>
                        <a:t>6</a:t>
                      </a:r>
                      <a:endParaRPr lang="en-GB" sz="2400" dirty="0"/>
                    </a:p>
                  </a:txBody>
                  <a:tcPr/>
                </a:tc>
              </a:tr>
            </a:tbl>
          </a:graphicData>
        </a:graphic>
      </p:graphicFrame>
    </p:spTree>
    <p:extLst>
      <p:ext uri="{BB962C8B-B14F-4D97-AF65-F5344CB8AC3E}">
        <p14:creationId xmlns:p14="http://schemas.microsoft.com/office/powerpoint/2010/main" val="1079910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297" y="0"/>
            <a:ext cx="8640960" cy="971997"/>
          </a:xfrm>
        </p:spPr>
        <p:txBody>
          <a:bodyPr/>
          <a:lstStyle/>
          <a:p>
            <a:r>
              <a:rPr lang="et-EE" dirty="0"/>
              <a:t>K</a:t>
            </a:r>
            <a:r>
              <a:rPr lang="fi-FI" dirty="0"/>
              <a:t>liimat ja keskkonda säästvate </a:t>
            </a:r>
            <a:r>
              <a:rPr lang="fi-FI" dirty="0" smtClean="0"/>
              <a:t>põllumajandustavade </a:t>
            </a:r>
            <a:r>
              <a:rPr lang="fi-FI" dirty="0"/>
              <a:t>toetus</a:t>
            </a:r>
            <a:r>
              <a:rPr lang="et-EE" dirty="0"/>
              <a:t> </a:t>
            </a:r>
            <a:r>
              <a:rPr lang="et-EE" altLang="et-EE" dirty="0"/>
              <a:t>(ROH)</a:t>
            </a:r>
            <a:endParaRPr lang="et-EE" dirty="0"/>
          </a:p>
        </p:txBody>
      </p:sp>
      <p:sp>
        <p:nvSpPr>
          <p:cNvPr id="3" name="Content Placeholder 2"/>
          <p:cNvSpPr>
            <a:spLocks noGrp="1"/>
          </p:cNvSpPr>
          <p:nvPr>
            <p:ph idx="1"/>
          </p:nvPr>
        </p:nvSpPr>
        <p:spPr>
          <a:xfrm>
            <a:off x="0" y="1188021"/>
            <a:ext cx="8999538" cy="5868541"/>
          </a:xfrm>
        </p:spPr>
        <p:txBody>
          <a:bodyPr/>
          <a:lstStyle/>
          <a:p>
            <a:pPr marL="108000" indent="0">
              <a:buNone/>
            </a:pPr>
            <a:r>
              <a:rPr lang="et-EE" sz="2800" b="1" dirty="0" smtClean="0"/>
              <a:t>Ökoloogilise </a:t>
            </a:r>
            <a:r>
              <a:rPr lang="et-EE" sz="2800" b="1" dirty="0"/>
              <a:t>kasutuseesmärgiga maa-alade (</a:t>
            </a:r>
            <a:r>
              <a:rPr lang="et-EE" sz="2800" b="1" dirty="0" err="1"/>
              <a:t>ökoalade</a:t>
            </a:r>
            <a:r>
              <a:rPr lang="et-EE" sz="2800" b="1" dirty="0"/>
              <a:t>) </a:t>
            </a:r>
            <a:r>
              <a:rPr lang="et-EE" sz="2800" b="1" dirty="0" smtClean="0"/>
              <a:t>olemasolu põllumaal ning püsirohumaade säilitamine.</a:t>
            </a:r>
          </a:p>
          <a:p>
            <a:pPr marL="108000" indent="0">
              <a:buNone/>
            </a:pPr>
            <a:endParaRPr lang="et-EE" sz="2400" dirty="0" smtClean="0"/>
          </a:p>
          <a:p>
            <a:pPr marL="108000" indent="0">
              <a:buNone/>
            </a:pPr>
            <a:endParaRPr lang="et-EE" sz="2400" dirty="0"/>
          </a:p>
          <a:p>
            <a:pPr marL="108000" indent="0">
              <a:buNone/>
            </a:pPr>
            <a:endParaRPr lang="et-EE" sz="2800" dirty="0" smtClean="0"/>
          </a:p>
          <a:p>
            <a:pPr marL="108000" indent="0">
              <a:buNone/>
            </a:pPr>
            <a:endParaRPr lang="et-EE" sz="2800" dirty="0"/>
          </a:p>
        </p:txBody>
      </p:sp>
      <p:graphicFrame>
        <p:nvGraphicFramePr>
          <p:cNvPr id="4" name="Table 3"/>
          <p:cNvGraphicFramePr>
            <a:graphicFrameLocks noGrp="1"/>
          </p:cNvGraphicFramePr>
          <p:nvPr>
            <p:extLst>
              <p:ext uri="{D42A27DB-BD31-4B8C-83A1-F6EECF244321}">
                <p14:modId xmlns:p14="http://schemas.microsoft.com/office/powerpoint/2010/main" val="1449556413"/>
              </p:ext>
            </p:extLst>
          </p:nvPr>
        </p:nvGraphicFramePr>
        <p:xfrm>
          <a:off x="0" y="2753397"/>
          <a:ext cx="8784977" cy="3884672"/>
        </p:xfrm>
        <a:graphic>
          <a:graphicData uri="http://schemas.openxmlformats.org/drawingml/2006/table">
            <a:tbl>
              <a:tblPr firstRow="1" bandRow="1">
                <a:tableStyleId>{5C22544A-7EE6-4342-B048-85BDC9FD1C3A}</a:tableStyleId>
              </a:tblPr>
              <a:tblGrid>
                <a:gridCol w="6192689"/>
                <a:gridCol w="1440160"/>
                <a:gridCol w="1152128"/>
              </a:tblGrid>
              <a:tr h="559656">
                <a:tc>
                  <a:txBody>
                    <a:bodyPr/>
                    <a:lstStyle/>
                    <a:p>
                      <a:r>
                        <a:rPr lang="et-EE" sz="2800" dirty="0" smtClean="0"/>
                        <a:t>Põhjus</a:t>
                      </a:r>
                      <a:endParaRPr lang="en-GB" sz="2800" dirty="0"/>
                    </a:p>
                  </a:txBody>
                  <a:tcPr/>
                </a:tc>
                <a:tc>
                  <a:txBody>
                    <a:bodyPr/>
                    <a:lstStyle/>
                    <a:p>
                      <a:r>
                        <a:rPr lang="et-EE" sz="2800" dirty="0" smtClean="0"/>
                        <a:t>2018</a:t>
                      </a:r>
                      <a:endParaRPr lang="en-GB" sz="2800" dirty="0"/>
                    </a:p>
                  </a:txBody>
                  <a:tcPr/>
                </a:tc>
                <a:tc>
                  <a:txBody>
                    <a:bodyPr/>
                    <a:lstStyle/>
                    <a:p>
                      <a:r>
                        <a:rPr lang="et-EE" sz="2800" dirty="0" smtClean="0"/>
                        <a:t>2019</a:t>
                      </a:r>
                      <a:endParaRPr lang="en-GB" sz="2800" dirty="0"/>
                    </a:p>
                  </a:txBody>
                  <a:tcPr/>
                </a:tc>
              </a:tr>
              <a:tr h="3325016">
                <a:tc>
                  <a:txBody>
                    <a:bodyPr/>
                    <a:lstStyle/>
                    <a:p>
                      <a:r>
                        <a:rPr lang="et-EE" sz="2800" b="1" dirty="0" err="1" smtClean="0"/>
                        <a:t>Ökoalade</a:t>
                      </a:r>
                      <a:r>
                        <a:rPr lang="et-EE" sz="2800" b="1" dirty="0" smtClean="0"/>
                        <a:t> nõude rikkumine </a:t>
                      </a:r>
                      <a:r>
                        <a:rPr lang="et-EE" sz="2800" dirty="0" smtClean="0"/>
                        <a:t>(</a:t>
                      </a:r>
                      <a:r>
                        <a:rPr lang="et-EE" sz="2800" dirty="0" err="1" smtClean="0"/>
                        <a:t>ökoalasid</a:t>
                      </a:r>
                      <a:r>
                        <a:rPr lang="et-EE" sz="2800" dirty="0" smtClean="0"/>
                        <a:t> näidatud vähem kui 5%)</a:t>
                      </a:r>
                    </a:p>
                    <a:p>
                      <a:endParaRPr lang="et-EE" sz="2800" dirty="0" smtClean="0"/>
                    </a:p>
                    <a:p>
                      <a:r>
                        <a:rPr lang="et-EE" sz="2800" b="1" dirty="0" smtClean="0"/>
                        <a:t>Püsirohumaa nõude rikkumise eest </a:t>
                      </a:r>
                      <a:r>
                        <a:rPr lang="et-EE" sz="2800" dirty="0" smtClean="0"/>
                        <a:t>(püsirohumaa on üles haritud või tagasi rajamata või on juba tagasirajatud püsirohumaa üles haritud)</a:t>
                      </a:r>
                      <a:endParaRPr lang="en-GB" sz="2800" dirty="0"/>
                    </a:p>
                  </a:txBody>
                  <a:tcPr/>
                </a:tc>
                <a:tc>
                  <a:txBody>
                    <a:bodyPr/>
                    <a:lstStyle/>
                    <a:p>
                      <a:r>
                        <a:rPr lang="et-EE" sz="2800" dirty="0" smtClean="0"/>
                        <a:t>67</a:t>
                      </a:r>
                    </a:p>
                    <a:p>
                      <a:endParaRPr lang="et-EE" sz="2800" dirty="0" smtClean="0"/>
                    </a:p>
                    <a:p>
                      <a:endParaRPr lang="et-EE" sz="2800" dirty="0" smtClean="0"/>
                    </a:p>
                    <a:p>
                      <a:r>
                        <a:rPr lang="et-EE" sz="2800" dirty="0" smtClean="0"/>
                        <a:t>366</a:t>
                      </a:r>
                      <a:endParaRPr lang="en-GB" sz="2800" dirty="0"/>
                    </a:p>
                  </a:txBody>
                  <a:tcPr/>
                </a:tc>
                <a:tc>
                  <a:txBody>
                    <a:bodyPr/>
                    <a:lstStyle/>
                    <a:p>
                      <a:r>
                        <a:rPr lang="et-EE" sz="2800" dirty="0" smtClean="0"/>
                        <a:t>74</a:t>
                      </a:r>
                    </a:p>
                    <a:p>
                      <a:endParaRPr lang="et-EE" sz="2800" dirty="0" smtClean="0"/>
                    </a:p>
                    <a:p>
                      <a:endParaRPr lang="et-EE" sz="2800" dirty="0" smtClean="0"/>
                    </a:p>
                    <a:p>
                      <a:r>
                        <a:rPr lang="et-EE" sz="2800" dirty="0" smtClean="0"/>
                        <a:t>600</a:t>
                      </a:r>
                      <a:endParaRPr lang="en-GB" sz="2800" dirty="0"/>
                    </a:p>
                  </a:txBody>
                  <a:tcPr/>
                </a:tc>
              </a:tr>
            </a:tbl>
          </a:graphicData>
        </a:graphic>
      </p:graphicFrame>
    </p:spTree>
    <p:extLst>
      <p:ext uri="{BB962C8B-B14F-4D97-AF65-F5344CB8AC3E}">
        <p14:creationId xmlns:p14="http://schemas.microsoft.com/office/powerpoint/2010/main" val="3468238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297" y="71897"/>
            <a:ext cx="8999538" cy="1080120"/>
          </a:xfrm>
        </p:spPr>
        <p:txBody>
          <a:bodyPr/>
          <a:lstStyle/>
          <a:p>
            <a:r>
              <a:rPr lang="et-EE" altLang="et-EE" dirty="0" smtClean="0"/>
              <a:t>Noore põllumajandustootja toetus (NPT)</a:t>
            </a:r>
            <a:endParaRPr lang="et-EE" dirty="0"/>
          </a:p>
        </p:txBody>
      </p:sp>
      <p:sp>
        <p:nvSpPr>
          <p:cNvPr id="3" name="Content Placeholder 2"/>
          <p:cNvSpPr>
            <a:spLocks noGrp="1"/>
          </p:cNvSpPr>
          <p:nvPr>
            <p:ph idx="1"/>
          </p:nvPr>
        </p:nvSpPr>
        <p:spPr>
          <a:xfrm>
            <a:off x="0" y="1152017"/>
            <a:ext cx="8999538" cy="5796533"/>
          </a:xfrm>
        </p:spPr>
        <p:txBody>
          <a:bodyPr/>
          <a:lstStyle/>
          <a:p>
            <a:pPr marL="108000" indent="0">
              <a:buNone/>
            </a:pPr>
            <a:endParaRPr lang="et-EE" sz="2200" b="1" dirty="0" smtClean="0">
              <a:latin typeface="Arial"/>
            </a:endParaRPr>
          </a:p>
          <a:p>
            <a:pPr marL="108000" indent="0">
              <a:buNone/>
            </a:pPr>
            <a:endParaRPr lang="et-EE" sz="2200" b="1" dirty="0" smtClean="0">
              <a:latin typeface="Arial"/>
            </a:endParaRPr>
          </a:p>
          <a:p>
            <a:endParaRPr lang="et-EE" sz="2800" dirty="0" smtClean="0">
              <a:latin typeface="Arial"/>
            </a:endParaRPr>
          </a:p>
          <a:p>
            <a:endParaRPr lang="et-EE" sz="2800" dirty="0">
              <a:latin typeface="Arial"/>
            </a:endParaRPr>
          </a:p>
          <a:p>
            <a:r>
              <a:rPr lang="et-EE" sz="2800" dirty="0" smtClean="0">
                <a:latin typeface="Arial"/>
              </a:rPr>
              <a:t>Kõik liikmed ei vastanud nõuetele, peamiselt seetõttu, et tegu ei olnud esmase alustamisega põllumajanduses.</a:t>
            </a:r>
            <a:endParaRPr lang="et-EE" sz="2800" b="1" dirty="0">
              <a:latin typeface="Arial"/>
            </a:endParaRPr>
          </a:p>
          <a:p>
            <a:pPr marL="108000" indent="0">
              <a:buNone/>
            </a:pPr>
            <a:endParaRPr lang="et-EE" sz="2400" dirty="0" smtClean="0">
              <a:latin typeface="Arial"/>
            </a:endParaRPr>
          </a:p>
          <a:p>
            <a:pPr marL="108000" indent="0">
              <a:buNone/>
            </a:pPr>
            <a:endParaRPr lang="fi-FI" dirty="0">
              <a:latin typeface="Arial"/>
            </a:endParaRPr>
          </a:p>
          <a:p>
            <a:endParaRPr lang="et-EE" dirty="0"/>
          </a:p>
        </p:txBody>
      </p:sp>
      <p:graphicFrame>
        <p:nvGraphicFramePr>
          <p:cNvPr id="4" name="Table 3"/>
          <p:cNvGraphicFramePr>
            <a:graphicFrameLocks noGrp="1"/>
          </p:cNvGraphicFramePr>
          <p:nvPr>
            <p:extLst>
              <p:ext uri="{D42A27DB-BD31-4B8C-83A1-F6EECF244321}">
                <p14:modId xmlns:p14="http://schemas.microsoft.com/office/powerpoint/2010/main" val="2145762752"/>
              </p:ext>
            </p:extLst>
          </p:nvPr>
        </p:nvGraphicFramePr>
        <p:xfrm>
          <a:off x="251297" y="1404046"/>
          <a:ext cx="8568953" cy="1358253"/>
        </p:xfrm>
        <a:graphic>
          <a:graphicData uri="http://schemas.openxmlformats.org/drawingml/2006/table">
            <a:tbl>
              <a:tblPr firstRow="1" bandRow="1">
                <a:tableStyleId>{5C22544A-7EE6-4342-B048-85BDC9FD1C3A}</a:tableStyleId>
              </a:tblPr>
              <a:tblGrid>
                <a:gridCol w="4426593"/>
                <a:gridCol w="2221837"/>
                <a:gridCol w="1920523"/>
              </a:tblGrid>
              <a:tr h="840093">
                <a:tc>
                  <a:txBody>
                    <a:bodyPr/>
                    <a:lstStyle/>
                    <a:p>
                      <a:r>
                        <a:rPr lang="et-EE" sz="2800" dirty="0" smtClean="0"/>
                        <a:t>Põhjus</a:t>
                      </a:r>
                      <a:endParaRPr lang="en-GB" sz="2800" dirty="0"/>
                    </a:p>
                  </a:txBody>
                  <a:tcPr/>
                </a:tc>
                <a:tc>
                  <a:txBody>
                    <a:bodyPr/>
                    <a:lstStyle/>
                    <a:p>
                      <a:r>
                        <a:rPr lang="et-EE" sz="2800" dirty="0" smtClean="0"/>
                        <a:t>2018</a:t>
                      </a:r>
                      <a:endParaRPr lang="en-GB" sz="2800" dirty="0"/>
                    </a:p>
                  </a:txBody>
                  <a:tcPr/>
                </a:tc>
                <a:tc>
                  <a:txBody>
                    <a:bodyPr/>
                    <a:lstStyle/>
                    <a:p>
                      <a:r>
                        <a:rPr lang="et-EE" sz="2800" dirty="0" smtClean="0"/>
                        <a:t>2019</a:t>
                      </a:r>
                      <a:endParaRPr lang="en-GB" sz="2800" dirty="0"/>
                    </a:p>
                  </a:txBody>
                  <a:tcPr/>
                </a:tc>
              </a:tr>
              <a:tr h="456050">
                <a:tc>
                  <a:txBody>
                    <a:bodyPr/>
                    <a:lstStyle/>
                    <a:p>
                      <a:r>
                        <a:rPr lang="et-EE" sz="2800" dirty="0" smtClean="0"/>
                        <a:t>Ei vastanud NPT nõuetele</a:t>
                      </a:r>
                      <a:endParaRPr lang="en-GB" sz="2800" dirty="0"/>
                    </a:p>
                  </a:txBody>
                  <a:tcPr/>
                </a:tc>
                <a:tc>
                  <a:txBody>
                    <a:bodyPr/>
                    <a:lstStyle/>
                    <a:p>
                      <a:r>
                        <a:rPr lang="et-EE" sz="2800" dirty="0" smtClean="0"/>
                        <a:t>159</a:t>
                      </a:r>
                      <a:endParaRPr lang="en-GB" sz="2800" dirty="0"/>
                    </a:p>
                  </a:txBody>
                  <a:tcPr/>
                </a:tc>
                <a:tc>
                  <a:txBody>
                    <a:bodyPr/>
                    <a:lstStyle/>
                    <a:p>
                      <a:r>
                        <a:rPr lang="et-EE" sz="2800" dirty="0" smtClean="0"/>
                        <a:t>117</a:t>
                      </a:r>
                      <a:endParaRPr lang="en-GB" sz="2800" dirty="0"/>
                    </a:p>
                  </a:txBody>
                  <a:tcPr/>
                </a:tc>
              </a:tr>
            </a:tbl>
          </a:graphicData>
        </a:graphic>
      </p:graphicFrame>
    </p:spTree>
    <p:extLst>
      <p:ext uri="{BB962C8B-B14F-4D97-AF65-F5344CB8AC3E}">
        <p14:creationId xmlns:p14="http://schemas.microsoft.com/office/powerpoint/2010/main" val="102578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280" y="0"/>
            <a:ext cx="8568073" cy="683965"/>
          </a:xfrm>
        </p:spPr>
        <p:txBody>
          <a:bodyPr/>
          <a:lstStyle/>
          <a:p>
            <a:r>
              <a:rPr lang="et-EE" dirty="0"/>
              <a:t>Väikepõllumajandustootja </a:t>
            </a:r>
            <a:r>
              <a:rPr lang="et-EE" dirty="0" smtClean="0"/>
              <a:t>toetus (VPT)</a:t>
            </a:r>
            <a:endParaRPr lang="et-EE" dirty="0"/>
          </a:p>
        </p:txBody>
      </p:sp>
      <p:sp>
        <p:nvSpPr>
          <p:cNvPr id="3" name="Content Placeholder 2"/>
          <p:cNvSpPr>
            <a:spLocks noGrp="1"/>
          </p:cNvSpPr>
          <p:nvPr>
            <p:ph idx="1"/>
          </p:nvPr>
        </p:nvSpPr>
        <p:spPr>
          <a:xfrm>
            <a:off x="107280" y="2484165"/>
            <a:ext cx="8892258" cy="3800521"/>
          </a:xfrm>
        </p:spPr>
        <p:txBody>
          <a:bodyPr/>
          <a:lstStyle/>
          <a:p>
            <a:r>
              <a:rPr lang="et-EE" sz="2500" dirty="0" smtClean="0"/>
              <a:t>Maksimum summa 1250 eurot.</a:t>
            </a:r>
          </a:p>
          <a:p>
            <a:r>
              <a:rPr lang="et-EE" sz="2500" dirty="0" smtClean="0"/>
              <a:t>Loobuda saab taotlusperioodil loomatoetuste ja pindalatoetuste taotlusel vastava märke tegemisega. Märget ei saa enam tagasi võtta ka taotluse annulleerimisega.</a:t>
            </a:r>
          </a:p>
          <a:p>
            <a:r>
              <a:rPr lang="et-EE" sz="2500" dirty="0" smtClean="0"/>
              <a:t>VPT kavas osalemisest loobumine taotlusel tähendab tavatingimustes taotlemist nii looma- kui pindalapõhiste otsetoetuste osas.</a:t>
            </a:r>
          </a:p>
          <a:p>
            <a:r>
              <a:rPr lang="et-EE" sz="2500" dirty="0" smtClean="0"/>
              <a:t>VPT kavas osalemine ei ole päritav ega üleantav.</a:t>
            </a:r>
            <a:endParaRPr lang="et-EE" sz="2500" dirty="0"/>
          </a:p>
        </p:txBody>
      </p:sp>
      <p:graphicFrame>
        <p:nvGraphicFramePr>
          <p:cNvPr id="4" name="Table 3"/>
          <p:cNvGraphicFramePr>
            <a:graphicFrameLocks noGrp="1"/>
          </p:cNvGraphicFramePr>
          <p:nvPr>
            <p:extLst>
              <p:ext uri="{D42A27DB-BD31-4B8C-83A1-F6EECF244321}">
                <p14:modId xmlns:p14="http://schemas.microsoft.com/office/powerpoint/2010/main" val="2713307862"/>
              </p:ext>
            </p:extLst>
          </p:nvPr>
        </p:nvGraphicFramePr>
        <p:xfrm>
          <a:off x="196924" y="611957"/>
          <a:ext cx="8712970" cy="1730347"/>
        </p:xfrm>
        <a:graphic>
          <a:graphicData uri="http://schemas.openxmlformats.org/drawingml/2006/table">
            <a:tbl>
              <a:tblPr firstRow="1" bandRow="1">
                <a:tableStyleId>{5C22544A-7EE6-4342-B048-85BDC9FD1C3A}</a:tableStyleId>
              </a:tblPr>
              <a:tblGrid>
                <a:gridCol w="2214613"/>
                <a:gridCol w="1872208"/>
                <a:gridCol w="2592288"/>
                <a:gridCol w="2033861"/>
              </a:tblGrid>
              <a:tr h="1273147">
                <a:tc>
                  <a:txBody>
                    <a:bodyPr/>
                    <a:lstStyle/>
                    <a:p>
                      <a:endParaRPr lang="en-GB" sz="2400" dirty="0"/>
                    </a:p>
                  </a:txBody>
                  <a:tcPr/>
                </a:tc>
                <a:tc>
                  <a:txBody>
                    <a:bodyPr/>
                    <a:lstStyle/>
                    <a:p>
                      <a:r>
                        <a:rPr lang="et-EE" sz="2400" dirty="0" smtClean="0"/>
                        <a:t>2015 liitusid</a:t>
                      </a:r>
                      <a:endParaRPr lang="en-GB" sz="2400" dirty="0"/>
                    </a:p>
                  </a:txBody>
                  <a:tcPr/>
                </a:tc>
                <a:tc>
                  <a:txBody>
                    <a:bodyPr/>
                    <a:lstStyle/>
                    <a:p>
                      <a:r>
                        <a:rPr lang="et-EE" sz="2400" dirty="0" smtClean="0"/>
                        <a:t>2019 loobusid skeemis olemisest</a:t>
                      </a:r>
                      <a:endParaRPr lang="en-GB" sz="2400" dirty="0"/>
                    </a:p>
                  </a:txBody>
                  <a:tcPr/>
                </a:tc>
                <a:tc>
                  <a:txBody>
                    <a:bodyPr/>
                    <a:lstStyle/>
                    <a:p>
                      <a:r>
                        <a:rPr lang="et-EE" sz="2400" dirty="0" smtClean="0"/>
                        <a:t>2019</a:t>
                      </a:r>
                      <a:r>
                        <a:rPr lang="et-EE" sz="2400" baseline="0" dirty="0" smtClean="0"/>
                        <a:t> taotlesid</a:t>
                      </a:r>
                      <a:endParaRPr lang="en-GB" sz="2400" dirty="0"/>
                    </a:p>
                  </a:txBody>
                  <a:tcPr/>
                </a:tc>
              </a:tr>
              <a:tr h="370840">
                <a:tc>
                  <a:txBody>
                    <a:bodyPr/>
                    <a:lstStyle/>
                    <a:p>
                      <a:r>
                        <a:rPr lang="et-EE" sz="2400" dirty="0" smtClean="0"/>
                        <a:t>Taotlejate arv</a:t>
                      </a:r>
                      <a:endParaRPr lang="en-GB" sz="2400" dirty="0"/>
                    </a:p>
                  </a:txBody>
                  <a:tcPr/>
                </a:tc>
                <a:tc>
                  <a:txBody>
                    <a:bodyPr/>
                    <a:lstStyle/>
                    <a:p>
                      <a:r>
                        <a:rPr lang="et-EE" sz="2400" dirty="0" smtClean="0"/>
                        <a:t>2032</a:t>
                      </a:r>
                      <a:endParaRPr lang="en-GB" sz="2400" dirty="0"/>
                    </a:p>
                  </a:txBody>
                  <a:tcPr/>
                </a:tc>
                <a:tc>
                  <a:txBody>
                    <a:bodyPr/>
                    <a:lstStyle/>
                    <a:p>
                      <a:r>
                        <a:rPr lang="et-EE" sz="2400" dirty="0" smtClean="0"/>
                        <a:t>6</a:t>
                      </a:r>
                      <a:endParaRPr lang="en-GB" sz="2400" dirty="0"/>
                    </a:p>
                  </a:txBody>
                  <a:tcPr/>
                </a:tc>
                <a:tc>
                  <a:txBody>
                    <a:bodyPr/>
                    <a:lstStyle/>
                    <a:p>
                      <a:r>
                        <a:rPr lang="et-EE" sz="2400" dirty="0" smtClean="0"/>
                        <a:t>1312</a:t>
                      </a:r>
                      <a:endParaRPr lang="en-GB" sz="2400" dirty="0"/>
                    </a:p>
                  </a:txBody>
                  <a:tcPr/>
                </a:tc>
              </a:tr>
            </a:tbl>
          </a:graphicData>
        </a:graphic>
      </p:graphicFrame>
    </p:spTree>
    <p:extLst>
      <p:ext uri="{BB962C8B-B14F-4D97-AF65-F5344CB8AC3E}">
        <p14:creationId xmlns:p14="http://schemas.microsoft.com/office/powerpoint/2010/main" val="2022207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280" y="35895"/>
            <a:ext cx="8784977" cy="576063"/>
          </a:xfrm>
        </p:spPr>
        <p:txBody>
          <a:bodyPr/>
          <a:lstStyle/>
          <a:p>
            <a:r>
              <a:rPr lang="et-EE" dirty="0" smtClean="0"/>
              <a:t>Mahepõllumajandusele ülemineku toetus ja mahepõllumajandusega jätkamise toetus (MAH)</a:t>
            </a:r>
            <a:endParaRPr lang="et-EE" dirty="0"/>
          </a:p>
        </p:txBody>
      </p:sp>
      <p:sp>
        <p:nvSpPr>
          <p:cNvPr id="3" name="Content Placeholder 2"/>
          <p:cNvSpPr>
            <a:spLocks noGrp="1"/>
          </p:cNvSpPr>
          <p:nvPr>
            <p:ph idx="1"/>
          </p:nvPr>
        </p:nvSpPr>
        <p:spPr>
          <a:xfrm>
            <a:off x="0" y="1489652"/>
            <a:ext cx="8999538" cy="5508501"/>
          </a:xfrm>
        </p:spPr>
        <p:txBody>
          <a:bodyPr/>
          <a:lstStyle/>
          <a:p>
            <a:pPr marL="108000" indent="0">
              <a:buNone/>
            </a:pPr>
            <a:endParaRPr lang="et-EE" sz="2000" dirty="0" smtClean="0"/>
          </a:p>
          <a:p>
            <a:pPr marL="108000" indent="0">
              <a:buNone/>
            </a:pPr>
            <a:endParaRPr lang="et-EE" sz="2000" dirty="0"/>
          </a:p>
          <a:p>
            <a:pPr marL="108000" indent="0">
              <a:buNone/>
            </a:pPr>
            <a:endParaRPr lang="et-EE" sz="2000" dirty="0" smtClean="0"/>
          </a:p>
          <a:p>
            <a:pPr marL="108000" indent="0">
              <a:buNone/>
            </a:pPr>
            <a:endParaRPr lang="et-EE" sz="2000" dirty="0" smtClean="0"/>
          </a:p>
          <a:p>
            <a:pPr marL="108000" indent="0">
              <a:buNone/>
            </a:pPr>
            <a:endParaRPr lang="et-EE" sz="2000" dirty="0" smtClean="0"/>
          </a:p>
          <a:p>
            <a:pPr marL="108000" indent="0">
              <a:buNone/>
            </a:pPr>
            <a:endParaRPr lang="et-EE" sz="2400" dirty="0"/>
          </a:p>
          <a:p>
            <a:pPr marL="108000" indent="0">
              <a:buNone/>
            </a:pPr>
            <a:endParaRPr lang="et-EE" sz="2400" dirty="0" smtClean="0"/>
          </a:p>
          <a:p>
            <a:pPr marL="108000" indent="0">
              <a:buNone/>
            </a:pPr>
            <a:endParaRPr lang="et-EE" sz="2400" dirty="0" smtClean="0"/>
          </a:p>
          <a:p>
            <a:endParaRPr lang="et-EE" sz="2800" dirty="0" smtClean="0"/>
          </a:p>
          <a:p>
            <a:r>
              <a:rPr lang="et-EE" sz="2800" dirty="0" smtClean="0"/>
              <a:t>Kultuuride erinevused – 2019. a 39 taotlejat, 2018. a  32 taotlejat.</a:t>
            </a:r>
            <a:endParaRPr lang="et-EE" sz="2800" dirty="0"/>
          </a:p>
          <a:p>
            <a:pPr marL="108000" indent="0">
              <a:buNone/>
            </a:pPr>
            <a:endParaRPr lang="et-EE" sz="2000" dirty="0" smtClean="0"/>
          </a:p>
          <a:p>
            <a:pPr marL="108000" indent="0">
              <a:buNone/>
            </a:pPr>
            <a:endParaRPr lang="et-EE" sz="2000" dirty="0"/>
          </a:p>
          <a:p>
            <a:endParaRPr lang="et-EE" sz="2400" dirty="0"/>
          </a:p>
          <a:p>
            <a:pPr marL="108000" indent="0">
              <a:buNone/>
            </a:pPr>
            <a:endParaRPr lang="et-EE" dirty="0"/>
          </a:p>
        </p:txBody>
      </p:sp>
      <p:graphicFrame>
        <p:nvGraphicFramePr>
          <p:cNvPr id="4" name="Table 3"/>
          <p:cNvGraphicFramePr>
            <a:graphicFrameLocks noGrp="1"/>
          </p:cNvGraphicFramePr>
          <p:nvPr>
            <p:extLst>
              <p:ext uri="{D42A27DB-BD31-4B8C-83A1-F6EECF244321}">
                <p14:modId xmlns:p14="http://schemas.microsoft.com/office/powerpoint/2010/main" val="868441125"/>
              </p:ext>
            </p:extLst>
          </p:nvPr>
        </p:nvGraphicFramePr>
        <p:xfrm>
          <a:off x="107280" y="1836093"/>
          <a:ext cx="8784977" cy="3672114"/>
        </p:xfrm>
        <a:graphic>
          <a:graphicData uri="http://schemas.openxmlformats.org/drawingml/2006/table">
            <a:tbl>
              <a:tblPr firstRow="1" bandRow="1">
                <a:tableStyleId>{5C22544A-7EE6-4342-B048-85BDC9FD1C3A}</a:tableStyleId>
              </a:tblPr>
              <a:tblGrid>
                <a:gridCol w="4603362"/>
                <a:gridCol w="2108737"/>
                <a:gridCol w="2072878"/>
              </a:tblGrid>
              <a:tr h="236142">
                <a:tc>
                  <a:txBody>
                    <a:bodyPr/>
                    <a:lstStyle/>
                    <a:p>
                      <a:r>
                        <a:rPr lang="et-EE" sz="2600" dirty="0" smtClean="0"/>
                        <a:t>Põhjus</a:t>
                      </a:r>
                      <a:endParaRPr lang="en-GB" sz="2600" dirty="0"/>
                    </a:p>
                  </a:txBody>
                  <a:tcPr/>
                </a:tc>
                <a:tc>
                  <a:txBody>
                    <a:bodyPr/>
                    <a:lstStyle/>
                    <a:p>
                      <a:r>
                        <a:rPr lang="et-EE" sz="2600" dirty="0" smtClean="0"/>
                        <a:t>2018</a:t>
                      </a:r>
                      <a:endParaRPr lang="en-GB" sz="2600" dirty="0"/>
                    </a:p>
                  </a:txBody>
                  <a:tcPr/>
                </a:tc>
                <a:tc>
                  <a:txBody>
                    <a:bodyPr/>
                    <a:lstStyle/>
                    <a:p>
                      <a:r>
                        <a:rPr lang="et-EE" sz="2600" dirty="0" smtClean="0"/>
                        <a:t>2019</a:t>
                      </a:r>
                      <a:endParaRPr lang="en-GB" sz="2600" dirty="0"/>
                    </a:p>
                  </a:txBody>
                  <a:tcPr/>
                </a:tc>
              </a:tr>
              <a:tr h="471835">
                <a:tc>
                  <a:txBody>
                    <a:bodyPr/>
                    <a:lstStyle/>
                    <a:p>
                      <a:r>
                        <a:rPr lang="et-EE" sz="2600" dirty="0" smtClean="0"/>
                        <a:t>Viljavahelduse nõuete rikkumine</a:t>
                      </a:r>
                      <a:endParaRPr lang="en-GB" sz="2600" dirty="0"/>
                    </a:p>
                  </a:txBody>
                  <a:tcPr/>
                </a:tc>
                <a:tc>
                  <a:txBody>
                    <a:bodyPr/>
                    <a:lstStyle/>
                    <a:p>
                      <a:r>
                        <a:rPr lang="et-EE" sz="2600" dirty="0" smtClean="0"/>
                        <a:t>36 taotlejat</a:t>
                      </a:r>
                      <a:endParaRPr lang="en-GB" sz="2600" dirty="0"/>
                    </a:p>
                  </a:txBody>
                  <a:tcPr/>
                </a:tc>
                <a:tc>
                  <a:txBody>
                    <a:bodyPr/>
                    <a:lstStyle/>
                    <a:p>
                      <a:r>
                        <a:rPr lang="et-EE" sz="2600" dirty="0" smtClean="0"/>
                        <a:t>49 taotlejat</a:t>
                      </a:r>
                      <a:endParaRPr lang="en-GB" sz="2600" dirty="0"/>
                    </a:p>
                  </a:txBody>
                  <a:tcPr/>
                </a:tc>
              </a:tr>
              <a:tr h="823185">
                <a:tc>
                  <a:txBody>
                    <a:bodyPr/>
                    <a:lstStyle/>
                    <a:p>
                      <a:r>
                        <a:rPr lang="et-EE" sz="2600" dirty="0" smtClean="0"/>
                        <a:t>Liblikõieliste kultuuride kasvatamise nõue</a:t>
                      </a:r>
                      <a:endParaRPr lang="en-GB" sz="2600" dirty="0"/>
                    </a:p>
                  </a:txBody>
                  <a:tcPr/>
                </a:tc>
                <a:tc>
                  <a:txBody>
                    <a:bodyPr/>
                    <a:lstStyle/>
                    <a:p>
                      <a:r>
                        <a:rPr lang="et-EE" sz="2600" dirty="0" smtClean="0"/>
                        <a:t>55 taotlejat</a:t>
                      </a:r>
                      <a:endParaRPr lang="en-GB" sz="2600" dirty="0"/>
                    </a:p>
                  </a:txBody>
                  <a:tcPr/>
                </a:tc>
                <a:tc>
                  <a:txBody>
                    <a:bodyPr/>
                    <a:lstStyle/>
                    <a:p>
                      <a:r>
                        <a:rPr lang="et-EE" sz="2600" dirty="0" smtClean="0"/>
                        <a:t>48 taotlejat</a:t>
                      </a:r>
                      <a:endParaRPr lang="en-GB" sz="2600" dirty="0"/>
                    </a:p>
                  </a:txBody>
                  <a:tcPr/>
                </a:tc>
              </a:tr>
              <a:tr h="853321">
                <a:tc>
                  <a:txBody>
                    <a:bodyPr/>
                    <a:lstStyle/>
                    <a:p>
                      <a:r>
                        <a:rPr lang="et-EE" sz="2600" dirty="0" smtClean="0"/>
                        <a:t>MAH loomakasvatuse ja taimekasvatuse nõuded</a:t>
                      </a:r>
                      <a:endParaRPr lang="en-GB" sz="2600" dirty="0"/>
                    </a:p>
                  </a:txBody>
                  <a:tcPr/>
                </a:tc>
                <a:tc>
                  <a:txBody>
                    <a:bodyPr/>
                    <a:lstStyle/>
                    <a:p>
                      <a:r>
                        <a:rPr lang="et-EE" sz="2600" dirty="0" smtClean="0"/>
                        <a:t>101 taotlejat</a:t>
                      </a:r>
                      <a:endParaRPr lang="en-GB" sz="2600" dirty="0"/>
                    </a:p>
                  </a:txBody>
                  <a:tcPr/>
                </a:tc>
                <a:tc>
                  <a:txBody>
                    <a:bodyPr/>
                    <a:lstStyle/>
                    <a:p>
                      <a:r>
                        <a:rPr lang="et-EE" sz="2600" dirty="0" smtClean="0"/>
                        <a:t>58 taotlejat</a:t>
                      </a:r>
                      <a:endParaRPr lang="en-GB" sz="2600" dirty="0"/>
                    </a:p>
                  </a:txBody>
                  <a:tcPr/>
                </a:tc>
              </a:tr>
              <a:tr h="532674">
                <a:tc>
                  <a:txBody>
                    <a:bodyPr/>
                    <a:lstStyle/>
                    <a:p>
                      <a:r>
                        <a:rPr lang="et-EE" sz="2600" dirty="0" smtClean="0"/>
                        <a:t>Koolituse</a:t>
                      </a:r>
                      <a:r>
                        <a:rPr lang="et-EE" sz="2600" baseline="0" dirty="0" smtClean="0"/>
                        <a:t> nõue</a:t>
                      </a:r>
                      <a:endParaRPr lang="et-EE" sz="2600" dirty="0" smtClean="0"/>
                    </a:p>
                  </a:txBody>
                  <a:tcPr/>
                </a:tc>
                <a:tc>
                  <a:txBody>
                    <a:bodyPr/>
                    <a:lstStyle/>
                    <a:p>
                      <a:r>
                        <a:rPr lang="et-EE" sz="2600" dirty="0" smtClean="0"/>
                        <a:t>36 taotlejat</a:t>
                      </a:r>
                      <a:endParaRPr lang="en-GB" sz="2600" dirty="0"/>
                    </a:p>
                  </a:txBody>
                  <a:tcPr/>
                </a:tc>
                <a:tc>
                  <a:txBody>
                    <a:bodyPr/>
                    <a:lstStyle/>
                    <a:p>
                      <a:r>
                        <a:rPr lang="et-EE" sz="2600" dirty="0" smtClean="0"/>
                        <a:t>195 taotlejat</a:t>
                      </a:r>
                      <a:endParaRPr lang="en-GB" sz="2600" dirty="0"/>
                    </a:p>
                  </a:txBody>
                  <a:tcPr/>
                </a:tc>
              </a:tr>
            </a:tbl>
          </a:graphicData>
        </a:graphic>
      </p:graphicFrame>
    </p:spTree>
    <p:extLst>
      <p:ext uri="{BB962C8B-B14F-4D97-AF65-F5344CB8AC3E}">
        <p14:creationId xmlns:p14="http://schemas.microsoft.com/office/powerpoint/2010/main" val="227329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570" y="170992"/>
            <a:ext cx="8640960" cy="777734"/>
          </a:xfrm>
        </p:spPr>
        <p:txBody>
          <a:bodyPr/>
          <a:lstStyle/>
          <a:p>
            <a:r>
              <a:rPr lang="et-EE" dirty="0" smtClean="0"/>
              <a:t>Keskkonnasõbraliku majandamise toetus (KSM) </a:t>
            </a:r>
            <a:endParaRPr lang="et-EE" dirty="0"/>
          </a:p>
        </p:txBody>
      </p:sp>
      <p:sp>
        <p:nvSpPr>
          <p:cNvPr id="3" name="Content Placeholder 2"/>
          <p:cNvSpPr>
            <a:spLocks noGrp="1"/>
          </p:cNvSpPr>
          <p:nvPr>
            <p:ph idx="1"/>
          </p:nvPr>
        </p:nvSpPr>
        <p:spPr>
          <a:xfrm>
            <a:off x="107281" y="1202256"/>
            <a:ext cx="8640960" cy="3658173"/>
          </a:xfrm>
        </p:spPr>
        <p:txBody>
          <a:bodyPr/>
          <a:lstStyle/>
          <a:p>
            <a:pPr marL="108000" indent="0">
              <a:buNone/>
            </a:pPr>
            <a:endParaRPr lang="et-EE" sz="2800" dirty="0"/>
          </a:p>
          <a:p>
            <a:pPr marL="108000" indent="0">
              <a:buNone/>
            </a:pPr>
            <a:endParaRPr lang="et-EE" sz="2800" dirty="0" smtClean="0"/>
          </a:p>
          <a:p>
            <a:pPr marL="108000" indent="0">
              <a:buNone/>
            </a:pPr>
            <a:endParaRPr lang="et-EE" sz="2800" dirty="0"/>
          </a:p>
          <a:p>
            <a:pPr marL="108000" indent="0">
              <a:buNone/>
            </a:pPr>
            <a:endParaRPr lang="et-EE" sz="2800" dirty="0" smtClean="0"/>
          </a:p>
          <a:p>
            <a:pPr marL="108000" indent="0">
              <a:buNone/>
            </a:pPr>
            <a:endParaRPr lang="et-EE" sz="2800" dirty="0"/>
          </a:p>
          <a:p>
            <a:pPr marL="108000" indent="0">
              <a:buNone/>
            </a:pPr>
            <a:endParaRPr lang="et-EE" sz="2800" dirty="0"/>
          </a:p>
          <a:p>
            <a:pPr marL="108000" indent="0">
              <a:buNone/>
            </a:pPr>
            <a:endParaRPr lang="et-EE" sz="2800" dirty="0"/>
          </a:p>
          <a:p>
            <a:pPr marL="108000" indent="0">
              <a:buNone/>
            </a:pPr>
            <a:r>
              <a:rPr lang="et-EE" sz="2400" dirty="0" smtClean="0"/>
              <a:t>2019. a ei saanud KSM kohustust suurendada üle 20%. Järelepärimised, et vähendataks taotlusalust pinda. Kui ei vähendatud, siis suurendatud pindala osas toetust ei määratud (29 taotlejat).</a:t>
            </a:r>
          </a:p>
          <a:p>
            <a:pPr marL="108000" indent="0">
              <a:buNone/>
            </a:pPr>
            <a:endParaRPr lang="et-EE" sz="2800" dirty="0"/>
          </a:p>
          <a:p>
            <a:endParaRPr lang="et-EE" sz="2800" dirty="0" smtClean="0"/>
          </a:p>
          <a:p>
            <a:endParaRPr lang="et-EE" sz="2800" dirty="0" smtClean="0"/>
          </a:p>
          <a:p>
            <a:pPr marL="108000" indent="0">
              <a:buNone/>
            </a:pPr>
            <a:endParaRPr lang="et-EE" sz="2800" dirty="0" smtClean="0"/>
          </a:p>
          <a:p>
            <a:endParaRPr lang="et-EE" sz="2800" dirty="0"/>
          </a:p>
          <a:p>
            <a:pPr marL="108000" indent="0">
              <a:buNone/>
            </a:pPr>
            <a:r>
              <a:rPr lang="et-EE" sz="2800" dirty="0" smtClean="0"/>
              <a:t> </a:t>
            </a:r>
            <a:endParaRPr lang="et-EE" sz="2800" dirty="0"/>
          </a:p>
          <a:p>
            <a:endParaRPr lang="et-EE" dirty="0"/>
          </a:p>
        </p:txBody>
      </p:sp>
      <p:graphicFrame>
        <p:nvGraphicFramePr>
          <p:cNvPr id="4" name="Table 3"/>
          <p:cNvGraphicFramePr>
            <a:graphicFrameLocks noGrp="1"/>
          </p:cNvGraphicFramePr>
          <p:nvPr>
            <p:extLst>
              <p:ext uri="{D42A27DB-BD31-4B8C-83A1-F6EECF244321}">
                <p14:modId xmlns:p14="http://schemas.microsoft.com/office/powerpoint/2010/main" val="569183074"/>
              </p:ext>
            </p:extLst>
          </p:nvPr>
        </p:nvGraphicFramePr>
        <p:xfrm>
          <a:off x="395313" y="1476053"/>
          <a:ext cx="7992888" cy="3348960"/>
        </p:xfrm>
        <a:graphic>
          <a:graphicData uri="http://schemas.openxmlformats.org/drawingml/2006/table">
            <a:tbl>
              <a:tblPr firstRow="1" bandRow="1">
                <a:tableStyleId>{5C22544A-7EE6-4342-B048-85BDC9FD1C3A}</a:tableStyleId>
              </a:tblPr>
              <a:tblGrid>
                <a:gridCol w="3300450"/>
                <a:gridCol w="2485615"/>
                <a:gridCol w="2206823"/>
              </a:tblGrid>
              <a:tr h="447675">
                <a:tc>
                  <a:txBody>
                    <a:bodyPr/>
                    <a:lstStyle/>
                    <a:p>
                      <a:pPr algn="l" rtl="0" fontAlgn="ctr"/>
                      <a:r>
                        <a:rPr lang="et-EE" sz="2400" u="none" strike="noStrike" dirty="0">
                          <a:effectLst/>
                        </a:rPr>
                        <a:t>Nõue</a:t>
                      </a:r>
                      <a:endParaRPr lang="et-EE" sz="2400" b="1" i="0" u="none" strike="noStrike" dirty="0">
                        <a:solidFill>
                          <a:srgbClr val="FFFFFF"/>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2018</a:t>
                      </a:r>
                      <a:endParaRPr lang="et-EE" sz="2400" b="1" i="0" u="none" strike="noStrike" dirty="0">
                        <a:solidFill>
                          <a:srgbClr val="FFFFFF"/>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2019</a:t>
                      </a:r>
                      <a:endParaRPr lang="et-EE" sz="2400" b="1" i="0" u="none" strike="noStrike" dirty="0">
                        <a:solidFill>
                          <a:srgbClr val="FFFFFF"/>
                        </a:solidFill>
                        <a:effectLst/>
                        <a:latin typeface="Roboto Condensed" panose="02000000000000000000" pitchFamily="2" charset="0"/>
                      </a:endParaRPr>
                    </a:p>
                  </a:txBody>
                  <a:tcPr marL="9525" marR="9525" marT="9525" marB="0" anchor="ctr"/>
                </a:tc>
              </a:tr>
              <a:tr h="895350">
                <a:tc>
                  <a:txBody>
                    <a:bodyPr/>
                    <a:lstStyle/>
                    <a:p>
                      <a:pPr algn="l" rtl="0" fontAlgn="ctr"/>
                      <a:r>
                        <a:rPr lang="et-EE" sz="2400" u="none" strike="noStrike" dirty="0">
                          <a:effectLst/>
                        </a:rPr>
                        <a:t>Viljavahelduse nõuete rikkumine</a:t>
                      </a:r>
                      <a:endParaRPr lang="et-EE" sz="2400" b="0" i="0" u="none" strike="noStrike" dirty="0">
                        <a:solidFill>
                          <a:srgbClr val="000000"/>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138 </a:t>
                      </a:r>
                      <a:r>
                        <a:rPr lang="et-EE" sz="2400" u="none" strike="noStrike" dirty="0">
                          <a:effectLst/>
                        </a:rPr>
                        <a:t>taotlejat</a:t>
                      </a:r>
                      <a:endParaRPr lang="et-EE" sz="2400" b="0" i="0" u="none" strike="noStrike" dirty="0">
                        <a:solidFill>
                          <a:srgbClr val="000000"/>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131 </a:t>
                      </a:r>
                      <a:r>
                        <a:rPr lang="et-EE" sz="2400" u="none" strike="noStrike" dirty="0">
                          <a:effectLst/>
                        </a:rPr>
                        <a:t>taotlejat</a:t>
                      </a:r>
                      <a:endParaRPr lang="et-EE" sz="2400" b="0" i="0" u="none" strike="noStrike" dirty="0">
                        <a:solidFill>
                          <a:srgbClr val="000000"/>
                        </a:solidFill>
                        <a:effectLst/>
                        <a:latin typeface="Roboto Condensed" panose="02000000000000000000" pitchFamily="2" charset="0"/>
                      </a:endParaRPr>
                    </a:p>
                  </a:txBody>
                  <a:tcPr marL="9525" marR="9525" marT="9525" marB="0" anchor="ctr"/>
                </a:tc>
              </a:tr>
              <a:tr h="817215">
                <a:tc>
                  <a:txBody>
                    <a:bodyPr/>
                    <a:lstStyle/>
                    <a:p>
                      <a:pPr algn="l" rtl="0" fontAlgn="ctr"/>
                      <a:r>
                        <a:rPr lang="et-EE" sz="2400" u="none" strike="noStrike">
                          <a:effectLst/>
                        </a:rPr>
                        <a:t>Liblikõieliste kultuuride kasvatamine</a:t>
                      </a:r>
                      <a:endParaRPr lang="et-EE" sz="2400" b="0" i="0" u="none" strike="noStrike">
                        <a:solidFill>
                          <a:srgbClr val="000000"/>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23 </a:t>
                      </a:r>
                      <a:r>
                        <a:rPr lang="et-EE" sz="2400" u="none" strike="noStrike" dirty="0">
                          <a:effectLst/>
                        </a:rPr>
                        <a:t>taotlejat</a:t>
                      </a:r>
                      <a:endParaRPr lang="et-EE" sz="2400" b="0" i="0" u="none" strike="noStrike" dirty="0">
                        <a:solidFill>
                          <a:srgbClr val="000000"/>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27 </a:t>
                      </a:r>
                      <a:r>
                        <a:rPr lang="et-EE" sz="2400" u="none" strike="noStrike" dirty="0">
                          <a:effectLst/>
                        </a:rPr>
                        <a:t>taotlejat</a:t>
                      </a:r>
                      <a:endParaRPr lang="et-EE" sz="2400" b="0" i="0" u="none" strike="noStrike" dirty="0">
                        <a:solidFill>
                          <a:srgbClr val="000000"/>
                        </a:solidFill>
                        <a:effectLst/>
                        <a:latin typeface="Roboto Condensed" panose="02000000000000000000" pitchFamily="2" charset="0"/>
                      </a:endParaRPr>
                    </a:p>
                  </a:txBody>
                  <a:tcPr marL="9525" marR="9525" marT="9525" marB="0" anchor="ctr"/>
                </a:tc>
              </a:tr>
              <a:tr h="648072">
                <a:tc>
                  <a:txBody>
                    <a:bodyPr/>
                    <a:lstStyle/>
                    <a:p>
                      <a:pPr algn="l" rtl="0" fontAlgn="ctr"/>
                      <a:r>
                        <a:rPr lang="et-EE" sz="2400" u="none" strike="noStrike">
                          <a:effectLst/>
                        </a:rPr>
                        <a:t>Talvine taimkate rajamata</a:t>
                      </a:r>
                      <a:endParaRPr lang="et-EE" sz="2400" b="0" i="0" u="none" strike="noStrike">
                        <a:solidFill>
                          <a:srgbClr val="000000"/>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10 </a:t>
                      </a:r>
                      <a:r>
                        <a:rPr lang="et-EE" sz="2400" u="none" strike="noStrike" dirty="0">
                          <a:effectLst/>
                        </a:rPr>
                        <a:t>taotlejat</a:t>
                      </a:r>
                      <a:endParaRPr lang="et-EE" sz="2400" b="0" i="0" u="none" strike="noStrike" dirty="0">
                        <a:solidFill>
                          <a:srgbClr val="000000"/>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7 </a:t>
                      </a:r>
                      <a:r>
                        <a:rPr lang="et-EE" sz="2400" u="none" strike="noStrike" dirty="0">
                          <a:effectLst/>
                        </a:rPr>
                        <a:t>taotlejat</a:t>
                      </a:r>
                      <a:endParaRPr lang="et-EE" sz="2400" b="0" i="0" u="none" strike="noStrike" dirty="0">
                        <a:solidFill>
                          <a:srgbClr val="000000"/>
                        </a:solidFill>
                        <a:effectLst/>
                        <a:latin typeface="Roboto Condensed" panose="02000000000000000000" pitchFamily="2" charset="0"/>
                      </a:endParaRPr>
                    </a:p>
                  </a:txBody>
                  <a:tcPr marL="9525" marR="9525" marT="9525" marB="0" anchor="ctr"/>
                </a:tc>
              </a:tr>
              <a:tr h="447675">
                <a:tc>
                  <a:txBody>
                    <a:bodyPr/>
                    <a:lstStyle/>
                    <a:p>
                      <a:pPr algn="l" rtl="0" fontAlgn="ctr"/>
                      <a:r>
                        <a:rPr lang="et-EE" sz="2400" u="none" strike="noStrike">
                          <a:effectLst/>
                        </a:rPr>
                        <a:t>KSM koolitus</a:t>
                      </a:r>
                      <a:endParaRPr lang="et-EE" sz="2400" b="0" i="0" u="none" strike="noStrike">
                        <a:solidFill>
                          <a:srgbClr val="000000"/>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13 </a:t>
                      </a:r>
                      <a:r>
                        <a:rPr lang="et-EE" sz="2400" u="none" strike="noStrike" dirty="0">
                          <a:effectLst/>
                        </a:rPr>
                        <a:t>taotlejat</a:t>
                      </a:r>
                      <a:endParaRPr lang="et-EE" sz="2400" b="0" i="0" u="none" strike="noStrike" dirty="0">
                        <a:solidFill>
                          <a:srgbClr val="000000"/>
                        </a:solidFill>
                        <a:effectLst/>
                        <a:latin typeface="Roboto Condensed" panose="02000000000000000000" pitchFamily="2" charset="0"/>
                      </a:endParaRPr>
                    </a:p>
                  </a:txBody>
                  <a:tcPr marL="9525" marR="9525" marT="9525" marB="0" anchor="ctr"/>
                </a:tc>
                <a:tc>
                  <a:txBody>
                    <a:bodyPr/>
                    <a:lstStyle/>
                    <a:p>
                      <a:pPr algn="l" rtl="0" fontAlgn="ctr"/>
                      <a:r>
                        <a:rPr lang="et-EE" sz="2400" u="none" strike="noStrike" dirty="0" smtClean="0">
                          <a:effectLst/>
                        </a:rPr>
                        <a:t>11 </a:t>
                      </a:r>
                      <a:r>
                        <a:rPr lang="et-EE" sz="2400" u="none" strike="noStrike" dirty="0">
                          <a:effectLst/>
                        </a:rPr>
                        <a:t>taotlejat</a:t>
                      </a:r>
                      <a:endParaRPr lang="et-EE" sz="2400" b="0" i="0" u="none" strike="noStrike" dirty="0">
                        <a:solidFill>
                          <a:srgbClr val="000000"/>
                        </a:solidFill>
                        <a:effectLst/>
                        <a:latin typeface="Roboto Condensed" panose="02000000000000000000" pitchFamily="2" charset="0"/>
                      </a:endParaRPr>
                    </a:p>
                  </a:txBody>
                  <a:tcPr marL="9525" marR="9525" marT="9525" marB="0" anchor="ctr"/>
                </a:tc>
              </a:tr>
            </a:tbl>
          </a:graphicData>
        </a:graphic>
      </p:graphicFrame>
    </p:spTree>
    <p:extLst>
      <p:ext uri="{BB962C8B-B14F-4D97-AF65-F5344CB8AC3E}">
        <p14:creationId xmlns:p14="http://schemas.microsoft.com/office/powerpoint/2010/main" val="2087606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D1C3D406204C449A24E1EBDFFDD3222" ma:contentTypeVersion="1" ma:contentTypeDescription="Loo uus dokument" ma:contentTypeScope="" ma:versionID="e7188027280e4f5e11ae0a8eb9aa115d">
  <xsd:schema xmlns:xsd="http://www.w3.org/2001/XMLSchema" xmlns:xs="http://www.w3.org/2001/XMLSchema" xmlns:p="http://schemas.microsoft.com/office/2006/metadata/properties" xmlns:ns2="3410f2f2-765d-4900-8d03-53dc21573ea2" targetNamespace="http://schemas.microsoft.com/office/2006/metadata/properties" ma:root="true" ma:fieldsID="2a0c903eea1c9770b384829b667280c9" ns2:_="">
    <xsd:import namespace="3410f2f2-765d-4900-8d03-53dc21573ea2"/>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10f2f2-765d-4900-8d03-53dc21573ea2" elementFormDefault="qualified">
    <xsd:import namespace="http://schemas.microsoft.com/office/2006/documentManagement/types"/>
    <xsd:import namespace="http://schemas.microsoft.com/office/infopath/2007/PartnerControls"/>
    <xsd:element name="SharedWithUsers" ma:index="8" nillable="true" ma:displayName="Ühiskasutuse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E1D518-8481-4D5E-8E06-849684895234}">
  <ds:schemaRefs>
    <ds:schemaRef ds:uri="http://schemas.microsoft.com/sharepoint/v3/contenttype/forms"/>
  </ds:schemaRefs>
</ds:datastoreItem>
</file>

<file path=customXml/itemProps2.xml><?xml version="1.0" encoding="utf-8"?>
<ds:datastoreItem xmlns:ds="http://schemas.openxmlformats.org/officeDocument/2006/customXml" ds:itemID="{54457A04-266D-4E16-887C-E25C54F2705C}">
  <ds:schemaRefs>
    <ds:schemaRef ds:uri="http://schemas.microsoft.com/office/2006/metadata/properties"/>
    <ds:schemaRef ds:uri="3410f2f2-765d-4900-8d03-53dc21573ea2"/>
    <ds:schemaRef ds:uri="http://purl.org/dc/dcmitype/"/>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purl.org/dc/elements/1.1/"/>
  </ds:schemaRefs>
</ds:datastoreItem>
</file>

<file path=customXml/itemProps3.xml><?xml version="1.0" encoding="utf-8"?>
<ds:datastoreItem xmlns:ds="http://schemas.openxmlformats.org/officeDocument/2006/customXml" ds:itemID="{239B6873-C70A-4072-9CC3-69BCC3BE7B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10f2f2-765d-4900-8d03-53dc21573e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2897</Words>
  <Application>Microsoft Office PowerPoint</Application>
  <PresentationFormat>Custom</PresentationFormat>
  <Paragraphs>385</Paragraphs>
  <Slides>27</Slides>
  <Notes>24</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27</vt:i4>
      </vt:variant>
    </vt:vector>
  </HeadingPairs>
  <TitlesOfParts>
    <vt:vector size="38" baseType="lpstr">
      <vt:lpstr>Arial Unicode MS</vt:lpstr>
      <vt:lpstr>Microsoft YaHei</vt:lpstr>
      <vt:lpstr>Arial</vt:lpstr>
      <vt:lpstr>Calibri</vt:lpstr>
      <vt:lpstr>Calibri Light</vt:lpstr>
      <vt:lpstr>Roboto Condensed</vt:lpstr>
      <vt:lpstr>Times New Roman</vt:lpstr>
      <vt:lpstr>Wingdings</vt:lpstr>
      <vt:lpstr>Office Theme</vt:lpstr>
      <vt:lpstr>1_Office Theme</vt:lpstr>
      <vt:lpstr>7_Office Theme</vt:lpstr>
      <vt:lpstr> Ülevaade 2019. a leitud rikkumistest administratiivsetes ja kohapealsetes kontrollides   </vt:lpstr>
      <vt:lpstr> Administratiivsed kontrollid  Peamised eksimused ja millele tähelepanu pöörata</vt:lpstr>
      <vt:lpstr>Ühtne pindalatoetus</vt:lpstr>
      <vt:lpstr>Kliimat ja keskkonda säästvate põllumajandustavade toetus (ROH)</vt:lpstr>
      <vt:lpstr>Kliimat ja keskkonda säästvate põllumajandustavade toetus (ROH)</vt:lpstr>
      <vt:lpstr>Noore põllumajandustootja toetus (NPT)</vt:lpstr>
      <vt:lpstr>Väikepõllumajandustootja toetus (VPT)</vt:lpstr>
      <vt:lpstr>Mahepõllumajandusele ülemineku toetus ja mahepõllumajandusega jätkamise toetus (MAH)</vt:lpstr>
      <vt:lpstr>Keskkonnasõbraliku majandamise toetus (KSM) </vt:lpstr>
      <vt:lpstr>Loomade heaolu toetus (LHT)</vt:lpstr>
      <vt:lpstr>Kokkuvõtteks</vt:lpstr>
      <vt:lpstr>Oluline info 2020 taotlusvooruks</vt:lpstr>
      <vt:lpstr>Edukat taotlemist! </vt:lpstr>
      <vt:lpstr> Kohapealsed kontrollid  </vt:lpstr>
      <vt:lpstr>Kohapealsed kontrollid 2019</vt:lpstr>
      <vt:lpstr>Pindala- ja MAK loomatoetuste valimid</vt:lpstr>
      <vt:lpstr>ÜPT rikkumised 2019</vt:lpstr>
      <vt:lpstr>Maa kasutusõigus</vt:lpstr>
      <vt:lpstr>Kanep</vt:lpstr>
      <vt:lpstr>Rohestamise rikkumised</vt:lpstr>
      <vt:lpstr>Enimleitud puudused MAK toetuste osas (1)</vt:lpstr>
      <vt:lpstr>Enimleitud puudused MAK toetuste osas (2)</vt:lpstr>
      <vt:lpstr>PLK rikkumised 2019</vt:lpstr>
      <vt:lpstr>LHT rikkumised 2019 (veised, lambad, kitsed)</vt:lpstr>
      <vt:lpstr>LHT rikkumised 2019 (sead)</vt:lpstr>
      <vt:lpstr>Infoks ja meeldetuletuseks!</vt:lpstr>
      <vt:lpstr>Aitäh!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2014-05-22T10:54:41Z</dcterms:created>
  <dcterms:modified xsi:type="dcterms:W3CDTF">2020-03-24T06:48:03Z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0x0101005D1C3D406204C449A24E1EBDFFDD3222</vt:lpwstr>
  </property>
</Properties>
</file>