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2"/>
  </p:notesMasterIdLst>
  <p:handoutMasterIdLst>
    <p:handoutMasterId r:id="rId13"/>
  </p:handoutMasterIdLst>
  <p:sldIdLst>
    <p:sldId id="265" r:id="rId5"/>
    <p:sldId id="267" r:id="rId6"/>
    <p:sldId id="268" r:id="rId7"/>
    <p:sldId id="269" r:id="rId8"/>
    <p:sldId id="270" r:id="rId9"/>
    <p:sldId id="271" r:id="rId10"/>
    <p:sldId id="273" r:id="rId11"/>
  </p:sldIdLst>
  <p:sldSz cx="8999538" cy="6840538"/>
  <p:notesSz cx="6797675" cy="9928225"/>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28" d="100"/>
          <a:sy n="128" d="100"/>
        </p:scale>
        <p:origin x="1480"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25" cy="498254"/>
          </a:xfrm>
          <a:prstGeom prst="rect">
            <a:avLst/>
          </a:prstGeom>
        </p:spPr>
        <p:txBody>
          <a:bodyPr vert="horz" lIns="83796" tIns="41898" rIns="83796" bIns="41898" rtlCol="0"/>
          <a:lstStyle>
            <a:lvl1pPr algn="l">
              <a:defRPr sz="1100"/>
            </a:lvl1pPr>
          </a:lstStyle>
          <a:p>
            <a:endParaRPr lang="et-EE"/>
          </a:p>
        </p:txBody>
      </p:sp>
      <p:sp>
        <p:nvSpPr>
          <p:cNvPr id="3" name="Date Placeholder 2"/>
          <p:cNvSpPr>
            <a:spLocks noGrp="1"/>
          </p:cNvSpPr>
          <p:nvPr>
            <p:ph type="dt" sz="quarter" idx="1"/>
          </p:nvPr>
        </p:nvSpPr>
        <p:spPr>
          <a:xfrm>
            <a:off x="3849923" y="0"/>
            <a:ext cx="2946325" cy="498254"/>
          </a:xfrm>
          <a:prstGeom prst="rect">
            <a:avLst/>
          </a:prstGeom>
        </p:spPr>
        <p:txBody>
          <a:bodyPr vert="horz" lIns="83796" tIns="41898" rIns="83796" bIns="41898" rtlCol="0"/>
          <a:lstStyle>
            <a:lvl1pPr algn="r">
              <a:defRPr sz="1100"/>
            </a:lvl1pPr>
          </a:lstStyle>
          <a:p>
            <a:fld id="{93E50B3D-27AA-43E4-80E6-F9E248429C90}" type="datetimeFigureOut">
              <a:rPr lang="et-EE" smtClean="0"/>
              <a:t>09.09.2020</a:t>
            </a:fld>
            <a:endParaRPr lang="et-EE"/>
          </a:p>
        </p:txBody>
      </p:sp>
      <p:sp>
        <p:nvSpPr>
          <p:cNvPr id="4" name="Footer Placeholder 3"/>
          <p:cNvSpPr>
            <a:spLocks noGrp="1"/>
          </p:cNvSpPr>
          <p:nvPr>
            <p:ph type="ftr" sz="quarter" idx="2"/>
          </p:nvPr>
        </p:nvSpPr>
        <p:spPr>
          <a:xfrm>
            <a:off x="0" y="9429972"/>
            <a:ext cx="2946325" cy="498254"/>
          </a:xfrm>
          <a:prstGeom prst="rect">
            <a:avLst/>
          </a:prstGeom>
        </p:spPr>
        <p:txBody>
          <a:bodyPr vert="horz" lIns="83796" tIns="41898" rIns="83796" bIns="41898" rtlCol="0" anchor="b"/>
          <a:lstStyle>
            <a:lvl1pPr algn="l">
              <a:defRPr sz="1100"/>
            </a:lvl1pPr>
          </a:lstStyle>
          <a:p>
            <a:endParaRPr lang="et-EE"/>
          </a:p>
        </p:txBody>
      </p:sp>
      <p:sp>
        <p:nvSpPr>
          <p:cNvPr id="5" name="Slide Number Placeholder 4"/>
          <p:cNvSpPr>
            <a:spLocks noGrp="1"/>
          </p:cNvSpPr>
          <p:nvPr>
            <p:ph type="sldNum" sz="quarter" idx="3"/>
          </p:nvPr>
        </p:nvSpPr>
        <p:spPr>
          <a:xfrm>
            <a:off x="3849923" y="9429972"/>
            <a:ext cx="2946325" cy="498254"/>
          </a:xfrm>
          <a:prstGeom prst="rect">
            <a:avLst/>
          </a:prstGeom>
        </p:spPr>
        <p:txBody>
          <a:bodyPr vert="horz" lIns="83796" tIns="41898" rIns="83796" bIns="41898" rtlCol="0" anchor="b"/>
          <a:lstStyle>
            <a:lvl1pPr algn="r">
              <a:defRPr sz="1100"/>
            </a:lvl1pPr>
          </a:lstStyle>
          <a:p>
            <a:fld id="{EEB92CA2-0B58-4DA7-809D-46BDF48F5021}" type="slidenum">
              <a:rPr lang="et-EE" smtClean="0"/>
              <a:t>‹#›</a:t>
            </a:fld>
            <a:endParaRPr lang="et-EE"/>
          </a:p>
        </p:txBody>
      </p:sp>
    </p:spTree>
    <p:extLst>
      <p:ext uri="{BB962C8B-B14F-4D97-AF65-F5344CB8AC3E}">
        <p14:creationId xmlns:p14="http://schemas.microsoft.com/office/powerpoint/2010/main" val="3544009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50913" y="754063"/>
            <a:ext cx="4892675"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5724"/>
            <a:ext cx="5437284" cy="44665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1" y="0"/>
            <a:ext cx="2949180" cy="49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63382" algn="l"/>
                <a:tab pos="1326764" algn="l"/>
                <a:tab pos="1990146" algn="l"/>
                <a:tab pos="265352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3847068" y="0"/>
            <a:ext cx="2949180" cy="49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82" algn="l"/>
                <a:tab pos="1326764" algn="l"/>
                <a:tab pos="1990146" algn="l"/>
                <a:tab pos="265352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431445"/>
            <a:ext cx="2949180" cy="49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63382" algn="l"/>
                <a:tab pos="1326764" algn="l"/>
                <a:tab pos="1990146" algn="l"/>
                <a:tab pos="265352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3847068" y="9431445"/>
            <a:ext cx="2949180" cy="495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82" algn="l"/>
                <a:tab pos="1326764" algn="l"/>
                <a:tab pos="1990146" algn="l"/>
                <a:tab pos="265352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lvl1pPr>
          </a:lstStyle>
          <a:p>
            <a:r>
              <a:rPr lang="et-EE" dirty="0" smtClean="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14.05.2017</a:t>
            </a:r>
            <a:endParaRPr lang="en-US" dirty="0"/>
          </a:p>
        </p:txBody>
      </p:sp>
      <p:pic>
        <p:nvPicPr>
          <p:cNvPr id="8" name="Picture 7"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Blue">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smtClean="0"/>
              <a:t>Vahepealkiri</a:t>
            </a:r>
            <a:endParaRPr lang="en-US" dirty="0"/>
          </a:p>
        </p:txBody>
      </p:sp>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Blue">
    <p:bg>
      <p:bgPr>
        <a:solidFill>
          <a:schemeClr val="tx1">
            <a:lumMod val="85000"/>
            <a:lumOff val="1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eesnimi.perenimi@amet.ee</a:t>
            </a:r>
          </a:p>
          <a:p>
            <a:endParaRPr lang="et-EE" dirty="0" smtClean="0"/>
          </a:p>
        </p:txBody>
      </p:sp>
      <p:pic>
        <p:nvPicPr>
          <p:cNvPr id="10" name="Picture 9"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err="1" smtClean="0"/>
              <a:t>Thank</a:t>
            </a:r>
            <a:r>
              <a:rPr lang="et-EE" dirty="0" smtClean="0"/>
              <a:t> </a:t>
            </a:r>
            <a:r>
              <a:rPr lang="et-EE" dirty="0" err="1" smtClean="0"/>
              <a:t>you</a:t>
            </a:r>
            <a:r>
              <a:rPr lang="et-EE" dirty="0" smtClean="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forename.surname@institution.ee</a:t>
            </a:r>
          </a:p>
          <a:p>
            <a:endParaRPr lang="et-EE" dirty="0" smtClean="0"/>
          </a:p>
        </p:txBody>
      </p:sp>
      <p:pic>
        <p:nvPicPr>
          <p:cNvPr id="6" name="Picture 5"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err="1" smtClean="0"/>
              <a:t>eesnimi@perenimi@amet.ee</a:t>
            </a:r>
            <a:endParaRPr lang="et-EE" dirty="0" smtClean="0"/>
          </a:p>
          <a:p>
            <a:endParaRPr lang="et-EE" dirty="0" smtClean="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313" y="181970"/>
            <a:ext cx="3465000" cy="1386000"/>
          </a:xfrm>
          <a:prstGeom prst="rect">
            <a:avLst/>
          </a:prstGeom>
        </p:spPr>
      </p:pic>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forename.surname@institution.ee</a:t>
            </a:r>
          </a:p>
          <a:p>
            <a:endParaRPr lang="et-EE" dirty="0" smtClean="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305" y="198514"/>
            <a:ext cx="3465000" cy="1386000"/>
          </a:xfrm>
          <a:prstGeom prst="rect">
            <a:avLst/>
          </a:prstGeom>
        </p:spPr>
      </p:pic>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lum contrast="51000"/>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err="1" smtClean="0"/>
              <a:t>eesnimi@perenimi@amet.ee</a:t>
            </a:r>
            <a:endParaRPr lang="et-EE" dirty="0" smtClean="0"/>
          </a:p>
          <a:p>
            <a:endParaRPr lang="et-EE" dirty="0" smtClean="0"/>
          </a:p>
        </p:txBody>
      </p:sp>
      <p:pic>
        <p:nvPicPr>
          <p:cNvPr id="10" name="Picture 9" descr="maaeluministeerium_vapp_est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24181150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End Slide Blu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lum contrast="51000"/>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forename.surname@institution.ee</a:t>
            </a:r>
          </a:p>
        </p:txBody>
      </p:sp>
      <p:pic>
        <p:nvPicPr>
          <p:cNvPr id="12" name="Picture 11" descr="maaeluministeerium_vapp_eng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42056199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t-EE" dirty="0" err="1" smtClean="0"/>
              <a:t>Presentation</a:t>
            </a:r>
            <a:r>
              <a:rPr lang="et-EE" dirty="0" smtClean="0"/>
              <a:t> </a:t>
            </a:r>
            <a:r>
              <a:rPr lang="et-EE" dirty="0" err="1" smtClean="0"/>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Institution</a:t>
            </a:r>
            <a:r>
              <a:rPr lang="et-EE" dirty="0" smtClean="0"/>
              <a:t> / </a:t>
            </a:r>
            <a:r>
              <a:rPr lang="et-EE" dirty="0" err="1" smtClean="0"/>
              <a:t>Job</a:t>
            </a:r>
            <a:r>
              <a:rPr lang="et-EE" dirty="0" smtClean="0"/>
              <a:t> </a:t>
            </a:r>
            <a:r>
              <a:rPr lang="et-EE" dirty="0" err="1" smtClean="0"/>
              <a:t>Title</a:t>
            </a:r>
            <a:endParaRPr lang="et-EE" dirty="0" smtClean="0"/>
          </a:p>
          <a:p>
            <a:endParaRPr lang="et-EE" dirty="0" smtClean="0"/>
          </a:p>
          <a:p>
            <a:r>
              <a:rPr lang="et-EE" dirty="0" smtClean="0"/>
              <a:t>14.05.2017</a:t>
            </a:r>
            <a:endParaRPr lang="en-US" dirty="0"/>
          </a:p>
        </p:txBody>
      </p:sp>
      <p:pic>
        <p:nvPicPr>
          <p:cNvPr id="8" name="Picture 7"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r>
              <a:rPr kumimoji="0" lang="et-EE" sz="1800" b="0" i="0" u="none" strike="noStrike" cap="none" normalizeH="0" baseline="0" dirty="0" smtClean="0">
                <a:ln>
                  <a:noFill/>
                </a:ln>
                <a:noFill/>
                <a:effectLst/>
                <a:latin typeface="Roboto Condensed" panose="02000000000000000000" pitchFamily="2" charset="0"/>
                <a:ea typeface="Microsoft YaHei" panose="020B0503020204020204" pitchFamily="34" charset="-122"/>
              </a:rPr>
              <a:t>S</a:t>
            </a:r>
            <a:endParaRPr kumimoji="0" lang="en-US" sz="1800" b="0" i="0" u="none" strike="noStrike" cap="none" normalizeH="0" baseline="0" dirty="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smtClean="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8" name="Picture 7" descr="maaeluministeerium_vapp_est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54" userDrawn="1">
          <p15:clr>
            <a:srgbClr val="FBAE40"/>
          </p15:clr>
        </p15:guide>
        <p15:guide id="2" pos="283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smtClean="0"/>
              <a:t>Presentation</a:t>
            </a:r>
            <a:r>
              <a:rPr lang="et-EE" dirty="0" smtClean="0"/>
              <a:t> </a:t>
            </a:r>
            <a:r>
              <a:rPr lang="et-EE" dirty="0" err="1" smtClean="0"/>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Institution</a:t>
            </a:r>
            <a:r>
              <a:rPr lang="et-EE" dirty="0" smtClean="0"/>
              <a:t> / </a:t>
            </a:r>
            <a:r>
              <a:rPr lang="et-EE" dirty="0" err="1" smtClean="0"/>
              <a:t>Job</a:t>
            </a:r>
            <a:r>
              <a:rPr lang="et-EE" dirty="0" smtClean="0"/>
              <a:t> </a:t>
            </a:r>
            <a:r>
              <a:rPr lang="et-EE" dirty="0" err="1" smtClean="0"/>
              <a:t>Title</a:t>
            </a:r>
            <a:endParaRPr lang="et-EE" dirty="0" smtClean="0"/>
          </a:p>
          <a:p>
            <a:endParaRPr lang="et-EE" dirty="0" smtClean="0"/>
          </a:p>
          <a:p>
            <a:r>
              <a:rPr lang="et-EE" dirty="0" smtClean="0"/>
              <a:t>14.12.2013</a:t>
            </a:r>
            <a:endParaRPr lang="en-US" dirty="0"/>
          </a:p>
        </p:txBody>
      </p:sp>
      <p:pic>
        <p:nvPicPr>
          <p:cNvPr id="9" name="Picture 8" descr="maaeluministeerium_vapp_eng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smtClean="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8" name="Picture 7" descr="maaeluministeerium_vapp_est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5362730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le Slide Blu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blipFill dpi="0" rotWithShape="1">
            <a:blip r:embed="rId2"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smtClean="0"/>
              <a:t>Presentation</a:t>
            </a:r>
            <a:r>
              <a:rPr lang="et-EE" dirty="0" smtClean="0"/>
              <a:t> </a:t>
            </a:r>
            <a:r>
              <a:rPr lang="et-EE" dirty="0" err="1" smtClean="0"/>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Institution</a:t>
            </a:r>
            <a:r>
              <a:rPr lang="et-EE" dirty="0" smtClean="0"/>
              <a:t> / </a:t>
            </a:r>
            <a:r>
              <a:rPr lang="et-EE" dirty="0" err="1" smtClean="0"/>
              <a:t>Job</a:t>
            </a:r>
            <a:r>
              <a:rPr lang="et-EE" dirty="0" smtClean="0"/>
              <a:t> </a:t>
            </a:r>
            <a:r>
              <a:rPr lang="et-EE" dirty="0" err="1" smtClean="0"/>
              <a:t>Title</a:t>
            </a:r>
            <a:endParaRPr lang="et-EE" dirty="0" smtClean="0"/>
          </a:p>
          <a:p>
            <a:endParaRPr lang="et-EE" dirty="0" smtClean="0"/>
          </a:p>
          <a:p>
            <a:r>
              <a:rPr lang="et-EE" dirty="0" smtClean="0"/>
              <a:t>14.12.2013</a:t>
            </a:r>
            <a:endParaRPr lang="en-US" dirty="0"/>
          </a:p>
        </p:txBody>
      </p:sp>
      <p:pic>
        <p:nvPicPr>
          <p:cNvPr id="9" name="Picture 8" descr="maaeluministeerium_vapp_eng_black.png"/>
          <p:cNvPicPr>
            <a:picLocks noChangeAspect="1"/>
          </p:cNvPicPr>
          <p:nvPr userDrawn="1"/>
        </p:nvPicPr>
        <p:blipFill>
          <a:blip r:embed="rId3"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41188048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Edit Master text styles</a:t>
            </a:r>
          </a:p>
        </p:txBody>
      </p:sp>
    </p:spTree>
    <p:extLst>
      <p:ext uri="{BB962C8B-B14F-4D97-AF65-F5344CB8AC3E}">
        <p14:creationId xmlns:p14="http://schemas.microsoft.com/office/powerpoint/2010/main" val="9960034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Edit Master text styles</a:t>
            </a:r>
          </a:p>
        </p:txBody>
      </p:sp>
    </p:spTree>
    <p:extLst>
      <p:ext uri="{BB962C8B-B14F-4D97-AF65-F5344CB8AC3E}">
        <p14:creationId xmlns:p14="http://schemas.microsoft.com/office/powerpoint/2010/main" val="40096721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Slide Blue">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smtClean="0"/>
              <a:t>Vahepealkiri</a:t>
            </a:r>
            <a:endParaRPr lang="en-US" dirty="0"/>
          </a:p>
        </p:txBody>
      </p:sp>
    </p:spTree>
    <p:extLst>
      <p:ext uri="{BB962C8B-B14F-4D97-AF65-F5344CB8AC3E}">
        <p14:creationId xmlns:p14="http://schemas.microsoft.com/office/powerpoint/2010/main" val="18585750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65" r:id="rId4"/>
    <p:sldLayoutId id="2147483671" r:id="rId5"/>
    <p:sldLayoutId id="2147483672" r:id="rId6"/>
    <p:sldLayoutId id="2147483650" r:id="rId7"/>
    <p:sldLayoutId id="2147483662" r:id="rId8"/>
    <p:sldLayoutId id="2147483673" r:id="rId9"/>
    <p:sldLayoutId id="2147483668" r:id="rId10"/>
    <p:sldLayoutId id="2147483670" r:id="rId11"/>
    <p:sldLayoutId id="2147483660" r:id="rId12"/>
    <p:sldLayoutId id="2147483666" r:id="rId13"/>
    <p:sldLayoutId id="2147483663" r:id="rId14"/>
    <p:sldLayoutId id="2147483669" r:id="rId15"/>
    <p:sldLayoutId id="2147483674" r:id="rId16"/>
    <p:sldLayoutId id="2147483675" r:id="rId17"/>
    <p:sldLayoutId id="2147483655" r:id="rId18"/>
  </p:sldLayoutIdLst>
  <p:timing>
    <p:tnLst>
      <p:par>
        <p:cTn id="1" dur="indefinite" restart="never" nodeType="tmRoot"/>
      </p:par>
    </p:tnLst>
  </p:timing>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Olga.Lavrentjeva@agri.e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t-EE" dirty="0" err="1"/>
              <a:t>BREXITi</a:t>
            </a:r>
            <a:r>
              <a:rPr lang="et-EE" dirty="0"/>
              <a:t> mõju taimetervise </a:t>
            </a:r>
            <a:r>
              <a:rPr lang="et-EE" dirty="0" smtClean="0"/>
              <a:t>valdkonnas</a:t>
            </a:r>
            <a:endParaRPr lang="et-EE" dirty="0"/>
          </a:p>
        </p:txBody>
      </p:sp>
      <p:sp>
        <p:nvSpPr>
          <p:cNvPr id="2" name="TextBox 1"/>
          <p:cNvSpPr txBox="1"/>
          <p:nvPr/>
        </p:nvSpPr>
        <p:spPr>
          <a:xfrm>
            <a:off x="1403425" y="6156573"/>
            <a:ext cx="2520280" cy="378565"/>
          </a:xfrm>
          <a:prstGeom prst="rect">
            <a:avLst/>
          </a:prstGeom>
          <a:noFill/>
        </p:spPr>
        <p:txBody>
          <a:bodyPr wrap="square" rtlCol="0">
            <a:spAutoFit/>
          </a:bodyPr>
          <a:lstStyle/>
          <a:p>
            <a:r>
              <a:rPr lang="et-EE" dirty="0" smtClean="0"/>
              <a:t>10.09.2020</a:t>
            </a:r>
            <a:endParaRPr lang="et-EE" dirty="0" smtClean="0"/>
          </a:p>
        </p:txBody>
      </p:sp>
      <p:pic>
        <p:nvPicPr>
          <p:cNvPr id="3" name="Picture 2"/>
          <p:cNvPicPr>
            <a:picLocks noChangeAspect="1"/>
          </p:cNvPicPr>
          <p:nvPr/>
        </p:nvPicPr>
        <p:blipFill>
          <a:blip r:embed="rId2"/>
          <a:stretch>
            <a:fillRect/>
          </a:stretch>
        </p:blipFill>
        <p:spPr>
          <a:xfrm>
            <a:off x="5363865" y="190588"/>
            <a:ext cx="3557547" cy="1830758"/>
          </a:xfrm>
          <a:prstGeom prst="rect">
            <a:avLst/>
          </a:prstGeom>
        </p:spPr>
      </p:pic>
      <p:pic>
        <p:nvPicPr>
          <p:cNvPr id="5" name="Picture 4" descr="cid:image001.png@01D5D78C.47BB2CE0"/>
          <p:cNvPicPr/>
          <p:nvPr/>
        </p:nvPicPr>
        <p:blipFill>
          <a:blip r:embed="rId3">
            <a:extLst>
              <a:ext uri="{28A0092B-C50C-407E-A947-70E740481C1C}">
                <a14:useLocalDpi xmlns:a14="http://schemas.microsoft.com/office/drawing/2010/main" val="0"/>
              </a:ext>
            </a:extLst>
          </a:blip>
          <a:srcRect/>
          <a:stretch>
            <a:fillRect/>
          </a:stretch>
        </p:blipFill>
        <p:spPr bwMode="auto">
          <a:xfrm>
            <a:off x="755353" y="5076453"/>
            <a:ext cx="2851150" cy="946150"/>
          </a:xfrm>
          <a:prstGeom prst="rect">
            <a:avLst/>
          </a:prstGeom>
          <a:noFill/>
          <a:ln>
            <a:noFill/>
          </a:ln>
        </p:spPr>
      </p:pic>
    </p:spTree>
    <p:extLst>
      <p:ext uri="{BB962C8B-B14F-4D97-AF65-F5344CB8AC3E}">
        <p14:creationId xmlns:p14="http://schemas.microsoft.com/office/powerpoint/2010/main" val="3514785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i-FI" dirty="0"/>
              <a:t>ÜHENDKUNINGRIIGI VÄLJAASTUMINE JA ELI ÕIGUSNORMID TAIMETERVISE VALDKONNAS</a:t>
            </a:r>
            <a:endParaRPr lang="et-EE" dirty="0"/>
          </a:p>
        </p:txBody>
      </p:sp>
      <p:pic>
        <p:nvPicPr>
          <p:cNvPr id="6" name="Content Placeholder 5"/>
          <p:cNvPicPr>
            <a:picLocks noGrp="1" noChangeAspect="1"/>
          </p:cNvPicPr>
          <p:nvPr>
            <p:ph idx="1"/>
          </p:nvPr>
        </p:nvPicPr>
        <p:blipFill>
          <a:blip r:embed="rId2"/>
          <a:stretch>
            <a:fillRect/>
          </a:stretch>
        </p:blipFill>
        <p:spPr>
          <a:xfrm>
            <a:off x="4715793" y="1476053"/>
            <a:ext cx="4191215" cy="933498"/>
          </a:xfrm>
          <a:prstGeom prst="rect">
            <a:avLst/>
          </a:prstGeom>
        </p:spPr>
      </p:pic>
      <p:sp>
        <p:nvSpPr>
          <p:cNvPr id="7" name="TextBox 6"/>
          <p:cNvSpPr txBox="1"/>
          <p:nvPr/>
        </p:nvSpPr>
        <p:spPr>
          <a:xfrm>
            <a:off x="503237" y="2556173"/>
            <a:ext cx="7812956" cy="3118803"/>
          </a:xfrm>
          <a:prstGeom prst="rect">
            <a:avLst/>
          </a:prstGeom>
          <a:noFill/>
        </p:spPr>
        <p:txBody>
          <a:bodyPr wrap="square" rtlCol="0">
            <a:spAutoFit/>
          </a:bodyPr>
          <a:lstStyle/>
          <a:p>
            <a:pPr marL="342900" indent="-342900">
              <a:buAutoNum type="arabicParenR"/>
            </a:pPr>
            <a:r>
              <a:rPr lang="et-EE" sz="2000" dirty="0" smtClean="0"/>
              <a:t>Alates </a:t>
            </a:r>
            <a:r>
              <a:rPr lang="et-EE" sz="2000" dirty="0"/>
              <a:t>1. veebruarist 2020 on Ühendkuningriik Euroopa Liidust välja astunud ja temast on saanud kolmas riik. </a:t>
            </a:r>
            <a:endParaRPr lang="et-EE" sz="2000" dirty="0" smtClean="0"/>
          </a:p>
          <a:p>
            <a:pPr marL="342900" indent="-342900">
              <a:buAutoNum type="arabicParenR"/>
            </a:pPr>
            <a:r>
              <a:rPr lang="et-EE" sz="2000" dirty="0" smtClean="0"/>
              <a:t>Väljaastumislepinguga </a:t>
            </a:r>
            <a:r>
              <a:rPr lang="et-EE" sz="2000" dirty="0"/>
              <a:t>on ette nähtud üleminekuperiood, mis lõpeb 31. detsembril 2020. Kuni selle kuupäevani kohaldatakse ELi õigust täies ulatuses Ühendkuningriigi suhtes ja Ühendkuningriigis. </a:t>
            </a:r>
            <a:endParaRPr lang="et-EE" sz="2000" dirty="0" smtClean="0"/>
          </a:p>
          <a:p>
            <a:pPr marL="342900" indent="-342900">
              <a:buAutoNum type="arabicParenR"/>
            </a:pPr>
            <a:r>
              <a:rPr lang="et-EE" sz="2000" dirty="0" smtClean="0"/>
              <a:t>Üleminekuperioodi </a:t>
            </a:r>
            <a:r>
              <a:rPr lang="et-EE" sz="2000" dirty="0"/>
              <a:t>jooksul peavad EL ja Ühendkuningriik läbirääkimisi uue partnerluslepingu üle, millega nähakse eeskätt ette vabakaubanduspiirkond. Ei ole aga kindel, kas uus partnerlusleping sõlmitakse ja jõustub üleminekuperioodi lõpus.</a:t>
            </a:r>
          </a:p>
        </p:txBody>
      </p:sp>
    </p:spTree>
    <p:extLst>
      <p:ext uri="{BB962C8B-B14F-4D97-AF65-F5344CB8AC3E}">
        <p14:creationId xmlns:p14="http://schemas.microsoft.com/office/powerpoint/2010/main" val="96898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Tagajärjed taimetervisele</a:t>
            </a:r>
            <a:endParaRPr lang="et-EE" dirty="0"/>
          </a:p>
        </p:txBody>
      </p:sp>
      <p:sp>
        <p:nvSpPr>
          <p:cNvPr id="3" name="Content Placeholder 2"/>
          <p:cNvSpPr>
            <a:spLocks noGrp="1"/>
          </p:cNvSpPr>
          <p:nvPr>
            <p:ph idx="1"/>
          </p:nvPr>
        </p:nvSpPr>
        <p:spPr/>
        <p:txBody>
          <a:bodyPr/>
          <a:lstStyle/>
          <a:p>
            <a:r>
              <a:rPr lang="et-EE" dirty="0" smtClean="0">
                <a:latin typeface="+mj-lt"/>
              </a:rPr>
              <a:t>4) Pärast </a:t>
            </a:r>
            <a:r>
              <a:rPr lang="et-EE" dirty="0">
                <a:latin typeface="+mj-lt"/>
              </a:rPr>
              <a:t>üleminekuperioodi lõppu tuleb arvestada, et Ühendkuningriigi suhtes ei kohaldata enam ELi õigusnorme. </a:t>
            </a:r>
            <a:endParaRPr lang="et-EE" dirty="0" smtClean="0">
              <a:latin typeface="+mj-lt"/>
            </a:endParaRPr>
          </a:p>
          <a:p>
            <a:r>
              <a:rPr lang="et-EE" dirty="0" smtClean="0">
                <a:latin typeface="+mj-lt"/>
              </a:rPr>
              <a:t>Taimetervise </a:t>
            </a:r>
            <a:r>
              <a:rPr lang="et-EE" dirty="0">
                <a:latin typeface="+mj-lt"/>
              </a:rPr>
              <a:t>valdkonnas on sellel eelkõige tagajärjed seoses taimede, taimsete saaduste ja muude toodete liitu sissetoomisele ning importimisel rakenduvale ametlikule kontrollile.</a:t>
            </a:r>
          </a:p>
        </p:txBody>
      </p:sp>
    </p:spTree>
    <p:extLst>
      <p:ext uri="{BB962C8B-B14F-4D97-AF65-F5344CB8AC3E}">
        <p14:creationId xmlns:p14="http://schemas.microsoft.com/office/powerpoint/2010/main" val="107357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Väljaastumislepingu tingimused</a:t>
            </a:r>
            <a:endParaRPr lang="et-EE" dirty="0"/>
          </a:p>
        </p:txBody>
      </p:sp>
      <p:sp>
        <p:nvSpPr>
          <p:cNvPr id="3" name="Content Placeholder 2"/>
          <p:cNvSpPr>
            <a:spLocks noGrp="1"/>
          </p:cNvSpPr>
          <p:nvPr>
            <p:ph idx="1"/>
          </p:nvPr>
        </p:nvSpPr>
        <p:spPr/>
        <p:txBody>
          <a:bodyPr/>
          <a:lstStyle/>
          <a:p>
            <a:r>
              <a:rPr lang="et-EE" dirty="0" smtClean="0">
                <a:latin typeface="+mj-lt"/>
              </a:rPr>
              <a:t>5) </a:t>
            </a:r>
            <a:r>
              <a:rPr lang="et-EE" dirty="0">
                <a:latin typeface="+mj-lt"/>
              </a:rPr>
              <a:t>Väljaastumislepingus on sätestatud, et enne üleminekuperioodi lõppu seaduslikult ELi või Ühendkuningriigi turule lastud olemasolevaid ja selgelt tuvastatavaid kaupu võib ELi või Ühendkuningriigi turul jätkuvalt kättesaadavaks teha ja need võivad kõnealuse kahe turu vahel ringelda, kuni need jõuavad lõppkasutajani.</a:t>
            </a:r>
          </a:p>
        </p:txBody>
      </p:sp>
    </p:spTree>
    <p:extLst>
      <p:ext uri="{BB962C8B-B14F-4D97-AF65-F5344CB8AC3E}">
        <p14:creationId xmlns:p14="http://schemas.microsoft.com/office/powerpoint/2010/main" val="159091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Erisused </a:t>
            </a:r>
            <a:endParaRPr lang="et-EE" dirty="0"/>
          </a:p>
        </p:txBody>
      </p:sp>
      <p:sp>
        <p:nvSpPr>
          <p:cNvPr id="3" name="Content Placeholder 2"/>
          <p:cNvSpPr>
            <a:spLocks noGrp="1"/>
          </p:cNvSpPr>
          <p:nvPr>
            <p:ph idx="1"/>
          </p:nvPr>
        </p:nvSpPr>
        <p:spPr/>
        <p:txBody>
          <a:bodyPr/>
          <a:lstStyle/>
          <a:p>
            <a:r>
              <a:rPr lang="et-EE" dirty="0">
                <a:latin typeface="+mj-lt"/>
              </a:rPr>
              <a:t>4) Pärast üleminekuperioodi lõppu kohaldatakse Iirimaa ja Põhja-Iirimaa protokolli, kusjuures protokolli esialgse kohaldamise periood kestab </a:t>
            </a:r>
            <a:r>
              <a:rPr lang="et-EE" b="1" dirty="0">
                <a:latin typeface="+mj-lt"/>
              </a:rPr>
              <a:t>neli aastat </a:t>
            </a:r>
            <a:r>
              <a:rPr lang="et-EE" dirty="0">
                <a:latin typeface="+mj-lt"/>
              </a:rPr>
              <a:t>pärast üleminekuperioodi lõppu. </a:t>
            </a:r>
            <a:endParaRPr lang="et-EE" dirty="0" smtClean="0">
              <a:latin typeface="+mj-lt"/>
            </a:endParaRPr>
          </a:p>
          <a:p>
            <a:r>
              <a:rPr lang="et-EE" dirty="0" smtClean="0">
                <a:latin typeface="+mj-lt"/>
              </a:rPr>
              <a:t>See </a:t>
            </a:r>
            <a:r>
              <a:rPr lang="et-EE" dirty="0">
                <a:latin typeface="+mj-lt"/>
              </a:rPr>
              <a:t>tähendab, et antud perioodi jooksul kohaldatakse teatavaid ELi õiguse sätteid seoses Põhja-Iirimaaga ka Ühendkuningriigi suhtes ja Ühendkuningriigis. </a:t>
            </a:r>
          </a:p>
        </p:txBody>
      </p:sp>
    </p:spTree>
    <p:extLst>
      <p:ext uri="{BB962C8B-B14F-4D97-AF65-F5344CB8AC3E}">
        <p14:creationId xmlns:p14="http://schemas.microsoft.com/office/powerpoint/2010/main" val="363857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Erisused </a:t>
            </a:r>
          </a:p>
        </p:txBody>
      </p:sp>
      <p:sp>
        <p:nvSpPr>
          <p:cNvPr id="3" name="Content Placeholder 2"/>
          <p:cNvSpPr>
            <a:spLocks noGrp="1"/>
          </p:cNvSpPr>
          <p:nvPr>
            <p:ph idx="1"/>
          </p:nvPr>
        </p:nvSpPr>
        <p:spPr/>
        <p:txBody>
          <a:bodyPr/>
          <a:lstStyle/>
          <a:p>
            <a:r>
              <a:rPr lang="et-EE" sz="2800" dirty="0">
                <a:latin typeface="+mj-lt"/>
              </a:rPr>
              <a:t>Täpsemalt tähendab see muu hulgas järgmist:</a:t>
            </a:r>
          </a:p>
          <a:p>
            <a:r>
              <a:rPr lang="et-EE" sz="2800" dirty="0">
                <a:latin typeface="+mj-lt"/>
              </a:rPr>
              <a:t>•  </a:t>
            </a:r>
            <a:r>
              <a:rPr lang="et-EE" sz="2800" dirty="0" smtClean="0">
                <a:latin typeface="+mj-lt"/>
              </a:rPr>
              <a:t>Põhja-Iirimaalt </a:t>
            </a:r>
            <a:r>
              <a:rPr lang="et-EE" sz="2800" dirty="0">
                <a:latin typeface="+mj-lt"/>
              </a:rPr>
              <a:t>ELi viidud taimede ja taimsete saaduste puhul ei ole tegemist sissetoomise/impordiga;</a:t>
            </a:r>
          </a:p>
          <a:p>
            <a:r>
              <a:rPr lang="et-EE" sz="2800" dirty="0">
                <a:latin typeface="+mj-lt"/>
              </a:rPr>
              <a:t>• </a:t>
            </a:r>
            <a:r>
              <a:rPr lang="et-EE" sz="2800" dirty="0" smtClean="0">
                <a:latin typeface="+mj-lt"/>
              </a:rPr>
              <a:t>Suurbritanniast </a:t>
            </a:r>
            <a:r>
              <a:rPr lang="et-EE" sz="2800" dirty="0">
                <a:latin typeface="+mj-lt"/>
              </a:rPr>
              <a:t>Põhja-Iirimaale viidud taimede ja taimsete saaduste puhul on tegemist sissetoomise/impordiga;</a:t>
            </a:r>
          </a:p>
          <a:p>
            <a:r>
              <a:rPr lang="et-EE" sz="2800" dirty="0">
                <a:latin typeface="+mj-lt"/>
              </a:rPr>
              <a:t>• </a:t>
            </a:r>
            <a:r>
              <a:rPr lang="et-EE" sz="2800" dirty="0" smtClean="0">
                <a:latin typeface="+mj-lt"/>
              </a:rPr>
              <a:t>Põhja-Iirimaal </a:t>
            </a:r>
            <a:r>
              <a:rPr lang="et-EE" sz="2800" dirty="0">
                <a:latin typeface="+mj-lt"/>
              </a:rPr>
              <a:t>kehtestatakse taimetervist käsitleva ELi õiguse alusel riskijuhtimis meetmed. </a:t>
            </a:r>
          </a:p>
          <a:p>
            <a:endParaRPr lang="et-EE" sz="2800" dirty="0">
              <a:latin typeface="+mj-lt"/>
            </a:endParaRPr>
          </a:p>
        </p:txBody>
      </p:sp>
    </p:spTree>
    <p:extLst>
      <p:ext uri="{BB962C8B-B14F-4D97-AF65-F5344CB8AC3E}">
        <p14:creationId xmlns:p14="http://schemas.microsoft.com/office/powerpoint/2010/main" val="3836354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Tänan! </a:t>
            </a:r>
            <a:endParaRPr lang="et-EE" dirty="0"/>
          </a:p>
        </p:txBody>
      </p:sp>
      <p:sp>
        <p:nvSpPr>
          <p:cNvPr id="3" name="Content Placeholder 2"/>
          <p:cNvSpPr>
            <a:spLocks noGrp="1"/>
          </p:cNvSpPr>
          <p:nvPr>
            <p:ph idx="1"/>
          </p:nvPr>
        </p:nvSpPr>
        <p:spPr/>
        <p:txBody>
          <a:bodyPr/>
          <a:lstStyle/>
          <a:p>
            <a:r>
              <a:rPr lang="et-EE" dirty="0" smtClean="0">
                <a:latin typeface="+mj-lt"/>
              </a:rPr>
              <a:t>Olga </a:t>
            </a:r>
            <a:r>
              <a:rPr lang="et-EE" dirty="0" err="1" smtClean="0">
                <a:latin typeface="+mj-lt"/>
              </a:rPr>
              <a:t>Lavrenjteva</a:t>
            </a:r>
            <a:endParaRPr lang="et-EE" dirty="0" smtClean="0">
              <a:latin typeface="+mj-lt"/>
            </a:endParaRPr>
          </a:p>
          <a:p>
            <a:r>
              <a:rPr lang="et-EE" dirty="0" smtClean="0">
                <a:latin typeface="+mj-lt"/>
              </a:rPr>
              <a:t>Maaeluministeerium</a:t>
            </a:r>
          </a:p>
          <a:p>
            <a:r>
              <a:rPr lang="et-EE" dirty="0" smtClean="0">
                <a:latin typeface="+mj-lt"/>
              </a:rPr>
              <a:t>Taimeterviseosakond</a:t>
            </a:r>
          </a:p>
          <a:p>
            <a:r>
              <a:rPr lang="et-EE" dirty="0" smtClean="0">
                <a:latin typeface="+mj-lt"/>
              </a:rPr>
              <a:t>Nõunik</a:t>
            </a:r>
          </a:p>
          <a:p>
            <a:r>
              <a:rPr lang="et-EE" dirty="0" smtClean="0">
                <a:latin typeface="+mj-lt"/>
                <a:hlinkClick r:id="rId2"/>
              </a:rPr>
              <a:t>Olga.Lavrentjeva@agri.ee</a:t>
            </a:r>
            <a:r>
              <a:rPr lang="et-EE" dirty="0" smtClean="0">
                <a:latin typeface="+mj-lt"/>
              </a:rPr>
              <a:t> </a:t>
            </a:r>
          </a:p>
          <a:p>
            <a:endParaRPr lang="et-EE" dirty="0">
              <a:latin typeface="+mj-lt"/>
            </a:endParaRPr>
          </a:p>
        </p:txBody>
      </p:sp>
    </p:spTree>
    <p:extLst>
      <p:ext uri="{BB962C8B-B14F-4D97-AF65-F5344CB8AC3E}">
        <p14:creationId xmlns:p14="http://schemas.microsoft.com/office/powerpoint/2010/main" val="3721303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aidipõhi-eu2017-MeM-tavaformaat-a">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BA432A"/>
      </a:accent5>
      <a:accent6>
        <a:srgbClr val="81D4AF"/>
      </a:accent6>
      <a:hlink>
        <a:srgbClr val="97999B"/>
      </a:hlink>
      <a:folHlink>
        <a:srgbClr val="954F72"/>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eu2017-MeM-tavaformaat.potx" id="{EFF6C6AD-DA59-4DF8-B54B-6FE9F6B4059C}" vid="{D64CEA81-1570-4CD5-81FA-789C7CED5C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C220A3-CB2C-414E-94FD-AAC47AF02884}">
  <ds:schemaRefs>
    <ds:schemaRef ds:uri="http://schemas.microsoft.com/sharepoint/v3/contenttype/forms"/>
  </ds:schemaRefs>
</ds:datastoreItem>
</file>

<file path=customXml/itemProps2.xml><?xml version="1.0" encoding="utf-8"?>
<ds:datastoreItem xmlns:ds="http://schemas.openxmlformats.org/officeDocument/2006/customXml" ds:itemID="{03B9CF48-81BA-4968-8704-BDC0BCC20B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85C11A2-DF02-441E-87E2-C8084BB9975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slaidipõhi-MeM-tavaformaat</Template>
  <TotalTime>0</TotalTime>
  <Words>271</Words>
  <Application>Microsoft Office PowerPoint</Application>
  <PresentationFormat>Custom</PresentationFormat>
  <Paragraphs>25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Microsoft YaHei</vt:lpstr>
      <vt:lpstr>Arial</vt:lpstr>
      <vt:lpstr>Arial Unicode MS</vt:lpstr>
      <vt:lpstr>Roboto Condensed</vt:lpstr>
      <vt:lpstr>Roboto Condensed Light</vt:lpstr>
      <vt:lpstr>Times New Roman</vt:lpstr>
      <vt:lpstr>slaidipõhi-eu2017-MeM-tavaformaat-a</vt:lpstr>
      <vt:lpstr>BREXITi mõju taimetervise valdkonnas</vt:lpstr>
      <vt:lpstr>ÜHENDKUNINGRIIGI VÄLJAASTUMINE JA ELI ÕIGUSNORMID TAIMETERVISE VALDKONNAS</vt:lpstr>
      <vt:lpstr>Tagajärjed taimetervisele</vt:lpstr>
      <vt:lpstr>Väljaastumislepingu tingimused</vt:lpstr>
      <vt:lpstr>Erisused </vt:lpstr>
      <vt:lpstr>Erisused </vt:lpstr>
      <vt:lpstr>Tänan!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2020-02-11T08:52:40Z</dcterms:created>
  <dcterms:modified xsi:type="dcterms:W3CDTF">2020-09-09T13:08:56Z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