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2"/>
  </p:notesMasterIdLst>
  <p:sldIdLst>
    <p:sldId id="265" r:id="rId5"/>
    <p:sldId id="267" r:id="rId6"/>
    <p:sldId id="268" r:id="rId7"/>
    <p:sldId id="269" r:id="rId8"/>
    <p:sldId id="270" r:id="rId9"/>
    <p:sldId id="271" r:id="rId10"/>
    <p:sldId id="273" r:id="rId11"/>
  </p:sldIdLst>
  <p:sldSz cx="8999538" cy="6840538"/>
  <p:notesSz cx="7559675" cy="10691813"/>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1" d="100"/>
          <a:sy n="71" d="100"/>
        </p:scale>
        <p:origin x="342" y="7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lvl1pPr>
          </a:lstStyle>
          <a:p>
            <a:r>
              <a:rPr lang="et-EE" dirty="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asutuse nimetus / ametinimetus</a:t>
            </a:r>
          </a:p>
          <a:p>
            <a:endParaRPr lang="et-EE" dirty="0"/>
          </a:p>
          <a:p>
            <a:r>
              <a:rPr lang="et-EE" dirty="0"/>
              <a:t>14.05.2017</a:t>
            </a:r>
            <a:endParaRPr lang="en-US" dirty="0"/>
          </a:p>
        </p:txBody>
      </p:sp>
      <p:pic>
        <p:nvPicPr>
          <p:cNvPr id="8" name="Picture 7" descr="maaeluministeerium_3lovi_est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Slide Blue">
    <p:spTree>
      <p:nvGrpSpPr>
        <p:cNvPr id="1" name=""/>
        <p:cNvGrpSpPr/>
        <p:nvPr/>
      </p:nvGrpSpPr>
      <p:grpSpPr>
        <a:xfrm>
          <a:off x="0" y="0"/>
          <a:ext cx="0" cy="0"/>
          <a:chOff x="0" y="0"/>
          <a:chExt cx="0" cy="0"/>
        </a:xfrm>
      </p:grpSpPr>
      <p:sp>
        <p:nvSpPr>
          <p:cNvPr id="7" name="Rectangle 6"/>
          <p:cNvSpPr/>
          <p:nvPr userDrawn="1"/>
        </p:nvSpPr>
        <p:spPr bwMode="auto">
          <a:xfrm>
            <a:off x="0" y="0"/>
            <a:ext cx="8999538" cy="6840538"/>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ctr" anchorCtr="0"/>
          <a:lstStyle>
            <a:lvl1pPr algn="l">
              <a:defRPr sz="5700">
                <a:solidFill>
                  <a:schemeClr val="bg1"/>
                </a:solidFill>
              </a:defRPr>
            </a:lvl1pPr>
          </a:lstStyle>
          <a:p>
            <a:r>
              <a:rPr lang="et-EE" dirty="0"/>
              <a:t>Vahepealkiri</a:t>
            </a:r>
            <a:endParaRPr lang="en-US" dirty="0"/>
          </a:p>
        </p:txBody>
      </p:sp>
    </p:spTree>
    <p:extLst>
      <p:ext uri="{BB962C8B-B14F-4D97-AF65-F5344CB8AC3E}">
        <p14:creationId xmlns:p14="http://schemas.microsoft.com/office/powerpoint/2010/main" val="311409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Slide Blue">
    <p:bg>
      <p:bgPr>
        <a:solidFill>
          <a:schemeClr val="tx1">
            <a:lumMod val="85000"/>
            <a:lumOff val="1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4093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eesnimi.perenimi@amet.ee</a:t>
            </a:r>
          </a:p>
          <a:p>
            <a:endParaRPr lang="et-EE" dirty="0"/>
          </a:p>
        </p:txBody>
      </p:sp>
      <p:pic>
        <p:nvPicPr>
          <p:cNvPr id="10" name="Picture 9" descr="maaeluministeerium_3lovi_est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forename.surname@institution.ee</a:t>
            </a:r>
          </a:p>
          <a:p>
            <a:endParaRPr lang="et-EE" dirty="0"/>
          </a:p>
        </p:txBody>
      </p:sp>
      <p:pic>
        <p:nvPicPr>
          <p:cNvPr id="6" name="Picture 5"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err="1"/>
              <a:t>eesnimi@perenimi@amet.ee</a:t>
            </a:r>
            <a:endParaRPr lang="et-EE" dirty="0"/>
          </a:p>
          <a:p>
            <a:endParaRPr lang="et-EE"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313" y="181970"/>
            <a:ext cx="3465000" cy="1386000"/>
          </a:xfrm>
          <a:prstGeom prst="rect">
            <a:avLst/>
          </a:prstGeom>
        </p:spPr>
      </p:pic>
    </p:spTree>
    <p:extLst>
      <p:ext uri="{BB962C8B-B14F-4D97-AF65-F5344CB8AC3E}">
        <p14:creationId xmlns:p14="http://schemas.microsoft.com/office/powerpoint/2010/main" val="3403631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forename.surname@institution.ee</a:t>
            </a:r>
          </a:p>
          <a:p>
            <a:endParaRPr lang="et-EE"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305" y="198514"/>
            <a:ext cx="3465000" cy="1386000"/>
          </a:xfrm>
          <a:prstGeom prst="rect">
            <a:avLst/>
          </a:prstGeom>
        </p:spPr>
      </p:pic>
    </p:spTree>
    <p:extLst>
      <p:ext uri="{BB962C8B-B14F-4D97-AF65-F5344CB8AC3E}">
        <p14:creationId xmlns:p14="http://schemas.microsoft.com/office/powerpoint/2010/main" val="3403631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lum contrast="51000"/>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err="1"/>
              <a:t>eesnimi@perenimi@amet.ee</a:t>
            </a:r>
            <a:endParaRPr lang="et-EE" dirty="0"/>
          </a:p>
          <a:p>
            <a:endParaRPr lang="et-EE" dirty="0"/>
          </a:p>
        </p:txBody>
      </p:sp>
      <p:pic>
        <p:nvPicPr>
          <p:cNvPr id="10" name="Picture 9" descr="maaeluministeerium_vapp_est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2418115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End Slide Blue">
    <p:spTree>
      <p:nvGrpSpPr>
        <p:cNvPr id="1" name=""/>
        <p:cNvGrpSpPr/>
        <p:nvPr/>
      </p:nvGrpSpPr>
      <p:grpSpPr>
        <a:xfrm>
          <a:off x="0" y="0"/>
          <a:ext cx="0" cy="0"/>
          <a:chOff x="0" y="0"/>
          <a:chExt cx="0" cy="0"/>
        </a:xfrm>
      </p:grpSpPr>
      <p:sp>
        <p:nvSpPr>
          <p:cNvPr id="9" name="Rectangle 8"/>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lum contrast="51000"/>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404000" y="2448000"/>
            <a:ext cx="7200000" cy="972269"/>
          </a:xfr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forename.surname@institution.ee</a:t>
            </a:r>
          </a:p>
        </p:txBody>
      </p:sp>
      <p:pic>
        <p:nvPicPr>
          <p:cNvPr id="12" name="Picture 11" descr="maaeluministeerium_vapp_eng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4205619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354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lvl1pPr>
          </a:lstStyle>
          <a:p>
            <a:r>
              <a:rPr lang="et-EE" dirty="0" err="1"/>
              <a:t>Presentation</a:t>
            </a:r>
            <a:r>
              <a:rPr lang="et-EE" dirty="0"/>
              <a:t> </a:t>
            </a:r>
            <a:r>
              <a:rPr lang="et-EE" dirty="0" err="1"/>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Institution</a:t>
            </a:r>
            <a:r>
              <a:rPr lang="et-EE" dirty="0"/>
              <a:t> / </a:t>
            </a:r>
            <a:r>
              <a:rPr lang="et-EE" dirty="0" err="1"/>
              <a:t>Job</a:t>
            </a:r>
            <a:r>
              <a:rPr lang="et-EE" dirty="0"/>
              <a:t> </a:t>
            </a:r>
            <a:r>
              <a:rPr lang="et-EE" dirty="0" err="1"/>
              <a:t>Title</a:t>
            </a:r>
            <a:endParaRPr lang="et-EE" dirty="0"/>
          </a:p>
          <a:p>
            <a:endParaRPr lang="et-EE" dirty="0"/>
          </a:p>
          <a:p>
            <a:r>
              <a:rPr lang="et-EE" dirty="0"/>
              <a:t>14.05.2017</a:t>
            </a:r>
            <a:endParaRPr lang="en-US" dirty="0"/>
          </a:p>
        </p:txBody>
      </p:sp>
      <p:pic>
        <p:nvPicPr>
          <p:cNvPr id="8" name="Picture 7"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426755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r>
              <a:rPr kumimoji="0" lang="et-EE" sz="1800" b="0" i="0" u="none" strike="noStrike" cap="none" normalizeH="0" baseline="0" dirty="0">
                <a:ln>
                  <a:noFill/>
                </a:ln>
                <a:noFill/>
                <a:effectLst/>
                <a:latin typeface="Roboto Condensed" panose="02000000000000000000" pitchFamily="2" charset="0"/>
                <a:ea typeface="Microsoft YaHei" panose="020B0503020204020204" pitchFamily="34" charset="-122"/>
              </a:rPr>
              <a:t>S</a:t>
            </a:r>
            <a:endParaRPr kumimoji="0" lang="en-US" sz="1800" b="0" i="0" u="none" strike="noStrike" cap="none" normalizeH="0" baseline="0" dirty="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asutuse nimetus / ametinimetus</a:t>
            </a:r>
          </a:p>
          <a:p>
            <a:endParaRPr lang="et-EE" dirty="0"/>
          </a:p>
          <a:p>
            <a:r>
              <a:rPr lang="et-EE" dirty="0"/>
              <a:t>14.12.2013</a:t>
            </a:r>
            <a:endParaRPr lang="en-US" dirty="0"/>
          </a:p>
        </p:txBody>
      </p:sp>
      <p:pic>
        <p:nvPicPr>
          <p:cNvPr id="8" name="Picture 7" descr="maaeluministeerium_vapp_est_black.png"/>
          <p:cNvPicPr>
            <a:picLocks noChangeAspect="1"/>
          </p:cNvPicPr>
          <p:nvPr userDrawn="1"/>
        </p:nvPicPr>
        <p:blipFill>
          <a:blip r:embed="rId2"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extLst>
    <p:ext uri="{DCECCB84-F9BA-43D5-87BE-67443E8EF086}">
      <p15:sldGuideLst xmlns:p15="http://schemas.microsoft.com/office/powerpoint/2012/main">
        <p15:guide id="1" orient="horz" pos="2154" userDrawn="1">
          <p15:clr>
            <a:srgbClr val="FBAE40"/>
          </p15:clr>
        </p15:guide>
        <p15:guide id="2" pos="283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t-EE" dirty="0" err="1"/>
              <a:t>Presentation</a:t>
            </a:r>
            <a:r>
              <a:rPr lang="et-EE" dirty="0"/>
              <a:t> </a:t>
            </a:r>
            <a:r>
              <a:rPr lang="et-EE" dirty="0" err="1"/>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Institution</a:t>
            </a:r>
            <a:r>
              <a:rPr lang="et-EE" dirty="0"/>
              <a:t> / </a:t>
            </a:r>
            <a:r>
              <a:rPr lang="et-EE" dirty="0" err="1"/>
              <a:t>Job</a:t>
            </a:r>
            <a:r>
              <a:rPr lang="et-EE" dirty="0"/>
              <a:t> </a:t>
            </a:r>
            <a:r>
              <a:rPr lang="et-EE" dirty="0" err="1"/>
              <a:t>Title</a:t>
            </a:r>
            <a:endParaRPr lang="et-EE" dirty="0"/>
          </a:p>
          <a:p>
            <a:endParaRPr lang="et-EE" dirty="0"/>
          </a:p>
          <a:p>
            <a:r>
              <a:rPr lang="et-EE" dirty="0"/>
              <a:t>14.12.2013</a:t>
            </a:r>
            <a:endParaRPr lang="en-US" dirty="0"/>
          </a:p>
        </p:txBody>
      </p:sp>
      <p:pic>
        <p:nvPicPr>
          <p:cNvPr id="9" name="Picture 8" descr="maaeluministeerium_vapp_eng_black.png"/>
          <p:cNvPicPr>
            <a:picLocks noChangeAspect="1"/>
          </p:cNvPicPr>
          <p:nvPr userDrawn="1"/>
        </p:nvPicPr>
        <p:blipFill>
          <a:blip r:embed="rId2"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2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baseline="0">
                <a:solidFill>
                  <a:schemeClr val="bg1"/>
                </a:solidFill>
              </a:defRPr>
            </a:lvl1pPr>
          </a:lstStyle>
          <a:p>
            <a:r>
              <a:rPr lang="et-EE" dirty="0"/>
              <a:t>Esitlusslaidide pealkiri</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asutuse nimetus / ametinimetus</a:t>
            </a:r>
          </a:p>
          <a:p>
            <a:endParaRPr lang="et-EE" dirty="0"/>
          </a:p>
          <a:p>
            <a:r>
              <a:rPr lang="et-EE" dirty="0"/>
              <a:t>14.12.2013</a:t>
            </a:r>
            <a:endParaRPr lang="en-US" dirty="0"/>
          </a:p>
        </p:txBody>
      </p:sp>
      <p:pic>
        <p:nvPicPr>
          <p:cNvPr id="8" name="Picture 7" descr="maaeluministeerium_vapp_est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353627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5_Title Slide Blue">
    <p:spTree>
      <p:nvGrpSpPr>
        <p:cNvPr id="1" name=""/>
        <p:cNvGrpSpPr/>
        <p:nvPr/>
      </p:nvGrpSpPr>
      <p:grpSpPr>
        <a:xfrm>
          <a:off x="0" y="0"/>
          <a:ext cx="0" cy="0"/>
          <a:chOff x="0" y="0"/>
          <a:chExt cx="0" cy="0"/>
        </a:xfrm>
      </p:grpSpPr>
      <p:sp>
        <p:nvSpPr>
          <p:cNvPr id="7" name="Rectangle 6"/>
          <p:cNvSpPr/>
          <p:nvPr userDrawn="1"/>
        </p:nvSpPr>
        <p:spPr bwMode="auto">
          <a:xfrm>
            <a:off x="0" y="1800538"/>
            <a:ext cx="8999538" cy="5040000"/>
          </a:xfrm>
          <a:prstGeom prst="rect">
            <a:avLst/>
          </a:prstGeom>
          <a:blipFill dpi="0" rotWithShape="1">
            <a:blip r:embed="rId2" cstate="print">
              <a:duotone>
                <a:schemeClr val="accent1">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t" anchorCtr="0"/>
          <a:lstStyle>
            <a:lvl1pPr algn="l">
              <a:defRPr sz="5700">
                <a:solidFill>
                  <a:schemeClr val="bg1"/>
                </a:solidFill>
              </a:defRPr>
            </a:lvl1pPr>
          </a:lstStyle>
          <a:p>
            <a:r>
              <a:rPr lang="et-EE" dirty="0" err="1"/>
              <a:t>Presentation</a:t>
            </a:r>
            <a:r>
              <a:rPr lang="et-EE" dirty="0"/>
              <a:t> </a:t>
            </a:r>
            <a:r>
              <a:rPr lang="et-EE" dirty="0" err="1"/>
              <a:t>Title</a:t>
            </a:r>
            <a:endParaRPr lang="en-US" dirty="0"/>
          </a:p>
        </p:txBody>
      </p:sp>
      <p:sp>
        <p:nvSpPr>
          <p:cNvPr id="3" name="Subtitle 2"/>
          <p:cNvSpPr>
            <a:spLocks noGrp="1"/>
          </p:cNvSpPr>
          <p:nvPr>
            <p:ph type="subTitle" idx="1" hasCustomPrompt="1"/>
          </p:nvPr>
        </p:nvSpPr>
        <p:spPr>
          <a:xfrm>
            <a:off x="1404000" y="4525200"/>
            <a:ext cx="7200000" cy="1728000"/>
          </a:xfr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Institution</a:t>
            </a:r>
            <a:r>
              <a:rPr lang="et-EE" dirty="0"/>
              <a:t> / </a:t>
            </a:r>
            <a:r>
              <a:rPr lang="et-EE" dirty="0" err="1"/>
              <a:t>Job</a:t>
            </a:r>
            <a:r>
              <a:rPr lang="et-EE" dirty="0"/>
              <a:t> </a:t>
            </a:r>
            <a:r>
              <a:rPr lang="et-EE" dirty="0" err="1"/>
              <a:t>Title</a:t>
            </a:r>
            <a:endParaRPr lang="et-EE" dirty="0"/>
          </a:p>
          <a:p>
            <a:endParaRPr lang="et-EE" dirty="0"/>
          </a:p>
          <a:p>
            <a:r>
              <a:rPr lang="et-EE" dirty="0"/>
              <a:t>14.12.2013</a:t>
            </a:r>
            <a:endParaRPr lang="en-US" dirty="0"/>
          </a:p>
        </p:txBody>
      </p:sp>
      <p:pic>
        <p:nvPicPr>
          <p:cNvPr id="9" name="Picture 8" descr="maaeluministeerium_vapp_eng_black.png"/>
          <p:cNvPicPr>
            <a:picLocks noChangeAspect="1"/>
          </p:cNvPicPr>
          <p:nvPr userDrawn="1"/>
        </p:nvPicPr>
        <p:blipFill>
          <a:blip r:embed="rId3" cstate="print"/>
          <a:stretch>
            <a:fillRect/>
          </a:stretch>
        </p:blipFill>
        <p:spPr>
          <a:xfrm>
            <a:off x="432000" y="396000"/>
            <a:ext cx="3477729" cy="1130400"/>
          </a:xfrm>
          <a:prstGeom prst="rect">
            <a:avLst/>
          </a:prstGeom>
        </p:spPr>
      </p:pic>
    </p:spTree>
    <p:extLst>
      <p:ext uri="{BB962C8B-B14F-4D97-AF65-F5344CB8AC3E}">
        <p14:creationId xmlns:p14="http://schemas.microsoft.com/office/powerpoint/2010/main" val="411880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Edit Master text styles</a:t>
            </a:r>
          </a:p>
        </p:txBody>
      </p:sp>
    </p:spTree>
    <p:extLst>
      <p:ext uri="{BB962C8B-B14F-4D97-AF65-F5344CB8AC3E}">
        <p14:creationId xmlns:p14="http://schemas.microsoft.com/office/powerpoint/2010/main" val="9960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3237" y="540000"/>
            <a:ext cx="7920000" cy="1080000"/>
          </a:xfr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Edit Master text styles</a:t>
            </a:r>
          </a:p>
        </p:txBody>
      </p:sp>
    </p:spTree>
    <p:extLst>
      <p:ext uri="{BB962C8B-B14F-4D97-AF65-F5344CB8AC3E}">
        <p14:creationId xmlns:p14="http://schemas.microsoft.com/office/powerpoint/2010/main" val="400967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Title Slide Blue">
    <p:spTree>
      <p:nvGrpSpPr>
        <p:cNvPr id="1" name=""/>
        <p:cNvGrpSpPr/>
        <p:nvPr/>
      </p:nvGrpSpPr>
      <p:grpSpPr>
        <a:xfrm>
          <a:off x="0" y="0"/>
          <a:ext cx="0" cy="0"/>
          <a:chOff x="0" y="0"/>
          <a:chExt cx="0" cy="0"/>
        </a:xfrm>
      </p:grpSpPr>
      <p:sp>
        <p:nvSpPr>
          <p:cNvPr id="7" name="Rectangle 6"/>
          <p:cNvSpPr/>
          <p:nvPr userDrawn="1"/>
        </p:nvSpPr>
        <p:spPr bwMode="auto">
          <a:xfrm>
            <a:off x="0" y="0"/>
            <a:ext cx="8999538" cy="6840538"/>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2" name="Title 1"/>
          <p:cNvSpPr>
            <a:spLocks noGrp="1"/>
          </p:cNvSpPr>
          <p:nvPr>
            <p:ph type="ctrTitle" hasCustomPrompt="1"/>
          </p:nvPr>
        </p:nvSpPr>
        <p:spPr>
          <a:xfrm>
            <a:off x="1404000" y="2448000"/>
            <a:ext cx="7200000" cy="1800000"/>
          </a:xfrm>
        </p:spPr>
        <p:txBody>
          <a:bodyPr tIns="86400" anchor="ctr" anchorCtr="0"/>
          <a:lstStyle>
            <a:lvl1pPr algn="l">
              <a:defRPr sz="5700">
                <a:solidFill>
                  <a:schemeClr val="bg1"/>
                </a:solidFill>
              </a:defRPr>
            </a:lvl1pPr>
          </a:lstStyle>
          <a:p>
            <a:r>
              <a:rPr lang="et-EE" dirty="0"/>
              <a:t>Vahepealkiri</a:t>
            </a:r>
            <a:endParaRPr lang="en-US" dirty="0"/>
          </a:p>
        </p:txBody>
      </p:sp>
    </p:spTree>
    <p:extLst>
      <p:ext uri="{BB962C8B-B14F-4D97-AF65-F5344CB8AC3E}">
        <p14:creationId xmlns:p14="http://schemas.microsoft.com/office/powerpoint/2010/main" val="185857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6" name="Rectangle 2"/>
          <p:cNvSpPr>
            <a:spLocks noGrp="1" noChangeArrowheads="1"/>
          </p:cNvSpPr>
          <p:nvPr>
            <p:ph type="body" idx="1"/>
          </p:nvPr>
        </p:nvSpPr>
        <p:spPr bwMode="auto">
          <a:xfrm>
            <a:off x="503238" y="1768475"/>
            <a:ext cx="9069387" cy="451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1027"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fld id="{91A857D3-8977-4B76-8A8E-76EC884CC3A4}"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65" r:id="rId4"/>
    <p:sldLayoutId id="2147483671" r:id="rId5"/>
    <p:sldLayoutId id="2147483672" r:id="rId6"/>
    <p:sldLayoutId id="2147483650" r:id="rId7"/>
    <p:sldLayoutId id="2147483662" r:id="rId8"/>
    <p:sldLayoutId id="2147483673" r:id="rId9"/>
    <p:sldLayoutId id="2147483668" r:id="rId10"/>
    <p:sldLayoutId id="2147483670" r:id="rId11"/>
    <p:sldLayoutId id="2147483660" r:id="rId12"/>
    <p:sldLayoutId id="2147483666" r:id="rId13"/>
    <p:sldLayoutId id="2147483663" r:id="rId14"/>
    <p:sldLayoutId id="2147483669" r:id="rId15"/>
    <p:sldLayoutId id="2147483674" r:id="rId16"/>
    <p:sldLayoutId id="2147483675" r:id="rId17"/>
    <p:sldLayoutId id="2147483655" r:id="rId18"/>
  </p:sldLayoutIdLst>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Olga.Lavrentjeva@agri.e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t-EE" dirty="0" err="1"/>
              <a:t>BREXITi</a:t>
            </a:r>
            <a:r>
              <a:rPr lang="et-EE" dirty="0"/>
              <a:t> mõju taimetervise valdkonnas</a:t>
            </a:r>
          </a:p>
        </p:txBody>
      </p:sp>
      <p:sp>
        <p:nvSpPr>
          <p:cNvPr id="2" name="TextBox 1"/>
          <p:cNvSpPr txBox="1"/>
          <p:nvPr/>
        </p:nvSpPr>
        <p:spPr>
          <a:xfrm>
            <a:off x="1403425" y="6156573"/>
            <a:ext cx="2520280" cy="378565"/>
          </a:xfrm>
          <a:prstGeom prst="rect">
            <a:avLst/>
          </a:prstGeom>
          <a:noFill/>
        </p:spPr>
        <p:txBody>
          <a:bodyPr wrap="square" rtlCol="0">
            <a:spAutoFit/>
          </a:bodyPr>
          <a:lstStyle/>
          <a:p>
            <a:r>
              <a:rPr lang="et-EE" dirty="0"/>
              <a:t>08.09.2020</a:t>
            </a:r>
          </a:p>
        </p:txBody>
      </p:sp>
      <p:pic>
        <p:nvPicPr>
          <p:cNvPr id="4" name="Pilt 3">
            <a:extLst>
              <a:ext uri="{FF2B5EF4-FFF2-40B4-BE49-F238E27FC236}">
                <a16:creationId xmlns:a16="http://schemas.microsoft.com/office/drawing/2014/main" id="{C15656B3-764C-4305-BCF0-0D48D84907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2563" y="342154"/>
            <a:ext cx="3203625" cy="2135750"/>
          </a:xfrm>
          <a:prstGeom prst="rect">
            <a:avLst/>
          </a:prstGeom>
        </p:spPr>
      </p:pic>
    </p:spTree>
    <p:extLst>
      <p:ext uri="{BB962C8B-B14F-4D97-AF65-F5344CB8AC3E}">
        <p14:creationId xmlns:p14="http://schemas.microsoft.com/office/powerpoint/2010/main" val="3514785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i-FI" dirty="0"/>
              <a:t>ÜHENDKUNINGRIIGI VÄLJAASTUMINE JA ELI ÕIGUSNORMID TAIMETERVISE VALDKONNAS</a:t>
            </a:r>
            <a:endParaRPr lang="et-EE" dirty="0"/>
          </a:p>
        </p:txBody>
      </p:sp>
      <p:pic>
        <p:nvPicPr>
          <p:cNvPr id="6" name="Content Placeholder 5"/>
          <p:cNvPicPr>
            <a:picLocks noGrp="1" noChangeAspect="1"/>
          </p:cNvPicPr>
          <p:nvPr>
            <p:ph idx="1"/>
          </p:nvPr>
        </p:nvPicPr>
        <p:blipFill>
          <a:blip r:embed="rId2"/>
          <a:stretch>
            <a:fillRect/>
          </a:stretch>
        </p:blipFill>
        <p:spPr>
          <a:xfrm>
            <a:off x="4715793" y="1476053"/>
            <a:ext cx="4191215" cy="933498"/>
          </a:xfrm>
          <a:prstGeom prst="rect">
            <a:avLst/>
          </a:prstGeom>
        </p:spPr>
      </p:pic>
      <p:sp>
        <p:nvSpPr>
          <p:cNvPr id="7" name="TextBox 6"/>
          <p:cNvSpPr txBox="1"/>
          <p:nvPr/>
        </p:nvSpPr>
        <p:spPr>
          <a:xfrm>
            <a:off x="503237" y="2556173"/>
            <a:ext cx="7812956" cy="3118803"/>
          </a:xfrm>
          <a:prstGeom prst="rect">
            <a:avLst/>
          </a:prstGeom>
          <a:noFill/>
        </p:spPr>
        <p:txBody>
          <a:bodyPr wrap="square" rtlCol="0">
            <a:spAutoFit/>
          </a:bodyPr>
          <a:lstStyle/>
          <a:p>
            <a:pPr marL="342900" indent="-342900">
              <a:buAutoNum type="arabicParenR"/>
            </a:pPr>
            <a:r>
              <a:rPr lang="et-EE" sz="2000" dirty="0"/>
              <a:t>Alates 1. veebruarist 2020 on Ühendkuningriik Euroopa Liidust välja astunud ja temast on saanud kolmas riik. </a:t>
            </a:r>
          </a:p>
          <a:p>
            <a:pPr marL="342900" indent="-342900">
              <a:buAutoNum type="arabicParenR"/>
            </a:pPr>
            <a:r>
              <a:rPr lang="et-EE" sz="2000" dirty="0"/>
              <a:t>Väljaastumislepinguga on ette nähtud üleminekuperiood, mis lõpeb 31. detsembril 2020. Kuni selle kuupäevani kohaldatakse ELi õigust täies ulatuses Ühendkuningriigi suhtes ja Ühendkuningriigis. </a:t>
            </a:r>
          </a:p>
          <a:p>
            <a:pPr marL="342900" indent="-342900">
              <a:buAutoNum type="arabicParenR"/>
            </a:pPr>
            <a:r>
              <a:rPr lang="et-EE" sz="2000" dirty="0"/>
              <a:t>Üleminekuperioodi jooksul peavad EL ja Ühendkuningriik läbirääkimisi uue partnerluslepingu üle, millega nähakse eeskätt ette vabakaubanduspiirkond. Ei ole aga kindel, kas uus partnerlusleping sõlmitakse ja jõustub üleminekuperioodi lõpus.</a:t>
            </a:r>
          </a:p>
        </p:txBody>
      </p:sp>
    </p:spTree>
    <p:extLst>
      <p:ext uri="{BB962C8B-B14F-4D97-AF65-F5344CB8AC3E}">
        <p14:creationId xmlns:p14="http://schemas.microsoft.com/office/powerpoint/2010/main" val="968986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Tagajärjed taimetervisele</a:t>
            </a:r>
          </a:p>
        </p:txBody>
      </p:sp>
      <p:sp>
        <p:nvSpPr>
          <p:cNvPr id="3" name="Content Placeholder 2"/>
          <p:cNvSpPr>
            <a:spLocks noGrp="1"/>
          </p:cNvSpPr>
          <p:nvPr>
            <p:ph idx="1"/>
          </p:nvPr>
        </p:nvSpPr>
        <p:spPr/>
        <p:txBody>
          <a:bodyPr/>
          <a:lstStyle/>
          <a:p>
            <a:r>
              <a:rPr lang="et-EE" dirty="0">
                <a:latin typeface="+mj-lt"/>
              </a:rPr>
              <a:t>4) Pärast üleminekuperioodi lõppu tuleb arvestada, et Ühendkuningriigi suhtes ei kohaldata enam ELi õigusnorme. </a:t>
            </a:r>
          </a:p>
          <a:p>
            <a:r>
              <a:rPr lang="et-EE" dirty="0">
                <a:latin typeface="+mj-lt"/>
              </a:rPr>
              <a:t>Taimetervise valdkonnas on sellel eelkõige tagajärjed seoses taimede, taimsete saaduste ja muude toodete liitu sissetoomisele ning importimisel rakenduvale ametlikule kontrollile.</a:t>
            </a:r>
          </a:p>
        </p:txBody>
      </p:sp>
    </p:spTree>
    <p:extLst>
      <p:ext uri="{BB962C8B-B14F-4D97-AF65-F5344CB8AC3E}">
        <p14:creationId xmlns:p14="http://schemas.microsoft.com/office/powerpoint/2010/main" val="107357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Väljaastumislepingu tingimused</a:t>
            </a:r>
          </a:p>
        </p:txBody>
      </p:sp>
      <p:sp>
        <p:nvSpPr>
          <p:cNvPr id="3" name="Content Placeholder 2"/>
          <p:cNvSpPr>
            <a:spLocks noGrp="1"/>
          </p:cNvSpPr>
          <p:nvPr>
            <p:ph idx="1"/>
          </p:nvPr>
        </p:nvSpPr>
        <p:spPr/>
        <p:txBody>
          <a:bodyPr/>
          <a:lstStyle/>
          <a:p>
            <a:r>
              <a:rPr lang="et-EE" dirty="0">
                <a:latin typeface="+mj-lt"/>
              </a:rPr>
              <a:t>5) Väljaastumislepingus on sätestatud, et enne üleminekuperioodi lõppu seaduslikult ELi või Ühendkuningriigi turule lastud olemasolevaid ja selgelt tuvastatavaid kaupu võib ELi või Ühendkuningriigi turul jätkuvalt kättesaadavaks teha ja need võivad kõnealuse kahe turu vahel ringelda, kuni need jõuavad lõppkasutajani.</a:t>
            </a:r>
          </a:p>
        </p:txBody>
      </p:sp>
    </p:spTree>
    <p:extLst>
      <p:ext uri="{BB962C8B-B14F-4D97-AF65-F5344CB8AC3E}">
        <p14:creationId xmlns:p14="http://schemas.microsoft.com/office/powerpoint/2010/main" val="159091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Erisused </a:t>
            </a:r>
          </a:p>
        </p:txBody>
      </p:sp>
      <p:sp>
        <p:nvSpPr>
          <p:cNvPr id="3" name="Content Placeholder 2"/>
          <p:cNvSpPr>
            <a:spLocks noGrp="1"/>
          </p:cNvSpPr>
          <p:nvPr>
            <p:ph idx="1"/>
          </p:nvPr>
        </p:nvSpPr>
        <p:spPr/>
        <p:txBody>
          <a:bodyPr/>
          <a:lstStyle/>
          <a:p>
            <a:r>
              <a:rPr lang="et-EE" dirty="0">
                <a:latin typeface="+mj-lt"/>
              </a:rPr>
              <a:t>4) Pärast üleminekuperioodi lõppu kohaldatakse Iirimaa ja Põhja-Iirimaa protokolli, kusjuures protokolli esialgse kohaldamise periood kestab </a:t>
            </a:r>
            <a:r>
              <a:rPr lang="et-EE" b="1" dirty="0">
                <a:latin typeface="+mj-lt"/>
              </a:rPr>
              <a:t>neli aastat </a:t>
            </a:r>
            <a:r>
              <a:rPr lang="et-EE" dirty="0">
                <a:latin typeface="+mj-lt"/>
              </a:rPr>
              <a:t>pärast üleminekuperioodi lõppu. </a:t>
            </a:r>
          </a:p>
          <a:p>
            <a:r>
              <a:rPr lang="et-EE" dirty="0">
                <a:latin typeface="+mj-lt"/>
              </a:rPr>
              <a:t>See tähendab, et antud perioodi jooksul kohaldatakse teatavaid ELi õiguse sätteid seoses Põhja-Iirimaaga ka Ühendkuningriigi suhtes ja Ühendkuningriigis. </a:t>
            </a:r>
          </a:p>
        </p:txBody>
      </p:sp>
    </p:spTree>
    <p:extLst>
      <p:ext uri="{BB962C8B-B14F-4D97-AF65-F5344CB8AC3E}">
        <p14:creationId xmlns:p14="http://schemas.microsoft.com/office/powerpoint/2010/main" val="363857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Erisused </a:t>
            </a:r>
          </a:p>
        </p:txBody>
      </p:sp>
      <p:sp>
        <p:nvSpPr>
          <p:cNvPr id="3" name="Content Placeholder 2"/>
          <p:cNvSpPr>
            <a:spLocks noGrp="1"/>
          </p:cNvSpPr>
          <p:nvPr>
            <p:ph idx="1"/>
          </p:nvPr>
        </p:nvSpPr>
        <p:spPr/>
        <p:txBody>
          <a:bodyPr/>
          <a:lstStyle/>
          <a:p>
            <a:r>
              <a:rPr lang="et-EE" sz="2800" dirty="0">
                <a:latin typeface="+mj-lt"/>
              </a:rPr>
              <a:t>Täpsemalt tähendab see muu hulgas järgmist:</a:t>
            </a:r>
          </a:p>
          <a:p>
            <a:r>
              <a:rPr lang="et-EE" sz="2800" dirty="0">
                <a:latin typeface="+mj-lt"/>
              </a:rPr>
              <a:t>•  Põhja-Iirimaalt ELi viidud taimede ja taimsete saaduste puhul ei ole tegemist sissetoomise/impordiga;</a:t>
            </a:r>
          </a:p>
          <a:p>
            <a:r>
              <a:rPr lang="et-EE" sz="2800" dirty="0">
                <a:latin typeface="+mj-lt"/>
              </a:rPr>
              <a:t>• Suurbritanniast Põhja-Iirimaale viidud taimede ja taimsete saaduste puhul on tegemist sissetoomise/impordiga;</a:t>
            </a:r>
          </a:p>
          <a:p>
            <a:r>
              <a:rPr lang="et-EE" sz="2800" dirty="0">
                <a:latin typeface="+mj-lt"/>
              </a:rPr>
              <a:t>• Põhja-Iirimaal kehtestatakse taimetervist käsitleva ELi õiguse alusel riskijuhtimis meetmed. </a:t>
            </a:r>
          </a:p>
          <a:p>
            <a:endParaRPr lang="et-EE" sz="2800" dirty="0">
              <a:latin typeface="+mj-lt"/>
            </a:endParaRPr>
          </a:p>
        </p:txBody>
      </p:sp>
    </p:spTree>
    <p:extLst>
      <p:ext uri="{BB962C8B-B14F-4D97-AF65-F5344CB8AC3E}">
        <p14:creationId xmlns:p14="http://schemas.microsoft.com/office/powerpoint/2010/main" val="3836354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Tänan! </a:t>
            </a:r>
          </a:p>
        </p:txBody>
      </p:sp>
      <p:sp>
        <p:nvSpPr>
          <p:cNvPr id="3" name="Content Placeholder 2"/>
          <p:cNvSpPr>
            <a:spLocks noGrp="1"/>
          </p:cNvSpPr>
          <p:nvPr>
            <p:ph idx="1"/>
          </p:nvPr>
        </p:nvSpPr>
        <p:spPr/>
        <p:txBody>
          <a:bodyPr/>
          <a:lstStyle/>
          <a:p>
            <a:r>
              <a:rPr lang="et-EE" dirty="0">
                <a:latin typeface="+mj-lt"/>
              </a:rPr>
              <a:t>Olga </a:t>
            </a:r>
            <a:r>
              <a:rPr lang="et-EE" dirty="0" err="1">
                <a:latin typeface="+mj-lt"/>
              </a:rPr>
              <a:t>Lavrenjteva</a:t>
            </a:r>
            <a:endParaRPr lang="et-EE" dirty="0">
              <a:latin typeface="+mj-lt"/>
            </a:endParaRPr>
          </a:p>
          <a:p>
            <a:r>
              <a:rPr lang="et-EE" dirty="0">
                <a:latin typeface="+mj-lt"/>
              </a:rPr>
              <a:t>Maaeluministeerium</a:t>
            </a:r>
          </a:p>
          <a:p>
            <a:r>
              <a:rPr lang="et-EE" dirty="0">
                <a:latin typeface="+mj-lt"/>
              </a:rPr>
              <a:t>Taimeterviseosakond</a:t>
            </a:r>
          </a:p>
          <a:p>
            <a:r>
              <a:rPr lang="et-EE" dirty="0">
                <a:latin typeface="+mj-lt"/>
              </a:rPr>
              <a:t>Nõunik</a:t>
            </a:r>
          </a:p>
          <a:p>
            <a:r>
              <a:rPr lang="et-EE" dirty="0">
                <a:latin typeface="+mj-lt"/>
                <a:hlinkClick r:id="rId2"/>
              </a:rPr>
              <a:t>Olga.Lavrentjeva@agri.ee</a:t>
            </a:r>
            <a:r>
              <a:rPr lang="et-EE" dirty="0">
                <a:latin typeface="+mj-lt"/>
              </a:rPr>
              <a:t> </a:t>
            </a:r>
          </a:p>
          <a:p>
            <a:endParaRPr lang="et-EE" dirty="0">
              <a:latin typeface="+mj-lt"/>
            </a:endParaRPr>
          </a:p>
        </p:txBody>
      </p:sp>
    </p:spTree>
    <p:extLst>
      <p:ext uri="{BB962C8B-B14F-4D97-AF65-F5344CB8AC3E}">
        <p14:creationId xmlns:p14="http://schemas.microsoft.com/office/powerpoint/2010/main" val="3721303329"/>
      </p:ext>
    </p:extLst>
  </p:cSld>
  <p:clrMapOvr>
    <a:masterClrMapping/>
  </p:clrMapOvr>
</p:sld>
</file>

<file path=ppt/theme/theme1.xml><?xml version="1.0" encoding="utf-8"?>
<a:theme xmlns:a="http://schemas.openxmlformats.org/drawingml/2006/main" name="slaidipõhi-eu2017-MeM-tavaformaat-a">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BA432A"/>
      </a:accent5>
      <a:accent6>
        <a:srgbClr val="81D4AF"/>
      </a:accent6>
      <a:hlink>
        <a:srgbClr val="97999B"/>
      </a:hlink>
      <a:folHlink>
        <a:srgbClr val="954F72"/>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eu2017-MeM-tavaformaat.potx" id="{EFF6C6AD-DA59-4DF8-B54B-6FE9F6B4059C}" vid="{D64CEA81-1570-4CD5-81FA-789C7CED5C4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1C41AF56AA9894C83C802B453BAED16" ma:contentTypeVersion="0" ma:contentTypeDescription="Loo uus dokument" ma:contentTypeScope="" ma:versionID="5172bda6cf6190e08c964dbc3cf217c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B9CF48-81BA-4968-8704-BDC0BCC20B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85C11A2-DF02-441E-87E2-C8084BB9975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AC220A3-CB2C-414E-94FD-AAC47AF028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slaidipõhi-MeM-tavaformaat</Template>
  <TotalTime>0</TotalTime>
  <Words>281</Words>
  <Application>Microsoft Office PowerPoint</Application>
  <PresentationFormat>Kohandatud</PresentationFormat>
  <Paragraphs>25</Paragraphs>
  <Slides>7</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7</vt:i4>
      </vt:variant>
    </vt:vector>
  </HeadingPairs>
  <TitlesOfParts>
    <vt:vector size="12" baseType="lpstr">
      <vt:lpstr>Arial</vt:lpstr>
      <vt:lpstr>Roboto Condensed</vt:lpstr>
      <vt:lpstr>Roboto Condensed Light</vt:lpstr>
      <vt:lpstr>Times New Roman</vt:lpstr>
      <vt:lpstr>slaidipõhi-eu2017-MeM-tavaformaat-a</vt:lpstr>
      <vt:lpstr>BREXITi mõju taimetervise valdkonnas</vt:lpstr>
      <vt:lpstr>ÜHENDKUNINGRIIGI VÄLJAASTUMINE JA ELI ÕIGUSNORMID TAIMETERVISE VALDKONNAS</vt:lpstr>
      <vt:lpstr>Tagajärjed taimetervisele</vt:lpstr>
      <vt:lpstr>Väljaastumislepingu tingimused</vt:lpstr>
      <vt:lpstr>Erisused </vt:lpstr>
      <vt:lpstr>Erisused </vt:lpstr>
      <vt:lpstr>Tänan!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2020-02-11T08:52:40Z</dcterms:created>
  <dcterms:modified xsi:type="dcterms:W3CDTF">2020-09-04T14:24:36Z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0x010100C1C41AF56AA9894C83C802B453BAED16</vt:lpwstr>
  </property>
</Properties>
</file>