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96" r:id="rId2"/>
    <p:sldId id="320" r:id="rId3"/>
    <p:sldId id="423" r:id="rId4"/>
    <p:sldId id="426" r:id="rId5"/>
    <p:sldId id="424" r:id="rId6"/>
    <p:sldId id="425" r:id="rId7"/>
    <p:sldId id="410" r:id="rId8"/>
    <p:sldId id="408" r:id="rId9"/>
    <p:sldId id="412" r:id="rId10"/>
    <p:sldId id="407" r:id="rId11"/>
    <p:sldId id="391" r:id="rId12"/>
    <p:sldId id="396" r:id="rId13"/>
    <p:sldId id="401" r:id="rId14"/>
    <p:sldId id="392" r:id="rId15"/>
    <p:sldId id="398" r:id="rId16"/>
    <p:sldId id="394" r:id="rId17"/>
    <p:sldId id="365" r:id="rId18"/>
    <p:sldId id="397" r:id="rId19"/>
    <p:sldId id="326" r:id="rId20"/>
    <p:sldId id="298" r:id="rId21"/>
  </p:sldIdLst>
  <p:sldSz cx="8999538" cy="6840538"/>
  <p:notesSz cx="6670675" cy="9777413"/>
  <p:defaultTextStyle>
    <a:defPPr>
      <a:defRPr lang="en-GB"/>
    </a:defPPr>
    <a:lvl1pPr algn="l" defTabSz="449263" rtl="0" fontAlgn="base" hangingPunct="0">
      <a:lnSpc>
        <a:spcPct val="11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 hangingPunct="0">
      <a:lnSpc>
        <a:spcPct val="11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 hangingPunct="0">
      <a:lnSpc>
        <a:spcPct val="11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 hangingPunct="0">
      <a:lnSpc>
        <a:spcPct val="11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 hangingPunct="0">
      <a:lnSpc>
        <a:spcPct val="11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34" userDrawn="1">
          <p15:clr>
            <a:srgbClr val="A4A3A4"/>
          </p15:clr>
        </p15:guide>
        <p15:guide id="2" pos="190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4D1"/>
    <a:srgbClr val="004586"/>
    <a:srgbClr val="999999"/>
    <a:srgbClr val="83C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6" autoAdjust="0"/>
    <p:restoredTop sz="92752" autoAdjust="0"/>
  </p:normalViewPr>
  <p:slideViewPr>
    <p:cSldViewPr>
      <p:cViewPr varScale="1">
        <p:scale>
          <a:sx n="81" d="100"/>
          <a:sy n="81" d="100"/>
        </p:scale>
        <p:origin x="1632" y="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634"/>
        <p:guide pos="190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91280" cy="490685"/>
          </a:xfrm>
          <a:prstGeom prst="rect">
            <a:avLst/>
          </a:prstGeom>
        </p:spPr>
        <p:txBody>
          <a:bodyPr vert="horz" lIns="82397" tIns="41198" rIns="82397" bIns="41198" rtlCol="0"/>
          <a:lstStyle>
            <a:lvl1pPr algn="l">
              <a:defRPr sz="11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995" y="1"/>
            <a:ext cx="2891280" cy="490685"/>
          </a:xfrm>
          <a:prstGeom prst="rect">
            <a:avLst/>
          </a:prstGeom>
        </p:spPr>
        <p:txBody>
          <a:bodyPr vert="horz" lIns="82397" tIns="41198" rIns="82397" bIns="41198" rtlCol="0"/>
          <a:lstStyle>
            <a:lvl1pPr algn="r">
              <a:defRPr sz="1100"/>
            </a:lvl1pPr>
          </a:lstStyle>
          <a:p>
            <a:fld id="{D6922A70-F3C7-45F4-8A32-F12B3474995C}" type="datetimeFigureOut">
              <a:rPr lang="et-EE" smtClean="0"/>
              <a:t>09.09.2020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86728"/>
            <a:ext cx="2891280" cy="490685"/>
          </a:xfrm>
          <a:prstGeom prst="rect">
            <a:avLst/>
          </a:prstGeom>
        </p:spPr>
        <p:txBody>
          <a:bodyPr vert="horz" lIns="82397" tIns="41198" rIns="82397" bIns="41198" rtlCol="0" anchor="b"/>
          <a:lstStyle>
            <a:lvl1pPr algn="l">
              <a:defRPr sz="1100"/>
            </a:lvl1pPr>
          </a:lstStyle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995" y="9286728"/>
            <a:ext cx="2891280" cy="490685"/>
          </a:xfrm>
          <a:prstGeom prst="rect">
            <a:avLst/>
          </a:prstGeom>
        </p:spPr>
        <p:txBody>
          <a:bodyPr vert="horz" lIns="82397" tIns="41198" rIns="82397" bIns="41198" rtlCol="0" anchor="b"/>
          <a:lstStyle>
            <a:lvl1pPr algn="r">
              <a:defRPr sz="1100"/>
            </a:lvl1pPr>
          </a:lstStyle>
          <a:p>
            <a:fld id="{3B4E1975-357E-481E-92A9-C2B58D3902C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43043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23925" y="742950"/>
            <a:ext cx="4819650" cy="366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66787" y="4644090"/>
            <a:ext cx="5335700" cy="4398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1" y="0"/>
            <a:ext cx="2894081" cy="48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2306" algn="l"/>
                <a:tab pos="1304613" algn="l"/>
                <a:tab pos="1956919" algn="l"/>
                <a:tab pos="2609225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et-EE" alt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775194" y="0"/>
            <a:ext cx="2894081" cy="48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2306" algn="l"/>
                <a:tab pos="1304613" algn="l"/>
                <a:tab pos="1956919" algn="l"/>
                <a:tab pos="2609225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et-EE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1" y="9288179"/>
            <a:ext cx="2894081" cy="48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2306" algn="l"/>
                <a:tab pos="1304613" algn="l"/>
                <a:tab pos="1956919" algn="l"/>
                <a:tab pos="2609225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et-EE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775194" y="9288179"/>
            <a:ext cx="2894081" cy="48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2306" algn="l"/>
                <a:tab pos="1304613" algn="l"/>
                <a:tab pos="1956919" algn="l"/>
                <a:tab pos="2609225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fld id="{9137B0FE-B827-43E6-9F1A-73A7AB4ED6CD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6325866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3925" y="742950"/>
            <a:ext cx="4819650" cy="3663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/>
              <a:pPr/>
              <a:t>2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2255585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3925" y="742950"/>
            <a:ext cx="4819650" cy="3663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/>
              <a:pPr/>
              <a:t>11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3845629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3925" y="742950"/>
            <a:ext cx="4819650" cy="3663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/>
              <a:pPr/>
              <a:t>12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1120415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3925" y="742950"/>
            <a:ext cx="4819650" cy="3663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/>
              <a:pPr/>
              <a:t>13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4008587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3925" y="742950"/>
            <a:ext cx="4819650" cy="3663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/>
              <a:pPr/>
              <a:t>14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1078293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3925" y="742950"/>
            <a:ext cx="4819650" cy="3663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/>
              <a:pPr/>
              <a:t>17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2980104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3925" y="742950"/>
            <a:ext cx="4819650" cy="3663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/>
              <a:pPr/>
              <a:t>19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1576081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1800538"/>
            <a:ext cx="8999538" cy="4572059"/>
          </a:xfrm>
          <a:prstGeom prst="rect">
            <a:avLst/>
          </a:prstGeom>
          <a:solidFill>
            <a:srgbClr val="0084D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04000" y="2448000"/>
            <a:ext cx="7200000" cy="1800000"/>
          </a:xfrm>
        </p:spPr>
        <p:txBody>
          <a:bodyPr tIns="86400" anchor="t" anchorCtr="0"/>
          <a:lstStyle>
            <a:lvl1pPr algn="l">
              <a:defRPr sz="5700">
                <a:solidFill>
                  <a:schemeClr val="bg1"/>
                </a:solidFill>
              </a:defRPr>
            </a:lvl1pPr>
          </a:lstStyle>
          <a:p>
            <a:r>
              <a:rPr lang="et-EE" dirty="0" smtClean="0"/>
              <a:t>Pealkiri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000" y="4525200"/>
            <a:ext cx="7200000" cy="1728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smtClean="0"/>
              <a:t>Eesnimi Perenimi</a:t>
            </a:r>
          </a:p>
          <a:p>
            <a:r>
              <a:rPr lang="et-EE" dirty="0" smtClean="0"/>
              <a:t>asutuse nimetus / ametinimetus</a:t>
            </a:r>
          </a:p>
          <a:p>
            <a:endParaRPr lang="et-EE" dirty="0" smtClean="0"/>
          </a:p>
          <a:p>
            <a:r>
              <a:rPr lang="et-EE" dirty="0" smtClean="0"/>
              <a:t>14.12.2013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13" y="251917"/>
            <a:ext cx="3240360" cy="129614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601" y="0"/>
            <a:ext cx="447337" cy="6876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4093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3237" y="540000"/>
            <a:ext cx="7920000" cy="1080000"/>
          </a:xfrm>
        </p:spPr>
        <p:txBody>
          <a:bodyPr tIns="54000" anchor="t" anchorCtr="0"/>
          <a:lstStyle>
            <a:lvl1pPr>
              <a:defRPr sz="3600" b="1"/>
            </a:lvl1pPr>
          </a:lstStyle>
          <a:p>
            <a:r>
              <a:rPr lang="en-US" dirty="0" err="1" smtClean="0"/>
              <a:t>Slaidi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r>
              <a:rPr lang="en-US" dirty="0" smtClean="0"/>
              <a:t> </a:t>
            </a:r>
            <a:r>
              <a:rPr lang="en-US" dirty="0" err="1" smtClean="0"/>
              <a:t>vajadusel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kahel</a:t>
            </a:r>
            <a:r>
              <a:rPr lang="en-US" dirty="0" smtClean="0"/>
              <a:t> real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9" y="1768475"/>
            <a:ext cx="7920000" cy="4513263"/>
          </a:xfrm>
        </p:spPr>
        <p:txBody>
          <a:bodyPr/>
          <a:lstStyle>
            <a:lvl1pPr marL="0" indent="0">
              <a:spcAft>
                <a:spcPts val="800"/>
              </a:spcAft>
              <a:defRPr/>
            </a:lvl1pPr>
            <a:lvl2pPr marL="0" indent="0"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defRPr/>
            </a:lvl3pPr>
            <a:lvl4pPr marL="0" indent="0">
              <a:spcAft>
                <a:spcPts val="0"/>
              </a:spcAft>
              <a:defRPr/>
            </a:lvl4pPr>
            <a:lvl5pPr marL="0" indent="0"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6003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7" y="540000"/>
            <a:ext cx="7920000" cy="1080000"/>
          </a:xfrm>
        </p:spPr>
        <p:txBody>
          <a:bodyPr tIns="54000" anchor="t" anchorCtr="0"/>
          <a:lstStyle>
            <a:lvl1pPr>
              <a:defRPr sz="3600" b="1"/>
            </a:lvl1pPr>
          </a:lstStyle>
          <a:p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9" y="1768475"/>
            <a:ext cx="7920000" cy="4513263"/>
          </a:xfrm>
        </p:spPr>
        <p:txBody>
          <a:bodyPr/>
          <a:lstStyle>
            <a:lvl1pPr marL="432000" indent="-324000">
              <a:spcAft>
                <a:spcPts val="800"/>
              </a:spcAft>
              <a:buClr>
                <a:srgbClr val="0084D1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0" indent="0"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defRPr/>
            </a:lvl3pPr>
            <a:lvl4pPr marL="0" indent="0">
              <a:spcAft>
                <a:spcPts val="0"/>
              </a:spcAft>
              <a:defRPr/>
            </a:lvl4pPr>
            <a:lvl5pPr marL="0" indent="0"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9672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404000" y="2448000"/>
            <a:ext cx="7200000" cy="972269"/>
          </a:xfrm>
        </p:spPr>
        <p:txBody>
          <a:bodyPr tIns="86400" anchor="t" anchorCtr="0"/>
          <a:lstStyle>
            <a:lvl1pPr algn="l">
              <a:defRPr sz="5700"/>
            </a:lvl1pPr>
          </a:lstStyle>
          <a:p>
            <a:r>
              <a:rPr lang="et-EE" dirty="0" smtClean="0"/>
              <a:t>Aitäh!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000" y="3636293"/>
            <a:ext cx="7200000" cy="1728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smtClean="0"/>
              <a:t>Eesnimi Perenimi</a:t>
            </a:r>
          </a:p>
          <a:p>
            <a:r>
              <a:rPr lang="et-EE" dirty="0" err="1" smtClean="0"/>
              <a:t>eesnimi@perenimi@amet.ee</a:t>
            </a:r>
            <a:endParaRPr lang="et-EE" dirty="0" smtClean="0"/>
          </a:p>
          <a:p>
            <a:endParaRPr lang="et-EE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215900"/>
            <a:ext cx="3467100" cy="138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9003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1800538"/>
            <a:ext cx="8999538" cy="4572059"/>
          </a:xfrm>
          <a:prstGeom prst="rect">
            <a:avLst/>
          </a:prstGeom>
          <a:solidFill>
            <a:srgbClr val="0084D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404000" y="2448000"/>
            <a:ext cx="7200000" cy="972269"/>
          </a:xfrm>
        </p:spPr>
        <p:txBody>
          <a:bodyPr tIns="86400" anchor="t" anchorCtr="0"/>
          <a:lstStyle>
            <a:lvl1pPr algn="l">
              <a:defRPr sz="5700">
                <a:solidFill>
                  <a:schemeClr val="bg1"/>
                </a:solidFill>
              </a:defRPr>
            </a:lvl1pPr>
          </a:lstStyle>
          <a:p>
            <a:r>
              <a:rPr lang="et-EE" dirty="0" smtClean="0"/>
              <a:t>Aitäh!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000" y="3636293"/>
            <a:ext cx="7200000" cy="1728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smtClean="0"/>
              <a:t>Eesnimi Perenimi</a:t>
            </a:r>
          </a:p>
          <a:p>
            <a:r>
              <a:rPr lang="et-EE" dirty="0" smtClean="0"/>
              <a:t>eesnimi.perenimi@pma.agri.ee</a:t>
            </a:r>
          </a:p>
          <a:p>
            <a:endParaRPr lang="et-EE" dirty="0" smtClean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21" y="323925"/>
            <a:ext cx="3240360" cy="1296144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601" y="0"/>
            <a:ext cx="447337" cy="6876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3631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3541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51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fld id="{6D29648F-34BA-4580-BF04-0BB16B9ECA49}" type="datetime1">
              <a:rPr lang="et-EE" altLang="en-US" smtClean="0"/>
              <a:t>09.09.2020</a:t>
            </a:fld>
            <a:endParaRPr lang="et-EE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et-EE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fld id="{91A857D3-8977-4B76-8A8E-76EC884CC3A4}" type="slidenum">
              <a:rPr lang="et-EE" altLang="en-US"/>
              <a:pPr/>
              <a:t>‹#›</a:t>
            </a:fld>
            <a:endParaRPr lang="et-E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62" r:id="rId3"/>
    <p:sldLayoutId id="2147483660" r:id="rId4"/>
    <p:sldLayoutId id="2147483663" r:id="rId5"/>
    <p:sldLayoutId id="2147483655" r:id="rId6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449263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2pPr>
      <a:lvl3pPr marL="1143000" indent="-228600" algn="l" defTabSz="449263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3pPr>
      <a:lvl4pPr marL="1600200" indent="-228600" algn="l" defTabSz="449263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4pPr>
      <a:lvl5pPr marL="2057400" indent="-228600" algn="l" defTabSz="449263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5pPr>
      <a:lvl6pPr marL="2514600" indent="-228600" algn="l" defTabSz="449263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6pPr>
      <a:lvl7pPr marL="2971800" indent="-228600" algn="l" defTabSz="449263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7pPr>
      <a:lvl8pPr marL="3429000" indent="-228600" algn="l" defTabSz="449263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8pPr>
      <a:lvl9pPr marL="3886200" indent="-228600" algn="l" defTabSz="449263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 hangingPunct="0">
        <a:lnSpc>
          <a:spcPct val="110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110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110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110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110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po.in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305" y="3204245"/>
            <a:ext cx="8136904" cy="1080120"/>
          </a:xfrm>
        </p:spPr>
        <p:txBody>
          <a:bodyPr/>
          <a:lstStyle/>
          <a:p>
            <a:r>
              <a:rPr lang="fi-FI" sz="4000" b="1" dirty="0" smtClean="0"/>
              <a:t>T</a:t>
            </a:r>
            <a:r>
              <a:rPr lang="et-EE" sz="4000" b="1" dirty="0" smtClean="0"/>
              <a:t>AIMEPASSI VÄLJASTAMINE, VORMI JA SISU NÕUDED</a:t>
            </a:r>
            <a:r>
              <a:rPr lang="et-EE" sz="4000" b="1" dirty="0"/>
              <a:t/>
            </a:r>
            <a:br>
              <a:rPr lang="et-EE" sz="4000" b="1" dirty="0"/>
            </a:b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345" y="4860429"/>
            <a:ext cx="7200000" cy="1464779"/>
          </a:xfrm>
          <a:ln>
            <a:noFill/>
          </a:ln>
        </p:spPr>
        <p:txBody>
          <a:bodyPr/>
          <a:lstStyle/>
          <a:p>
            <a:r>
              <a:rPr lang="et-EE" altLang="en-US" sz="2000" dirty="0" smtClean="0">
                <a:solidFill>
                  <a:srgbClr val="FFFFFF"/>
                </a:solidFill>
              </a:rPr>
              <a:t>Maria Brizmer</a:t>
            </a:r>
            <a:endParaRPr lang="et-EE" altLang="en-US" sz="2000" dirty="0">
              <a:solidFill>
                <a:srgbClr val="FFFFFF"/>
              </a:solidFill>
            </a:endParaRPr>
          </a:p>
          <a:p>
            <a:r>
              <a:rPr lang="et-EE" altLang="en-US" sz="2000" dirty="0" smtClean="0">
                <a:solidFill>
                  <a:srgbClr val="FFFFFF"/>
                </a:solidFill>
              </a:rPr>
              <a:t>peaspetsialist</a:t>
            </a:r>
            <a:endParaRPr lang="et-EE" altLang="en-US" sz="2000" dirty="0">
              <a:solidFill>
                <a:srgbClr val="FFFFFF"/>
              </a:solidFill>
            </a:endParaRPr>
          </a:p>
          <a:p>
            <a:r>
              <a:rPr lang="et-EE" altLang="en-US" sz="2000" dirty="0">
                <a:solidFill>
                  <a:srgbClr val="FFFFFF"/>
                </a:solidFill>
              </a:rPr>
              <a:t>Taimetervise ja aianduse </a:t>
            </a:r>
            <a:r>
              <a:rPr lang="et-EE" altLang="en-US" sz="2000" dirty="0" smtClean="0">
                <a:solidFill>
                  <a:srgbClr val="FFFFFF"/>
                </a:solidFill>
              </a:rPr>
              <a:t>osakond</a:t>
            </a:r>
          </a:p>
          <a:p>
            <a:r>
              <a:rPr lang="et-EE" altLang="en-US" sz="2000" dirty="0" smtClean="0">
                <a:solidFill>
                  <a:srgbClr val="FFFFFF"/>
                </a:solidFill>
              </a:rPr>
              <a:t>Elva 09.09.2020</a:t>
            </a:r>
          </a:p>
          <a:p>
            <a:endParaRPr lang="et-EE" altLang="en-US" sz="2000" dirty="0">
              <a:solidFill>
                <a:srgbClr val="FFFFFF"/>
              </a:solidFill>
            </a:endParaRPr>
          </a:p>
          <a:p>
            <a:endParaRPr lang="et-EE" altLang="en-US" sz="2000" dirty="0">
              <a:solidFill>
                <a:srgbClr val="FFFFFF"/>
              </a:solidFill>
            </a:endParaRPr>
          </a:p>
          <a:p>
            <a:endParaRPr lang="et-EE" altLang="en-US" sz="2000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7841" y="179909"/>
            <a:ext cx="3093460" cy="148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86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9" y="107901"/>
            <a:ext cx="8315956" cy="576013"/>
          </a:xfrm>
        </p:spPr>
        <p:txBody>
          <a:bodyPr/>
          <a:lstStyle/>
          <a:p>
            <a:r>
              <a:rPr lang="et-EE" dirty="0">
                <a:solidFill>
                  <a:srgbClr val="0084D1"/>
                </a:solidFill>
              </a:rPr>
              <a:t>Taimepassiga varustamise 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097" y="611957"/>
            <a:ext cx="8332148" cy="5796533"/>
          </a:xfrm>
        </p:spPr>
        <p:txBody>
          <a:bodyPr/>
          <a:lstStyle/>
          <a:p>
            <a:pPr marL="108000" indent="0">
              <a:buNone/>
            </a:pPr>
            <a:endParaRPr lang="et-EE" sz="2400" u="sng" dirty="0" smtClean="0"/>
          </a:p>
          <a:p>
            <a:pPr marL="108000" indent="0">
              <a:buNone/>
            </a:pPr>
            <a:r>
              <a:rPr lang="et-EE" sz="2400" dirty="0" smtClean="0"/>
              <a:t>Taimepassi tuleb väljastada</a:t>
            </a:r>
          </a:p>
          <a:p>
            <a:pPr marL="108000" indent="0">
              <a:buNone/>
            </a:pPr>
            <a:endParaRPr lang="et-EE" sz="2400" dirty="0" smtClean="0"/>
          </a:p>
          <a:p>
            <a:r>
              <a:rPr lang="et-EE" sz="2400" dirty="0" smtClean="0"/>
              <a:t>kaubeldava ühiku kohta, milleks võib olla </a:t>
            </a:r>
            <a:r>
              <a:rPr lang="et-EE" sz="2400" dirty="0"/>
              <a:t>üksik </a:t>
            </a:r>
            <a:r>
              <a:rPr lang="et-EE" sz="2400" dirty="0" smtClean="0"/>
              <a:t>taim, kimp, taimede partii, konteiner.</a:t>
            </a:r>
          </a:p>
          <a:p>
            <a:pPr marL="108000" indent="0">
              <a:buNone/>
            </a:pPr>
            <a:r>
              <a:rPr lang="et-EE" sz="1600" u="sng" dirty="0" smtClean="0"/>
              <a:t>kaubeldav ühik – väikseim kaubanduslik või muu asjaomases turustamisetapis kasutatav ühik, mis võib olla kogu partii või osa sellest.</a:t>
            </a:r>
            <a:r>
              <a:rPr lang="et-EE" sz="1600" u="sng" dirty="0"/>
              <a:t> </a:t>
            </a:r>
            <a:endParaRPr lang="et-EE" sz="1600" u="sng" dirty="0" smtClean="0"/>
          </a:p>
          <a:p>
            <a:pPr marL="108000" indent="0">
              <a:buNone/>
            </a:pPr>
            <a:r>
              <a:rPr lang="et-EE" sz="1600" u="sng" dirty="0" smtClean="0"/>
              <a:t>partii </a:t>
            </a:r>
            <a:r>
              <a:rPr lang="et-EE" sz="1600" u="sng" dirty="0"/>
              <a:t>- on ühe kauba ühikud, millel on ühesugune koostis, päritolu ja muud ühesugused asjakohased elemendid ning mis moodustab osa </a:t>
            </a:r>
            <a:r>
              <a:rPr lang="et-EE" sz="1600" u="sng" dirty="0" smtClean="0"/>
              <a:t>saadetisest.</a:t>
            </a:r>
            <a:endParaRPr lang="et-EE" sz="1600" u="sng" dirty="0"/>
          </a:p>
          <a:p>
            <a:pPr marL="108000" indent="0">
              <a:buNone/>
            </a:pPr>
            <a:endParaRPr lang="et-EE" sz="2400" u="sng" dirty="0" smtClean="0"/>
          </a:p>
          <a:p>
            <a:pPr marL="108000" indent="0">
              <a:buNone/>
            </a:pPr>
            <a:r>
              <a:rPr lang="et-EE" sz="2400" b="1" dirty="0"/>
              <a:t>Taimepass </a:t>
            </a:r>
            <a:r>
              <a:rPr lang="et-EE" sz="2400" b="1" dirty="0" smtClean="0"/>
              <a:t>kinnitatakse </a:t>
            </a:r>
            <a:r>
              <a:rPr lang="et-EE" sz="2400" b="1" dirty="0"/>
              <a:t>taime, pakendi, </a:t>
            </a:r>
            <a:r>
              <a:rPr lang="et-EE" sz="2400" b="1" dirty="0" smtClean="0"/>
              <a:t>kimbu või konteineri külge enne selle vedamist Liidu territooriumil.</a:t>
            </a:r>
            <a:endParaRPr lang="et-EE" sz="2400" b="1" dirty="0"/>
          </a:p>
          <a:p>
            <a:pPr marL="108000" indent="0">
              <a:buNone/>
            </a:pPr>
            <a:endParaRPr lang="et-EE" sz="2400" dirty="0" smtClean="0"/>
          </a:p>
        </p:txBody>
      </p:sp>
    </p:spTree>
    <p:extLst>
      <p:ext uri="{BB962C8B-B14F-4D97-AF65-F5344CB8AC3E}">
        <p14:creationId xmlns:p14="http://schemas.microsoft.com/office/powerpoint/2010/main" val="3556387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90" y="94960"/>
            <a:ext cx="8518972" cy="516997"/>
          </a:xfrm>
        </p:spPr>
        <p:txBody>
          <a:bodyPr/>
          <a:lstStyle/>
          <a:p>
            <a:r>
              <a:rPr lang="et-EE" sz="3200" dirty="0" smtClean="0">
                <a:solidFill>
                  <a:srgbClr val="0084D1"/>
                </a:solidFill>
              </a:rPr>
              <a:t>Nõuded elementidele</a:t>
            </a:r>
            <a:endParaRPr lang="et-EE" sz="3200" dirty="0">
              <a:solidFill>
                <a:srgbClr val="0084D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289" y="755974"/>
            <a:ext cx="8712967" cy="5832648"/>
          </a:xfrm>
        </p:spPr>
        <p:txBody>
          <a:bodyPr/>
          <a:lstStyle/>
          <a:p>
            <a:pPr marL="108000" indent="0">
              <a:buNone/>
            </a:pPr>
            <a:r>
              <a:rPr lang="et-EE" sz="2400" b="1" u="sng" dirty="0" smtClean="0"/>
              <a:t>Taimepassil nõutud elemendid</a:t>
            </a:r>
          </a:p>
          <a:p>
            <a:pPr marL="108000" indent="0">
              <a:buNone/>
            </a:pPr>
            <a:endParaRPr lang="et-EE" sz="2400" b="1" dirty="0" smtClean="0"/>
          </a:p>
          <a:p>
            <a:pPr marL="342900" indent="-342900"/>
            <a:r>
              <a:rPr lang="et-EE" sz="2000" dirty="0" smtClean="0"/>
              <a:t>EL lipp ülal vasakus nurgas (EL lipp </a:t>
            </a:r>
            <a:r>
              <a:rPr lang="et-EE" sz="2000" dirty="0"/>
              <a:t>võib olla värvi trükis või </a:t>
            </a:r>
            <a:r>
              <a:rPr lang="et-EE" sz="2000" dirty="0" smtClean="0"/>
              <a:t>mustvalge).</a:t>
            </a:r>
            <a:endParaRPr lang="et-EE" sz="2000" dirty="0"/>
          </a:p>
          <a:p>
            <a:r>
              <a:rPr lang="et-EE" sz="2000" dirty="0" smtClean="0"/>
              <a:t>Üleval paremal nurgas sõna „Taimepass/</a:t>
            </a:r>
            <a:r>
              <a:rPr lang="et-EE" sz="2000" dirty="0" err="1" smtClean="0"/>
              <a:t>Plant</a:t>
            </a:r>
            <a:r>
              <a:rPr lang="et-EE" sz="2000" dirty="0" smtClean="0"/>
              <a:t> Passport“</a:t>
            </a:r>
          </a:p>
          <a:p>
            <a:r>
              <a:rPr lang="et-EE" sz="2000" dirty="0"/>
              <a:t>K</a:t>
            </a:r>
            <a:r>
              <a:rPr lang="et-EE" sz="2000" dirty="0" smtClean="0"/>
              <a:t>aitstava piirkonna puhul sõna „Taimepass/</a:t>
            </a:r>
            <a:r>
              <a:rPr lang="et-EE" sz="2000" dirty="0" err="1" smtClean="0"/>
              <a:t>Plant</a:t>
            </a:r>
            <a:r>
              <a:rPr lang="et-EE" sz="2000" dirty="0" smtClean="0"/>
              <a:t> Passport PZ ja kaitstava </a:t>
            </a:r>
            <a:r>
              <a:rPr lang="et-EE" sz="2000" dirty="0"/>
              <a:t>piirkonna </a:t>
            </a:r>
            <a:r>
              <a:rPr lang="et-EE" sz="2000" dirty="0" err="1" smtClean="0"/>
              <a:t>karantiinse</a:t>
            </a:r>
            <a:r>
              <a:rPr lang="et-EE" sz="2000" dirty="0" smtClean="0"/>
              <a:t> (-te</a:t>
            </a:r>
            <a:r>
              <a:rPr lang="et-EE" sz="2000" dirty="0"/>
              <a:t>) </a:t>
            </a:r>
            <a:r>
              <a:rPr lang="et-EE" sz="2000" dirty="0" smtClean="0"/>
              <a:t>taimekahjustaja (-te) EPPO kood (</a:t>
            </a:r>
            <a:r>
              <a:rPr lang="et-EE" sz="2000" dirty="0" smtClean="0">
                <a:hlinkClick r:id="rId3"/>
              </a:rPr>
              <a:t>https</a:t>
            </a:r>
            <a:r>
              <a:rPr lang="et-EE" sz="2000" dirty="0">
                <a:hlinkClick r:id="rId3"/>
              </a:rPr>
              <a:t>://</a:t>
            </a:r>
            <a:r>
              <a:rPr lang="et-EE" sz="2000" dirty="0" smtClean="0">
                <a:hlinkClick r:id="rId3"/>
              </a:rPr>
              <a:t>www.eppo.int</a:t>
            </a:r>
            <a:r>
              <a:rPr lang="et-EE" sz="2000" dirty="0" smtClean="0"/>
              <a:t>).</a:t>
            </a:r>
            <a:endParaRPr lang="et-EE" sz="2000" dirty="0"/>
          </a:p>
          <a:p>
            <a:r>
              <a:rPr lang="et-EE" sz="2000" dirty="0" smtClean="0"/>
              <a:t>Täht „A“ – millele järgneb taimeliigi botaaniline nimi (võib märkida ka mitut liiki).</a:t>
            </a:r>
          </a:p>
          <a:p>
            <a:r>
              <a:rPr lang="et-EE" sz="2000" dirty="0" smtClean="0"/>
              <a:t>Täht „B“ – liikmesriigi kahetäheline kood, sidekriips ning taimetervise </a:t>
            </a:r>
          </a:p>
          <a:p>
            <a:r>
              <a:rPr lang="et-EE" sz="2000" dirty="0"/>
              <a:t> </a:t>
            </a:r>
            <a:r>
              <a:rPr lang="et-EE" sz="2000" dirty="0" smtClean="0"/>
              <a:t>                 registrinumber (näide EE-9999).</a:t>
            </a:r>
          </a:p>
          <a:p>
            <a:r>
              <a:rPr lang="et-EE" sz="2000" dirty="0" smtClean="0"/>
              <a:t>Täht „C“ – jälgitavuskood (vöötkood, hologramm, EAN kood, kiip jne.).</a:t>
            </a:r>
          </a:p>
          <a:p>
            <a:r>
              <a:rPr lang="et-EE" sz="2000" dirty="0" smtClean="0"/>
              <a:t>Täht „D“ – päritoluriigi (EL liikmesriik või kolmas riik) kahetäheline kood.</a:t>
            </a:r>
            <a:endParaRPr lang="et-EE" sz="2000" dirty="0"/>
          </a:p>
          <a:p>
            <a:pPr marL="108000" indent="0">
              <a:buNone/>
            </a:pPr>
            <a:endParaRPr lang="et-EE" dirty="0" smtClean="0"/>
          </a:p>
        </p:txBody>
      </p:sp>
    </p:spTree>
    <p:extLst>
      <p:ext uri="{BB962C8B-B14F-4D97-AF65-F5344CB8AC3E}">
        <p14:creationId xmlns:p14="http://schemas.microsoft.com/office/powerpoint/2010/main" val="180942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90" y="94960"/>
            <a:ext cx="8518972" cy="516997"/>
          </a:xfrm>
        </p:spPr>
        <p:txBody>
          <a:bodyPr/>
          <a:lstStyle/>
          <a:p>
            <a:r>
              <a:rPr lang="et-EE" sz="3200" dirty="0" smtClean="0">
                <a:solidFill>
                  <a:srgbClr val="0084D1"/>
                </a:solidFill>
              </a:rPr>
              <a:t>Nõuded elementidele</a:t>
            </a:r>
            <a:endParaRPr lang="et-EE" sz="3200" dirty="0">
              <a:solidFill>
                <a:srgbClr val="0084D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329" y="1404045"/>
            <a:ext cx="8010633" cy="5184576"/>
          </a:xfrm>
        </p:spPr>
        <p:txBody>
          <a:bodyPr/>
          <a:lstStyle/>
          <a:p>
            <a:pPr marL="108000" indent="0">
              <a:buNone/>
            </a:pPr>
            <a:r>
              <a:rPr lang="et-EE" sz="2400" b="1" u="sng" dirty="0" smtClean="0"/>
              <a:t>Taimepassil nõutud elemendid - jälgitavuskood</a:t>
            </a:r>
          </a:p>
          <a:p>
            <a:pPr marL="108000" indent="0">
              <a:buNone/>
            </a:pPr>
            <a:endParaRPr lang="et-EE" sz="2400" b="1" u="sng" dirty="0" smtClean="0"/>
          </a:p>
          <a:p>
            <a:pPr marL="108000" indent="0">
              <a:buNone/>
            </a:pPr>
            <a:endParaRPr lang="et-EE" sz="2400" b="1" u="sng" dirty="0"/>
          </a:p>
          <a:p>
            <a:pPr marL="108000" indent="0">
              <a:buNone/>
            </a:pPr>
            <a:r>
              <a:rPr lang="et-EE" sz="2400" b="1" u="sng" dirty="0" smtClean="0"/>
              <a:t>Jälgitavuskood</a:t>
            </a:r>
            <a:r>
              <a:rPr lang="et-EE" sz="2400" dirty="0" smtClean="0"/>
              <a:t> - tähtedest, numbritest või mõlematest koosnev kood, millega identifitseeritakse saadetis, partii või kaubeldav ühik ning mida kasutatakse </a:t>
            </a:r>
            <a:r>
              <a:rPr lang="et-EE" sz="2400" dirty="0" err="1" smtClean="0"/>
              <a:t>jälgitavuse</a:t>
            </a:r>
            <a:r>
              <a:rPr lang="et-EE" sz="2400" dirty="0" smtClean="0"/>
              <a:t> eesmärgil; sealhulgas koodid, mis osutavad partiile, seeriale, tootmiskuupäevale, ettevõtja dokumentidele.</a:t>
            </a:r>
          </a:p>
          <a:p>
            <a:pPr marL="108000" indent="0">
              <a:buNone/>
            </a:pPr>
            <a:endParaRPr lang="et-EE" sz="2400" dirty="0" smtClean="0"/>
          </a:p>
          <a:p>
            <a:pPr marL="108000" indent="0">
              <a:buNone/>
            </a:pPr>
            <a:endParaRPr lang="et-EE" sz="2400" dirty="0"/>
          </a:p>
          <a:p>
            <a:pPr marL="0" indent="0">
              <a:buNone/>
            </a:pPr>
            <a:endParaRPr lang="et-EE" sz="2000" dirty="0" smtClean="0"/>
          </a:p>
          <a:p>
            <a:pPr marL="108000" indent="0">
              <a:buNone/>
            </a:pPr>
            <a:endParaRPr lang="et-EE" dirty="0" smtClean="0"/>
          </a:p>
        </p:txBody>
      </p:sp>
    </p:spTree>
    <p:extLst>
      <p:ext uri="{BB962C8B-B14F-4D97-AF65-F5344CB8AC3E}">
        <p14:creationId xmlns:p14="http://schemas.microsoft.com/office/powerpoint/2010/main" val="41496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893" y="323925"/>
            <a:ext cx="8518972" cy="516997"/>
          </a:xfrm>
        </p:spPr>
        <p:txBody>
          <a:bodyPr/>
          <a:lstStyle/>
          <a:p>
            <a:r>
              <a:rPr lang="et-EE" sz="3200" dirty="0" smtClean="0">
                <a:solidFill>
                  <a:srgbClr val="0084D1"/>
                </a:solidFill>
              </a:rPr>
              <a:t>Nõuded elementidele</a:t>
            </a:r>
            <a:endParaRPr lang="et-EE" sz="3200" dirty="0">
              <a:solidFill>
                <a:srgbClr val="0084D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893" y="1116013"/>
            <a:ext cx="8638356" cy="5328592"/>
          </a:xfrm>
        </p:spPr>
        <p:txBody>
          <a:bodyPr/>
          <a:lstStyle/>
          <a:p>
            <a:pPr marL="108000" indent="0">
              <a:buNone/>
            </a:pPr>
            <a:r>
              <a:rPr lang="et-EE" sz="2400" b="1" dirty="0" smtClean="0"/>
              <a:t>Jälgitavuskood</a:t>
            </a:r>
            <a:endParaRPr lang="et-EE" sz="2400" b="1" dirty="0"/>
          </a:p>
          <a:p>
            <a:pPr marL="108000" indent="0">
              <a:buNone/>
            </a:pPr>
            <a:r>
              <a:rPr lang="et-EE" sz="2400" dirty="0" smtClean="0"/>
              <a:t>Jälgitavuskoodi kasutatakse taimepassil, </a:t>
            </a:r>
            <a:r>
              <a:rPr lang="et-EE" sz="2400" dirty="0"/>
              <a:t>mis on väljastatud taimede kohta ning mis on ettenähtud: </a:t>
            </a:r>
          </a:p>
          <a:p>
            <a:r>
              <a:rPr lang="et-EE" sz="2400" dirty="0"/>
              <a:t>turustamiseks isikutele, kes tegelevad taimede ja/või aiandussaaduste tootmisega; </a:t>
            </a:r>
          </a:p>
          <a:p>
            <a:r>
              <a:rPr lang="et-EE" sz="2400" dirty="0" smtClean="0"/>
              <a:t>kaitstavasse </a:t>
            </a:r>
            <a:r>
              <a:rPr lang="et-EE" sz="2400" dirty="0"/>
              <a:t>piirkonda </a:t>
            </a:r>
            <a:r>
              <a:rPr lang="et-EE" sz="2400" dirty="0" smtClean="0"/>
              <a:t>toimetamiseks;</a:t>
            </a:r>
            <a:endParaRPr lang="et-EE" sz="2400" dirty="0"/>
          </a:p>
          <a:p>
            <a:r>
              <a:rPr lang="et-EE" sz="2400" dirty="0" smtClean="0"/>
              <a:t>kuuluvad </a:t>
            </a:r>
            <a:r>
              <a:rPr lang="et-EE" sz="2400" dirty="0"/>
              <a:t>Euroopa Komisjoni poolt reguleeritud taime hulka.</a:t>
            </a:r>
            <a:endParaRPr lang="et-EE" sz="2400" dirty="0" smtClean="0"/>
          </a:p>
          <a:p>
            <a:pPr marL="108000" indent="0">
              <a:buNone/>
            </a:pPr>
            <a:endParaRPr lang="et-EE" sz="2400" dirty="0"/>
          </a:p>
          <a:p>
            <a:pPr marL="108000" indent="0">
              <a:buNone/>
            </a:pPr>
            <a:r>
              <a:rPr lang="et-EE" sz="2400" dirty="0" smtClean="0"/>
              <a:t>Jälgitavuskood ei ole nõutud taimedel, mis on valmis lõppkasutajale müügiks ja millega ei kaasne reguleeritud taimekahjustaja leviku riski</a:t>
            </a:r>
            <a:r>
              <a:rPr lang="et-EE" sz="2400" dirty="0"/>
              <a:t>.</a:t>
            </a:r>
            <a:endParaRPr lang="et-EE" sz="2000" dirty="0" smtClean="0"/>
          </a:p>
          <a:p>
            <a:pPr marL="108000" indent="0">
              <a:buNone/>
            </a:pPr>
            <a:endParaRPr lang="et-EE" dirty="0" smtClean="0"/>
          </a:p>
        </p:txBody>
      </p:sp>
    </p:spTree>
    <p:extLst>
      <p:ext uri="{BB962C8B-B14F-4D97-AF65-F5344CB8AC3E}">
        <p14:creationId xmlns:p14="http://schemas.microsoft.com/office/powerpoint/2010/main" val="130427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329" y="226493"/>
            <a:ext cx="8208912" cy="673496"/>
          </a:xfrm>
        </p:spPr>
        <p:txBody>
          <a:bodyPr/>
          <a:lstStyle/>
          <a:p>
            <a:r>
              <a:rPr lang="et-EE" sz="3200" dirty="0" smtClean="0">
                <a:solidFill>
                  <a:srgbClr val="0084D1"/>
                </a:solidFill>
              </a:rPr>
              <a:t>Nõuded elementidele</a:t>
            </a:r>
            <a:r>
              <a:rPr lang="et-EE" dirty="0" smtClean="0"/>
              <a:t/>
            </a:r>
            <a:br>
              <a:rPr lang="et-EE" dirty="0" smtClean="0"/>
            </a:br>
            <a:endParaRPr lang="et-EE" b="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179289" y="624244"/>
            <a:ext cx="8280920" cy="936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t-E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400" dirty="0" smtClean="0"/>
              <a:t>Taimepassi elemendid ja elementide juures nõutud info peavad asuma ristküliku- või ruudukujulises alas, mis peaks olema muust infost ja kujunduselementidest  piirjoontega või muul viisil selgelt eraldatud.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t-E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400" dirty="0"/>
              <a:t>Taimepassi elemendid </a:t>
            </a:r>
            <a:r>
              <a:rPr lang="et-EE" sz="2400" dirty="0" smtClean="0"/>
              <a:t>peavad olema hästi nähtavad ja selgelt eristatavad.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t-EE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400" dirty="0" smtClean="0"/>
              <a:t>Taimepassi elementide suurusvahekord ja kirjatüübid ei ole reguleeritud.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t-EE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400" dirty="0"/>
              <a:t>T</a:t>
            </a:r>
            <a:r>
              <a:rPr lang="et-EE" sz="2400" dirty="0" smtClean="0"/>
              <a:t>aimede arv taimepassil ei </a:t>
            </a:r>
            <a:r>
              <a:rPr lang="et-EE" sz="2400" dirty="0"/>
              <a:t>ole </a:t>
            </a:r>
            <a:r>
              <a:rPr lang="et-EE" sz="2400" dirty="0" smtClean="0"/>
              <a:t>nõutud.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t-E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400" dirty="0" smtClean="0"/>
              <a:t>Ei </a:t>
            </a:r>
            <a:r>
              <a:rPr lang="et-EE" sz="2400" dirty="0"/>
              <a:t>ole </a:t>
            </a:r>
            <a:r>
              <a:rPr lang="et-EE" sz="2400" dirty="0" smtClean="0"/>
              <a:t>kehtestatud </a:t>
            </a:r>
            <a:r>
              <a:rPr lang="et-EE" sz="2400" dirty="0"/>
              <a:t>nõuded </a:t>
            </a:r>
            <a:r>
              <a:rPr lang="et-EE" sz="2400" dirty="0" smtClean="0"/>
              <a:t>taimepassi etiketti materjali kohta.</a:t>
            </a:r>
            <a:endParaRPr lang="et-E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t-EE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t-EE" sz="2400" dirty="0"/>
          </a:p>
          <a:p>
            <a:endParaRPr lang="et-E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t-EE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t-E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t-EE" sz="2400" dirty="0" smtClean="0"/>
          </a:p>
          <a:p>
            <a:endParaRPr lang="et-EE" sz="2400" dirty="0"/>
          </a:p>
          <a:p>
            <a:endParaRPr lang="et-EE" sz="2400" dirty="0" smtClean="0"/>
          </a:p>
        </p:txBody>
      </p:sp>
    </p:spTree>
    <p:extLst>
      <p:ext uri="{BB962C8B-B14F-4D97-AF65-F5344CB8AC3E}">
        <p14:creationId xmlns:p14="http://schemas.microsoft.com/office/powerpoint/2010/main" val="34051633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297" y="179909"/>
            <a:ext cx="8315956" cy="576013"/>
          </a:xfrm>
        </p:spPr>
        <p:txBody>
          <a:bodyPr/>
          <a:lstStyle/>
          <a:p>
            <a:r>
              <a:rPr lang="et-EE" sz="2800" dirty="0" smtClean="0">
                <a:solidFill>
                  <a:srgbClr val="0084D1"/>
                </a:solidFill>
              </a:rPr>
              <a:t>Taimepassi kehtetuks tunnistamine ja eemaldamine</a:t>
            </a:r>
            <a:endParaRPr lang="et-E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81" y="696107"/>
            <a:ext cx="8708599" cy="6036530"/>
          </a:xfrm>
        </p:spPr>
        <p:txBody>
          <a:bodyPr/>
          <a:lstStyle/>
          <a:p>
            <a:pPr marL="108000" indent="0">
              <a:buNone/>
            </a:pPr>
            <a:endParaRPr lang="et-EE" sz="2400" b="1" dirty="0" smtClean="0"/>
          </a:p>
          <a:p>
            <a:pPr marL="108000" indent="0">
              <a:buNone/>
            </a:pPr>
            <a:r>
              <a:rPr lang="et-EE" sz="2400" b="1" dirty="0" smtClean="0"/>
              <a:t>Ettevõtja tunnistab taimepassi kehtetuks ja eemaldab selle juhul, kui saab teada et:</a:t>
            </a:r>
          </a:p>
          <a:p>
            <a:pPr marL="108000" indent="0">
              <a:buNone/>
            </a:pPr>
            <a:endParaRPr lang="et-EE" sz="2400" dirty="0" smtClean="0"/>
          </a:p>
          <a:p>
            <a:r>
              <a:rPr lang="et-EE" sz="2400" dirty="0"/>
              <a:t>t</a:t>
            </a:r>
            <a:r>
              <a:rPr lang="et-EE" sz="2400" dirty="0" smtClean="0"/>
              <a:t>ema valduses olevatel taimedel esineb karantiine või  kvaliteeti vähendav taimekahjustaja;</a:t>
            </a:r>
          </a:p>
          <a:p>
            <a:pPr marL="108000" indent="0">
              <a:buNone/>
            </a:pPr>
            <a:endParaRPr lang="et-EE" sz="2400" dirty="0" smtClean="0"/>
          </a:p>
          <a:p>
            <a:r>
              <a:rPr lang="et-EE" sz="2400" dirty="0"/>
              <a:t>t</a:t>
            </a:r>
            <a:r>
              <a:rPr lang="et-EE" sz="2400" dirty="0" smtClean="0"/>
              <a:t>aimepass ei ole väljastatud vastavalt kehtestatud reeglitele (väär info, puuduvad nõutud elemendid);</a:t>
            </a:r>
          </a:p>
          <a:p>
            <a:pPr marL="108000" indent="0">
              <a:buNone/>
            </a:pPr>
            <a:endParaRPr lang="et-EE" sz="2400" dirty="0"/>
          </a:p>
          <a:p>
            <a:r>
              <a:rPr lang="et-EE" sz="2400" dirty="0"/>
              <a:t>t</a:t>
            </a:r>
            <a:r>
              <a:rPr lang="et-EE" sz="2400" dirty="0" smtClean="0"/>
              <a:t>aimepassi kehtetuks tunnistamisest teavitab järelevalveasutust.</a:t>
            </a:r>
          </a:p>
          <a:p>
            <a:pPr marL="108000" indent="0">
              <a:buNone/>
            </a:pPr>
            <a:endParaRPr lang="et-EE" sz="2400" b="1" dirty="0" smtClean="0"/>
          </a:p>
          <a:p>
            <a:pPr marL="108000" indent="0">
              <a:buNone/>
            </a:pPr>
            <a:endParaRPr lang="et-EE" sz="2400" b="1" dirty="0"/>
          </a:p>
        </p:txBody>
      </p:sp>
    </p:spTree>
    <p:extLst>
      <p:ext uri="{BB962C8B-B14F-4D97-AF65-F5344CB8AC3E}">
        <p14:creationId xmlns:p14="http://schemas.microsoft.com/office/powerpoint/2010/main" val="756364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3239" y="323925"/>
            <a:ext cx="7920000" cy="5957813"/>
          </a:xfrm>
        </p:spPr>
        <p:txBody>
          <a:bodyPr/>
          <a:lstStyle/>
          <a:p>
            <a:pPr marL="108000" indent="0">
              <a:buNone/>
            </a:pPr>
            <a:endParaRPr lang="et-EE" b="1" dirty="0" smtClean="0"/>
          </a:p>
          <a:p>
            <a:r>
              <a:rPr lang="et-EE" b="1" dirty="0" smtClean="0"/>
              <a:t>NB</a:t>
            </a:r>
            <a:r>
              <a:rPr lang="et-EE" b="1" dirty="0"/>
              <a:t>! Enne 14. detsembrit 2019 välja antud taimepassid kehtivad kuni 14. detsembrini </a:t>
            </a:r>
            <a:r>
              <a:rPr lang="et-EE" b="1" dirty="0" smtClean="0"/>
              <a:t>2023</a:t>
            </a:r>
            <a:r>
              <a:rPr lang="et-EE" dirty="0"/>
              <a:t>!</a:t>
            </a:r>
          </a:p>
          <a:p>
            <a:pPr marL="108000" indent="0">
              <a:buNone/>
            </a:pPr>
            <a:endParaRPr lang="et-E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919" y="2681785"/>
            <a:ext cx="5760640" cy="30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87601" y="5867970"/>
            <a:ext cx="3888432" cy="314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dirty="0" smtClean="0"/>
              <a:t>Taimepassi näidis, foto: M. Arula, PMA</a:t>
            </a:r>
            <a:endParaRPr lang="et-EE" sz="1400" dirty="0"/>
          </a:p>
        </p:txBody>
      </p:sp>
    </p:spTree>
    <p:extLst>
      <p:ext uri="{BB962C8B-B14F-4D97-AF65-F5344CB8AC3E}">
        <p14:creationId xmlns:p14="http://schemas.microsoft.com/office/powerpoint/2010/main" val="181335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329" y="226493"/>
            <a:ext cx="8367988" cy="881362"/>
          </a:xfrm>
        </p:spPr>
        <p:txBody>
          <a:bodyPr/>
          <a:lstStyle/>
          <a:p>
            <a:r>
              <a:rPr lang="et-EE" dirty="0" smtClean="0">
                <a:solidFill>
                  <a:srgbClr val="0084D1"/>
                </a:solidFill>
              </a:rPr>
              <a:t>Taimepassi vormistamine</a:t>
            </a:r>
            <a:endParaRPr lang="et-EE" b="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521721" y="971997"/>
            <a:ext cx="8010496" cy="6491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b="1" u="sng" dirty="0" smtClean="0"/>
              <a:t>Taimepassi käsitsi vormistamine</a:t>
            </a:r>
          </a:p>
          <a:p>
            <a:endParaRPr lang="et-EE" dirty="0" smtClean="0"/>
          </a:p>
          <a:p>
            <a:r>
              <a:rPr lang="en-US" sz="2400" dirty="0" smtClean="0"/>
              <a:t>Taimepassi </a:t>
            </a:r>
            <a:r>
              <a:rPr lang="et-EE" sz="2400" dirty="0" smtClean="0"/>
              <a:t>etiketile on </a:t>
            </a:r>
            <a:r>
              <a:rPr lang="en-US" sz="2400" dirty="0" smtClean="0"/>
              <a:t>prinditud</a:t>
            </a:r>
            <a:r>
              <a:rPr lang="et-EE" sz="2400" dirty="0" smtClean="0"/>
              <a:t> järgmised elemendid: </a:t>
            </a:r>
          </a:p>
          <a:p>
            <a:endParaRPr lang="et-EE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EL-</a:t>
            </a:r>
            <a:r>
              <a:rPr lang="en-US" sz="2400" dirty="0" err="1" smtClean="0"/>
              <a:t>i</a:t>
            </a:r>
            <a:r>
              <a:rPr lang="en-US" sz="2400" dirty="0" smtClean="0"/>
              <a:t> lipp</a:t>
            </a:r>
            <a:r>
              <a:rPr lang="et-EE" sz="2400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märgistused </a:t>
            </a:r>
            <a:r>
              <a:rPr lang="en-US" sz="2400" dirty="0"/>
              <a:t>A, B, C ja </a:t>
            </a:r>
            <a:r>
              <a:rPr lang="en-US" sz="2400" dirty="0" smtClean="0"/>
              <a:t>D</a:t>
            </a:r>
            <a:r>
              <a:rPr lang="et-EE" sz="2400" dirty="0"/>
              <a:t>;</a:t>
            </a:r>
            <a:endParaRPr lang="et-EE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sõna „</a:t>
            </a:r>
            <a:r>
              <a:rPr lang="et-EE" sz="2400" dirty="0" smtClean="0"/>
              <a:t>Taimepass/</a:t>
            </a:r>
            <a:r>
              <a:rPr lang="en-US" sz="2400" dirty="0" smtClean="0"/>
              <a:t>Plant </a:t>
            </a:r>
            <a:r>
              <a:rPr lang="en-US" sz="2400" dirty="0"/>
              <a:t>Passport</a:t>
            </a:r>
            <a:r>
              <a:rPr lang="en-US" sz="2400" dirty="0" smtClean="0"/>
              <a:t>“</a:t>
            </a:r>
            <a:r>
              <a:rPr lang="et-EE" sz="2400" dirty="0" smtClean="0"/>
              <a:t> või „</a:t>
            </a:r>
            <a:r>
              <a:rPr lang="et-EE" sz="2400" dirty="0"/>
              <a:t>Taimepass/</a:t>
            </a:r>
            <a:r>
              <a:rPr lang="et-EE" sz="2400" dirty="0" err="1"/>
              <a:t>Plant</a:t>
            </a:r>
            <a:r>
              <a:rPr lang="et-EE" sz="2400" dirty="0"/>
              <a:t> Passport PZ</a:t>
            </a:r>
            <a:r>
              <a:rPr lang="et-EE" sz="2400" dirty="0" smtClean="0"/>
              <a:t>“</a:t>
            </a:r>
            <a:r>
              <a:rPr lang="et-EE" sz="2400" dirty="0"/>
              <a:t> </a:t>
            </a:r>
            <a:r>
              <a:rPr lang="et-EE" sz="2400" dirty="0" smtClean="0"/>
              <a:t>ja kaitstava piirkonna </a:t>
            </a:r>
            <a:r>
              <a:rPr lang="et-EE" sz="2400" dirty="0" err="1" smtClean="0"/>
              <a:t>karantiinse</a:t>
            </a:r>
            <a:r>
              <a:rPr lang="et-EE" sz="2400" dirty="0" smtClean="0"/>
              <a:t> kahjustaja EPPO kood jättes lahtrid </a:t>
            </a:r>
            <a:r>
              <a:rPr lang="et-EE" sz="2400" dirty="0"/>
              <a:t>täitmiseks vabaks.</a:t>
            </a:r>
          </a:p>
          <a:p>
            <a:endParaRPr lang="et-E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b="1" dirty="0" smtClean="0"/>
              <a:t>Käsitsi </a:t>
            </a:r>
            <a:r>
              <a:rPr lang="fi-FI" sz="2400" b="1" dirty="0"/>
              <a:t>täidetav tekst </a:t>
            </a:r>
            <a:r>
              <a:rPr lang="fi-FI" sz="2400" dirty="0"/>
              <a:t>on kirjutatud </a:t>
            </a:r>
            <a:r>
              <a:rPr lang="fi-FI" sz="2400" b="1" dirty="0"/>
              <a:t>suurte tähtedega</a:t>
            </a:r>
            <a:r>
              <a:rPr lang="fi-FI" sz="2400" dirty="0"/>
              <a:t>.</a:t>
            </a:r>
            <a:endParaRPr lang="et-E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t-EE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t-E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t-EE" sz="2400" dirty="0" smtClean="0"/>
          </a:p>
          <a:p>
            <a:endParaRPr lang="et-EE" sz="2400" dirty="0"/>
          </a:p>
          <a:p>
            <a:endParaRPr lang="et-EE" sz="2400" dirty="0" smtClean="0"/>
          </a:p>
        </p:txBody>
      </p:sp>
    </p:spTree>
    <p:extLst>
      <p:ext uri="{BB962C8B-B14F-4D97-AF65-F5344CB8AC3E}">
        <p14:creationId xmlns:p14="http://schemas.microsoft.com/office/powerpoint/2010/main" val="343359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763" y="251917"/>
            <a:ext cx="7920000" cy="1080000"/>
          </a:xfrm>
        </p:spPr>
        <p:txBody>
          <a:bodyPr/>
          <a:lstStyle/>
          <a:p>
            <a:r>
              <a:rPr lang="et-EE" sz="3200" dirty="0" smtClean="0">
                <a:solidFill>
                  <a:srgbClr val="0084D1"/>
                </a:solidFill>
              </a:rPr>
              <a:t>Taimepassi vormistamine</a:t>
            </a:r>
            <a:r>
              <a:rPr lang="et-EE" sz="3200" dirty="0">
                <a:solidFill>
                  <a:srgbClr val="0084D1"/>
                </a:solidFill>
              </a:rPr>
              <a:t/>
            </a:r>
            <a:br>
              <a:rPr lang="et-EE" sz="3200" dirty="0">
                <a:solidFill>
                  <a:srgbClr val="0084D1"/>
                </a:solidFill>
              </a:rPr>
            </a:br>
            <a:r>
              <a:rPr lang="et-EE" sz="3200" dirty="0">
                <a:solidFill>
                  <a:srgbClr val="0084D1"/>
                </a:solidFill>
              </a:rPr>
              <a:t>Näidis </a:t>
            </a:r>
            <a:r>
              <a:rPr lang="et-EE" sz="3200" dirty="0" smtClean="0">
                <a:solidFill>
                  <a:srgbClr val="0084D1"/>
                </a:solidFill>
              </a:rPr>
              <a:t>taimepass</a:t>
            </a:r>
            <a:endParaRPr lang="et-EE" sz="3200" dirty="0">
              <a:solidFill>
                <a:srgbClr val="0084D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95902" y="2000821"/>
            <a:ext cx="4034906" cy="1597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Kui jae ja/või hulgimüüja on saanud taimed, mis on individuaalkorras taimepassiga varustatud, siis nende edasiturustamisel ei ole vaja taimepassi väljastada. </a:t>
            </a:r>
            <a:endParaRPr lang="et-E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726" y="1620069"/>
            <a:ext cx="7920037" cy="361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156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9" y="251917"/>
            <a:ext cx="8243950" cy="1019146"/>
          </a:xfrm>
        </p:spPr>
        <p:txBody>
          <a:bodyPr/>
          <a:lstStyle/>
          <a:p>
            <a:r>
              <a:rPr lang="et-EE" sz="3200" dirty="0">
                <a:solidFill>
                  <a:srgbClr val="0084D1"/>
                </a:solidFill>
              </a:rPr>
              <a:t>Taimepassi vormistamine </a:t>
            </a:r>
            <a:r>
              <a:rPr lang="et-EE" sz="3200" dirty="0" smtClean="0">
                <a:solidFill>
                  <a:srgbClr val="0084D1"/>
                </a:solidFill>
              </a:rPr>
              <a:t/>
            </a:r>
            <a:br>
              <a:rPr lang="et-EE" sz="3200" dirty="0" smtClean="0">
                <a:solidFill>
                  <a:srgbClr val="0084D1"/>
                </a:solidFill>
              </a:rPr>
            </a:br>
            <a:r>
              <a:rPr lang="et-EE" sz="3200" dirty="0" smtClean="0">
                <a:solidFill>
                  <a:srgbClr val="0084D1"/>
                </a:solidFill>
              </a:rPr>
              <a:t>Näidis taimepass</a:t>
            </a:r>
            <a:endParaRPr lang="et-EE" sz="3200" dirty="0">
              <a:solidFill>
                <a:srgbClr val="0084D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5353" y="1548061"/>
            <a:ext cx="1085850" cy="704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353" y="1531079"/>
            <a:ext cx="3672408" cy="3185334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t-EE"/>
          </a:p>
        </p:txBody>
      </p:sp>
      <p:sp>
        <p:nvSpPr>
          <p:cNvPr id="6" name="TextBox 5"/>
          <p:cNvSpPr txBox="1"/>
          <p:nvPr/>
        </p:nvSpPr>
        <p:spPr>
          <a:xfrm>
            <a:off x="1798943" y="1671576"/>
            <a:ext cx="2628818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Taimepass/</a:t>
            </a:r>
            <a:r>
              <a:rPr lang="et-EE" dirty="0" err="1" smtClean="0"/>
              <a:t>Plant</a:t>
            </a:r>
            <a:r>
              <a:rPr lang="et-EE" dirty="0" smtClean="0"/>
              <a:t> Passport</a:t>
            </a:r>
            <a:endParaRPr lang="et-EE" dirty="0"/>
          </a:p>
        </p:txBody>
      </p:sp>
      <p:sp>
        <p:nvSpPr>
          <p:cNvPr id="7" name="TextBox 6"/>
          <p:cNvSpPr txBox="1"/>
          <p:nvPr/>
        </p:nvSpPr>
        <p:spPr>
          <a:xfrm>
            <a:off x="899369" y="2628181"/>
            <a:ext cx="3168352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b="1" dirty="0" smtClean="0"/>
              <a:t>A</a:t>
            </a:r>
            <a:r>
              <a:rPr lang="et-EE" dirty="0" smtClean="0"/>
              <a:t> </a:t>
            </a:r>
            <a:r>
              <a:rPr lang="et-EE" i="1" dirty="0" smtClean="0"/>
              <a:t>Prunus domestica</a:t>
            </a:r>
          </a:p>
          <a:p>
            <a:r>
              <a:rPr lang="et-EE" b="1" dirty="0" smtClean="0"/>
              <a:t>B</a:t>
            </a:r>
            <a:r>
              <a:rPr lang="et-EE" dirty="0" smtClean="0"/>
              <a:t> EE – 66</a:t>
            </a:r>
          </a:p>
          <a:p>
            <a:r>
              <a:rPr lang="et-EE" b="1" dirty="0" smtClean="0"/>
              <a:t>C</a:t>
            </a:r>
            <a:r>
              <a:rPr lang="et-EE" dirty="0" smtClean="0"/>
              <a:t> 2018-007</a:t>
            </a:r>
          </a:p>
          <a:p>
            <a:r>
              <a:rPr lang="et-EE" b="1" dirty="0" smtClean="0"/>
              <a:t>D</a:t>
            </a:r>
            <a:r>
              <a:rPr lang="et-EE" dirty="0" smtClean="0"/>
              <a:t> </a:t>
            </a:r>
            <a:r>
              <a:rPr lang="et-EE" dirty="0"/>
              <a:t> </a:t>
            </a:r>
            <a:r>
              <a:rPr lang="et-EE" dirty="0" smtClean="0"/>
              <a:t>EE</a:t>
            </a:r>
            <a:endParaRPr lang="et-E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369" y="5091683"/>
            <a:ext cx="4810050" cy="117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5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>
                <a:solidFill>
                  <a:srgbClr val="0084D1"/>
                </a:solidFill>
              </a:rPr>
              <a:t>Seadusandlus</a:t>
            </a:r>
            <a:endParaRPr lang="et-EE" dirty="0">
              <a:solidFill>
                <a:srgbClr val="0084D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977" y="1908101"/>
            <a:ext cx="8217666" cy="4108810"/>
          </a:xfrm>
        </p:spPr>
        <p:txBody>
          <a:bodyPr/>
          <a:lstStyle/>
          <a:p>
            <a:pPr algn="just"/>
            <a:r>
              <a:rPr lang="et-EE" sz="2800" b="1" dirty="0" smtClean="0"/>
              <a:t>Euroopa Parlamendi ja Nõukogu määrus (EL) 2016/2031.</a:t>
            </a:r>
          </a:p>
          <a:p>
            <a:pPr algn="just"/>
            <a:r>
              <a:rPr lang="et-EE" sz="2800" b="1" dirty="0"/>
              <a:t>Komisjoni rakendusmäärus (EL) </a:t>
            </a:r>
            <a:r>
              <a:rPr lang="et-EE" sz="2800" b="1" dirty="0" smtClean="0"/>
              <a:t>2017/2313 (kohaldamine </a:t>
            </a:r>
            <a:r>
              <a:rPr lang="et-EE" sz="2800" b="1" dirty="0"/>
              <a:t>alates 14. detsember </a:t>
            </a:r>
            <a:r>
              <a:rPr lang="et-EE" sz="2800" b="1" dirty="0" smtClean="0"/>
              <a:t>2019).</a:t>
            </a:r>
            <a:endParaRPr lang="et-EE" sz="2800" b="1" dirty="0"/>
          </a:p>
          <a:p>
            <a:pPr algn="just"/>
            <a:r>
              <a:rPr lang="et-EE" sz="2800" b="1" dirty="0" smtClean="0"/>
              <a:t>Taimekaitseseadus</a:t>
            </a:r>
            <a:endParaRPr lang="et-EE" sz="2800" b="1" dirty="0"/>
          </a:p>
        </p:txBody>
      </p:sp>
    </p:spTree>
    <p:extLst>
      <p:ext uri="{BB962C8B-B14F-4D97-AF65-F5344CB8AC3E}">
        <p14:creationId xmlns:p14="http://schemas.microsoft.com/office/powerpoint/2010/main" val="324418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67321" y="2484165"/>
            <a:ext cx="7200000" cy="972269"/>
          </a:xfrm>
        </p:spPr>
        <p:txBody>
          <a:bodyPr/>
          <a:lstStyle/>
          <a:p>
            <a:r>
              <a:rPr lang="et-EE" sz="3600" dirty="0" smtClean="0"/>
              <a:t>Tänan kuulamast!</a:t>
            </a:r>
            <a:br>
              <a:rPr lang="et-EE" sz="3600" dirty="0" smtClean="0"/>
            </a:br>
            <a:r>
              <a:rPr lang="et-EE" sz="3600" dirty="0"/>
              <a:t/>
            </a:r>
            <a:br>
              <a:rPr lang="et-EE" sz="3600" dirty="0"/>
            </a:br>
            <a:r>
              <a:rPr lang="et-EE" sz="3600" dirty="0" smtClean="0"/>
              <a:t/>
            </a:r>
            <a:br>
              <a:rPr lang="et-EE" sz="3600" dirty="0" smtClean="0"/>
            </a:br>
            <a:r>
              <a:rPr lang="et-EE" sz="3600" dirty="0"/>
              <a:t/>
            </a:r>
            <a:br>
              <a:rPr lang="et-EE" sz="3600" dirty="0"/>
            </a:br>
            <a:r>
              <a:rPr lang="et-EE" sz="3600" dirty="0" smtClean="0"/>
              <a:t/>
            </a:r>
            <a:br>
              <a:rPr lang="et-EE" sz="3600" dirty="0" smtClean="0"/>
            </a:br>
            <a:r>
              <a:rPr lang="et-EE" sz="2400" dirty="0" smtClean="0"/>
              <a:t>Maria.brizmer@pma.agri.ee</a:t>
            </a:r>
            <a:br>
              <a:rPr lang="et-EE" sz="2400" dirty="0" smtClean="0"/>
            </a:br>
            <a:endParaRPr lang="en-US" sz="2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t-EE" dirty="0"/>
          </a:p>
          <a:p>
            <a:endParaRPr lang="et-EE" dirty="0" smtClean="0"/>
          </a:p>
          <a:p>
            <a:endParaRPr lang="et-EE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41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9" y="251917"/>
            <a:ext cx="8099932" cy="648021"/>
          </a:xfrm>
        </p:spPr>
        <p:txBody>
          <a:bodyPr/>
          <a:lstStyle/>
          <a:p>
            <a:r>
              <a:rPr lang="et-EE" dirty="0">
                <a:solidFill>
                  <a:schemeClr val="accent1">
                    <a:lumMod val="75000"/>
                  </a:schemeClr>
                </a:solidFill>
              </a:rPr>
              <a:t>Taimepass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297" y="899939"/>
            <a:ext cx="8171942" cy="5616674"/>
          </a:xfrm>
        </p:spPr>
        <p:txBody>
          <a:bodyPr/>
          <a:lstStyle/>
          <a:p>
            <a:pPr marL="108000" indent="0">
              <a:buNone/>
            </a:pPr>
            <a:r>
              <a:rPr lang="et-EE" sz="2400" dirty="0"/>
              <a:t>Ametlik etikett, mis on vajalik taimede, taimsete saaduste ja muude objektide vedamisel liidu territooriumil ning kaitstavatesse piirkondadesse.</a:t>
            </a:r>
          </a:p>
          <a:p>
            <a:pPr marL="108000" indent="0">
              <a:buNone/>
            </a:pPr>
            <a:endParaRPr lang="et-EE" sz="2400" dirty="0" smtClean="0"/>
          </a:p>
          <a:p>
            <a:pPr marL="108000" indent="0">
              <a:buNone/>
            </a:pPr>
            <a:r>
              <a:rPr lang="et-EE" sz="2400" dirty="0" smtClean="0"/>
              <a:t>Taimepass </a:t>
            </a:r>
            <a:r>
              <a:rPr lang="et-EE" sz="2400" dirty="0"/>
              <a:t>tõendab, et  taimed k.a. seemned on kontrollitud </a:t>
            </a:r>
            <a:r>
              <a:rPr lang="et-EE" sz="2400" dirty="0" smtClean="0"/>
              <a:t>vastavalt kehtestatud nõuetele ja </a:t>
            </a:r>
            <a:r>
              <a:rPr lang="et-EE" sz="2400" dirty="0"/>
              <a:t>on vabad: </a:t>
            </a:r>
          </a:p>
          <a:p>
            <a:r>
              <a:rPr lang="et-EE" sz="2400" dirty="0" err="1"/>
              <a:t>karantiinsetest</a:t>
            </a:r>
            <a:r>
              <a:rPr lang="et-EE" sz="2400" dirty="0"/>
              <a:t> taimekahjustajatest (õigusaktides loetletud ja loetlemata kahjustajad);</a:t>
            </a:r>
          </a:p>
          <a:p>
            <a:r>
              <a:rPr lang="et-EE" sz="2400" dirty="0"/>
              <a:t>r</a:t>
            </a:r>
            <a:r>
              <a:rPr lang="et-EE" sz="2400" dirty="0" smtClean="0"/>
              <a:t>eguleeritud </a:t>
            </a:r>
            <a:r>
              <a:rPr lang="et-EE" sz="2400" dirty="0" err="1" smtClean="0"/>
              <a:t>mittekarantiinsetest</a:t>
            </a:r>
            <a:r>
              <a:rPr lang="et-EE" sz="2400" dirty="0" smtClean="0"/>
              <a:t> kahjustajatest (rakendusmäärus 2019/2072);</a:t>
            </a:r>
            <a:endParaRPr lang="et-EE" sz="2400" dirty="0"/>
          </a:p>
          <a:p>
            <a:r>
              <a:rPr lang="et-EE" sz="2400" dirty="0"/>
              <a:t>kaitstava piirkonna </a:t>
            </a:r>
            <a:r>
              <a:rPr lang="et-EE" sz="2400" dirty="0" err="1"/>
              <a:t>karantiinsetest</a:t>
            </a:r>
            <a:r>
              <a:rPr lang="et-EE" sz="2400" dirty="0"/>
              <a:t> taimekahjustajatest ning vastavad kaitstava piirkonna nõuetele.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911083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9" y="251917"/>
            <a:ext cx="8099932" cy="648021"/>
          </a:xfrm>
        </p:spPr>
        <p:txBody>
          <a:bodyPr/>
          <a:lstStyle/>
          <a:p>
            <a:r>
              <a:rPr lang="et-EE" dirty="0" smtClean="0">
                <a:solidFill>
                  <a:schemeClr val="accent1">
                    <a:lumMod val="75000"/>
                  </a:schemeClr>
                </a:solidFill>
              </a:rPr>
              <a:t>Taimepassiga varustamine</a:t>
            </a:r>
            <a:endParaRPr lang="et-E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328" y="1247109"/>
            <a:ext cx="7840599" cy="4477416"/>
          </a:xfrm>
        </p:spPr>
        <p:txBody>
          <a:bodyPr/>
          <a:lstStyle/>
          <a:p>
            <a:pPr marL="108000" indent="0">
              <a:buNone/>
            </a:pPr>
            <a:r>
              <a:rPr lang="et-EE" sz="2400" dirty="0" smtClean="0"/>
              <a:t>Taimepassiga tuleb varustada:</a:t>
            </a:r>
          </a:p>
          <a:p>
            <a:pPr marL="108000" indent="0">
              <a:buNone/>
            </a:pPr>
            <a:endParaRPr lang="et-EE" sz="2400" dirty="0" smtClean="0"/>
          </a:p>
          <a:p>
            <a:r>
              <a:rPr lang="et-EE" sz="2400" dirty="0" smtClean="0"/>
              <a:t>Kõik istutamiseks ettenähtud taimed – need on </a:t>
            </a:r>
            <a:r>
              <a:rPr lang="fi-FI" sz="2400" dirty="0" err="1" smtClean="0"/>
              <a:t>taimed</a:t>
            </a:r>
            <a:r>
              <a:rPr lang="fi-FI" sz="2400" dirty="0"/>
              <a:t>, </a:t>
            </a:r>
            <a:r>
              <a:rPr lang="fi-FI" sz="2400" dirty="0" err="1"/>
              <a:t>mis</a:t>
            </a:r>
            <a:r>
              <a:rPr lang="fi-FI" sz="2400" dirty="0"/>
              <a:t> </a:t>
            </a:r>
            <a:r>
              <a:rPr lang="fi-FI" sz="2400" dirty="0" err="1"/>
              <a:t>kavatsetakse</a:t>
            </a:r>
            <a:r>
              <a:rPr lang="fi-FI" sz="2400" dirty="0"/>
              <a:t> </a:t>
            </a:r>
            <a:r>
              <a:rPr lang="fi-FI" sz="2400" dirty="0" err="1"/>
              <a:t>jätta</a:t>
            </a:r>
            <a:r>
              <a:rPr lang="fi-FI" sz="2400" dirty="0"/>
              <a:t> oma </a:t>
            </a:r>
            <a:r>
              <a:rPr lang="fi-FI" sz="2400" dirty="0" err="1"/>
              <a:t>kohale</a:t>
            </a:r>
            <a:r>
              <a:rPr lang="fi-FI" sz="2400" dirty="0"/>
              <a:t>, </a:t>
            </a:r>
            <a:r>
              <a:rPr lang="fi-FI" sz="2400" dirty="0" err="1"/>
              <a:t>mida</a:t>
            </a:r>
            <a:r>
              <a:rPr lang="fi-FI" sz="2400" dirty="0"/>
              <a:t> </a:t>
            </a:r>
            <a:r>
              <a:rPr lang="fi-FI" sz="2400" dirty="0" err="1"/>
              <a:t>kavatsetakse</a:t>
            </a:r>
            <a:r>
              <a:rPr lang="fi-FI" sz="2400" dirty="0"/>
              <a:t> </a:t>
            </a:r>
            <a:r>
              <a:rPr lang="fi-FI" sz="2400" dirty="0" err="1"/>
              <a:t>istutada</a:t>
            </a:r>
            <a:r>
              <a:rPr lang="fi-FI" sz="2400" dirty="0"/>
              <a:t> </a:t>
            </a:r>
            <a:r>
              <a:rPr lang="fi-FI" sz="2400" dirty="0" err="1"/>
              <a:t>või</a:t>
            </a:r>
            <a:r>
              <a:rPr lang="fi-FI" sz="2400" dirty="0"/>
              <a:t> </a:t>
            </a:r>
            <a:r>
              <a:rPr lang="fi-FI" sz="2400" dirty="0" err="1"/>
              <a:t>ümber</a:t>
            </a:r>
            <a:r>
              <a:rPr lang="fi-FI" sz="2400" dirty="0"/>
              <a:t> </a:t>
            </a:r>
            <a:r>
              <a:rPr lang="fi-FI" sz="2400" dirty="0" err="1" smtClean="0"/>
              <a:t>istutada</a:t>
            </a:r>
            <a:r>
              <a:rPr lang="et-EE" sz="2400" dirty="0"/>
              <a:t>.</a:t>
            </a:r>
            <a:endParaRPr lang="et-EE" sz="2400" dirty="0" smtClean="0"/>
          </a:p>
          <a:p>
            <a:endParaRPr lang="et-EE" sz="2400" dirty="0" smtClean="0"/>
          </a:p>
          <a:p>
            <a:r>
              <a:rPr lang="et-EE" sz="2400" dirty="0" smtClean="0"/>
              <a:t>Teatud s</a:t>
            </a:r>
            <a:r>
              <a:rPr lang="et-EE" sz="2400" dirty="0" smtClean="0"/>
              <a:t>eemned.</a:t>
            </a:r>
            <a:endParaRPr lang="et-EE" sz="2400" dirty="0" smtClean="0"/>
          </a:p>
          <a:p>
            <a:endParaRPr lang="et-EE" sz="2400" dirty="0" smtClean="0"/>
          </a:p>
          <a:p>
            <a:pPr marL="108000" indent="0">
              <a:buNone/>
            </a:pPr>
            <a:endParaRPr lang="et-EE" sz="2400" dirty="0" smtClean="0"/>
          </a:p>
          <a:p>
            <a:pPr marL="108000" indent="0">
              <a:buNone/>
            </a:pPr>
            <a:endParaRPr lang="et-EE" sz="2400" dirty="0" smtClean="0"/>
          </a:p>
          <a:p>
            <a:pPr marL="108000" indent="0">
              <a:buNone/>
            </a:pPr>
            <a:endParaRPr lang="et-EE" sz="2400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291740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9" y="251917"/>
            <a:ext cx="8099932" cy="648021"/>
          </a:xfrm>
        </p:spPr>
        <p:txBody>
          <a:bodyPr/>
          <a:lstStyle/>
          <a:p>
            <a:r>
              <a:rPr lang="et-EE" dirty="0" smtClean="0">
                <a:solidFill>
                  <a:schemeClr val="accent1">
                    <a:lumMod val="75000"/>
                  </a:schemeClr>
                </a:solidFill>
              </a:rPr>
              <a:t>Taimepassiga varustamine</a:t>
            </a:r>
            <a:endParaRPr lang="et-E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297" y="899939"/>
            <a:ext cx="8280920" cy="5616674"/>
          </a:xfrm>
        </p:spPr>
        <p:txBody>
          <a:bodyPr/>
          <a:lstStyle/>
          <a:p>
            <a:pPr marL="108000" indent="0">
              <a:buNone/>
            </a:pPr>
            <a:r>
              <a:rPr lang="et-EE" sz="2400" dirty="0" smtClean="0"/>
              <a:t>Taimepassiga tuleb varustada järgmiste taimeliikide seemneid:</a:t>
            </a:r>
          </a:p>
          <a:p>
            <a:pPr marL="565200" indent="-457200">
              <a:buAutoNum type="arabicPeriod"/>
            </a:pPr>
            <a:r>
              <a:rPr lang="et-EE" sz="2000" u="sng" dirty="0" smtClean="0"/>
              <a:t>Põllukultuurid</a:t>
            </a:r>
            <a:r>
              <a:rPr lang="et-EE" sz="2000" dirty="0" smtClean="0"/>
              <a:t> - harilik lutsern, harilik lina, raps</a:t>
            </a:r>
            <a:r>
              <a:rPr lang="et-EE" sz="2000" dirty="0"/>
              <a:t>, </a:t>
            </a:r>
            <a:r>
              <a:rPr lang="et-EE" sz="2000" dirty="0" smtClean="0"/>
              <a:t>rups, sojauba, valge sinep.</a:t>
            </a:r>
          </a:p>
          <a:p>
            <a:pPr marL="565200" indent="-457200">
              <a:buAutoNum type="arabicPeriod"/>
            </a:pPr>
            <a:endParaRPr lang="et-EE" sz="2000" dirty="0" smtClean="0"/>
          </a:p>
          <a:p>
            <a:pPr marL="565200" indent="-457200">
              <a:buAutoNum type="arabicPeriod" startAt="2"/>
            </a:pPr>
            <a:r>
              <a:rPr lang="et-EE" sz="2000" u="sng" dirty="0" smtClean="0"/>
              <a:t>Köögiviljakultuurid</a:t>
            </a:r>
            <a:r>
              <a:rPr lang="et-EE" sz="2000" dirty="0" smtClean="0"/>
              <a:t>- põlduba, harilik tomat, aeduba, </a:t>
            </a:r>
            <a:r>
              <a:rPr lang="et-EE" sz="2000" dirty="0" err="1" smtClean="0"/>
              <a:t>õisuba</a:t>
            </a:r>
            <a:r>
              <a:rPr lang="et-EE" sz="2000" dirty="0" smtClean="0"/>
              <a:t>, harilik paprika, harilik sibul, porrulauk.</a:t>
            </a:r>
          </a:p>
          <a:p>
            <a:pPr marL="565200" indent="-457200">
              <a:buAutoNum type="arabicPeriod" startAt="2"/>
            </a:pPr>
            <a:endParaRPr lang="et-EE" sz="2000" u="sng" dirty="0"/>
          </a:p>
          <a:p>
            <a:pPr marL="565200" indent="-457200">
              <a:buAutoNum type="arabicPeriod" startAt="2"/>
            </a:pPr>
            <a:r>
              <a:rPr lang="et-EE" sz="2000" u="sng" dirty="0" smtClean="0"/>
              <a:t>Dekoratiivkultuurid</a:t>
            </a:r>
            <a:r>
              <a:rPr lang="et-EE" sz="2000" dirty="0" smtClean="0"/>
              <a:t> - </a:t>
            </a:r>
            <a:r>
              <a:rPr lang="et-EE" sz="2000" dirty="0"/>
              <a:t>harilik </a:t>
            </a:r>
            <a:r>
              <a:rPr lang="et-EE" sz="2000" dirty="0" smtClean="0"/>
              <a:t>sibul, harilik paprika, päevalill, </a:t>
            </a:r>
            <a:r>
              <a:rPr lang="et-EE" sz="2000" dirty="0" err="1" smtClean="0"/>
              <a:t>Prunus</a:t>
            </a:r>
            <a:r>
              <a:rPr lang="et-EE" sz="2000" dirty="0" smtClean="0"/>
              <a:t> perekonda kuuluvad liigid (</a:t>
            </a:r>
            <a:r>
              <a:rPr lang="et-EE" sz="2000" dirty="0" err="1" smtClean="0"/>
              <a:t>Prunus</a:t>
            </a:r>
            <a:r>
              <a:rPr lang="et-EE" sz="2000" dirty="0" smtClean="0"/>
              <a:t> </a:t>
            </a:r>
            <a:r>
              <a:rPr lang="et-EE" sz="2000" dirty="0" err="1" smtClean="0"/>
              <a:t>avium</a:t>
            </a:r>
            <a:r>
              <a:rPr lang="et-EE" sz="2000" dirty="0" smtClean="0"/>
              <a:t> L., </a:t>
            </a:r>
            <a:r>
              <a:rPr lang="et-EE" sz="2000" dirty="0" err="1" smtClean="0"/>
              <a:t>Prunus</a:t>
            </a:r>
            <a:r>
              <a:rPr lang="et-EE" sz="2000" dirty="0" smtClean="0"/>
              <a:t> </a:t>
            </a:r>
            <a:r>
              <a:rPr lang="et-EE" sz="2000" dirty="0" err="1"/>
              <a:t>armeniaca</a:t>
            </a:r>
            <a:r>
              <a:rPr lang="et-EE" sz="2000" dirty="0"/>
              <a:t> </a:t>
            </a:r>
            <a:r>
              <a:rPr lang="et-EE" sz="2000" dirty="0" smtClean="0"/>
              <a:t>L., </a:t>
            </a:r>
            <a:r>
              <a:rPr lang="et-EE" sz="2000" dirty="0" err="1" smtClean="0"/>
              <a:t>Prunus</a:t>
            </a:r>
            <a:r>
              <a:rPr lang="et-EE" sz="2000" dirty="0" smtClean="0"/>
              <a:t> </a:t>
            </a:r>
            <a:r>
              <a:rPr lang="et-EE" sz="2000" dirty="0" err="1"/>
              <a:t>cerasus</a:t>
            </a:r>
            <a:r>
              <a:rPr lang="et-EE" sz="2000" dirty="0"/>
              <a:t> </a:t>
            </a:r>
            <a:r>
              <a:rPr lang="et-EE" sz="2000" dirty="0" smtClean="0"/>
              <a:t>L., </a:t>
            </a:r>
            <a:r>
              <a:rPr lang="et-EE" sz="2000" dirty="0" err="1" smtClean="0"/>
              <a:t>Prunus</a:t>
            </a:r>
            <a:r>
              <a:rPr lang="et-EE" sz="2000" dirty="0" smtClean="0"/>
              <a:t> </a:t>
            </a:r>
            <a:r>
              <a:rPr lang="et-EE" sz="2000" dirty="0" err="1"/>
              <a:t>domestica</a:t>
            </a:r>
            <a:r>
              <a:rPr lang="et-EE" sz="2000" dirty="0"/>
              <a:t> </a:t>
            </a:r>
            <a:r>
              <a:rPr lang="et-EE" sz="2000" dirty="0" smtClean="0"/>
              <a:t>L., </a:t>
            </a:r>
            <a:r>
              <a:rPr lang="et-EE" sz="2000" dirty="0" err="1" smtClean="0"/>
              <a:t>Prunus</a:t>
            </a:r>
            <a:r>
              <a:rPr lang="et-EE" sz="2000" dirty="0" smtClean="0"/>
              <a:t> </a:t>
            </a:r>
            <a:r>
              <a:rPr lang="et-EE" sz="2000" dirty="0" err="1"/>
              <a:t>dulcis</a:t>
            </a:r>
            <a:r>
              <a:rPr lang="et-EE" sz="2000" dirty="0"/>
              <a:t> (</a:t>
            </a:r>
            <a:r>
              <a:rPr lang="et-EE" sz="2000" dirty="0" err="1"/>
              <a:t>Mill</a:t>
            </a:r>
            <a:r>
              <a:rPr lang="et-EE" sz="2000" dirty="0"/>
              <a:t>.) D. A. </a:t>
            </a:r>
            <a:r>
              <a:rPr lang="et-EE" sz="2000" dirty="0" err="1" smtClean="0"/>
              <a:t>Webb</a:t>
            </a:r>
            <a:r>
              <a:rPr lang="et-EE" sz="2000" dirty="0" smtClean="0"/>
              <a:t>, </a:t>
            </a:r>
            <a:r>
              <a:rPr lang="et-EE" sz="2000" dirty="0" err="1" smtClean="0"/>
              <a:t>Prunus</a:t>
            </a:r>
            <a:r>
              <a:rPr lang="et-EE" sz="2000" dirty="0" smtClean="0"/>
              <a:t> </a:t>
            </a:r>
            <a:r>
              <a:rPr lang="et-EE" sz="2000" dirty="0" err="1"/>
              <a:t>persica</a:t>
            </a:r>
            <a:r>
              <a:rPr lang="et-EE" sz="2000" dirty="0"/>
              <a:t> (L.) </a:t>
            </a:r>
            <a:r>
              <a:rPr lang="et-EE" sz="2000" dirty="0" err="1"/>
              <a:t>Batsch</a:t>
            </a:r>
            <a:r>
              <a:rPr lang="et-EE" sz="2000" dirty="0"/>
              <a:t> </a:t>
            </a:r>
            <a:r>
              <a:rPr lang="et-EE" sz="2000" dirty="0" smtClean="0"/>
              <a:t>, </a:t>
            </a:r>
            <a:r>
              <a:rPr lang="et-EE" sz="2000" dirty="0" err="1" smtClean="0"/>
              <a:t>Prunus</a:t>
            </a:r>
            <a:r>
              <a:rPr lang="et-EE" sz="2000" dirty="0" smtClean="0"/>
              <a:t> </a:t>
            </a:r>
            <a:r>
              <a:rPr lang="et-EE" sz="2000" dirty="0" err="1"/>
              <a:t>salicina</a:t>
            </a:r>
            <a:r>
              <a:rPr lang="et-EE" sz="2000" dirty="0"/>
              <a:t> </a:t>
            </a:r>
            <a:r>
              <a:rPr lang="et-EE" sz="2000" dirty="0" err="1" smtClean="0"/>
              <a:t>Lindley</a:t>
            </a:r>
            <a:r>
              <a:rPr lang="et-EE" sz="2000" dirty="0" smtClean="0"/>
              <a:t>).</a:t>
            </a:r>
          </a:p>
          <a:p>
            <a:pPr marL="565200" indent="-457200">
              <a:buAutoNum type="arabicPeriod" startAt="2"/>
            </a:pPr>
            <a:endParaRPr lang="et-EE" sz="2000" u="sng" dirty="0"/>
          </a:p>
          <a:p>
            <a:pPr marL="565200" indent="-457200">
              <a:buAutoNum type="arabicPeriod" startAt="2"/>
            </a:pPr>
            <a:r>
              <a:rPr lang="et-EE" sz="2000" u="sng" dirty="0" smtClean="0"/>
              <a:t>Õli- </a:t>
            </a:r>
            <a:r>
              <a:rPr lang="et-EE" sz="2000" u="sng" dirty="0"/>
              <a:t>ja </a:t>
            </a:r>
            <a:r>
              <a:rPr lang="et-EE" sz="2000" u="sng" dirty="0" smtClean="0"/>
              <a:t>kiukultuurid</a:t>
            </a:r>
            <a:r>
              <a:rPr lang="et-EE" sz="2000" dirty="0" smtClean="0"/>
              <a:t> – päevalill.</a:t>
            </a:r>
            <a:endParaRPr lang="et-EE" sz="2000" dirty="0"/>
          </a:p>
          <a:p>
            <a:endParaRPr lang="et-EE" sz="2400" dirty="0" smtClean="0"/>
          </a:p>
          <a:p>
            <a:pPr marL="108000" indent="0">
              <a:buNone/>
            </a:pPr>
            <a:endParaRPr lang="et-EE" sz="2400" dirty="0" smtClean="0"/>
          </a:p>
          <a:p>
            <a:pPr marL="108000" indent="0">
              <a:buNone/>
            </a:pPr>
            <a:endParaRPr lang="et-EE" sz="2400" dirty="0" smtClean="0"/>
          </a:p>
          <a:p>
            <a:pPr marL="108000" indent="0">
              <a:buNone/>
            </a:pPr>
            <a:endParaRPr lang="et-EE" sz="2400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140005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791" y="251917"/>
            <a:ext cx="8315956" cy="576013"/>
          </a:xfrm>
        </p:spPr>
        <p:txBody>
          <a:bodyPr/>
          <a:lstStyle/>
          <a:p>
            <a:r>
              <a:rPr lang="et-EE" dirty="0" smtClean="0">
                <a:solidFill>
                  <a:srgbClr val="0084D1"/>
                </a:solidFill>
              </a:rPr>
              <a:t>Taimepassiga varustamine (tootja)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403" y="1188021"/>
            <a:ext cx="8534731" cy="5796534"/>
          </a:xfrm>
        </p:spPr>
        <p:txBody>
          <a:bodyPr/>
          <a:lstStyle/>
          <a:p>
            <a:pPr marL="108000" indent="0">
              <a:buNone/>
            </a:pPr>
            <a:r>
              <a:rPr lang="et-EE" sz="2400" dirty="0" smtClean="0"/>
              <a:t>Taimepassiga pead varustama omatoodetud </a:t>
            </a:r>
            <a:r>
              <a:rPr lang="et-EE" sz="2400" dirty="0"/>
              <a:t>istutamiseks </a:t>
            </a:r>
            <a:r>
              <a:rPr lang="et-EE" sz="2400" dirty="0" smtClean="0"/>
              <a:t>ettenähtud taimed kui turustad:</a:t>
            </a:r>
          </a:p>
          <a:p>
            <a:pPr marL="108000" indent="0">
              <a:buNone/>
            </a:pPr>
            <a:endParaRPr lang="et-EE" sz="2400" u="sng" dirty="0" smtClean="0"/>
          </a:p>
          <a:p>
            <a:r>
              <a:rPr lang="et-EE" sz="2400" dirty="0" smtClean="0"/>
              <a:t>jae- ja/või hulgimüügi </a:t>
            </a:r>
            <a:r>
              <a:rPr lang="et-EE" sz="2400" dirty="0" smtClean="0">
                <a:solidFill>
                  <a:schemeClr val="tx1"/>
                </a:solidFill>
              </a:rPr>
              <a:t>ettevõttetele;</a:t>
            </a:r>
          </a:p>
          <a:p>
            <a:r>
              <a:rPr lang="et-EE" sz="2400" dirty="0" smtClean="0">
                <a:solidFill>
                  <a:schemeClr val="tx1"/>
                </a:solidFill>
              </a:rPr>
              <a:t>isikutele kes tegelevad taimede ja/või aiandussaaduste tootmisega (tootmisistandused);</a:t>
            </a:r>
          </a:p>
          <a:p>
            <a:r>
              <a:rPr lang="et-EE" sz="2400" dirty="0" smtClean="0">
                <a:solidFill>
                  <a:schemeClr val="tx1"/>
                </a:solidFill>
              </a:rPr>
              <a:t>haljastusettevõttele.</a:t>
            </a:r>
            <a:endParaRPr lang="et-EE" sz="2400" i="1" dirty="0" smtClean="0">
              <a:solidFill>
                <a:schemeClr val="tx1"/>
              </a:solidFill>
            </a:endParaRPr>
          </a:p>
          <a:p>
            <a:r>
              <a:rPr lang="et-EE" sz="2400" dirty="0"/>
              <a:t>k</a:t>
            </a:r>
            <a:r>
              <a:rPr lang="et-EE" sz="2400" dirty="0" smtClean="0"/>
              <a:t>aitstavas piirkonnas nii era kui ka äriisikutele (Eesti puhul viljapuu-bakterpõletiku peremeestaimed);</a:t>
            </a:r>
          </a:p>
          <a:p>
            <a:r>
              <a:rPr lang="et-EE" sz="2400" dirty="0" err="1" smtClean="0"/>
              <a:t>kaugmüügi</a:t>
            </a:r>
            <a:r>
              <a:rPr lang="et-EE" sz="2400" dirty="0" smtClean="0"/>
              <a:t> teel</a:t>
            </a:r>
            <a:r>
              <a:rPr lang="et-EE" sz="2400" dirty="0"/>
              <a:t>.</a:t>
            </a:r>
            <a:endParaRPr lang="et-EE" sz="2400" dirty="0" smtClean="0"/>
          </a:p>
          <a:p>
            <a:pPr marL="622350" indent="-514350">
              <a:buFont typeface="+mj-lt"/>
              <a:buAutoNum type="alphaLcPeriod"/>
            </a:pPr>
            <a:endParaRPr lang="et-EE" sz="2400" dirty="0" smtClean="0"/>
          </a:p>
        </p:txBody>
      </p:sp>
    </p:spTree>
    <p:extLst>
      <p:ext uri="{BB962C8B-B14F-4D97-AF65-F5344CB8AC3E}">
        <p14:creationId xmlns:p14="http://schemas.microsoft.com/office/powerpoint/2010/main" val="2851583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924" y="107901"/>
            <a:ext cx="8315956" cy="576013"/>
          </a:xfrm>
        </p:spPr>
        <p:txBody>
          <a:bodyPr/>
          <a:lstStyle/>
          <a:p>
            <a:r>
              <a:rPr lang="et-EE" dirty="0" smtClean="0">
                <a:solidFill>
                  <a:srgbClr val="0084D1"/>
                </a:solidFill>
              </a:rPr>
              <a:t>Taimepassiga varustamine (tootja)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297" y="1044005"/>
            <a:ext cx="8564583" cy="5426672"/>
          </a:xfrm>
        </p:spPr>
        <p:txBody>
          <a:bodyPr/>
          <a:lstStyle/>
          <a:p>
            <a:pPr marL="108000" indent="0">
              <a:buNone/>
            </a:pPr>
            <a:r>
              <a:rPr lang="et-EE" sz="2400" u="sng" dirty="0" smtClean="0"/>
              <a:t>Tootja ei pea taimepassiga varustama;</a:t>
            </a:r>
          </a:p>
          <a:p>
            <a:pPr marL="108000" indent="0">
              <a:buNone/>
            </a:pPr>
            <a:endParaRPr lang="et-EE" sz="2400" dirty="0" smtClean="0"/>
          </a:p>
          <a:p>
            <a:r>
              <a:rPr lang="et-EE" sz="2400" dirty="0"/>
              <a:t>t</a:t>
            </a:r>
            <a:r>
              <a:rPr lang="et-EE" sz="2400" dirty="0" smtClean="0"/>
              <a:t>aimed, mida turustatakse otse </a:t>
            </a:r>
            <a:r>
              <a:rPr lang="et-EE" sz="2400" dirty="0"/>
              <a:t>lõppkasutajale (</a:t>
            </a:r>
            <a:r>
              <a:rPr lang="et-EE" sz="2400" dirty="0" smtClean="0"/>
              <a:t>va kaitstava piirkonna peremeestaimed ja/või </a:t>
            </a:r>
            <a:r>
              <a:rPr lang="et-EE" sz="2400" dirty="0"/>
              <a:t>komisjoni rakendusmäärustega reguleeritud </a:t>
            </a:r>
            <a:r>
              <a:rPr lang="et-EE" sz="2400" dirty="0" smtClean="0"/>
              <a:t>taimeliigid);</a:t>
            </a:r>
          </a:p>
          <a:p>
            <a:pPr marL="565200" indent="-457200">
              <a:buFont typeface="+mj-lt"/>
              <a:buAutoNum type="alphaLcParenR"/>
            </a:pPr>
            <a:endParaRPr lang="et-EE" sz="2400" dirty="0"/>
          </a:p>
          <a:p>
            <a:r>
              <a:rPr lang="et-EE" sz="2400" dirty="0"/>
              <a:t>t</a:t>
            </a:r>
            <a:r>
              <a:rPr lang="et-EE" sz="2400" dirty="0" smtClean="0"/>
              <a:t>aimed nende liikumisel ettevõte enda tootmisüksuste vahel riigi piires.</a:t>
            </a:r>
          </a:p>
          <a:p>
            <a:pPr marL="108000" indent="0">
              <a:buNone/>
            </a:pPr>
            <a:endParaRPr lang="et-EE" sz="2400" dirty="0" smtClean="0"/>
          </a:p>
          <a:p>
            <a:pPr marL="108000" indent="0">
              <a:buNone/>
            </a:pPr>
            <a:r>
              <a:rPr lang="et-EE" sz="2400" dirty="0" smtClean="0"/>
              <a:t>NB! Kui ettevõtte tootmisüksus asub teiseses liikmesriigis, siis tuleb vastava liikmesriigi järelevalve asutuse poolt küsida luba taimede </a:t>
            </a:r>
            <a:r>
              <a:rPr lang="et-EE" sz="2400" dirty="0"/>
              <a:t>ilma </a:t>
            </a:r>
            <a:r>
              <a:rPr lang="et-EE" sz="2400" dirty="0" smtClean="0"/>
              <a:t>taimepassita liikumiseks. </a:t>
            </a:r>
          </a:p>
        </p:txBody>
      </p:sp>
    </p:spTree>
    <p:extLst>
      <p:ext uri="{BB962C8B-B14F-4D97-AF65-F5344CB8AC3E}">
        <p14:creationId xmlns:p14="http://schemas.microsoft.com/office/powerpoint/2010/main" val="1724002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297" y="179909"/>
            <a:ext cx="8315956" cy="576013"/>
          </a:xfrm>
        </p:spPr>
        <p:txBody>
          <a:bodyPr/>
          <a:lstStyle/>
          <a:p>
            <a:r>
              <a:rPr lang="et-EE" dirty="0" smtClean="0">
                <a:solidFill>
                  <a:srgbClr val="0084D1"/>
                </a:solidFill>
              </a:rPr>
              <a:t>Taimepassiga varustamine (</a:t>
            </a:r>
            <a:r>
              <a:rPr lang="et-EE" dirty="0" err="1" smtClean="0">
                <a:solidFill>
                  <a:srgbClr val="0084D1"/>
                </a:solidFill>
              </a:rPr>
              <a:t>turustaja</a:t>
            </a:r>
            <a:r>
              <a:rPr lang="et-EE" dirty="0" smtClean="0">
                <a:solidFill>
                  <a:srgbClr val="0084D1"/>
                </a:solidFill>
              </a:rPr>
              <a:t>)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983" y="755922"/>
            <a:ext cx="8564583" cy="5883169"/>
          </a:xfrm>
        </p:spPr>
        <p:txBody>
          <a:bodyPr/>
          <a:lstStyle/>
          <a:p>
            <a:pPr marL="108000" indent="0">
              <a:buNone/>
            </a:pPr>
            <a:r>
              <a:rPr lang="et-EE" sz="2400" dirty="0" err="1" smtClean="0"/>
              <a:t>Turustajal</a:t>
            </a:r>
            <a:r>
              <a:rPr lang="et-EE" sz="2400" dirty="0" smtClean="0"/>
              <a:t> tekkib taimede taimepassiga varustamise kohustus üksnes  juhul, kui temale turustatud taimede partii kohta on väljastatud üks taimepass ja partii turustatakse:</a:t>
            </a:r>
          </a:p>
          <a:p>
            <a:r>
              <a:rPr lang="et-EE" sz="2400" dirty="0" smtClean="0"/>
              <a:t>mitmele äriklientidele hulgimüügi korras;</a:t>
            </a:r>
          </a:p>
          <a:p>
            <a:r>
              <a:rPr lang="et-EE" sz="2400" dirty="0"/>
              <a:t>j</a:t>
            </a:r>
            <a:r>
              <a:rPr lang="et-EE" sz="2400" dirty="0" smtClean="0"/>
              <a:t>aemüügiplatsil kaitstava piirkonna </a:t>
            </a:r>
          </a:p>
          <a:p>
            <a:pPr marL="108000" indent="0">
              <a:buNone/>
            </a:pPr>
            <a:r>
              <a:rPr lang="et-EE" sz="2400" dirty="0" smtClean="0"/>
              <a:t>peremeestaimi lõppkasutajale;</a:t>
            </a:r>
          </a:p>
          <a:p>
            <a:r>
              <a:rPr lang="et-EE" sz="2400" dirty="0" err="1"/>
              <a:t>k</a:t>
            </a:r>
            <a:r>
              <a:rPr lang="et-EE" sz="2400" dirty="0" err="1" smtClean="0"/>
              <a:t>augmüügi</a:t>
            </a:r>
            <a:r>
              <a:rPr lang="et-EE" sz="2400" dirty="0" smtClean="0"/>
              <a:t> teel</a:t>
            </a:r>
          </a:p>
          <a:p>
            <a:r>
              <a:rPr lang="et-EE" sz="2400" dirty="0" err="1" smtClean="0"/>
              <a:t>haljastajale</a:t>
            </a:r>
            <a:endParaRPr lang="et-EE" sz="2400" dirty="0"/>
          </a:p>
          <a:p>
            <a:endParaRPr lang="et-EE" sz="2400" dirty="0" smtClean="0"/>
          </a:p>
          <a:p>
            <a:pPr marL="108000" indent="0">
              <a:buNone/>
            </a:pPr>
            <a:endParaRPr lang="et-EE" sz="1600" dirty="0" smtClean="0"/>
          </a:p>
          <a:p>
            <a:pPr marL="108000" indent="0">
              <a:buNone/>
            </a:pPr>
            <a:endParaRPr lang="et-EE" sz="1600" dirty="0"/>
          </a:p>
          <a:p>
            <a:pPr marL="108000" indent="0">
              <a:buNone/>
            </a:pPr>
            <a:endParaRPr lang="et-EE" sz="1600" dirty="0" smtClean="0"/>
          </a:p>
          <a:p>
            <a:pPr marL="108000" indent="0">
              <a:buNone/>
            </a:pPr>
            <a:r>
              <a:rPr lang="et-EE" sz="1600" dirty="0"/>
              <a:t>Pildil on tegemist saatelehel väljastatud taimepassi näidisega.</a:t>
            </a:r>
          </a:p>
          <a:p>
            <a:pPr marL="108000" indent="0">
              <a:buNone/>
            </a:pPr>
            <a:endParaRPr lang="et-EE" sz="1600" dirty="0"/>
          </a:p>
          <a:p>
            <a:pPr marL="108000" indent="0">
              <a:buNone/>
            </a:pPr>
            <a:endParaRPr lang="et-EE" sz="1600" dirty="0" smtClean="0"/>
          </a:p>
          <a:p>
            <a:pPr marL="108000" indent="0">
              <a:buNone/>
            </a:pPr>
            <a:endParaRPr lang="et-EE" sz="1600" dirty="0"/>
          </a:p>
          <a:p>
            <a:pPr marL="108000" indent="0">
              <a:buNone/>
            </a:pPr>
            <a:r>
              <a:rPr lang="et-EE" sz="1600" dirty="0" smtClean="0"/>
              <a:t>                                                                         </a:t>
            </a:r>
          </a:p>
          <a:p>
            <a:pPr marL="108000" indent="0">
              <a:buNone/>
            </a:pPr>
            <a:endParaRPr lang="et-EE" sz="2400" dirty="0"/>
          </a:p>
          <a:p>
            <a:pPr marL="108000" indent="0">
              <a:buNone/>
            </a:pPr>
            <a:endParaRPr lang="et-EE" sz="2400" dirty="0" smtClean="0"/>
          </a:p>
          <a:p>
            <a:pPr marL="108000" indent="0">
              <a:buNone/>
            </a:pPr>
            <a:endParaRPr lang="et-EE" sz="2400" b="1" dirty="0" smtClean="0"/>
          </a:p>
          <a:p>
            <a:pPr marL="108000" indent="0">
              <a:buNone/>
            </a:pPr>
            <a:endParaRPr lang="et-EE" sz="2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131" y="1620069"/>
            <a:ext cx="3129749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978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297" y="179909"/>
            <a:ext cx="8315956" cy="576013"/>
          </a:xfrm>
        </p:spPr>
        <p:txBody>
          <a:bodyPr/>
          <a:lstStyle/>
          <a:p>
            <a:r>
              <a:rPr lang="et-EE" sz="3200" dirty="0" smtClean="0">
                <a:solidFill>
                  <a:srgbClr val="0084D1"/>
                </a:solidFill>
              </a:rPr>
              <a:t>Taimepassiga varustamise erisused</a:t>
            </a:r>
            <a:endParaRPr lang="et-E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313" y="971997"/>
            <a:ext cx="8171940" cy="5582881"/>
          </a:xfrm>
        </p:spPr>
        <p:txBody>
          <a:bodyPr/>
          <a:lstStyle/>
          <a:p>
            <a:pPr marL="108000" indent="0">
              <a:buNone/>
            </a:pPr>
            <a:endParaRPr lang="et-EE" sz="2400" b="1" dirty="0" smtClean="0"/>
          </a:p>
          <a:p>
            <a:pPr marL="108000" indent="0">
              <a:buNone/>
            </a:pPr>
            <a:r>
              <a:rPr lang="et-EE" sz="2400" b="1" dirty="0" smtClean="0"/>
              <a:t>Lõppkasutaja – isik, kes omandab taimi või taimseid saadusi isiklikuks tarbeks väljaspool isiku kaubandus-, äri- või kutsetegevust. </a:t>
            </a:r>
          </a:p>
          <a:p>
            <a:pPr marL="108000" indent="0">
              <a:buNone/>
            </a:pPr>
            <a:endParaRPr lang="et-EE" sz="2400" b="1" dirty="0" smtClean="0"/>
          </a:p>
          <a:p>
            <a:pPr marL="108000" indent="0">
              <a:buNone/>
            </a:pPr>
            <a:r>
              <a:rPr lang="et-EE" sz="2400" b="1" dirty="0" smtClean="0"/>
              <a:t>NB! Linn, vald või muu munitsipaalüksus ei ole lõppkasutaja.</a:t>
            </a:r>
          </a:p>
          <a:p>
            <a:pPr marL="108000" indent="0">
              <a:buNone/>
            </a:pPr>
            <a:endParaRPr lang="et-EE" sz="2400" b="1" dirty="0" smtClean="0"/>
          </a:p>
          <a:p>
            <a:pPr marL="108000" indent="0">
              <a:buNone/>
            </a:pPr>
            <a:endParaRPr lang="et-EE" sz="2400" b="1" dirty="0"/>
          </a:p>
        </p:txBody>
      </p:sp>
    </p:spTree>
    <p:extLst>
      <p:ext uri="{BB962C8B-B14F-4D97-AF65-F5344CB8AC3E}">
        <p14:creationId xmlns:p14="http://schemas.microsoft.com/office/powerpoint/2010/main" val="379246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Roboto Condensed"/>
        <a:ea typeface="Microsoft YaHei"/>
        <a:cs typeface=""/>
      </a:majorFont>
      <a:minorFont>
        <a:latin typeface="Roboto Condensed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1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Roboto Condensed" panose="02000000000000000000" pitchFamily="2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1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Roboto Condensed" panose="02000000000000000000" pitchFamily="2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1009</Words>
  <Application>Microsoft Office PowerPoint</Application>
  <PresentationFormat>Custom</PresentationFormat>
  <Paragraphs>172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Microsoft YaHei</vt:lpstr>
      <vt:lpstr>Arial</vt:lpstr>
      <vt:lpstr>Arial Unicode MS</vt:lpstr>
      <vt:lpstr>Roboto Condensed</vt:lpstr>
      <vt:lpstr>Times New Roman</vt:lpstr>
      <vt:lpstr>Office Theme</vt:lpstr>
      <vt:lpstr>TAIMEPASSI VÄLJASTAMINE, VORMI JA SISU NÕUDED </vt:lpstr>
      <vt:lpstr>Seadusandlus</vt:lpstr>
      <vt:lpstr>Taimepass</vt:lpstr>
      <vt:lpstr>Taimepassiga varustamine</vt:lpstr>
      <vt:lpstr>Taimepassiga varustamine</vt:lpstr>
      <vt:lpstr>Taimepassiga varustamine (tootja)</vt:lpstr>
      <vt:lpstr>Taimepassiga varustamine (tootja)</vt:lpstr>
      <vt:lpstr>Taimepassiga varustamine (turustaja)</vt:lpstr>
      <vt:lpstr>Taimepassiga varustamise erisused</vt:lpstr>
      <vt:lpstr>Taimepassiga varustamise </vt:lpstr>
      <vt:lpstr>Nõuded elementidele</vt:lpstr>
      <vt:lpstr>Nõuded elementidele</vt:lpstr>
      <vt:lpstr>Nõuded elementidele</vt:lpstr>
      <vt:lpstr>Nõuded elementidele </vt:lpstr>
      <vt:lpstr>Taimepassi kehtetuks tunnistamine ja eemaldamine</vt:lpstr>
      <vt:lpstr>PowerPoint Presentation</vt:lpstr>
      <vt:lpstr>Taimepassi vormistamine</vt:lpstr>
      <vt:lpstr>Taimepassi vormistamine Näidis taimepass</vt:lpstr>
      <vt:lpstr>Taimepassi vormistamine  Näidis taimepass</vt:lpstr>
      <vt:lpstr>Tänan kuulamast!     Maria.brizmer@pma.agri.ee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2014-05-22T10:54:41Z</dcterms:created>
  <dcterms:modified xsi:type="dcterms:W3CDTF">2020-09-09T14:10:16Z</dcterms:modified>
</cp:coreProperties>
</file>