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23"/>
  </p:notesMasterIdLst>
  <p:sldIdLst>
    <p:sldId id="299" r:id="rId5"/>
    <p:sldId id="300" r:id="rId6"/>
    <p:sldId id="265" r:id="rId7"/>
    <p:sldId id="266" r:id="rId8"/>
    <p:sldId id="292" r:id="rId9"/>
    <p:sldId id="267" r:id="rId10"/>
    <p:sldId id="268" r:id="rId11"/>
    <p:sldId id="270" r:id="rId12"/>
    <p:sldId id="271" r:id="rId13"/>
    <p:sldId id="272" r:id="rId14"/>
    <p:sldId id="275" r:id="rId15"/>
    <p:sldId id="290" r:id="rId16"/>
    <p:sldId id="293" r:id="rId17"/>
    <p:sldId id="294" r:id="rId18"/>
    <p:sldId id="295" r:id="rId19"/>
    <p:sldId id="296" r:id="rId20"/>
    <p:sldId id="298" r:id="rId21"/>
    <p:sldId id="297" r:id="rId22"/>
  </p:sldIdLst>
  <p:sldSz cx="8999538" cy="6840538"/>
  <p:notesSz cx="7559675" cy="10691813"/>
  <p:defaultTextStyle>
    <a:defPPr>
      <a:defRPr lang="en-GB"/>
    </a:defPPr>
    <a:lvl1pPr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1pPr>
    <a:lvl2pPr marL="742950" indent="-28575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2pPr>
    <a:lvl3pPr marL="11430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3pPr>
    <a:lvl4pPr marL="16002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4pPr>
    <a:lvl5pPr marL="20574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5pPr>
    <a:lvl6pPr marL="22860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6pPr>
    <a:lvl7pPr marL="27432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7pPr>
    <a:lvl8pPr marL="32004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8pPr>
    <a:lvl9pPr marL="36576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9999"/>
    <a:srgbClr val="004586"/>
    <a:srgbClr val="83CAFF"/>
    <a:srgbClr val="0084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5" autoAdjust="0"/>
    <p:restoredTop sz="94660"/>
  </p:normalViewPr>
  <p:slideViewPr>
    <p:cSldViewPr>
      <p:cViewPr varScale="1">
        <p:scale>
          <a:sx n="120" d="100"/>
          <a:sy n="120" d="100"/>
        </p:scale>
        <p:origin x="1579" y="82"/>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1106488" y="812800"/>
            <a:ext cx="5343525" cy="4006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755650" y="5078413"/>
            <a:ext cx="6046788" cy="481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smtClean="0"/>
          </a:p>
        </p:txBody>
      </p:sp>
      <p:sp>
        <p:nvSpPr>
          <p:cNvPr id="2051" name="Rectangle 3"/>
          <p:cNvSpPr>
            <a:spLocks noGrp="1" noChangeArrowheads="1"/>
          </p:cNvSpPr>
          <p:nvPr>
            <p:ph type="hdr"/>
          </p:nvPr>
        </p:nvSpPr>
        <p:spPr bwMode="auto">
          <a:xfrm>
            <a:off x="0"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2" name="Rectangle 4"/>
          <p:cNvSpPr>
            <a:spLocks noGrp="1" noChangeArrowheads="1"/>
          </p:cNvSpPr>
          <p:nvPr>
            <p:ph type="dt"/>
          </p:nvPr>
        </p:nvSpPr>
        <p:spPr bwMode="auto">
          <a:xfrm>
            <a:off x="4278313"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3" name="Rectangle 5"/>
          <p:cNvSpPr>
            <a:spLocks noGrp="1" noChangeArrowheads="1"/>
          </p:cNvSpPr>
          <p:nvPr>
            <p:ph type="ftr"/>
          </p:nvPr>
        </p:nvSpPr>
        <p:spPr bwMode="auto">
          <a:xfrm>
            <a:off x="0"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4" name="Rectangle 6"/>
          <p:cNvSpPr>
            <a:spLocks noGrp="1" noChangeArrowheads="1"/>
          </p:cNvSpPr>
          <p:nvPr>
            <p:ph type="sldNum"/>
          </p:nvPr>
        </p:nvSpPr>
        <p:spPr bwMode="auto">
          <a:xfrm>
            <a:off x="4278313"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fld id="{9137B0FE-B827-43E6-9F1A-73A7AB4ED6CD}" type="slidenum">
              <a:rPr lang="et-EE" altLang="en-US"/>
              <a:pPr/>
              <a:t>‹#›</a:t>
            </a:fld>
            <a:endParaRPr lang="et-EE" altLang="en-US"/>
          </a:p>
        </p:txBody>
      </p:sp>
    </p:spTree>
    <p:extLst>
      <p:ext uri="{BB962C8B-B14F-4D97-AF65-F5344CB8AC3E}">
        <p14:creationId xmlns:p14="http://schemas.microsoft.com/office/powerpoint/2010/main" val="632586641"/>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812800"/>
            <a:ext cx="5270500" cy="4006850"/>
          </a:xfrm>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8</a:t>
            </a:fld>
            <a:endParaRPr lang="et-EE" altLang="en-US"/>
          </a:p>
        </p:txBody>
      </p:sp>
    </p:spTree>
    <p:extLst>
      <p:ext uri="{BB962C8B-B14F-4D97-AF65-F5344CB8AC3E}">
        <p14:creationId xmlns:p14="http://schemas.microsoft.com/office/powerpoint/2010/main" val="38151058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baseline="0"/>
            </a:lvl1pPr>
          </a:lstStyle>
          <a:p>
            <a:r>
              <a:rPr lang="et-EE" dirty="0" smtClean="0"/>
              <a:t>Esitlusslaidide pealkiri</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smtClean="0"/>
              <a:t>asutuse nimetus / ametinimetus</a:t>
            </a:r>
          </a:p>
          <a:p>
            <a:endParaRPr lang="et-EE" dirty="0" smtClean="0"/>
          </a:p>
          <a:p>
            <a:r>
              <a:rPr lang="et-EE" dirty="0" smtClean="0"/>
              <a:t>14.05.2017</a:t>
            </a:r>
            <a:endParaRPr lang="en-US" dirty="0"/>
          </a:p>
        </p:txBody>
      </p:sp>
      <p:pic>
        <p:nvPicPr>
          <p:cNvPr id="8" name="Picture 7" descr="maaeluministeerium_3lovi_est_rgb.png"/>
          <p:cNvPicPr>
            <a:picLocks noChangeAspect="1"/>
          </p:cNvPicPr>
          <p:nvPr userDrawn="1"/>
        </p:nvPicPr>
        <p:blipFill>
          <a:blip r:embed="rId2" cstate="print"/>
          <a:stretch>
            <a:fillRect/>
          </a:stretch>
        </p:blipFill>
        <p:spPr>
          <a:xfrm>
            <a:off x="432000" y="216000"/>
            <a:ext cx="3465001" cy="1386000"/>
          </a:xfrm>
          <a:prstGeom prst="rect">
            <a:avLst/>
          </a:prstGeom>
        </p:spPr>
      </p:pic>
    </p:spTree>
    <p:extLst>
      <p:ext uri="{BB962C8B-B14F-4D97-AF65-F5344CB8AC3E}">
        <p14:creationId xmlns:p14="http://schemas.microsoft.com/office/powerpoint/2010/main" val="426755962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Slide Blue">
    <p:spTree>
      <p:nvGrpSpPr>
        <p:cNvPr id="1" name=""/>
        <p:cNvGrpSpPr/>
        <p:nvPr/>
      </p:nvGrpSpPr>
      <p:grpSpPr>
        <a:xfrm>
          <a:off x="0" y="0"/>
          <a:ext cx="0" cy="0"/>
          <a:chOff x="0" y="0"/>
          <a:chExt cx="0" cy="0"/>
        </a:xfrm>
      </p:grpSpPr>
      <p:sp>
        <p:nvSpPr>
          <p:cNvPr id="7" name="Rectangle 6"/>
          <p:cNvSpPr/>
          <p:nvPr userDrawn="1"/>
        </p:nvSpPr>
        <p:spPr bwMode="auto">
          <a:xfrm>
            <a:off x="0" y="0"/>
            <a:ext cx="8999538" cy="6840538"/>
          </a:xfrm>
          <a:prstGeom prst="rect">
            <a:avLst/>
          </a:prstGeom>
          <a:blipFill dpi="0" rotWithShape="1">
            <a:blip r:embed="rId2" cstate="print">
              <a:duotone>
                <a:schemeClr val="accent1">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2" name="Title 1"/>
          <p:cNvSpPr>
            <a:spLocks noGrp="1"/>
          </p:cNvSpPr>
          <p:nvPr>
            <p:ph type="ctrTitle" hasCustomPrompt="1"/>
          </p:nvPr>
        </p:nvSpPr>
        <p:spPr>
          <a:xfrm>
            <a:off x="1404000" y="2448000"/>
            <a:ext cx="7200000" cy="1800000"/>
          </a:xfrm>
        </p:spPr>
        <p:txBody>
          <a:bodyPr tIns="86400" anchor="ctr" anchorCtr="0"/>
          <a:lstStyle>
            <a:lvl1pPr algn="l">
              <a:defRPr sz="5700">
                <a:solidFill>
                  <a:schemeClr val="bg1"/>
                </a:solidFill>
              </a:defRPr>
            </a:lvl1pPr>
          </a:lstStyle>
          <a:p>
            <a:r>
              <a:rPr lang="et-EE" dirty="0" smtClean="0"/>
              <a:t>Vahepealkiri</a:t>
            </a:r>
            <a:endParaRPr lang="en-US" dirty="0"/>
          </a:p>
        </p:txBody>
      </p:sp>
    </p:spTree>
    <p:extLst>
      <p:ext uri="{BB962C8B-B14F-4D97-AF65-F5344CB8AC3E}">
        <p14:creationId xmlns:p14="http://schemas.microsoft.com/office/powerpoint/2010/main" val="311409399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Title Slide Blue">
    <p:bg>
      <p:bgPr>
        <a:solidFill>
          <a:schemeClr val="tx1">
            <a:lumMod val="85000"/>
            <a:lumOff val="15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409399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lvl1pPr>
          </a:lstStyle>
          <a:p>
            <a:r>
              <a:rPr lang="et-EE" dirty="0" smtClean="0"/>
              <a:t>Aitäh!</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smtClean="0"/>
              <a:t>eesnimi.perenimi@amet.ee</a:t>
            </a:r>
          </a:p>
          <a:p>
            <a:endParaRPr lang="et-EE" dirty="0" smtClean="0"/>
          </a:p>
        </p:txBody>
      </p:sp>
      <p:pic>
        <p:nvPicPr>
          <p:cNvPr id="10" name="Picture 9" descr="maaeluministeerium_3lovi_est_rgb.png"/>
          <p:cNvPicPr>
            <a:picLocks noChangeAspect="1"/>
          </p:cNvPicPr>
          <p:nvPr userDrawn="1"/>
        </p:nvPicPr>
        <p:blipFill>
          <a:blip r:embed="rId2" cstate="print"/>
          <a:stretch>
            <a:fillRect/>
          </a:stretch>
        </p:blipFill>
        <p:spPr>
          <a:xfrm>
            <a:off x="432000" y="216000"/>
            <a:ext cx="3465001" cy="1386000"/>
          </a:xfrm>
          <a:prstGeom prst="rect">
            <a:avLst/>
          </a:prstGeom>
        </p:spPr>
      </p:pic>
    </p:spTree>
    <p:extLst>
      <p:ext uri="{BB962C8B-B14F-4D97-AF65-F5344CB8AC3E}">
        <p14:creationId xmlns:p14="http://schemas.microsoft.com/office/powerpoint/2010/main" val="261900342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End slid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lvl1pPr>
          </a:lstStyle>
          <a:p>
            <a:r>
              <a:rPr lang="et-EE" dirty="0" err="1" smtClean="0"/>
              <a:t>Thank</a:t>
            </a:r>
            <a:r>
              <a:rPr lang="et-EE" dirty="0" smtClean="0"/>
              <a:t> </a:t>
            </a:r>
            <a:r>
              <a:rPr lang="et-EE" dirty="0" err="1" smtClean="0"/>
              <a:t>you</a:t>
            </a:r>
            <a:r>
              <a:rPr lang="et-EE" dirty="0" smtClean="0"/>
              <a:t>!</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smtClean="0"/>
              <a:t>Forename</a:t>
            </a:r>
            <a:r>
              <a:rPr lang="et-EE" dirty="0" smtClean="0"/>
              <a:t> </a:t>
            </a:r>
            <a:r>
              <a:rPr lang="et-EE" dirty="0" err="1" smtClean="0"/>
              <a:t>Surname</a:t>
            </a:r>
            <a:endParaRPr lang="et-EE" dirty="0" smtClean="0"/>
          </a:p>
          <a:p>
            <a:r>
              <a:rPr lang="et-EE" dirty="0" smtClean="0"/>
              <a:t>forename.surname@institution.ee</a:t>
            </a:r>
          </a:p>
          <a:p>
            <a:endParaRPr lang="et-EE" dirty="0" smtClean="0"/>
          </a:p>
        </p:txBody>
      </p:sp>
      <p:pic>
        <p:nvPicPr>
          <p:cNvPr id="6" name="Picture 5" descr="maaeluministeerium_3lovi_eng_rgb.png"/>
          <p:cNvPicPr>
            <a:picLocks noChangeAspect="1"/>
          </p:cNvPicPr>
          <p:nvPr userDrawn="1"/>
        </p:nvPicPr>
        <p:blipFill>
          <a:blip r:embed="rId2" cstate="print"/>
          <a:stretch>
            <a:fillRect/>
          </a:stretch>
        </p:blipFill>
        <p:spPr>
          <a:xfrm>
            <a:off x="432000" y="216000"/>
            <a:ext cx="3465001" cy="1386000"/>
          </a:xfrm>
          <a:prstGeom prst="rect">
            <a:avLst/>
          </a:prstGeom>
        </p:spPr>
      </p:pic>
    </p:spTree>
    <p:extLst>
      <p:ext uri="{BB962C8B-B14F-4D97-AF65-F5344CB8AC3E}">
        <p14:creationId xmlns:p14="http://schemas.microsoft.com/office/powerpoint/2010/main" val="261900342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nd Slide Blue">
    <p:spTree>
      <p:nvGrpSpPr>
        <p:cNvPr id="1" name=""/>
        <p:cNvGrpSpPr/>
        <p:nvPr/>
      </p:nvGrpSpPr>
      <p:grpSpPr>
        <a:xfrm>
          <a:off x="0" y="0"/>
          <a:ext cx="0" cy="0"/>
          <a:chOff x="0" y="0"/>
          <a:chExt cx="0" cy="0"/>
        </a:xfrm>
      </p:grpSpPr>
      <p:sp>
        <p:nvSpPr>
          <p:cNvPr id="9" name="Rectangle 8"/>
          <p:cNvSpPr/>
          <p:nvPr userDrawn="1"/>
        </p:nvSpPr>
        <p:spPr bwMode="auto">
          <a:xfrm>
            <a:off x="0" y="1800538"/>
            <a:ext cx="8999538" cy="5040000"/>
          </a:xfrm>
          <a:prstGeom prst="rect">
            <a:avLst/>
          </a:prstGeom>
          <a:solidFill>
            <a:schemeClr val="tx2"/>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solidFill>
                  <a:schemeClr val="bg1"/>
                </a:solidFill>
              </a:defRPr>
            </a:lvl1pPr>
          </a:lstStyle>
          <a:p>
            <a:r>
              <a:rPr lang="et-EE" dirty="0" smtClean="0"/>
              <a:t>Aitäh!</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err="1" smtClean="0"/>
              <a:t>eesnimi@perenimi@amet.ee</a:t>
            </a:r>
            <a:endParaRPr lang="et-EE" dirty="0" smtClean="0"/>
          </a:p>
          <a:p>
            <a:endParaRPr lang="et-EE" dirty="0" smtClean="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313" y="181970"/>
            <a:ext cx="3465000" cy="1386000"/>
          </a:xfrm>
          <a:prstGeom prst="rect">
            <a:avLst/>
          </a:prstGeom>
        </p:spPr>
      </p:pic>
    </p:spTree>
    <p:extLst>
      <p:ext uri="{BB962C8B-B14F-4D97-AF65-F5344CB8AC3E}">
        <p14:creationId xmlns:p14="http://schemas.microsoft.com/office/powerpoint/2010/main" val="340363172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End Slide Blue">
    <p:spTree>
      <p:nvGrpSpPr>
        <p:cNvPr id="1" name=""/>
        <p:cNvGrpSpPr/>
        <p:nvPr/>
      </p:nvGrpSpPr>
      <p:grpSpPr>
        <a:xfrm>
          <a:off x="0" y="0"/>
          <a:ext cx="0" cy="0"/>
          <a:chOff x="0" y="0"/>
          <a:chExt cx="0" cy="0"/>
        </a:xfrm>
      </p:grpSpPr>
      <p:sp>
        <p:nvSpPr>
          <p:cNvPr id="9" name="Rectangle 8"/>
          <p:cNvSpPr/>
          <p:nvPr userDrawn="1"/>
        </p:nvSpPr>
        <p:spPr bwMode="auto">
          <a:xfrm>
            <a:off x="0" y="1800538"/>
            <a:ext cx="8999538" cy="5040000"/>
          </a:xfrm>
          <a:prstGeom prst="rect">
            <a:avLst/>
          </a:prstGeom>
          <a:solidFill>
            <a:schemeClr val="tx2"/>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solidFill>
                  <a:schemeClr val="bg1"/>
                </a:solidFill>
              </a:defRPr>
            </a:lvl1pPr>
          </a:lstStyle>
          <a:p>
            <a:r>
              <a:rPr lang="et-EE" dirty="0" err="1" smtClean="0"/>
              <a:t>Thank</a:t>
            </a:r>
            <a:r>
              <a:rPr lang="et-EE" dirty="0" smtClean="0"/>
              <a:t> </a:t>
            </a:r>
            <a:r>
              <a:rPr lang="et-EE" dirty="0" err="1" smtClean="0"/>
              <a:t>you</a:t>
            </a:r>
            <a:r>
              <a:rPr lang="et-EE" dirty="0" smtClean="0"/>
              <a:t>!</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smtClean="0"/>
              <a:t>Forename</a:t>
            </a:r>
            <a:r>
              <a:rPr lang="et-EE" dirty="0" smtClean="0"/>
              <a:t> </a:t>
            </a:r>
            <a:r>
              <a:rPr lang="et-EE" dirty="0" err="1" smtClean="0"/>
              <a:t>Surname</a:t>
            </a:r>
            <a:endParaRPr lang="et-EE" dirty="0" smtClean="0"/>
          </a:p>
          <a:p>
            <a:r>
              <a:rPr lang="et-EE" dirty="0" smtClean="0"/>
              <a:t>forename.surname@institution.ee</a:t>
            </a:r>
          </a:p>
          <a:p>
            <a:endParaRPr lang="et-EE" dirty="0" smtClean="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3305" y="198514"/>
            <a:ext cx="3465000" cy="1386000"/>
          </a:xfrm>
          <a:prstGeom prst="rect">
            <a:avLst/>
          </a:prstGeom>
        </p:spPr>
      </p:pic>
    </p:spTree>
    <p:extLst>
      <p:ext uri="{BB962C8B-B14F-4D97-AF65-F5344CB8AC3E}">
        <p14:creationId xmlns:p14="http://schemas.microsoft.com/office/powerpoint/2010/main" val="340363172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End Slide Blue">
    <p:spTree>
      <p:nvGrpSpPr>
        <p:cNvPr id="1" name=""/>
        <p:cNvGrpSpPr/>
        <p:nvPr/>
      </p:nvGrpSpPr>
      <p:grpSpPr>
        <a:xfrm>
          <a:off x="0" y="0"/>
          <a:ext cx="0" cy="0"/>
          <a:chOff x="0" y="0"/>
          <a:chExt cx="0" cy="0"/>
        </a:xfrm>
      </p:grpSpPr>
      <p:sp>
        <p:nvSpPr>
          <p:cNvPr id="9" name="Rectangle 8"/>
          <p:cNvSpPr/>
          <p:nvPr userDrawn="1"/>
        </p:nvSpPr>
        <p:spPr bwMode="auto">
          <a:xfrm>
            <a:off x="0" y="1800538"/>
            <a:ext cx="8999538" cy="5040000"/>
          </a:xfrm>
          <a:prstGeom prst="rect">
            <a:avLst/>
          </a:prstGeom>
          <a:blipFill dpi="0" rotWithShape="1">
            <a:blip r:embed="rId2" cstate="print">
              <a:duotone>
                <a:schemeClr val="accent1">
                  <a:shade val="45000"/>
                  <a:satMod val="135000"/>
                </a:schemeClr>
                <a:prstClr val="white"/>
              </a:duotone>
              <a:lum contrast="51000"/>
            </a:blip>
            <a:srcRect/>
            <a:tile tx="0" ty="0" sx="100000" sy="100000" flip="none" algn="tl"/>
          </a:blip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solidFill>
                  <a:schemeClr val="bg1"/>
                </a:solidFill>
              </a:defRPr>
            </a:lvl1pPr>
          </a:lstStyle>
          <a:p>
            <a:r>
              <a:rPr lang="et-EE" dirty="0" smtClean="0"/>
              <a:t>Aitäh!</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err="1" smtClean="0"/>
              <a:t>eesnimi@perenimi@amet.ee</a:t>
            </a:r>
            <a:endParaRPr lang="et-EE" dirty="0" smtClean="0"/>
          </a:p>
          <a:p>
            <a:endParaRPr lang="et-EE" dirty="0" smtClean="0"/>
          </a:p>
        </p:txBody>
      </p:sp>
      <p:pic>
        <p:nvPicPr>
          <p:cNvPr id="10" name="Picture 9" descr="maaeluministeerium_vapp_est_black.png"/>
          <p:cNvPicPr>
            <a:picLocks noChangeAspect="1"/>
          </p:cNvPicPr>
          <p:nvPr userDrawn="1"/>
        </p:nvPicPr>
        <p:blipFill>
          <a:blip r:embed="rId3" cstate="print"/>
          <a:stretch>
            <a:fillRect/>
          </a:stretch>
        </p:blipFill>
        <p:spPr>
          <a:xfrm>
            <a:off x="432000" y="396000"/>
            <a:ext cx="3477729" cy="1130400"/>
          </a:xfrm>
          <a:prstGeom prst="rect">
            <a:avLst/>
          </a:prstGeom>
        </p:spPr>
      </p:pic>
    </p:spTree>
    <p:extLst>
      <p:ext uri="{BB962C8B-B14F-4D97-AF65-F5344CB8AC3E}">
        <p14:creationId xmlns:p14="http://schemas.microsoft.com/office/powerpoint/2010/main" val="2418115066"/>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End Slide Blue">
    <p:spTree>
      <p:nvGrpSpPr>
        <p:cNvPr id="1" name=""/>
        <p:cNvGrpSpPr/>
        <p:nvPr/>
      </p:nvGrpSpPr>
      <p:grpSpPr>
        <a:xfrm>
          <a:off x="0" y="0"/>
          <a:ext cx="0" cy="0"/>
          <a:chOff x="0" y="0"/>
          <a:chExt cx="0" cy="0"/>
        </a:xfrm>
      </p:grpSpPr>
      <p:sp>
        <p:nvSpPr>
          <p:cNvPr id="9" name="Rectangle 8"/>
          <p:cNvSpPr/>
          <p:nvPr userDrawn="1"/>
        </p:nvSpPr>
        <p:spPr bwMode="auto">
          <a:xfrm>
            <a:off x="0" y="1800538"/>
            <a:ext cx="8999538" cy="5040000"/>
          </a:xfrm>
          <a:prstGeom prst="rect">
            <a:avLst/>
          </a:prstGeom>
          <a:blipFill dpi="0" rotWithShape="1">
            <a:blip r:embed="rId2" cstate="print">
              <a:duotone>
                <a:schemeClr val="accent1">
                  <a:shade val="45000"/>
                  <a:satMod val="135000"/>
                </a:schemeClr>
                <a:prstClr val="white"/>
              </a:duotone>
              <a:lum contrast="51000"/>
            </a:blip>
            <a:srcRect/>
            <a:tile tx="0" ty="0" sx="100000" sy="100000" flip="none" algn="tl"/>
          </a:blip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solidFill>
                  <a:schemeClr val="bg1"/>
                </a:solidFill>
              </a:defRPr>
            </a:lvl1pPr>
          </a:lstStyle>
          <a:p>
            <a:r>
              <a:rPr lang="et-EE" dirty="0" err="1" smtClean="0"/>
              <a:t>Thank</a:t>
            </a:r>
            <a:r>
              <a:rPr lang="et-EE" dirty="0" smtClean="0"/>
              <a:t> </a:t>
            </a:r>
            <a:r>
              <a:rPr lang="et-EE" dirty="0" err="1" smtClean="0"/>
              <a:t>you</a:t>
            </a:r>
            <a:r>
              <a:rPr lang="et-EE" dirty="0" smtClean="0"/>
              <a:t>!</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smtClean="0"/>
              <a:t>Forename</a:t>
            </a:r>
            <a:r>
              <a:rPr lang="et-EE" dirty="0" smtClean="0"/>
              <a:t> </a:t>
            </a:r>
            <a:r>
              <a:rPr lang="et-EE" dirty="0" err="1" smtClean="0"/>
              <a:t>Surname</a:t>
            </a:r>
            <a:endParaRPr lang="et-EE" dirty="0" smtClean="0"/>
          </a:p>
          <a:p>
            <a:r>
              <a:rPr lang="et-EE" dirty="0" smtClean="0"/>
              <a:t>forename.surname@institution.ee</a:t>
            </a:r>
          </a:p>
        </p:txBody>
      </p:sp>
      <p:pic>
        <p:nvPicPr>
          <p:cNvPr id="12" name="Picture 11" descr="maaeluministeerium_vapp_eng_black.png"/>
          <p:cNvPicPr>
            <a:picLocks noChangeAspect="1"/>
          </p:cNvPicPr>
          <p:nvPr userDrawn="1"/>
        </p:nvPicPr>
        <p:blipFill>
          <a:blip r:embed="rId3" cstate="print"/>
          <a:stretch>
            <a:fillRect/>
          </a:stretch>
        </p:blipFill>
        <p:spPr>
          <a:xfrm>
            <a:off x="432000" y="396000"/>
            <a:ext cx="3477729" cy="1130400"/>
          </a:xfrm>
          <a:prstGeom prst="rect">
            <a:avLst/>
          </a:prstGeom>
        </p:spPr>
      </p:pic>
    </p:spTree>
    <p:extLst>
      <p:ext uri="{BB962C8B-B14F-4D97-AF65-F5344CB8AC3E}">
        <p14:creationId xmlns:p14="http://schemas.microsoft.com/office/powerpoint/2010/main" val="420561990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354106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a:lvl1pPr>
          </a:lstStyle>
          <a:p>
            <a:r>
              <a:rPr lang="et-EE" dirty="0" err="1" smtClean="0"/>
              <a:t>Presentation</a:t>
            </a:r>
            <a:r>
              <a:rPr lang="et-EE" dirty="0" smtClean="0"/>
              <a:t> </a:t>
            </a:r>
            <a:r>
              <a:rPr lang="et-EE" dirty="0" err="1" smtClean="0"/>
              <a:t>Title</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smtClean="0"/>
              <a:t>Forename</a:t>
            </a:r>
            <a:r>
              <a:rPr lang="et-EE" dirty="0" smtClean="0"/>
              <a:t> </a:t>
            </a:r>
            <a:r>
              <a:rPr lang="et-EE" dirty="0" err="1" smtClean="0"/>
              <a:t>Surname</a:t>
            </a:r>
            <a:endParaRPr lang="et-EE" dirty="0" smtClean="0"/>
          </a:p>
          <a:p>
            <a:r>
              <a:rPr lang="et-EE" dirty="0" err="1" smtClean="0"/>
              <a:t>Institution</a:t>
            </a:r>
            <a:r>
              <a:rPr lang="et-EE" dirty="0" smtClean="0"/>
              <a:t> / </a:t>
            </a:r>
            <a:r>
              <a:rPr lang="et-EE" dirty="0" err="1" smtClean="0"/>
              <a:t>Job</a:t>
            </a:r>
            <a:r>
              <a:rPr lang="et-EE" dirty="0" smtClean="0"/>
              <a:t> </a:t>
            </a:r>
            <a:r>
              <a:rPr lang="et-EE" dirty="0" err="1" smtClean="0"/>
              <a:t>Title</a:t>
            </a:r>
            <a:endParaRPr lang="et-EE" dirty="0" smtClean="0"/>
          </a:p>
          <a:p>
            <a:endParaRPr lang="et-EE" dirty="0" smtClean="0"/>
          </a:p>
          <a:p>
            <a:r>
              <a:rPr lang="et-EE" dirty="0" smtClean="0"/>
              <a:t>14.05.2017</a:t>
            </a:r>
            <a:endParaRPr lang="en-US" dirty="0"/>
          </a:p>
        </p:txBody>
      </p:sp>
      <p:pic>
        <p:nvPicPr>
          <p:cNvPr id="8" name="Picture 7" descr="maaeluministeerium_3lovi_eng_rgb.png"/>
          <p:cNvPicPr>
            <a:picLocks noChangeAspect="1"/>
          </p:cNvPicPr>
          <p:nvPr userDrawn="1"/>
        </p:nvPicPr>
        <p:blipFill>
          <a:blip r:embed="rId2" cstate="print"/>
          <a:stretch>
            <a:fillRect/>
          </a:stretch>
        </p:blipFill>
        <p:spPr>
          <a:xfrm>
            <a:off x="432000" y="216000"/>
            <a:ext cx="3465001" cy="1386000"/>
          </a:xfrm>
          <a:prstGeom prst="rect">
            <a:avLst/>
          </a:prstGeom>
        </p:spPr>
      </p:pic>
    </p:spTree>
    <p:extLst>
      <p:ext uri="{BB962C8B-B14F-4D97-AF65-F5344CB8AC3E}">
        <p14:creationId xmlns:p14="http://schemas.microsoft.com/office/powerpoint/2010/main" val="426755962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Blue">
    <p:spTree>
      <p:nvGrpSpPr>
        <p:cNvPr id="1" name=""/>
        <p:cNvGrpSpPr/>
        <p:nvPr/>
      </p:nvGrpSpPr>
      <p:grpSpPr>
        <a:xfrm>
          <a:off x="0" y="0"/>
          <a:ext cx="0" cy="0"/>
          <a:chOff x="0" y="0"/>
          <a:chExt cx="0" cy="0"/>
        </a:xfrm>
      </p:grpSpPr>
      <p:sp>
        <p:nvSpPr>
          <p:cNvPr id="7" name="Rectangle 6"/>
          <p:cNvSpPr/>
          <p:nvPr userDrawn="1"/>
        </p:nvSpPr>
        <p:spPr bwMode="auto">
          <a:xfrm>
            <a:off x="0" y="1800538"/>
            <a:ext cx="8999538" cy="5040000"/>
          </a:xfrm>
          <a:prstGeom prst="rect">
            <a:avLst/>
          </a:prstGeom>
          <a:solidFill>
            <a:schemeClr val="tx2"/>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r>
              <a:rPr kumimoji="0" lang="et-EE" sz="1800" b="0" i="0" u="none" strike="noStrike" cap="none" normalizeH="0" baseline="0" dirty="0" smtClean="0">
                <a:ln>
                  <a:noFill/>
                </a:ln>
                <a:noFill/>
                <a:effectLst/>
                <a:latin typeface="Roboto Condensed" panose="02000000000000000000" pitchFamily="2" charset="0"/>
                <a:ea typeface="Microsoft YaHei" panose="020B0503020204020204" pitchFamily="34" charset="-122"/>
              </a:rPr>
              <a:t>S</a:t>
            </a:r>
            <a:endParaRPr kumimoji="0" lang="en-US" sz="1800" b="0" i="0" u="none" strike="noStrike" cap="none" normalizeH="0" baseline="0" dirty="0" smtClean="0">
              <a:ln>
                <a:noFill/>
              </a:ln>
              <a:noFill/>
              <a:effectLst/>
              <a:latin typeface="Roboto Condensed" panose="02000000000000000000" pitchFamily="2" charset="0"/>
              <a:ea typeface="Microsoft YaHei" panose="020B0503020204020204" pitchFamily="34" charset="-122"/>
            </a:endParaRPr>
          </a:p>
        </p:txBody>
      </p:sp>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baseline="0">
                <a:solidFill>
                  <a:schemeClr val="bg1"/>
                </a:solidFill>
              </a:defRPr>
            </a:lvl1pPr>
          </a:lstStyle>
          <a:p>
            <a:r>
              <a:rPr lang="et-EE" dirty="0" smtClean="0"/>
              <a:t>Esitlusslaidide pealkiri</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smtClean="0"/>
              <a:t>asutuse nimetus / ametinimetus</a:t>
            </a:r>
          </a:p>
          <a:p>
            <a:endParaRPr lang="et-EE" dirty="0" smtClean="0"/>
          </a:p>
          <a:p>
            <a:r>
              <a:rPr lang="et-EE" dirty="0" smtClean="0"/>
              <a:t>14.12.2013</a:t>
            </a:r>
            <a:endParaRPr lang="en-US" dirty="0"/>
          </a:p>
        </p:txBody>
      </p:sp>
      <p:pic>
        <p:nvPicPr>
          <p:cNvPr id="8" name="Picture 7" descr="maaeluministeerium_vapp_est_black.png"/>
          <p:cNvPicPr>
            <a:picLocks noChangeAspect="1"/>
          </p:cNvPicPr>
          <p:nvPr userDrawn="1"/>
        </p:nvPicPr>
        <p:blipFill>
          <a:blip r:embed="rId2" cstate="print"/>
          <a:stretch>
            <a:fillRect/>
          </a:stretch>
        </p:blipFill>
        <p:spPr>
          <a:xfrm>
            <a:off x="432000" y="396000"/>
            <a:ext cx="3477729" cy="1130400"/>
          </a:xfrm>
          <a:prstGeom prst="rect">
            <a:avLst/>
          </a:prstGeom>
        </p:spPr>
      </p:pic>
    </p:spTree>
    <p:extLst>
      <p:ext uri="{BB962C8B-B14F-4D97-AF65-F5344CB8AC3E}">
        <p14:creationId xmlns:p14="http://schemas.microsoft.com/office/powerpoint/2010/main" val="3114093990"/>
      </p:ext>
    </p:extLst>
  </p:cSld>
  <p:clrMapOvr>
    <a:masterClrMapping/>
  </p:clrMapOvr>
  <p:timing>
    <p:tnLst>
      <p:par>
        <p:cTn id="1" dur="indefinite" restart="never" nodeType="tmRoot"/>
      </p:par>
    </p:tnLst>
  </p:timing>
  <p:extLst>
    <p:ext uri="{DCECCB84-F9BA-43D5-87BE-67443E8EF086}">
      <p15:sldGuideLst xmlns:p15="http://schemas.microsoft.com/office/powerpoint/2012/main">
        <p15:guide id="1" orient="horz" pos="2154" userDrawn="1">
          <p15:clr>
            <a:srgbClr val="FBAE40"/>
          </p15:clr>
        </p15:guide>
        <p15:guide id="2" pos="2834"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Title Slide Blue">
    <p:spTree>
      <p:nvGrpSpPr>
        <p:cNvPr id="1" name=""/>
        <p:cNvGrpSpPr/>
        <p:nvPr/>
      </p:nvGrpSpPr>
      <p:grpSpPr>
        <a:xfrm>
          <a:off x="0" y="0"/>
          <a:ext cx="0" cy="0"/>
          <a:chOff x="0" y="0"/>
          <a:chExt cx="0" cy="0"/>
        </a:xfrm>
      </p:grpSpPr>
      <p:sp>
        <p:nvSpPr>
          <p:cNvPr id="7" name="Rectangle 6"/>
          <p:cNvSpPr/>
          <p:nvPr userDrawn="1"/>
        </p:nvSpPr>
        <p:spPr bwMode="auto">
          <a:xfrm>
            <a:off x="0" y="1800538"/>
            <a:ext cx="8999538" cy="5040000"/>
          </a:xfrm>
          <a:prstGeom prst="rect">
            <a:avLst/>
          </a:prstGeom>
          <a:solidFill>
            <a:schemeClr val="tx2"/>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a:solidFill>
                  <a:schemeClr val="bg1"/>
                </a:solidFill>
              </a:defRPr>
            </a:lvl1pPr>
          </a:lstStyle>
          <a:p>
            <a:r>
              <a:rPr lang="et-EE" dirty="0" err="1" smtClean="0"/>
              <a:t>Presentation</a:t>
            </a:r>
            <a:r>
              <a:rPr lang="et-EE" dirty="0" smtClean="0"/>
              <a:t> </a:t>
            </a:r>
            <a:r>
              <a:rPr lang="et-EE" dirty="0" err="1" smtClean="0"/>
              <a:t>Title</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smtClean="0"/>
              <a:t>Forename</a:t>
            </a:r>
            <a:r>
              <a:rPr lang="et-EE" dirty="0" smtClean="0"/>
              <a:t> </a:t>
            </a:r>
            <a:r>
              <a:rPr lang="et-EE" dirty="0" err="1" smtClean="0"/>
              <a:t>Surname</a:t>
            </a:r>
            <a:endParaRPr lang="et-EE" dirty="0" smtClean="0"/>
          </a:p>
          <a:p>
            <a:r>
              <a:rPr lang="et-EE" dirty="0" err="1" smtClean="0"/>
              <a:t>Institution</a:t>
            </a:r>
            <a:r>
              <a:rPr lang="et-EE" dirty="0" smtClean="0"/>
              <a:t> / </a:t>
            </a:r>
            <a:r>
              <a:rPr lang="et-EE" dirty="0" err="1" smtClean="0"/>
              <a:t>Job</a:t>
            </a:r>
            <a:r>
              <a:rPr lang="et-EE" dirty="0" smtClean="0"/>
              <a:t> </a:t>
            </a:r>
            <a:r>
              <a:rPr lang="et-EE" dirty="0" err="1" smtClean="0"/>
              <a:t>Title</a:t>
            </a:r>
            <a:endParaRPr lang="et-EE" dirty="0" smtClean="0"/>
          </a:p>
          <a:p>
            <a:endParaRPr lang="et-EE" dirty="0" smtClean="0"/>
          </a:p>
          <a:p>
            <a:r>
              <a:rPr lang="et-EE" dirty="0" smtClean="0"/>
              <a:t>14.12.2013</a:t>
            </a:r>
            <a:endParaRPr lang="en-US" dirty="0"/>
          </a:p>
        </p:txBody>
      </p:sp>
      <p:pic>
        <p:nvPicPr>
          <p:cNvPr id="9" name="Picture 8" descr="maaeluministeerium_vapp_eng_black.png"/>
          <p:cNvPicPr>
            <a:picLocks noChangeAspect="1"/>
          </p:cNvPicPr>
          <p:nvPr userDrawn="1"/>
        </p:nvPicPr>
        <p:blipFill>
          <a:blip r:embed="rId2" cstate="print"/>
          <a:stretch>
            <a:fillRect/>
          </a:stretch>
        </p:blipFill>
        <p:spPr>
          <a:xfrm>
            <a:off x="432000" y="396000"/>
            <a:ext cx="3477729" cy="1130400"/>
          </a:xfrm>
          <a:prstGeom prst="rect">
            <a:avLst/>
          </a:prstGeom>
        </p:spPr>
      </p:pic>
    </p:spTree>
    <p:extLst>
      <p:ext uri="{BB962C8B-B14F-4D97-AF65-F5344CB8AC3E}">
        <p14:creationId xmlns:p14="http://schemas.microsoft.com/office/powerpoint/2010/main" val="31140939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2_Title Slide Blue">
    <p:spTree>
      <p:nvGrpSpPr>
        <p:cNvPr id="1" name=""/>
        <p:cNvGrpSpPr/>
        <p:nvPr/>
      </p:nvGrpSpPr>
      <p:grpSpPr>
        <a:xfrm>
          <a:off x="0" y="0"/>
          <a:ext cx="0" cy="0"/>
          <a:chOff x="0" y="0"/>
          <a:chExt cx="0" cy="0"/>
        </a:xfrm>
      </p:grpSpPr>
      <p:sp>
        <p:nvSpPr>
          <p:cNvPr id="7" name="Rectangle 6"/>
          <p:cNvSpPr/>
          <p:nvPr userDrawn="1"/>
        </p:nvSpPr>
        <p:spPr bwMode="auto">
          <a:xfrm>
            <a:off x="0" y="1800538"/>
            <a:ext cx="8999538" cy="5040000"/>
          </a:xfrm>
          <a:prstGeom prst="rect">
            <a:avLst/>
          </a:prstGeom>
          <a:blipFill dpi="0" rotWithShape="1">
            <a:blip r:embed="rId2" cstate="print">
              <a:duotone>
                <a:schemeClr val="accent1">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baseline="0">
                <a:solidFill>
                  <a:schemeClr val="bg1"/>
                </a:solidFill>
              </a:defRPr>
            </a:lvl1pPr>
          </a:lstStyle>
          <a:p>
            <a:r>
              <a:rPr lang="et-EE" dirty="0" smtClean="0"/>
              <a:t>Esitlusslaidide pealkiri</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smtClean="0"/>
              <a:t>asutuse nimetus / ametinimetus</a:t>
            </a:r>
          </a:p>
          <a:p>
            <a:endParaRPr lang="et-EE" dirty="0" smtClean="0"/>
          </a:p>
          <a:p>
            <a:r>
              <a:rPr lang="et-EE" dirty="0" smtClean="0"/>
              <a:t>14.12.2013</a:t>
            </a:r>
            <a:endParaRPr lang="en-US" dirty="0"/>
          </a:p>
        </p:txBody>
      </p:sp>
      <p:pic>
        <p:nvPicPr>
          <p:cNvPr id="8" name="Picture 7" descr="maaeluministeerium_vapp_est_black.png"/>
          <p:cNvPicPr>
            <a:picLocks noChangeAspect="1"/>
          </p:cNvPicPr>
          <p:nvPr userDrawn="1"/>
        </p:nvPicPr>
        <p:blipFill>
          <a:blip r:embed="rId3" cstate="print"/>
          <a:stretch>
            <a:fillRect/>
          </a:stretch>
        </p:blipFill>
        <p:spPr>
          <a:xfrm>
            <a:off x="432000" y="396000"/>
            <a:ext cx="3477729" cy="1130400"/>
          </a:xfrm>
          <a:prstGeom prst="rect">
            <a:avLst/>
          </a:prstGeom>
        </p:spPr>
      </p:pic>
    </p:spTree>
    <p:extLst>
      <p:ext uri="{BB962C8B-B14F-4D97-AF65-F5344CB8AC3E}">
        <p14:creationId xmlns:p14="http://schemas.microsoft.com/office/powerpoint/2010/main" val="353627302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5_Title Slide Blue">
    <p:spTree>
      <p:nvGrpSpPr>
        <p:cNvPr id="1" name=""/>
        <p:cNvGrpSpPr/>
        <p:nvPr/>
      </p:nvGrpSpPr>
      <p:grpSpPr>
        <a:xfrm>
          <a:off x="0" y="0"/>
          <a:ext cx="0" cy="0"/>
          <a:chOff x="0" y="0"/>
          <a:chExt cx="0" cy="0"/>
        </a:xfrm>
      </p:grpSpPr>
      <p:sp>
        <p:nvSpPr>
          <p:cNvPr id="7" name="Rectangle 6"/>
          <p:cNvSpPr/>
          <p:nvPr userDrawn="1"/>
        </p:nvSpPr>
        <p:spPr bwMode="auto">
          <a:xfrm>
            <a:off x="0" y="1800538"/>
            <a:ext cx="8999538" cy="5040000"/>
          </a:xfrm>
          <a:prstGeom prst="rect">
            <a:avLst/>
          </a:prstGeom>
          <a:blipFill dpi="0" rotWithShape="1">
            <a:blip r:embed="rId2" cstate="print">
              <a:duotone>
                <a:schemeClr val="accent1">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a:solidFill>
                  <a:schemeClr val="bg1"/>
                </a:solidFill>
              </a:defRPr>
            </a:lvl1pPr>
          </a:lstStyle>
          <a:p>
            <a:r>
              <a:rPr lang="et-EE" dirty="0" err="1" smtClean="0"/>
              <a:t>Presentation</a:t>
            </a:r>
            <a:r>
              <a:rPr lang="et-EE" dirty="0" smtClean="0"/>
              <a:t> </a:t>
            </a:r>
            <a:r>
              <a:rPr lang="et-EE" dirty="0" err="1" smtClean="0"/>
              <a:t>Title</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smtClean="0"/>
              <a:t>Forename</a:t>
            </a:r>
            <a:r>
              <a:rPr lang="et-EE" dirty="0" smtClean="0"/>
              <a:t> </a:t>
            </a:r>
            <a:r>
              <a:rPr lang="et-EE" dirty="0" err="1" smtClean="0"/>
              <a:t>Surname</a:t>
            </a:r>
            <a:endParaRPr lang="et-EE" dirty="0" smtClean="0"/>
          </a:p>
          <a:p>
            <a:r>
              <a:rPr lang="et-EE" dirty="0" err="1" smtClean="0"/>
              <a:t>Institution</a:t>
            </a:r>
            <a:r>
              <a:rPr lang="et-EE" dirty="0" smtClean="0"/>
              <a:t> / </a:t>
            </a:r>
            <a:r>
              <a:rPr lang="et-EE" dirty="0" err="1" smtClean="0"/>
              <a:t>Job</a:t>
            </a:r>
            <a:r>
              <a:rPr lang="et-EE" dirty="0" smtClean="0"/>
              <a:t> </a:t>
            </a:r>
            <a:r>
              <a:rPr lang="et-EE" dirty="0" err="1" smtClean="0"/>
              <a:t>Title</a:t>
            </a:r>
            <a:endParaRPr lang="et-EE" dirty="0" smtClean="0"/>
          </a:p>
          <a:p>
            <a:endParaRPr lang="et-EE" dirty="0" smtClean="0"/>
          </a:p>
          <a:p>
            <a:r>
              <a:rPr lang="et-EE" dirty="0" smtClean="0"/>
              <a:t>14.12.2013</a:t>
            </a:r>
            <a:endParaRPr lang="en-US" dirty="0"/>
          </a:p>
        </p:txBody>
      </p:sp>
      <p:pic>
        <p:nvPicPr>
          <p:cNvPr id="9" name="Picture 8" descr="maaeluministeerium_vapp_eng_black.png"/>
          <p:cNvPicPr>
            <a:picLocks noChangeAspect="1"/>
          </p:cNvPicPr>
          <p:nvPr userDrawn="1"/>
        </p:nvPicPr>
        <p:blipFill>
          <a:blip r:embed="rId3" cstate="print"/>
          <a:stretch>
            <a:fillRect/>
          </a:stretch>
        </p:blipFill>
        <p:spPr>
          <a:xfrm>
            <a:off x="432000" y="396000"/>
            <a:ext cx="3477729" cy="1130400"/>
          </a:xfrm>
          <a:prstGeom prst="rect">
            <a:avLst/>
          </a:prstGeom>
        </p:spPr>
      </p:pic>
    </p:spTree>
    <p:extLst>
      <p:ext uri="{BB962C8B-B14F-4D97-AF65-F5344CB8AC3E}">
        <p14:creationId xmlns:p14="http://schemas.microsoft.com/office/powerpoint/2010/main" val="411880489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3237" y="540000"/>
            <a:ext cx="7920000" cy="1080000"/>
          </a:xfrm>
        </p:spPr>
        <p:txBody>
          <a:bodyPr tIns="54000" anchor="t" anchorCtr="0"/>
          <a:lstStyle>
            <a:lvl1pPr>
              <a:defRPr sz="3600" b="1"/>
            </a:lvl1pPr>
          </a:lstStyle>
          <a:p>
            <a:r>
              <a:rPr lang="en-US" dirty="0" err="1" smtClean="0"/>
              <a:t>Slaidi</a:t>
            </a:r>
            <a:r>
              <a:rPr lang="en-US" dirty="0" smtClean="0"/>
              <a:t> </a:t>
            </a:r>
            <a:r>
              <a:rPr lang="en-US" dirty="0" err="1" smtClean="0"/>
              <a:t>pealkiri</a:t>
            </a:r>
            <a:r>
              <a:rPr lang="en-US" dirty="0" smtClean="0"/>
              <a:t> </a:t>
            </a:r>
            <a:r>
              <a:rPr lang="en-US" dirty="0" err="1" smtClean="0"/>
              <a:t>vajadusel</a:t>
            </a:r>
            <a:r>
              <a:rPr lang="en-US" dirty="0" smtClean="0"/>
              <a:t> </a:t>
            </a:r>
            <a:br>
              <a:rPr lang="en-US" dirty="0" smtClean="0"/>
            </a:br>
            <a:r>
              <a:rPr lang="en-US" dirty="0" err="1" smtClean="0"/>
              <a:t>kahel</a:t>
            </a:r>
            <a:r>
              <a:rPr lang="en-US" dirty="0" smtClean="0"/>
              <a:t> real</a:t>
            </a:r>
          </a:p>
        </p:txBody>
      </p:sp>
      <p:sp>
        <p:nvSpPr>
          <p:cNvPr id="3" name="Content Placeholder 2"/>
          <p:cNvSpPr>
            <a:spLocks noGrp="1"/>
          </p:cNvSpPr>
          <p:nvPr>
            <p:ph idx="1"/>
          </p:nvPr>
        </p:nvSpPr>
        <p:spPr>
          <a:xfrm>
            <a:off x="503239" y="1768475"/>
            <a:ext cx="7920000" cy="4513263"/>
          </a:xfrm>
        </p:spPr>
        <p:txBody>
          <a:bodyPr/>
          <a:lstStyle>
            <a:lvl1pPr marL="0" indent="0">
              <a:spcAft>
                <a:spcPts val="800"/>
              </a:spcAft>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smtClean="0"/>
              <a:t>Edit Master text styles</a:t>
            </a:r>
          </a:p>
        </p:txBody>
      </p:sp>
    </p:spTree>
    <p:extLst>
      <p:ext uri="{BB962C8B-B14F-4D97-AF65-F5344CB8AC3E}">
        <p14:creationId xmlns:p14="http://schemas.microsoft.com/office/powerpoint/2010/main" val="99600347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3237" y="540000"/>
            <a:ext cx="7920000" cy="1080000"/>
          </a:xfrm>
        </p:spPr>
        <p:txBody>
          <a:bodyPr tIns="54000" anchor="t" anchorCtr="0"/>
          <a:lstStyle>
            <a:lvl1pPr>
              <a:defRPr sz="3600" b="1"/>
            </a:lvl1pPr>
          </a:lstStyle>
          <a:p>
            <a:r>
              <a:rPr lang="en-US" dirty="0" err="1" smtClean="0"/>
              <a:t>Slaidi</a:t>
            </a:r>
            <a:r>
              <a:rPr lang="en-US" dirty="0" smtClean="0"/>
              <a:t> </a:t>
            </a:r>
            <a:r>
              <a:rPr lang="en-US" dirty="0" err="1" smtClean="0"/>
              <a:t>pealkiri</a:t>
            </a:r>
            <a:r>
              <a:rPr lang="en-US" dirty="0" smtClean="0"/>
              <a:t> </a:t>
            </a:r>
            <a:r>
              <a:rPr lang="en-US" dirty="0" err="1" smtClean="0"/>
              <a:t>vajadusel</a:t>
            </a:r>
            <a:r>
              <a:rPr lang="en-US" dirty="0" smtClean="0"/>
              <a:t> </a:t>
            </a:r>
            <a:br>
              <a:rPr lang="en-US" dirty="0" smtClean="0"/>
            </a:br>
            <a:r>
              <a:rPr lang="en-US" dirty="0" err="1" smtClean="0"/>
              <a:t>kahel</a:t>
            </a:r>
            <a:r>
              <a:rPr lang="en-US" dirty="0" smtClean="0"/>
              <a:t> real</a:t>
            </a:r>
          </a:p>
        </p:txBody>
      </p:sp>
      <p:sp>
        <p:nvSpPr>
          <p:cNvPr id="3" name="Content Placeholder 2"/>
          <p:cNvSpPr>
            <a:spLocks noGrp="1"/>
          </p:cNvSpPr>
          <p:nvPr>
            <p:ph idx="1"/>
          </p:nvPr>
        </p:nvSpPr>
        <p:spPr>
          <a:xfrm>
            <a:off x="503239" y="1768475"/>
            <a:ext cx="7920000" cy="4513263"/>
          </a:xfrm>
        </p:spPr>
        <p:txBody>
          <a:bodyPr/>
          <a:lstStyle>
            <a:lvl1pPr marL="432000" indent="-324000">
              <a:spcAft>
                <a:spcPts val="800"/>
              </a:spcAft>
              <a:buClr>
                <a:srgbClr val="0084D1"/>
              </a:buClr>
              <a:buSzPct val="100000"/>
              <a:buFont typeface="Arial" panose="020B0604020202020204" pitchFamily="34" charset="0"/>
              <a:buChar char="•"/>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smtClean="0"/>
              <a:t>Edit Master text styles</a:t>
            </a:r>
          </a:p>
        </p:txBody>
      </p:sp>
    </p:spTree>
    <p:extLst>
      <p:ext uri="{BB962C8B-B14F-4D97-AF65-F5344CB8AC3E}">
        <p14:creationId xmlns:p14="http://schemas.microsoft.com/office/powerpoint/2010/main" val="400967212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Title Slide Blue">
    <p:spTree>
      <p:nvGrpSpPr>
        <p:cNvPr id="1" name=""/>
        <p:cNvGrpSpPr/>
        <p:nvPr/>
      </p:nvGrpSpPr>
      <p:grpSpPr>
        <a:xfrm>
          <a:off x="0" y="0"/>
          <a:ext cx="0" cy="0"/>
          <a:chOff x="0" y="0"/>
          <a:chExt cx="0" cy="0"/>
        </a:xfrm>
      </p:grpSpPr>
      <p:sp>
        <p:nvSpPr>
          <p:cNvPr id="7" name="Rectangle 6"/>
          <p:cNvSpPr/>
          <p:nvPr userDrawn="1"/>
        </p:nvSpPr>
        <p:spPr bwMode="auto">
          <a:xfrm>
            <a:off x="0" y="0"/>
            <a:ext cx="8999538" cy="6840538"/>
          </a:xfrm>
          <a:prstGeom prst="rect">
            <a:avLst/>
          </a:prstGeom>
          <a:solidFill>
            <a:schemeClr val="tx2"/>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2" name="Title 1"/>
          <p:cNvSpPr>
            <a:spLocks noGrp="1"/>
          </p:cNvSpPr>
          <p:nvPr>
            <p:ph type="ctrTitle" hasCustomPrompt="1"/>
          </p:nvPr>
        </p:nvSpPr>
        <p:spPr>
          <a:xfrm>
            <a:off x="1404000" y="2448000"/>
            <a:ext cx="7200000" cy="1800000"/>
          </a:xfrm>
        </p:spPr>
        <p:txBody>
          <a:bodyPr tIns="86400" anchor="ctr" anchorCtr="0"/>
          <a:lstStyle>
            <a:lvl1pPr algn="l">
              <a:defRPr sz="5700">
                <a:solidFill>
                  <a:schemeClr val="bg1"/>
                </a:solidFill>
              </a:defRPr>
            </a:lvl1pPr>
          </a:lstStyle>
          <a:p>
            <a:r>
              <a:rPr lang="et-EE" dirty="0" smtClean="0"/>
              <a:t>Vahepealkiri</a:t>
            </a:r>
            <a:endParaRPr lang="en-US" dirty="0"/>
          </a:p>
        </p:txBody>
      </p:sp>
    </p:spTree>
    <p:extLst>
      <p:ext uri="{BB962C8B-B14F-4D97-AF65-F5344CB8AC3E}">
        <p14:creationId xmlns:p14="http://schemas.microsoft.com/office/powerpoint/2010/main" val="185857503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503238" y="301625"/>
            <a:ext cx="9069387"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smtClean="0"/>
              <a:t>Click to edit the title text format</a:t>
            </a:r>
          </a:p>
        </p:txBody>
      </p:sp>
      <p:sp>
        <p:nvSpPr>
          <p:cNvPr id="1026" name="Rectangle 2"/>
          <p:cNvSpPr>
            <a:spLocks noGrp="1" noChangeArrowheads="1"/>
          </p:cNvSpPr>
          <p:nvPr>
            <p:ph type="body" idx="1"/>
          </p:nvPr>
        </p:nvSpPr>
        <p:spPr bwMode="auto">
          <a:xfrm>
            <a:off x="503238" y="1768475"/>
            <a:ext cx="9069387" cy="4513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a:p>
            <a:pPr lvl="4"/>
            <a:r>
              <a:rPr lang="en-GB" altLang="en-US" smtClean="0"/>
              <a:t>Eighth Outline Level</a:t>
            </a:r>
          </a:p>
          <a:p>
            <a:pPr lvl="4"/>
            <a:r>
              <a:rPr lang="en-GB" altLang="en-US" smtClean="0"/>
              <a:t>Ninth Outline Level</a:t>
            </a:r>
          </a:p>
        </p:txBody>
      </p:sp>
      <p:sp>
        <p:nvSpPr>
          <p:cNvPr id="1027" name="Rectangle 3"/>
          <p:cNvSpPr>
            <a:spLocks noGrp="1" noChangeArrowheads="1"/>
          </p:cNvSpPr>
          <p:nvPr>
            <p:ph type="dt"/>
          </p:nvPr>
        </p:nvSpPr>
        <p:spPr bwMode="auto">
          <a:xfrm>
            <a:off x="503238" y="6886575"/>
            <a:ext cx="234632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1028" name="Rectangle 4"/>
          <p:cNvSpPr>
            <a:spLocks noGrp="1" noChangeArrowheads="1"/>
          </p:cNvSpPr>
          <p:nvPr>
            <p:ph type="ftr"/>
          </p:nvPr>
        </p:nvSpPr>
        <p:spPr bwMode="auto">
          <a:xfrm>
            <a:off x="3448050" y="6886575"/>
            <a:ext cx="3194050"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1029" name="Rectangle 5"/>
          <p:cNvSpPr>
            <a:spLocks noGrp="1" noChangeArrowheads="1"/>
          </p:cNvSpPr>
          <p:nvPr>
            <p:ph type="sldNum"/>
          </p:nvPr>
        </p:nvSpPr>
        <p:spPr bwMode="auto">
          <a:xfrm>
            <a:off x="7227888" y="6886575"/>
            <a:ext cx="234632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Lst>
              <a:defRPr sz="1400">
                <a:solidFill>
                  <a:srgbClr val="000000"/>
                </a:solidFill>
                <a:latin typeface="Times New Roman" panose="02020603050405020304" pitchFamily="18" charset="0"/>
                <a:cs typeface="Arial Unicode MS" panose="020B0604020202020204" pitchFamily="34" charset="-128"/>
              </a:defRPr>
            </a:lvl1pPr>
          </a:lstStyle>
          <a:p>
            <a:fld id="{91A857D3-8977-4B76-8A8E-76EC884CC3A4}" type="slidenum">
              <a:rPr lang="et-EE" altLang="en-US"/>
              <a:pPr/>
              <a:t>‹#›</a:t>
            </a:fld>
            <a:endParaRPr lang="et-EE" altLang="en-US"/>
          </a:p>
        </p:txBody>
      </p:sp>
    </p:spTree>
  </p:cSld>
  <p:clrMap bg1="lt1" tx1="dk1" bg2="lt2" tx2="dk2" accent1="accent1" accent2="accent2" accent3="accent3" accent4="accent4" accent5="accent5" accent6="accent6" hlink="hlink" folHlink="folHlink"/>
  <p:sldLayoutIdLst>
    <p:sldLayoutId id="2147483649" r:id="rId1"/>
    <p:sldLayoutId id="2147483664" r:id="rId2"/>
    <p:sldLayoutId id="2147483661" r:id="rId3"/>
    <p:sldLayoutId id="2147483665" r:id="rId4"/>
    <p:sldLayoutId id="2147483671" r:id="rId5"/>
    <p:sldLayoutId id="2147483672" r:id="rId6"/>
    <p:sldLayoutId id="2147483650" r:id="rId7"/>
    <p:sldLayoutId id="2147483662" r:id="rId8"/>
    <p:sldLayoutId id="2147483673" r:id="rId9"/>
    <p:sldLayoutId id="2147483668" r:id="rId10"/>
    <p:sldLayoutId id="2147483670" r:id="rId11"/>
    <p:sldLayoutId id="2147483660" r:id="rId12"/>
    <p:sldLayoutId id="2147483666" r:id="rId13"/>
    <p:sldLayoutId id="2147483663" r:id="rId14"/>
    <p:sldLayoutId id="2147483669" r:id="rId15"/>
    <p:sldLayoutId id="2147483674" r:id="rId16"/>
    <p:sldLayoutId id="2147483675" r:id="rId17"/>
    <p:sldLayoutId id="2147483655" r:id="rId18"/>
  </p:sldLayoutIdLst>
  <p:timing>
    <p:tnLst>
      <p:par>
        <p:cTn id="1" dur="indefinite" restart="never" nodeType="tmRoot"/>
      </p:par>
    </p:tnLst>
  </p:timing>
  <p:txStyles>
    <p:titleStyle>
      <a:lvl1pPr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kern="1200">
          <a:solidFill>
            <a:srgbClr val="000000"/>
          </a:solidFill>
          <a:latin typeface="+mj-lt"/>
          <a:ea typeface="+mj-ea"/>
          <a:cs typeface="+mj-cs"/>
        </a:defRPr>
      </a:lvl1pPr>
      <a:lvl2pPr marL="742950" indent="-28575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2pPr>
      <a:lvl3pPr marL="11430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3pPr>
      <a:lvl4pPr marL="16002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4pPr>
      <a:lvl5pPr marL="20574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5pPr>
      <a:lvl6pPr marL="25146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6pPr>
      <a:lvl7pPr marL="29718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7pPr>
      <a:lvl8pPr marL="34290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8pPr>
      <a:lvl9pPr marL="38862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9pPr>
    </p:titleStyle>
    <p:bodyStyle>
      <a:lvl1pPr marL="342900" indent="-342900" algn="l" defTabSz="449263" rtl="0" eaLnBrk="1" fontAlgn="base" hangingPunct="1">
        <a:lnSpc>
          <a:spcPct val="110000"/>
        </a:lnSpc>
        <a:spcBef>
          <a:spcPct val="0"/>
        </a:spcBef>
        <a:spcAft>
          <a:spcPts val="1413"/>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eaLnBrk="1" fontAlgn="base" hangingPunct="1">
        <a:lnSpc>
          <a:spcPct val="110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eaLnBrk="1" fontAlgn="base" hangingPunct="1">
        <a:lnSpc>
          <a:spcPct val="110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eaLnBrk="1" fontAlgn="base" hangingPunct="1">
        <a:lnSpc>
          <a:spcPct val="110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eaLnBrk="1" fontAlgn="base" hangingPunct="1">
        <a:lnSpc>
          <a:spcPct val="110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www.riigiteataja.ee/akt/130062020007"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www.riigiteataja.ee/akt/130062020007"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mailto:Olga.Lavrentjeva@agri.ee"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sz="4400" dirty="0" err="1"/>
              <a:t>Taimetervise</a:t>
            </a:r>
            <a:r>
              <a:rPr lang="fi-FI" sz="4400" dirty="0"/>
              <a:t> </a:t>
            </a:r>
            <a:r>
              <a:rPr lang="fi-FI" sz="4400" dirty="0" err="1"/>
              <a:t>alane</a:t>
            </a:r>
            <a:r>
              <a:rPr lang="fi-FI" sz="4400" dirty="0"/>
              <a:t> </a:t>
            </a:r>
            <a:r>
              <a:rPr lang="fi-FI" sz="4400" dirty="0" err="1"/>
              <a:t>infopäev</a:t>
            </a:r>
            <a:r>
              <a:rPr lang="fi-FI" sz="4400" dirty="0"/>
              <a:t> </a:t>
            </a:r>
            <a:r>
              <a:rPr lang="fi-FI" sz="4400" dirty="0" err="1"/>
              <a:t>taimede</a:t>
            </a:r>
            <a:r>
              <a:rPr lang="fi-FI" sz="4400" dirty="0"/>
              <a:t> </a:t>
            </a:r>
            <a:r>
              <a:rPr lang="fi-FI" sz="4400" dirty="0" err="1"/>
              <a:t>tootjatele</a:t>
            </a:r>
            <a:r>
              <a:rPr lang="fi-FI" sz="4400" dirty="0"/>
              <a:t> ja </a:t>
            </a:r>
            <a:r>
              <a:rPr lang="fi-FI" sz="4400" dirty="0" err="1"/>
              <a:t>turustajatele</a:t>
            </a:r>
            <a:r>
              <a:rPr lang="fi-FI" sz="4400" dirty="0"/>
              <a:t/>
            </a:r>
            <a:br>
              <a:rPr lang="fi-FI" sz="4400" dirty="0"/>
            </a:br>
            <a:r>
              <a:rPr lang="fi-FI" sz="4400" dirty="0"/>
              <a:t/>
            </a:r>
            <a:br>
              <a:rPr lang="fi-FI" sz="4400" dirty="0"/>
            </a:br>
            <a:endParaRPr lang="et-EE" sz="4400" dirty="0"/>
          </a:p>
        </p:txBody>
      </p:sp>
      <p:sp>
        <p:nvSpPr>
          <p:cNvPr id="3" name="Subtitle 2"/>
          <p:cNvSpPr>
            <a:spLocks noGrp="1"/>
          </p:cNvSpPr>
          <p:nvPr>
            <p:ph type="subTitle" idx="1"/>
          </p:nvPr>
        </p:nvSpPr>
        <p:spPr>
          <a:xfrm>
            <a:off x="6515992" y="5652516"/>
            <a:ext cx="2088007" cy="600683"/>
          </a:xfrm>
        </p:spPr>
        <p:txBody>
          <a:bodyPr/>
          <a:lstStyle/>
          <a:p>
            <a:r>
              <a:rPr lang="et-EE" dirty="0" smtClean="0"/>
              <a:t>10.09.2020</a:t>
            </a:r>
            <a:endParaRPr lang="et-EE" dirty="0"/>
          </a:p>
        </p:txBody>
      </p:sp>
      <p:pic>
        <p:nvPicPr>
          <p:cNvPr id="4" name="Picture 3"/>
          <p:cNvPicPr>
            <a:picLocks noChangeAspect="1"/>
          </p:cNvPicPr>
          <p:nvPr/>
        </p:nvPicPr>
        <p:blipFill>
          <a:blip r:embed="rId2"/>
          <a:stretch>
            <a:fillRect/>
          </a:stretch>
        </p:blipFill>
        <p:spPr>
          <a:xfrm>
            <a:off x="6155953" y="179909"/>
            <a:ext cx="2642869" cy="1360053"/>
          </a:xfrm>
          <a:prstGeom prst="rect">
            <a:avLst/>
          </a:prstGeom>
        </p:spPr>
      </p:pic>
      <p:pic>
        <p:nvPicPr>
          <p:cNvPr id="5" name="Picture 4" descr="cid:image001.png@01D5D78C.47BB2CE0"/>
          <p:cNvPicPr/>
          <p:nvPr/>
        </p:nvPicPr>
        <p:blipFill>
          <a:blip r:embed="rId3">
            <a:extLst>
              <a:ext uri="{28A0092B-C50C-407E-A947-70E740481C1C}">
                <a14:useLocalDpi xmlns:a14="http://schemas.microsoft.com/office/drawing/2010/main" val="0"/>
              </a:ext>
            </a:extLst>
          </a:blip>
          <a:srcRect/>
          <a:stretch>
            <a:fillRect/>
          </a:stretch>
        </p:blipFill>
        <p:spPr bwMode="auto">
          <a:xfrm>
            <a:off x="539329" y="4860429"/>
            <a:ext cx="2851150" cy="946150"/>
          </a:xfrm>
          <a:prstGeom prst="rect">
            <a:avLst/>
          </a:prstGeom>
          <a:noFill/>
          <a:ln>
            <a:noFill/>
          </a:ln>
        </p:spPr>
      </p:pic>
    </p:spTree>
    <p:extLst>
      <p:ext uri="{BB962C8B-B14F-4D97-AF65-F5344CB8AC3E}">
        <p14:creationId xmlns:p14="http://schemas.microsoft.com/office/powerpoint/2010/main" val="3038842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Taimepassi </a:t>
            </a:r>
            <a:r>
              <a:rPr lang="et-EE" dirty="0"/>
              <a:t>ei pea olema   </a:t>
            </a:r>
            <a:br>
              <a:rPr lang="et-EE" dirty="0"/>
            </a:br>
            <a:endParaRPr lang="et-EE" dirty="0"/>
          </a:p>
        </p:txBody>
      </p:sp>
      <p:sp>
        <p:nvSpPr>
          <p:cNvPr id="3" name="Content Placeholder 2"/>
          <p:cNvSpPr>
            <a:spLocks noGrp="1"/>
          </p:cNvSpPr>
          <p:nvPr>
            <p:ph idx="1"/>
          </p:nvPr>
        </p:nvSpPr>
        <p:spPr>
          <a:xfrm>
            <a:off x="503237" y="1548061"/>
            <a:ext cx="7920000" cy="4513263"/>
          </a:xfrm>
        </p:spPr>
        <p:txBody>
          <a:bodyPr/>
          <a:lstStyle/>
          <a:p>
            <a:pPr marL="342900" indent="-342900" algn="just">
              <a:buFont typeface="Arial" panose="020B0604020202020204" pitchFamily="34" charset="0"/>
              <a:buChar char="•"/>
            </a:pPr>
            <a:r>
              <a:rPr lang="et-EE" sz="2400" dirty="0"/>
              <a:t>Kui taimi ja seemneid turustatakse lõpptarbijale muul viisil kui </a:t>
            </a:r>
            <a:r>
              <a:rPr lang="et-EE" sz="2400" dirty="0" err="1"/>
              <a:t>kaugmüügi</a:t>
            </a:r>
            <a:r>
              <a:rPr lang="et-EE" sz="2400" dirty="0"/>
              <a:t> teel ning taim ei ole viljapuu-bakterpõletiku </a:t>
            </a:r>
            <a:r>
              <a:rPr lang="et-EE" sz="2400" dirty="0" smtClean="0"/>
              <a:t>peremeestaim. </a:t>
            </a:r>
            <a:endParaRPr lang="et-EE" sz="2400" dirty="0"/>
          </a:p>
          <a:p>
            <a:pPr algn="just"/>
            <a:r>
              <a:rPr lang="et-EE" sz="2400" dirty="0" smtClean="0"/>
              <a:t>	Lõpptarbijaks </a:t>
            </a:r>
            <a:r>
              <a:rPr lang="et-EE" sz="2400" dirty="0"/>
              <a:t>loetakse see isik, kes omandab taimi või </a:t>
            </a:r>
            <a:r>
              <a:rPr lang="et-EE" sz="2400" dirty="0" smtClean="0"/>
              <a:t>	taimseid </a:t>
            </a:r>
            <a:r>
              <a:rPr lang="et-EE" sz="2400" dirty="0"/>
              <a:t>saadusi isiklikuks tarbeks väljaspool nimetatud isiku </a:t>
            </a:r>
            <a:r>
              <a:rPr lang="et-EE" sz="2400" dirty="0" smtClean="0"/>
              <a:t>	kaubandus, </a:t>
            </a:r>
            <a:r>
              <a:rPr lang="et-EE" sz="2400" dirty="0"/>
              <a:t>äri- või kutsetegevust. </a:t>
            </a:r>
            <a:endParaRPr lang="et-EE" sz="2400" dirty="0" smtClean="0"/>
          </a:p>
          <a:p>
            <a:pPr marL="342900" indent="-342900" algn="just">
              <a:buFont typeface="Arial" panose="020B0604020202020204" pitchFamily="34" charset="0"/>
              <a:buChar char="•"/>
            </a:pPr>
            <a:r>
              <a:rPr lang="et-EE" sz="2400" dirty="0" smtClean="0"/>
              <a:t>Näiteks</a:t>
            </a:r>
            <a:r>
              <a:rPr lang="et-EE" sz="2400" dirty="0"/>
              <a:t>, maasikaistikud või </a:t>
            </a:r>
            <a:r>
              <a:rPr lang="et-EE" sz="2400" dirty="0" smtClean="0"/>
              <a:t>ploomiistikud ja sibulaseemned </a:t>
            </a:r>
            <a:r>
              <a:rPr lang="et-EE" sz="2400" dirty="0"/>
              <a:t>ei vaja taimepassi, kui neid turustatakse laadal isikule, kes on tavatarbija.</a:t>
            </a:r>
          </a:p>
          <a:p>
            <a:endParaRPr lang="et-EE" sz="2400" dirty="0"/>
          </a:p>
        </p:txBody>
      </p:sp>
    </p:spTree>
    <p:extLst>
      <p:ext uri="{BB962C8B-B14F-4D97-AF65-F5344CB8AC3E}">
        <p14:creationId xmlns:p14="http://schemas.microsoft.com/office/powerpoint/2010/main" val="2572621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Taimetervise tasud</a:t>
            </a:r>
            <a:endParaRPr lang="et-EE" dirty="0"/>
          </a:p>
        </p:txBody>
      </p:sp>
      <p:sp>
        <p:nvSpPr>
          <p:cNvPr id="3" name="Content Placeholder 2"/>
          <p:cNvSpPr>
            <a:spLocks noGrp="1"/>
          </p:cNvSpPr>
          <p:nvPr>
            <p:ph idx="1"/>
          </p:nvPr>
        </p:nvSpPr>
        <p:spPr>
          <a:xfrm>
            <a:off x="503237" y="1260029"/>
            <a:ext cx="7920000" cy="4513263"/>
          </a:xfrm>
        </p:spPr>
        <p:txBody>
          <a:bodyPr/>
          <a:lstStyle/>
          <a:p>
            <a:pPr marL="342900" indent="-342900" algn="just">
              <a:buFont typeface="Arial" panose="020B0604020202020204" pitchFamily="34" charset="0"/>
              <a:buChar char="•"/>
            </a:pPr>
            <a:r>
              <a:rPr lang="et-EE" sz="2000" dirty="0" smtClean="0"/>
              <a:t>Muutuvad </a:t>
            </a:r>
            <a:r>
              <a:rPr lang="et-EE" sz="2000" dirty="0"/>
              <a:t>taimetervise </a:t>
            </a:r>
            <a:r>
              <a:rPr lang="et-EE" sz="2000" dirty="0" err="1"/>
              <a:t>järelkontrolli</a:t>
            </a:r>
            <a:r>
              <a:rPr lang="et-EE" sz="2000" dirty="0"/>
              <a:t> toimingute rahastamise </a:t>
            </a:r>
            <a:r>
              <a:rPr lang="et-EE" sz="2000" dirty="0" smtClean="0"/>
              <a:t>põhimõtted – kehtestatakse </a:t>
            </a:r>
            <a:r>
              <a:rPr lang="et-EE" sz="2000" dirty="0"/>
              <a:t>järelevalvetasu kontrolli </a:t>
            </a:r>
            <a:r>
              <a:rPr lang="et-EE" sz="2000" dirty="0" smtClean="0"/>
              <a:t>eest</a:t>
            </a:r>
            <a:r>
              <a:rPr lang="et-EE" sz="2000" dirty="0"/>
              <a:t>, </a:t>
            </a:r>
            <a:r>
              <a:rPr lang="et-EE" sz="2000" b="1" u="sng" dirty="0"/>
              <a:t>mis ei olnud järelevalveplaanis</a:t>
            </a:r>
            <a:r>
              <a:rPr lang="et-EE" sz="2000" dirty="0"/>
              <a:t>, kuid mis on vajalik ametliku kontrolli käigus avastatud rikkumise tõttu selleks, et hinnata rikkumise ulatust ja mõju, või selleks, et teha kindlaks, kas rikkumine on </a:t>
            </a:r>
            <a:r>
              <a:rPr lang="et-EE" sz="2000" dirty="0" smtClean="0"/>
              <a:t>kõrvaldatud (</a:t>
            </a:r>
            <a:r>
              <a:rPr lang="et-EE" sz="2000" dirty="0" err="1" smtClean="0"/>
              <a:t>TaimKS</a:t>
            </a:r>
            <a:r>
              <a:rPr lang="et-EE" sz="2000" dirty="0" smtClean="0"/>
              <a:t> § </a:t>
            </a:r>
            <a:r>
              <a:rPr lang="et-EE" sz="2000" dirty="0" smtClean="0">
                <a:ea typeface="Times New Roman" panose="02020603050405020304" pitchFamily="18" charset="0"/>
              </a:rPr>
              <a:t>44</a:t>
            </a:r>
            <a:r>
              <a:rPr lang="et-EE" sz="2000" baseline="30000" dirty="0" smtClean="0">
                <a:ea typeface="Times New Roman" panose="02020603050405020304" pitchFamily="18" charset="0"/>
              </a:rPr>
              <a:t>1</a:t>
            </a:r>
            <a:r>
              <a:rPr lang="et-EE" sz="2000" dirty="0" smtClean="0">
                <a:ea typeface="Times New Roman" panose="02020603050405020304" pitchFamily="18" charset="0"/>
              </a:rPr>
              <a:t> lg 5)</a:t>
            </a:r>
            <a:r>
              <a:rPr lang="et-EE" sz="2000" dirty="0" smtClean="0"/>
              <a:t>.</a:t>
            </a:r>
          </a:p>
          <a:p>
            <a:pPr marL="342900" indent="-342900" algn="just">
              <a:buFont typeface="Arial" panose="020B0604020202020204" pitchFamily="34" charset="0"/>
              <a:buChar char="•"/>
            </a:pPr>
            <a:r>
              <a:rPr lang="et-EE" sz="2000" dirty="0"/>
              <a:t>Kui tuvastatud taimetervisenõuete rikkumisega seoses on vaja teha laboratoorseid lisauuringuid, maksab kohustatud isik lisaks </a:t>
            </a:r>
            <a:r>
              <a:rPr lang="et-EE" sz="2000" dirty="0" smtClean="0"/>
              <a:t>järelevalvetasule </a:t>
            </a:r>
            <a:r>
              <a:rPr lang="et-EE" sz="2000" dirty="0"/>
              <a:t>nende uuringute tegemise </a:t>
            </a:r>
            <a:r>
              <a:rPr lang="et-EE" sz="2000" dirty="0" smtClean="0"/>
              <a:t>eest</a:t>
            </a:r>
            <a:r>
              <a:rPr lang="et-EE" sz="2000" dirty="0"/>
              <a:t> </a:t>
            </a:r>
            <a:r>
              <a:rPr lang="et-EE" sz="2000" dirty="0" smtClean="0"/>
              <a:t>(</a:t>
            </a:r>
            <a:r>
              <a:rPr lang="et-EE" sz="2000" dirty="0" err="1"/>
              <a:t>TaimKS</a:t>
            </a:r>
            <a:r>
              <a:rPr lang="et-EE" sz="2000" dirty="0"/>
              <a:t> § </a:t>
            </a:r>
            <a:r>
              <a:rPr lang="et-EE" sz="2000" dirty="0">
                <a:ea typeface="Times New Roman" panose="02020603050405020304" pitchFamily="18" charset="0"/>
              </a:rPr>
              <a:t>44</a:t>
            </a:r>
            <a:r>
              <a:rPr lang="et-EE" sz="2000" baseline="30000" dirty="0">
                <a:ea typeface="Times New Roman" panose="02020603050405020304" pitchFamily="18" charset="0"/>
              </a:rPr>
              <a:t>1</a:t>
            </a:r>
            <a:r>
              <a:rPr lang="et-EE" sz="2000" dirty="0">
                <a:ea typeface="Times New Roman" panose="02020603050405020304" pitchFamily="18" charset="0"/>
              </a:rPr>
              <a:t> lg </a:t>
            </a:r>
            <a:r>
              <a:rPr lang="et-EE" sz="2000" dirty="0" smtClean="0">
                <a:ea typeface="Times New Roman" panose="02020603050405020304" pitchFamily="18" charset="0"/>
              </a:rPr>
              <a:t>5).</a:t>
            </a:r>
          </a:p>
          <a:p>
            <a:pPr marL="342900" indent="-342900" algn="just">
              <a:buFont typeface="Arial" panose="020B0604020202020204" pitchFamily="34" charset="0"/>
              <a:buChar char="•"/>
            </a:pPr>
            <a:r>
              <a:rPr lang="et-EE" sz="2000" dirty="0">
                <a:ea typeface="Times New Roman" panose="02020603050405020304" pitchFamily="18" charset="0"/>
              </a:rPr>
              <a:t>Järelevalvetoimingu tegemise eest makstava järelevalvetasu määra kehtestab igaks </a:t>
            </a:r>
            <a:r>
              <a:rPr lang="et-EE" sz="2000" dirty="0" smtClean="0">
                <a:ea typeface="Times New Roman" panose="02020603050405020304" pitchFamily="18" charset="0"/>
              </a:rPr>
              <a:t>aastaks. </a:t>
            </a:r>
          </a:p>
          <a:p>
            <a:pPr marL="342900" indent="-342900" algn="just">
              <a:buFont typeface="Arial" panose="020B0604020202020204" pitchFamily="34" charset="0"/>
              <a:buChar char="•"/>
            </a:pPr>
            <a:r>
              <a:rPr lang="fi-FI" sz="2000" dirty="0">
                <a:ea typeface="Times New Roman" panose="02020603050405020304" pitchFamily="18" charset="0"/>
              </a:rPr>
              <a:t> </a:t>
            </a:r>
            <a:r>
              <a:rPr lang="fi-FI" sz="2000" dirty="0" err="1">
                <a:ea typeface="Times New Roman" panose="02020603050405020304" pitchFamily="18" charset="0"/>
              </a:rPr>
              <a:t>Taimetervise</a:t>
            </a:r>
            <a:r>
              <a:rPr lang="fi-FI" sz="2000" dirty="0">
                <a:ea typeface="Times New Roman" panose="02020603050405020304" pitchFamily="18" charset="0"/>
              </a:rPr>
              <a:t> </a:t>
            </a:r>
            <a:r>
              <a:rPr lang="fi-FI" sz="2000" dirty="0" err="1">
                <a:ea typeface="Times New Roman" panose="02020603050405020304" pitchFamily="18" charset="0"/>
              </a:rPr>
              <a:t>järelevalvetoimingu</a:t>
            </a:r>
            <a:r>
              <a:rPr lang="fi-FI" sz="2000" dirty="0">
                <a:ea typeface="Times New Roman" panose="02020603050405020304" pitchFamily="18" charset="0"/>
              </a:rPr>
              <a:t> </a:t>
            </a:r>
            <a:r>
              <a:rPr lang="fi-FI" sz="2000" dirty="0" err="1">
                <a:ea typeface="Times New Roman" panose="02020603050405020304" pitchFamily="18" charset="0"/>
              </a:rPr>
              <a:t>tegemise</a:t>
            </a:r>
            <a:r>
              <a:rPr lang="fi-FI" sz="2000" dirty="0">
                <a:ea typeface="Times New Roman" panose="02020603050405020304" pitchFamily="18" charset="0"/>
              </a:rPr>
              <a:t> </a:t>
            </a:r>
            <a:r>
              <a:rPr lang="fi-FI" sz="2000" dirty="0" err="1">
                <a:ea typeface="Times New Roman" panose="02020603050405020304" pitchFamily="18" charset="0"/>
              </a:rPr>
              <a:t>eest</a:t>
            </a:r>
            <a:r>
              <a:rPr lang="fi-FI" sz="2000" dirty="0">
                <a:ea typeface="Times New Roman" panose="02020603050405020304" pitchFamily="18" charset="0"/>
              </a:rPr>
              <a:t> </a:t>
            </a:r>
            <a:r>
              <a:rPr lang="fi-FI" sz="2000" dirty="0" err="1">
                <a:ea typeface="Times New Roman" panose="02020603050405020304" pitchFamily="18" charset="0"/>
              </a:rPr>
              <a:t>makstava</a:t>
            </a:r>
            <a:r>
              <a:rPr lang="fi-FI" sz="2000" dirty="0">
                <a:ea typeface="Times New Roman" panose="02020603050405020304" pitchFamily="18" charset="0"/>
              </a:rPr>
              <a:t> </a:t>
            </a:r>
            <a:r>
              <a:rPr lang="fi-FI" sz="2000" dirty="0" err="1">
                <a:ea typeface="Times New Roman" panose="02020603050405020304" pitchFamily="18" charset="0"/>
              </a:rPr>
              <a:t>järelevalvetasu</a:t>
            </a:r>
            <a:r>
              <a:rPr lang="fi-FI" sz="2000" dirty="0">
                <a:ea typeface="Times New Roman" panose="02020603050405020304" pitchFamily="18" charset="0"/>
              </a:rPr>
              <a:t> </a:t>
            </a:r>
            <a:r>
              <a:rPr lang="fi-FI" sz="2000" dirty="0" err="1">
                <a:ea typeface="Times New Roman" panose="02020603050405020304" pitchFamily="18" charset="0"/>
              </a:rPr>
              <a:t>määr</a:t>
            </a:r>
            <a:r>
              <a:rPr lang="fi-FI" sz="2000" dirty="0">
                <a:ea typeface="Times New Roman" panose="02020603050405020304" pitchFamily="18" charset="0"/>
              </a:rPr>
              <a:t> 2020. </a:t>
            </a:r>
            <a:r>
              <a:rPr lang="fi-FI" sz="2000" dirty="0" err="1">
                <a:ea typeface="Times New Roman" panose="02020603050405020304" pitchFamily="18" charset="0"/>
              </a:rPr>
              <a:t>aastal</a:t>
            </a:r>
            <a:r>
              <a:rPr lang="fi-FI" sz="2000" dirty="0">
                <a:ea typeface="Times New Roman" panose="02020603050405020304" pitchFamily="18" charset="0"/>
              </a:rPr>
              <a:t> on </a:t>
            </a:r>
            <a:r>
              <a:rPr lang="fi-FI" sz="2000" b="1" dirty="0">
                <a:ea typeface="Times New Roman" panose="02020603050405020304" pitchFamily="18" charset="0"/>
              </a:rPr>
              <a:t>72,90 eurot</a:t>
            </a:r>
            <a:r>
              <a:rPr lang="fi-FI" sz="2000" dirty="0">
                <a:ea typeface="Times New Roman" panose="02020603050405020304" pitchFamily="18" charset="0"/>
              </a:rPr>
              <a:t>.</a:t>
            </a:r>
            <a:r>
              <a:rPr lang="et-EE" sz="2000" dirty="0" smtClean="0">
                <a:ea typeface="Times New Roman" panose="02020603050405020304" pitchFamily="18" charset="0"/>
              </a:rPr>
              <a:t> </a:t>
            </a:r>
          </a:p>
          <a:p>
            <a:pPr marL="342900" indent="-342900" algn="just">
              <a:buFont typeface="Arial" panose="020B0604020202020204" pitchFamily="34" charset="0"/>
              <a:buChar char="•"/>
            </a:pPr>
            <a:endParaRPr lang="et-EE" sz="2000" dirty="0" smtClean="0">
              <a:ea typeface="Times New Roman" panose="02020603050405020304" pitchFamily="18" charset="0"/>
            </a:endParaRPr>
          </a:p>
          <a:p>
            <a:pPr marL="342900" indent="-342900" algn="just">
              <a:buFont typeface="Arial" panose="020B0604020202020204" pitchFamily="34" charset="0"/>
              <a:buChar char="•"/>
            </a:pPr>
            <a:endParaRPr lang="et-EE" sz="2000" dirty="0" smtClean="0"/>
          </a:p>
          <a:p>
            <a:pPr algn="just"/>
            <a:endParaRPr lang="et-EE" sz="2400" dirty="0" smtClean="0"/>
          </a:p>
          <a:p>
            <a:pPr marL="342900" indent="-342900" algn="just">
              <a:buFont typeface="Arial" panose="020B0604020202020204" pitchFamily="34" charset="0"/>
              <a:buChar char="•"/>
            </a:pPr>
            <a:endParaRPr lang="et-EE" sz="2400" dirty="0" smtClean="0"/>
          </a:p>
          <a:p>
            <a:pPr marL="342900" indent="-342900">
              <a:buFont typeface="Arial" panose="020B0604020202020204" pitchFamily="34" charset="0"/>
              <a:buChar char="•"/>
            </a:pPr>
            <a:endParaRPr lang="et-EE" sz="2400" dirty="0"/>
          </a:p>
        </p:txBody>
      </p:sp>
    </p:spTree>
    <p:extLst>
      <p:ext uri="{BB962C8B-B14F-4D97-AF65-F5344CB8AC3E}">
        <p14:creationId xmlns:p14="http://schemas.microsoft.com/office/powerpoint/2010/main" val="2461776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Järelevalvetasu </a:t>
            </a:r>
            <a:r>
              <a:rPr lang="et-EE" dirty="0"/>
              <a:t>maksmine</a:t>
            </a:r>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t-EE" sz="2800" dirty="0"/>
              <a:t>Taimekaitseseaduse § 44</a:t>
            </a:r>
            <a:r>
              <a:rPr lang="et-EE" sz="2800" baseline="30000" dirty="0"/>
              <a:t>3</a:t>
            </a:r>
            <a:r>
              <a:rPr lang="et-EE" sz="2800" dirty="0"/>
              <a:t> lõike 3 kohaselt </a:t>
            </a:r>
            <a:r>
              <a:rPr lang="et-EE" sz="2800" b="1" dirty="0"/>
              <a:t>tehtud järelevalvetasu </a:t>
            </a:r>
            <a:r>
              <a:rPr lang="et-EE" sz="2800" dirty="0"/>
              <a:t>sissenõudmise otsus toimetatakse kohustatud isikule kätte </a:t>
            </a:r>
            <a:r>
              <a:rPr lang="et-EE" sz="2800" b="1" dirty="0"/>
              <a:t>viie tööpäeva jooksul</a:t>
            </a:r>
            <a:r>
              <a:rPr lang="et-EE" sz="2800" dirty="0"/>
              <a:t> </a:t>
            </a:r>
            <a:r>
              <a:rPr lang="et-EE" sz="2800" dirty="0" smtClean="0"/>
              <a:t>otsuse </a:t>
            </a:r>
            <a:r>
              <a:rPr lang="et-EE" sz="2800" dirty="0"/>
              <a:t>tegemisest arvates</a:t>
            </a:r>
            <a:r>
              <a:rPr lang="et-EE" sz="2800" dirty="0" smtClean="0"/>
              <a:t>.</a:t>
            </a:r>
          </a:p>
          <a:p>
            <a:pPr marL="457200" indent="-457200">
              <a:buFont typeface="Arial" panose="020B0604020202020204" pitchFamily="34" charset="0"/>
              <a:buChar char="•"/>
            </a:pPr>
            <a:r>
              <a:rPr lang="et-EE" sz="2800" dirty="0"/>
              <a:t>K</a:t>
            </a:r>
            <a:r>
              <a:rPr lang="et-EE" sz="2800" dirty="0" smtClean="0"/>
              <a:t>ohustatud isik </a:t>
            </a:r>
            <a:r>
              <a:rPr lang="et-EE" sz="2800" dirty="0"/>
              <a:t>kannab</a:t>
            </a:r>
            <a:r>
              <a:rPr lang="et-EE" sz="2800" dirty="0" smtClean="0"/>
              <a:t> </a:t>
            </a:r>
            <a:r>
              <a:rPr lang="et-EE" sz="2800" dirty="0"/>
              <a:t>järelevalvetasu sissenõudmise otsuses määratud summa üle otsuses näidatud arvelduskontole </a:t>
            </a:r>
            <a:r>
              <a:rPr lang="et-EE" sz="2800" b="1" dirty="0"/>
              <a:t>kümne tööpäeva </a:t>
            </a:r>
            <a:r>
              <a:rPr lang="et-EE" sz="2800" dirty="0"/>
              <a:t>jooksul järelevalvetasu sissenõudmise otsuse saamisest arvates.</a:t>
            </a:r>
          </a:p>
        </p:txBody>
      </p:sp>
    </p:spTree>
    <p:extLst>
      <p:ext uri="{BB962C8B-B14F-4D97-AF65-F5344CB8AC3E}">
        <p14:creationId xmlns:p14="http://schemas.microsoft.com/office/powerpoint/2010/main" val="287764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TKS § </a:t>
            </a:r>
            <a:r>
              <a:rPr lang="et-EE" dirty="0"/>
              <a:t>111.   Rakendussäte</a:t>
            </a:r>
          </a:p>
        </p:txBody>
      </p:sp>
      <p:sp>
        <p:nvSpPr>
          <p:cNvPr id="5" name="Content Placeholder 4"/>
          <p:cNvSpPr>
            <a:spLocks noGrp="1"/>
          </p:cNvSpPr>
          <p:nvPr>
            <p:ph idx="1"/>
          </p:nvPr>
        </p:nvSpPr>
        <p:spPr/>
        <p:txBody>
          <a:bodyPr/>
          <a:lstStyle/>
          <a:p>
            <a:r>
              <a:rPr lang="et-EE" sz="1800" dirty="0"/>
              <a:t> (8) Enne 2020. aasta 1. juulit taimetervise registrisse kantud ettevõtja loetakse alates 2020. aasta 1. juulist teatamiskohustusega tegevusalal tegutsevaks ettevõtjaks ning tema teatamiskohustus loetakse täidetuks, arvestades käesoleva paragrahvi lõigetes 9 ja 11 sätestatud erandeid. Käesolevas lõikes sätestatut ei kohaldata sellisel tegevusalal tegutseva ettevõtja suhtes, mis alates 2020. aasta 1. juulist loetakse loakohustusega tegevusalaks.</a:t>
            </a:r>
          </a:p>
          <a:p>
            <a:r>
              <a:rPr lang="et-EE" sz="1800" dirty="0"/>
              <a:t>[RT I, 30.06.2020, 7 - jõust. 01.07.2020]</a:t>
            </a:r>
          </a:p>
          <a:p>
            <a:endParaRPr lang="et-EE" sz="1800" dirty="0"/>
          </a:p>
          <a:p>
            <a:r>
              <a:rPr lang="et-EE" sz="1800" dirty="0"/>
              <a:t>  (9) Käesoleva paragrahvi lõikes 8 nimetatud ettevõtja, kelle kohta ei ole taimetervise registrisse kantud kõiki Euroopa Parlamendi ja nõukogu määruse (EL) 2016/2031 artikli 66 lõikes 2 sätestatud andmeid, esitab puuduvad andmed hiljemalt 2020. aasta 1. novembril. Andmete tähtaegselt esitamata jätmise korral loetakse, et ettevõtja teatamiskohustus on täitmata.</a:t>
            </a:r>
          </a:p>
          <a:p>
            <a:r>
              <a:rPr lang="et-EE" sz="1800" dirty="0"/>
              <a:t>[RT I, 30.06.2020, 7 - jõust. 01.07.2020]</a:t>
            </a:r>
          </a:p>
        </p:txBody>
      </p:sp>
    </p:spTree>
    <p:extLst>
      <p:ext uri="{BB962C8B-B14F-4D97-AF65-F5344CB8AC3E}">
        <p14:creationId xmlns:p14="http://schemas.microsoft.com/office/powerpoint/2010/main" val="4923471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TKS § 111.   Rakendussäte</a:t>
            </a:r>
          </a:p>
        </p:txBody>
      </p:sp>
      <p:sp>
        <p:nvSpPr>
          <p:cNvPr id="3" name="Content Placeholder 2"/>
          <p:cNvSpPr>
            <a:spLocks noGrp="1"/>
          </p:cNvSpPr>
          <p:nvPr>
            <p:ph idx="1"/>
          </p:nvPr>
        </p:nvSpPr>
        <p:spPr/>
        <p:txBody>
          <a:bodyPr/>
          <a:lstStyle/>
          <a:p>
            <a:r>
              <a:rPr lang="et-EE" sz="1800" dirty="0"/>
              <a:t>(10) </a:t>
            </a:r>
            <a:r>
              <a:rPr lang="et-EE" sz="1600" dirty="0"/>
              <a:t>Enne</a:t>
            </a:r>
            <a:r>
              <a:rPr lang="et-EE" sz="1800" dirty="0"/>
              <a:t> 2020. aasta 1. juulit majandustegevuse registrisse kantud ettevõtja, kes tegeleb kultiveerimismaterjali tarnimisega, loetakse alates 2020. aasta 1. juulist teatamiskohustusega tegevusalal tegutsevaks ettevõtjaks ja tema teatamiskohustus loetakse täidetuks ning tema andmed kantakse majandustegevuse registrist taimetervise registrisse. Käesolevas lõikes sätestatut ei kohaldata sellisel tegevusalal tegutseva ettevõtja suhtes, mis alates 2020. aasta 1. juulist loetakse loakohustusega tegevusalaks.</a:t>
            </a:r>
          </a:p>
          <a:p>
            <a:r>
              <a:rPr lang="et-EE" sz="1800" dirty="0"/>
              <a:t>[RT I, 30.06.2020, 7 - jõust. 01.07.2020]</a:t>
            </a:r>
          </a:p>
          <a:p>
            <a:endParaRPr lang="et-EE" sz="1800" dirty="0"/>
          </a:p>
          <a:p>
            <a:r>
              <a:rPr lang="et-EE" sz="1800" dirty="0"/>
              <a:t>  (11) Käesoleva paragrahvi lõikes 10 nimetatud ettevõtja, kelle kohta ei ole taimetervise registrisse kantud kõiki Euroopa Parlamendi ja nõukogu määruse (EL) 2016/2031 artikli 66 lõikes 2 sätestatud andmeid, esitab Põllumajandusametile puuduvad andmed hiljemalt 2020. aasta 1. novembril. Andmete tähtaegselt esitamata jätmise korral loetakse, et ettevõtja teatamiskohustus on täitmata.</a:t>
            </a:r>
          </a:p>
          <a:p>
            <a:r>
              <a:rPr lang="et-EE" sz="1800" dirty="0"/>
              <a:t>[RT I, 30.06.2020, 7 - jõust. 01.07.2020]</a:t>
            </a:r>
          </a:p>
        </p:txBody>
      </p:sp>
    </p:spTree>
    <p:extLst>
      <p:ext uri="{BB962C8B-B14F-4D97-AF65-F5344CB8AC3E}">
        <p14:creationId xmlns:p14="http://schemas.microsoft.com/office/powerpoint/2010/main" val="3179946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TKS § 111.   Rakendussäte</a:t>
            </a:r>
          </a:p>
        </p:txBody>
      </p:sp>
      <p:sp>
        <p:nvSpPr>
          <p:cNvPr id="3" name="Content Placeholder 2"/>
          <p:cNvSpPr>
            <a:spLocks noGrp="1"/>
          </p:cNvSpPr>
          <p:nvPr>
            <p:ph idx="1"/>
          </p:nvPr>
        </p:nvSpPr>
        <p:spPr/>
        <p:txBody>
          <a:bodyPr/>
          <a:lstStyle/>
          <a:p>
            <a:r>
              <a:rPr lang="et-EE" sz="2000" dirty="0"/>
              <a:t> (12) Käesoleva paragrahvi lõigetes 9 ja 11 nimetatud juhtudel ei tasu ettevõtja riigilõivu taimetervise registrisse puuduvate andmete kandmise eest.</a:t>
            </a:r>
          </a:p>
          <a:p>
            <a:r>
              <a:rPr lang="et-EE" sz="2000" dirty="0"/>
              <a:t>[RT I, 30.06.2020, 7 - jõust. 01.07.2020]</a:t>
            </a:r>
          </a:p>
          <a:p>
            <a:endParaRPr lang="et-EE" sz="2000" dirty="0"/>
          </a:p>
          <a:p>
            <a:r>
              <a:rPr lang="et-EE" sz="2000" dirty="0"/>
              <a:t>  (13) Isikule enne 2019. aasta 14. detsembrit antud taimepassi väljastamise õigus kehtib kuni 2020. aasta 14. detsembrini. Isik, kellele on taimepassi väljastamise õigus antud enne 2019. aasta 14. detsembrit ja kes soovib taimepassi väljastamist jätkata, esitab taotluse taimepassi väljaandmise tegevusloa saamiseks hiljemalt 2020. aasta 14. detsembril.</a:t>
            </a:r>
          </a:p>
          <a:p>
            <a:r>
              <a:rPr lang="et-EE" sz="2000" dirty="0"/>
              <a:t>[RT I, 30.06.2020, 7 - jõust. 01.07.2020]</a:t>
            </a:r>
          </a:p>
        </p:txBody>
      </p:sp>
    </p:spTree>
    <p:extLst>
      <p:ext uri="{BB962C8B-B14F-4D97-AF65-F5344CB8AC3E}">
        <p14:creationId xmlns:p14="http://schemas.microsoft.com/office/powerpoint/2010/main" val="29630957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TKS § 111.   Rakendussäte</a:t>
            </a:r>
          </a:p>
        </p:txBody>
      </p:sp>
      <p:sp>
        <p:nvSpPr>
          <p:cNvPr id="3" name="Content Placeholder 2"/>
          <p:cNvSpPr>
            <a:spLocks noGrp="1"/>
          </p:cNvSpPr>
          <p:nvPr>
            <p:ph idx="1"/>
          </p:nvPr>
        </p:nvSpPr>
        <p:spPr/>
        <p:txBody>
          <a:bodyPr/>
          <a:lstStyle/>
          <a:p>
            <a:r>
              <a:rPr lang="et-EE" sz="2000" dirty="0"/>
              <a:t> (14) Käesoleva seaduse §-s 31</a:t>
            </a:r>
            <a:r>
              <a:rPr lang="et-EE" sz="2000" baseline="30000" dirty="0"/>
              <a:t>5</a:t>
            </a:r>
            <a:r>
              <a:rPr lang="et-EE" sz="2000" dirty="0"/>
              <a:t> nimetatud taimepassi väljaandja täienduskoolitus loetakse läbituks isiku puhul, kellele on ajavahemikul 2019. aasta 14. detsembrist kuni 2020. aasta 14. detsembrini antud taimepassi väljastamise õigus, kui isik osaleb kahe aasta jooksul nimetatud õiguse andmise aastast arvates § 31</a:t>
            </a:r>
            <a:r>
              <a:rPr lang="et-EE" sz="2000" baseline="30000" dirty="0"/>
              <a:t>5</a:t>
            </a:r>
            <a:r>
              <a:rPr lang="et-EE" sz="2000" dirty="0"/>
              <a:t> lõikes 6 nimetatud erialasel täienduskoolitusel.</a:t>
            </a:r>
            <a:br>
              <a:rPr lang="et-EE" sz="2000" dirty="0"/>
            </a:br>
            <a:r>
              <a:rPr lang="et-EE" sz="2000" dirty="0"/>
              <a:t>[</a:t>
            </a:r>
            <a:r>
              <a:rPr lang="et-EE" sz="2000" dirty="0">
                <a:hlinkClick r:id="rId2"/>
              </a:rPr>
              <a:t>RT I, 30.06.2020, 7</a:t>
            </a:r>
            <a:r>
              <a:rPr lang="et-EE" sz="2000" dirty="0"/>
              <a:t> - jõust. 01.07.2020]</a:t>
            </a:r>
          </a:p>
          <a:p>
            <a:r>
              <a:rPr lang="et-EE" sz="2000" dirty="0"/>
              <a:t> </a:t>
            </a:r>
          </a:p>
          <a:p>
            <a:r>
              <a:rPr lang="et-EE" sz="2000" dirty="0"/>
              <a:t>  (16) Käesoleva seaduse § 31</a:t>
            </a:r>
            <a:r>
              <a:rPr lang="et-EE" sz="2000" baseline="30000" dirty="0"/>
              <a:t>1</a:t>
            </a:r>
            <a:r>
              <a:rPr lang="et-EE" sz="2000" dirty="0"/>
              <a:t> lõikes 1 nimetatud tegevusloa taotluse lahendamise eest ei tasu riigilõivu ettevõtja, kellele on taimepassi väljastamise õigus antud enne 2019. aasta 14. detsembrit ja kes esitab taotluse taimepassi väljaandmise tegevusloa saamiseks enne 2020. aasta 14. detsembrit.</a:t>
            </a:r>
            <a:br>
              <a:rPr lang="et-EE" sz="2000" dirty="0"/>
            </a:br>
            <a:r>
              <a:rPr lang="et-EE" sz="2000" dirty="0"/>
              <a:t>[</a:t>
            </a:r>
            <a:r>
              <a:rPr lang="et-EE" sz="2000" dirty="0">
                <a:hlinkClick r:id="rId2"/>
              </a:rPr>
              <a:t>RT I, 30.06.2020, 7</a:t>
            </a:r>
            <a:r>
              <a:rPr lang="et-EE" sz="2000" dirty="0"/>
              <a:t> - jõust. 01.07.2020]</a:t>
            </a:r>
          </a:p>
        </p:txBody>
      </p:sp>
    </p:spTree>
    <p:extLst>
      <p:ext uri="{BB962C8B-B14F-4D97-AF65-F5344CB8AC3E}">
        <p14:creationId xmlns:p14="http://schemas.microsoft.com/office/powerpoint/2010/main" val="18354330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Riigilõivuseadus</a:t>
            </a:r>
            <a:endParaRPr lang="et-EE" dirty="0"/>
          </a:p>
        </p:txBody>
      </p:sp>
      <p:sp>
        <p:nvSpPr>
          <p:cNvPr id="3" name="Content Placeholder 2"/>
          <p:cNvSpPr>
            <a:spLocks noGrp="1"/>
          </p:cNvSpPr>
          <p:nvPr>
            <p:ph idx="1"/>
          </p:nvPr>
        </p:nvSpPr>
        <p:spPr/>
        <p:txBody>
          <a:bodyPr/>
          <a:lstStyle/>
          <a:p>
            <a:r>
              <a:rPr lang="et-EE" sz="2000" b="1" dirty="0"/>
              <a:t>§ 248.  Taimepassi väljaandmine ja taimepassi väljaandmise tegevusloa taotluse läbivaatamine</a:t>
            </a:r>
            <a:br>
              <a:rPr lang="et-EE" sz="2000" b="1" dirty="0"/>
            </a:br>
            <a:r>
              <a:rPr lang="et-EE" sz="2000" dirty="0"/>
              <a:t>[</a:t>
            </a:r>
            <a:r>
              <a:rPr lang="et-EE" sz="2000" dirty="0">
                <a:hlinkClick r:id="rId2"/>
              </a:rPr>
              <a:t>RT I, 30.06.2020, 7</a:t>
            </a:r>
            <a:r>
              <a:rPr lang="et-EE" sz="2000" dirty="0"/>
              <a:t> - jõust. 01.07.2020</a:t>
            </a:r>
            <a:r>
              <a:rPr lang="et-EE" sz="2000" dirty="0" smtClean="0"/>
              <a:t>]</a:t>
            </a:r>
          </a:p>
          <a:p>
            <a:pPr marL="457200" indent="-457200">
              <a:buFont typeface="Arial" panose="020B0604020202020204" pitchFamily="34" charset="0"/>
              <a:buChar char="•"/>
            </a:pPr>
            <a:r>
              <a:rPr lang="et-EE" sz="2000" dirty="0"/>
              <a:t>taime, taimse saaduse ja muu objekti, välja arvatud sertifitseeritud seemne ja seemnekartuli kohta taimepassi väljaandmise eest tasutakse riigilõivu 5 eurot iga 100 taimepassi kohta</a:t>
            </a:r>
            <a:r>
              <a:rPr lang="et-EE" sz="2000" dirty="0" smtClean="0"/>
              <a:t>.</a:t>
            </a:r>
          </a:p>
          <a:p>
            <a:pPr marL="457200" indent="-457200">
              <a:buFont typeface="Arial" panose="020B0604020202020204" pitchFamily="34" charset="0"/>
              <a:buChar char="•"/>
            </a:pPr>
            <a:r>
              <a:rPr lang="et-EE" sz="2000" dirty="0"/>
              <a:t>(2) Taimepassi väljaandmise tegevusloa taotluse läbivaatamise eest tasutakse riigilõivu </a:t>
            </a:r>
            <a:r>
              <a:rPr lang="et-EE" sz="2000" b="1" dirty="0"/>
              <a:t>270</a:t>
            </a:r>
            <a:r>
              <a:rPr lang="et-EE" sz="2000" dirty="0"/>
              <a:t> eurot.</a:t>
            </a:r>
          </a:p>
          <a:p>
            <a:pPr marL="457200" indent="-457200">
              <a:buFont typeface="Arial" panose="020B0604020202020204" pitchFamily="34" charset="0"/>
              <a:buChar char="•"/>
            </a:pPr>
            <a:r>
              <a:rPr lang="et-EE" sz="2000" dirty="0"/>
              <a:t>[RT I, 30.06.2020, 7 - jõust. 01.07.2020]</a:t>
            </a:r>
            <a:endParaRPr lang="et-EE" sz="2000" dirty="0" smtClean="0"/>
          </a:p>
          <a:p>
            <a:endParaRPr lang="et-EE" b="1" dirty="0"/>
          </a:p>
          <a:p>
            <a:endParaRPr lang="et-EE" dirty="0"/>
          </a:p>
        </p:txBody>
      </p:sp>
    </p:spTree>
    <p:extLst>
      <p:ext uri="{BB962C8B-B14F-4D97-AF65-F5344CB8AC3E}">
        <p14:creationId xmlns:p14="http://schemas.microsoft.com/office/powerpoint/2010/main" val="17439563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Tänan! </a:t>
            </a:r>
            <a:endParaRPr lang="et-EE" dirty="0"/>
          </a:p>
        </p:txBody>
      </p:sp>
      <p:sp>
        <p:nvSpPr>
          <p:cNvPr id="3" name="Content Placeholder 2"/>
          <p:cNvSpPr>
            <a:spLocks noGrp="1"/>
          </p:cNvSpPr>
          <p:nvPr>
            <p:ph idx="1"/>
          </p:nvPr>
        </p:nvSpPr>
        <p:spPr/>
        <p:txBody>
          <a:bodyPr/>
          <a:lstStyle/>
          <a:p>
            <a:r>
              <a:rPr lang="et-EE" dirty="0" smtClean="0">
                <a:latin typeface="+mj-lt"/>
              </a:rPr>
              <a:t>Olga </a:t>
            </a:r>
            <a:r>
              <a:rPr lang="et-EE" dirty="0" err="1" smtClean="0">
                <a:latin typeface="+mj-lt"/>
              </a:rPr>
              <a:t>Lavrenjteva</a:t>
            </a:r>
            <a:endParaRPr lang="et-EE" dirty="0" smtClean="0">
              <a:latin typeface="+mj-lt"/>
            </a:endParaRPr>
          </a:p>
          <a:p>
            <a:r>
              <a:rPr lang="et-EE" dirty="0" smtClean="0">
                <a:latin typeface="+mj-lt"/>
              </a:rPr>
              <a:t>Maaeluministeerium</a:t>
            </a:r>
          </a:p>
          <a:p>
            <a:r>
              <a:rPr lang="et-EE" dirty="0" smtClean="0">
                <a:latin typeface="+mj-lt"/>
              </a:rPr>
              <a:t>Taimeterviseosakond</a:t>
            </a:r>
          </a:p>
          <a:p>
            <a:r>
              <a:rPr lang="et-EE" dirty="0" smtClean="0">
                <a:latin typeface="+mj-lt"/>
              </a:rPr>
              <a:t>Nõunik</a:t>
            </a:r>
          </a:p>
          <a:p>
            <a:r>
              <a:rPr lang="et-EE" dirty="0" smtClean="0">
                <a:latin typeface="+mj-lt"/>
                <a:hlinkClick r:id="rId2"/>
              </a:rPr>
              <a:t>Olga.Lavrentjeva@agri.ee</a:t>
            </a:r>
            <a:r>
              <a:rPr lang="et-EE" dirty="0" smtClean="0">
                <a:latin typeface="+mj-lt"/>
              </a:rPr>
              <a:t> </a:t>
            </a:r>
          </a:p>
          <a:p>
            <a:endParaRPr lang="et-EE" dirty="0">
              <a:latin typeface="+mj-lt"/>
            </a:endParaRPr>
          </a:p>
        </p:txBody>
      </p:sp>
    </p:spTree>
    <p:extLst>
      <p:ext uri="{BB962C8B-B14F-4D97-AF65-F5344CB8AC3E}">
        <p14:creationId xmlns:p14="http://schemas.microsoft.com/office/powerpoint/2010/main" val="37530952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t-EE" dirty="0" smtClean="0"/>
              <a:t>Päevakava</a:t>
            </a:r>
            <a:endParaRPr lang="et-EE" dirty="0"/>
          </a:p>
        </p:txBody>
      </p:sp>
      <p:pic>
        <p:nvPicPr>
          <p:cNvPr id="6" name="Content Placeholder 5"/>
          <p:cNvPicPr>
            <a:picLocks noGrp="1" noChangeAspect="1"/>
          </p:cNvPicPr>
          <p:nvPr>
            <p:ph idx="1"/>
          </p:nvPr>
        </p:nvPicPr>
        <p:blipFill>
          <a:blip r:embed="rId2"/>
          <a:stretch>
            <a:fillRect/>
          </a:stretch>
        </p:blipFill>
        <p:spPr>
          <a:xfrm>
            <a:off x="1043385" y="1768475"/>
            <a:ext cx="6408712" cy="4732432"/>
          </a:xfrm>
          <a:prstGeom prst="rect">
            <a:avLst/>
          </a:prstGeom>
        </p:spPr>
      </p:pic>
    </p:spTree>
    <p:extLst>
      <p:ext uri="{BB962C8B-B14F-4D97-AF65-F5344CB8AC3E}">
        <p14:creationId xmlns:p14="http://schemas.microsoft.com/office/powerpoint/2010/main" val="1414397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a:xfrm>
            <a:off x="899369" y="2412157"/>
            <a:ext cx="7200000" cy="1800000"/>
          </a:xfrm>
        </p:spPr>
        <p:txBody>
          <a:bodyPr/>
          <a:lstStyle/>
          <a:p>
            <a:r>
              <a:rPr lang="et-EE" sz="3200" b="1" dirty="0"/>
              <a:t>Taimekaitseseaduse, mahepõllumajanduse seaduse, riigilõivuseaduse ning taimede paljundamise ja sordikaitse seaduse muutmise seadus 142 SE </a:t>
            </a:r>
            <a:r>
              <a:rPr lang="et-EE" sz="2400" b="1" dirty="0" smtClean="0"/>
              <a:t/>
            </a:r>
            <a:br>
              <a:rPr lang="et-EE" sz="2400" b="1" dirty="0" smtClean="0"/>
            </a:br>
            <a:endParaRPr lang="et-EE" sz="2400" dirty="0"/>
          </a:p>
        </p:txBody>
      </p:sp>
      <p:pic>
        <p:nvPicPr>
          <p:cNvPr id="3" name="Picture 2"/>
          <p:cNvPicPr>
            <a:picLocks noChangeAspect="1"/>
          </p:cNvPicPr>
          <p:nvPr/>
        </p:nvPicPr>
        <p:blipFill>
          <a:blip r:embed="rId2"/>
          <a:stretch>
            <a:fillRect/>
          </a:stretch>
        </p:blipFill>
        <p:spPr>
          <a:xfrm>
            <a:off x="6155953" y="179909"/>
            <a:ext cx="2642869" cy="1360053"/>
          </a:xfrm>
          <a:prstGeom prst="rect">
            <a:avLst/>
          </a:prstGeom>
        </p:spPr>
      </p:pic>
      <p:pic>
        <p:nvPicPr>
          <p:cNvPr id="4" name="Picture 3" descr="cid:image001.png@01D5D78C.47BB2CE0"/>
          <p:cNvPicPr/>
          <p:nvPr/>
        </p:nvPicPr>
        <p:blipFill>
          <a:blip r:embed="rId3">
            <a:extLst>
              <a:ext uri="{28A0092B-C50C-407E-A947-70E740481C1C}">
                <a14:useLocalDpi xmlns:a14="http://schemas.microsoft.com/office/drawing/2010/main" val="0"/>
              </a:ext>
            </a:extLst>
          </a:blip>
          <a:srcRect/>
          <a:stretch>
            <a:fillRect/>
          </a:stretch>
        </p:blipFill>
        <p:spPr bwMode="auto">
          <a:xfrm>
            <a:off x="539329" y="4860429"/>
            <a:ext cx="2851150" cy="946150"/>
          </a:xfrm>
          <a:prstGeom prst="rect">
            <a:avLst/>
          </a:prstGeom>
          <a:noFill/>
          <a:ln>
            <a:noFill/>
          </a:ln>
        </p:spPr>
      </p:pic>
      <p:sp>
        <p:nvSpPr>
          <p:cNvPr id="5" name="TextBox 4"/>
          <p:cNvSpPr txBox="1"/>
          <p:nvPr/>
        </p:nvSpPr>
        <p:spPr>
          <a:xfrm>
            <a:off x="6588001" y="5652517"/>
            <a:ext cx="2520280" cy="378565"/>
          </a:xfrm>
          <a:prstGeom prst="rect">
            <a:avLst/>
          </a:prstGeom>
          <a:noFill/>
        </p:spPr>
        <p:txBody>
          <a:bodyPr wrap="square" rtlCol="0">
            <a:spAutoFit/>
          </a:bodyPr>
          <a:lstStyle/>
          <a:p>
            <a:r>
              <a:rPr lang="et-EE" dirty="0" smtClean="0"/>
              <a:t>10.09.2020</a:t>
            </a:r>
          </a:p>
        </p:txBody>
      </p:sp>
    </p:spTree>
    <p:extLst>
      <p:ext uri="{BB962C8B-B14F-4D97-AF65-F5344CB8AC3E}">
        <p14:creationId xmlns:p14="http://schemas.microsoft.com/office/powerpoint/2010/main" val="35147859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Muudatuse vajadus</a:t>
            </a:r>
            <a:endParaRPr lang="et-EE" dirty="0"/>
          </a:p>
        </p:txBody>
      </p:sp>
      <p:sp>
        <p:nvSpPr>
          <p:cNvPr id="3" name="Content Placeholder 2"/>
          <p:cNvSpPr>
            <a:spLocks noGrp="1"/>
          </p:cNvSpPr>
          <p:nvPr>
            <p:ph idx="1"/>
          </p:nvPr>
        </p:nvSpPr>
        <p:spPr/>
        <p:txBody>
          <a:bodyPr/>
          <a:lstStyle/>
          <a:p>
            <a:pPr algn="just"/>
            <a:r>
              <a:rPr lang="et-EE" dirty="0"/>
              <a:t>Eelnõu eesmärk on viia seadused kooskõlla Euroopa Liidu taimetervise määruse ja ametliku kontrolli </a:t>
            </a:r>
            <a:r>
              <a:rPr lang="et-EE" dirty="0" smtClean="0"/>
              <a:t>määrusega.</a:t>
            </a:r>
          </a:p>
          <a:p>
            <a:pPr algn="just"/>
            <a:r>
              <a:rPr lang="et-EE" dirty="0" smtClean="0"/>
              <a:t>Lisaks </a:t>
            </a:r>
            <a:r>
              <a:rPr lang="et-EE" dirty="0"/>
              <a:t>muudetakse taimekaitseseadust tingituna EL säästva taimekaitse </a:t>
            </a:r>
            <a:r>
              <a:rPr lang="et-EE" dirty="0" smtClean="0"/>
              <a:t>direktiivi </a:t>
            </a:r>
            <a:r>
              <a:rPr lang="et-EE" dirty="0"/>
              <a:t>muutmisest.</a:t>
            </a:r>
          </a:p>
          <a:p>
            <a:endParaRPr lang="et-EE" dirty="0"/>
          </a:p>
        </p:txBody>
      </p:sp>
    </p:spTree>
    <p:extLst>
      <p:ext uri="{BB962C8B-B14F-4D97-AF65-F5344CB8AC3E}">
        <p14:creationId xmlns:p14="http://schemas.microsoft.com/office/powerpoint/2010/main" val="2457813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Muudatused seadusandluses</a:t>
            </a:r>
            <a:endParaRPr lang="et-EE" dirty="0"/>
          </a:p>
        </p:txBody>
      </p:sp>
      <p:sp>
        <p:nvSpPr>
          <p:cNvPr id="3" name="Content Placeholder 2"/>
          <p:cNvSpPr>
            <a:spLocks noGrp="1"/>
          </p:cNvSpPr>
          <p:nvPr>
            <p:ph idx="1"/>
          </p:nvPr>
        </p:nvSpPr>
        <p:spPr/>
        <p:txBody>
          <a:bodyPr/>
          <a:lstStyle/>
          <a:p>
            <a:r>
              <a:rPr lang="et-EE" b="1" u="sng" dirty="0">
                <a:latin typeface="+mj-lt"/>
              </a:rPr>
              <a:t>Taimekaitseseaduse</a:t>
            </a:r>
            <a:r>
              <a:rPr lang="et-EE" dirty="0"/>
              <a:t>, mahepõllumajanduse seaduse, </a:t>
            </a:r>
            <a:r>
              <a:rPr lang="et-EE" b="1" u="sng" dirty="0"/>
              <a:t>riigilõivuseaduse</a:t>
            </a:r>
            <a:r>
              <a:rPr lang="et-EE" dirty="0"/>
              <a:t> ning taimede paljundamise ja sordikaitse seaduse muutmise seadus 142 SE </a:t>
            </a:r>
            <a:endParaRPr lang="et-EE" dirty="0" smtClean="0"/>
          </a:p>
          <a:p>
            <a:r>
              <a:rPr lang="et-EE" dirty="0"/>
              <a:t>Redaktsiooni jõustumise </a:t>
            </a:r>
            <a:r>
              <a:rPr lang="et-EE" dirty="0" smtClean="0"/>
              <a:t>kuupäev:</a:t>
            </a:r>
            <a:r>
              <a:rPr lang="et-EE" dirty="0"/>
              <a:t>	</a:t>
            </a:r>
            <a:r>
              <a:rPr lang="et-EE" b="1" dirty="0" smtClean="0"/>
              <a:t>01.07.2020</a:t>
            </a:r>
          </a:p>
          <a:p>
            <a:pPr marL="108000" indent="0">
              <a:buNone/>
            </a:pPr>
            <a:endParaRPr lang="et-EE" b="1" dirty="0" smtClean="0"/>
          </a:p>
          <a:p>
            <a:pPr marL="108000" indent="0">
              <a:buNone/>
            </a:pPr>
            <a:endParaRPr lang="et-EE" dirty="0"/>
          </a:p>
        </p:txBody>
      </p:sp>
    </p:spTree>
    <p:extLst>
      <p:ext uri="{BB962C8B-B14F-4D97-AF65-F5344CB8AC3E}">
        <p14:creationId xmlns:p14="http://schemas.microsoft.com/office/powerpoint/2010/main" val="2706594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Majandustegevusteatis</a:t>
            </a:r>
            <a:endParaRPr lang="et-EE" dirty="0"/>
          </a:p>
        </p:txBody>
      </p:sp>
      <p:sp>
        <p:nvSpPr>
          <p:cNvPr id="3" name="Content Placeholder 2"/>
          <p:cNvSpPr>
            <a:spLocks noGrp="1"/>
          </p:cNvSpPr>
          <p:nvPr>
            <p:ph idx="1"/>
          </p:nvPr>
        </p:nvSpPr>
        <p:spPr/>
        <p:txBody>
          <a:bodyPr/>
          <a:lstStyle/>
          <a:p>
            <a:pPr marL="457200" indent="-457200" algn="just">
              <a:buFont typeface="Arial" panose="020B0604020202020204" pitchFamily="34" charset="0"/>
              <a:buChar char="•"/>
            </a:pPr>
            <a:r>
              <a:rPr lang="et-EE" sz="2400" dirty="0"/>
              <a:t>Taimetervise valdkonnas laieneb hõlmatute ring. Selleks laiendatakse majandustegevusteate esitamise kohustust üldjuhul kõigile taimse istutusmaterjali turustamisega tegelevatele </a:t>
            </a:r>
            <a:r>
              <a:rPr lang="et-EE" sz="2400" dirty="0" smtClean="0"/>
              <a:t>ettevõtjatele (TKS § </a:t>
            </a:r>
            <a:r>
              <a:rPr lang="et-EE" sz="2400" dirty="0"/>
              <a:t>31 lg </a:t>
            </a:r>
            <a:r>
              <a:rPr lang="et-EE" sz="2400" dirty="0" smtClean="0"/>
              <a:t>1).</a:t>
            </a:r>
          </a:p>
          <a:p>
            <a:pPr marL="457200" indent="-457200" algn="just">
              <a:buFont typeface="Arial" panose="020B0604020202020204" pitchFamily="34" charset="0"/>
              <a:buChar char="•"/>
            </a:pPr>
            <a:r>
              <a:rPr lang="et-EE" sz="2400" dirty="0"/>
              <a:t>Samuti peavad kultiveerimismaterjali (</a:t>
            </a:r>
            <a:r>
              <a:rPr lang="et-EE" sz="2400" dirty="0" smtClean="0"/>
              <a:t>metsaistutusmaterjal</a:t>
            </a:r>
            <a:r>
              <a:rPr lang="et-EE" sz="2400" dirty="0"/>
              <a:t>) tootmise ja turustamisega tegelevad ettevõtjad esitama </a:t>
            </a:r>
            <a:r>
              <a:rPr lang="et-EE" sz="2400" dirty="0" smtClean="0"/>
              <a:t>Põllumajandusametile majandustegevusteate (TKS § </a:t>
            </a:r>
            <a:r>
              <a:rPr lang="et-EE" sz="2400" dirty="0"/>
              <a:t>31 lg 1 p 5). </a:t>
            </a:r>
          </a:p>
          <a:p>
            <a:pPr marL="457200" indent="-457200">
              <a:buFont typeface="Arial" panose="020B0604020202020204" pitchFamily="34" charset="0"/>
              <a:buChar char="•"/>
            </a:pPr>
            <a:endParaRPr lang="et-EE" sz="2400" dirty="0"/>
          </a:p>
        </p:txBody>
      </p:sp>
    </p:spTree>
    <p:extLst>
      <p:ext uri="{BB962C8B-B14F-4D97-AF65-F5344CB8AC3E}">
        <p14:creationId xmlns:p14="http://schemas.microsoft.com/office/powerpoint/2010/main" val="1468247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T</a:t>
            </a:r>
            <a:r>
              <a:rPr lang="et-EE" dirty="0" smtClean="0"/>
              <a:t>aimepassi </a:t>
            </a:r>
            <a:r>
              <a:rPr lang="et-EE" dirty="0"/>
              <a:t>väljaandmise tegevusluba</a:t>
            </a:r>
          </a:p>
        </p:txBody>
      </p:sp>
      <p:sp>
        <p:nvSpPr>
          <p:cNvPr id="3" name="Content Placeholder 2"/>
          <p:cNvSpPr>
            <a:spLocks noGrp="1"/>
          </p:cNvSpPr>
          <p:nvPr>
            <p:ph idx="1"/>
          </p:nvPr>
        </p:nvSpPr>
        <p:spPr/>
        <p:txBody>
          <a:bodyPr/>
          <a:lstStyle/>
          <a:p>
            <a:pPr marL="342900" indent="-342900" algn="just">
              <a:buFont typeface="Arial" panose="020B0604020202020204" pitchFamily="34" charset="0"/>
              <a:buChar char="•"/>
            </a:pPr>
            <a:r>
              <a:rPr lang="et-EE" sz="2400" dirty="0" smtClean="0"/>
              <a:t>Ettevõtja</a:t>
            </a:r>
            <a:r>
              <a:rPr lang="et-EE" sz="2400" dirty="0"/>
              <a:t>, kes toodab ja turustab taimi k.a mõne liigi seemneid, mis vajavad taimepassi, omama taimepassi väljaandmise </a:t>
            </a:r>
            <a:r>
              <a:rPr lang="et-EE" sz="2400" dirty="0" smtClean="0"/>
              <a:t>tegevusluba (</a:t>
            </a:r>
            <a:r>
              <a:rPr lang="et-EE" sz="2400" dirty="0" err="1" smtClean="0"/>
              <a:t>TaimKS</a:t>
            </a:r>
            <a:r>
              <a:rPr lang="et-EE" sz="2400" dirty="0" smtClean="0"/>
              <a:t> </a:t>
            </a:r>
            <a:r>
              <a:rPr lang="et-EE" sz="2400" dirty="0"/>
              <a:t>§</a:t>
            </a:r>
            <a:r>
              <a:rPr lang="et-EE" sz="2400" dirty="0" smtClean="0">
                <a:ea typeface="Calibri" panose="020F0502020204030204" pitchFamily="34" charset="0"/>
              </a:rPr>
              <a:t> </a:t>
            </a:r>
            <a:r>
              <a:rPr lang="et-EE" sz="2400" dirty="0">
                <a:ea typeface="Calibri" panose="020F0502020204030204" pitchFamily="34" charset="0"/>
              </a:rPr>
              <a:t>31</a:t>
            </a:r>
            <a:r>
              <a:rPr lang="et-EE" sz="2400" baseline="30000" dirty="0">
                <a:ea typeface="Calibri" panose="020F0502020204030204" pitchFamily="34" charset="0"/>
              </a:rPr>
              <a:t>1</a:t>
            </a:r>
            <a:r>
              <a:rPr lang="et-EE" sz="2400" dirty="0" smtClean="0"/>
              <a:t>).</a:t>
            </a:r>
          </a:p>
          <a:p>
            <a:pPr marL="342900" indent="-342900" algn="just">
              <a:buFont typeface="Arial" panose="020B0604020202020204" pitchFamily="34" charset="0"/>
              <a:buChar char="•"/>
            </a:pPr>
            <a:r>
              <a:rPr lang="et-EE" sz="2400" dirty="0" smtClean="0"/>
              <a:t>Tegevusloa </a:t>
            </a:r>
            <a:r>
              <a:rPr lang="et-EE" sz="2400" dirty="0"/>
              <a:t>saamiseks peab ettevõtja läbima aluskoolituse ja hiljem vastavalt ka täienduskoolituse, mis korraldatakse </a:t>
            </a:r>
            <a:r>
              <a:rPr lang="et-EE" sz="2400" dirty="0" smtClean="0"/>
              <a:t>Põllumajandusameti </a:t>
            </a:r>
            <a:r>
              <a:rPr lang="et-EE" sz="2400" dirty="0"/>
              <a:t>poolt ja on tasuta.</a:t>
            </a:r>
          </a:p>
          <a:p>
            <a:endParaRPr lang="et-EE" sz="2400" dirty="0"/>
          </a:p>
        </p:txBody>
      </p:sp>
    </p:spTree>
    <p:extLst>
      <p:ext uri="{BB962C8B-B14F-4D97-AF65-F5344CB8AC3E}">
        <p14:creationId xmlns:p14="http://schemas.microsoft.com/office/powerpoint/2010/main" val="4230041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Taimepass (I)</a:t>
            </a:r>
            <a:r>
              <a:rPr lang="et-EE" dirty="0"/>
              <a:t/>
            </a:r>
            <a:br>
              <a:rPr lang="et-EE" dirty="0"/>
            </a:br>
            <a:endParaRPr lang="et-EE" dirty="0"/>
          </a:p>
        </p:txBody>
      </p:sp>
      <p:sp>
        <p:nvSpPr>
          <p:cNvPr id="3" name="Content Placeholder 2"/>
          <p:cNvSpPr>
            <a:spLocks noGrp="1"/>
          </p:cNvSpPr>
          <p:nvPr>
            <p:ph idx="1"/>
          </p:nvPr>
        </p:nvSpPr>
        <p:spPr>
          <a:xfrm>
            <a:off x="503237" y="1332037"/>
            <a:ext cx="7920000" cy="4513263"/>
          </a:xfrm>
        </p:spPr>
        <p:txBody>
          <a:bodyPr/>
          <a:lstStyle/>
          <a:p>
            <a:pPr algn="just"/>
            <a:r>
              <a:rPr lang="et-EE" sz="2400" dirty="0" smtClean="0"/>
              <a:t>Taimed </a:t>
            </a:r>
            <a:r>
              <a:rPr lang="et-EE" sz="2400" dirty="0"/>
              <a:t>ja seemned, mis peavad olema varustatud taimepassiga, on loetletud Komisjoni rakendusmääruse (EL) 2019/2072 lisas XIII</a:t>
            </a:r>
            <a:r>
              <a:rPr lang="et-EE" sz="2400" dirty="0" smtClean="0"/>
              <a:t>.</a:t>
            </a:r>
          </a:p>
          <a:p>
            <a:pPr algn="just"/>
            <a:r>
              <a:rPr lang="et-EE" sz="2400" b="1" dirty="0" smtClean="0"/>
              <a:t>Taimepass peab alati olema:</a:t>
            </a:r>
            <a:endParaRPr lang="et-EE" sz="2400" b="1" dirty="0"/>
          </a:p>
          <a:p>
            <a:pPr marL="342900" indent="-342900" algn="just">
              <a:buFont typeface="Arial" panose="020B0604020202020204" pitchFamily="34" charset="0"/>
              <a:buChar char="•"/>
            </a:pPr>
            <a:r>
              <a:rPr lang="et-EE" sz="2400" dirty="0" smtClean="0"/>
              <a:t>iga </a:t>
            </a:r>
            <a:r>
              <a:rPr lang="et-EE" sz="2400" dirty="0"/>
              <a:t>taime juures, kui taim on </a:t>
            </a:r>
            <a:r>
              <a:rPr lang="et-EE" sz="2400" b="1" dirty="0"/>
              <a:t>viljapuu-bakterpõletiku peremeestaim </a:t>
            </a:r>
            <a:r>
              <a:rPr lang="et-EE" sz="2400" dirty="0"/>
              <a:t>(õunapuu, pirnipuu, pihlaka ja teised roosõelised);</a:t>
            </a:r>
          </a:p>
          <a:p>
            <a:pPr marL="342900" indent="-342900" algn="just">
              <a:buFont typeface="Arial" panose="020B0604020202020204" pitchFamily="34" charset="0"/>
              <a:buChar char="•"/>
            </a:pPr>
            <a:r>
              <a:rPr lang="et-EE" sz="2400" dirty="0"/>
              <a:t>i</a:t>
            </a:r>
            <a:r>
              <a:rPr lang="et-EE" sz="2400" dirty="0" smtClean="0"/>
              <a:t>ga </a:t>
            </a:r>
            <a:r>
              <a:rPr lang="et-EE" sz="2400" dirty="0"/>
              <a:t>taime ja seemnepaki juures, kui neid turustatakse </a:t>
            </a:r>
            <a:r>
              <a:rPr lang="et-EE" sz="2400" b="1" dirty="0" err="1"/>
              <a:t>kaugmüügi</a:t>
            </a:r>
            <a:r>
              <a:rPr lang="et-EE" sz="2400" dirty="0"/>
              <a:t> (</a:t>
            </a:r>
            <a:r>
              <a:rPr lang="et-EE" sz="2400" dirty="0" err="1"/>
              <a:t>e-pood</a:t>
            </a:r>
            <a:r>
              <a:rPr lang="et-EE" sz="2400" dirty="0"/>
              <a:t>, telefon, kataloog) teel. Näiteks ka </a:t>
            </a:r>
            <a:r>
              <a:rPr lang="et-EE" sz="2400" b="1" dirty="0"/>
              <a:t>sibula, paprika ja tomati seemned </a:t>
            </a:r>
            <a:r>
              <a:rPr lang="et-EE" sz="2400" dirty="0"/>
              <a:t>peavad olema alati varustatud taimepassiga, kui neid turustatakse </a:t>
            </a:r>
            <a:r>
              <a:rPr lang="et-EE" sz="2400" dirty="0" err="1"/>
              <a:t>kaugmüügi</a:t>
            </a:r>
            <a:r>
              <a:rPr lang="et-EE" sz="2400" dirty="0"/>
              <a:t> </a:t>
            </a:r>
            <a:r>
              <a:rPr lang="et-EE" sz="2400" dirty="0" smtClean="0"/>
              <a:t>teel;</a:t>
            </a:r>
          </a:p>
          <a:p>
            <a:pPr marL="342900" indent="-342900" algn="just">
              <a:buFont typeface="Arial" panose="020B0604020202020204" pitchFamily="34" charset="0"/>
              <a:buChar char="•"/>
            </a:pPr>
            <a:r>
              <a:rPr lang="et-EE" sz="2400" dirty="0"/>
              <a:t>t</a:t>
            </a:r>
            <a:r>
              <a:rPr lang="et-EE" sz="2400" dirty="0" smtClean="0"/>
              <a:t>aimedel</a:t>
            </a:r>
            <a:r>
              <a:rPr lang="et-EE" sz="2400" dirty="0"/>
              <a:t>, millega isik tahab rajada istandust, metsa, aeda või kasutada neid haljastuses. </a:t>
            </a:r>
          </a:p>
          <a:p>
            <a:r>
              <a:rPr lang="et-EE" sz="2400" dirty="0"/>
              <a:t> </a:t>
            </a:r>
          </a:p>
        </p:txBody>
      </p:sp>
    </p:spTree>
    <p:extLst>
      <p:ext uri="{BB962C8B-B14F-4D97-AF65-F5344CB8AC3E}">
        <p14:creationId xmlns:p14="http://schemas.microsoft.com/office/powerpoint/2010/main" val="3731936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Taimepass (II)</a:t>
            </a:r>
            <a:endParaRPr lang="et-EE" dirty="0"/>
          </a:p>
        </p:txBody>
      </p:sp>
      <p:sp>
        <p:nvSpPr>
          <p:cNvPr id="3" name="Content Placeholder 2"/>
          <p:cNvSpPr>
            <a:spLocks noGrp="1"/>
          </p:cNvSpPr>
          <p:nvPr>
            <p:ph idx="1"/>
          </p:nvPr>
        </p:nvSpPr>
        <p:spPr/>
        <p:txBody>
          <a:bodyPr/>
          <a:lstStyle/>
          <a:p>
            <a:pPr marL="457200" indent="-457200" algn="just">
              <a:buFont typeface="Arial" panose="020B0604020202020204" pitchFamily="34" charset="0"/>
              <a:buChar char="•"/>
            </a:pPr>
            <a:r>
              <a:rPr lang="et-EE" sz="2400" dirty="0"/>
              <a:t>I</a:t>
            </a:r>
            <a:r>
              <a:rPr lang="et-EE" sz="2400" dirty="0" smtClean="0"/>
              <a:t>sik</a:t>
            </a:r>
            <a:r>
              <a:rPr lang="et-EE" sz="2400" dirty="0"/>
              <a:t>, kes soovib turustada neid taimi ja seemneid, mis vajavad </a:t>
            </a:r>
            <a:r>
              <a:rPr lang="et-EE" sz="2400" dirty="0" smtClean="0"/>
              <a:t>alati taimepassi</a:t>
            </a:r>
            <a:r>
              <a:rPr lang="et-EE" sz="2400" dirty="0"/>
              <a:t>, peab omama ka taimepassi väljaandmise tegevusluba. </a:t>
            </a:r>
            <a:endParaRPr lang="et-EE" sz="2400" dirty="0" smtClean="0"/>
          </a:p>
          <a:p>
            <a:pPr marL="457200" indent="-457200" algn="just">
              <a:buFont typeface="Arial" panose="020B0604020202020204" pitchFamily="34" charset="0"/>
              <a:buChar char="•"/>
            </a:pPr>
            <a:r>
              <a:rPr lang="et-EE" sz="2400" dirty="0" smtClean="0"/>
              <a:t>Kui </a:t>
            </a:r>
            <a:r>
              <a:rPr lang="et-EE" sz="2400" dirty="0"/>
              <a:t>tegu on kaubavahendajaga (isik, kes ise ei tooda taimi, vaid ainult turustab neid), siis ta ei pea omama taimepassi väljaandmise tegevusluba, juhul kui taimed ja seemnepakid on juba varustatud  taimepassiga tootja või muu kaubavahendaja poolt, kellel on taimepassi väljastamise tegevusluba. </a:t>
            </a:r>
          </a:p>
          <a:p>
            <a:endParaRPr lang="et-EE" sz="2400" dirty="0"/>
          </a:p>
        </p:txBody>
      </p:sp>
    </p:spTree>
    <p:extLst>
      <p:ext uri="{BB962C8B-B14F-4D97-AF65-F5344CB8AC3E}">
        <p14:creationId xmlns:p14="http://schemas.microsoft.com/office/powerpoint/2010/main" val="1648787409"/>
      </p:ext>
    </p:extLst>
  </p:cSld>
  <p:clrMapOvr>
    <a:masterClrMapping/>
  </p:clrMapOvr>
</p:sld>
</file>

<file path=ppt/theme/theme1.xml><?xml version="1.0" encoding="utf-8"?>
<a:theme xmlns:a="http://schemas.openxmlformats.org/drawingml/2006/main" name="slaidipõhi-eu2017-MeM-tavaformaat-a">
  <a:themeElements>
    <a:clrScheme name="Valitsusstiil">
      <a:dk1>
        <a:sysClr val="windowText" lastClr="000000"/>
      </a:dk1>
      <a:lt1>
        <a:sysClr val="window" lastClr="FFFFFF"/>
      </a:lt1>
      <a:dk2>
        <a:srgbClr val="006EB5"/>
      </a:dk2>
      <a:lt2>
        <a:srgbClr val="E7E6E6"/>
      </a:lt2>
      <a:accent1>
        <a:srgbClr val="006EB5"/>
      </a:accent1>
      <a:accent2>
        <a:srgbClr val="F0A321"/>
      </a:accent2>
      <a:accent3>
        <a:srgbClr val="003087"/>
      </a:accent3>
      <a:accent4>
        <a:srgbClr val="90C8E8"/>
      </a:accent4>
      <a:accent5>
        <a:srgbClr val="BA432A"/>
      </a:accent5>
      <a:accent6>
        <a:srgbClr val="81D4AF"/>
      </a:accent6>
      <a:hlink>
        <a:srgbClr val="97999B"/>
      </a:hlink>
      <a:folHlink>
        <a:srgbClr val="954F72"/>
      </a:folHlink>
    </a:clrScheme>
    <a:fontScheme name="Valitsusstiil">
      <a:majorFont>
        <a:latin typeface="Roboto Condensed"/>
        <a:ea typeface=""/>
        <a:cs typeface=""/>
      </a:majorFont>
      <a:minorFont>
        <a:latin typeface="Roboto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laidipõhi-eu2017-MeM-tavaformaat.potx" id="{EFF6C6AD-DA59-4DF8-B54B-6FE9F6B4059C}" vid="{D64CEA81-1570-4CD5-81FA-789C7CED5C4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C08FBFD76A8AF545ACAB8325E2C1EC41" ma:contentTypeVersion="0" ma:contentTypeDescription="Loo uus dokument" ma:contentTypeScope="" ma:versionID="3ee96052613991c05c12d2fc24a50efe">
  <xsd:schema xmlns:xsd="http://www.w3.org/2001/XMLSchema" xmlns:xs="http://www.w3.org/2001/XMLSchema" xmlns:p="http://schemas.microsoft.com/office/2006/metadata/properties" targetNamespace="http://schemas.microsoft.com/office/2006/metadata/properties" ma:root="true" ma:fieldsID="75284b4047f4cf5347f2f816b293bbf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utüüp"/>
        <xsd:element ref="dc:title" minOccurs="0" maxOccurs="1" ma:index="4" ma:displayName="Pealkiri"/>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E9653AD-F783-4734-B570-07D11ED307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785C11A2-DF02-441E-87E2-C8084BB99758}">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EAC220A3-CB2C-414E-94FD-AAC47AF0288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slaidipõhi-MeM-tavaformaat (2)</Template>
  <TotalTime>0</TotalTime>
  <Words>1250</Words>
  <Application>Microsoft Office PowerPoint</Application>
  <PresentationFormat>Custom</PresentationFormat>
  <Paragraphs>76</Paragraphs>
  <Slides>18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Microsoft YaHei</vt:lpstr>
      <vt:lpstr>Arial</vt:lpstr>
      <vt:lpstr>Arial Unicode MS</vt:lpstr>
      <vt:lpstr>Calibri</vt:lpstr>
      <vt:lpstr>Roboto Condensed</vt:lpstr>
      <vt:lpstr>Roboto Condensed Light</vt:lpstr>
      <vt:lpstr>Times New Roman</vt:lpstr>
      <vt:lpstr>slaidipõhi-eu2017-MeM-tavaformaat-a</vt:lpstr>
      <vt:lpstr>Taimetervise alane infopäev taimede tootjatele ja turustajatele  </vt:lpstr>
      <vt:lpstr>Päevakava</vt:lpstr>
      <vt:lpstr>Taimekaitseseaduse, mahepõllumajanduse seaduse, riigilõivuseaduse ning taimede paljundamise ja sordikaitse seaduse muutmise seadus 142 SE  </vt:lpstr>
      <vt:lpstr>Muudatuse vajadus</vt:lpstr>
      <vt:lpstr>Muudatused seadusandluses</vt:lpstr>
      <vt:lpstr>Majandustegevusteatis</vt:lpstr>
      <vt:lpstr>Taimepassi väljaandmise tegevusluba</vt:lpstr>
      <vt:lpstr>Taimepass (I) </vt:lpstr>
      <vt:lpstr>Taimepass (II)</vt:lpstr>
      <vt:lpstr>Taimepassi ei pea olema    </vt:lpstr>
      <vt:lpstr>Taimetervise tasud</vt:lpstr>
      <vt:lpstr>Järelevalvetasu maksmine</vt:lpstr>
      <vt:lpstr>TKS § 111.   Rakendussäte</vt:lpstr>
      <vt:lpstr>TKS § 111.   Rakendussäte</vt:lpstr>
      <vt:lpstr>TKS § 111.   Rakendussäte</vt:lpstr>
      <vt:lpstr>TKS § 111.   Rakendussäte</vt:lpstr>
      <vt:lpstr>Riigilõivuseadus</vt:lpstr>
      <vt:lpstr>Tänan! </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2020-03-13T08:12:17Z</dcterms:created>
  <dcterms:modified xsi:type="dcterms:W3CDTF">2020-09-09T13:14:40Z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0x010100C08FBFD76A8AF545ACAB8325E2C1EC41</vt:lpwstr>
  </property>
</Properties>
</file>