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404" r:id="rId3"/>
    <p:sldId id="426" r:id="rId4"/>
    <p:sldId id="427" r:id="rId5"/>
    <p:sldId id="422" r:id="rId6"/>
    <p:sldId id="423" r:id="rId7"/>
    <p:sldId id="424" r:id="rId8"/>
    <p:sldId id="435" r:id="rId9"/>
    <p:sldId id="425" r:id="rId10"/>
    <p:sldId id="428" r:id="rId11"/>
    <p:sldId id="429" r:id="rId12"/>
    <p:sldId id="430" r:id="rId13"/>
    <p:sldId id="431" r:id="rId14"/>
    <p:sldId id="432" r:id="rId15"/>
    <p:sldId id="418" r:id="rId16"/>
    <p:sldId id="434" r:id="rId17"/>
    <p:sldId id="433" r:id="rId18"/>
    <p:sldId id="298" r:id="rId19"/>
  </p:sldIdLst>
  <p:sldSz cx="8999538" cy="6840538"/>
  <p:notesSz cx="6670675" cy="97774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34" userDrawn="1">
          <p15:clr>
            <a:srgbClr val="A4A3A4"/>
          </p15:clr>
        </p15:guide>
        <p15:guide id="2" pos="190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004586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2752" autoAdjust="0"/>
  </p:normalViewPr>
  <p:slideViewPr>
    <p:cSldViewPr>
      <p:cViewPr varScale="1">
        <p:scale>
          <a:sx n="81" d="100"/>
          <a:sy n="81" d="100"/>
        </p:scale>
        <p:origin x="163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34"/>
        <p:guide pos="19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995" y="1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/>
          <a:lstStyle>
            <a:lvl1pPr algn="r">
              <a:defRPr sz="1100"/>
            </a:lvl1pPr>
          </a:lstStyle>
          <a:p>
            <a:fld id="{D6922A70-F3C7-45F4-8A32-F12B3474995C}" type="datetimeFigureOut">
              <a:rPr lang="et-EE" smtClean="0"/>
              <a:t>09.09.2020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6728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995" y="9286728"/>
            <a:ext cx="2891280" cy="490685"/>
          </a:xfrm>
          <a:prstGeom prst="rect">
            <a:avLst/>
          </a:prstGeom>
        </p:spPr>
        <p:txBody>
          <a:bodyPr vert="horz" lIns="82397" tIns="41198" rIns="82397" bIns="41198" rtlCol="0" anchor="b"/>
          <a:lstStyle>
            <a:lvl1pPr algn="r">
              <a:defRPr sz="1100"/>
            </a:lvl1pPr>
          </a:lstStyle>
          <a:p>
            <a:fld id="{3B4E1975-357E-481E-92A9-C2B58D3902C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4304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3925" y="742950"/>
            <a:ext cx="4819650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66787" y="4644090"/>
            <a:ext cx="5335700" cy="439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775194" y="0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288179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775194" y="9288179"/>
            <a:ext cx="2894081" cy="48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2306" algn="l"/>
                <a:tab pos="1304613" algn="l"/>
                <a:tab pos="1956919" algn="l"/>
                <a:tab pos="260922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7236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004967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882673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2950"/>
            <a:ext cx="4819650" cy="3663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26913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4572059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3" y="251917"/>
            <a:ext cx="3240360" cy="12961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601" y="0"/>
            <a:ext cx="447337" cy="68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71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4572059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eesnimi.perenimi@pma.agri.ee</a:t>
            </a:r>
          </a:p>
          <a:p>
            <a:endParaRPr lang="et-EE" dirty="0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1" y="323925"/>
            <a:ext cx="3240360" cy="129614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601" y="0"/>
            <a:ext cx="447337" cy="68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6D29648F-34BA-4580-BF04-0BB16B9ECA49}" type="datetime1">
              <a:rPr lang="et-EE" altLang="en-US" smtClean="0"/>
              <a:t>09.09.2020</a:t>
            </a:fld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60" r:id="rId4"/>
    <p:sldLayoutId id="2147483663" r:id="rId5"/>
    <p:sldLayoutId id="2147483655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21" y="2988221"/>
            <a:ext cx="8062012" cy="1080120"/>
          </a:xfrm>
        </p:spPr>
        <p:txBody>
          <a:bodyPr/>
          <a:lstStyle/>
          <a:p>
            <a:r>
              <a:rPr lang="et-EE" sz="3200" b="1" dirty="0" smtClean="0"/>
              <a:t>TAIMEPASSI VÄLJAANDMISE TEGEVUSLUBA</a:t>
            </a:r>
            <a:r>
              <a:rPr lang="et-EE" sz="4000" b="1" dirty="0" smtClean="0"/>
              <a:t/>
            </a:r>
            <a:br>
              <a:rPr lang="et-EE" sz="4000" b="1" dirty="0" smtClean="0"/>
            </a:br>
            <a:r>
              <a:rPr lang="et-EE" sz="4000" b="1" dirty="0" smtClean="0"/>
              <a:t/>
            </a:r>
            <a:br>
              <a:rPr lang="et-EE" sz="4000" b="1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345" y="4860429"/>
            <a:ext cx="7200000" cy="1464779"/>
          </a:xfrm>
          <a:ln>
            <a:noFill/>
          </a:ln>
        </p:spPr>
        <p:txBody>
          <a:bodyPr/>
          <a:lstStyle/>
          <a:p>
            <a:r>
              <a:rPr lang="et-EE" altLang="en-US" sz="2000" dirty="0" smtClean="0">
                <a:solidFill>
                  <a:srgbClr val="FFFFFF"/>
                </a:solidFill>
              </a:rPr>
              <a:t>Maria Brizmer</a:t>
            </a:r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peaspetsialist</a:t>
            </a:r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>
                <a:solidFill>
                  <a:srgbClr val="FFFFFF"/>
                </a:solidFill>
              </a:rPr>
              <a:t>Taimetervise ja aianduse </a:t>
            </a:r>
            <a:r>
              <a:rPr lang="et-EE" altLang="en-US" sz="2000" dirty="0" smtClean="0">
                <a:solidFill>
                  <a:srgbClr val="FFFFFF"/>
                </a:solidFill>
              </a:rPr>
              <a:t>osakond</a:t>
            </a:r>
          </a:p>
          <a:p>
            <a:r>
              <a:rPr lang="et-EE" altLang="en-US" sz="2000" smtClean="0">
                <a:solidFill>
                  <a:srgbClr val="FFFFFF"/>
                </a:solidFill>
              </a:rPr>
              <a:t>Elva 09.09.2020</a:t>
            </a:r>
            <a:endParaRPr lang="et-EE" altLang="en-US" sz="2000" dirty="0" smtClean="0">
              <a:solidFill>
                <a:srgbClr val="FFFFFF"/>
              </a:solidFill>
            </a:endParaRP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endParaRPr lang="et-EE" altLang="en-US" sz="2000" dirty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7841" y="179909"/>
            <a:ext cx="3093460" cy="148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7919998" cy="576013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Taimepassi väljaandmise tegevusluba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611957"/>
            <a:ext cx="8640960" cy="6120680"/>
          </a:xfrm>
        </p:spPr>
        <p:txBody>
          <a:bodyPr/>
          <a:lstStyle/>
          <a:p>
            <a:pPr marL="108000" lvl="0" indent="0">
              <a:buNone/>
            </a:pPr>
            <a:endParaRPr lang="et-EE" sz="2800" dirty="0" smtClean="0">
              <a:solidFill>
                <a:srgbClr val="5B9BD5">
                  <a:lumMod val="75000"/>
                </a:srgbClr>
              </a:solidFill>
            </a:endParaRPr>
          </a:p>
          <a:p>
            <a:pPr marL="108000" lvl="0" indent="0">
              <a:buNone/>
            </a:pPr>
            <a:r>
              <a:rPr lang="et-EE" sz="2800" dirty="0"/>
              <a:t>Taimepassi väljaandmise tegevusloa saanud  </a:t>
            </a:r>
            <a:r>
              <a:rPr lang="et-EE" sz="2800" dirty="0" smtClean="0"/>
              <a:t>isikud annavad </a:t>
            </a:r>
            <a:r>
              <a:rPr lang="et-EE" sz="2800" dirty="0"/>
              <a:t>taimepasse </a:t>
            </a:r>
            <a:r>
              <a:rPr lang="et-EE" sz="2800" dirty="0" smtClean="0"/>
              <a:t>välja: </a:t>
            </a:r>
          </a:p>
          <a:p>
            <a:pPr marL="108000" lvl="0" indent="0">
              <a:buNone/>
            </a:pPr>
            <a:endParaRPr lang="et-EE" sz="2800" dirty="0"/>
          </a:p>
          <a:p>
            <a:r>
              <a:rPr lang="et-EE" sz="2400" dirty="0" smtClean="0"/>
              <a:t>üksnes </a:t>
            </a:r>
            <a:r>
              <a:rPr lang="et-EE" sz="2400" dirty="0"/>
              <a:t>nende vastutusalasse kuuluvate taimede, taimsete saaduste ja muude objektide </a:t>
            </a:r>
            <a:r>
              <a:rPr lang="et-EE" sz="2400" dirty="0" smtClean="0"/>
              <a:t>jaoks;</a:t>
            </a:r>
          </a:p>
          <a:p>
            <a:endParaRPr lang="et-EE" sz="2400" dirty="0" smtClean="0"/>
          </a:p>
          <a:p>
            <a:r>
              <a:rPr lang="et-EE" sz="2400" dirty="0" smtClean="0"/>
              <a:t>üksnes valdustes</a:t>
            </a:r>
            <a:r>
              <a:rPr lang="et-EE" sz="2400" dirty="0"/>
              <a:t>, </a:t>
            </a:r>
            <a:r>
              <a:rPr lang="et-EE" sz="2400" dirty="0" err="1"/>
              <a:t>ühisladudes</a:t>
            </a:r>
            <a:r>
              <a:rPr lang="et-EE" sz="2400" dirty="0"/>
              <a:t> ja tarnekeskustes, mis kuuluvad nende vastutuse alla ja mille nad on </a:t>
            </a:r>
            <a:r>
              <a:rPr lang="et-EE" sz="2400" dirty="0" smtClean="0"/>
              <a:t>Põllumajandusametile teatavaks teinud taimetervise registrisse registreerimisel (taimtervise registris tuleb ära näidata tegevuskoht). 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853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7920880" cy="936104"/>
          </a:xfrm>
        </p:spPr>
        <p:txBody>
          <a:bodyPr/>
          <a:lstStyle/>
          <a:p>
            <a:r>
              <a:rPr lang="et-EE" sz="2800" dirty="0">
                <a:solidFill>
                  <a:srgbClr val="0084D1"/>
                </a:solidFill>
              </a:rPr>
              <a:t>Taimepassi väljaandmise </a:t>
            </a:r>
            <a:r>
              <a:rPr lang="et-EE" sz="2800" dirty="0" smtClean="0">
                <a:solidFill>
                  <a:srgbClr val="0084D1"/>
                </a:solidFill>
              </a:rPr>
              <a:t>tegevusluba</a:t>
            </a:r>
            <a:br>
              <a:rPr lang="et-EE" sz="2800" dirty="0" smtClean="0">
                <a:solidFill>
                  <a:srgbClr val="0084D1"/>
                </a:solidFill>
              </a:rPr>
            </a:br>
            <a:r>
              <a:rPr lang="et-EE" sz="2800" dirty="0" smtClean="0">
                <a:solidFill>
                  <a:srgbClr val="0084D1"/>
                </a:solidFill>
              </a:rPr>
              <a:t>Kehtetuks tunnistamine</a:t>
            </a: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5" y="1295922"/>
            <a:ext cx="8640960" cy="5544616"/>
          </a:xfrm>
        </p:spPr>
        <p:txBody>
          <a:bodyPr/>
          <a:lstStyle/>
          <a:p>
            <a:pPr marL="108000" indent="0">
              <a:buNone/>
            </a:pPr>
            <a:r>
              <a:rPr lang="et-EE" sz="2400" b="1" dirty="0" smtClean="0">
                <a:solidFill>
                  <a:schemeClr val="tx1"/>
                </a:solidFill>
              </a:rPr>
              <a:t>Põhjused </a:t>
            </a:r>
          </a:p>
          <a:p>
            <a:r>
              <a:rPr lang="et-EE" sz="2400" dirty="0">
                <a:solidFill>
                  <a:schemeClr val="tx1"/>
                </a:solidFill>
              </a:rPr>
              <a:t>I</a:t>
            </a:r>
            <a:r>
              <a:rPr lang="et-EE" sz="2400" dirty="0" smtClean="0">
                <a:solidFill>
                  <a:schemeClr val="tx1"/>
                </a:solidFill>
              </a:rPr>
              <a:t>siku poolt väljastatud taimepass ei vasta sellele kehtestatud sisu ja vorminõuetele.</a:t>
            </a:r>
          </a:p>
          <a:p>
            <a:endParaRPr lang="et-EE" sz="2400" dirty="0" smtClean="0">
              <a:solidFill>
                <a:schemeClr val="tx1"/>
              </a:solidFill>
            </a:endParaRPr>
          </a:p>
          <a:p>
            <a:r>
              <a:rPr lang="et-EE" sz="2400" dirty="0">
                <a:solidFill>
                  <a:schemeClr val="tx1"/>
                </a:solidFill>
              </a:rPr>
              <a:t>T</a:t>
            </a:r>
            <a:r>
              <a:rPr lang="et-EE" sz="2400" dirty="0" smtClean="0">
                <a:solidFill>
                  <a:schemeClr val="tx1"/>
                </a:solidFill>
              </a:rPr>
              <a:t>aimepassi väljastamine ei ole nõuetekohane.</a:t>
            </a:r>
          </a:p>
          <a:p>
            <a:endParaRPr lang="et-EE" sz="2400" dirty="0" smtClean="0">
              <a:solidFill>
                <a:schemeClr val="tx1"/>
              </a:solidFill>
            </a:endParaRPr>
          </a:p>
          <a:p>
            <a:r>
              <a:rPr lang="et-EE" sz="2400" dirty="0" smtClean="0">
                <a:solidFill>
                  <a:schemeClr val="tx1"/>
                </a:solidFill>
              </a:rPr>
              <a:t>Taimed ei ole vastavalt kontrollitud ning ei vasta taimetervise nõuetele (ei ole vabad reguleeritud taimekahjustajatest).</a:t>
            </a:r>
          </a:p>
          <a:p>
            <a:endParaRPr lang="et-EE" sz="2800" dirty="0" smtClean="0">
              <a:solidFill>
                <a:srgbClr val="5B9BD5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9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8410908" cy="576064"/>
          </a:xfrm>
        </p:spPr>
        <p:txBody>
          <a:bodyPr/>
          <a:lstStyle/>
          <a:p>
            <a:r>
              <a:rPr lang="et-EE" sz="2800" dirty="0">
                <a:solidFill>
                  <a:srgbClr val="0084D1"/>
                </a:solidFill>
              </a:rPr>
              <a:t>Taimepassi väljaandmise </a:t>
            </a:r>
            <a:r>
              <a:rPr lang="et-EE" sz="2800" dirty="0" smtClean="0">
                <a:solidFill>
                  <a:srgbClr val="0084D1"/>
                </a:solidFill>
              </a:rPr>
              <a:t>tegevusloaga isiku kohustused</a:t>
            </a:r>
            <a:br>
              <a:rPr lang="et-EE" sz="2800" dirty="0" smtClean="0">
                <a:solidFill>
                  <a:srgbClr val="0084D1"/>
                </a:solidFill>
              </a:rPr>
            </a:b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755973"/>
            <a:ext cx="7920880" cy="5760640"/>
          </a:xfrm>
        </p:spPr>
        <p:txBody>
          <a:bodyPr/>
          <a:lstStyle/>
          <a:p>
            <a:pPr marL="108000" indent="0">
              <a:buNone/>
            </a:pPr>
            <a:r>
              <a:rPr lang="et-EE" sz="2800" b="1" dirty="0">
                <a:latin typeface="+mj-lt"/>
              </a:rPr>
              <a:t>J</a:t>
            </a:r>
            <a:r>
              <a:rPr lang="et-EE" sz="2800" b="1" dirty="0" smtClean="0">
                <a:latin typeface="+mj-lt"/>
              </a:rPr>
              <a:t>älgitavuse tagamine</a:t>
            </a:r>
          </a:p>
          <a:p>
            <a:pPr marL="108000" indent="0">
              <a:buNone/>
            </a:pPr>
            <a:endParaRPr lang="et-EE" sz="2800" dirty="0" smtClean="0">
              <a:latin typeface="+mj-lt"/>
            </a:endParaRPr>
          </a:p>
          <a:p>
            <a:r>
              <a:rPr lang="et-EE" sz="2400" dirty="0" smtClean="0">
                <a:latin typeface="+mj-lt"/>
              </a:rPr>
              <a:t>säilitab </a:t>
            </a:r>
            <a:r>
              <a:rPr lang="et-EE" sz="2400" dirty="0">
                <a:latin typeface="+mj-lt"/>
              </a:rPr>
              <a:t>seoses taimepassiga järgmise teabe: </a:t>
            </a:r>
            <a:endParaRPr lang="et-EE" sz="2400" dirty="0" smtClean="0">
              <a:latin typeface="+mj-lt"/>
            </a:endParaRPr>
          </a:p>
          <a:p>
            <a:r>
              <a:rPr lang="et-EE" sz="2400" dirty="0">
                <a:latin typeface="+mj-lt"/>
              </a:rPr>
              <a:t>ettevõtja, kes kaubeldava ühiku tarnis; </a:t>
            </a:r>
          </a:p>
          <a:p>
            <a:r>
              <a:rPr lang="et-EE" sz="2400" dirty="0">
                <a:latin typeface="+mj-lt"/>
              </a:rPr>
              <a:t>e</a:t>
            </a:r>
            <a:r>
              <a:rPr lang="et-EE" sz="2400" dirty="0" smtClean="0">
                <a:latin typeface="+mj-lt"/>
              </a:rPr>
              <a:t>ttevõtja kellele </a:t>
            </a:r>
            <a:r>
              <a:rPr lang="et-EE" sz="2400" dirty="0">
                <a:latin typeface="+mj-lt"/>
              </a:rPr>
              <a:t>kaubeldav ühik tarniti, ning </a:t>
            </a:r>
            <a:endParaRPr lang="et-EE" sz="2400" dirty="0" smtClean="0">
              <a:latin typeface="+mj-lt"/>
            </a:endParaRPr>
          </a:p>
          <a:p>
            <a:r>
              <a:rPr lang="et-EE" sz="2400" dirty="0" smtClean="0">
                <a:latin typeface="+mj-lt"/>
              </a:rPr>
              <a:t>asjaomane </a:t>
            </a:r>
            <a:r>
              <a:rPr lang="et-EE" sz="2400" dirty="0">
                <a:latin typeface="+mj-lt"/>
              </a:rPr>
              <a:t>teave taimepassi </a:t>
            </a:r>
            <a:r>
              <a:rPr lang="et-EE" sz="2400" dirty="0" smtClean="0">
                <a:latin typeface="+mj-lt"/>
              </a:rPr>
              <a:t>kohta (säilitab kas selle andmed või etiketti). </a:t>
            </a:r>
          </a:p>
          <a:p>
            <a:pPr marL="108000" indent="0">
              <a:buNone/>
            </a:pPr>
            <a:endParaRPr lang="et-EE" sz="2400" dirty="0">
              <a:latin typeface="+mj-lt"/>
            </a:endParaRPr>
          </a:p>
          <a:p>
            <a:pPr marL="108000" indent="0">
              <a:buNone/>
            </a:pPr>
            <a:r>
              <a:rPr lang="et-EE" sz="2400" dirty="0" smtClean="0">
                <a:latin typeface="+mj-lt"/>
              </a:rPr>
              <a:t>Ettevõtjad </a:t>
            </a:r>
            <a:r>
              <a:rPr lang="et-EE" sz="2400" dirty="0">
                <a:latin typeface="+mj-lt"/>
              </a:rPr>
              <a:t>säilitavad </a:t>
            </a:r>
            <a:r>
              <a:rPr lang="et-EE" sz="2400" dirty="0" smtClean="0">
                <a:latin typeface="+mj-lt"/>
              </a:rPr>
              <a:t>andmeid </a:t>
            </a:r>
            <a:r>
              <a:rPr lang="et-EE" sz="2400" dirty="0">
                <a:latin typeface="+mj-lt"/>
              </a:rPr>
              <a:t>vähemalt kolme aasta jooksul alates kuupäevast, mil taim, taimne saadus või muu objekt neile või nende poolt tarniti.</a:t>
            </a:r>
            <a:endParaRPr lang="et-EE" sz="2400" dirty="0" smtClean="0">
              <a:solidFill>
                <a:srgbClr val="5B9BD5">
                  <a:lumMod val="75000"/>
                </a:srgb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140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8410908" cy="576064"/>
          </a:xfrm>
        </p:spPr>
        <p:txBody>
          <a:bodyPr/>
          <a:lstStyle/>
          <a:p>
            <a:r>
              <a:rPr lang="et-EE" sz="2800" dirty="0">
                <a:solidFill>
                  <a:srgbClr val="0084D1"/>
                </a:solidFill>
              </a:rPr>
              <a:t>Taimepassi väljaandmise </a:t>
            </a:r>
            <a:r>
              <a:rPr lang="et-EE" sz="2800" dirty="0" smtClean="0">
                <a:solidFill>
                  <a:srgbClr val="0084D1"/>
                </a:solidFill>
              </a:rPr>
              <a:t>tegevusloaga isiku kohustused</a:t>
            </a:r>
            <a:br>
              <a:rPr lang="et-EE" sz="2800" dirty="0" smtClean="0">
                <a:solidFill>
                  <a:srgbClr val="0084D1"/>
                </a:solidFill>
              </a:rPr>
            </a:b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81" y="755973"/>
            <a:ext cx="8496944" cy="5976664"/>
          </a:xfrm>
        </p:spPr>
        <p:txBody>
          <a:bodyPr/>
          <a:lstStyle/>
          <a:p>
            <a:pPr marL="108000" indent="0">
              <a:buNone/>
            </a:pPr>
            <a:r>
              <a:rPr lang="et-EE" sz="2400" dirty="0">
                <a:latin typeface="+mj-lt"/>
              </a:rPr>
              <a:t>Omab </a:t>
            </a:r>
            <a:r>
              <a:rPr lang="et-EE" sz="2400" dirty="0" smtClean="0">
                <a:latin typeface="+mj-lt"/>
              </a:rPr>
              <a:t>vajalikke teadmisi: </a:t>
            </a:r>
          </a:p>
          <a:p>
            <a:r>
              <a:rPr lang="et-EE" sz="2400" dirty="0" smtClean="0">
                <a:latin typeface="+mj-lt"/>
              </a:rPr>
              <a:t>taimetervisealase kontrolli teostamiseks, millega tagatakse, et taimed on vabad reguleeritud taimekahjustajatest (visuaalne kontroll, vajadusel proovide võtmine jne). Kontrollitulemused tuleb dokumenteerida ja andmed säilitada kolm aastat.</a:t>
            </a:r>
            <a:r>
              <a:rPr lang="et-EE" sz="2400" dirty="0">
                <a:latin typeface="+mj-lt"/>
              </a:rPr>
              <a:t> </a:t>
            </a:r>
            <a:endParaRPr lang="et-EE" sz="2400" dirty="0" smtClean="0">
              <a:latin typeface="+mj-lt"/>
            </a:endParaRPr>
          </a:p>
          <a:p>
            <a:r>
              <a:rPr lang="et-EE" sz="2400" dirty="0" smtClean="0">
                <a:latin typeface="+mj-lt"/>
              </a:rPr>
              <a:t>parimatest </a:t>
            </a:r>
            <a:r>
              <a:rPr lang="et-EE" sz="2400" dirty="0">
                <a:latin typeface="+mj-lt"/>
              </a:rPr>
              <a:t>tavadest ning meetmetest ja muudest tegevustest, mis on vajalikud karantiinsete taimekahjustajate esinemise ja leviku ärahoidmiseks</a:t>
            </a:r>
            <a:r>
              <a:rPr lang="et-EE" sz="2400" dirty="0" smtClean="0">
                <a:latin typeface="+mj-lt"/>
              </a:rPr>
              <a:t>.</a:t>
            </a:r>
          </a:p>
          <a:p>
            <a:pPr marL="108000" indent="0">
              <a:buNone/>
            </a:pPr>
            <a:r>
              <a:rPr lang="et-EE" sz="2400" dirty="0" smtClean="0">
                <a:latin typeface="+mj-lt"/>
              </a:rPr>
              <a:t>Tagab, et taimede kontrollimisega seotud töötajad on vastavalt koolitatud (reguleeritud taimekahjustajatest teadlikud, vajalikke kontrollide, proovide võtmise pakendamise saatmise oskus).</a:t>
            </a:r>
          </a:p>
          <a:p>
            <a:pPr marL="108000" indent="0">
              <a:buNone/>
            </a:pPr>
            <a:r>
              <a:rPr lang="et-EE" sz="2400" dirty="0" smtClean="0">
                <a:latin typeface="+mj-lt"/>
              </a:rPr>
              <a:t>Koostatud </a:t>
            </a:r>
            <a:r>
              <a:rPr lang="et-EE" sz="2400" dirty="0">
                <a:latin typeface="+mj-lt"/>
              </a:rPr>
              <a:t>on tõhus hädaolukorra lahendamise kava, mida tuleb järgida karantiines taimekahjustaja esinemise või kahtluse puhul.</a:t>
            </a:r>
          </a:p>
          <a:p>
            <a:pPr marL="108000" indent="0">
              <a:buNone/>
            </a:pPr>
            <a:endParaRPr lang="et-EE" sz="2400" dirty="0" smtClean="0">
              <a:latin typeface="+mj-lt"/>
            </a:endParaRPr>
          </a:p>
          <a:p>
            <a:pPr marL="108000" indent="0">
              <a:buNone/>
            </a:pPr>
            <a:endParaRPr lang="et-EE" sz="2800" dirty="0" smtClean="0">
              <a:latin typeface="+mj-lt"/>
            </a:endParaRPr>
          </a:p>
          <a:p>
            <a:pPr marL="108000" indent="0">
              <a:buNone/>
            </a:pPr>
            <a:endParaRPr lang="et-EE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49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8410908" cy="576064"/>
          </a:xfrm>
        </p:spPr>
        <p:txBody>
          <a:bodyPr/>
          <a:lstStyle/>
          <a:p>
            <a:r>
              <a:rPr lang="et-EE" sz="2800" dirty="0">
                <a:solidFill>
                  <a:srgbClr val="0084D1"/>
                </a:solidFill>
              </a:rPr>
              <a:t>Taimepassi väljaandmise </a:t>
            </a:r>
            <a:r>
              <a:rPr lang="et-EE" sz="2800" dirty="0" smtClean="0">
                <a:solidFill>
                  <a:srgbClr val="0084D1"/>
                </a:solidFill>
              </a:rPr>
              <a:t>tegevusloaga isiku kohustused</a:t>
            </a:r>
            <a:br>
              <a:rPr lang="et-EE" sz="2800" dirty="0" smtClean="0">
                <a:solidFill>
                  <a:srgbClr val="0084D1"/>
                </a:solidFill>
              </a:rPr>
            </a:b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755973"/>
            <a:ext cx="8399480" cy="6048672"/>
          </a:xfrm>
        </p:spPr>
        <p:txBody>
          <a:bodyPr/>
          <a:lstStyle/>
          <a:p>
            <a:pPr marL="108000" indent="0">
              <a:buNone/>
            </a:pPr>
            <a:endParaRPr lang="et-EE" sz="2400" dirty="0" smtClean="0">
              <a:latin typeface="+mj-lt"/>
            </a:endParaRPr>
          </a:p>
          <a:p>
            <a:pPr marL="108000" indent="0">
              <a:buNone/>
            </a:pPr>
            <a:r>
              <a:rPr lang="et-EE" sz="2400" dirty="0" smtClean="0">
                <a:latin typeface="+mj-lt"/>
              </a:rPr>
              <a:t>Teeb kindlaks taimede tootmise, vedamise ja muu taimede käitlemisega seotud tegevuste kohta kriitilised punktid.</a:t>
            </a:r>
          </a:p>
          <a:p>
            <a:pPr marL="108000" indent="0">
              <a:buNone/>
            </a:pPr>
            <a:endParaRPr lang="et-EE" sz="2400" dirty="0" smtClean="0">
              <a:latin typeface="+mj-lt"/>
            </a:endParaRPr>
          </a:p>
          <a:p>
            <a:pPr marL="108000" indent="0">
              <a:buNone/>
            </a:pPr>
            <a:r>
              <a:rPr lang="et-EE" sz="2400" dirty="0" smtClean="0">
                <a:latin typeface="+mj-lt"/>
              </a:rPr>
              <a:t>Kriitilised punktid on need, millega kaasneb taimede reguleeritud taimekahjustajatega nakatumise ja/või taimedega levitamise risk. </a:t>
            </a:r>
          </a:p>
          <a:p>
            <a:pPr marL="108000" indent="0">
              <a:buNone/>
            </a:pPr>
            <a:endParaRPr lang="et-EE" sz="2400" dirty="0" smtClean="0">
              <a:latin typeface="+mj-lt"/>
            </a:endParaRPr>
          </a:p>
          <a:p>
            <a:pPr marL="108000" indent="0">
              <a:buNone/>
            </a:pPr>
            <a:r>
              <a:rPr lang="et-EE" sz="2400" dirty="0" smtClean="0">
                <a:latin typeface="+mj-lt"/>
              </a:rPr>
              <a:t>Ettevõte peab määrama meetmed, millega välditakse </a:t>
            </a:r>
            <a:r>
              <a:rPr lang="fi-FI" sz="2400" dirty="0" err="1">
                <a:latin typeface="+mj-lt"/>
              </a:rPr>
              <a:t>taimede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reguleeritud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taimekahjustajatega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nakat</a:t>
            </a:r>
            <a:r>
              <a:rPr lang="et-EE" sz="2400" dirty="0" smtClean="0">
                <a:latin typeface="+mj-lt"/>
              </a:rPr>
              <a:t>a</a:t>
            </a:r>
            <a:r>
              <a:rPr lang="fi-FI" sz="2400" dirty="0" smtClean="0">
                <a:latin typeface="+mj-lt"/>
              </a:rPr>
              <a:t>mi</a:t>
            </a:r>
            <a:r>
              <a:rPr lang="et-EE" sz="2400" dirty="0" smtClean="0">
                <a:latin typeface="+mj-lt"/>
              </a:rPr>
              <a:t>n</a:t>
            </a:r>
            <a:r>
              <a:rPr lang="fi-FI" sz="2400" dirty="0" smtClean="0">
                <a:latin typeface="+mj-lt"/>
              </a:rPr>
              <a:t>e </a:t>
            </a:r>
            <a:r>
              <a:rPr lang="fi-FI" sz="2400" dirty="0">
                <a:latin typeface="+mj-lt"/>
              </a:rPr>
              <a:t>ja/</a:t>
            </a:r>
            <a:r>
              <a:rPr lang="fi-FI" sz="2400" dirty="0" err="1">
                <a:latin typeface="+mj-lt"/>
              </a:rPr>
              <a:t>või</a:t>
            </a:r>
            <a:r>
              <a:rPr lang="fi-FI" sz="2400" dirty="0">
                <a:latin typeface="+mj-lt"/>
              </a:rPr>
              <a:t> </a:t>
            </a:r>
            <a:r>
              <a:rPr lang="et-EE" sz="2400" dirty="0" smtClean="0">
                <a:latin typeface="+mj-lt"/>
              </a:rPr>
              <a:t>taimedega </a:t>
            </a:r>
            <a:r>
              <a:rPr lang="fi-FI" sz="2400" dirty="0" err="1" smtClean="0">
                <a:latin typeface="+mj-lt"/>
              </a:rPr>
              <a:t>levitamise</a:t>
            </a:r>
            <a:r>
              <a:rPr lang="fi-FI" sz="2400" dirty="0" smtClean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risk</a:t>
            </a:r>
            <a:r>
              <a:rPr lang="fi-FI" sz="2400" dirty="0">
                <a:latin typeface="+mj-lt"/>
              </a:rPr>
              <a:t>. </a:t>
            </a:r>
            <a:endParaRPr lang="et-EE" sz="2400" dirty="0" smtClean="0">
              <a:latin typeface="+mj-lt"/>
            </a:endParaRPr>
          </a:p>
          <a:p>
            <a:pPr marL="108000" indent="0">
              <a:buNone/>
            </a:pPr>
            <a:endParaRPr lang="et-EE" sz="2800" dirty="0" smtClean="0">
              <a:latin typeface="+mj-lt"/>
            </a:endParaRPr>
          </a:p>
          <a:p>
            <a:pPr marL="108000" indent="0">
              <a:buNone/>
            </a:pPr>
            <a:endParaRPr lang="et-EE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44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81" y="179910"/>
            <a:ext cx="8712968" cy="864095"/>
          </a:xfrm>
        </p:spPr>
        <p:txBody>
          <a:bodyPr/>
          <a:lstStyle/>
          <a:p>
            <a:pPr algn="ctr"/>
            <a:r>
              <a:rPr lang="et-EE" sz="3200" dirty="0" smtClean="0">
                <a:solidFill>
                  <a:srgbClr val="0084D1"/>
                </a:solidFill>
              </a:rPr>
              <a:t>Taimetervise registrisse kantud isiku kohustused</a:t>
            </a:r>
            <a:endParaRPr lang="et-EE" sz="32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89" y="683965"/>
            <a:ext cx="8640960" cy="6048671"/>
          </a:xfrm>
        </p:spPr>
        <p:txBody>
          <a:bodyPr/>
          <a:lstStyle/>
          <a:p>
            <a:pPr marL="108000" indent="0" algn="just">
              <a:buNone/>
            </a:pPr>
            <a:r>
              <a:rPr lang="et-EE" sz="2000" dirty="0" smtClean="0"/>
              <a:t>Karantiinse </a:t>
            </a:r>
            <a:r>
              <a:rPr lang="et-EE" sz="2000" dirty="0"/>
              <a:t>taimekahjustaja avastamisel </a:t>
            </a:r>
            <a:r>
              <a:rPr lang="et-EE" sz="2000" dirty="0" smtClean="0"/>
              <a:t>peab:</a:t>
            </a: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et-EE" sz="2000" dirty="0" smtClean="0"/>
              <a:t>teavitama tarneahelat;</a:t>
            </a: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et-EE" sz="2000" dirty="0"/>
              <a:t>t</a:t>
            </a:r>
            <a:r>
              <a:rPr lang="et-EE" sz="2000" dirty="0" smtClean="0"/>
              <a:t>aimed </a:t>
            </a:r>
            <a:r>
              <a:rPr lang="et-EE" sz="2000" dirty="0"/>
              <a:t>tagasi </a:t>
            </a:r>
            <a:r>
              <a:rPr lang="et-EE" sz="2000" dirty="0" smtClean="0"/>
              <a:t>kutsuma.</a:t>
            </a: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endParaRPr lang="et-EE" sz="2000" dirty="0" smtClean="0"/>
          </a:p>
          <a:p>
            <a:pPr lvl="1" algn="just"/>
            <a:r>
              <a:rPr lang="et-EE" sz="2000" dirty="0" smtClean="0"/>
              <a:t>Registrisse kantud ettevõtja peab </a:t>
            </a:r>
            <a:r>
              <a:rPr lang="fi-FI" sz="2000" dirty="0" err="1" smtClean="0"/>
              <a:t>iga</a:t>
            </a:r>
            <a:r>
              <a:rPr lang="fi-FI" sz="2000" dirty="0" smtClean="0"/>
              <a:t> </a:t>
            </a:r>
            <a:r>
              <a:rPr lang="fi-FI" sz="2000" dirty="0"/>
              <a:t>aasta 30. </a:t>
            </a:r>
            <a:r>
              <a:rPr lang="fi-FI" sz="2000" dirty="0" err="1" smtClean="0"/>
              <a:t>aprilliks</a:t>
            </a:r>
            <a:r>
              <a:rPr lang="et-EE" sz="2000" dirty="0" smtClean="0"/>
              <a:t> kinnitama oma andmed taimetervise registris</a:t>
            </a:r>
            <a:r>
              <a:rPr lang="fi-FI" sz="2000" dirty="0" smtClean="0"/>
              <a:t>.</a:t>
            </a:r>
            <a:r>
              <a:rPr lang="et-EE" sz="2000" dirty="0" smtClean="0"/>
              <a:t> Erandina tuleb 2020 aastal teha seda hiljemalt 1. novembriks (esitama puuduolevad andmed ja kinnitama olemasolevad).</a:t>
            </a:r>
          </a:p>
          <a:p>
            <a:pPr lvl="1" algn="just"/>
            <a:endParaRPr lang="et-EE" sz="200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et-EE" sz="2000" dirty="0" smtClean="0"/>
              <a:t>Ettevõte nime, aadressi ning kontaktandmete muutmisel peab esitama uuenenud andmed 30 päeva jooksul nende muutmise päevast.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et-EE" sz="200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et-EE" sz="2000" dirty="0" smtClean="0"/>
              <a:t>Ettevõte kellele tarnitakse taimepassiga varustatavad taimed, peab arvestust  ning säilitab andmeid kolme aasta jooksul iga kaubeldava ühiku kohta, mis võimaldab tal tuvastada seda tarnivad ettevõtted.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et-EE" sz="200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et-EE" sz="2000" dirty="0"/>
              <a:t>Ettevõtja, kes tarnib </a:t>
            </a:r>
            <a:r>
              <a:rPr lang="et-EE" sz="2000" dirty="0" smtClean="0"/>
              <a:t>taimepassiga varustatavaid taimi</a:t>
            </a:r>
            <a:r>
              <a:rPr lang="et-EE" sz="2000" dirty="0"/>
              <a:t>, </a:t>
            </a:r>
            <a:r>
              <a:rPr lang="et-EE" sz="2000" dirty="0" smtClean="0"/>
              <a:t>peab </a:t>
            </a:r>
            <a:r>
              <a:rPr lang="et-EE" sz="2000" dirty="0"/>
              <a:t>arvestust ning säilitab andmeid kolme aasta jooksul tarnitud taime, taimse saaduse või muu objekti iga kaubeldava ühiku kohta, mis võimaldab tal tuvastada ettevõtjad, kellele see </a:t>
            </a:r>
            <a:r>
              <a:rPr lang="et-EE" sz="2000" dirty="0" smtClean="0"/>
              <a:t>tarniti. </a:t>
            </a:r>
          </a:p>
          <a:p>
            <a:pPr lvl="1" algn="just"/>
            <a:endParaRPr lang="et-EE" sz="2400" dirty="0" smtClean="0"/>
          </a:p>
          <a:p>
            <a:pPr lvl="1" algn="just"/>
            <a:endParaRPr lang="et-EE" sz="3200" dirty="0"/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endParaRPr lang="et-EE" sz="3200" dirty="0"/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375254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81" y="179910"/>
            <a:ext cx="8712968" cy="864095"/>
          </a:xfrm>
        </p:spPr>
        <p:txBody>
          <a:bodyPr/>
          <a:lstStyle/>
          <a:p>
            <a:pPr algn="ctr"/>
            <a:r>
              <a:rPr lang="et-EE" sz="3200" dirty="0" smtClean="0">
                <a:solidFill>
                  <a:srgbClr val="0084D1"/>
                </a:solidFill>
              </a:rPr>
              <a:t>Taimetervise registrisse kantud isiku kohustused</a:t>
            </a:r>
            <a:endParaRPr lang="et-EE" sz="32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89" y="683965"/>
            <a:ext cx="8640960" cy="6048671"/>
          </a:xfrm>
        </p:spPr>
        <p:txBody>
          <a:bodyPr/>
          <a:lstStyle/>
          <a:p>
            <a:pPr lvl="1" algn="just"/>
            <a:endParaRPr lang="et-EE" sz="2000" dirty="0" smtClean="0"/>
          </a:p>
          <a:p>
            <a:pPr lvl="1" algn="just"/>
            <a:r>
              <a:rPr lang="et-EE" sz="2000" dirty="0" smtClean="0"/>
              <a:t>1. Novembriks andmete esitamine (esitama puuduolevad andmed ja kinnitama olemasolevad).</a:t>
            </a:r>
          </a:p>
          <a:p>
            <a:pPr lvl="1" algn="just"/>
            <a:endParaRPr lang="et-EE" sz="2000" dirty="0" smtClean="0"/>
          </a:p>
          <a:p>
            <a:pPr lvl="1" algn="just"/>
            <a:endParaRPr lang="et-EE" sz="2400" dirty="0" smtClean="0"/>
          </a:p>
          <a:p>
            <a:pPr lvl="1" algn="just"/>
            <a:endParaRPr lang="et-EE" sz="3200" dirty="0"/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endParaRPr lang="et-EE" sz="3200" dirty="0"/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74" y="1764085"/>
            <a:ext cx="8336443" cy="496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7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81" y="179910"/>
            <a:ext cx="8712968" cy="864095"/>
          </a:xfrm>
        </p:spPr>
        <p:txBody>
          <a:bodyPr/>
          <a:lstStyle/>
          <a:p>
            <a:pPr algn="ctr"/>
            <a:r>
              <a:rPr lang="et-EE" sz="3200" dirty="0" smtClean="0">
                <a:solidFill>
                  <a:srgbClr val="0084D1"/>
                </a:solidFill>
              </a:rPr>
              <a:t>Taimetervise registrisse kantud isiku kohustused</a:t>
            </a:r>
            <a:endParaRPr lang="et-EE" sz="3200" dirty="0">
              <a:solidFill>
                <a:srgbClr val="0084D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41" y="899990"/>
            <a:ext cx="8640960" cy="5760640"/>
          </a:xfrm>
        </p:spPr>
        <p:txBody>
          <a:bodyPr/>
          <a:lstStyle/>
          <a:p>
            <a:pPr marL="108000" indent="0" algn="just">
              <a:buNone/>
            </a:pPr>
            <a:r>
              <a:rPr lang="et-EE" sz="2400" b="1" dirty="0" smtClean="0"/>
              <a:t> Taimetervise </a:t>
            </a:r>
            <a:r>
              <a:rPr lang="et-EE" sz="2400" b="1" dirty="0"/>
              <a:t>registrisse kantud isik on kohustatud:</a:t>
            </a:r>
          </a:p>
          <a:p>
            <a:pPr algn="just"/>
            <a:r>
              <a:rPr lang="et-EE" sz="2000" dirty="0"/>
              <a:t> </a:t>
            </a:r>
            <a:r>
              <a:rPr lang="et-EE" sz="2000" dirty="0" smtClean="0"/>
              <a:t>täitma taimekaitseseaduses </a:t>
            </a:r>
            <a:r>
              <a:rPr lang="et-EE" sz="2000" dirty="0"/>
              <a:t>ja selle alusel antud õigusaktides ning Euroopa Parlamendi ja nõukogu määruses (EL) 2016/2031 sätestatud asjakohaseid nõudeid;</a:t>
            </a:r>
          </a:p>
          <a:p>
            <a:pPr algn="just"/>
            <a:r>
              <a:rPr lang="et-EE" sz="2000" dirty="0" smtClean="0"/>
              <a:t>võimaldama </a:t>
            </a:r>
            <a:r>
              <a:rPr lang="et-EE" sz="2000" dirty="0"/>
              <a:t>Põllumajandusametile juurdepääsu kontrollitavale </a:t>
            </a:r>
            <a:r>
              <a:rPr lang="et-EE" sz="2000" dirty="0" smtClean="0"/>
              <a:t>objektile;</a:t>
            </a:r>
          </a:p>
          <a:p>
            <a:pPr algn="just"/>
            <a:r>
              <a:rPr lang="et-EE" sz="2000" dirty="0" smtClean="0"/>
              <a:t>tegema </a:t>
            </a:r>
            <a:r>
              <a:rPr lang="et-EE" sz="2000" dirty="0"/>
              <a:t>Põllumajandusametiga taimetervise hindamisel koostööd ja määrama ettevõttes taimetervise eest vastutava </a:t>
            </a:r>
            <a:r>
              <a:rPr lang="et-EE" sz="2000" dirty="0" smtClean="0"/>
              <a:t>isiku;</a:t>
            </a:r>
          </a:p>
          <a:p>
            <a:pPr algn="just"/>
            <a:r>
              <a:rPr lang="et-EE" sz="2000" dirty="0" smtClean="0"/>
              <a:t>pidama </a:t>
            </a:r>
            <a:r>
              <a:rPr lang="et-EE" sz="2000" dirty="0"/>
              <a:t>kasutatava maavalduse kohta </a:t>
            </a:r>
            <a:r>
              <a:rPr lang="et-EE" sz="2000" dirty="0" smtClean="0"/>
              <a:t>põlluraamatut või kasutuskava</a:t>
            </a:r>
          </a:p>
          <a:p>
            <a:pPr algn="just"/>
            <a:r>
              <a:rPr lang="et-EE" sz="2000" dirty="0" smtClean="0"/>
              <a:t>märkima </a:t>
            </a:r>
            <a:r>
              <a:rPr lang="et-EE" sz="2000" dirty="0"/>
              <a:t>turustatava tarbekartuli pakendile või pakendamata tarbekartuli puhul kauba saatedokumendile tootja taimetervise </a:t>
            </a:r>
            <a:r>
              <a:rPr lang="et-EE" sz="2000" dirty="0" smtClean="0"/>
              <a:t>registrinumbri;</a:t>
            </a:r>
          </a:p>
          <a:p>
            <a:pPr algn="just"/>
            <a:r>
              <a:rPr lang="et-EE" sz="2000" dirty="0" smtClean="0"/>
              <a:t>uuendama </a:t>
            </a:r>
            <a:r>
              <a:rPr lang="et-EE" sz="2000" dirty="0"/>
              <a:t>tarbekartuli tootmisel igal aastal 20 protsenti istutusmaterjalist sertifitseeritud </a:t>
            </a:r>
            <a:r>
              <a:rPr lang="et-EE" sz="2000" dirty="0" smtClean="0"/>
              <a:t>paljundusmaterjaliga;</a:t>
            </a:r>
          </a:p>
          <a:p>
            <a:pPr algn="just"/>
            <a:r>
              <a:rPr lang="et-EE" sz="2000" dirty="0" smtClean="0"/>
              <a:t>teavitama </a:t>
            </a:r>
            <a:r>
              <a:rPr lang="et-EE" sz="2000" dirty="0"/>
              <a:t>Põllumajandusametit Euroopa Liidu liikmesriikidest toodavast tarbekartulist ja taimsest paljundusmaterjalist.</a:t>
            </a:r>
          </a:p>
          <a:p>
            <a:pPr lvl="1" algn="just"/>
            <a:endParaRPr lang="et-EE" dirty="0"/>
          </a:p>
          <a:p>
            <a:pPr lvl="1" algn="just"/>
            <a:endParaRPr lang="et-EE" sz="2400" dirty="0"/>
          </a:p>
          <a:p>
            <a:endParaRPr lang="et-EE" sz="2800" dirty="0" smtClean="0"/>
          </a:p>
        </p:txBody>
      </p:sp>
    </p:spTree>
    <p:extLst>
      <p:ext uri="{BB962C8B-B14F-4D97-AF65-F5344CB8AC3E}">
        <p14:creationId xmlns:p14="http://schemas.microsoft.com/office/powerpoint/2010/main" val="357697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321" y="2484165"/>
            <a:ext cx="7200000" cy="972269"/>
          </a:xfrm>
        </p:spPr>
        <p:txBody>
          <a:bodyPr/>
          <a:lstStyle/>
          <a:p>
            <a:r>
              <a:rPr lang="et-EE" sz="3600" dirty="0" smtClean="0"/>
              <a:t>Tänan kuulamast!</a:t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/>
              <a:t/>
            </a:r>
            <a:br>
              <a:rPr lang="et-EE" sz="3600" dirty="0"/>
            </a:b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2400" dirty="0" smtClean="0"/>
              <a:t>Maria.brizmer@pma.agri.ee</a:t>
            </a:r>
            <a:br>
              <a:rPr lang="et-EE" sz="2400" dirty="0" smtClean="0"/>
            </a:b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endParaRPr lang="et-EE" dirty="0" smtClean="0"/>
          </a:p>
          <a:p>
            <a:endParaRPr lang="et-E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313" y="179909"/>
            <a:ext cx="8496944" cy="1080000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Taimetervise registrisse registreerimise kohustus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65" y="1044005"/>
            <a:ext cx="8522391" cy="5525765"/>
          </a:xfrm>
        </p:spPr>
        <p:txBody>
          <a:bodyPr/>
          <a:lstStyle/>
          <a:p>
            <a:pPr marL="108000" indent="0">
              <a:buNone/>
            </a:pPr>
            <a:r>
              <a:rPr lang="et-EE" sz="2400" dirty="0" smtClean="0"/>
              <a:t>Seadusandlus</a:t>
            </a:r>
          </a:p>
          <a:p>
            <a:r>
              <a:rPr lang="et-EE" sz="2400" dirty="0" smtClean="0"/>
              <a:t>„Taimetervise </a:t>
            </a:r>
            <a:r>
              <a:rPr lang="et-EE" sz="2400" dirty="0"/>
              <a:t>määrus“ - </a:t>
            </a:r>
            <a:r>
              <a:rPr lang="et-EE" sz="2400" dirty="0" smtClean="0"/>
              <a:t>2016/2031/EL</a:t>
            </a:r>
          </a:p>
          <a:p>
            <a:pPr marL="457200" indent="-457200"/>
            <a:r>
              <a:rPr lang="et-EE" sz="2400" dirty="0" smtClean="0"/>
              <a:t>Taimekaitseseadus</a:t>
            </a:r>
          </a:p>
          <a:p>
            <a:pPr marL="108000" indent="0">
              <a:buNone/>
            </a:pPr>
            <a:endParaRPr lang="et-EE" sz="2400" u="sng" dirty="0" smtClean="0"/>
          </a:p>
          <a:p>
            <a:pPr marL="108000" indent="0">
              <a:buNone/>
            </a:pPr>
            <a:r>
              <a:rPr lang="et-EE" sz="2400" u="sng" dirty="0" smtClean="0"/>
              <a:t>Alates </a:t>
            </a:r>
            <a:r>
              <a:rPr lang="et-EE" sz="2400" u="sng" dirty="0"/>
              <a:t>14.12.2019 </a:t>
            </a:r>
            <a:r>
              <a:rPr lang="et-EE" sz="2400" dirty="0" smtClean="0"/>
              <a:t>tekkis </a:t>
            </a:r>
            <a:r>
              <a:rPr lang="et-EE" sz="2400" dirty="0"/>
              <a:t>taimetervise registrisse kandmise ja taimepasside </a:t>
            </a:r>
            <a:r>
              <a:rPr lang="et-EE" sz="2400" dirty="0" smtClean="0"/>
              <a:t>väljastamise ja kasutamise </a:t>
            </a:r>
            <a:r>
              <a:rPr lang="et-EE" sz="2400" dirty="0"/>
              <a:t>kohustus </a:t>
            </a:r>
            <a:r>
              <a:rPr lang="et-EE" sz="2400" dirty="0" smtClean="0"/>
              <a:t>kõikidele </a:t>
            </a:r>
            <a:r>
              <a:rPr lang="et-EE" sz="2400" dirty="0"/>
              <a:t>isikutele, kes toodavad ja turustavad mistahes istutamiseks ettenähtud taimi (suve- ja püsililled, köögiviljataimed, potitaimed, noortaimed, </a:t>
            </a:r>
            <a:r>
              <a:rPr lang="et-EE" sz="2400" dirty="0" smtClean="0"/>
              <a:t>amplitaimed, seemned </a:t>
            </a:r>
            <a:r>
              <a:rPr lang="et-EE" sz="2400" dirty="0"/>
              <a:t>jne) läbi jae- </a:t>
            </a:r>
            <a:r>
              <a:rPr lang="et-EE" sz="2400" dirty="0" smtClean="0"/>
              <a:t>ja/või </a:t>
            </a:r>
            <a:r>
              <a:rPr lang="et-EE" sz="2400" dirty="0"/>
              <a:t>hulgimüügi </a:t>
            </a:r>
            <a:r>
              <a:rPr lang="et-EE" sz="2400" dirty="0" smtClean="0"/>
              <a:t>ettevõtete. </a:t>
            </a:r>
          </a:p>
          <a:p>
            <a:pPr marL="108000" indent="0">
              <a:buNone/>
            </a:pPr>
            <a:endParaRPr lang="et-EE" sz="2400" dirty="0" smtClean="0"/>
          </a:p>
          <a:p>
            <a:pPr marL="108000" indent="0">
              <a:buNone/>
            </a:pPr>
            <a:r>
              <a:rPr lang="et-EE" sz="2400" dirty="0"/>
              <a:t>PMA väljastab taimepassi üksnes sertifitseeritud materjalile ning piiril fütosanitaarsertifikaadi </a:t>
            </a:r>
            <a:r>
              <a:rPr lang="et-EE" sz="2400" dirty="0" smtClean="0"/>
              <a:t>asendamisel.</a:t>
            </a:r>
            <a:endParaRPr lang="et-EE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5952" y="899989"/>
            <a:ext cx="1512169" cy="177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323925"/>
            <a:ext cx="7919998" cy="648021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Taimetervise registrisse </a:t>
            </a:r>
            <a:r>
              <a:rPr lang="et-EE" sz="3200" dirty="0" smtClean="0">
                <a:solidFill>
                  <a:srgbClr val="0084D1"/>
                </a:solidFill>
              </a:rPr>
              <a:t>registreerimine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971947"/>
            <a:ext cx="8171942" cy="5309792"/>
          </a:xfrm>
        </p:spPr>
        <p:txBody>
          <a:bodyPr/>
          <a:lstStyle/>
          <a:p>
            <a:pPr marL="108000" indent="0">
              <a:buNone/>
            </a:pPr>
            <a:r>
              <a:rPr lang="et-EE" dirty="0" smtClean="0"/>
              <a:t>Taimetervise registrisse registreerimiseks peab ettevõte esitama Põllumajandusametile</a:t>
            </a:r>
          </a:p>
          <a:p>
            <a:pPr marL="108000" indent="0">
              <a:buNone/>
            </a:pPr>
            <a:endParaRPr lang="et-EE" dirty="0" smtClean="0"/>
          </a:p>
          <a:p>
            <a:r>
              <a:rPr lang="et-EE" dirty="0" smtClean="0"/>
              <a:t>Majandustegevusteate</a:t>
            </a:r>
          </a:p>
          <a:p>
            <a:endParaRPr lang="et-EE" dirty="0" smtClean="0"/>
          </a:p>
          <a:p>
            <a:pPr marL="108000" indent="0">
              <a:buNone/>
            </a:pPr>
            <a:r>
              <a:rPr lang="et-EE" dirty="0" smtClean="0"/>
              <a:t>VÕI</a:t>
            </a:r>
          </a:p>
          <a:p>
            <a:pPr marL="108000" indent="0">
              <a:buNone/>
            </a:pPr>
            <a:endParaRPr lang="et-EE" dirty="0" smtClean="0"/>
          </a:p>
          <a:p>
            <a:r>
              <a:rPr lang="et-EE" dirty="0" smtClean="0"/>
              <a:t>Taimepassi väljaandmise tegevusloa taotluse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817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323925"/>
            <a:ext cx="7919998" cy="648021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Taimetervise registrisse </a:t>
            </a:r>
            <a:r>
              <a:rPr lang="et-EE" sz="3200" dirty="0" smtClean="0">
                <a:solidFill>
                  <a:srgbClr val="0084D1"/>
                </a:solidFill>
              </a:rPr>
              <a:t>registreerimine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971947"/>
            <a:ext cx="8171942" cy="5688682"/>
          </a:xfrm>
        </p:spPr>
        <p:txBody>
          <a:bodyPr/>
          <a:lstStyle/>
          <a:p>
            <a:pPr marL="108000" indent="0">
              <a:buNone/>
            </a:pPr>
            <a:r>
              <a:rPr lang="et-EE" sz="2400" b="1" dirty="0" smtClean="0"/>
              <a:t>Majandustegevusteate </a:t>
            </a:r>
            <a:r>
              <a:rPr lang="et-EE" sz="2400" dirty="0" smtClean="0"/>
              <a:t>esitab isik kes:</a:t>
            </a:r>
          </a:p>
          <a:p>
            <a:pPr marL="108000" indent="0">
              <a:buNone/>
            </a:pPr>
            <a:endParaRPr lang="et-EE" sz="2400" dirty="0" smtClean="0"/>
          </a:p>
          <a:p>
            <a:r>
              <a:rPr lang="et-EE" sz="2400" dirty="0" smtClean="0"/>
              <a:t>kasvatab </a:t>
            </a:r>
            <a:r>
              <a:rPr lang="et-EE" sz="2400" dirty="0"/>
              <a:t>kartulit rohkem kui ühel hektaril</a:t>
            </a:r>
            <a:r>
              <a:rPr lang="et-EE" sz="2400" dirty="0" smtClean="0"/>
              <a:t>;</a:t>
            </a:r>
          </a:p>
          <a:p>
            <a:endParaRPr lang="et-EE" sz="2400" dirty="0" smtClean="0"/>
          </a:p>
          <a:p>
            <a:r>
              <a:rPr lang="et-EE" sz="2400" dirty="0" smtClean="0"/>
              <a:t>tegeleb taimede või taimsete saaduste impordi ja ekspordiga;</a:t>
            </a:r>
          </a:p>
          <a:p>
            <a:endParaRPr lang="et-EE" sz="2400" dirty="0"/>
          </a:p>
          <a:p>
            <a:r>
              <a:rPr lang="et-EE" sz="2400" dirty="0"/>
              <a:t>tegeleb taimede paljundamise ja sordikaitse seaduse § 5 lõikes 1 </a:t>
            </a:r>
            <a:r>
              <a:rPr lang="et-EE" sz="2400" dirty="0" smtClean="0"/>
              <a:t>nimetatud kultiveerimismaterjali </a:t>
            </a:r>
            <a:r>
              <a:rPr lang="et-EE" sz="2400" dirty="0"/>
              <a:t>tootmise ja turustamisega, sealhulgas lõppkasutajale </a:t>
            </a:r>
            <a:r>
              <a:rPr lang="et-EE" sz="2400" dirty="0" smtClean="0"/>
              <a:t>turustamisega;</a:t>
            </a:r>
          </a:p>
          <a:p>
            <a:endParaRPr lang="et-EE" sz="2400" dirty="0" smtClean="0"/>
          </a:p>
          <a:p>
            <a:r>
              <a:rPr lang="et-EE" sz="2400" dirty="0"/>
              <a:t>t</a:t>
            </a:r>
            <a:r>
              <a:rPr lang="et-EE" sz="2400" dirty="0" smtClean="0"/>
              <a:t>egeleb seemnekartuli tootmise ja turustamisega.</a:t>
            </a:r>
            <a:endParaRPr lang="et-EE" sz="2400" dirty="0"/>
          </a:p>
          <a:p>
            <a:pPr marL="108000" indent="0">
              <a:buNone/>
            </a:pPr>
            <a:endParaRPr lang="et-EE" sz="2400" dirty="0" smtClean="0"/>
          </a:p>
          <a:p>
            <a:pPr marL="108000" indent="0">
              <a:buNone/>
            </a:pPr>
            <a:r>
              <a:rPr lang="et-EE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88151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9" y="251917"/>
            <a:ext cx="8243948" cy="936103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Taimetervise registrisse registreerimine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12" y="1044005"/>
            <a:ext cx="8640960" cy="5525765"/>
          </a:xfrm>
        </p:spPr>
        <p:txBody>
          <a:bodyPr/>
          <a:lstStyle/>
          <a:p>
            <a:pPr marL="108000" indent="0">
              <a:buNone/>
            </a:pPr>
            <a:r>
              <a:rPr lang="et-EE" sz="2800" dirty="0" smtClean="0"/>
              <a:t>Taimepassi </a:t>
            </a:r>
            <a:r>
              <a:rPr lang="et-EE" sz="2800" dirty="0"/>
              <a:t>väljaandmise tegevusloa esitab </a:t>
            </a:r>
            <a:r>
              <a:rPr lang="et-EE" sz="2800" dirty="0" smtClean="0"/>
              <a:t>isik, kes tegeleb taimede: </a:t>
            </a:r>
          </a:p>
          <a:p>
            <a:r>
              <a:rPr lang="et-EE" sz="2800" dirty="0"/>
              <a:t>t</a:t>
            </a:r>
            <a:r>
              <a:rPr lang="et-EE" sz="2800" dirty="0" smtClean="0"/>
              <a:t>ootmisega  ja turustab neid läbi müügiettevõtete;</a:t>
            </a:r>
          </a:p>
          <a:p>
            <a:r>
              <a:rPr lang="et-EE" sz="2800" dirty="0" smtClean="0"/>
              <a:t>turustamisega;</a:t>
            </a:r>
          </a:p>
          <a:p>
            <a:r>
              <a:rPr lang="et-EE" sz="2800" dirty="0"/>
              <a:t>t</a:t>
            </a:r>
            <a:r>
              <a:rPr lang="et-EE" sz="2800" dirty="0" smtClean="0"/>
              <a:t>oodab ja/või turustab taimi kaugmüügi teel;</a:t>
            </a:r>
          </a:p>
          <a:p>
            <a:r>
              <a:rPr lang="et-EE" sz="2800" dirty="0"/>
              <a:t>t</a:t>
            </a:r>
            <a:r>
              <a:rPr lang="et-EE" sz="2800" dirty="0" smtClean="0"/>
              <a:t>oodab ja turustab kaitstava piirkonna taimi nii äri- kui ka eraisikutele. </a:t>
            </a:r>
          </a:p>
          <a:p>
            <a:pPr marL="108000" indent="0">
              <a:buNone/>
            </a:pPr>
            <a:r>
              <a:rPr lang="et-EE" dirty="0" smtClean="0"/>
              <a:t>Loetletud tegevustega kaasneb taimede taimepassiga varustamine.</a:t>
            </a:r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84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9" y="58211"/>
            <a:ext cx="8136024" cy="648021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Taimepassi väljaandmise tegevusluba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89" y="539949"/>
            <a:ext cx="8424936" cy="6192688"/>
          </a:xfrm>
        </p:spPr>
        <p:txBody>
          <a:bodyPr/>
          <a:lstStyle/>
          <a:p>
            <a:pPr marL="108000" indent="0">
              <a:buNone/>
            </a:pP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Taimepassi väljaandmise tegevusloa taotlemine alates 01.07.2020</a:t>
            </a:r>
          </a:p>
          <a:p>
            <a:pPr marL="108000" indent="0">
              <a:buNone/>
            </a:pPr>
            <a:r>
              <a:rPr lang="et-EE" sz="2400" b="1" u="sng" dirty="0" smtClean="0"/>
              <a:t>1 samm </a:t>
            </a:r>
            <a:r>
              <a:rPr lang="et-EE" sz="2400" b="1" dirty="0" smtClean="0"/>
              <a:t>- </a:t>
            </a:r>
            <a:r>
              <a:rPr lang="et-EE" sz="2400" dirty="0" smtClean="0"/>
              <a:t>koolituse läbimine (ettevõte poolt määratud isik(-</a:t>
            </a:r>
            <a:r>
              <a:rPr lang="et-EE" sz="2400" dirty="0" err="1" smtClean="0"/>
              <a:t>ud</a:t>
            </a:r>
            <a:r>
              <a:rPr lang="et-EE" sz="2400" dirty="0" smtClean="0"/>
              <a:t>). Isikule väljastatakse (ei tule automaatselt) tunnistus koolituse läbimise kohta. Koolitus </a:t>
            </a:r>
            <a:r>
              <a:rPr lang="et-EE" sz="2400" dirty="0"/>
              <a:t>on tasuta. </a:t>
            </a:r>
            <a:endParaRPr lang="et-EE" sz="2400" dirty="0" smtClean="0"/>
          </a:p>
          <a:p>
            <a:pPr marL="108000" indent="0">
              <a:buNone/>
            </a:pPr>
            <a:r>
              <a:rPr lang="et-EE" sz="2400" b="1" u="sng" dirty="0" smtClean="0"/>
              <a:t>2 samm</a:t>
            </a:r>
            <a:r>
              <a:rPr lang="et-EE" sz="2400" dirty="0" smtClean="0"/>
              <a:t> – taotluse esitamine </a:t>
            </a:r>
            <a:r>
              <a:rPr lang="et-EE" sz="2400" b="1" dirty="0" smtClean="0"/>
              <a:t>ettevõte</a:t>
            </a:r>
            <a:r>
              <a:rPr lang="et-EE" sz="2400" dirty="0" smtClean="0"/>
              <a:t> poolt läbi kliendiportaali </a:t>
            </a:r>
          </a:p>
          <a:p>
            <a:pPr marL="108000" indent="0">
              <a:buNone/>
            </a:pPr>
            <a:r>
              <a:rPr lang="et-EE" sz="2000" dirty="0" smtClean="0"/>
              <a:t>Taotlusele lisatakse:</a:t>
            </a:r>
          </a:p>
          <a:p>
            <a:r>
              <a:rPr lang="et-EE" sz="2000" dirty="0" smtClean="0"/>
              <a:t>enesekontrollisüsteem</a:t>
            </a:r>
          </a:p>
          <a:p>
            <a:r>
              <a:rPr lang="et-EE" sz="2000" dirty="0"/>
              <a:t>t</a:t>
            </a:r>
            <a:r>
              <a:rPr lang="et-EE" sz="2000" dirty="0" smtClean="0"/>
              <a:t>aimepassi näidis</a:t>
            </a:r>
          </a:p>
          <a:p>
            <a:r>
              <a:rPr lang="et-EE" sz="2000" dirty="0"/>
              <a:t>t</a:t>
            </a:r>
            <a:r>
              <a:rPr lang="et-EE" sz="2000" dirty="0" smtClean="0"/>
              <a:t>oodetavate ja/või turustatavate taimeperekondade nimekiri</a:t>
            </a:r>
          </a:p>
          <a:p>
            <a:r>
              <a:rPr lang="et-EE" sz="2000" dirty="0"/>
              <a:t>t</a:t>
            </a:r>
            <a:r>
              <a:rPr lang="et-EE" sz="2000" dirty="0" smtClean="0"/>
              <a:t>aimepassiga varustatavate taimeperekondade nimekiri</a:t>
            </a:r>
          </a:p>
          <a:p>
            <a:r>
              <a:rPr lang="et-EE" sz="2000" dirty="0" smtClean="0"/>
              <a:t>koolituskava</a:t>
            </a:r>
          </a:p>
          <a:p>
            <a:pPr marL="108000" indent="0">
              <a:buNone/>
            </a:pPr>
            <a:r>
              <a:rPr lang="et-EE" sz="2400" b="1" dirty="0" smtClean="0"/>
              <a:t>3 samm </a:t>
            </a:r>
            <a:r>
              <a:rPr lang="et-EE" sz="2400" dirty="0" smtClean="0"/>
              <a:t>- Riigilõivu tasumine 270 EUR. </a:t>
            </a:r>
          </a:p>
          <a:p>
            <a:pPr marL="108000" indent="0">
              <a:buNone/>
            </a:pPr>
            <a:r>
              <a:rPr lang="et-EE" sz="2400" dirty="0" smtClean="0"/>
              <a:t> </a:t>
            </a:r>
          </a:p>
          <a:p>
            <a:pPr marL="10800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54928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305" y="251918"/>
            <a:ext cx="8099932" cy="576064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Taimepassi väljaandmise tegevusluba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05" y="827982"/>
            <a:ext cx="8352928" cy="5832647"/>
          </a:xfrm>
        </p:spPr>
        <p:txBody>
          <a:bodyPr/>
          <a:lstStyle/>
          <a:p>
            <a:pPr marL="108000" lvl="0" indent="0">
              <a:buNone/>
            </a:pPr>
            <a:r>
              <a:rPr lang="et-EE" sz="2800" dirty="0">
                <a:solidFill>
                  <a:srgbClr val="5B9BD5">
                    <a:lumMod val="75000"/>
                  </a:srgbClr>
                </a:solidFill>
              </a:rPr>
              <a:t>Taimepassi väljaandmise tegevusloa </a:t>
            </a:r>
            <a:r>
              <a:rPr lang="et-EE" sz="2800" dirty="0" smtClean="0">
                <a:solidFill>
                  <a:srgbClr val="5B9BD5">
                    <a:lumMod val="75000"/>
                  </a:srgbClr>
                </a:solidFill>
              </a:rPr>
              <a:t>taotlemise erisused</a:t>
            </a:r>
            <a:endParaRPr lang="et-EE" sz="2800" dirty="0">
              <a:solidFill>
                <a:srgbClr val="5B9BD5">
                  <a:lumMod val="75000"/>
                </a:srgbClr>
              </a:solidFill>
            </a:endParaRPr>
          </a:p>
          <a:p>
            <a:pPr marL="108000" indent="0">
              <a:buNone/>
            </a:pPr>
            <a:r>
              <a:rPr lang="et-EE" sz="2400" dirty="0" smtClean="0"/>
              <a:t>Isikud, kellele </a:t>
            </a:r>
            <a:r>
              <a:rPr lang="et-EE" sz="2400" u="sng" dirty="0" smtClean="0"/>
              <a:t>taimepassi </a:t>
            </a:r>
            <a:r>
              <a:rPr lang="et-EE" sz="2400" u="sng" dirty="0"/>
              <a:t>väljastamise õiguse </a:t>
            </a:r>
            <a:r>
              <a:rPr lang="et-EE" sz="2400" u="sng" dirty="0" smtClean="0"/>
              <a:t>otsused on antud </a:t>
            </a:r>
            <a:r>
              <a:rPr lang="et-EE" sz="2400" b="1" u="sng" dirty="0" smtClean="0"/>
              <a:t>enne </a:t>
            </a:r>
            <a:r>
              <a:rPr lang="et-EE" sz="2400" b="1" u="sng" dirty="0"/>
              <a:t>14.12.2019 </a:t>
            </a:r>
            <a:r>
              <a:rPr lang="et-EE" sz="2400" dirty="0"/>
              <a:t>ning kes soovivad ka </a:t>
            </a:r>
            <a:r>
              <a:rPr lang="et-EE" sz="2400" dirty="0" smtClean="0"/>
              <a:t>edaspidi väljastada   taimepassi </a:t>
            </a:r>
            <a:r>
              <a:rPr lang="et-EE" sz="2400" b="1" dirty="0"/>
              <a:t>peavad </a:t>
            </a:r>
            <a:r>
              <a:rPr lang="et-EE" sz="2400" b="1" dirty="0" smtClean="0"/>
              <a:t>hiljemalt 14.12.2020</a:t>
            </a:r>
            <a:r>
              <a:rPr lang="et-EE" sz="2400" dirty="0" smtClean="0"/>
              <a:t>:</a:t>
            </a:r>
          </a:p>
          <a:p>
            <a:r>
              <a:rPr lang="et-EE" sz="2400" dirty="0" smtClean="0"/>
              <a:t>määrama </a:t>
            </a:r>
            <a:r>
              <a:rPr lang="et-EE" sz="2400" dirty="0"/>
              <a:t>ettevõttes  isiku, kes läbib taimepassi väljaandja e-koolituse (isikuid võib olla mitu</a:t>
            </a:r>
            <a:r>
              <a:rPr lang="et-EE" sz="2400" dirty="0" smtClean="0"/>
              <a:t>);</a:t>
            </a:r>
          </a:p>
          <a:p>
            <a:r>
              <a:rPr lang="et-EE" sz="2400" dirty="0" smtClean="0"/>
              <a:t>esitama </a:t>
            </a:r>
            <a:r>
              <a:rPr lang="et-EE" sz="2400" dirty="0"/>
              <a:t>taotluse </a:t>
            </a:r>
            <a:r>
              <a:rPr lang="et-EE" sz="2400" dirty="0" smtClean="0"/>
              <a:t>koos lisadega taimepassi väljaandmise </a:t>
            </a:r>
            <a:r>
              <a:rPr lang="et-EE" sz="2400" dirty="0"/>
              <a:t>tegevusloa saamiseks</a:t>
            </a:r>
            <a:r>
              <a:rPr lang="et-EE" sz="2400" dirty="0" smtClean="0"/>
              <a:t>.</a:t>
            </a:r>
          </a:p>
          <a:p>
            <a:pPr marL="108000" indent="0">
              <a:buNone/>
            </a:pPr>
            <a:r>
              <a:rPr lang="et-EE" sz="2400" b="1" dirty="0" smtClean="0"/>
              <a:t>Riigilõivu </a:t>
            </a:r>
            <a:r>
              <a:rPr lang="et-EE" sz="2400" b="1" dirty="0"/>
              <a:t>tasuma ei pea</a:t>
            </a:r>
            <a:r>
              <a:rPr lang="et-EE" sz="2400" b="1" dirty="0" smtClean="0"/>
              <a:t>.</a:t>
            </a:r>
          </a:p>
          <a:p>
            <a:pPr marL="108000" indent="0">
              <a:buNone/>
            </a:pPr>
            <a:r>
              <a:rPr lang="et-EE" sz="2000" b="1" dirty="0" smtClean="0"/>
              <a:t>NB!</a:t>
            </a:r>
            <a:r>
              <a:rPr lang="et-EE" sz="2000" dirty="0" smtClean="0"/>
              <a:t> Antud isikutele antud taimepassi väljastamise õiguse otsused kehtivad kuni 14.12.2020. </a:t>
            </a:r>
          </a:p>
          <a:p>
            <a:pPr marL="108000" indent="0">
              <a:buNone/>
            </a:pPr>
            <a:r>
              <a:rPr lang="et-EE" sz="2000" dirty="0" smtClean="0"/>
              <a:t>Kui nimetatud isik jätab 14.12.2020 tähtajaks loetletud tegevused tegemata, siis peab tema taimepassi väljaandmise tegevusloa taotlema vastavalt taimekaitseseaduses kehtestatud korrale ja tasuma riigilõivu.</a:t>
            </a:r>
            <a:endParaRPr lang="et-EE" sz="20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73147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7919998" cy="576013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Taimepassi väljaandmise tegevusluba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21" y="1116013"/>
            <a:ext cx="8136904" cy="4608512"/>
          </a:xfrm>
        </p:spPr>
        <p:txBody>
          <a:bodyPr/>
          <a:lstStyle/>
          <a:p>
            <a:pPr marL="108000" lvl="0" indent="0">
              <a:buNone/>
            </a:pPr>
            <a:endParaRPr lang="et-EE" sz="2800" dirty="0" smtClean="0">
              <a:solidFill>
                <a:srgbClr val="5B9BD5">
                  <a:lumMod val="75000"/>
                </a:srgbClr>
              </a:solidFill>
            </a:endParaRPr>
          </a:p>
          <a:p>
            <a:pPr marL="108000" indent="0">
              <a:buNone/>
            </a:pPr>
            <a:endParaRPr lang="et-EE" sz="2000" dirty="0" smtClean="0"/>
          </a:p>
          <a:p>
            <a:pPr marL="108000" indent="0">
              <a:buNone/>
            </a:pPr>
            <a:endParaRPr lang="et-EE" sz="2000" dirty="0"/>
          </a:p>
          <a:p>
            <a:pPr marL="108000" indent="0">
              <a:buNone/>
            </a:pPr>
            <a:r>
              <a:rPr lang="et-EE" sz="3600" b="1" dirty="0" smtClean="0"/>
              <a:t>ÄRA JÄTA TAOTLUSE ESITAMIST VIIMASELE MINUTILE!!!!!</a:t>
            </a:r>
            <a:endParaRPr lang="et-EE" sz="3600" b="1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6299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179909"/>
            <a:ext cx="7919998" cy="576013"/>
          </a:xfrm>
        </p:spPr>
        <p:txBody>
          <a:bodyPr/>
          <a:lstStyle/>
          <a:p>
            <a:r>
              <a:rPr lang="et-EE" sz="3200" dirty="0">
                <a:solidFill>
                  <a:srgbClr val="0084D1"/>
                </a:solidFill>
              </a:rPr>
              <a:t>Taimepassi väljaandmise tegevusluba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97" y="611957"/>
            <a:ext cx="8640960" cy="6120680"/>
          </a:xfrm>
        </p:spPr>
        <p:txBody>
          <a:bodyPr/>
          <a:lstStyle/>
          <a:p>
            <a:pPr marL="108000" lvl="0" indent="0">
              <a:buNone/>
            </a:pPr>
            <a:r>
              <a:rPr lang="et-EE" sz="2800" dirty="0">
                <a:solidFill>
                  <a:srgbClr val="5B9BD5">
                    <a:lumMod val="75000"/>
                  </a:srgbClr>
                </a:solidFill>
              </a:rPr>
              <a:t>Taimepassi väljaandmise tegevusloa taotlemise </a:t>
            </a:r>
            <a:r>
              <a:rPr lang="et-EE" sz="2800" dirty="0" smtClean="0">
                <a:solidFill>
                  <a:srgbClr val="5B9BD5">
                    <a:lumMod val="75000"/>
                  </a:srgbClr>
                </a:solidFill>
              </a:rPr>
              <a:t>erisused</a:t>
            </a:r>
            <a:endParaRPr lang="et-EE" sz="2800" dirty="0">
              <a:solidFill>
                <a:srgbClr val="5B9BD5">
                  <a:lumMod val="75000"/>
                </a:srgbClr>
              </a:solidFill>
            </a:endParaRPr>
          </a:p>
          <a:p>
            <a:pPr marL="108000" indent="0">
              <a:buNone/>
            </a:pPr>
            <a:r>
              <a:rPr lang="fi-FI" sz="2000" dirty="0" err="1" smtClean="0"/>
              <a:t>Isikud</a:t>
            </a:r>
            <a:r>
              <a:rPr lang="fi-FI" sz="2000" dirty="0"/>
              <a:t>, </a:t>
            </a:r>
            <a:r>
              <a:rPr lang="fi-FI" sz="2000" dirty="0" err="1"/>
              <a:t>kellele</a:t>
            </a:r>
            <a:r>
              <a:rPr lang="fi-FI" sz="2000" dirty="0"/>
              <a:t> </a:t>
            </a:r>
            <a:r>
              <a:rPr lang="fi-FI" sz="2000" b="1" u="sng" dirty="0" err="1"/>
              <a:t>taimepassi</a:t>
            </a:r>
            <a:r>
              <a:rPr lang="fi-FI" sz="2000" b="1" u="sng" dirty="0"/>
              <a:t> </a:t>
            </a:r>
            <a:r>
              <a:rPr lang="fi-FI" sz="2000" b="1" u="sng" dirty="0" err="1"/>
              <a:t>väljastamise</a:t>
            </a:r>
            <a:r>
              <a:rPr lang="fi-FI" sz="2000" b="1" u="sng" dirty="0"/>
              <a:t> </a:t>
            </a:r>
            <a:r>
              <a:rPr lang="fi-FI" sz="2000" b="1" u="sng" dirty="0" err="1"/>
              <a:t>õiguse</a:t>
            </a:r>
            <a:r>
              <a:rPr lang="fi-FI" sz="2000" b="1" u="sng" dirty="0"/>
              <a:t> </a:t>
            </a:r>
            <a:r>
              <a:rPr lang="fi-FI" sz="2000" b="1" u="sng" dirty="0" err="1"/>
              <a:t>otsused</a:t>
            </a:r>
            <a:r>
              <a:rPr lang="fi-FI" sz="2000" b="1" u="sng" dirty="0"/>
              <a:t> on </a:t>
            </a:r>
            <a:r>
              <a:rPr lang="fi-FI" sz="2000" b="1" u="sng" dirty="0" err="1"/>
              <a:t>antud</a:t>
            </a:r>
            <a:r>
              <a:rPr lang="fi-FI" sz="2000" b="1" u="sng" dirty="0"/>
              <a:t> </a:t>
            </a:r>
            <a:r>
              <a:rPr lang="et-EE" sz="2000" b="1" u="sng" dirty="0" smtClean="0"/>
              <a:t>alates </a:t>
            </a:r>
            <a:r>
              <a:rPr lang="et-EE" sz="2000" b="1" u="sng" dirty="0"/>
              <a:t>14.12.2019 kuni 01.07.2020</a:t>
            </a:r>
            <a:r>
              <a:rPr lang="et-EE" sz="2000" dirty="0"/>
              <a:t> </a:t>
            </a:r>
            <a:r>
              <a:rPr lang="et-EE" sz="2000" b="1" dirty="0"/>
              <a:t>muudetakse automaatselt taimepassi </a:t>
            </a:r>
            <a:r>
              <a:rPr lang="et-EE" sz="2000" b="1" dirty="0" err="1"/>
              <a:t>väljastaja</a:t>
            </a:r>
            <a:r>
              <a:rPr lang="et-EE" sz="2000" b="1" dirty="0"/>
              <a:t> tegevuslubadeks</a:t>
            </a:r>
            <a:r>
              <a:rPr lang="et-EE" sz="2000" dirty="0"/>
              <a:t> ning saadetakse isikutele nende poolt taimetervise registrisse antud e-posti aadressile. </a:t>
            </a:r>
            <a:endParaRPr lang="et-EE" sz="2000" dirty="0" smtClean="0"/>
          </a:p>
          <a:p>
            <a:pPr marL="108000" indent="0">
              <a:buNone/>
            </a:pPr>
            <a:endParaRPr lang="et-EE" sz="2000" dirty="0" smtClean="0"/>
          </a:p>
          <a:p>
            <a:pPr marL="108000" indent="0">
              <a:buNone/>
            </a:pPr>
            <a:r>
              <a:rPr lang="et-EE" sz="2000" dirty="0" smtClean="0"/>
              <a:t>Kehtivate </a:t>
            </a:r>
            <a:r>
              <a:rPr lang="et-EE" sz="2000" dirty="0"/>
              <a:t>tegevuslubade väljastamise eest riigilõivu tasuma ei pea, </a:t>
            </a:r>
            <a:r>
              <a:rPr lang="et-EE" sz="2000" b="1" u="sng" dirty="0"/>
              <a:t>nendel on vaja</a:t>
            </a:r>
            <a:r>
              <a:rPr lang="et-EE" sz="2000" dirty="0"/>
              <a:t> kahe aasta jooksul taimepassi väljastamise õiguse otsuse väljastamise kuupäevast arvates määrama ettevõttes  isiku, kes läbib taimepassi väljaandja e-koolituse (isikuid võib olla mitu). </a:t>
            </a:r>
            <a:endParaRPr lang="et-EE" sz="2000" dirty="0" smtClean="0"/>
          </a:p>
          <a:p>
            <a:pPr marL="108000" indent="0">
              <a:buNone/>
            </a:pPr>
            <a:endParaRPr lang="et-EE" sz="2000" dirty="0"/>
          </a:p>
          <a:p>
            <a:pPr marL="108000" indent="0">
              <a:buNone/>
            </a:pPr>
            <a:r>
              <a:rPr lang="et-EE" sz="2000" dirty="0"/>
              <a:t>NB! </a:t>
            </a:r>
            <a:r>
              <a:rPr lang="et-EE" sz="2000" dirty="0" smtClean="0"/>
              <a:t>Kui </a:t>
            </a:r>
            <a:r>
              <a:rPr lang="et-EE" sz="2000" dirty="0"/>
              <a:t>nimetatud </a:t>
            </a:r>
            <a:r>
              <a:rPr lang="et-EE" sz="2000" dirty="0" smtClean="0"/>
              <a:t>isik jätab taimepassi </a:t>
            </a:r>
            <a:r>
              <a:rPr lang="et-EE" sz="2000" dirty="0"/>
              <a:t>väljaandja e-koolituse </a:t>
            </a:r>
            <a:r>
              <a:rPr lang="et-EE" sz="2000" dirty="0" smtClean="0"/>
              <a:t>tegemata ettenähtud tähtajaks,  </a:t>
            </a:r>
            <a:r>
              <a:rPr lang="et-EE" sz="2000" dirty="0"/>
              <a:t>siis </a:t>
            </a:r>
            <a:r>
              <a:rPr lang="et-EE" sz="2000" dirty="0" smtClean="0"/>
              <a:t>temale antud </a:t>
            </a:r>
            <a:r>
              <a:rPr lang="et-EE" sz="2000" b="1" dirty="0"/>
              <a:t>taimepassi </a:t>
            </a:r>
            <a:r>
              <a:rPr lang="et-EE" sz="2000" b="1" dirty="0" err="1"/>
              <a:t>väljastaja</a:t>
            </a:r>
            <a:r>
              <a:rPr lang="et-EE" sz="2000" b="1" dirty="0"/>
              <a:t> </a:t>
            </a:r>
            <a:r>
              <a:rPr lang="et-EE" sz="2000" b="1" dirty="0" smtClean="0"/>
              <a:t>tegevusluba muutub kehtetuks. Seejärel pe</a:t>
            </a:r>
            <a:r>
              <a:rPr lang="et-EE" sz="2000" dirty="0" smtClean="0"/>
              <a:t>ab </a:t>
            </a:r>
            <a:r>
              <a:rPr lang="et-EE" sz="2000" dirty="0"/>
              <a:t>tema taimepassi väljaandmise tegevusloa taotlema vastavalt taimekaitseseaduses kehtestatud korrale ja tasuma riigilõivu.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4692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1074</Words>
  <Application>Microsoft Office PowerPoint</Application>
  <PresentationFormat>Custom</PresentationFormat>
  <Paragraphs>151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Microsoft YaHei</vt:lpstr>
      <vt:lpstr>Arial</vt:lpstr>
      <vt:lpstr>Arial Unicode MS</vt:lpstr>
      <vt:lpstr>Roboto Condensed</vt:lpstr>
      <vt:lpstr>Times New Roman</vt:lpstr>
      <vt:lpstr>Office Theme</vt:lpstr>
      <vt:lpstr>TAIMEPASSI VÄLJAANDMISE TEGEVUSLUBA  </vt:lpstr>
      <vt:lpstr>Taimetervise registrisse registreerimise kohustus</vt:lpstr>
      <vt:lpstr>Taimetervise registrisse registreerimine</vt:lpstr>
      <vt:lpstr>Taimetervise registrisse registreerimine</vt:lpstr>
      <vt:lpstr>Taimetervise registrisse registreerimine</vt:lpstr>
      <vt:lpstr>Taimepassi väljaandmise tegevusluba</vt:lpstr>
      <vt:lpstr>Taimepassi väljaandmise tegevusluba</vt:lpstr>
      <vt:lpstr>Taimepassi väljaandmise tegevusluba</vt:lpstr>
      <vt:lpstr>Taimepassi väljaandmise tegevusluba</vt:lpstr>
      <vt:lpstr>Taimepassi väljaandmise tegevusluba</vt:lpstr>
      <vt:lpstr>Taimepassi väljaandmise tegevusluba Kehtetuks tunnistamine</vt:lpstr>
      <vt:lpstr>Taimepassi väljaandmise tegevusloaga isiku kohustused </vt:lpstr>
      <vt:lpstr>Taimepassi väljaandmise tegevusloaga isiku kohustused </vt:lpstr>
      <vt:lpstr>Taimepassi väljaandmise tegevusloaga isiku kohustused </vt:lpstr>
      <vt:lpstr>Taimetervise registrisse kantud isiku kohustused</vt:lpstr>
      <vt:lpstr>Taimetervise registrisse kantud isiku kohustused</vt:lpstr>
      <vt:lpstr>Taimetervise registrisse kantud isiku kohustused</vt:lpstr>
      <vt:lpstr>Tänan kuulamast!     Maria.brizmer@pma.agri.ee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2020-09-09T12:59:38Z</dcterms:modified>
</cp:coreProperties>
</file>