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charts/chart2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charts/chart2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charts/chart25.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charts/chart26.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notesSlides/notesSlide8.xml" ContentType="application/vnd.openxmlformats-officedocument.presentationml.notesSlide+xml"/>
  <Override PartName="/ppt/charts/chart27.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notesSlides/notesSlide9.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charts/chart3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7.xml" ContentType="application/vnd.openxmlformats-officedocument.themeOverride+xml"/>
  <Override PartName="/ppt/charts/chart3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8.xml" ContentType="application/vnd.openxmlformats-officedocument.themeOverride+xml"/>
  <Override PartName="/ppt/charts/chart3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9.xml" ContentType="application/vnd.openxmlformats-officedocument.themeOverride+xml"/>
  <Override PartName="/ppt/charts/chart3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0.xml" ContentType="application/vnd.openxmlformats-officedocument.themeOverride+xml"/>
  <Override PartName="/ppt/charts/chart4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1.xml" ContentType="application/vnd.openxmlformats-officedocument.themeOverride+xml"/>
  <Override PartName="/ppt/charts/chart4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2.xml" ContentType="application/vnd.openxmlformats-officedocument.themeOverride+xml"/>
  <Override PartName="/ppt/charts/chart42.xml" ContentType="application/vnd.openxmlformats-officedocument.drawingml.chart+xml"/>
  <Override PartName="/ppt/charts/chart4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3.xml" ContentType="application/vnd.openxmlformats-officedocument.themeOverride+xml"/>
  <Override PartName="/ppt/charts/chart44.xml" ContentType="application/vnd.openxmlformats-officedocument.drawingml.chart+xml"/>
  <Override PartName="/ppt/notesSlides/notesSlide10.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11.xml" ContentType="application/vnd.openxmlformats-officedocument.presentationml.notesSlide+xml"/>
  <Override PartName="/ppt/charts/chart49.xml" ContentType="application/vnd.openxmlformats-officedocument.drawingml.chart+xml"/>
  <Override PartName="/ppt/notesSlides/notesSlide12.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5.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80" r:id="rId2"/>
    <p:sldId id="475" r:id="rId3"/>
    <p:sldId id="469" r:id="rId4"/>
    <p:sldId id="673" r:id="rId5"/>
    <p:sldId id="798" r:id="rId6"/>
    <p:sldId id="799" r:id="rId7"/>
    <p:sldId id="800" r:id="rId8"/>
    <p:sldId id="801" r:id="rId9"/>
    <p:sldId id="552" r:id="rId10"/>
    <p:sldId id="720" r:id="rId11"/>
    <p:sldId id="721" r:id="rId12"/>
    <p:sldId id="722" r:id="rId13"/>
    <p:sldId id="723" r:id="rId14"/>
    <p:sldId id="724" r:id="rId15"/>
    <p:sldId id="725" r:id="rId16"/>
    <p:sldId id="726" r:id="rId17"/>
    <p:sldId id="727" r:id="rId18"/>
    <p:sldId id="728" r:id="rId19"/>
    <p:sldId id="729" r:id="rId20"/>
    <p:sldId id="730" r:id="rId21"/>
    <p:sldId id="731" r:id="rId22"/>
    <p:sldId id="732" r:id="rId23"/>
    <p:sldId id="733" r:id="rId24"/>
    <p:sldId id="734" r:id="rId25"/>
    <p:sldId id="735" r:id="rId26"/>
    <p:sldId id="736" r:id="rId27"/>
    <p:sldId id="737" r:id="rId28"/>
    <p:sldId id="738" r:id="rId29"/>
    <p:sldId id="739" r:id="rId30"/>
    <p:sldId id="740" r:id="rId31"/>
    <p:sldId id="741" r:id="rId32"/>
    <p:sldId id="742" r:id="rId33"/>
    <p:sldId id="743" r:id="rId34"/>
    <p:sldId id="747" r:id="rId35"/>
    <p:sldId id="748" r:id="rId36"/>
    <p:sldId id="754" r:id="rId37"/>
    <p:sldId id="753" r:id="rId38"/>
    <p:sldId id="752" r:id="rId39"/>
    <p:sldId id="751" r:id="rId40"/>
    <p:sldId id="749" r:id="rId41"/>
    <p:sldId id="750" r:id="rId42"/>
    <p:sldId id="755" r:id="rId43"/>
    <p:sldId id="761" r:id="rId44"/>
    <p:sldId id="760" r:id="rId45"/>
    <p:sldId id="759" r:id="rId46"/>
    <p:sldId id="758" r:id="rId47"/>
    <p:sldId id="757" r:id="rId48"/>
    <p:sldId id="762" r:id="rId49"/>
    <p:sldId id="793" r:id="rId50"/>
    <p:sldId id="794" r:id="rId51"/>
    <p:sldId id="795" r:id="rId52"/>
    <p:sldId id="796" r:id="rId53"/>
    <p:sldId id="797" r:id="rId54"/>
    <p:sldId id="764" r:id="rId55"/>
    <p:sldId id="765" r:id="rId56"/>
    <p:sldId id="773" r:id="rId57"/>
    <p:sldId id="772" r:id="rId58"/>
    <p:sldId id="771" r:id="rId59"/>
    <p:sldId id="770" r:id="rId60"/>
    <p:sldId id="769" r:id="rId61"/>
    <p:sldId id="768" r:id="rId62"/>
    <p:sldId id="767" r:id="rId63"/>
    <p:sldId id="775" r:id="rId64"/>
    <p:sldId id="774" r:id="rId65"/>
    <p:sldId id="766" r:id="rId66"/>
    <p:sldId id="781" r:id="rId67"/>
    <p:sldId id="779" r:id="rId68"/>
    <p:sldId id="778" r:id="rId69"/>
    <p:sldId id="780" r:id="rId70"/>
    <p:sldId id="719" r:id="rId71"/>
    <p:sldId id="791" r:id="rId72"/>
    <p:sldId id="589" r:id="rId7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v" initials="l" lastIdx="1" clrIdx="0"/>
  <p:cmAuthor id="2" name="Greta Rutkeviciute" initials="GR" lastIdx="110" clrIdx="1"/>
  <p:cmAuthor id="3" name="juste / RAIT" initials="JRY" lastIdx="8" clrIdx="2"/>
  <p:cmAuthor id="4" name="Namai" initials="N" lastIdx="1" clrIdx="3"/>
  <p:cmAuthor id="5" name="Alise Udam" initials="AU" lastIdx="8" clrIdx="4">
    <p:extLst>
      <p:ext uri="{19B8F6BF-5375-455C-9EA6-DF929625EA0E}">
        <p15:presenceInfo xmlns:p15="http://schemas.microsoft.com/office/powerpoint/2012/main" userId="Alise Ud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CD"/>
    <a:srgbClr val="D05F12"/>
    <a:srgbClr val="E9724C"/>
    <a:srgbClr val="B45210"/>
    <a:srgbClr val="FF4343"/>
    <a:srgbClr val="FF00FF"/>
    <a:srgbClr val="0000FF"/>
    <a:srgbClr val="FFFFA7"/>
    <a:srgbClr val="FFA3A3"/>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6064" autoAdjust="0"/>
  </p:normalViewPr>
  <p:slideViewPr>
    <p:cSldViewPr snapToGrid="0">
      <p:cViewPr varScale="1">
        <p:scale>
          <a:sx n="61" d="100"/>
          <a:sy n="61" d="100"/>
        </p:scale>
        <p:origin x="700"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i_t__leh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92.168.1.150\Uuringud\2021\Maaeluministeerium.%20Toidu%20ohutus\t&#246;&#246;tlus\T&#246;&#246;tlus_2021_repaired.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192.168.1.150\Uuringud\2021\Maaeluministeerium.%20Toidu%20ohutus\t&#246;&#246;tlus\T&#246;&#246;tlus_2021_repaired.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92.168.1.150\Uuringud\2021\Maaeluministeerium.%20Toidu%20ohutus\t&#246;&#246;tlus\T&#246;&#246;tlus_2021_repaired.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192.168.1.150\Uuringud\2021\Maaeluministeerium.%20Toidu%20ohutus\t&#246;&#246;tlus\T&#246;&#246;tlus_2021_repaired.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192.168.1.150\Uuringud\2021\Maaeluministeerium.%20Toidu%20ohutus\t&#246;&#246;tlus\T&#246;&#246;tlus_2021_repaired.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220;ldjaotus_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192.168.1.150\Uuringud\2021\Maaeluministeerium.%20Toidu%20ohutus\t&#246;&#246;tlus\T&#246;&#246;tlus_2021_repaired.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192.168.1.150\Uuringud\2021\Maaeluministeerium.%20Toidu%20ohutus\t&#246;&#246;tlus\T&#246;&#246;tlus_2021_repaired.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192.168.1.150\Uuringud\2021\Maaeluministeerium.%20Toidu%20ohutus\t&#246;&#246;tlus\T&#246;&#246;tlus_2021_repaired.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192.168.1.150\Uuringud\2021\Maaeluministeerium.%20Toidu%20ohutus\t&#246;&#246;tlus\T&#246;&#246;tlus_2021_repaired.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192.168.1.150\Uuringud\2021\Maaeluministeerium.%20Toidu%20ohutus\t&#246;&#246;tlus\T&#246;&#246;tlus_2021_repaired.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192.168.1.150\Uuringud\2021\Maaeluministeerium.%20Toidu%20ohutus\t&#246;&#246;tlus\T&#246;&#246;tlus_2021_repaired.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192.168.1.150\Uuringud\2021\Maaeluministeerium.%20Toidu%20ohutus\t&#246;&#246;tlus\T&#246;&#246;tlus_2021_repaired.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i_t__leht1.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192.168.1.150\Uuringud\2021\Maaeluministeerium.%20Toidu%20ohutus\t&#246;&#246;tlus\T&#246;&#246;tlus_2021_repaired.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192.168.1.150\Uuringud\2021\Maaeluministeerium.%20Toidu%20ohutus\t&#246;&#246;tlus\T&#246;&#246;tlus_2021_repaired.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192.168.1.150\Uuringud\2021\Maaeluministeerium.%20Toidu%20ohutus\t&#246;&#246;tlus\T&#246;&#246;tlus_2021_repaired.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192.168.1.150\Uuringud\2021\Maaeluministeerium.%20Toidu%20ohutus\t&#246;&#246;tlus\T&#246;&#246;tlus_2021_repaired.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192.168.1.150\Uuringud\2021\Maaeluministeerium.%20Toidu%20ohutus\t&#246;&#246;tlus\T&#246;&#246;tlus_2021_repair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192.168.1.150\Uuringud\2021\Maaeluministeerium.%20Toidu%20ohutus\t&#246;&#246;tlus\T&#246;&#246;tlus_2021_repaired.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192.168.1.150\Uuringud\2021\Maaeluministeerium.%20Toidu%20ohutus\t&#246;&#246;tlus\T&#246;&#246;tlus_2021_repaired.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192.168.1.150\Uuringud\2021\Maaeluministeerium.%20Toidu%20ohutus\t&#246;&#246;tlus\T&#246;&#246;tlus_2021_repaired.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92.168.1.150\Uuringud\2021\Maaeluministeerium.%20Toidu%20ohutus\t&#246;&#246;tlus\T&#246;&#246;tlus_2021_repaired.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92.168.1.150\Uuringud\2021\Maaeluministeerium.%20Toidu%20ohutus\t&#246;&#246;tlus\T&#246;&#246;tlus_2021_repai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095176926398501E-2"/>
          <c:y val="0"/>
          <c:w val="0.4761904526639994"/>
          <c:h val="1"/>
        </c:manualLayout>
      </c:layout>
      <c:barChart>
        <c:barDir val="bar"/>
        <c:grouping val="clustered"/>
        <c:varyColors val="0"/>
        <c:ser>
          <c:idx val="0"/>
          <c:order val="0"/>
          <c:spPr>
            <a:solidFill>
              <a:srgbClr val="14A2BA"/>
            </a:solidFill>
          </c:spPr>
          <c:invertIfNegative val="0"/>
          <c:dLbls>
            <c:spPr>
              <a:noFill/>
              <a:ln>
                <a:noFill/>
              </a:ln>
              <a:effectLst/>
            </c:spPr>
            <c:txPr>
              <a:bodyPr wrap="square" lIns="38100" tIns="19050" rIns="38100" bIns="19050" anchor="ctr">
                <a:spAutoFit/>
              </a:bodyPr>
              <a:lstStyle/>
              <a:p>
                <a:pPr>
                  <a:defRPr sz="1400" b="1">
                    <a:latin typeface="arial"/>
                    <a:ea typeface="arial"/>
                    <a:cs typeface="aria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Sheet1!$C$3:$C$19</c:f>
              <c:numCache>
                <c:formatCode>0</c:formatCode>
                <c:ptCount val="17"/>
                <c:pt idx="0">
                  <c:v>47.25</c:v>
                </c:pt>
                <c:pt idx="1">
                  <c:v>52.75</c:v>
                </c:pt>
                <c:pt idx="3">
                  <c:v>69</c:v>
                </c:pt>
                <c:pt idx="4">
                  <c:v>31</c:v>
                </c:pt>
                <c:pt idx="6">
                  <c:v>17.125</c:v>
                </c:pt>
                <c:pt idx="7">
                  <c:v>40.875</c:v>
                </c:pt>
                <c:pt idx="8">
                  <c:v>28.875</c:v>
                </c:pt>
                <c:pt idx="9">
                  <c:v>13.125</c:v>
                </c:pt>
                <c:pt idx="11">
                  <c:v>10.875</c:v>
                </c:pt>
                <c:pt idx="12">
                  <c:v>32.875</c:v>
                </c:pt>
                <c:pt idx="13">
                  <c:v>19.75</c:v>
                </c:pt>
                <c:pt idx="14">
                  <c:v>10</c:v>
                </c:pt>
                <c:pt idx="15">
                  <c:v>11.25</c:v>
                </c:pt>
                <c:pt idx="16">
                  <c:v>15.25</c:v>
                </c:pt>
              </c:numCache>
            </c:numRef>
          </c:val>
          <c:extLst>
            <c:ext xmlns:c16="http://schemas.microsoft.com/office/drawing/2014/chart" uri="{C3380CC4-5D6E-409C-BE32-E72D297353CC}">
              <c16:uniqueId val="{00000000-6D0D-4C2D-B5B2-1D4FA2ED72CE}"/>
            </c:ext>
          </c:extLst>
        </c:ser>
        <c:dLbls>
          <c:showLegendKey val="0"/>
          <c:showVal val="0"/>
          <c:showCatName val="0"/>
          <c:showSerName val="0"/>
          <c:showPercent val="0"/>
          <c:showBubbleSize val="0"/>
        </c:dLbls>
        <c:gapWidth val="23"/>
        <c:axId val="399453272"/>
        <c:axId val="399456408"/>
      </c:barChart>
      <c:catAx>
        <c:axId val="399453272"/>
        <c:scaling>
          <c:orientation val="maxMin"/>
        </c:scaling>
        <c:delete val="1"/>
        <c:axPos val="l"/>
        <c:numFmt formatCode="General" sourceLinked="1"/>
        <c:majorTickMark val="out"/>
        <c:minorTickMark val="none"/>
        <c:tickLblPos val="nextTo"/>
        <c:crossAx val="399456408"/>
        <c:crosses val="autoZero"/>
        <c:auto val="1"/>
        <c:lblAlgn val="ctr"/>
        <c:lblOffset val="100"/>
        <c:noMultiLvlLbl val="0"/>
      </c:catAx>
      <c:valAx>
        <c:axId val="399456408"/>
        <c:scaling>
          <c:orientation val="minMax"/>
        </c:scaling>
        <c:delete val="1"/>
        <c:axPos val="t"/>
        <c:numFmt formatCode="0" sourceLinked="1"/>
        <c:majorTickMark val="out"/>
        <c:minorTickMark val="none"/>
        <c:tickLblPos val="nextTo"/>
        <c:crossAx val="399453272"/>
        <c:crosses val="autoZero"/>
        <c:crossBetween val="between"/>
      </c:valAx>
      <c:spPr>
        <a:solidFill>
          <a:sysClr val="window" lastClr="FFFFFF">
            <a:alpha val="0"/>
          </a:sysClr>
        </a:solidFill>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alpha val="0"/>
      </a:sysClr>
    </a:solidFill>
    <a:ln w="6350">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Q2_taust!$B$3</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Q2_taust!$A$4:$A$12</c:f>
              <c:strCache>
                <c:ptCount val="9"/>
                <c:pt idx="0">
                  <c:v>Toiduohutuse juhtumite* tõttu olen teatud toitude suhtes kahtlustav</c:v>
                </c:pt>
                <c:pt idx="1">
                  <c:v>Mees</c:v>
                </c:pt>
                <c:pt idx="2">
                  <c:v>Naine</c:v>
                </c:pt>
                <c:pt idx="3">
                  <c:v>Olen toidu ohutuse pärast mures</c:v>
                </c:pt>
                <c:pt idx="4">
                  <c:v>Mees</c:v>
                </c:pt>
                <c:pt idx="5">
                  <c:v>Naine</c:v>
                </c:pt>
                <c:pt idx="6">
                  <c:v>Tunnen toidu ohutuse osas ebakindlust</c:v>
                </c:pt>
                <c:pt idx="7">
                  <c:v>Mees</c:v>
                </c:pt>
                <c:pt idx="8">
                  <c:v>Naine</c:v>
                </c:pt>
              </c:strCache>
            </c:strRef>
          </c:cat>
          <c:val>
            <c:numRef>
              <c:f>Q2_taust!$B$4:$B$12</c:f>
              <c:numCache>
                <c:formatCode>0</c:formatCode>
                <c:ptCount val="9"/>
                <c:pt idx="1">
                  <c:v>6.8783068783068799</c:v>
                </c:pt>
                <c:pt idx="2">
                  <c:v>6.1611374407582904</c:v>
                </c:pt>
                <c:pt idx="4">
                  <c:v>5.5555555555555598</c:v>
                </c:pt>
                <c:pt idx="5">
                  <c:v>8.5308056872037898</c:v>
                </c:pt>
                <c:pt idx="7">
                  <c:v>5.5555555555555598</c:v>
                </c:pt>
                <c:pt idx="8">
                  <c:v>4.0284360189573496</c:v>
                </c:pt>
              </c:numCache>
            </c:numRef>
          </c:val>
          <c:extLst>
            <c:ext xmlns:c16="http://schemas.microsoft.com/office/drawing/2014/chart" uri="{C3380CC4-5D6E-409C-BE32-E72D297353CC}">
              <c16:uniqueId val="{00000000-CCCC-4A0A-BDBE-6C3D0FC41AD4}"/>
            </c:ext>
          </c:extLst>
        </c:ser>
        <c:ser>
          <c:idx val="1"/>
          <c:order val="1"/>
          <c:tx>
            <c:strRef>
              <c:f>Q2_taust!$C$3</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Q2_taust!$A$4:$A$12</c:f>
              <c:strCache>
                <c:ptCount val="9"/>
                <c:pt idx="0">
                  <c:v>Toiduohutuse juhtumite* tõttu olen teatud toitude suhtes kahtlustav</c:v>
                </c:pt>
                <c:pt idx="1">
                  <c:v>Mees</c:v>
                </c:pt>
                <c:pt idx="2">
                  <c:v>Naine</c:v>
                </c:pt>
                <c:pt idx="3">
                  <c:v>Olen toidu ohutuse pärast mures</c:v>
                </c:pt>
                <c:pt idx="4">
                  <c:v>Mees</c:v>
                </c:pt>
                <c:pt idx="5">
                  <c:v>Naine</c:v>
                </c:pt>
                <c:pt idx="6">
                  <c:v>Tunnen toidu ohutuse osas ebakindlust</c:v>
                </c:pt>
                <c:pt idx="7">
                  <c:v>Mees</c:v>
                </c:pt>
                <c:pt idx="8">
                  <c:v>Naine</c:v>
                </c:pt>
              </c:strCache>
            </c:strRef>
          </c:cat>
          <c:val>
            <c:numRef>
              <c:f>Q2_taust!$C$4:$C$12</c:f>
              <c:numCache>
                <c:formatCode>0</c:formatCode>
                <c:ptCount val="9"/>
                <c:pt idx="1">
                  <c:v>19.841269841269799</c:v>
                </c:pt>
                <c:pt idx="2">
                  <c:v>27.962085308056899</c:v>
                </c:pt>
                <c:pt idx="4">
                  <c:v>18.253968253968299</c:v>
                </c:pt>
                <c:pt idx="5">
                  <c:v>22.748815165876799</c:v>
                </c:pt>
                <c:pt idx="7">
                  <c:v>12.962962962962999</c:v>
                </c:pt>
                <c:pt idx="8">
                  <c:v>21.327014218009499</c:v>
                </c:pt>
              </c:numCache>
            </c:numRef>
          </c:val>
          <c:extLst>
            <c:ext xmlns:c16="http://schemas.microsoft.com/office/drawing/2014/chart" uri="{C3380CC4-5D6E-409C-BE32-E72D297353CC}">
              <c16:uniqueId val="{00000001-CCCC-4A0A-BDBE-6C3D0FC41AD4}"/>
            </c:ext>
          </c:extLst>
        </c:ser>
        <c:ser>
          <c:idx val="2"/>
          <c:order val="2"/>
          <c:tx>
            <c:strRef>
              <c:f>Q2_taust!$D$3</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Q2_taust!$A$4:$A$12</c:f>
              <c:strCache>
                <c:ptCount val="9"/>
                <c:pt idx="0">
                  <c:v>Toiduohutuse juhtumite* tõttu olen teatud toitude suhtes kahtlustav</c:v>
                </c:pt>
                <c:pt idx="1">
                  <c:v>Mees</c:v>
                </c:pt>
                <c:pt idx="2">
                  <c:v>Naine</c:v>
                </c:pt>
                <c:pt idx="3">
                  <c:v>Olen toidu ohutuse pärast mures</c:v>
                </c:pt>
                <c:pt idx="4">
                  <c:v>Mees</c:v>
                </c:pt>
                <c:pt idx="5">
                  <c:v>Naine</c:v>
                </c:pt>
                <c:pt idx="6">
                  <c:v>Tunnen toidu ohutuse osas ebakindlust</c:v>
                </c:pt>
                <c:pt idx="7">
                  <c:v>Mees</c:v>
                </c:pt>
                <c:pt idx="8">
                  <c:v>Naine</c:v>
                </c:pt>
              </c:strCache>
            </c:strRef>
          </c:cat>
          <c:val>
            <c:numRef>
              <c:f>Q2_taust!$D$4:$D$12</c:f>
              <c:numCache>
                <c:formatCode>0</c:formatCode>
                <c:ptCount val="9"/>
                <c:pt idx="1">
                  <c:v>28.8359788359788</c:v>
                </c:pt>
                <c:pt idx="2">
                  <c:v>25.829383886255901</c:v>
                </c:pt>
                <c:pt idx="4">
                  <c:v>30.423280423280399</c:v>
                </c:pt>
                <c:pt idx="5">
                  <c:v>24.881516587677702</c:v>
                </c:pt>
                <c:pt idx="7">
                  <c:v>25.6613756613757</c:v>
                </c:pt>
                <c:pt idx="8">
                  <c:v>25.118483412322298</c:v>
                </c:pt>
              </c:numCache>
            </c:numRef>
          </c:val>
          <c:extLst>
            <c:ext xmlns:c16="http://schemas.microsoft.com/office/drawing/2014/chart" uri="{C3380CC4-5D6E-409C-BE32-E72D297353CC}">
              <c16:uniqueId val="{00000002-CCCC-4A0A-BDBE-6C3D0FC41AD4}"/>
            </c:ext>
          </c:extLst>
        </c:ser>
        <c:ser>
          <c:idx val="3"/>
          <c:order val="3"/>
          <c:tx>
            <c:strRef>
              <c:f>Q2_taust!$E$3</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Q2_taust!$A$4:$A$12</c:f>
              <c:strCache>
                <c:ptCount val="9"/>
                <c:pt idx="0">
                  <c:v>Toiduohutuse juhtumite* tõttu olen teatud toitude suhtes kahtlustav</c:v>
                </c:pt>
                <c:pt idx="1">
                  <c:v>Mees</c:v>
                </c:pt>
                <c:pt idx="2">
                  <c:v>Naine</c:v>
                </c:pt>
                <c:pt idx="3">
                  <c:v>Olen toidu ohutuse pärast mures</c:v>
                </c:pt>
                <c:pt idx="4">
                  <c:v>Mees</c:v>
                </c:pt>
                <c:pt idx="5">
                  <c:v>Naine</c:v>
                </c:pt>
                <c:pt idx="6">
                  <c:v>Tunnen toidu ohutuse osas ebakindlust</c:v>
                </c:pt>
                <c:pt idx="7">
                  <c:v>Mees</c:v>
                </c:pt>
                <c:pt idx="8">
                  <c:v>Naine</c:v>
                </c:pt>
              </c:strCache>
            </c:strRef>
          </c:cat>
          <c:val>
            <c:numRef>
              <c:f>Q2_taust!$E$4:$E$12</c:f>
              <c:numCache>
                <c:formatCode>0</c:formatCode>
                <c:ptCount val="9"/>
                <c:pt idx="1">
                  <c:v>28.8359788359788</c:v>
                </c:pt>
                <c:pt idx="2">
                  <c:v>27.0142180094787</c:v>
                </c:pt>
                <c:pt idx="4">
                  <c:v>32.010582010581999</c:v>
                </c:pt>
                <c:pt idx="5">
                  <c:v>31.516587677725099</c:v>
                </c:pt>
                <c:pt idx="7">
                  <c:v>39.9470899470899</c:v>
                </c:pt>
                <c:pt idx="8">
                  <c:v>34.123222748815202</c:v>
                </c:pt>
              </c:numCache>
            </c:numRef>
          </c:val>
          <c:extLst>
            <c:ext xmlns:c16="http://schemas.microsoft.com/office/drawing/2014/chart" uri="{C3380CC4-5D6E-409C-BE32-E72D297353CC}">
              <c16:uniqueId val="{00000003-CCCC-4A0A-BDBE-6C3D0FC41AD4}"/>
            </c:ext>
          </c:extLst>
        </c:ser>
        <c:ser>
          <c:idx val="4"/>
          <c:order val="4"/>
          <c:tx>
            <c:strRef>
              <c:f>Q2_taust!$F$3</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CC-4A0A-BDBE-6C3D0FC41AD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Q2_taust!$A$4:$A$12</c:f>
              <c:strCache>
                <c:ptCount val="9"/>
                <c:pt idx="0">
                  <c:v>Toiduohutuse juhtumite* tõttu olen teatud toitude suhtes kahtlustav</c:v>
                </c:pt>
                <c:pt idx="1">
                  <c:v>Mees</c:v>
                </c:pt>
                <c:pt idx="2">
                  <c:v>Naine</c:v>
                </c:pt>
                <c:pt idx="3">
                  <c:v>Olen toidu ohutuse pärast mures</c:v>
                </c:pt>
                <c:pt idx="4">
                  <c:v>Mees</c:v>
                </c:pt>
                <c:pt idx="5">
                  <c:v>Naine</c:v>
                </c:pt>
                <c:pt idx="6">
                  <c:v>Tunnen toidu ohutuse osas ebakindlust</c:v>
                </c:pt>
                <c:pt idx="7">
                  <c:v>Mees</c:v>
                </c:pt>
                <c:pt idx="8">
                  <c:v>Naine</c:v>
                </c:pt>
              </c:strCache>
            </c:strRef>
          </c:cat>
          <c:val>
            <c:numRef>
              <c:f>Q2_taust!$F$4:$F$12</c:f>
              <c:numCache>
                <c:formatCode>0</c:formatCode>
                <c:ptCount val="9"/>
                <c:pt idx="1">
                  <c:v>12.1693121693122</c:v>
                </c:pt>
                <c:pt idx="2">
                  <c:v>8.7677725118483405</c:v>
                </c:pt>
                <c:pt idx="4">
                  <c:v>10.8465608465608</c:v>
                </c:pt>
                <c:pt idx="5">
                  <c:v>8.7677725118483405</c:v>
                </c:pt>
                <c:pt idx="7">
                  <c:v>12.4338624338624</c:v>
                </c:pt>
                <c:pt idx="8">
                  <c:v>12.085308056872</c:v>
                </c:pt>
              </c:numCache>
            </c:numRef>
          </c:val>
          <c:extLst>
            <c:ext xmlns:c16="http://schemas.microsoft.com/office/drawing/2014/chart" uri="{C3380CC4-5D6E-409C-BE32-E72D297353CC}">
              <c16:uniqueId val="{00000005-CCCC-4A0A-BDBE-6C3D0FC41AD4}"/>
            </c:ext>
          </c:extLst>
        </c:ser>
        <c:ser>
          <c:idx val="5"/>
          <c:order val="5"/>
          <c:tx>
            <c:strRef>
              <c:f>Q2_taust!$G$3</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CC-4A0A-BDBE-6C3D0FC41A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Q2_taust!$A$4:$A$12</c:f>
              <c:strCache>
                <c:ptCount val="9"/>
                <c:pt idx="0">
                  <c:v>Toiduohutuse juhtumite* tõttu olen teatud toitude suhtes kahtlustav</c:v>
                </c:pt>
                <c:pt idx="1">
                  <c:v>Mees</c:v>
                </c:pt>
                <c:pt idx="2">
                  <c:v>Naine</c:v>
                </c:pt>
                <c:pt idx="3">
                  <c:v>Olen toidu ohutuse pärast mures</c:v>
                </c:pt>
                <c:pt idx="4">
                  <c:v>Mees</c:v>
                </c:pt>
                <c:pt idx="5">
                  <c:v>Naine</c:v>
                </c:pt>
                <c:pt idx="6">
                  <c:v>Tunnen toidu ohutuse osas ebakindlust</c:v>
                </c:pt>
                <c:pt idx="7">
                  <c:v>Mees</c:v>
                </c:pt>
                <c:pt idx="8">
                  <c:v>Naine</c:v>
                </c:pt>
              </c:strCache>
            </c:strRef>
          </c:cat>
          <c:val>
            <c:numRef>
              <c:f>Q2_taust!$G$4:$G$12</c:f>
              <c:numCache>
                <c:formatCode>0</c:formatCode>
                <c:ptCount val="9"/>
                <c:pt idx="1">
                  <c:v>3.43915343915344</c:v>
                </c:pt>
                <c:pt idx="2">
                  <c:v>4.2654028436019003</c:v>
                </c:pt>
                <c:pt idx="4">
                  <c:v>2.9100529100529098</c:v>
                </c:pt>
                <c:pt idx="5">
                  <c:v>3.5545023696682501</c:v>
                </c:pt>
                <c:pt idx="7">
                  <c:v>3.43915343915344</c:v>
                </c:pt>
                <c:pt idx="8">
                  <c:v>3.3175355450236999</c:v>
                </c:pt>
              </c:numCache>
            </c:numRef>
          </c:val>
          <c:extLst>
            <c:ext xmlns:c16="http://schemas.microsoft.com/office/drawing/2014/chart" uri="{C3380CC4-5D6E-409C-BE32-E72D297353CC}">
              <c16:uniqueId val="{00000007-CCCC-4A0A-BDBE-6C3D0FC41AD4}"/>
            </c:ext>
          </c:extLst>
        </c:ser>
        <c:dLbls>
          <c:showLegendKey val="0"/>
          <c:showVal val="1"/>
          <c:showCatName val="0"/>
          <c:showSerName val="0"/>
          <c:showPercent val="0"/>
          <c:showBubbleSize val="0"/>
        </c:dLbls>
        <c:gapWidth val="150"/>
        <c:shape val="box"/>
        <c:axId val="397868056"/>
        <c:axId val="397869232"/>
        <c:axId val="0"/>
      </c:bar3DChart>
      <c:catAx>
        <c:axId val="397868056"/>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7869232"/>
        <c:crosses val="autoZero"/>
        <c:auto val="1"/>
        <c:lblAlgn val="ctr"/>
        <c:lblOffset val="100"/>
        <c:noMultiLvlLbl val="0"/>
      </c:catAx>
      <c:valAx>
        <c:axId val="397869232"/>
        <c:scaling>
          <c:orientation val="minMax"/>
        </c:scaling>
        <c:delete val="1"/>
        <c:axPos val="t"/>
        <c:numFmt formatCode="0%" sourceLinked="1"/>
        <c:majorTickMark val="none"/>
        <c:minorTickMark val="none"/>
        <c:tickLblPos val="nextTo"/>
        <c:crossAx val="397868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layout>
        <c:manualLayout>
          <c:xMode val="edge"/>
          <c:yMode val="edge"/>
          <c:x val="0.29347781939251627"/>
          <c:y val="5.436093794992723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Q2_taust!$B$20</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Q2_taust!$A$21:$A$35</c:f>
              <c:strCache>
                <c:ptCount val="15"/>
                <c:pt idx="0">
                  <c:v>Toiduohutuse juhtumite* tõttu olen teatud toitude suhtes kahtlustav</c:v>
                </c:pt>
                <c:pt idx="1">
                  <c:v>18-29</c:v>
                </c:pt>
                <c:pt idx="2">
                  <c:v>30-49</c:v>
                </c:pt>
                <c:pt idx="3">
                  <c:v>50-64</c:v>
                </c:pt>
                <c:pt idx="4">
                  <c:v>65-74</c:v>
                </c:pt>
                <c:pt idx="5">
                  <c:v>Olen toidu ohutuse pärast mures</c:v>
                </c:pt>
                <c:pt idx="6">
                  <c:v>18-29</c:v>
                </c:pt>
                <c:pt idx="7">
                  <c:v>30-49</c:v>
                </c:pt>
                <c:pt idx="8">
                  <c:v>50-64</c:v>
                </c:pt>
                <c:pt idx="9">
                  <c:v>65-74</c:v>
                </c:pt>
                <c:pt idx="10">
                  <c:v>Tunnen toidu ohutuse osas ebakindlust</c:v>
                </c:pt>
                <c:pt idx="11">
                  <c:v>18-29</c:v>
                </c:pt>
                <c:pt idx="12">
                  <c:v>30-49</c:v>
                </c:pt>
                <c:pt idx="13">
                  <c:v>50-64</c:v>
                </c:pt>
                <c:pt idx="14">
                  <c:v>65-74</c:v>
                </c:pt>
              </c:strCache>
            </c:strRef>
          </c:cat>
          <c:val>
            <c:numRef>
              <c:f>Q2_taust!$B$21:$B$35</c:f>
              <c:numCache>
                <c:formatCode>0</c:formatCode>
                <c:ptCount val="15"/>
                <c:pt idx="1">
                  <c:v>5.10948905109489</c:v>
                </c:pt>
                <c:pt idx="2">
                  <c:v>7.6452599388379197</c:v>
                </c:pt>
                <c:pt idx="3">
                  <c:v>4.7619047619047601</c:v>
                </c:pt>
                <c:pt idx="4">
                  <c:v>8.5714285714285694</c:v>
                </c:pt>
                <c:pt idx="6">
                  <c:v>7.2992700729926998</c:v>
                </c:pt>
                <c:pt idx="7">
                  <c:v>8.5626911314984699</c:v>
                </c:pt>
                <c:pt idx="8">
                  <c:v>4.7619047619047601</c:v>
                </c:pt>
                <c:pt idx="9">
                  <c:v>7.6190476190476204</c:v>
                </c:pt>
                <c:pt idx="11">
                  <c:v>5.10948905109489</c:v>
                </c:pt>
                <c:pt idx="12">
                  <c:v>5.1987767584097897</c:v>
                </c:pt>
                <c:pt idx="13">
                  <c:v>4.3290043290043299</c:v>
                </c:pt>
                <c:pt idx="14">
                  <c:v>3.8095238095238102</c:v>
                </c:pt>
              </c:numCache>
            </c:numRef>
          </c:val>
          <c:extLst>
            <c:ext xmlns:c16="http://schemas.microsoft.com/office/drawing/2014/chart" uri="{C3380CC4-5D6E-409C-BE32-E72D297353CC}">
              <c16:uniqueId val="{00000000-5C47-4A9F-A39C-DDF68F01B27F}"/>
            </c:ext>
          </c:extLst>
        </c:ser>
        <c:ser>
          <c:idx val="1"/>
          <c:order val="1"/>
          <c:tx>
            <c:strRef>
              <c:f>Q2_taust!$C$20</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Q2_taust!$A$21:$A$35</c:f>
              <c:strCache>
                <c:ptCount val="15"/>
                <c:pt idx="0">
                  <c:v>Toiduohutuse juhtumite* tõttu olen teatud toitude suhtes kahtlustav</c:v>
                </c:pt>
                <c:pt idx="1">
                  <c:v>18-29</c:v>
                </c:pt>
                <c:pt idx="2">
                  <c:v>30-49</c:v>
                </c:pt>
                <c:pt idx="3">
                  <c:v>50-64</c:v>
                </c:pt>
                <c:pt idx="4">
                  <c:v>65-74</c:v>
                </c:pt>
                <c:pt idx="5">
                  <c:v>Olen toidu ohutuse pärast mures</c:v>
                </c:pt>
                <c:pt idx="6">
                  <c:v>18-29</c:v>
                </c:pt>
                <c:pt idx="7">
                  <c:v>30-49</c:v>
                </c:pt>
                <c:pt idx="8">
                  <c:v>50-64</c:v>
                </c:pt>
                <c:pt idx="9">
                  <c:v>65-74</c:v>
                </c:pt>
                <c:pt idx="10">
                  <c:v>Tunnen toidu ohutuse osas ebakindlust</c:v>
                </c:pt>
                <c:pt idx="11">
                  <c:v>18-29</c:v>
                </c:pt>
                <c:pt idx="12">
                  <c:v>30-49</c:v>
                </c:pt>
                <c:pt idx="13">
                  <c:v>50-64</c:v>
                </c:pt>
                <c:pt idx="14">
                  <c:v>65-74</c:v>
                </c:pt>
              </c:strCache>
            </c:strRef>
          </c:cat>
          <c:val>
            <c:numRef>
              <c:f>Q2_taust!$C$21:$C$35</c:f>
              <c:numCache>
                <c:formatCode>0</c:formatCode>
                <c:ptCount val="15"/>
                <c:pt idx="1">
                  <c:v>27.737226277372301</c:v>
                </c:pt>
                <c:pt idx="2">
                  <c:v>23.853211009174299</c:v>
                </c:pt>
                <c:pt idx="3">
                  <c:v>22.5108225108225</c:v>
                </c:pt>
                <c:pt idx="4">
                  <c:v>23.8095238095238</c:v>
                </c:pt>
                <c:pt idx="6">
                  <c:v>18.248175182481798</c:v>
                </c:pt>
                <c:pt idx="7">
                  <c:v>20.489296636085601</c:v>
                </c:pt>
                <c:pt idx="8">
                  <c:v>21.6450216450216</c:v>
                </c:pt>
                <c:pt idx="9">
                  <c:v>21.904761904761902</c:v>
                </c:pt>
                <c:pt idx="11">
                  <c:v>18.978102189781001</c:v>
                </c:pt>
                <c:pt idx="12">
                  <c:v>18.348623853210999</c:v>
                </c:pt>
                <c:pt idx="13">
                  <c:v>16.883116883116902</c:v>
                </c:pt>
                <c:pt idx="14">
                  <c:v>13.3333333333333</c:v>
                </c:pt>
              </c:numCache>
            </c:numRef>
          </c:val>
          <c:extLst>
            <c:ext xmlns:c16="http://schemas.microsoft.com/office/drawing/2014/chart" uri="{C3380CC4-5D6E-409C-BE32-E72D297353CC}">
              <c16:uniqueId val="{00000001-5C47-4A9F-A39C-DDF68F01B27F}"/>
            </c:ext>
          </c:extLst>
        </c:ser>
        <c:ser>
          <c:idx val="2"/>
          <c:order val="2"/>
          <c:tx>
            <c:strRef>
              <c:f>Q2_taust!$D$20</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Q2_taust!$A$21:$A$35</c:f>
              <c:strCache>
                <c:ptCount val="15"/>
                <c:pt idx="0">
                  <c:v>Toiduohutuse juhtumite* tõttu olen teatud toitude suhtes kahtlustav</c:v>
                </c:pt>
                <c:pt idx="1">
                  <c:v>18-29</c:v>
                </c:pt>
                <c:pt idx="2">
                  <c:v>30-49</c:v>
                </c:pt>
                <c:pt idx="3">
                  <c:v>50-64</c:v>
                </c:pt>
                <c:pt idx="4">
                  <c:v>65-74</c:v>
                </c:pt>
                <c:pt idx="5">
                  <c:v>Olen toidu ohutuse pärast mures</c:v>
                </c:pt>
                <c:pt idx="6">
                  <c:v>18-29</c:v>
                </c:pt>
                <c:pt idx="7">
                  <c:v>30-49</c:v>
                </c:pt>
                <c:pt idx="8">
                  <c:v>50-64</c:v>
                </c:pt>
                <c:pt idx="9">
                  <c:v>65-74</c:v>
                </c:pt>
                <c:pt idx="10">
                  <c:v>Tunnen toidu ohutuse osas ebakindlust</c:v>
                </c:pt>
                <c:pt idx="11">
                  <c:v>18-29</c:v>
                </c:pt>
                <c:pt idx="12">
                  <c:v>30-49</c:v>
                </c:pt>
                <c:pt idx="13">
                  <c:v>50-64</c:v>
                </c:pt>
                <c:pt idx="14">
                  <c:v>65-74</c:v>
                </c:pt>
              </c:strCache>
            </c:strRef>
          </c:cat>
          <c:val>
            <c:numRef>
              <c:f>Q2_taust!$D$21:$D$35</c:f>
              <c:numCache>
                <c:formatCode>0</c:formatCode>
                <c:ptCount val="15"/>
                <c:pt idx="1">
                  <c:v>24.087591240875899</c:v>
                </c:pt>
                <c:pt idx="2">
                  <c:v>28.440366972477101</c:v>
                </c:pt>
                <c:pt idx="3">
                  <c:v>29.004329004329001</c:v>
                </c:pt>
                <c:pt idx="4">
                  <c:v>23.8095238095238</c:v>
                </c:pt>
                <c:pt idx="6">
                  <c:v>28.4671532846715</c:v>
                </c:pt>
                <c:pt idx="7">
                  <c:v>28.440366972477101</c:v>
                </c:pt>
                <c:pt idx="8">
                  <c:v>29.437229437229401</c:v>
                </c:pt>
                <c:pt idx="9">
                  <c:v>19.047619047619001</c:v>
                </c:pt>
                <c:pt idx="11">
                  <c:v>26.277372262773699</c:v>
                </c:pt>
                <c:pt idx="12">
                  <c:v>26.911314984709499</c:v>
                </c:pt>
                <c:pt idx="13">
                  <c:v>23.8095238095238</c:v>
                </c:pt>
                <c:pt idx="14">
                  <c:v>22.8571428571429</c:v>
                </c:pt>
              </c:numCache>
            </c:numRef>
          </c:val>
          <c:extLst>
            <c:ext xmlns:c16="http://schemas.microsoft.com/office/drawing/2014/chart" uri="{C3380CC4-5D6E-409C-BE32-E72D297353CC}">
              <c16:uniqueId val="{00000002-5C47-4A9F-A39C-DDF68F01B27F}"/>
            </c:ext>
          </c:extLst>
        </c:ser>
        <c:ser>
          <c:idx val="3"/>
          <c:order val="3"/>
          <c:tx>
            <c:strRef>
              <c:f>Q2_taust!$E$20</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Q2_taust!$A$21:$A$35</c:f>
              <c:strCache>
                <c:ptCount val="15"/>
                <c:pt idx="0">
                  <c:v>Toiduohutuse juhtumite* tõttu olen teatud toitude suhtes kahtlustav</c:v>
                </c:pt>
                <c:pt idx="1">
                  <c:v>18-29</c:v>
                </c:pt>
                <c:pt idx="2">
                  <c:v>30-49</c:v>
                </c:pt>
                <c:pt idx="3">
                  <c:v>50-64</c:v>
                </c:pt>
                <c:pt idx="4">
                  <c:v>65-74</c:v>
                </c:pt>
                <c:pt idx="5">
                  <c:v>Olen toidu ohutuse pärast mures</c:v>
                </c:pt>
                <c:pt idx="6">
                  <c:v>18-29</c:v>
                </c:pt>
                <c:pt idx="7">
                  <c:v>30-49</c:v>
                </c:pt>
                <c:pt idx="8">
                  <c:v>50-64</c:v>
                </c:pt>
                <c:pt idx="9">
                  <c:v>65-74</c:v>
                </c:pt>
                <c:pt idx="10">
                  <c:v>Tunnen toidu ohutuse osas ebakindlust</c:v>
                </c:pt>
                <c:pt idx="11">
                  <c:v>18-29</c:v>
                </c:pt>
                <c:pt idx="12">
                  <c:v>30-49</c:v>
                </c:pt>
                <c:pt idx="13">
                  <c:v>50-64</c:v>
                </c:pt>
                <c:pt idx="14">
                  <c:v>65-74</c:v>
                </c:pt>
              </c:strCache>
            </c:strRef>
          </c:cat>
          <c:val>
            <c:numRef>
              <c:f>Q2_taust!$E$21:$E$35</c:f>
              <c:numCache>
                <c:formatCode>0</c:formatCode>
                <c:ptCount val="15"/>
                <c:pt idx="1">
                  <c:v>29.927007299270102</c:v>
                </c:pt>
                <c:pt idx="2">
                  <c:v>26.299694189602398</c:v>
                </c:pt>
                <c:pt idx="3">
                  <c:v>29.004329004329001</c:v>
                </c:pt>
                <c:pt idx="4">
                  <c:v>27.619047619047599</c:v>
                </c:pt>
                <c:pt idx="6">
                  <c:v>34.306569343065703</c:v>
                </c:pt>
                <c:pt idx="7">
                  <c:v>27.5229357798165</c:v>
                </c:pt>
                <c:pt idx="8">
                  <c:v>33.3333333333333</c:v>
                </c:pt>
                <c:pt idx="9">
                  <c:v>38.095238095238102</c:v>
                </c:pt>
                <c:pt idx="11">
                  <c:v>35.766423357664202</c:v>
                </c:pt>
                <c:pt idx="12">
                  <c:v>33.3333333333333</c:v>
                </c:pt>
                <c:pt idx="13">
                  <c:v>39.826839826839802</c:v>
                </c:pt>
                <c:pt idx="14">
                  <c:v>42.857142857142897</c:v>
                </c:pt>
              </c:numCache>
            </c:numRef>
          </c:val>
          <c:extLst>
            <c:ext xmlns:c16="http://schemas.microsoft.com/office/drawing/2014/chart" uri="{C3380CC4-5D6E-409C-BE32-E72D297353CC}">
              <c16:uniqueId val="{00000003-5C47-4A9F-A39C-DDF68F01B27F}"/>
            </c:ext>
          </c:extLst>
        </c:ser>
        <c:ser>
          <c:idx val="4"/>
          <c:order val="4"/>
          <c:tx>
            <c:strRef>
              <c:f>Q2_taust!$F$20</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47-4A9F-A39C-DDF68F01B27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Q2_taust!$A$21:$A$35</c:f>
              <c:strCache>
                <c:ptCount val="15"/>
                <c:pt idx="0">
                  <c:v>Toiduohutuse juhtumite* tõttu olen teatud toitude suhtes kahtlustav</c:v>
                </c:pt>
                <c:pt idx="1">
                  <c:v>18-29</c:v>
                </c:pt>
                <c:pt idx="2">
                  <c:v>30-49</c:v>
                </c:pt>
                <c:pt idx="3">
                  <c:v>50-64</c:v>
                </c:pt>
                <c:pt idx="4">
                  <c:v>65-74</c:v>
                </c:pt>
                <c:pt idx="5">
                  <c:v>Olen toidu ohutuse pärast mures</c:v>
                </c:pt>
                <c:pt idx="6">
                  <c:v>18-29</c:v>
                </c:pt>
                <c:pt idx="7">
                  <c:v>30-49</c:v>
                </c:pt>
                <c:pt idx="8">
                  <c:v>50-64</c:v>
                </c:pt>
                <c:pt idx="9">
                  <c:v>65-74</c:v>
                </c:pt>
                <c:pt idx="10">
                  <c:v>Tunnen toidu ohutuse osas ebakindlust</c:v>
                </c:pt>
                <c:pt idx="11">
                  <c:v>18-29</c:v>
                </c:pt>
                <c:pt idx="12">
                  <c:v>30-49</c:v>
                </c:pt>
                <c:pt idx="13">
                  <c:v>50-64</c:v>
                </c:pt>
                <c:pt idx="14">
                  <c:v>65-74</c:v>
                </c:pt>
              </c:strCache>
            </c:strRef>
          </c:cat>
          <c:val>
            <c:numRef>
              <c:f>Q2_taust!$F$21:$F$35</c:f>
              <c:numCache>
                <c:formatCode>0</c:formatCode>
                <c:ptCount val="15"/>
                <c:pt idx="1">
                  <c:v>10.2189781021898</c:v>
                </c:pt>
                <c:pt idx="2">
                  <c:v>8.5626911314984699</c:v>
                </c:pt>
                <c:pt idx="3">
                  <c:v>11.6883116883117</c:v>
                </c:pt>
                <c:pt idx="4">
                  <c:v>13.3333333333333</c:v>
                </c:pt>
                <c:pt idx="6">
                  <c:v>9.4890510948905096</c:v>
                </c:pt>
                <c:pt idx="7">
                  <c:v>9.7859327217125394</c:v>
                </c:pt>
                <c:pt idx="8">
                  <c:v>9.0909090909090899</c:v>
                </c:pt>
                <c:pt idx="9">
                  <c:v>11.4285714285714</c:v>
                </c:pt>
                <c:pt idx="11">
                  <c:v>12.408759124087601</c:v>
                </c:pt>
                <c:pt idx="12">
                  <c:v>11.3149847094801</c:v>
                </c:pt>
                <c:pt idx="13">
                  <c:v>12.987012987012999</c:v>
                </c:pt>
                <c:pt idx="14">
                  <c:v>13.3333333333333</c:v>
                </c:pt>
              </c:numCache>
            </c:numRef>
          </c:val>
          <c:extLst>
            <c:ext xmlns:c16="http://schemas.microsoft.com/office/drawing/2014/chart" uri="{C3380CC4-5D6E-409C-BE32-E72D297353CC}">
              <c16:uniqueId val="{00000005-5C47-4A9F-A39C-DDF68F01B27F}"/>
            </c:ext>
          </c:extLst>
        </c:ser>
        <c:ser>
          <c:idx val="5"/>
          <c:order val="5"/>
          <c:tx>
            <c:strRef>
              <c:f>Q2_taust!$G$20</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47-4A9F-A39C-DDF68F01B27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Q2_taust!$A$21:$A$35</c:f>
              <c:strCache>
                <c:ptCount val="15"/>
                <c:pt idx="0">
                  <c:v>Toiduohutuse juhtumite* tõttu olen teatud toitude suhtes kahtlustav</c:v>
                </c:pt>
                <c:pt idx="1">
                  <c:v>18-29</c:v>
                </c:pt>
                <c:pt idx="2">
                  <c:v>30-49</c:v>
                </c:pt>
                <c:pt idx="3">
                  <c:v>50-64</c:v>
                </c:pt>
                <c:pt idx="4">
                  <c:v>65-74</c:v>
                </c:pt>
                <c:pt idx="5">
                  <c:v>Olen toidu ohutuse pärast mures</c:v>
                </c:pt>
                <c:pt idx="6">
                  <c:v>18-29</c:v>
                </c:pt>
                <c:pt idx="7">
                  <c:v>30-49</c:v>
                </c:pt>
                <c:pt idx="8">
                  <c:v>50-64</c:v>
                </c:pt>
                <c:pt idx="9">
                  <c:v>65-74</c:v>
                </c:pt>
                <c:pt idx="10">
                  <c:v>Tunnen toidu ohutuse osas ebakindlust</c:v>
                </c:pt>
                <c:pt idx="11">
                  <c:v>18-29</c:v>
                </c:pt>
                <c:pt idx="12">
                  <c:v>30-49</c:v>
                </c:pt>
                <c:pt idx="13">
                  <c:v>50-64</c:v>
                </c:pt>
                <c:pt idx="14">
                  <c:v>65-74</c:v>
                </c:pt>
              </c:strCache>
            </c:strRef>
          </c:cat>
          <c:val>
            <c:numRef>
              <c:f>Q2_taust!$G$21:$G$35</c:f>
              <c:numCache>
                <c:formatCode>0</c:formatCode>
                <c:ptCount val="15"/>
                <c:pt idx="1">
                  <c:v>2.9197080291970798</c:v>
                </c:pt>
                <c:pt idx="2">
                  <c:v>5.1987767584097897</c:v>
                </c:pt>
                <c:pt idx="3">
                  <c:v>3.0303030303030298</c:v>
                </c:pt>
                <c:pt idx="4">
                  <c:v>2.8571428571428599</c:v>
                </c:pt>
                <c:pt idx="6">
                  <c:v>2.1897810218978102</c:v>
                </c:pt>
                <c:pt idx="7">
                  <c:v>5.1987767584097897</c:v>
                </c:pt>
                <c:pt idx="8">
                  <c:v>1.73160173160173</c:v>
                </c:pt>
                <c:pt idx="9">
                  <c:v>1.9047619047619</c:v>
                </c:pt>
                <c:pt idx="11">
                  <c:v>1.4598540145985399</c:v>
                </c:pt>
                <c:pt idx="12">
                  <c:v>4.8929663608562697</c:v>
                </c:pt>
                <c:pt idx="13">
                  <c:v>2.16450216450216</c:v>
                </c:pt>
                <c:pt idx="14">
                  <c:v>3.8095238095238102</c:v>
                </c:pt>
              </c:numCache>
            </c:numRef>
          </c:val>
          <c:extLst>
            <c:ext xmlns:c16="http://schemas.microsoft.com/office/drawing/2014/chart" uri="{C3380CC4-5D6E-409C-BE32-E72D297353CC}">
              <c16:uniqueId val="{00000007-5C47-4A9F-A39C-DDF68F01B27F}"/>
            </c:ext>
          </c:extLst>
        </c:ser>
        <c:dLbls>
          <c:showLegendKey val="0"/>
          <c:showVal val="1"/>
          <c:showCatName val="0"/>
          <c:showSerName val="0"/>
          <c:showPercent val="0"/>
          <c:showBubbleSize val="0"/>
        </c:dLbls>
        <c:gapWidth val="150"/>
        <c:shape val="box"/>
        <c:axId val="397869624"/>
        <c:axId val="401367384"/>
        <c:axId val="0"/>
      </c:bar3DChart>
      <c:catAx>
        <c:axId val="397869624"/>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1367384"/>
        <c:crosses val="autoZero"/>
        <c:auto val="1"/>
        <c:lblAlgn val="ctr"/>
        <c:lblOffset val="100"/>
        <c:noMultiLvlLbl val="0"/>
      </c:catAx>
      <c:valAx>
        <c:axId val="401367384"/>
        <c:scaling>
          <c:orientation val="minMax"/>
        </c:scaling>
        <c:delete val="1"/>
        <c:axPos val="t"/>
        <c:numFmt formatCode="0%" sourceLinked="1"/>
        <c:majorTickMark val="none"/>
        <c:minorTickMark val="none"/>
        <c:tickLblPos val="nextTo"/>
        <c:crossAx val="397869624"/>
        <c:crosses val="autoZero"/>
        <c:crossBetween val="between"/>
      </c:valAx>
      <c:spPr>
        <a:noFill/>
        <a:ln>
          <a:noFill/>
        </a:ln>
        <a:effectLst/>
      </c:spPr>
    </c:plotArea>
    <c:legend>
      <c:legendPos val="b"/>
      <c:layout>
        <c:manualLayout>
          <c:xMode val="edge"/>
          <c:yMode val="edge"/>
          <c:x val="7.0632925513709768E-2"/>
          <c:y val="0.91186355158127941"/>
          <c:w val="0.89999989169096395"/>
          <c:h val="3.377551046879337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Q2_taust!$B$45</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Q2_taust!$A$46:$A$54</c:f>
              <c:strCache>
                <c:ptCount val="9"/>
                <c:pt idx="0">
                  <c:v>Toiduohutuse juhtumite* tõttu olen teatud toitude suhtes kahtlustav</c:v>
                </c:pt>
                <c:pt idx="1">
                  <c:v>eesti</c:v>
                </c:pt>
                <c:pt idx="2">
                  <c:v>vene ja muu</c:v>
                </c:pt>
                <c:pt idx="3">
                  <c:v>Olen toidu ohutuse pärast mures</c:v>
                </c:pt>
                <c:pt idx="4">
                  <c:v>eesti</c:v>
                </c:pt>
                <c:pt idx="5">
                  <c:v>vene ja muu</c:v>
                </c:pt>
                <c:pt idx="6">
                  <c:v>Tunnen toidu ohutuse osas ebakindlust</c:v>
                </c:pt>
                <c:pt idx="7">
                  <c:v>eesti</c:v>
                </c:pt>
                <c:pt idx="8">
                  <c:v>vene ja muu</c:v>
                </c:pt>
              </c:strCache>
            </c:strRef>
          </c:cat>
          <c:val>
            <c:numRef>
              <c:f>Q2_taust!$B$46:$B$54</c:f>
              <c:numCache>
                <c:formatCode>0</c:formatCode>
                <c:ptCount val="9"/>
                <c:pt idx="1">
                  <c:v>5.7971014492753596</c:v>
                </c:pt>
                <c:pt idx="2">
                  <c:v>8.0645161290322598</c:v>
                </c:pt>
                <c:pt idx="4">
                  <c:v>4.8913043478260896</c:v>
                </c:pt>
                <c:pt idx="5">
                  <c:v>12.0967741935484</c:v>
                </c:pt>
                <c:pt idx="7">
                  <c:v>4.1666666666666696</c:v>
                </c:pt>
                <c:pt idx="8">
                  <c:v>6.0483870967741904</c:v>
                </c:pt>
              </c:numCache>
            </c:numRef>
          </c:val>
          <c:extLst>
            <c:ext xmlns:c16="http://schemas.microsoft.com/office/drawing/2014/chart" uri="{C3380CC4-5D6E-409C-BE32-E72D297353CC}">
              <c16:uniqueId val="{00000000-AD26-43D2-ADF8-4542548F2C81}"/>
            </c:ext>
          </c:extLst>
        </c:ser>
        <c:ser>
          <c:idx val="1"/>
          <c:order val="1"/>
          <c:tx>
            <c:strRef>
              <c:f>Q2_taust!$C$45</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Q2_taust!$A$46:$A$54</c:f>
              <c:strCache>
                <c:ptCount val="9"/>
                <c:pt idx="0">
                  <c:v>Toiduohutuse juhtumite* tõttu olen teatud toitude suhtes kahtlustav</c:v>
                </c:pt>
                <c:pt idx="1">
                  <c:v>eesti</c:v>
                </c:pt>
                <c:pt idx="2">
                  <c:v>vene ja muu</c:v>
                </c:pt>
                <c:pt idx="3">
                  <c:v>Olen toidu ohutuse pärast mures</c:v>
                </c:pt>
                <c:pt idx="4">
                  <c:v>eesti</c:v>
                </c:pt>
                <c:pt idx="5">
                  <c:v>vene ja muu</c:v>
                </c:pt>
                <c:pt idx="6">
                  <c:v>Tunnen toidu ohutuse osas ebakindlust</c:v>
                </c:pt>
                <c:pt idx="7">
                  <c:v>eesti</c:v>
                </c:pt>
                <c:pt idx="8">
                  <c:v>vene ja muu</c:v>
                </c:pt>
              </c:strCache>
            </c:strRef>
          </c:cat>
          <c:val>
            <c:numRef>
              <c:f>Q2_taust!$C$46:$C$54</c:f>
              <c:numCache>
                <c:formatCode>0</c:formatCode>
                <c:ptCount val="9"/>
                <c:pt idx="1">
                  <c:v>22.101449275362299</c:v>
                </c:pt>
                <c:pt idx="2">
                  <c:v>28.629032258064498</c:v>
                </c:pt>
                <c:pt idx="4">
                  <c:v>17.210144927536199</c:v>
                </c:pt>
                <c:pt idx="5">
                  <c:v>28.2258064516129</c:v>
                </c:pt>
                <c:pt idx="7">
                  <c:v>14.673913043478301</c:v>
                </c:pt>
                <c:pt idx="8">
                  <c:v>23.387096774193498</c:v>
                </c:pt>
              </c:numCache>
            </c:numRef>
          </c:val>
          <c:extLst>
            <c:ext xmlns:c16="http://schemas.microsoft.com/office/drawing/2014/chart" uri="{C3380CC4-5D6E-409C-BE32-E72D297353CC}">
              <c16:uniqueId val="{00000001-AD26-43D2-ADF8-4542548F2C81}"/>
            </c:ext>
          </c:extLst>
        </c:ser>
        <c:ser>
          <c:idx val="2"/>
          <c:order val="2"/>
          <c:tx>
            <c:strRef>
              <c:f>Q2_taust!$D$45</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Q2_taust!$A$46:$A$54</c:f>
              <c:strCache>
                <c:ptCount val="9"/>
                <c:pt idx="0">
                  <c:v>Toiduohutuse juhtumite* tõttu olen teatud toitude suhtes kahtlustav</c:v>
                </c:pt>
                <c:pt idx="1">
                  <c:v>eesti</c:v>
                </c:pt>
                <c:pt idx="2">
                  <c:v>vene ja muu</c:v>
                </c:pt>
                <c:pt idx="3">
                  <c:v>Olen toidu ohutuse pärast mures</c:v>
                </c:pt>
                <c:pt idx="4">
                  <c:v>eesti</c:v>
                </c:pt>
                <c:pt idx="5">
                  <c:v>vene ja muu</c:v>
                </c:pt>
                <c:pt idx="6">
                  <c:v>Tunnen toidu ohutuse osas ebakindlust</c:v>
                </c:pt>
                <c:pt idx="7">
                  <c:v>eesti</c:v>
                </c:pt>
                <c:pt idx="8">
                  <c:v>vene ja muu</c:v>
                </c:pt>
              </c:strCache>
            </c:strRef>
          </c:cat>
          <c:val>
            <c:numRef>
              <c:f>Q2_taust!$D$46:$D$54</c:f>
              <c:numCache>
                <c:formatCode>0</c:formatCode>
                <c:ptCount val="9"/>
                <c:pt idx="1">
                  <c:v>26.811594202898501</c:v>
                </c:pt>
                <c:pt idx="2">
                  <c:v>28.2258064516129</c:v>
                </c:pt>
                <c:pt idx="4">
                  <c:v>26.992753623188399</c:v>
                </c:pt>
                <c:pt idx="5">
                  <c:v>28.629032258064498</c:v>
                </c:pt>
                <c:pt idx="7">
                  <c:v>22.826086956521699</c:v>
                </c:pt>
                <c:pt idx="8">
                  <c:v>31.048387096774199</c:v>
                </c:pt>
              </c:numCache>
            </c:numRef>
          </c:val>
          <c:extLst>
            <c:ext xmlns:c16="http://schemas.microsoft.com/office/drawing/2014/chart" uri="{C3380CC4-5D6E-409C-BE32-E72D297353CC}">
              <c16:uniqueId val="{00000002-AD26-43D2-ADF8-4542548F2C81}"/>
            </c:ext>
          </c:extLst>
        </c:ser>
        <c:ser>
          <c:idx val="3"/>
          <c:order val="3"/>
          <c:tx>
            <c:strRef>
              <c:f>Q2_taust!$E$45</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Q2_taust!$A$46:$A$54</c:f>
              <c:strCache>
                <c:ptCount val="9"/>
                <c:pt idx="0">
                  <c:v>Toiduohutuse juhtumite* tõttu olen teatud toitude suhtes kahtlustav</c:v>
                </c:pt>
                <c:pt idx="1">
                  <c:v>eesti</c:v>
                </c:pt>
                <c:pt idx="2">
                  <c:v>vene ja muu</c:v>
                </c:pt>
                <c:pt idx="3">
                  <c:v>Olen toidu ohutuse pärast mures</c:v>
                </c:pt>
                <c:pt idx="4">
                  <c:v>eesti</c:v>
                </c:pt>
                <c:pt idx="5">
                  <c:v>vene ja muu</c:v>
                </c:pt>
                <c:pt idx="6">
                  <c:v>Tunnen toidu ohutuse osas ebakindlust</c:v>
                </c:pt>
                <c:pt idx="7">
                  <c:v>eesti</c:v>
                </c:pt>
                <c:pt idx="8">
                  <c:v>vene ja muu</c:v>
                </c:pt>
              </c:strCache>
            </c:strRef>
          </c:cat>
          <c:val>
            <c:numRef>
              <c:f>Q2_taust!$E$46:$E$54</c:f>
              <c:numCache>
                <c:formatCode>0</c:formatCode>
                <c:ptCount val="9"/>
                <c:pt idx="1">
                  <c:v>29.347826086956498</c:v>
                </c:pt>
                <c:pt idx="2">
                  <c:v>24.596774193548399</c:v>
                </c:pt>
                <c:pt idx="4">
                  <c:v>37.137681159420303</c:v>
                </c:pt>
                <c:pt idx="5">
                  <c:v>19.758064516129</c:v>
                </c:pt>
                <c:pt idx="7">
                  <c:v>41.123188405797102</c:v>
                </c:pt>
                <c:pt idx="8">
                  <c:v>27.419354838709701</c:v>
                </c:pt>
              </c:numCache>
            </c:numRef>
          </c:val>
          <c:extLst>
            <c:ext xmlns:c16="http://schemas.microsoft.com/office/drawing/2014/chart" uri="{C3380CC4-5D6E-409C-BE32-E72D297353CC}">
              <c16:uniqueId val="{00000003-AD26-43D2-ADF8-4542548F2C81}"/>
            </c:ext>
          </c:extLst>
        </c:ser>
        <c:ser>
          <c:idx val="4"/>
          <c:order val="4"/>
          <c:tx>
            <c:strRef>
              <c:f>Q2_taust!$F$45</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26-43D2-ADF8-4542548F2C81}"/>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Q2_taust!$A$46:$A$54</c:f>
              <c:strCache>
                <c:ptCount val="9"/>
                <c:pt idx="0">
                  <c:v>Toiduohutuse juhtumite* tõttu olen teatud toitude suhtes kahtlustav</c:v>
                </c:pt>
                <c:pt idx="1">
                  <c:v>eesti</c:v>
                </c:pt>
                <c:pt idx="2">
                  <c:v>vene ja muu</c:v>
                </c:pt>
                <c:pt idx="3">
                  <c:v>Olen toidu ohutuse pärast mures</c:v>
                </c:pt>
                <c:pt idx="4">
                  <c:v>eesti</c:v>
                </c:pt>
                <c:pt idx="5">
                  <c:v>vene ja muu</c:v>
                </c:pt>
                <c:pt idx="6">
                  <c:v>Tunnen toidu ohutuse osas ebakindlust</c:v>
                </c:pt>
                <c:pt idx="7">
                  <c:v>eesti</c:v>
                </c:pt>
                <c:pt idx="8">
                  <c:v>vene ja muu</c:v>
                </c:pt>
              </c:strCache>
            </c:strRef>
          </c:cat>
          <c:val>
            <c:numRef>
              <c:f>Q2_taust!$F$46:$F$54</c:f>
              <c:numCache>
                <c:formatCode>0</c:formatCode>
                <c:ptCount val="9"/>
                <c:pt idx="1">
                  <c:v>13.2246376811594</c:v>
                </c:pt>
                <c:pt idx="2">
                  <c:v>4.0322580645161299</c:v>
                </c:pt>
                <c:pt idx="4">
                  <c:v>11.231884057971</c:v>
                </c:pt>
                <c:pt idx="5">
                  <c:v>6.4516129032258096</c:v>
                </c:pt>
                <c:pt idx="7">
                  <c:v>14.311594202898601</c:v>
                </c:pt>
                <c:pt idx="8">
                  <c:v>7.6612903225806503</c:v>
                </c:pt>
              </c:numCache>
            </c:numRef>
          </c:val>
          <c:extLst>
            <c:ext xmlns:c16="http://schemas.microsoft.com/office/drawing/2014/chart" uri="{C3380CC4-5D6E-409C-BE32-E72D297353CC}">
              <c16:uniqueId val="{00000005-AD26-43D2-ADF8-4542548F2C81}"/>
            </c:ext>
          </c:extLst>
        </c:ser>
        <c:ser>
          <c:idx val="5"/>
          <c:order val="5"/>
          <c:tx>
            <c:strRef>
              <c:f>Q2_taust!$G$45</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26-43D2-ADF8-4542548F2C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Q2_taust!$A$46:$A$54</c:f>
              <c:strCache>
                <c:ptCount val="9"/>
                <c:pt idx="0">
                  <c:v>Toiduohutuse juhtumite* tõttu olen teatud toitude suhtes kahtlustav</c:v>
                </c:pt>
                <c:pt idx="1">
                  <c:v>eesti</c:v>
                </c:pt>
                <c:pt idx="2">
                  <c:v>vene ja muu</c:v>
                </c:pt>
                <c:pt idx="3">
                  <c:v>Olen toidu ohutuse pärast mures</c:v>
                </c:pt>
                <c:pt idx="4">
                  <c:v>eesti</c:v>
                </c:pt>
                <c:pt idx="5">
                  <c:v>vene ja muu</c:v>
                </c:pt>
                <c:pt idx="6">
                  <c:v>Tunnen toidu ohutuse osas ebakindlust</c:v>
                </c:pt>
                <c:pt idx="7">
                  <c:v>eesti</c:v>
                </c:pt>
                <c:pt idx="8">
                  <c:v>vene ja muu</c:v>
                </c:pt>
              </c:strCache>
            </c:strRef>
          </c:cat>
          <c:val>
            <c:numRef>
              <c:f>Q2_taust!$G$46:$G$54</c:f>
              <c:numCache>
                <c:formatCode>0</c:formatCode>
                <c:ptCount val="9"/>
                <c:pt idx="1">
                  <c:v>2.7173913043478302</c:v>
                </c:pt>
                <c:pt idx="2">
                  <c:v>6.4516129032258096</c:v>
                </c:pt>
                <c:pt idx="4">
                  <c:v>2.5362318840579698</c:v>
                </c:pt>
                <c:pt idx="5">
                  <c:v>4.8387096774193603</c:v>
                </c:pt>
                <c:pt idx="7">
                  <c:v>2.8985507246376798</c:v>
                </c:pt>
                <c:pt idx="8">
                  <c:v>4.4354838709677402</c:v>
                </c:pt>
              </c:numCache>
            </c:numRef>
          </c:val>
          <c:extLst>
            <c:ext xmlns:c16="http://schemas.microsoft.com/office/drawing/2014/chart" uri="{C3380CC4-5D6E-409C-BE32-E72D297353CC}">
              <c16:uniqueId val="{00000007-AD26-43D2-ADF8-4542548F2C81}"/>
            </c:ext>
          </c:extLst>
        </c:ser>
        <c:dLbls>
          <c:showLegendKey val="0"/>
          <c:showVal val="1"/>
          <c:showCatName val="0"/>
          <c:showSerName val="0"/>
          <c:showPercent val="0"/>
          <c:showBubbleSize val="0"/>
        </c:dLbls>
        <c:gapWidth val="150"/>
        <c:shape val="box"/>
        <c:axId val="401374048"/>
        <c:axId val="401373264"/>
        <c:axId val="0"/>
      </c:bar3DChart>
      <c:catAx>
        <c:axId val="401374048"/>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1373264"/>
        <c:crosses val="autoZero"/>
        <c:auto val="1"/>
        <c:lblAlgn val="ctr"/>
        <c:lblOffset val="100"/>
        <c:noMultiLvlLbl val="0"/>
      </c:catAx>
      <c:valAx>
        <c:axId val="401373264"/>
        <c:scaling>
          <c:orientation val="minMax"/>
        </c:scaling>
        <c:delete val="1"/>
        <c:axPos val="t"/>
        <c:numFmt formatCode="0%" sourceLinked="1"/>
        <c:majorTickMark val="none"/>
        <c:minorTickMark val="none"/>
        <c:tickLblPos val="nextTo"/>
        <c:crossAx val="401374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layout>
        <c:manualLayout>
          <c:xMode val="edge"/>
          <c:yMode val="edge"/>
          <c:x val="0.35934183456878815"/>
          <c:y val="7.843137254901960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Q2_taust!$B$63</c:f>
              <c:strCache>
                <c:ptCount val="1"/>
                <c:pt idx="0">
                  <c:v>Nõustun igati</c:v>
                </c:pt>
              </c:strCache>
            </c:strRef>
          </c:tx>
          <c:spPr>
            <a:solidFill>
              <a:schemeClr val="accent1">
                <a:lumMod val="75000"/>
              </a:schemeClr>
            </a:solidFill>
            <a:ln>
              <a:noFill/>
            </a:ln>
            <a:effectLst/>
            <a:sp3d/>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00-E89A-4966-86D3-290DD22CF887}"/>
                </c:ext>
              </c:extLst>
            </c:dLbl>
            <c:spPr>
              <a:noFill/>
              <a:ln>
                <a:noFill/>
              </a:ln>
              <a:effectLst/>
            </c:spPr>
            <c:txPr>
              <a:bodyPr rot="0" spcFirstLastPara="1" vertOverflow="ellipsis" vert="horz" wrap="square" anchor="ctr" anchorCtr="1"/>
              <a:lstStyle/>
              <a:p>
                <a:pPr>
                  <a:defRPr sz="1075"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Q2_taust!$A$64:$A$81</c:f>
              <c:strCache>
                <c:ptCount val="18"/>
                <c:pt idx="0">
                  <c:v>Toiduohutuse juhtumite* tõttu olen teatud toitude suhtes kahtlustav</c:v>
                </c:pt>
                <c:pt idx="1">
                  <c:v>Põhja-Eesti</c:v>
                </c:pt>
                <c:pt idx="2">
                  <c:v>Virumaa</c:v>
                </c:pt>
                <c:pt idx="3">
                  <c:v>Kesk-Eesti</c:v>
                </c:pt>
                <c:pt idx="4">
                  <c:v>Lääne-Eesti</c:v>
                </c:pt>
                <c:pt idx="5">
                  <c:v>Lõuna-Eesti</c:v>
                </c:pt>
                <c:pt idx="6">
                  <c:v>Olen toidu ohutuse pärast mures</c:v>
                </c:pt>
                <c:pt idx="7">
                  <c:v>Põhja-Eesti</c:v>
                </c:pt>
                <c:pt idx="8">
                  <c:v>Virumaa</c:v>
                </c:pt>
                <c:pt idx="9">
                  <c:v>Kesk-Eesti</c:v>
                </c:pt>
                <c:pt idx="10">
                  <c:v>Lääne-Eesti</c:v>
                </c:pt>
                <c:pt idx="11">
                  <c:v>Lõuna-Eesti</c:v>
                </c:pt>
                <c:pt idx="12">
                  <c:v>Tunnen toidu ohutuse osas ebakindlust</c:v>
                </c:pt>
                <c:pt idx="13">
                  <c:v>Põhja-Eesti</c:v>
                </c:pt>
                <c:pt idx="14">
                  <c:v>Virumaa</c:v>
                </c:pt>
                <c:pt idx="15">
                  <c:v>Kesk-Eesti</c:v>
                </c:pt>
                <c:pt idx="16">
                  <c:v>Lääne-Eesti</c:v>
                </c:pt>
                <c:pt idx="17">
                  <c:v>Lõuna-Eesti</c:v>
                </c:pt>
              </c:strCache>
            </c:strRef>
          </c:cat>
          <c:val>
            <c:numRef>
              <c:f>Q2_taust!$B$64:$B$81</c:f>
              <c:numCache>
                <c:formatCode>0</c:formatCode>
                <c:ptCount val="18"/>
                <c:pt idx="1">
                  <c:v>5.6650246305418701</c:v>
                </c:pt>
                <c:pt idx="2">
                  <c:v>12.0967741935484</c:v>
                </c:pt>
                <c:pt idx="3">
                  <c:v>1.9607843137254899</c:v>
                </c:pt>
                <c:pt idx="4">
                  <c:v>2.5</c:v>
                </c:pt>
                <c:pt idx="5">
                  <c:v>7.9136690647482002</c:v>
                </c:pt>
                <c:pt idx="7">
                  <c:v>7.6354679802955703</c:v>
                </c:pt>
                <c:pt idx="8">
                  <c:v>12.0967741935484</c:v>
                </c:pt>
                <c:pt idx="9">
                  <c:v>1.9607843137254899</c:v>
                </c:pt>
                <c:pt idx="10">
                  <c:v>2.5</c:v>
                </c:pt>
                <c:pt idx="11">
                  <c:v>5.7553956834532398</c:v>
                </c:pt>
                <c:pt idx="13">
                  <c:v>5.1724137931034502</c:v>
                </c:pt>
                <c:pt idx="14">
                  <c:v>8.8709677419354804</c:v>
                </c:pt>
                <c:pt idx="15">
                  <c:v>0</c:v>
                </c:pt>
                <c:pt idx="16">
                  <c:v>3.75</c:v>
                </c:pt>
                <c:pt idx="17">
                  <c:v>2.1582733812949599</c:v>
                </c:pt>
              </c:numCache>
            </c:numRef>
          </c:val>
          <c:extLst>
            <c:ext xmlns:c16="http://schemas.microsoft.com/office/drawing/2014/chart" uri="{C3380CC4-5D6E-409C-BE32-E72D297353CC}">
              <c16:uniqueId val="{00000000-5353-4A27-B5B2-FEF2B22A3A4E}"/>
            </c:ext>
          </c:extLst>
        </c:ser>
        <c:ser>
          <c:idx val="1"/>
          <c:order val="1"/>
          <c:tx>
            <c:strRef>
              <c:f>Q2_taust!$C$63</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075"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Q2_taust!$A$64:$A$81</c:f>
              <c:strCache>
                <c:ptCount val="18"/>
                <c:pt idx="0">
                  <c:v>Toiduohutuse juhtumite* tõttu olen teatud toitude suhtes kahtlustav</c:v>
                </c:pt>
                <c:pt idx="1">
                  <c:v>Põhja-Eesti</c:v>
                </c:pt>
                <c:pt idx="2">
                  <c:v>Virumaa</c:v>
                </c:pt>
                <c:pt idx="3">
                  <c:v>Kesk-Eesti</c:v>
                </c:pt>
                <c:pt idx="4">
                  <c:v>Lääne-Eesti</c:v>
                </c:pt>
                <c:pt idx="5">
                  <c:v>Lõuna-Eesti</c:v>
                </c:pt>
                <c:pt idx="6">
                  <c:v>Olen toidu ohutuse pärast mures</c:v>
                </c:pt>
                <c:pt idx="7">
                  <c:v>Põhja-Eesti</c:v>
                </c:pt>
                <c:pt idx="8">
                  <c:v>Virumaa</c:v>
                </c:pt>
                <c:pt idx="9">
                  <c:v>Kesk-Eesti</c:v>
                </c:pt>
                <c:pt idx="10">
                  <c:v>Lääne-Eesti</c:v>
                </c:pt>
                <c:pt idx="11">
                  <c:v>Lõuna-Eesti</c:v>
                </c:pt>
                <c:pt idx="12">
                  <c:v>Tunnen toidu ohutuse osas ebakindlust</c:v>
                </c:pt>
                <c:pt idx="13">
                  <c:v>Põhja-Eesti</c:v>
                </c:pt>
                <c:pt idx="14">
                  <c:v>Virumaa</c:v>
                </c:pt>
                <c:pt idx="15">
                  <c:v>Kesk-Eesti</c:v>
                </c:pt>
                <c:pt idx="16">
                  <c:v>Lääne-Eesti</c:v>
                </c:pt>
                <c:pt idx="17">
                  <c:v>Lõuna-Eesti</c:v>
                </c:pt>
              </c:strCache>
            </c:strRef>
          </c:cat>
          <c:val>
            <c:numRef>
              <c:f>Q2_taust!$C$64:$C$81</c:f>
              <c:numCache>
                <c:formatCode>0</c:formatCode>
                <c:ptCount val="18"/>
                <c:pt idx="1">
                  <c:v>25.862068965517199</c:v>
                </c:pt>
                <c:pt idx="2">
                  <c:v>28.2258064516129</c:v>
                </c:pt>
                <c:pt idx="3">
                  <c:v>13.7254901960784</c:v>
                </c:pt>
                <c:pt idx="4">
                  <c:v>20</c:v>
                </c:pt>
                <c:pt idx="5">
                  <c:v>21.582733812949598</c:v>
                </c:pt>
                <c:pt idx="7">
                  <c:v>23.1527093596059</c:v>
                </c:pt>
                <c:pt idx="8">
                  <c:v>25</c:v>
                </c:pt>
                <c:pt idx="9">
                  <c:v>11.764705882352899</c:v>
                </c:pt>
                <c:pt idx="10">
                  <c:v>13.75</c:v>
                </c:pt>
                <c:pt idx="11">
                  <c:v>16.5467625899281</c:v>
                </c:pt>
                <c:pt idx="13">
                  <c:v>18.4729064039409</c:v>
                </c:pt>
                <c:pt idx="14">
                  <c:v>19.354838709677399</c:v>
                </c:pt>
                <c:pt idx="15">
                  <c:v>11.764705882352899</c:v>
                </c:pt>
                <c:pt idx="16">
                  <c:v>15</c:v>
                </c:pt>
                <c:pt idx="17">
                  <c:v>15.8273381294964</c:v>
                </c:pt>
              </c:numCache>
            </c:numRef>
          </c:val>
          <c:extLst>
            <c:ext xmlns:c16="http://schemas.microsoft.com/office/drawing/2014/chart" uri="{C3380CC4-5D6E-409C-BE32-E72D297353CC}">
              <c16:uniqueId val="{00000001-5353-4A27-B5B2-FEF2B22A3A4E}"/>
            </c:ext>
          </c:extLst>
        </c:ser>
        <c:ser>
          <c:idx val="2"/>
          <c:order val="2"/>
          <c:tx>
            <c:strRef>
              <c:f>Q2_taust!$D$63</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075"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Q2_taust!$A$64:$A$81</c:f>
              <c:strCache>
                <c:ptCount val="18"/>
                <c:pt idx="0">
                  <c:v>Toiduohutuse juhtumite* tõttu olen teatud toitude suhtes kahtlustav</c:v>
                </c:pt>
                <c:pt idx="1">
                  <c:v>Põhja-Eesti</c:v>
                </c:pt>
                <c:pt idx="2">
                  <c:v>Virumaa</c:v>
                </c:pt>
                <c:pt idx="3">
                  <c:v>Kesk-Eesti</c:v>
                </c:pt>
                <c:pt idx="4">
                  <c:v>Lääne-Eesti</c:v>
                </c:pt>
                <c:pt idx="5">
                  <c:v>Lõuna-Eesti</c:v>
                </c:pt>
                <c:pt idx="6">
                  <c:v>Olen toidu ohutuse pärast mures</c:v>
                </c:pt>
                <c:pt idx="7">
                  <c:v>Põhja-Eesti</c:v>
                </c:pt>
                <c:pt idx="8">
                  <c:v>Virumaa</c:v>
                </c:pt>
                <c:pt idx="9">
                  <c:v>Kesk-Eesti</c:v>
                </c:pt>
                <c:pt idx="10">
                  <c:v>Lääne-Eesti</c:v>
                </c:pt>
                <c:pt idx="11">
                  <c:v>Lõuna-Eesti</c:v>
                </c:pt>
                <c:pt idx="12">
                  <c:v>Tunnen toidu ohutuse osas ebakindlust</c:v>
                </c:pt>
                <c:pt idx="13">
                  <c:v>Põhja-Eesti</c:v>
                </c:pt>
                <c:pt idx="14">
                  <c:v>Virumaa</c:v>
                </c:pt>
                <c:pt idx="15">
                  <c:v>Kesk-Eesti</c:v>
                </c:pt>
                <c:pt idx="16">
                  <c:v>Lääne-Eesti</c:v>
                </c:pt>
                <c:pt idx="17">
                  <c:v>Lõuna-Eesti</c:v>
                </c:pt>
              </c:strCache>
            </c:strRef>
          </c:cat>
          <c:val>
            <c:numRef>
              <c:f>Q2_taust!$D$64:$D$81</c:f>
              <c:numCache>
                <c:formatCode>0</c:formatCode>
                <c:ptCount val="18"/>
                <c:pt idx="1">
                  <c:v>29.310344827586199</c:v>
                </c:pt>
                <c:pt idx="2">
                  <c:v>24.193548387096801</c:v>
                </c:pt>
                <c:pt idx="3">
                  <c:v>25.490196078431399</c:v>
                </c:pt>
                <c:pt idx="4">
                  <c:v>21.25</c:v>
                </c:pt>
                <c:pt idx="5">
                  <c:v>28.0575539568345</c:v>
                </c:pt>
                <c:pt idx="7">
                  <c:v>26.108374384236399</c:v>
                </c:pt>
                <c:pt idx="8">
                  <c:v>31.451612903225801</c:v>
                </c:pt>
                <c:pt idx="9">
                  <c:v>23.529411764705898</c:v>
                </c:pt>
                <c:pt idx="10">
                  <c:v>26.25</c:v>
                </c:pt>
                <c:pt idx="11">
                  <c:v>30.2158273381295</c:v>
                </c:pt>
                <c:pt idx="13">
                  <c:v>26.8472906403941</c:v>
                </c:pt>
                <c:pt idx="14">
                  <c:v>29.0322580645161</c:v>
                </c:pt>
                <c:pt idx="15">
                  <c:v>17.647058823529399</c:v>
                </c:pt>
                <c:pt idx="16">
                  <c:v>17.5</c:v>
                </c:pt>
                <c:pt idx="17">
                  <c:v>25.179856115107899</c:v>
                </c:pt>
              </c:numCache>
            </c:numRef>
          </c:val>
          <c:extLst>
            <c:ext xmlns:c16="http://schemas.microsoft.com/office/drawing/2014/chart" uri="{C3380CC4-5D6E-409C-BE32-E72D297353CC}">
              <c16:uniqueId val="{00000002-5353-4A27-B5B2-FEF2B22A3A4E}"/>
            </c:ext>
          </c:extLst>
        </c:ser>
        <c:ser>
          <c:idx val="3"/>
          <c:order val="3"/>
          <c:tx>
            <c:strRef>
              <c:f>Q2_taust!$E$63</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075"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Q2_taust!$A$64:$A$81</c:f>
              <c:strCache>
                <c:ptCount val="18"/>
                <c:pt idx="0">
                  <c:v>Toiduohutuse juhtumite* tõttu olen teatud toitude suhtes kahtlustav</c:v>
                </c:pt>
                <c:pt idx="1">
                  <c:v>Põhja-Eesti</c:v>
                </c:pt>
                <c:pt idx="2">
                  <c:v>Virumaa</c:v>
                </c:pt>
                <c:pt idx="3">
                  <c:v>Kesk-Eesti</c:v>
                </c:pt>
                <c:pt idx="4">
                  <c:v>Lääne-Eesti</c:v>
                </c:pt>
                <c:pt idx="5">
                  <c:v>Lõuna-Eesti</c:v>
                </c:pt>
                <c:pt idx="6">
                  <c:v>Olen toidu ohutuse pärast mures</c:v>
                </c:pt>
                <c:pt idx="7">
                  <c:v>Põhja-Eesti</c:v>
                </c:pt>
                <c:pt idx="8">
                  <c:v>Virumaa</c:v>
                </c:pt>
                <c:pt idx="9">
                  <c:v>Kesk-Eesti</c:v>
                </c:pt>
                <c:pt idx="10">
                  <c:v>Lääne-Eesti</c:v>
                </c:pt>
                <c:pt idx="11">
                  <c:v>Lõuna-Eesti</c:v>
                </c:pt>
                <c:pt idx="12">
                  <c:v>Tunnen toidu ohutuse osas ebakindlust</c:v>
                </c:pt>
                <c:pt idx="13">
                  <c:v>Põhja-Eesti</c:v>
                </c:pt>
                <c:pt idx="14">
                  <c:v>Virumaa</c:v>
                </c:pt>
                <c:pt idx="15">
                  <c:v>Kesk-Eesti</c:v>
                </c:pt>
                <c:pt idx="16">
                  <c:v>Lääne-Eesti</c:v>
                </c:pt>
                <c:pt idx="17">
                  <c:v>Lõuna-Eesti</c:v>
                </c:pt>
              </c:strCache>
            </c:strRef>
          </c:cat>
          <c:val>
            <c:numRef>
              <c:f>Q2_taust!$E$64:$E$81</c:f>
              <c:numCache>
                <c:formatCode>0</c:formatCode>
                <c:ptCount val="18"/>
                <c:pt idx="1">
                  <c:v>26.354679802955701</c:v>
                </c:pt>
                <c:pt idx="2">
                  <c:v>20.161290322580601</c:v>
                </c:pt>
                <c:pt idx="3">
                  <c:v>41.176470588235297</c:v>
                </c:pt>
                <c:pt idx="4">
                  <c:v>40</c:v>
                </c:pt>
                <c:pt idx="5">
                  <c:v>27.3381294964029</c:v>
                </c:pt>
                <c:pt idx="7">
                  <c:v>31.773399014778299</c:v>
                </c:pt>
                <c:pt idx="8">
                  <c:v>19.354838709677399</c:v>
                </c:pt>
                <c:pt idx="9">
                  <c:v>45.098039215686299</c:v>
                </c:pt>
                <c:pt idx="10">
                  <c:v>45</c:v>
                </c:pt>
                <c:pt idx="11">
                  <c:v>30.2158273381295</c:v>
                </c:pt>
                <c:pt idx="13">
                  <c:v>35.221674876847302</c:v>
                </c:pt>
                <c:pt idx="14">
                  <c:v>26.612903225806399</c:v>
                </c:pt>
                <c:pt idx="15">
                  <c:v>47.058823529411796</c:v>
                </c:pt>
                <c:pt idx="16">
                  <c:v>55</c:v>
                </c:pt>
                <c:pt idx="17">
                  <c:v>36.690647482014398</c:v>
                </c:pt>
              </c:numCache>
            </c:numRef>
          </c:val>
          <c:extLst>
            <c:ext xmlns:c16="http://schemas.microsoft.com/office/drawing/2014/chart" uri="{C3380CC4-5D6E-409C-BE32-E72D297353CC}">
              <c16:uniqueId val="{00000003-5353-4A27-B5B2-FEF2B22A3A4E}"/>
            </c:ext>
          </c:extLst>
        </c:ser>
        <c:ser>
          <c:idx val="4"/>
          <c:order val="4"/>
          <c:tx>
            <c:strRef>
              <c:f>Q2_taust!$F$63</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53-4A27-B5B2-FEF2B22A3A4E}"/>
                </c:ext>
              </c:extLst>
            </c:dLbl>
            <c:spPr>
              <a:noFill/>
              <a:ln>
                <a:noFill/>
              </a:ln>
              <a:effectLst/>
            </c:spPr>
            <c:txPr>
              <a:bodyPr rot="0" spcFirstLastPara="1" vertOverflow="ellipsis" vert="horz" wrap="square" anchor="ctr" anchorCtr="1"/>
              <a:lstStyle/>
              <a:p>
                <a:pPr>
                  <a:defRPr sz="1075"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Q2_taust!$A$64:$A$81</c:f>
              <c:strCache>
                <c:ptCount val="18"/>
                <c:pt idx="0">
                  <c:v>Toiduohutuse juhtumite* tõttu olen teatud toitude suhtes kahtlustav</c:v>
                </c:pt>
                <c:pt idx="1">
                  <c:v>Põhja-Eesti</c:v>
                </c:pt>
                <c:pt idx="2">
                  <c:v>Virumaa</c:v>
                </c:pt>
                <c:pt idx="3">
                  <c:v>Kesk-Eesti</c:v>
                </c:pt>
                <c:pt idx="4">
                  <c:v>Lääne-Eesti</c:v>
                </c:pt>
                <c:pt idx="5">
                  <c:v>Lõuna-Eesti</c:v>
                </c:pt>
                <c:pt idx="6">
                  <c:v>Olen toidu ohutuse pärast mures</c:v>
                </c:pt>
                <c:pt idx="7">
                  <c:v>Põhja-Eesti</c:v>
                </c:pt>
                <c:pt idx="8">
                  <c:v>Virumaa</c:v>
                </c:pt>
                <c:pt idx="9">
                  <c:v>Kesk-Eesti</c:v>
                </c:pt>
                <c:pt idx="10">
                  <c:v>Lääne-Eesti</c:v>
                </c:pt>
                <c:pt idx="11">
                  <c:v>Lõuna-Eesti</c:v>
                </c:pt>
                <c:pt idx="12">
                  <c:v>Tunnen toidu ohutuse osas ebakindlust</c:v>
                </c:pt>
                <c:pt idx="13">
                  <c:v>Põhja-Eesti</c:v>
                </c:pt>
                <c:pt idx="14">
                  <c:v>Virumaa</c:v>
                </c:pt>
                <c:pt idx="15">
                  <c:v>Kesk-Eesti</c:v>
                </c:pt>
                <c:pt idx="16">
                  <c:v>Lääne-Eesti</c:v>
                </c:pt>
                <c:pt idx="17">
                  <c:v>Lõuna-Eesti</c:v>
                </c:pt>
              </c:strCache>
            </c:strRef>
          </c:cat>
          <c:val>
            <c:numRef>
              <c:f>Q2_taust!$F$64:$F$81</c:f>
              <c:numCache>
                <c:formatCode>0</c:formatCode>
                <c:ptCount val="18"/>
                <c:pt idx="1">
                  <c:v>8.1280788177339893</c:v>
                </c:pt>
                <c:pt idx="2">
                  <c:v>8.8709677419354804</c:v>
                </c:pt>
                <c:pt idx="3">
                  <c:v>15.6862745098039</c:v>
                </c:pt>
                <c:pt idx="4">
                  <c:v>13.75</c:v>
                </c:pt>
                <c:pt idx="5">
                  <c:v>14.3884892086331</c:v>
                </c:pt>
                <c:pt idx="7">
                  <c:v>8.3743842364531993</c:v>
                </c:pt>
                <c:pt idx="8">
                  <c:v>6.4516129032258096</c:v>
                </c:pt>
                <c:pt idx="9">
                  <c:v>13.7254901960784</c:v>
                </c:pt>
                <c:pt idx="10">
                  <c:v>10</c:v>
                </c:pt>
                <c:pt idx="11">
                  <c:v>15.1079136690647</c:v>
                </c:pt>
                <c:pt idx="13">
                  <c:v>11.0837438423645</c:v>
                </c:pt>
                <c:pt idx="14">
                  <c:v>11.290322580645199</c:v>
                </c:pt>
                <c:pt idx="15">
                  <c:v>19.6078431372549</c:v>
                </c:pt>
                <c:pt idx="16">
                  <c:v>8.75</c:v>
                </c:pt>
                <c:pt idx="17">
                  <c:v>15.8273381294964</c:v>
                </c:pt>
              </c:numCache>
            </c:numRef>
          </c:val>
          <c:extLst>
            <c:ext xmlns:c16="http://schemas.microsoft.com/office/drawing/2014/chart" uri="{C3380CC4-5D6E-409C-BE32-E72D297353CC}">
              <c16:uniqueId val="{00000005-5353-4A27-B5B2-FEF2B22A3A4E}"/>
            </c:ext>
          </c:extLst>
        </c:ser>
        <c:ser>
          <c:idx val="5"/>
          <c:order val="5"/>
          <c:tx>
            <c:strRef>
              <c:f>Q2_taust!$G$63</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53-4A27-B5B2-FEF2B22A3A4E}"/>
                </c:ext>
              </c:extLst>
            </c:dLbl>
            <c:spPr>
              <a:noFill/>
              <a:ln>
                <a:noFill/>
              </a:ln>
              <a:effectLst/>
            </c:spPr>
            <c:txPr>
              <a:bodyPr rot="0" spcFirstLastPara="1" vertOverflow="ellipsis" vert="horz" wrap="square" lIns="38100" tIns="19050" rIns="38100" bIns="19050" anchor="ctr" anchorCtr="1">
                <a:spAutoFit/>
              </a:bodyPr>
              <a:lstStyle/>
              <a:p>
                <a:pPr>
                  <a:defRPr sz="1075"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Q2_taust!$A$64:$A$81</c:f>
              <c:strCache>
                <c:ptCount val="18"/>
                <c:pt idx="0">
                  <c:v>Toiduohutuse juhtumite* tõttu olen teatud toitude suhtes kahtlustav</c:v>
                </c:pt>
                <c:pt idx="1">
                  <c:v>Põhja-Eesti</c:v>
                </c:pt>
                <c:pt idx="2">
                  <c:v>Virumaa</c:v>
                </c:pt>
                <c:pt idx="3">
                  <c:v>Kesk-Eesti</c:v>
                </c:pt>
                <c:pt idx="4">
                  <c:v>Lääne-Eesti</c:v>
                </c:pt>
                <c:pt idx="5">
                  <c:v>Lõuna-Eesti</c:v>
                </c:pt>
                <c:pt idx="6">
                  <c:v>Olen toidu ohutuse pärast mures</c:v>
                </c:pt>
                <c:pt idx="7">
                  <c:v>Põhja-Eesti</c:v>
                </c:pt>
                <c:pt idx="8">
                  <c:v>Virumaa</c:v>
                </c:pt>
                <c:pt idx="9">
                  <c:v>Kesk-Eesti</c:v>
                </c:pt>
                <c:pt idx="10">
                  <c:v>Lääne-Eesti</c:v>
                </c:pt>
                <c:pt idx="11">
                  <c:v>Lõuna-Eesti</c:v>
                </c:pt>
                <c:pt idx="12">
                  <c:v>Tunnen toidu ohutuse osas ebakindlust</c:v>
                </c:pt>
                <c:pt idx="13">
                  <c:v>Põhja-Eesti</c:v>
                </c:pt>
                <c:pt idx="14">
                  <c:v>Virumaa</c:v>
                </c:pt>
                <c:pt idx="15">
                  <c:v>Kesk-Eesti</c:v>
                </c:pt>
                <c:pt idx="16">
                  <c:v>Lääne-Eesti</c:v>
                </c:pt>
                <c:pt idx="17">
                  <c:v>Lõuna-Eesti</c:v>
                </c:pt>
              </c:strCache>
            </c:strRef>
          </c:cat>
          <c:val>
            <c:numRef>
              <c:f>Q2_taust!$G$64:$G$81</c:f>
              <c:numCache>
                <c:formatCode>0</c:formatCode>
                <c:ptCount val="18"/>
                <c:pt idx="1">
                  <c:v>4.6798029556650302</c:v>
                </c:pt>
                <c:pt idx="2">
                  <c:v>6.4516129032258096</c:v>
                </c:pt>
                <c:pt idx="3">
                  <c:v>1.9607843137254899</c:v>
                </c:pt>
                <c:pt idx="4">
                  <c:v>2.5</c:v>
                </c:pt>
                <c:pt idx="5">
                  <c:v>0.71942446043165498</c:v>
                </c:pt>
                <c:pt idx="7">
                  <c:v>2.95566502463054</c:v>
                </c:pt>
                <c:pt idx="8">
                  <c:v>5.6451612903225801</c:v>
                </c:pt>
                <c:pt idx="9">
                  <c:v>3.9215686274509798</c:v>
                </c:pt>
                <c:pt idx="10">
                  <c:v>2.5</c:v>
                </c:pt>
                <c:pt idx="11">
                  <c:v>2.1582733812949599</c:v>
                </c:pt>
                <c:pt idx="13">
                  <c:v>3.20197044334975</c:v>
                </c:pt>
                <c:pt idx="14">
                  <c:v>4.8387096774193603</c:v>
                </c:pt>
                <c:pt idx="15">
                  <c:v>3.9215686274509798</c:v>
                </c:pt>
                <c:pt idx="16">
                  <c:v>0</c:v>
                </c:pt>
                <c:pt idx="17">
                  <c:v>4.3165467625899296</c:v>
                </c:pt>
              </c:numCache>
            </c:numRef>
          </c:val>
          <c:extLst>
            <c:ext xmlns:c16="http://schemas.microsoft.com/office/drawing/2014/chart" uri="{C3380CC4-5D6E-409C-BE32-E72D297353CC}">
              <c16:uniqueId val="{00000007-5353-4A27-B5B2-FEF2B22A3A4E}"/>
            </c:ext>
          </c:extLst>
        </c:ser>
        <c:dLbls>
          <c:showLegendKey val="0"/>
          <c:showVal val="1"/>
          <c:showCatName val="0"/>
          <c:showSerName val="0"/>
          <c:showPercent val="0"/>
          <c:showBubbleSize val="0"/>
        </c:dLbls>
        <c:gapWidth val="150"/>
        <c:shape val="box"/>
        <c:axId val="401366600"/>
        <c:axId val="401373656"/>
        <c:axId val="0"/>
      </c:bar3DChart>
      <c:catAx>
        <c:axId val="401366600"/>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75" b="1" i="0" u="none" strike="noStrike" kern="1200" baseline="0">
                <a:solidFill>
                  <a:schemeClr val="tx1">
                    <a:lumMod val="65000"/>
                    <a:lumOff val="35000"/>
                  </a:schemeClr>
                </a:solidFill>
                <a:latin typeface="+mn-lt"/>
                <a:ea typeface="+mn-ea"/>
                <a:cs typeface="+mn-cs"/>
              </a:defRPr>
            </a:pPr>
            <a:endParaRPr lang="et-EE"/>
          </a:p>
        </c:txPr>
        <c:crossAx val="401373656"/>
        <c:crosses val="autoZero"/>
        <c:auto val="1"/>
        <c:lblAlgn val="ctr"/>
        <c:lblOffset val="100"/>
        <c:noMultiLvlLbl val="0"/>
      </c:catAx>
      <c:valAx>
        <c:axId val="401373656"/>
        <c:scaling>
          <c:orientation val="minMax"/>
        </c:scaling>
        <c:delete val="1"/>
        <c:axPos val="t"/>
        <c:numFmt formatCode="0%" sourceLinked="1"/>
        <c:majorTickMark val="none"/>
        <c:minorTickMark val="none"/>
        <c:tickLblPos val="nextTo"/>
        <c:crossAx val="4013666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75"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Toidukäitlemisettevõtjad pööravad toidu ohutusele erilist tähelepanu?</a:t>
            </a:r>
            <a:br>
              <a:rPr lang="et-EE"/>
            </a:br>
            <a:r>
              <a:rPr lang="et-EE" b="0"/>
              <a:t>N=800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Q3a!$B$2</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Q3a!$A$3:$A$8</c:f>
              <c:strCache>
                <c:ptCount val="6"/>
                <c:pt idx="0">
                  <c:v>Põllumajandustootjad on pädevad toidu ohutust kontrollima</c:v>
                </c:pt>
                <c:pt idx="1">
                  <c:v>Põllumajandustootjatel on piisavalt teadmisi toidu ohutuse tagamiseks</c:v>
                </c:pt>
                <c:pt idx="2">
                  <c:v>Põllumajandustootjad pööravad toidu ohutusele erilist tähelepanu</c:v>
                </c:pt>
                <c:pt idx="3">
                  <c:v>Põllumajandustootjad on toidu ohutuse osas ausad</c:v>
                </c:pt>
                <c:pt idx="4">
                  <c:v>Põllumajandustootjate tegevus toidu ohutuse tagamiseks on piisav</c:v>
                </c:pt>
                <c:pt idx="5">
                  <c:v>Põllumajandustootjad on toidu ohutust puudutava info osas piisavalt avatud</c:v>
                </c:pt>
              </c:strCache>
            </c:strRef>
          </c:cat>
          <c:val>
            <c:numRef>
              <c:f>Q3a!$B$3:$B$8</c:f>
              <c:numCache>
                <c:formatCode>0</c:formatCode>
                <c:ptCount val="6"/>
                <c:pt idx="0">
                  <c:v>10.75</c:v>
                </c:pt>
                <c:pt idx="1">
                  <c:v>9.5</c:v>
                </c:pt>
                <c:pt idx="2">
                  <c:v>5.5</c:v>
                </c:pt>
                <c:pt idx="3">
                  <c:v>5.5</c:v>
                </c:pt>
                <c:pt idx="4">
                  <c:v>5</c:v>
                </c:pt>
                <c:pt idx="5">
                  <c:v>5</c:v>
                </c:pt>
              </c:numCache>
            </c:numRef>
          </c:val>
          <c:extLst>
            <c:ext xmlns:c16="http://schemas.microsoft.com/office/drawing/2014/chart" uri="{C3380CC4-5D6E-409C-BE32-E72D297353CC}">
              <c16:uniqueId val="{00000000-92E0-483D-B33D-204E822286EC}"/>
            </c:ext>
          </c:extLst>
        </c:ser>
        <c:ser>
          <c:idx val="1"/>
          <c:order val="1"/>
          <c:tx>
            <c:strRef>
              <c:f>Q3a!$C$2</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Q3a!$A$3:$A$8</c:f>
              <c:strCache>
                <c:ptCount val="6"/>
                <c:pt idx="0">
                  <c:v>Põllumajandustootjad on pädevad toidu ohutust kontrollima</c:v>
                </c:pt>
                <c:pt idx="1">
                  <c:v>Põllumajandustootjatel on piisavalt teadmisi toidu ohutuse tagamiseks</c:v>
                </c:pt>
                <c:pt idx="2">
                  <c:v>Põllumajandustootjad pööravad toidu ohutusele erilist tähelepanu</c:v>
                </c:pt>
                <c:pt idx="3">
                  <c:v>Põllumajandustootjad on toidu ohutuse osas ausad</c:v>
                </c:pt>
                <c:pt idx="4">
                  <c:v>Põllumajandustootjate tegevus toidu ohutuse tagamiseks on piisav</c:v>
                </c:pt>
                <c:pt idx="5">
                  <c:v>Põllumajandustootjad on toidu ohutust puudutava info osas piisavalt avatud</c:v>
                </c:pt>
              </c:strCache>
            </c:strRef>
          </c:cat>
          <c:val>
            <c:numRef>
              <c:f>Q3a!$C$3:$C$8</c:f>
              <c:numCache>
                <c:formatCode>0</c:formatCode>
                <c:ptCount val="6"/>
                <c:pt idx="0">
                  <c:v>43.25</c:v>
                </c:pt>
                <c:pt idx="1">
                  <c:v>48.625</c:v>
                </c:pt>
                <c:pt idx="2">
                  <c:v>30.875</c:v>
                </c:pt>
                <c:pt idx="3">
                  <c:v>28</c:v>
                </c:pt>
                <c:pt idx="4">
                  <c:v>31.875</c:v>
                </c:pt>
                <c:pt idx="5">
                  <c:v>27.75</c:v>
                </c:pt>
              </c:numCache>
            </c:numRef>
          </c:val>
          <c:extLst>
            <c:ext xmlns:c16="http://schemas.microsoft.com/office/drawing/2014/chart" uri="{C3380CC4-5D6E-409C-BE32-E72D297353CC}">
              <c16:uniqueId val="{00000001-92E0-483D-B33D-204E822286EC}"/>
            </c:ext>
          </c:extLst>
        </c:ser>
        <c:ser>
          <c:idx val="2"/>
          <c:order val="2"/>
          <c:tx>
            <c:strRef>
              <c:f>Q3a!$D$2</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Q3a!$A$3:$A$8</c:f>
              <c:strCache>
                <c:ptCount val="6"/>
                <c:pt idx="0">
                  <c:v>Põllumajandustootjad on pädevad toidu ohutust kontrollima</c:v>
                </c:pt>
                <c:pt idx="1">
                  <c:v>Põllumajandustootjatel on piisavalt teadmisi toidu ohutuse tagamiseks</c:v>
                </c:pt>
                <c:pt idx="2">
                  <c:v>Põllumajandustootjad pööravad toidu ohutusele erilist tähelepanu</c:v>
                </c:pt>
                <c:pt idx="3">
                  <c:v>Põllumajandustootjad on toidu ohutuse osas ausad</c:v>
                </c:pt>
                <c:pt idx="4">
                  <c:v>Põllumajandustootjate tegevus toidu ohutuse tagamiseks on piisav</c:v>
                </c:pt>
                <c:pt idx="5">
                  <c:v>Põllumajandustootjad on toidu ohutust puudutava info osas piisavalt avatud</c:v>
                </c:pt>
              </c:strCache>
            </c:strRef>
          </c:cat>
          <c:val>
            <c:numRef>
              <c:f>Q3a!$D$3:$D$8</c:f>
              <c:numCache>
                <c:formatCode>0</c:formatCode>
                <c:ptCount val="6"/>
                <c:pt idx="0">
                  <c:v>26</c:v>
                </c:pt>
                <c:pt idx="1">
                  <c:v>22.875</c:v>
                </c:pt>
                <c:pt idx="2">
                  <c:v>34</c:v>
                </c:pt>
                <c:pt idx="3">
                  <c:v>39.125</c:v>
                </c:pt>
                <c:pt idx="4">
                  <c:v>35.375</c:v>
                </c:pt>
                <c:pt idx="5">
                  <c:v>37.25</c:v>
                </c:pt>
              </c:numCache>
            </c:numRef>
          </c:val>
          <c:extLst>
            <c:ext xmlns:c16="http://schemas.microsoft.com/office/drawing/2014/chart" uri="{C3380CC4-5D6E-409C-BE32-E72D297353CC}">
              <c16:uniqueId val="{00000002-92E0-483D-B33D-204E822286EC}"/>
            </c:ext>
          </c:extLst>
        </c:ser>
        <c:ser>
          <c:idx val="3"/>
          <c:order val="3"/>
          <c:tx>
            <c:strRef>
              <c:f>Q3a!$E$2</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Q3a!$A$3:$A$8</c:f>
              <c:strCache>
                <c:ptCount val="6"/>
                <c:pt idx="0">
                  <c:v>Põllumajandustootjad on pädevad toidu ohutust kontrollima</c:v>
                </c:pt>
                <c:pt idx="1">
                  <c:v>Põllumajandustootjatel on piisavalt teadmisi toidu ohutuse tagamiseks</c:v>
                </c:pt>
                <c:pt idx="2">
                  <c:v>Põllumajandustootjad pööravad toidu ohutusele erilist tähelepanu</c:v>
                </c:pt>
                <c:pt idx="3">
                  <c:v>Põllumajandustootjad on toidu ohutuse osas ausad</c:v>
                </c:pt>
                <c:pt idx="4">
                  <c:v>Põllumajandustootjate tegevus toidu ohutuse tagamiseks on piisav</c:v>
                </c:pt>
                <c:pt idx="5">
                  <c:v>Põllumajandustootjad on toidu ohutust puudutava info osas piisavalt avatud</c:v>
                </c:pt>
              </c:strCache>
            </c:strRef>
          </c:cat>
          <c:val>
            <c:numRef>
              <c:f>Q3a!$E$3:$E$8</c:f>
              <c:numCache>
                <c:formatCode>0</c:formatCode>
                <c:ptCount val="6"/>
                <c:pt idx="0">
                  <c:v>12.375</c:v>
                </c:pt>
                <c:pt idx="1">
                  <c:v>11.375</c:v>
                </c:pt>
                <c:pt idx="2">
                  <c:v>16.125</c:v>
                </c:pt>
                <c:pt idx="3">
                  <c:v>17</c:v>
                </c:pt>
                <c:pt idx="4">
                  <c:v>16.25</c:v>
                </c:pt>
                <c:pt idx="5">
                  <c:v>17.75</c:v>
                </c:pt>
              </c:numCache>
            </c:numRef>
          </c:val>
          <c:extLst>
            <c:ext xmlns:c16="http://schemas.microsoft.com/office/drawing/2014/chart" uri="{C3380CC4-5D6E-409C-BE32-E72D297353CC}">
              <c16:uniqueId val="{00000003-92E0-483D-B33D-204E822286EC}"/>
            </c:ext>
          </c:extLst>
        </c:ser>
        <c:ser>
          <c:idx val="4"/>
          <c:order val="4"/>
          <c:tx>
            <c:strRef>
              <c:f>Q3a!$F$2</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E0-483D-B33D-204E822286E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Q3a!$A$3:$A$8</c:f>
              <c:strCache>
                <c:ptCount val="6"/>
                <c:pt idx="0">
                  <c:v>Põllumajandustootjad on pädevad toidu ohutust kontrollima</c:v>
                </c:pt>
                <c:pt idx="1">
                  <c:v>Põllumajandustootjatel on piisavalt teadmisi toidu ohutuse tagamiseks</c:v>
                </c:pt>
                <c:pt idx="2">
                  <c:v>Põllumajandustootjad pööravad toidu ohutusele erilist tähelepanu</c:v>
                </c:pt>
                <c:pt idx="3">
                  <c:v>Põllumajandustootjad on toidu ohutuse osas ausad</c:v>
                </c:pt>
                <c:pt idx="4">
                  <c:v>Põllumajandustootjate tegevus toidu ohutuse tagamiseks on piisav</c:v>
                </c:pt>
                <c:pt idx="5">
                  <c:v>Põllumajandustootjad on toidu ohutust puudutava info osas piisavalt avatud</c:v>
                </c:pt>
              </c:strCache>
            </c:strRef>
          </c:cat>
          <c:val>
            <c:numRef>
              <c:f>Q3a!$F$3:$F$8</c:f>
              <c:numCache>
                <c:formatCode>0</c:formatCode>
                <c:ptCount val="6"/>
                <c:pt idx="0">
                  <c:v>2</c:v>
                </c:pt>
                <c:pt idx="1">
                  <c:v>1.5</c:v>
                </c:pt>
                <c:pt idx="2">
                  <c:v>4.125</c:v>
                </c:pt>
                <c:pt idx="3">
                  <c:v>5</c:v>
                </c:pt>
                <c:pt idx="4">
                  <c:v>3.625</c:v>
                </c:pt>
                <c:pt idx="5">
                  <c:v>3.75</c:v>
                </c:pt>
              </c:numCache>
            </c:numRef>
          </c:val>
          <c:extLst>
            <c:ext xmlns:c16="http://schemas.microsoft.com/office/drawing/2014/chart" uri="{C3380CC4-5D6E-409C-BE32-E72D297353CC}">
              <c16:uniqueId val="{00000005-92E0-483D-B33D-204E822286EC}"/>
            </c:ext>
          </c:extLst>
        </c:ser>
        <c:ser>
          <c:idx val="5"/>
          <c:order val="5"/>
          <c:tx>
            <c:strRef>
              <c:f>Q3a!$G$2</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E0-483D-B33D-204E822286E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Q3a!$A$3:$A$8</c:f>
              <c:strCache>
                <c:ptCount val="6"/>
                <c:pt idx="0">
                  <c:v>Põllumajandustootjad on pädevad toidu ohutust kontrollima</c:v>
                </c:pt>
                <c:pt idx="1">
                  <c:v>Põllumajandustootjatel on piisavalt teadmisi toidu ohutuse tagamiseks</c:v>
                </c:pt>
                <c:pt idx="2">
                  <c:v>Põllumajandustootjad pööravad toidu ohutusele erilist tähelepanu</c:v>
                </c:pt>
                <c:pt idx="3">
                  <c:v>Põllumajandustootjad on toidu ohutuse osas ausad</c:v>
                </c:pt>
                <c:pt idx="4">
                  <c:v>Põllumajandustootjate tegevus toidu ohutuse tagamiseks on piisav</c:v>
                </c:pt>
                <c:pt idx="5">
                  <c:v>Põllumajandustootjad on toidu ohutust puudutava info osas piisavalt avatud</c:v>
                </c:pt>
              </c:strCache>
            </c:strRef>
          </c:cat>
          <c:val>
            <c:numRef>
              <c:f>Q3a!$G$3:$G$8</c:f>
              <c:numCache>
                <c:formatCode>0</c:formatCode>
                <c:ptCount val="6"/>
                <c:pt idx="0">
                  <c:v>5.625</c:v>
                </c:pt>
                <c:pt idx="1">
                  <c:v>6.125</c:v>
                </c:pt>
                <c:pt idx="2">
                  <c:v>9.375</c:v>
                </c:pt>
                <c:pt idx="3">
                  <c:v>5.375</c:v>
                </c:pt>
                <c:pt idx="4">
                  <c:v>7.875</c:v>
                </c:pt>
                <c:pt idx="5">
                  <c:v>8.5</c:v>
                </c:pt>
              </c:numCache>
            </c:numRef>
          </c:val>
          <c:extLst>
            <c:ext xmlns:c16="http://schemas.microsoft.com/office/drawing/2014/chart" uri="{C3380CC4-5D6E-409C-BE32-E72D297353CC}">
              <c16:uniqueId val="{00000007-92E0-483D-B33D-204E822286EC}"/>
            </c:ext>
          </c:extLst>
        </c:ser>
        <c:dLbls>
          <c:showLegendKey val="0"/>
          <c:showVal val="1"/>
          <c:showCatName val="0"/>
          <c:showSerName val="0"/>
          <c:showPercent val="0"/>
          <c:showBubbleSize val="0"/>
        </c:dLbls>
        <c:gapWidth val="150"/>
        <c:shape val="box"/>
        <c:axId val="401367776"/>
        <c:axId val="401369736"/>
        <c:axId val="0"/>
      </c:bar3DChart>
      <c:catAx>
        <c:axId val="401367776"/>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1369736"/>
        <c:crosses val="autoZero"/>
        <c:auto val="1"/>
        <c:lblAlgn val="ctr"/>
        <c:lblOffset val="100"/>
        <c:noMultiLvlLbl val="0"/>
      </c:catAx>
      <c:valAx>
        <c:axId val="401369736"/>
        <c:scaling>
          <c:orientation val="minMax"/>
        </c:scaling>
        <c:delete val="1"/>
        <c:axPos val="t"/>
        <c:numFmt formatCode="0%" sourceLinked="1"/>
        <c:majorTickMark val="none"/>
        <c:minorTickMark val="none"/>
        <c:tickLblPos val="nextTo"/>
        <c:crossAx val="401367776"/>
        <c:crosses val="autoZero"/>
        <c:crossBetween val="between"/>
      </c:valAx>
      <c:spPr>
        <a:noFill/>
        <a:ln>
          <a:noFill/>
        </a:ln>
        <a:effectLst/>
      </c:spPr>
    </c:plotArea>
    <c:legend>
      <c:legendPos val="b"/>
      <c:layout>
        <c:manualLayout>
          <c:xMode val="edge"/>
          <c:yMode val="edge"/>
          <c:x val="0.16495238040625923"/>
          <c:y val="0.87862511238318297"/>
          <c:w val="0.77569182270472981"/>
          <c:h val="0.1053719003925352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dirty="0">
                <a:solidFill>
                  <a:srgbClr val="595959"/>
                </a:solidFill>
                <a:latin typeface="Calibri"/>
              </a:rPr>
              <a:t>Mil määral nõustute järgnevate väidetega? 
</a:t>
            </a:r>
            <a:r>
              <a:rPr lang="et-EE" sz="1400" b="0" strike="noStrike" spc="-1" dirty="0">
                <a:solidFill>
                  <a:srgbClr val="595959"/>
                </a:solidFill>
                <a:latin typeface="Calibri"/>
              </a:rPr>
              <a:t>N=800</a:t>
            </a:r>
          </a:p>
        </c:rich>
      </c:tx>
      <c:layout>
        <c:manualLayout>
          <c:xMode val="edge"/>
          <c:yMode val="edge"/>
          <c:x val="0.35259104330708663"/>
          <c:y val="8.4394505207181864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Q3a_taust!$B$2</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075"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Q3a_taust!$A$3:$A$20</c:f>
              <c:strCache>
                <c:ptCount val="18"/>
                <c:pt idx="0">
                  <c:v>Põllumajandustootjad on pädevad toidu ohutust kontrollima</c:v>
                </c:pt>
                <c:pt idx="1">
                  <c:v>Mees</c:v>
                </c:pt>
                <c:pt idx="2">
                  <c:v>Naine</c:v>
                </c:pt>
                <c:pt idx="3">
                  <c:v>Põllumajandustootjatel on piisavalt teadmisi toidu ohutuse tagamiseks</c:v>
                </c:pt>
                <c:pt idx="4">
                  <c:v>Mees</c:v>
                </c:pt>
                <c:pt idx="5">
                  <c:v>Naine</c:v>
                </c:pt>
                <c:pt idx="6">
                  <c:v>Põllumajandustootjad pööravad toidu ohutusele erilist tähelepanu</c:v>
                </c:pt>
                <c:pt idx="7">
                  <c:v>Mees</c:v>
                </c:pt>
                <c:pt idx="8">
                  <c:v>Naine</c:v>
                </c:pt>
                <c:pt idx="9">
                  <c:v>Põllumajandustootjad on toidu ohutuse osas ausad</c:v>
                </c:pt>
                <c:pt idx="10">
                  <c:v>Mees</c:v>
                </c:pt>
                <c:pt idx="11">
                  <c:v>Naine</c:v>
                </c:pt>
                <c:pt idx="12">
                  <c:v>Põllumajandustootjate tegevus toidu ohutuse tagamiseks on piisav</c:v>
                </c:pt>
                <c:pt idx="13">
                  <c:v>Mees</c:v>
                </c:pt>
                <c:pt idx="14">
                  <c:v>Naine</c:v>
                </c:pt>
                <c:pt idx="15">
                  <c:v>Põllumajandustootjad on toidu ohutust puudutava info osas piisavalt avatud</c:v>
                </c:pt>
                <c:pt idx="16">
                  <c:v>Mees</c:v>
                </c:pt>
                <c:pt idx="17">
                  <c:v>Naine</c:v>
                </c:pt>
              </c:strCache>
            </c:strRef>
          </c:cat>
          <c:val>
            <c:numRef>
              <c:f>Q3a_taust!$B$3:$B$20</c:f>
              <c:numCache>
                <c:formatCode>0</c:formatCode>
                <c:ptCount val="18"/>
                <c:pt idx="1">
                  <c:v>11.3756613756614</c:v>
                </c:pt>
                <c:pt idx="2">
                  <c:v>10.1895734597156</c:v>
                </c:pt>
                <c:pt idx="4">
                  <c:v>10.8465608465608</c:v>
                </c:pt>
                <c:pt idx="5">
                  <c:v>8.2938388625592392</c:v>
                </c:pt>
                <c:pt idx="7">
                  <c:v>6.6137566137566104</c:v>
                </c:pt>
                <c:pt idx="8">
                  <c:v>4.50236966824645</c:v>
                </c:pt>
                <c:pt idx="10">
                  <c:v>6.3492063492063497</c:v>
                </c:pt>
                <c:pt idx="11">
                  <c:v>4.7393364928909998</c:v>
                </c:pt>
                <c:pt idx="13">
                  <c:v>5.5555555555555598</c:v>
                </c:pt>
                <c:pt idx="14">
                  <c:v>4.50236966824645</c:v>
                </c:pt>
                <c:pt idx="16">
                  <c:v>5.5555555555555598</c:v>
                </c:pt>
                <c:pt idx="17">
                  <c:v>4.50236966824645</c:v>
                </c:pt>
              </c:numCache>
            </c:numRef>
          </c:val>
          <c:extLst>
            <c:ext xmlns:c16="http://schemas.microsoft.com/office/drawing/2014/chart" uri="{C3380CC4-5D6E-409C-BE32-E72D297353CC}">
              <c16:uniqueId val="{00000000-91DD-422E-BCBF-DE8C2843B143}"/>
            </c:ext>
          </c:extLst>
        </c:ser>
        <c:ser>
          <c:idx val="1"/>
          <c:order val="1"/>
          <c:tx>
            <c:strRef>
              <c:f>Q3a_taust!$C$2</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075"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Q3a_taust!$A$3:$A$20</c:f>
              <c:strCache>
                <c:ptCount val="18"/>
                <c:pt idx="0">
                  <c:v>Põllumajandustootjad on pädevad toidu ohutust kontrollima</c:v>
                </c:pt>
                <c:pt idx="1">
                  <c:v>Mees</c:v>
                </c:pt>
                <c:pt idx="2">
                  <c:v>Naine</c:v>
                </c:pt>
                <c:pt idx="3">
                  <c:v>Põllumajandustootjatel on piisavalt teadmisi toidu ohutuse tagamiseks</c:v>
                </c:pt>
                <c:pt idx="4">
                  <c:v>Mees</c:v>
                </c:pt>
                <c:pt idx="5">
                  <c:v>Naine</c:v>
                </c:pt>
                <c:pt idx="6">
                  <c:v>Põllumajandustootjad pööravad toidu ohutusele erilist tähelepanu</c:v>
                </c:pt>
                <c:pt idx="7">
                  <c:v>Mees</c:v>
                </c:pt>
                <c:pt idx="8">
                  <c:v>Naine</c:v>
                </c:pt>
                <c:pt idx="9">
                  <c:v>Põllumajandustootjad on toidu ohutuse osas ausad</c:v>
                </c:pt>
                <c:pt idx="10">
                  <c:v>Mees</c:v>
                </c:pt>
                <c:pt idx="11">
                  <c:v>Naine</c:v>
                </c:pt>
                <c:pt idx="12">
                  <c:v>Põllumajandustootjate tegevus toidu ohutuse tagamiseks on piisav</c:v>
                </c:pt>
                <c:pt idx="13">
                  <c:v>Mees</c:v>
                </c:pt>
                <c:pt idx="14">
                  <c:v>Naine</c:v>
                </c:pt>
                <c:pt idx="15">
                  <c:v>Põllumajandustootjad on toidu ohutust puudutava info osas piisavalt avatud</c:v>
                </c:pt>
                <c:pt idx="16">
                  <c:v>Mees</c:v>
                </c:pt>
                <c:pt idx="17">
                  <c:v>Naine</c:v>
                </c:pt>
              </c:strCache>
            </c:strRef>
          </c:cat>
          <c:val>
            <c:numRef>
              <c:f>Q3a_taust!$C$3:$C$20</c:f>
              <c:numCache>
                <c:formatCode>0</c:formatCode>
                <c:ptCount val="18"/>
                <c:pt idx="1">
                  <c:v>42.328042328042301</c:v>
                </c:pt>
                <c:pt idx="2">
                  <c:v>44.075829383886301</c:v>
                </c:pt>
                <c:pt idx="4">
                  <c:v>48.148148148148202</c:v>
                </c:pt>
                <c:pt idx="5">
                  <c:v>49.052132701421797</c:v>
                </c:pt>
                <c:pt idx="7">
                  <c:v>32.2751322751323</c:v>
                </c:pt>
                <c:pt idx="8">
                  <c:v>29.6208530805687</c:v>
                </c:pt>
                <c:pt idx="10">
                  <c:v>27.513227513227498</c:v>
                </c:pt>
                <c:pt idx="11">
                  <c:v>28.436018957346</c:v>
                </c:pt>
                <c:pt idx="13">
                  <c:v>34.920634920634903</c:v>
                </c:pt>
                <c:pt idx="14">
                  <c:v>29.146919431279599</c:v>
                </c:pt>
                <c:pt idx="16">
                  <c:v>28.042328042327998</c:v>
                </c:pt>
                <c:pt idx="17">
                  <c:v>27.488151658767801</c:v>
                </c:pt>
              </c:numCache>
            </c:numRef>
          </c:val>
          <c:extLst>
            <c:ext xmlns:c16="http://schemas.microsoft.com/office/drawing/2014/chart" uri="{C3380CC4-5D6E-409C-BE32-E72D297353CC}">
              <c16:uniqueId val="{00000001-91DD-422E-BCBF-DE8C2843B143}"/>
            </c:ext>
          </c:extLst>
        </c:ser>
        <c:ser>
          <c:idx val="2"/>
          <c:order val="2"/>
          <c:tx>
            <c:strRef>
              <c:f>Q3a_taust!$D$2</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075"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Q3a_taust!$A$3:$A$20</c:f>
              <c:strCache>
                <c:ptCount val="18"/>
                <c:pt idx="0">
                  <c:v>Põllumajandustootjad on pädevad toidu ohutust kontrollima</c:v>
                </c:pt>
                <c:pt idx="1">
                  <c:v>Mees</c:v>
                </c:pt>
                <c:pt idx="2">
                  <c:v>Naine</c:v>
                </c:pt>
                <c:pt idx="3">
                  <c:v>Põllumajandustootjatel on piisavalt teadmisi toidu ohutuse tagamiseks</c:v>
                </c:pt>
                <c:pt idx="4">
                  <c:v>Mees</c:v>
                </c:pt>
                <c:pt idx="5">
                  <c:v>Naine</c:v>
                </c:pt>
                <c:pt idx="6">
                  <c:v>Põllumajandustootjad pööravad toidu ohutusele erilist tähelepanu</c:v>
                </c:pt>
                <c:pt idx="7">
                  <c:v>Mees</c:v>
                </c:pt>
                <c:pt idx="8">
                  <c:v>Naine</c:v>
                </c:pt>
                <c:pt idx="9">
                  <c:v>Põllumajandustootjad on toidu ohutuse osas ausad</c:v>
                </c:pt>
                <c:pt idx="10">
                  <c:v>Mees</c:v>
                </c:pt>
                <c:pt idx="11">
                  <c:v>Naine</c:v>
                </c:pt>
                <c:pt idx="12">
                  <c:v>Põllumajandustootjate tegevus toidu ohutuse tagamiseks on piisav</c:v>
                </c:pt>
                <c:pt idx="13">
                  <c:v>Mees</c:v>
                </c:pt>
                <c:pt idx="14">
                  <c:v>Naine</c:v>
                </c:pt>
                <c:pt idx="15">
                  <c:v>Põllumajandustootjad on toidu ohutust puudutava info osas piisavalt avatud</c:v>
                </c:pt>
                <c:pt idx="16">
                  <c:v>Mees</c:v>
                </c:pt>
                <c:pt idx="17">
                  <c:v>Naine</c:v>
                </c:pt>
              </c:strCache>
            </c:strRef>
          </c:cat>
          <c:val>
            <c:numRef>
              <c:f>Q3a_taust!$D$3:$D$20</c:f>
              <c:numCache>
                <c:formatCode>0</c:formatCode>
                <c:ptCount val="18"/>
                <c:pt idx="1">
                  <c:v>24.3386243386243</c:v>
                </c:pt>
                <c:pt idx="2">
                  <c:v>27.488151658767801</c:v>
                </c:pt>
                <c:pt idx="4">
                  <c:v>22.2222222222222</c:v>
                </c:pt>
                <c:pt idx="5">
                  <c:v>23.459715639810401</c:v>
                </c:pt>
                <c:pt idx="7">
                  <c:v>30.687830687830701</c:v>
                </c:pt>
                <c:pt idx="8">
                  <c:v>36.966824644549803</c:v>
                </c:pt>
                <c:pt idx="10">
                  <c:v>36.243386243386198</c:v>
                </c:pt>
                <c:pt idx="11">
                  <c:v>41.706161137440802</c:v>
                </c:pt>
                <c:pt idx="13">
                  <c:v>32.804232804232797</c:v>
                </c:pt>
                <c:pt idx="14">
                  <c:v>37.677725118483401</c:v>
                </c:pt>
                <c:pt idx="16">
                  <c:v>35.4497354497354</c:v>
                </c:pt>
                <c:pt idx="17">
                  <c:v>38.862559241706201</c:v>
                </c:pt>
              </c:numCache>
            </c:numRef>
          </c:val>
          <c:extLst>
            <c:ext xmlns:c16="http://schemas.microsoft.com/office/drawing/2014/chart" uri="{C3380CC4-5D6E-409C-BE32-E72D297353CC}">
              <c16:uniqueId val="{00000002-91DD-422E-BCBF-DE8C2843B143}"/>
            </c:ext>
          </c:extLst>
        </c:ser>
        <c:ser>
          <c:idx val="3"/>
          <c:order val="3"/>
          <c:tx>
            <c:strRef>
              <c:f>Q3a_taust!$E$2</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075"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Q3a_taust!$A$3:$A$20</c:f>
              <c:strCache>
                <c:ptCount val="18"/>
                <c:pt idx="0">
                  <c:v>Põllumajandustootjad on pädevad toidu ohutust kontrollima</c:v>
                </c:pt>
                <c:pt idx="1">
                  <c:v>Mees</c:v>
                </c:pt>
                <c:pt idx="2">
                  <c:v>Naine</c:v>
                </c:pt>
                <c:pt idx="3">
                  <c:v>Põllumajandustootjatel on piisavalt teadmisi toidu ohutuse tagamiseks</c:v>
                </c:pt>
                <c:pt idx="4">
                  <c:v>Mees</c:v>
                </c:pt>
                <c:pt idx="5">
                  <c:v>Naine</c:v>
                </c:pt>
                <c:pt idx="6">
                  <c:v>Põllumajandustootjad pööravad toidu ohutusele erilist tähelepanu</c:v>
                </c:pt>
                <c:pt idx="7">
                  <c:v>Mees</c:v>
                </c:pt>
                <c:pt idx="8">
                  <c:v>Naine</c:v>
                </c:pt>
                <c:pt idx="9">
                  <c:v>Põllumajandustootjad on toidu ohutuse osas ausad</c:v>
                </c:pt>
                <c:pt idx="10">
                  <c:v>Mees</c:v>
                </c:pt>
                <c:pt idx="11">
                  <c:v>Naine</c:v>
                </c:pt>
                <c:pt idx="12">
                  <c:v>Põllumajandustootjate tegevus toidu ohutuse tagamiseks on piisav</c:v>
                </c:pt>
                <c:pt idx="13">
                  <c:v>Mees</c:v>
                </c:pt>
                <c:pt idx="14">
                  <c:v>Naine</c:v>
                </c:pt>
                <c:pt idx="15">
                  <c:v>Põllumajandustootjad on toidu ohutust puudutava info osas piisavalt avatud</c:v>
                </c:pt>
                <c:pt idx="16">
                  <c:v>Mees</c:v>
                </c:pt>
                <c:pt idx="17">
                  <c:v>Naine</c:v>
                </c:pt>
              </c:strCache>
            </c:strRef>
          </c:cat>
          <c:val>
            <c:numRef>
              <c:f>Q3a_taust!$E$3:$E$20</c:f>
              <c:numCache>
                <c:formatCode>0</c:formatCode>
                <c:ptCount val="18"/>
                <c:pt idx="1">
                  <c:v>13.756613756613801</c:v>
                </c:pt>
                <c:pt idx="2">
                  <c:v>11.137440758293801</c:v>
                </c:pt>
                <c:pt idx="4">
                  <c:v>11.9047619047619</c:v>
                </c:pt>
                <c:pt idx="5">
                  <c:v>10.9004739336493</c:v>
                </c:pt>
                <c:pt idx="7">
                  <c:v>17.1957671957672</c:v>
                </c:pt>
                <c:pt idx="8">
                  <c:v>15.165876777251199</c:v>
                </c:pt>
                <c:pt idx="10">
                  <c:v>19.312169312169299</c:v>
                </c:pt>
                <c:pt idx="11">
                  <c:v>14.928909952606601</c:v>
                </c:pt>
                <c:pt idx="13">
                  <c:v>15.8730158730159</c:v>
                </c:pt>
                <c:pt idx="14">
                  <c:v>16.5876777251185</c:v>
                </c:pt>
                <c:pt idx="16">
                  <c:v>19.312169312169299</c:v>
                </c:pt>
                <c:pt idx="17">
                  <c:v>16.350710900473899</c:v>
                </c:pt>
              </c:numCache>
            </c:numRef>
          </c:val>
          <c:extLst>
            <c:ext xmlns:c16="http://schemas.microsoft.com/office/drawing/2014/chart" uri="{C3380CC4-5D6E-409C-BE32-E72D297353CC}">
              <c16:uniqueId val="{00000003-91DD-422E-BCBF-DE8C2843B143}"/>
            </c:ext>
          </c:extLst>
        </c:ser>
        <c:ser>
          <c:idx val="4"/>
          <c:order val="4"/>
          <c:tx>
            <c:strRef>
              <c:f>Q3a_taust!$F$2</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91DD-422E-BCBF-DE8C2843B143}"/>
              </c:ext>
            </c:extLst>
          </c:dPt>
          <c:dLbls>
            <c:dLbl>
              <c:idx val="5"/>
              <c:layout>
                <c:manualLayout>
                  <c:x val="5.3220003522213297E-4"/>
                  <c:y val="3.8361447626275298E-3"/>
                </c:manualLayout>
              </c:layout>
              <c:spPr/>
              <c:txPr>
                <a:bodyPr wrap="square"/>
                <a:lstStyle/>
                <a:p>
                  <a:pPr>
                    <a:defRPr sz="1075"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91DD-422E-BCBF-DE8C2843B143}"/>
                </c:ext>
              </c:extLst>
            </c:dLbl>
            <c:spPr>
              <a:noFill/>
              <a:ln>
                <a:noFill/>
              </a:ln>
              <a:effectLst/>
            </c:spPr>
            <c:txPr>
              <a:bodyPr wrap="square"/>
              <a:lstStyle/>
              <a:p>
                <a:pPr>
                  <a:defRPr sz="1075"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Q3a_taust!$A$3:$A$20</c:f>
              <c:strCache>
                <c:ptCount val="18"/>
                <c:pt idx="0">
                  <c:v>Põllumajandustootjad on pädevad toidu ohutust kontrollima</c:v>
                </c:pt>
                <c:pt idx="1">
                  <c:v>Mees</c:v>
                </c:pt>
                <c:pt idx="2">
                  <c:v>Naine</c:v>
                </c:pt>
                <c:pt idx="3">
                  <c:v>Põllumajandustootjatel on piisavalt teadmisi toidu ohutuse tagamiseks</c:v>
                </c:pt>
                <c:pt idx="4">
                  <c:v>Mees</c:v>
                </c:pt>
                <c:pt idx="5">
                  <c:v>Naine</c:v>
                </c:pt>
                <c:pt idx="6">
                  <c:v>Põllumajandustootjad pööravad toidu ohutusele erilist tähelepanu</c:v>
                </c:pt>
                <c:pt idx="7">
                  <c:v>Mees</c:v>
                </c:pt>
                <c:pt idx="8">
                  <c:v>Naine</c:v>
                </c:pt>
                <c:pt idx="9">
                  <c:v>Põllumajandustootjad on toidu ohutuse osas ausad</c:v>
                </c:pt>
                <c:pt idx="10">
                  <c:v>Mees</c:v>
                </c:pt>
                <c:pt idx="11">
                  <c:v>Naine</c:v>
                </c:pt>
                <c:pt idx="12">
                  <c:v>Põllumajandustootjate tegevus toidu ohutuse tagamiseks on piisav</c:v>
                </c:pt>
                <c:pt idx="13">
                  <c:v>Mees</c:v>
                </c:pt>
                <c:pt idx="14">
                  <c:v>Naine</c:v>
                </c:pt>
                <c:pt idx="15">
                  <c:v>Põllumajandustootjad on toidu ohutust puudutava info osas piisavalt avatud</c:v>
                </c:pt>
                <c:pt idx="16">
                  <c:v>Mees</c:v>
                </c:pt>
                <c:pt idx="17">
                  <c:v>Naine</c:v>
                </c:pt>
              </c:strCache>
            </c:strRef>
          </c:cat>
          <c:val>
            <c:numRef>
              <c:f>Q3a_taust!$F$3:$F$20</c:f>
              <c:numCache>
                <c:formatCode>0</c:formatCode>
                <c:ptCount val="18"/>
                <c:pt idx="1">
                  <c:v>3.9682539682539701</c:v>
                </c:pt>
                <c:pt idx="4">
                  <c:v>2.1164021164021198</c:v>
                </c:pt>
                <c:pt idx="5">
                  <c:v>0.94786729857819896</c:v>
                </c:pt>
                <c:pt idx="7">
                  <c:v>6.6137566137566104</c:v>
                </c:pt>
                <c:pt idx="8">
                  <c:v>1.8957345971563999</c:v>
                </c:pt>
                <c:pt idx="10">
                  <c:v>6.6137566137566104</c:v>
                </c:pt>
                <c:pt idx="11">
                  <c:v>3.5545023696682501</c:v>
                </c:pt>
                <c:pt idx="13">
                  <c:v>5.2910052910052903</c:v>
                </c:pt>
                <c:pt idx="14">
                  <c:v>2.1327014218009501</c:v>
                </c:pt>
                <c:pt idx="16">
                  <c:v>4.2328042328042299</c:v>
                </c:pt>
                <c:pt idx="17">
                  <c:v>3.3175355450236999</c:v>
                </c:pt>
              </c:numCache>
            </c:numRef>
          </c:val>
          <c:extLst>
            <c:ext xmlns:c16="http://schemas.microsoft.com/office/drawing/2014/chart" uri="{C3380CC4-5D6E-409C-BE32-E72D297353CC}">
              <c16:uniqueId val="{00000005-91DD-422E-BCBF-DE8C2843B143}"/>
            </c:ext>
          </c:extLst>
        </c:ser>
        <c:ser>
          <c:idx val="5"/>
          <c:order val="5"/>
          <c:tx>
            <c:strRef>
              <c:f>Q3a_taust!$G$2</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91DD-422E-BCBF-DE8C2843B143}"/>
              </c:ext>
            </c:extLst>
          </c:dPt>
          <c:dLbls>
            <c:dLbl>
              <c:idx val="4"/>
              <c:layout>
                <c:manualLayout>
                  <c:x val="5.0793640636191103E-3"/>
                  <c:y val="1.87476530325516E-7"/>
                </c:manualLayout>
              </c:layout>
              <c:spPr/>
              <c:txPr>
                <a:bodyPr wrap="square"/>
                <a:lstStyle/>
                <a:p>
                  <a:pPr>
                    <a:defRPr sz="1075"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91DD-422E-BCBF-DE8C2843B143}"/>
                </c:ext>
              </c:extLst>
            </c:dLbl>
            <c:spPr>
              <a:noFill/>
              <a:ln>
                <a:noFill/>
              </a:ln>
              <a:effectLst/>
            </c:spPr>
            <c:txPr>
              <a:bodyPr wrap="square"/>
              <a:lstStyle/>
              <a:p>
                <a:pPr>
                  <a:defRPr sz="1075"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Q3a_taust!$A$3:$A$20</c:f>
              <c:strCache>
                <c:ptCount val="18"/>
                <c:pt idx="0">
                  <c:v>Põllumajandustootjad on pädevad toidu ohutust kontrollima</c:v>
                </c:pt>
                <c:pt idx="1">
                  <c:v>Mees</c:v>
                </c:pt>
                <c:pt idx="2">
                  <c:v>Naine</c:v>
                </c:pt>
                <c:pt idx="3">
                  <c:v>Põllumajandustootjatel on piisavalt teadmisi toidu ohutuse tagamiseks</c:v>
                </c:pt>
                <c:pt idx="4">
                  <c:v>Mees</c:v>
                </c:pt>
                <c:pt idx="5">
                  <c:v>Naine</c:v>
                </c:pt>
                <c:pt idx="6">
                  <c:v>Põllumajandustootjad pööravad toidu ohutusele erilist tähelepanu</c:v>
                </c:pt>
                <c:pt idx="7">
                  <c:v>Mees</c:v>
                </c:pt>
                <c:pt idx="8">
                  <c:v>Naine</c:v>
                </c:pt>
                <c:pt idx="9">
                  <c:v>Põllumajandustootjad on toidu ohutuse osas ausad</c:v>
                </c:pt>
                <c:pt idx="10">
                  <c:v>Mees</c:v>
                </c:pt>
                <c:pt idx="11">
                  <c:v>Naine</c:v>
                </c:pt>
                <c:pt idx="12">
                  <c:v>Põllumajandustootjate tegevus toidu ohutuse tagamiseks on piisav</c:v>
                </c:pt>
                <c:pt idx="13">
                  <c:v>Mees</c:v>
                </c:pt>
                <c:pt idx="14">
                  <c:v>Naine</c:v>
                </c:pt>
                <c:pt idx="15">
                  <c:v>Põllumajandustootjad on toidu ohutust puudutava info osas piisavalt avatud</c:v>
                </c:pt>
                <c:pt idx="16">
                  <c:v>Mees</c:v>
                </c:pt>
                <c:pt idx="17">
                  <c:v>Naine</c:v>
                </c:pt>
              </c:strCache>
            </c:strRef>
          </c:cat>
          <c:val>
            <c:numRef>
              <c:f>Q3a_taust!$G$3:$G$20</c:f>
              <c:numCache>
                <c:formatCode>0</c:formatCode>
                <c:ptCount val="18"/>
                <c:pt idx="1">
                  <c:v>4.2328042328042299</c:v>
                </c:pt>
                <c:pt idx="2">
                  <c:v>6.8720379146919397</c:v>
                </c:pt>
                <c:pt idx="4">
                  <c:v>4.7619047619047601</c:v>
                </c:pt>
                <c:pt idx="5">
                  <c:v>7.3459715639810401</c:v>
                </c:pt>
                <c:pt idx="7">
                  <c:v>6.6137566137566104</c:v>
                </c:pt>
                <c:pt idx="8">
                  <c:v>11.848341232227501</c:v>
                </c:pt>
                <c:pt idx="10">
                  <c:v>3.9682539682539701</c:v>
                </c:pt>
                <c:pt idx="11">
                  <c:v>6.6350710900473899</c:v>
                </c:pt>
                <c:pt idx="13">
                  <c:v>5.5555555555555598</c:v>
                </c:pt>
                <c:pt idx="14">
                  <c:v>9.9526066350710902</c:v>
                </c:pt>
                <c:pt idx="16">
                  <c:v>7.4074074074074101</c:v>
                </c:pt>
                <c:pt idx="17">
                  <c:v>9.4786729857819907</c:v>
                </c:pt>
              </c:numCache>
            </c:numRef>
          </c:val>
          <c:extLst>
            <c:ext xmlns:c16="http://schemas.microsoft.com/office/drawing/2014/chart" uri="{C3380CC4-5D6E-409C-BE32-E72D297353CC}">
              <c16:uniqueId val="{00000007-91DD-422E-BCBF-DE8C2843B143}"/>
            </c:ext>
          </c:extLst>
        </c:ser>
        <c:dLbls>
          <c:showLegendKey val="0"/>
          <c:showVal val="0"/>
          <c:showCatName val="0"/>
          <c:showSerName val="0"/>
          <c:showPercent val="0"/>
          <c:showBubbleSize val="0"/>
        </c:dLbls>
        <c:gapWidth val="150"/>
        <c:shape val="box"/>
        <c:axId val="401368168"/>
        <c:axId val="401368560"/>
        <c:axId val="0"/>
      </c:bar3DChart>
      <c:catAx>
        <c:axId val="401368168"/>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075" b="1" strike="noStrike" spc="-1">
                <a:solidFill>
                  <a:srgbClr val="595959"/>
                </a:solidFill>
                <a:latin typeface="Calibri"/>
              </a:defRPr>
            </a:pPr>
            <a:endParaRPr lang="et-EE"/>
          </a:p>
        </c:txPr>
        <c:crossAx val="401368560"/>
        <c:crosses val="autoZero"/>
        <c:auto val="1"/>
        <c:lblAlgn val="ctr"/>
        <c:lblOffset val="100"/>
        <c:noMultiLvlLbl val="0"/>
      </c:catAx>
      <c:valAx>
        <c:axId val="401368560"/>
        <c:scaling>
          <c:orientation val="minMax"/>
        </c:scaling>
        <c:delete val="1"/>
        <c:axPos val="t"/>
        <c:numFmt formatCode="0%" sourceLinked="1"/>
        <c:majorTickMark val="none"/>
        <c:minorTickMark val="none"/>
        <c:tickLblPos val="nextTo"/>
        <c:crossAx val="401368168"/>
        <c:crosses val="autoZero"/>
        <c:crossBetween val="between"/>
      </c:valAx>
    </c:plotArea>
    <c:legend>
      <c:legendPos val="r"/>
      <c:overlay val="0"/>
      <c:spPr>
        <a:noFill/>
        <a:ln w="0">
          <a:noFill/>
        </a:ln>
      </c:spPr>
      <c:txPr>
        <a:bodyPr/>
        <a:lstStyle/>
        <a:p>
          <a:pPr>
            <a:defRPr sz="1075"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29036004132120685"/>
          <c:y val="5.4241134564167591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Q3a_taust!$B$35</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Q3a_taust!$A$36:$A$50</c:f>
              <c:strCache>
                <c:ptCount val="15"/>
                <c:pt idx="0">
                  <c:v>Põllumajandustootjad on pädevad toidu ohutust kontrollima</c:v>
                </c:pt>
                <c:pt idx="1">
                  <c:v>18-29</c:v>
                </c:pt>
                <c:pt idx="2">
                  <c:v>30-49</c:v>
                </c:pt>
                <c:pt idx="3">
                  <c:v>50-64</c:v>
                </c:pt>
                <c:pt idx="4">
                  <c:v>65-74</c:v>
                </c:pt>
                <c:pt idx="5">
                  <c:v>Põllumajandustootjatel on piisavalt teadmisi toidu ohutuse tagamiseks</c:v>
                </c:pt>
                <c:pt idx="6">
                  <c:v>18-29</c:v>
                </c:pt>
                <c:pt idx="7">
                  <c:v>30-49</c:v>
                </c:pt>
                <c:pt idx="8">
                  <c:v>50-64</c:v>
                </c:pt>
                <c:pt idx="9">
                  <c:v>65-74</c:v>
                </c:pt>
                <c:pt idx="10">
                  <c:v>Põllumajandustootjad pööravad toidu ohutusele erilist tähelepanu</c:v>
                </c:pt>
                <c:pt idx="11">
                  <c:v>18-29</c:v>
                </c:pt>
                <c:pt idx="12">
                  <c:v>30-49</c:v>
                </c:pt>
                <c:pt idx="13">
                  <c:v>50-64</c:v>
                </c:pt>
                <c:pt idx="14">
                  <c:v>65-74</c:v>
                </c:pt>
              </c:strCache>
            </c:strRef>
          </c:cat>
          <c:val>
            <c:numRef>
              <c:f>Q3a_taust!$B$36:$B$50</c:f>
              <c:numCache>
                <c:formatCode>0</c:formatCode>
                <c:ptCount val="15"/>
                <c:pt idx="1">
                  <c:v>9.4890510948905096</c:v>
                </c:pt>
                <c:pt idx="2">
                  <c:v>12.8440366972477</c:v>
                </c:pt>
                <c:pt idx="3">
                  <c:v>8.6580086580086597</c:v>
                </c:pt>
                <c:pt idx="4">
                  <c:v>10.476190476190499</c:v>
                </c:pt>
                <c:pt idx="6">
                  <c:v>8.0291970802919703</c:v>
                </c:pt>
                <c:pt idx="7">
                  <c:v>10.397553516819601</c:v>
                </c:pt>
                <c:pt idx="8">
                  <c:v>8.2251082251082295</c:v>
                </c:pt>
                <c:pt idx="9">
                  <c:v>11.4285714285714</c:v>
                </c:pt>
                <c:pt idx="11">
                  <c:v>2.1897810218978102</c:v>
                </c:pt>
                <c:pt idx="12">
                  <c:v>6.7278287461773703</c:v>
                </c:pt>
                <c:pt idx="13">
                  <c:v>4.7619047619047619</c:v>
                </c:pt>
                <c:pt idx="14">
                  <c:v>7.6190476190476186</c:v>
                </c:pt>
              </c:numCache>
            </c:numRef>
          </c:val>
          <c:extLst>
            <c:ext xmlns:c16="http://schemas.microsoft.com/office/drawing/2014/chart" uri="{C3380CC4-5D6E-409C-BE32-E72D297353CC}">
              <c16:uniqueId val="{00000000-1DB2-412E-AE0F-03D7424ED0C7}"/>
            </c:ext>
          </c:extLst>
        </c:ser>
        <c:ser>
          <c:idx val="1"/>
          <c:order val="1"/>
          <c:tx>
            <c:strRef>
              <c:f>Q3a_taust!$C$35</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Q3a_taust!$A$36:$A$50</c:f>
              <c:strCache>
                <c:ptCount val="15"/>
                <c:pt idx="0">
                  <c:v>Põllumajandustootjad on pädevad toidu ohutust kontrollima</c:v>
                </c:pt>
                <c:pt idx="1">
                  <c:v>18-29</c:v>
                </c:pt>
                <c:pt idx="2">
                  <c:v>30-49</c:v>
                </c:pt>
                <c:pt idx="3">
                  <c:v>50-64</c:v>
                </c:pt>
                <c:pt idx="4">
                  <c:v>65-74</c:v>
                </c:pt>
                <c:pt idx="5">
                  <c:v>Põllumajandustootjatel on piisavalt teadmisi toidu ohutuse tagamiseks</c:v>
                </c:pt>
                <c:pt idx="6">
                  <c:v>18-29</c:v>
                </c:pt>
                <c:pt idx="7">
                  <c:v>30-49</c:v>
                </c:pt>
                <c:pt idx="8">
                  <c:v>50-64</c:v>
                </c:pt>
                <c:pt idx="9">
                  <c:v>65-74</c:v>
                </c:pt>
                <c:pt idx="10">
                  <c:v>Põllumajandustootjad pööravad toidu ohutusele erilist tähelepanu</c:v>
                </c:pt>
                <c:pt idx="11">
                  <c:v>18-29</c:v>
                </c:pt>
                <c:pt idx="12">
                  <c:v>30-49</c:v>
                </c:pt>
                <c:pt idx="13">
                  <c:v>50-64</c:v>
                </c:pt>
                <c:pt idx="14">
                  <c:v>65-74</c:v>
                </c:pt>
              </c:strCache>
            </c:strRef>
          </c:cat>
          <c:val>
            <c:numRef>
              <c:f>Q3a_taust!$C$36:$C$50</c:f>
              <c:numCache>
                <c:formatCode>0</c:formatCode>
                <c:ptCount val="15"/>
                <c:pt idx="1">
                  <c:v>44.525547445255498</c:v>
                </c:pt>
                <c:pt idx="2">
                  <c:v>40.366972477064202</c:v>
                </c:pt>
                <c:pt idx="3">
                  <c:v>44.1558441558442</c:v>
                </c:pt>
                <c:pt idx="4">
                  <c:v>48.571428571428598</c:v>
                </c:pt>
                <c:pt idx="6">
                  <c:v>50.364963503649598</c:v>
                </c:pt>
                <c:pt idx="7">
                  <c:v>44.0366972477064</c:v>
                </c:pt>
                <c:pt idx="8">
                  <c:v>53.679653679653697</c:v>
                </c:pt>
                <c:pt idx="9">
                  <c:v>49.523809523809497</c:v>
                </c:pt>
                <c:pt idx="11">
                  <c:v>33.576642335766422</c:v>
                </c:pt>
                <c:pt idx="12">
                  <c:v>33.027522935779814</c:v>
                </c:pt>
                <c:pt idx="13">
                  <c:v>26.406926406926406</c:v>
                </c:pt>
                <c:pt idx="14">
                  <c:v>30.476190476190474</c:v>
                </c:pt>
              </c:numCache>
            </c:numRef>
          </c:val>
          <c:extLst>
            <c:ext xmlns:c16="http://schemas.microsoft.com/office/drawing/2014/chart" uri="{C3380CC4-5D6E-409C-BE32-E72D297353CC}">
              <c16:uniqueId val="{00000001-1DB2-412E-AE0F-03D7424ED0C7}"/>
            </c:ext>
          </c:extLst>
        </c:ser>
        <c:ser>
          <c:idx val="2"/>
          <c:order val="2"/>
          <c:tx>
            <c:strRef>
              <c:f>Q3a_taust!$D$35</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Q3a_taust!$A$36:$A$50</c:f>
              <c:strCache>
                <c:ptCount val="15"/>
                <c:pt idx="0">
                  <c:v>Põllumajandustootjad on pädevad toidu ohutust kontrollima</c:v>
                </c:pt>
                <c:pt idx="1">
                  <c:v>18-29</c:v>
                </c:pt>
                <c:pt idx="2">
                  <c:v>30-49</c:v>
                </c:pt>
                <c:pt idx="3">
                  <c:v>50-64</c:v>
                </c:pt>
                <c:pt idx="4">
                  <c:v>65-74</c:v>
                </c:pt>
                <c:pt idx="5">
                  <c:v>Põllumajandustootjatel on piisavalt teadmisi toidu ohutuse tagamiseks</c:v>
                </c:pt>
                <c:pt idx="6">
                  <c:v>18-29</c:v>
                </c:pt>
                <c:pt idx="7">
                  <c:v>30-49</c:v>
                </c:pt>
                <c:pt idx="8">
                  <c:v>50-64</c:v>
                </c:pt>
                <c:pt idx="9">
                  <c:v>65-74</c:v>
                </c:pt>
                <c:pt idx="10">
                  <c:v>Põllumajandustootjad pööravad toidu ohutusele erilist tähelepanu</c:v>
                </c:pt>
                <c:pt idx="11">
                  <c:v>18-29</c:v>
                </c:pt>
                <c:pt idx="12">
                  <c:v>30-49</c:v>
                </c:pt>
                <c:pt idx="13">
                  <c:v>50-64</c:v>
                </c:pt>
                <c:pt idx="14">
                  <c:v>65-74</c:v>
                </c:pt>
              </c:strCache>
            </c:strRef>
          </c:cat>
          <c:val>
            <c:numRef>
              <c:f>Q3a_taust!$D$36:$D$50</c:f>
              <c:numCache>
                <c:formatCode>0</c:formatCode>
                <c:ptCount val="15"/>
                <c:pt idx="1">
                  <c:v>32.116788321167903</c:v>
                </c:pt>
                <c:pt idx="2">
                  <c:v>24.7706422018349</c:v>
                </c:pt>
                <c:pt idx="3">
                  <c:v>26.406926406926399</c:v>
                </c:pt>
                <c:pt idx="4">
                  <c:v>20.952380952380999</c:v>
                </c:pt>
                <c:pt idx="6">
                  <c:v>24.817518248175201</c:v>
                </c:pt>
                <c:pt idx="7">
                  <c:v>22.629969418960201</c:v>
                </c:pt>
                <c:pt idx="8">
                  <c:v>22.5108225108225</c:v>
                </c:pt>
                <c:pt idx="9">
                  <c:v>21.904761904761902</c:v>
                </c:pt>
                <c:pt idx="11">
                  <c:v>33.576642335766422</c:v>
                </c:pt>
                <c:pt idx="12">
                  <c:v>29.663608562691131</c:v>
                </c:pt>
                <c:pt idx="13">
                  <c:v>40.692640692640694</c:v>
                </c:pt>
                <c:pt idx="14">
                  <c:v>33.333333333333336</c:v>
                </c:pt>
              </c:numCache>
            </c:numRef>
          </c:val>
          <c:extLst>
            <c:ext xmlns:c16="http://schemas.microsoft.com/office/drawing/2014/chart" uri="{C3380CC4-5D6E-409C-BE32-E72D297353CC}">
              <c16:uniqueId val="{00000002-1DB2-412E-AE0F-03D7424ED0C7}"/>
            </c:ext>
          </c:extLst>
        </c:ser>
        <c:ser>
          <c:idx val="3"/>
          <c:order val="3"/>
          <c:tx>
            <c:strRef>
              <c:f>Q3a_taust!$E$35</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Q3a_taust!$A$36:$A$50</c:f>
              <c:strCache>
                <c:ptCount val="15"/>
                <c:pt idx="0">
                  <c:v>Põllumajandustootjad on pädevad toidu ohutust kontrollima</c:v>
                </c:pt>
                <c:pt idx="1">
                  <c:v>18-29</c:v>
                </c:pt>
                <c:pt idx="2">
                  <c:v>30-49</c:v>
                </c:pt>
                <c:pt idx="3">
                  <c:v>50-64</c:v>
                </c:pt>
                <c:pt idx="4">
                  <c:v>65-74</c:v>
                </c:pt>
                <c:pt idx="5">
                  <c:v>Põllumajandustootjatel on piisavalt teadmisi toidu ohutuse tagamiseks</c:v>
                </c:pt>
                <c:pt idx="6">
                  <c:v>18-29</c:v>
                </c:pt>
                <c:pt idx="7">
                  <c:v>30-49</c:v>
                </c:pt>
                <c:pt idx="8">
                  <c:v>50-64</c:v>
                </c:pt>
                <c:pt idx="9">
                  <c:v>65-74</c:v>
                </c:pt>
                <c:pt idx="10">
                  <c:v>Põllumajandustootjad pööravad toidu ohutusele erilist tähelepanu</c:v>
                </c:pt>
                <c:pt idx="11">
                  <c:v>18-29</c:v>
                </c:pt>
                <c:pt idx="12">
                  <c:v>30-49</c:v>
                </c:pt>
                <c:pt idx="13">
                  <c:v>50-64</c:v>
                </c:pt>
                <c:pt idx="14">
                  <c:v>65-74</c:v>
                </c:pt>
              </c:strCache>
            </c:strRef>
          </c:cat>
          <c:val>
            <c:numRef>
              <c:f>Q3a_taust!$E$36:$E$50</c:f>
              <c:numCache>
                <c:formatCode>0</c:formatCode>
                <c:ptCount val="15"/>
                <c:pt idx="1">
                  <c:v>10.2189781021898</c:v>
                </c:pt>
                <c:pt idx="2">
                  <c:v>12.5382262996942</c:v>
                </c:pt>
                <c:pt idx="3">
                  <c:v>13.419913419913399</c:v>
                </c:pt>
                <c:pt idx="4">
                  <c:v>12.380952380952399</c:v>
                </c:pt>
                <c:pt idx="6">
                  <c:v>8.0291970802919703</c:v>
                </c:pt>
                <c:pt idx="7">
                  <c:v>13.149847094801199</c:v>
                </c:pt>
                <c:pt idx="8">
                  <c:v>10.3896103896104</c:v>
                </c:pt>
                <c:pt idx="9">
                  <c:v>12.380952380952399</c:v>
                </c:pt>
                <c:pt idx="11">
                  <c:v>17.518248175182482</c:v>
                </c:pt>
                <c:pt idx="12">
                  <c:v>14.067278287461773</c:v>
                </c:pt>
                <c:pt idx="13">
                  <c:v>18.181818181818183</c:v>
                </c:pt>
                <c:pt idx="14">
                  <c:v>16.19047619047619</c:v>
                </c:pt>
              </c:numCache>
            </c:numRef>
          </c:val>
          <c:extLst>
            <c:ext xmlns:c16="http://schemas.microsoft.com/office/drawing/2014/chart" uri="{C3380CC4-5D6E-409C-BE32-E72D297353CC}">
              <c16:uniqueId val="{00000003-1DB2-412E-AE0F-03D7424ED0C7}"/>
            </c:ext>
          </c:extLst>
        </c:ser>
        <c:ser>
          <c:idx val="4"/>
          <c:order val="4"/>
          <c:tx>
            <c:strRef>
              <c:f>Q3a_taust!$F$35</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1DB2-412E-AE0F-03D7424ED0C7}"/>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1DB2-412E-AE0F-03D7424ED0C7}"/>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Q3a_taust!$A$36:$A$50</c:f>
              <c:strCache>
                <c:ptCount val="15"/>
                <c:pt idx="0">
                  <c:v>Põllumajandustootjad on pädevad toidu ohutust kontrollima</c:v>
                </c:pt>
                <c:pt idx="1">
                  <c:v>18-29</c:v>
                </c:pt>
                <c:pt idx="2">
                  <c:v>30-49</c:v>
                </c:pt>
                <c:pt idx="3">
                  <c:v>50-64</c:v>
                </c:pt>
                <c:pt idx="4">
                  <c:v>65-74</c:v>
                </c:pt>
                <c:pt idx="5">
                  <c:v>Põllumajandustootjatel on piisavalt teadmisi toidu ohutuse tagamiseks</c:v>
                </c:pt>
                <c:pt idx="6">
                  <c:v>18-29</c:v>
                </c:pt>
                <c:pt idx="7">
                  <c:v>30-49</c:v>
                </c:pt>
                <c:pt idx="8">
                  <c:v>50-64</c:v>
                </c:pt>
                <c:pt idx="9">
                  <c:v>65-74</c:v>
                </c:pt>
                <c:pt idx="10">
                  <c:v>Põllumajandustootjad pööravad toidu ohutusele erilist tähelepanu</c:v>
                </c:pt>
                <c:pt idx="11">
                  <c:v>18-29</c:v>
                </c:pt>
                <c:pt idx="12">
                  <c:v>30-49</c:v>
                </c:pt>
                <c:pt idx="13">
                  <c:v>50-64</c:v>
                </c:pt>
                <c:pt idx="14">
                  <c:v>65-74</c:v>
                </c:pt>
              </c:strCache>
            </c:strRef>
          </c:cat>
          <c:val>
            <c:numRef>
              <c:f>Q3a_taust!$F$36:$F$50</c:f>
              <c:numCache>
                <c:formatCode>General</c:formatCode>
                <c:ptCount val="15"/>
                <c:pt idx="2" formatCode="0">
                  <c:v>2.1406727828746202</c:v>
                </c:pt>
                <c:pt idx="3" formatCode="0">
                  <c:v>2.5974025974026</c:v>
                </c:pt>
                <c:pt idx="4" formatCode="0">
                  <c:v>2.8571428571428599</c:v>
                </c:pt>
                <c:pt idx="6" formatCode="0">
                  <c:v>1.4598540145985399</c:v>
                </c:pt>
                <c:pt idx="7" formatCode="0">
                  <c:v>1.5290519877675799</c:v>
                </c:pt>
                <c:pt idx="8" formatCode="0">
                  <c:v>1.2987012987013</c:v>
                </c:pt>
                <c:pt idx="9" formatCode="0">
                  <c:v>1.9047619047619</c:v>
                </c:pt>
                <c:pt idx="11" formatCode="0">
                  <c:v>1.4598540145985401</c:v>
                </c:pt>
                <c:pt idx="12" formatCode="0">
                  <c:v>4.2813455657492359</c:v>
                </c:pt>
                <c:pt idx="13" formatCode="0">
                  <c:v>4.329004329004329</c:v>
                </c:pt>
                <c:pt idx="14" formatCode="0">
                  <c:v>6.666666666666667</c:v>
                </c:pt>
              </c:numCache>
            </c:numRef>
          </c:val>
          <c:extLst>
            <c:ext xmlns:c16="http://schemas.microsoft.com/office/drawing/2014/chart" uri="{C3380CC4-5D6E-409C-BE32-E72D297353CC}">
              <c16:uniqueId val="{00000005-1DB2-412E-AE0F-03D7424ED0C7}"/>
            </c:ext>
          </c:extLst>
        </c:ser>
        <c:ser>
          <c:idx val="5"/>
          <c:order val="5"/>
          <c:tx>
            <c:strRef>
              <c:f>Q3a_taust!$G$35</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1DB2-412E-AE0F-03D7424ED0C7}"/>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1DB2-412E-AE0F-03D7424ED0C7}"/>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Q3a_taust!$A$36:$A$50</c:f>
              <c:strCache>
                <c:ptCount val="15"/>
                <c:pt idx="0">
                  <c:v>Põllumajandustootjad on pädevad toidu ohutust kontrollima</c:v>
                </c:pt>
                <c:pt idx="1">
                  <c:v>18-29</c:v>
                </c:pt>
                <c:pt idx="2">
                  <c:v>30-49</c:v>
                </c:pt>
                <c:pt idx="3">
                  <c:v>50-64</c:v>
                </c:pt>
                <c:pt idx="4">
                  <c:v>65-74</c:v>
                </c:pt>
                <c:pt idx="5">
                  <c:v>Põllumajandustootjatel on piisavalt teadmisi toidu ohutuse tagamiseks</c:v>
                </c:pt>
                <c:pt idx="6">
                  <c:v>18-29</c:v>
                </c:pt>
                <c:pt idx="7">
                  <c:v>30-49</c:v>
                </c:pt>
                <c:pt idx="8">
                  <c:v>50-64</c:v>
                </c:pt>
                <c:pt idx="9">
                  <c:v>65-74</c:v>
                </c:pt>
                <c:pt idx="10">
                  <c:v>Põllumajandustootjad pööravad toidu ohutusele erilist tähelepanu</c:v>
                </c:pt>
                <c:pt idx="11">
                  <c:v>18-29</c:v>
                </c:pt>
                <c:pt idx="12">
                  <c:v>30-49</c:v>
                </c:pt>
                <c:pt idx="13">
                  <c:v>50-64</c:v>
                </c:pt>
                <c:pt idx="14">
                  <c:v>65-74</c:v>
                </c:pt>
              </c:strCache>
            </c:strRef>
          </c:cat>
          <c:val>
            <c:numRef>
              <c:f>Q3a_taust!$G$36:$G$50</c:f>
              <c:numCache>
                <c:formatCode>0</c:formatCode>
                <c:ptCount val="15"/>
                <c:pt idx="1">
                  <c:v>3.6496350364963499</c:v>
                </c:pt>
                <c:pt idx="2">
                  <c:v>7.3394495412843996</c:v>
                </c:pt>
                <c:pt idx="3">
                  <c:v>4.7619047619047601</c:v>
                </c:pt>
                <c:pt idx="4">
                  <c:v>4.7619047619047601</c:v>
                </c:pt>
                <c:pt idx="6">
                  <c:v>7.2992700729926998</c:v>
                </c:pt>
                <c:pt idx="7">
                  <c:v>8.2568807339449499</c:v>
                </c:pt>
                <c:pt idx="8">
                  <c:v>3.8961038961039001</c:v>
                </c:pt>
                <c:pt idx="9">
                  <c:v>2.8571428571428599</c:v>
                </c:pt>
                <c:pt idx="11">
                  <c:v>11.678832116788321</c:v>
                </c:pt>
                <c:pt idx="12">
                  <c:v>12.232415902140673</c:v>
                </c:pt>
                <c:pt idx="13">
                  <c:v>5.6277056277056277</c:v>
                </c:pt>
                <c:pt idx="14">
                  <c:v>5.7142857142857144</c:v>
                </c:pt>
              </c:numCache>
            </c:numRef>
          </c:val>
          <c:extLst>
            <c:ext xmlns:c16="http://schemas.microsoft.com/office/drawing/2014/chart" uri="{C3380CC4-5D6E-409C-BE32-E72D297353CC}">
              <c16:uniqueId val="{00000007-1DB2-412E-AE0F-03D7424ED0C7}"/>
            </c:ext>
          </c:extLst>
        </c:ser>
        <c:dLbls>
          <c:showLegendKey val="0"/>
          <c:showVal val="0"/>
          <c:showCatName val="0"/>
          <c:showSerName val="0"/>
          <c:showPercent val="0"/>
          <c:showBubbleSize val="0"/>
        </c:dLbls>
        <c:gapWidth val="150"/>
        <c:shape val="box"/>
        <c:axId val="401371696"/>
        <c:axId val="401370128"/>
        <c:axId val="0"/>
      </c:bar3DChart>
      <c:catAx>
        <c:axId val="401371696"/>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01370128"/>
        <c:crosses val="autoZero"/>
        <c:auto val="1"/>
        <c:lblAlgn val="ctr"/>
        <c:lblOffset val="100"/>
        <c:noMultiLvlLbl val="0"/>
      </c:catAx>
      <c:valAx>
        <c:axId val="401370128"/>
        <c:scaling>
          <c:orientation val="minMax"/>
        </c:scaling>
        <c:delete val="1"/>
        <c:axPos val="t"/>
        <c:numFmt formatCode="0%" sourceLinked="1"/>
        <c:majorTickMark val="none"/>
        <c:minorTickMark val="none"/>
        <c:tickLblPos val="nextTo"/>
        <c:crossAx val="401371696"/>
        <c:crosses val="autoZero"/>
        <c:crossBetween val="between"/>
      </c:valAx>
    </c:plotArea>
    <c:legend>
      <c:legendPos val="r"/>
      <c:overlay val="0"/>
      <c:txPr>
        <a:bodyPr/>
        <a:lstStyle/>
        <a:p>
          <a:pPr>
            <a:defRPr sz="1200"/>
          </a:pPr>
          <a:endParaRPr lang="et-EE"/>
        </a:p>
      </c:txPr>
    </c:legend>
    <c:plotVisOnly val="1"/>
    <c:dispBlanksAs val="gap"/>
    <c:showDLblsOverMax val="1"/>
  </c:chart>
  <c:spPr>
    <a:noFill/>
    <a:ln w="9360">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28099652935925706"/>
          <c:y val="5.0959725351570909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Q3a_taust!$B$56</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Q3a_taust!$A$57:$A$71</c:f>
              <c:strCache>
                <c:ptCount val="15"/>
                <c:pt idx="0">
                  <c:v>Põllumajandustootjad on toidu ohutuse osas ausad</c:v>
                </c:pt>
                <c:pt idx="1">
                  <c:v>18-29</c:v>
                </c:pt>
                <c:pt idx="2">
                  <c:v>30-49</c:v>
                </c:pt>
                <c:pt idx="3">
                  <c:v>50-64</c:v>
                </c:pt>
                <c:pt idx="4">
                  <c:v>65-74</c:v>
                </c:pt>
                <c:pt idx="5">
                  <c:v>Põllumajandustootjate tegevus toidu ohutuse tagamiseks on piisav</c:v>
                </c:pt>
                <c:pt idx="6">
                  <c:v>18-29</c:v>
                </c:pt>
                <c:pt idx="7">
                  <c:v>30-49</c:v>
                </c:pt>
                <c:pt idx="8">
                  <c:v>50-64</c:v>
                </c:pt>
                <c:pt idx="9">
                  <c:v>65-74</c:v>
                </c:pt>
                <c:pt idx="10">
                  <c:v>Põllumajandustootjad on toidu ohutust puudutava info osas piisavalt avatud</c:v>
                </c:pt>
                <c:pt idx="11">
                  <c:v>18-29</c:v>
                </c:pt>
                <c:pt idx="12">
                  <c:v>30-49</c:v>
                </c:pt>
                <c:pt idx="13">
                  <c:v>50-64</c:v>
                </c:pt>
                <c:pt idx="14">
                  <c:v>65-74</c:v>
                </c:pt>
              </c:strCache>
            </c:strRef>
          </c:cat>
          <c:val>
            <c:numRef>
              <c:f>Q3a_taust!$B$57:$B$71</c:f>
              <c:numCache>
                <c:formatCode>0</c:formatCode>
                <c:ptCount val="15"/>
                <c:pt idx="1">
                  <c:v>5.10948905109489</c:v>
                </c:pt>
                <c:pt idx="2">
                  <c:v>6.7278287461773703</c:v>
                </c:pt>
                <c:pt idx="3">
                  <c:v>3.8961038961039001</c:v>
                </c:pt>
                <c:pt idx="4">
                  <c:v>5.71428571428571</c:v>
                </c:pt>
                <c:pt idx="6">
                  <c:v>5.10948905109489</c:v>
                </c:pt>
                <c:pt idx="7">
                  <c:v>5.81039755351682</c:v>
                </c:pt>
                <c:pt idx="8">
                  <c:v>4.3290043290043299</c:v>
                </c:pt>
                <c:pt idx="9">
                  <c:v>3.8095238095238102</c:v>
                </c:pt>
                <c:pt idx="11">
                  <c:v>5.10948905109489</c:v>
                </c:pt>
                <c:pt idx="12">
                  <c:v>6.4220183486238502</c:v>
                </c:pt>
                <c:pt idx="13">
                  <c:v>2.5974025974026</c:v>
                </c:pt>
                <c:pt idx="14">
                  <c:v>5.71428571428571</c:v>
                </c:pt>
              </c:numCache>
            </c:numRef>
          </c:val>
          <c:extLst>
            <c:ext xmlns:c16="http://schemas.microsoft.com/office/drawing/2014/chart" uri="{C3380CC4-5D6E-409C-BE32-E72D297353CC}">
              <c16:uniqueId val="{00000000-54D3-41C4-99A7-3B81C4D6CC2E}"/>
            </c:ext>
          </c:extLst>
        </c:ser>
        <c:ser>
          <c:idx val="1"/>
          <c:order val="1"/>
          <c:tx>
            <c:strRef>
              <c:f>Q3a_taust!$C$56</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Q3a_taust!$A$57:$A$71</c:f>
              <c:strCache>
                <c:ptCount val="15"/>
                <c:pt idx="0">
                  <c:v>Põllumajandustootjad on toidu ohutuse osas ausad</c:v>
                </c:pt>
                <c:pt idx="1">
                  <c:v>18-29</c:v>
                </c:pt>
                <c:pt idx="2">
                  <c:v>30-49</c:v>
                </c:pt>
                <c:pt idx="3">
                  <c:v>50-64</c:v>
                </c:pt>
                <c:pt idx="4">
                  <c:v>65-74</c:v>
                </c:pt>
                <c:pt idx="5">
                  <c:v>Põllumajandustootjate tegevus toidu ohutuse tagamiseks on piisav</c:v>
                </c:pt>
                <c:pt idx="6">
                  <c:v>18-29</c:v>
                </c:pt>
                <c:pt idx="7">
                  <c:v>30-49</c:v>
                </c:pt>
                <c:pt idx="8">
                  <c:v>50-64</c:v>
                </c:pt>
                <c:pt idx="9">
                  <c:v>65-74</c:v>
                </c:pt>
                <c:pt idx="10">
                  <c:v>Põllumajandustootjad on toidu ohutust puudutava info osas piisavalt avatud</c:v>
                </c:pt>
                <c:pt idx="11">
                  <c:v>18-29</c:v>
                </c:pt>
                <c:pt idx="12">
                  <c:v>30-49</c:v>
                </c:pt>
                <c:pt idx="13">
                  <c:v>50-64</c:v>
                </c:pt>
                <c:pt idx="14">
                  <c:v>65-74</c:v>
                </c:pt>
              </c:strCache>
            </c:strRef>
          </c:cat>
          <c:val>
            <c:numRef>
              <c:f>Q3a_taust!$C$57:$C$71</c:f>
              <c:numCache>
                <c:formatCode>0</c:formatCode>
                <c:ptCount val="15"/>
                <c:pt idx="1">
                  <c:v>27.737226277372301</c:v>
                </c:pt>
                <c:pt idx="2">
                  <c:v>26.911314984709499</c:v>
                </c:pt>
                <c:pt idx="3">
                  <c:v>24.2424242424242</c:v>
                </c:pt>
                <c:pt idx="4">
                  <c:v>40</c:v>
                </c:pt>
                <c:pt idx="6">
                  <c:v>33.576642335766401</c:v>
                </c:pt>
                <c:pt idx="7">
                  <c:v>29.357798165137599</c:v>
                </c:pt>
                <c:pt idx="8">
                  <c:v>29.004329004329001</c:v>
                </c:pt>
                <c:pt idx="9">
                  <c:v>43.809523809523803</c:v>
                </c:pt>
                <c:pt idx="11">
                  <c:v>33.576642335766401</c:v>
                </c:pt>
                <c:pt idx="12">
                  <c:v>23.853211009174299</c:v>
                </c:pt>
                <c:pt idx="13">
                  <c:v>26.406926406926399</c:v>
                </c:pt>
                <c:pt idx="14">
                  <c:v>35.238095238095198</c:v>
                </c:pt>
              </c:numCache>
            </c:numRef>
          </c:val>
          <c:extLst>
            <c:ext xmlns:c16="http://schemas.microsoft.com/office/drawing/2014/chart" uri="{C3380CC4-5D6E-409C-BE32-E72D297353CC}">
              <c16:uniqueId val="{00000001-54D3-41C4-99A7-3B81C4D6CC2E}"/>
            </c:ext>
          </c:extLst>
        </c:ser>
        <c:ser>
          <c:idx val="2"/>
          <c:order val="2"/>
          <c:tx>
            <c:strRef>
              <c:f>Q3a_taust!$D$56</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Q3a_taust!$A$57:$A$71</c:f>
              <c:strCache>
                <c:ptCount val="15"/>
                <c:pt idx="0">
                  <c:v>Põllumajandustootjad on toidu ohutuse osas ausad</c:v>
                </c:pt>
                <c:pt idx="1">
                  <c:v>18-29</c:v>
                </c:pt>
                <c:pt idx="2">
                  <c:v>30-49</c:v>
                </c:pt>
                <c:pt idx="3">
                  <c:v>50-64</c:v>
                </c:pt>
                <c:pt idx="4">
                  <c:v>65-74</c:v>
                </c:pt>
                <c:pt idx="5">
                  <c:v>Põllumajandustootjate tegevus toidu ohutuse tagamiseks on piisav</c:v>
                </c:pt>
                <c:pt idx="6">
                  <c:v>18-29</c:v>
                </c:pt>
                <c:pt idx="7">
                  <c:v>30-49</c:v>
                </c:pt>
                <c:pt idx="8">
                  <c:v>50-64</c:v>
                </c:pt>
                <c:pt idx="9">
                  <c:v>65-74</c:v>
                </c:pt>
                <c:pt idx="10">
                  <c:v>Põllumajandustootjad on toidu ohutust puudutava info osas piisavalt avatud</c:v>
                </c:pt>
                <c:pt idx="11">
                  <c:v>18-29</c:v>
                </c:pt>
                <c:pt idx="12">
                  <c:v>30-49</c:v>
                </c:pt>
                <c:pt idx="13">
                  <c:v>50-64</c:v>
                </c:pt>
                <c:pt idx="14">
                  <c:v>65-74</c:v>
                </c:pt>
              </c:strCache>
            </c:strRef>
          </c:cat>
          <c:val>
            <c:numRef>
              <c:f>Q3a_taust!$D$57:$D$71</c:f>
              <c:numCache>
                <c:formatCode>0</c:formatCode>
                <c:ptCount val="15"/>
                <c:pt idx="1">
                  <c:v>41.605839416058402</c:v>
                </c:pt>
                <c:pt idx="2">
                  <c:v>34.250764525993901</c:v>
                </c:pt>
                <c:pt idx="3">
                  <c:v>47.186147186147203</c:v>
                </c:pt>
                <c:pt idx="4">
                  <c:v>33.3333333333333</c:v>
                </c:pt>
                <c:pt idx="6">
                  <c:v>37.956204379562003</c:v>
                </c:pt>
                <c:pt idx="7">
                  <c:v>35.474006116208002</c:v>
                </c:pt>
                <c:pt idx="8">
                  <c:v>38.528138528138498</c:v>
                </c:pt>
                <c:pt idx="9">
                  <c:v>24.761904761904798</c:v>
                </c:pt>
                <c:pt idx="11">
                  <c:v>35.036496350364999</c:v>
                </c:pt>
                <c:pt idx="12">
                  <c:v>37.003058103975498</c:v>
                </c:pt>
                <c:pt idx="13">
                  <c:v>41.991341991341997</c:v>
                </c:pt>
                <c:pt idx="14">
                  <c:v>30.476190476190499</c:v>
                </c:pt>
              </c:numCache>
            </c:numRef>
          </c:val>
          <c:extLst>
            <c:ext xmlns:c16="http://schemas.microsoft.com/office/drawing/2014/chart" uri="{C3380CC4-5D6E-409C-BE32-E72D297353CC}">
              <c16:uniqueId val="{00000002-54D3-41C4-99A7-3B81C4D6CC2E}"/>
            </c:ext>
          </c:extLst>
        </c:ser>
        <c:ser>
          <c:idx val="3"/>
          <c:order val="3"/>
          <c:tx>
            <c:strRef>
              <c:f>Q3a_taust!$E$56</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Q3a_taust!$A$57:$A$71</c:f>
              <c:strCache>
                <c:ptCount val="15"/>
                <c:pt idx="0">
                  <c:v>Põllumajandustootjad on toidu ohutuse osas ausad</c:v>
                </c:pt>
                <c:pt idx="1">
                  <c:v>18-29</c:v>
                </c:pt>
                <c:pt idx="2">
                  <c:v>30-49</c:v>
                </c:pt>
                <c:pt idx="3">
                  <c:v>50-64</c:v>
                </c:pt>
                <c:pt idx="4">
                  <c:v>65-74</c:v>
                </c:pt>
                <c:pt idx="5">
                  <c:v>Põllumajandustootjate tegevus toidu ohutuse tagamiseks on piisav</c:v>
                </c:pt>
                <c:pt idx="6">
                  <c:v>18-29</c:v>
                </c:pt>
                <c:pt idx="7">
                  <c:v>30-49</c:v>
                </c:pt>
                <c:pt idx="8">
                  <c:v>50-64</c:v>
                </c:pt>
                <c:pt idx="9">
                  <c:v>65-74</c:v>
                </c:pt>
                <c:pt idx="10">
                  <c:v>Põllumajandustootjad on toidu ohutust puudutava info osas piisavalt avatud</c:v>
                </c:pt>
                <c:pt idx="11">
                  <c:v>18-29</c:v>
                </c:pt>
                <c:pt idx="12">
                  <c:v>30-49</c:v>
                </c:pt>
                <c:pt idx="13">
                  <c:v>50-64</c:v>
                </c:pt>
                <c:pt idx="14">
                  <c:v>65-74</c:v>
                </c:pt>
              </c:strCache>
            </c:strRef>
          </c:cat>
          <c:val>
            <c:numRef>
              <c:f>Q3a_taust!$E$57:$E$71</c:f>
              <c:numCache>
                <c:formatCode>0</c:formatCode>
                <c:ptCount val="15"/>
                <c:pt idx="1">
                  <c:v>13.138686131386899</c:v>
                </c:pt>
                <c:pt idx="2">
                  <c:v>19.5718654434251</c:v>
                </c:pt>
                <c:pt idx="3">
                  <c:v>17.316017316017302</c:v>
                </c:pt>
                <c:pt idx="4">
                  <c:v>13.3333333333333</c:v>
                </c:pt>
                <c:pt idx="6">
                  <c:v>11.6788321167883</c:v>
                </c:pt>
                <c:pt idx="7">
                  <c:v>15.902140672782901</c:v>
                </c:pt>
                <c:pt idx="8">
                  <c:v>20.7792207792208</c:v>
                </c:pt>
                <c:pt idx="9">
                  <c:v>13.3333333333333</c:v>
                </c:pt>
                <c:pt idx="11">
                  <c:v>13.868613138686101</c:v>
                </c:pt>
                <c:pt idx="12">
                  <c:v>17.125382262996901</c:v>
                </c:pt>
                <c:pt idx="13">
                  <c:v>20.346320346320301</c:v>
                </c:pt>
                <c:pt idx="14">
                  <c:v>19.047619047619001</c:v>
                </c:pt>
              </c:numCache>
            </c:numRef>
          </c:val>
          <c:extLst>
            <c:ext xmlns:c16="http://schemas.microsoft.com/office/drawing/2014/chart" uri="{C3380CC4-5D6E-409C-BE32-E72D297353CC}">
              <c16:uniqueId val="{00000003-54D3-41C4-99A7-3B81C4D6CC2E}"/>
            </c:ext>
          </c:extLst>
        </c:ser>
        <c:ser>
          <c:idx val="4"/>
          <c:order val="4"/>
          <c:tx>
            <c:strRef>
              <c:f>Q3a_taust!$F$56</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54D3-41C4-99A7-3B81C4D6CC2E}"/>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54D3-41C4-99A7-3B81C4D6CC2E}"/>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Q3a_taust!$A$57:$A$71</c:f>
              <c:strCache>
                <c:ptCount val="15"/>
                <c:pt idx="0">
                  <c:v>Põllumajandustootjad on toidu ohutuse osas ausad</c:v>
                </c:pt>
                <c:pt idx="1">
                  <c:v>18-29</c:v>
                </c:pt>
                <c:pt idx="2">
                  <c:v>30-49</c:v>
                </c:pt>
                <c:pt idx="3">
                  <c:v>50-64</c:v>
                </c:pt>
                <c:pt idx="4">
                  <c:v>65-74</c:v>
                </c:pt>
                <c:pt idx="5">
                  <c:v>Põllumajandustootjate tegevus toidu ohutuse tagamiseks on piisav</c:v>
                </c:pt>
                <c:pt idx="6">
                  <c:v>18-29</c:v>
                </c:pt>
                <c:pt idx="7">
                  <c:v>30-49</c:v>
                </c:pt>
                <c:pt idx="8">
                  <c:v>50-64</c:v>
                </c:pt>
                <c:pt idx="9">
                  <c:v>65-74</c:v>
                </c:pt>
                <c:pt idx="10">
                  <c:v>Põllumajandustootjad on toidu ohutust puudutava info osas piisavalt avatud</c:v>
                </c:pt>
                <c:pt idx="11">
                  <c:v>18-29</c:v>
                </c:pt>
                <c:pt idx="12">
                  <c:v>30-49</c:v>
                </c:pt>
                <c:pt idx="13">
                  <c:v>50-64</c:v>
                </c:pt>
                <c:pt idx="14">
                  <c:v>65-74</c:v>
                </c:pt>
              </c:strCache>
            </c:strRef>
          </c:cat>
          <c:val>
            <c:numRef>
              <c:f>Q3a_taust!$F$57:$F$71</c:f>
              <c:numCache>
                <c:formatCode>0</c:formatCode>
                <c:ptCount val="15"/>
                <c:pt idx="1">
                  <c:v>6.5693430656934302</c:v>
                </c:pt>
                <c:pt idx="2">
                  <c:v>4.8929663608562697</c:v>
                </c:pt>
                <c:pt idx="3">
                  <c:v>4.3290043290043299</c:v>
                </c:pt>
                <c:pt idx="4">
                  <c:v>4.7619047619047601</c:v>
                </c:pt>
                <c:pt idx="6">
                  <c:v>2.9197080291970798</c:v>
                </c:pt>
                <c:pt idx="7">
                  <c:v>3.36391437308869</c:v>
                </c:pt>
                <c:pt idx="8">
                  <c:v>2.16450216450216</c:v>
                </c:pt>
                <c:pt idx="9">
                  <c:v>8.5714285714285694</c:v>
                </c:pt>
                <c:pt idx="11">
                  <c:v>2.9197080291970798</c:v>
                </c:pt>
                <c:pt idx="12">
                  <c:v>3.6697247706421998</c:v>
                </c:pt>
                <c:pt idx="13">
                  <c:v>3.4632034632034601</c:v>
                </c:pt>
                <c:pt idx="14">
                  <c:v>5.71428571428571</c:v>
                </c:pt>
              </c:numCache>
            </c:numRef>
          </c:val>
          <c:extLst>
            <c:ext xmlns:c16="http://schemas.microsoft.com/office/drawing/2014/chart" uri="{C3380CC4-5D6E-409C-BE32-E72D297353CC}">
              <c16:uniqueId val="{00000005-54D3-41C4-99A7-3B81C4D6CC2E}"/>
            </c:ext>
          </c:extLst>
        </c:ser>
        <c:ser>
          <c:idx val="5"/>
          <c:order val="5"/>
          <c:tx>
            <c:strRef>
              <c:f>Q3a_taust!$G$56</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54D3-41C4-99A7-3B81C4D6CC2E}"/>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54D3-41C4-99A7-3B81C4D6CC2E}"/>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Q3a_taust!$A$57:$A$71</c:f>
              <c:strCache>
                <c:ptCount val="15"/>
                <c:pt idx="0">
                  <c:v>Põllumajandustootjad on toidu ohutuse osas ausad</c:v>
                </c:pt>
                <c:pt idx="1">
                  <c:v>18-29</c:v>
                </c:pt>
                <c:pt idx="2">
                  <c:v>30-49</c:v>
                </c:pt>
                <c:pt idx="3">
                  <c:v>50-64</c:v>
                </c:pt>
                <c:pt idx="4">
                  <c:v>65-74</c:v>
                </c:pt>
                <c:pt idx="5">
                  <c:v>Põllumajandustootjate tegevus toidu ohutuse tagamiseks on piisav</c:v>
                </c:pt>
                <c:pt idx="6">
                  <c:v>18-29</c:v>
                </c:pt>
                <c:pt idx="7">
                  <c:v>30-49</c:v>
                </c:pt>
                <c:pt idx="8">
                  <c:v>50-64</c:v>
                </c:pt>
                <c:pt idx="9">
                  <c:v>65-74</c:v>
                </c:pt>
                <c:pt idx="10">
                  <c:v>Põllumajandustootjad on toidu ohutust puudutava info osas piisavalt avatud</c:v>
                </c:pt>
                <c:pt idx="11">
                  <c:v>18-29</c:v>
                </c:pt>
                <c:pt idx="12">
                  <c:v>30-49</c:v>
                </c:pt>
                <c:pt idx="13">
                  <c:v>50-64</c:v>
                </c:pt>
                <c:pt idx="14">
                  <c:v>65-74</c:v>
                </c:pt>
              </c:strCache>
            </c:strRef>
          </c:cat>
          <c:val>
            <c:numRef>
              <c:f>Q3a_taust!$G$57:$G$71</c:f>
              <c:numCache>
                <c:formatCode>0</c:formatCode>
                <c:ptCount val="15"/>
                <c:pt idx="1">
                  <c:v>5.8394160583941597</c:v>
                </c:pt>
                <c:pt idx="2">
                  <c:v>7.6452599388379197</c:v>
                </c:pt>
                <c:pt idx="3">
                  <c:v>3.0303030303030298</c:v>
                </c:pt>
                <c:pt idx="4">
                  <c:v>2.8571428571428599</c:v>
                </c:pt>
                <c:pt idx="6">
                  <c:v>8.7591240875912408</c:v>
                </c:pt>
                <c:pt idx="7">
                  <c:v>10.0917431192661</c:v>
                </c:pt>
                <c:pt idx="8">
                  <c:v>5.1948051948052001</c:v>
                </c:pt>
                <c:pt idx="9">
                  <c:v>5.71428571428571</c:v>
                </c:pt>
                <c:pt idx="11">
                  <c:v>9.4890510948905096</c:v>
                </c:pt>
                <c:pt idx="12">
                  <c:v>11.926605504587201</c:v>
                </c:pt>
                <c:pt idx="13">
                  <c:v>5.1948051948052001</c:v>
                </c:pt>
                <c:pt idx="14">
                  <c:v>3.8095238095238102</c:v>
                </c:pt>
              </c:numCache>
            </c:numRef>
          </c:val>
          <c:extLst>
            <c:ext xmlns:c16="http://schemas.microsoft.com/office/drawing/2014/chart" uri="{C3380CC4-5D6E-409C-BE32-E72D297353CC}">
              <c16:uniqueId val="{00000007-54D3-41C4-99A7-3B81C4D6CC2E}"/>
            </c:ext>
          </c:extLst>
        </c:ser>
        <c:dLbls>
          <c:showLegendKey val="0"/>
          <c:showVal val="0"/>
          <c:showCatName val="0"/>
          <c:showSerName val="0"/>
          <c:showPercent val="0"/>
          <c:showBubbleSize val="0"/>
        </c:dLbls>
        <c:gapWidth val="150"/>
        <c:shape val="box"/>
        <c:axId val="401372088"/>
        <c:axId val="401371304"/>
        <c:axId val="0"/>
      </c:bar3DChart>
      <c:catAx>
        <c:axId val="401372088"/>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01371304"/>
        <c:crosses val="autoZero"/>
        <c:auto val="1"/>
        <c:lblAlgn val="ctr"/>
        <c:lblOffset val="100"/>
        <c:noMultiLvlLbl val="0"/>
      </c:catAx>
      <c:valAx>
        <c:axId val="401371304"/>
        <c:scaling>
          <c:orientation val="minMax"/>
        </c:scaling>
        <c:delete val="1"/>
        <c:axPos val="t"/>
        <c:numFmt formatCode="0%" sourceLinked="1"/>
        <c:majorTickMark val="none"/>
        <c:minorTickMark val="none"/>
        <c:tickLblPos val="nextTo"/>
        <c:crossAx val="401372088"/>
        <c:crosses val="autoZero"/>
        <c:crossBetween val="between"/>
      </c:valAx>
    </c:plotArea>
    <c:legend>
      <c:legendPos val="r"/>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43597047413006884"/>
          <c:y val="0.12895694016993267"/>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manualLayout>
          <c:layoutTarget val="inner"/>
          <c:xMode val="edge"/>
          <c:yMode val="edge"/>
          <c:x val="0.42105804773674038"/>
          <c:y val="0.12457083105144048"/>
          <c:w val="0.4204504572833288"/>
          <c:h val="0.85928185349310715"/>
        </c:manualLayout>
      </c:layout>
      <c:bar3DChart>
        <c:barDir val="bar"/>
        <c:grouping val="percentStacked"/>
        <c:varyColors val="0"/>
        <c:ser>
          <c:idx val="0"/>
          <c:order val="0"/>
          <c:tx>
            <c:strRef>
              <c:f>Q3a_taust!$B$83</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Q3a_taust!$A$84:$A$101</c:f>
              <c:strCache>
                <c:ptCount val="18"/>
                <c:pt idx="0">
                  <c:v>Põllumajandustootjad on pädevad toidu ohutust kontrollima</c:v>
                </c:pt>
                <c:pt idx="1">
                  <c:v>eesti</c:v>
                </c:pt>
                <c:pt idx="2">
                  <c:v>vene ja muu</c:v>
                </c:pt>
                <c:pt idx="3">
                  <c:v>Põllumajandustootjatel on piisavalt teadmisi toidu ohutuse tagamiseks</c:v>
                </c:pt>
                <c:pt idx="4">
                  <c:v>eesti</c:v>
                </c:pt>
                <c:pt idx="5">
                  <c:v>vene ja muu</c:v>
                </c:pt>
                <c:pt idx="6">
                  <c:v>Põllumajandustootjad pööravad toidu ohutusele erilist tähelepanu</c:v>
                </c:pt>
                <c:pt idx="7">
                  <c:v>eesti</c:v>
                </c:pt>
                <c:pt idx="8">
                  <c:v>vene ja muu</c:v>
                </c:pt>
                <c:pt idx="9">
                  <c:v>Põllumajandustootjad on toidu ohutuse osas ausad</c:v>
                </c:pt>
                <c:pt idx="10">
                  <c:v>eesti</c:v>
                </c:pt>
                <c:pt idx="11">
                  <c:v>vene ja muu</c:v>
                </c:pt>
                <c:pt idx="12">
                  <c:v>Põllumajandustootjate tegevus toidu ohutuse tagamiseks on piisav</c:v>
                </c:pt>
                <c:pt idx="13">
                  <c:v>eesti</c:v>
                </c:pt>
                <c:pt idx="14">
                  <c:v>vene ja muu</c:v>
                </c:pt>
                <c:pt idx="15">
                  <c:v>Põllumajandustootjad on toidu ohutust puudutava info osas piisavalt avatud</c:v>
                </c:pt>
                <c:pt idx="16">
                  <c:v>eesti</c:v>
                </c:pt>
                <c:pt idx="17">
                  <c:v>vene ja muu</c:v>
                </c:pt>
              </c:strCache>
            </c:strRef>
          </c:cat>
          <c:val>
            <c:numRef>
              <c:f>Q3a_taust!$B$84:$B$101</c:f>
              <c:numCache>
                <c:formatCode>0</c:formatCode>
                <c:ptCount val="18"/>
                <c:pt idx="1">
                  <c:v>10.507246376811599</c:v>
                </c:pt>
                <c:pt idx="2">
                  <c:v>11.290322580645199</c:v>
                </c:pt>
                <c:pt idx="4">
                  <c:v>10.688405797101501</c:v>
                </c:pt>
                <c:pt idx="5">
                  <c:v>6.8548387096774199</c:v>
                </c:pt>
                <c:pt idx="7">
                  <c:v>5.2536231884057996</c:v>
                </c:pt>
                <c:pt idx="8">
                  <c:v>6.0483870967741904</c:v>
                </c:pt>
                <c:pt idx="10">
                  <c:v>5.4347826086956497</c:v>
                </c:pt>
                <c:pt idx="11">
                  <c:v>5.6451612903225801</c:v>
                </c:pt>
                <c:pt idx="13">
                  <c:v>5.0724637681159397</c:v>
                </c:pt>
                <c:pt idx="14">
                  <c:v>4.8387096774193603</c:v>
                </c:pt>
                <c:pt idx="16">
                  <c:v>4.7101449275362297</c:v>
                </c:pt>
                <c:pt idx="17">
                  <c:v>5.6451612903225801</c:v>
                </c:pt>
              </c:numCache>
            </c:numRef>
          </c:val>
          <c:extLst>
            <c:ext xmlns:c16="http://schemas.microsoft.com/office/drawing/2014/chart" uri="{C3380CC4-5D6E-409C-BE32-E72D297353CC}">
              <c16:uniqueId val="{00000000-9B05-4CB0-9E11-CAEF265C28F3}"/>
            </c:ext>
          </c:extLst>
        </c:ser>
        <c:ser>
          <c:idx val="1"/>
          <c:order val="1"/>
          <c:tx>
            <c:strRef>
              <c:f>Q3a_taust!$C$83</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Q3a_taust!$A$84:$A$101</c:f>
              <c:strCache>
                <c:ptCount val="18"/>
                <c:pt idx="0">
                  <c:v>Põllumajandustootjad on pädevad toidu ohutust kontrollima</c:v>
                </c:pt>
                <c:pt idx="1">
                  <c:v>eesti</c:v>
                </c:pt>
                <c:pt idx="2">
                  <c:v>vene ja muu</c:v>
                </c:pt>
                <c:pt idx="3">
                  <c:v>Põllumajandustootjatel on piisavalt teadmisi toidu ohutuse tagamiseks</c:v>
                </c:pt>
                <c:pt idx="4">
                  <c:v>eesti</c:v>
                </c:pt>
                <c:pt idx="5">
                  <c:v>vene ja muu</c:v>
                </c:pt>
                <c:pt idx="6">
                  <c:v>Põllumajandustootjad pööravad toidu ohutusele erilist tähelepanu</c:v>
                </c:pt>
                <c:pt idx="7">
                  <c:v>eesti</c:v>
                </c:pt>
                <c:pt idx="8">
                  <c:v>vene ja muu</c:v>
                </c:pt>
                <c:pt idx="9">
                  <c:v>Põllumajandustootjad on toidu ohutuse osas ausad</c:v>
                </c:pt>
                <c:pt idx="10">
                  <c:v>eesti</c:v>
                </c:pt>
                <c:pt idx="11">
                  <c:v>vene ja muu</c:v>
                </c:pt>
                <c:pt idx="12">
                  <c:v>Põllumajandustootjate tegevus toidu ohutuse tagamiseks on piisav</c:v>
                </c:pt>
                <c:pt idx="13">
                  <c:v>eesti</c:v>
                </c:pt>
                <c:pt idx="14">
                  <c:v>vene ja muu</c:v>
                </c:pt>
                <c:pt idx="15">
                  <c:v>Põllumajandustootjad on toidu ohutust puudutava info osas piisavalt avatud</c:v>
                </c:pt>
                <c:pt idx="16">
                  <c:v>eesti</c:v>
                </c:pt>
                <c:pt idx="17">
                  <c:v>vene ja muu</c:v>
                </c:pt>
              </c:strCache>
            </c:strRef>
          </c:cat>
          <c:val>
            <c:numRef>
              <c:f>Q3a_taust!$C$84:$C$101</c:f>
              <c:numCache>
                <c:formatCode>0</c:formatCode>
                <c:ptCount val="18"/>
                <c:pt idx="1">
                  <c:v>44.384057971014499</c:v>
                </c:pt>
                <c:pt idx="2">
                  <c:v>40.725806451612897</c:v>
                </c:pt>
                <c:pt idx="4">
                  <c:v>49.456521739130402</c:v>
                </c:pt>
                <c:pt idx="5">
                  <c:v>46.774193548387103</c:v>
                </c:pt>
                <c:pt idx="7">
                  <c:v>31.521739130434799</c:v>
                </c:pt>
                <c:pt idx="8">
                  <c:v>29.435483870967701</c:v>
                </c:pt>
                <c:pt idx="10">
                  <c:v>27.7173913043478</c:v>
                </c:pt>
                <c:pt idx="11">
                  <c:v>28.629032258064498</c:v>
                </c:pt>
                <c:pt idx="13">
                  <c:v>33.3333333333333</c:v>
                </c:pt>
                <c:pt idx="14">
                  <c:v>28.629032258064498</c:v>
                </c:pt>
                <c:pt idx="16">
                  <c:v>28.804347826087</c:v>
                </c:pt>
                <c:pt idx="17">
                  <c:v>25.403225806451601</c:v>
                </c:pt>
              </c:numCache>
            </c:numRef>
          </c:val>
          <c:extLst>
            <c:ext xmlns:c16="http://schemas.microsoft.com/office/drawing/2014/chart" uri="{C3380CC4-5D6E-409C-BE32-E72D297353CC}">
              <c16:uniqueId val="{00000001-9B05-4CB0-9E11-CAEF265C28F3}"/>
            </c:ext>
          </c:extLst>
        </c:ser>
        <c:ser>
          <c:idx val="2"/>
          <c:order val="2"/>
          <c:tx>
            <c:strRef>
              <c:f>Q3a_taust!$D$83</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Q3a_taust!$A$84:$A$101</c:f>
              <c:strCache>
                <c:ptCount val="18"/>
                <c:pt idx="0">
                  <c:v>Põllumajandustootjad on pädevad toidu ohutust kontrollima</c:v>
                </c:pt>
                <c:pt idx="1">
                  <c:v>eesti</c:v>
                </c:pt>
                <c:pt idx="2">
                  <c:v>vene ja muu</c:v>
                </c:pt>
                <c:pt idx="3">
                  <c:v>Põllumajandustootjatel on piisavalt teadmisi toidu ohutuse tagamiseks</c:v>
                </c:pt>
                <c:pt idx="4">
                  <c:v>eesti</c:v>
                </c:pt>
                <c:pt idx="5">
                  <c:v>vene ja muu</c:v>
                </c:pt>
                <c:pt idx="6">
                  <c:v>Põllumajandustootjad pööravad toidu ohutusele erilist tähelepanu</c:v>
                </c:pt>
                <c:pt idx="7">
                  <c:v>eesti</c:v>
                </c:pt>
                <c:pt idx="8">
                  <c:v>vene ja muu</c:v>
                </c:pt>
                <c:pt idx="9">
                  <c:v>Põllumajandustootjad on toidu ohutuse osas ausad</c:v>
                </c:pt>
                <c:pt idx="10">
                  <c:v>eesti</c:v>
                </c:pt>
                <c:pt idx="11">
                  <c:v>vene ja muu</c:v>
                </c:pt>
                <c:pt idx="12">
                  <c:v>Põllumajandustootjate tegevus toidu ohutuse tagamiseks on piisav</c:v>
                </c:pt>
                <c:pt idx="13">
                  <c:v>eesti</c:v>
                </c:pt>
                <c:pt idx="14">
                  <c:v>vene ja muu</c:v>
                </c:pt>
                <c:pt idx="15">
                  <c:v>Põllumajandustootjad on toidu ohutust puudutava info osas piisavalt avatud</c:v>
                </c:pt>
                <c:pt idx="16">
                  <c:v>eesti</c:v>
                </c:pt>
                <c:pt idx="17">
                  <c:v>vene ja muu</c:v>
                </c:pt>
              </c:strCache>
            </c:strRef>
          </c:cat>
          <c:val>
            <c:numRef>
              <c:f>Q3a_taust!$D$84:$D$101</c:f>
              <c:numCache>
                <c:formatCode>0</c:formatCode>
                <c:ptCount val="18"/>
                <c:pt idx="1">
                  <c:v>24.2753623188406</c:v>
                </c:pt>
                <c:pt idx="2">
                  <c:v>29.838709677419399</c:v>
                </c:pt>
                <c:pt idx="4">
                  <c:v>22.644927536231901</c:v>
                </c:pt>
                <c:pt idx="5">
                  <c:v>23.387096774193498</c:v>
                </c:pt>
                <c:pt idx="7">
                  <c:v>32.789855072463801</c:v>
                </c:pt>
                <c:pt idx="8">
                  <c:v>36.693548387096797</c:v>
                </c:pt>
                <c:pt idx="10">
                  <c:v>38.586956521739097</c:v>
                </c:pt>
                <c:pt idx="11">
                  <c:v>40.322580645161302</c:v>
                </c:pt>
                <c:pt idx="13">
                  <c:v>35.144927536231897</c:v>
                </c:pt>
                <c:pt idx="14">
                  <c:v>35.887096774193502</c:v>
                </c:pt>
                <c:pt idx="16">
                  <c:v>36.956521739130402</c:v>
                </c:pt>
                <c:pt idx="17">
                  <c:v>37.903225806451601</c:v>
                </c:pt>
              </c:numCache>
            </c:numRef>
          </c:val>
          <c:extLst>
            <c:ext xmlns:c16="http://schemas.microsoft.com/office/drawing/2014/chart" uri="{C3380CC4-5D6E-409C-BE32-E72D297353CC}">
              <c16:uniqueId val="{00000002-9B05-4CB0-9E11-CAEF265C28F3}"/>
            </c:ext>
          </c:extLst>
        </c:ser>
        <c:ser>
          <c:idx val="3"/>
          <c:order val="3"/>
          <c:tx>
            <c:strRef>
              <c:f>Q3a_taust!$E$83</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Q3a_taust!$A$84:$A$101</c:f>
              <c:strCache>
                <c:ptCount val="18"/>
                <c:pt idx="0">
                  <c:v>Põllumajandustootjad on pädevad toidu ohutust kontrollima</c:v>
                </c:pt>
                <c:pt idx="1">
                  <c:v>eesti</c:v>
                </c:pt>
                <c:pt idx="2">
                  <c:v>vene ja muu</c:v>
                </c:pt>
                <c:pt idx="3">
                  <c:v>Põllumajandustootjatel on piisavalt teadmisi toidu ohutuse tagamiseks</c:v>
                </c:pt>
                <c:pt idx="4">
                  <c:v>eesti</c:v>
                </c:pt>
                <c:pt idx="5">
                  <c:v>vene ja muu</c:v>
                </c:pt>
                <c:pt idx="6">
                  <c:v>Põllumajandustootjad pööravad toidu ohutusele erilist tähelepanu</c:v>
                </c:pt>
                <c:pt idx="7">
                  <c:v>eesti</c:v>
                </c:pt>
                <c:pt idx="8">
                  <c:v>vene ja muu</c:v>
                </c:pt>
                <c:pt idx="9">
                  <c:v>Põllumajandustootjad on toidu ohutuse osas ausad</c:v>
                </c:pt>
                <c:pt idx="10">
                  <c:v>eesti</c:v>
                </c:pt>
                <c:pt idx="11">
                  <c:v>vene ja muu</c:v>
                </c:pt>
                <c:pt idx="12">
                  <c:v>Põllumajandustootjate tegevus toidu ohutuse tagamiseks on piisav</c:v>
                </c:pt>
                <c:pt idx="13">
                  <c:v>eesti</c:v>
                </c:pt>
                <c:pt idx="14">
                  <c:v>vene ja muu</c:v>
                </c:pt>
                <c:pt idx="15">
                  <c:v>Põllumajandustootjad on toidu ohutust puudutava info osas piisavalt avatud</c:v>
                </c:pt>
                <c:pt idx="16">
                  <c:v>eesti</c:v>
                </c:pt>
                <c:pt idx="17">
                  <c:v>vene ja muu</c:v>
                </c:pt>
              </c:strCache>
            </c:strRef>
          </c:cat>
          <c:val>
            <c:numRef>
              <c:f>Q3a_taust!$E$84:$E$101</c:f>
              <c:numCache>
                <c:formatCode>0</c:formatCode>
                <c:ptCount val="18"/>
                <c:pt idx="1">
                  <c:v>13.2246376811594</c:v>
                </c:pt>
                <c:pt idx="2">
                  <c:v>10.4838709677419</c:v>
                </c:pt>
                <c:pt idx="4">
                  <c:v>9.7826086956521703</c:v>
                </c:pt>
                <c:pt idx="5">
                  <c:v>14.919354838709699</c:v>
                </c:pt>
                <c:pt idx="7">
                  <c:v>17.7536231884058</c:v>
                </c:pt>
                <c:pt idx="8">
                  <c:v>12.5</c:v>
                </c:pt>
                <c:pt idx="10">
                  <c:v>19.021739130434799</c:v>
                </c:pt>
                <c:pt idx="11">
                  <c:v>12.5</c:v>
                </c:pt>
                <c:pt idx="13">
                  <c:v>16.304347826087</c:v>
                </c:pt>
                <c:pt idx="14">
                  <c:v>16.129032258064498</c:v>
                </c:pt>
                <c:pt idx="16">
                  <c:v>18.659420289855099</c:v>
                </c:pt>
                <c:pt idx="17">
                  <c:v>15.7258064516129</c:v>
                </c:pt>
              </c:numCache>
            </c:numRef>
          </c:val>
          <c:extLst>
            <c:ext xmlns:c16="http://schemas.microsoft.com/office/drawing/2014/chart" uri="{C3380CC4-5D6E-409C-BE32-E72D297353CC}">
              <c16:uniqueId val="{00000003-9B05-4CB0-9E11-CAEF265C28F3}"/>
            </c:ext>
          </c:extLst>
        </c:ser>
        <c:ser>
          <c:idx val="4"/>
          <c:order val="4"/>
          <c:tx>
            <c:strRef>
              <c:f>Q3a_taust!$F$83</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9B05-4CB0-9E11-CAEF265C28F3}"/>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9B05-4CB0-9E11-CAEF265C28F3}"/>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Q3a_taust!$A$84:$A$101</c:f>
              <c:strCache>
                <c:ptCount val="18"/>
                <c:pt idx="0">
                  <c:v>Põllumajandustootjad on pädevad toidu ohutust kontrollima</c:v>
                </c:pt>
                <c:pt idx="1">
                  <c:v>eesti</c:v>
                </c:pt>
                <c:pt idx="2">
                  <c:v>vene ja muu</c:v>
                </c:pt>
                <c:pt idx="3">
                  <c:v>Põllumajandustootjatel on piisavalt teadmisi toidu ohutuse tagamiseks</c:v>
                </c:pt>
                <c:pt idx="4">
                  <c:v>eesti</c:v>
                </c:pt>
                <c:pt idx="5">
                  <c:v>vene ja muu</c:v>
                </c:pt>
                <c:pt idx="6">
                  <c:v>Põllumajandustootjad pööravad toidu ohutusele erilist tähelepanu</c:v>
                </c:pt>
                <c:pt idx="7">
                  <c:v>eesti</c:v>
                </c:pt>
                <c:pt idx="8">
                  <c:v>vene ja muu</c:v>
                </c:pt>
                <c:pt idx="9">
                  <c:v>Põllumajandustootjad on toidu ohutuse osas ausad</c:v>
                </c:pt>
                <c:pt idx="10">
                  <c:v>eesti</c:v>
                </c:pt>
                <c:pt idx="11">
                  <c:v>vene ja muu</c:v>
                </c:pt>
                <c:pt idx="12">
                  <c:v>Põllumajandustootjate tegevus toidu ohutuse tagamiseks on piisav</c:v>
                </c:pt>
                <c:pt idx="13">
                  <c:v>eesti</c:v>
                </c:pt>
                <c:pt idx="14">
                  <c:v>vene ja muu</c:v>
                </c:pt>
                <c:pt idx="15">
                  <c:v>Põllumajandustootjad on toidu ohutust puudutava info osas piisavalt avatud</c:v>
                </c:pt>
                <c:pt idx="16">
                  <c:v>eesti</c:v>
                </c:pt>
                <c:pt idx="17">
                  <c:v>vene ja muu</c:v>
                </c:pt>
              </c:strCache>
            </c:strRef>
          </c:cat>
          <c:val>
            <c:numRef>
              <c:f>Q3a_taust!$F$84:$F$101</c:f>
              <c:numCache>
                <c:formatCode>0</c:formatCode>
                <c:ptCount val="18"/>
                <c:pt idx="1">
                  <c:v>1.99275362318841</c:v>
                </c:pt>
                <c:pt idx="2">
                  <c:v>2.0161290322580601</c:v>
                </c:pt>
                <c:pt idx="4">
                  <c:v>1.8115942028985501</c:v>
                </c:pt>
                <c:pt idx="5">
                  <c:v>0.80645161290322598</c:v>
                </c:pt>
                <c:pt idx="7">
                  <c:v>4.5289855072463796</c:v>
                </c:pt>
                <c:pt idx="8">
                  <c:v>3.2258064516128999</c:v>
                </c:pt>
                <c:pt idx="10">
                  <c:v>5.2536231884057996</c:v>
                </c:pt>
                <c:pt idx="11">
                  <c:v>4.4354838709677402</c:v>
                </c:pt>
                <c:pt idx="13">
                  <c:v>3.8043478260869601</c:v>
                </c:pt>
                <c:pt idx="14">
                  <c:v>3.2258064516128999</c:v>
                </c:pt>
                <c:pt idx="16">
                  <c:v>3.4420289855072501</c:v>
                </c:pt>
                <c:pt idx="17">
                  <c:v>4.4354838709677402</c:v>
                </c:pt>
              </c:numCache>
            </c:numRef>
          </c:val>
          <c:extLst>
            <c:ext xmlns:c16="http://schemas.microsoft.com/office/drawing/2014/chart" uri="{C3380CC4-5D6E-409C-BE32-E72D297353CC}">
              <c16:uniqueId val="{00000005-9B05-4CB0-9E11-CAEF265C28F3}"/>
            </c:ext>
          </c:extLst>
        </c:ser>
        <c:ser>
          <c:idx val="5"/>
          <c:order val="5"/>
          <c:tx>
            <c:strRef>
              <c:f>Q3a_taust!$G$83</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9B05-4CB0-9E11-CAEF265C28F3}"/>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9B05-4CB0-9E11-CAEF265C28F3}"/>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Q3a_taust!$A$84:$A$101</c:f>
              <c:strCache>
                <c:ptCount val="18"/>
                <c:pt idx="0">
                  <c:v>Põllumajandustootjad on pädevad toidu ohutust kontrollima</c:v>
                </c:pt>
                <c:pt idx="1">
                  <c:v>eesti</c:v>
                </c:pt>
                <c:pt idx="2">
                  <c:v>vene ja muu</c:v>
                </c:pt>
                <c:pt idx="3">
                  <c:v>Põllumajandustootjatel on piisavalt teadmisi toidu ohutuse tagamiseks</c:v>
                </c:pt>
                <c:pt idx="4">
                  <c:v>eesti</c:v>
                </c:pt>
                <c:pt idx="5">
                  <c:v>vene ja muu</c:v>
                </c:pt>
                <c:pt idx="6">
                  <c:v>Põllumajandustootjad pööravad toidu ohutusele erilist tähelepanu</c:v>
                </c:pt>
                <c:pt idx="7">
                  <c:v>eesti</c:v>
                </c:pt>
                <c:pt idx="8">
                  <c:v>vene ja muu</c:v>
                </c:pt>
                <c:pt idx="9">
                  <c:v>Põllumajandustootjad on toidu ohutuse osas ausad</c:v>
                </c:pt>
                <c:pt idx="10">
                  <c:v>eesti</c:v>
                </c:pt>
                <c:pt idx="11">
                  <c:v>vene ja muu</c:v>
                </c:pt>
                <c:pt idx="12">
                  <c:v>Põllumajandustootjate tegevus toidu ohutuse tagamiseks on piisav</c:v>
                </c:pt>
                <c:pt idx="13">
                  <c:v>eesti</c:v>
                </c:pt>
                <c:pt idx="14">
                  <c:v>vene ja muu</c:v>
                </c:pt>
                <c:pt idx="15">
                  <c:v>Põllumajandustootjad on toidu ohutust puudutava info osas piisavalt avatud</c:v>
                </c:pt>
                <c:pt idx="16">
                  <c:v>eesti</c:v>
                </c:pt>
                <c:pt idx="17">
                  <c:v>vene ja muu</c:v>
                </c:pt>
              </c:strCache>
            </c:strRef>
          </c:cat>
          <c:val>
            <c:numRef>
              <c:f>Q3a_taust!$G$84:$G$101</c:f>
              <c:numCache>
                <c:formatCode>0</c:formatCode>
                <c:ptCount val="18"/>
                <c:pt idx="1">
                  <c:v>5.6159420289855104</c:v>
                </c:pt>
                <c:pt idx="2">
                  <c:v>5.6451612903225801</c:v>
                </c:pt>
                <c:pt idx="4">
                  <c:v>5.6159420289855104</c:v>
                </c:pt>
                <c:pt idx="5">
                  <c:v>7.2580645161290303</c:v>
                </c:pt>
                <c:pt idx="7">
                  <c:v>8.1521739130434803</c:v>
                </c:pt>
                <c:pt idx="8">
                  <c:v>12.0967741935484</c:v>
                </c:pt>
                <c:pt idx="10">
                  <c:v>3.9855072463768102</c:v>
                </c:pt>
                <c:pt idx="11">
                  <c:v>8.4677419354838701</c:v>
                </c:pt>
                <c:pt idx="13">
                  <c:v>6.3405797101449304</c:v>
                </c:pt>
                <c:pt idx="14">
                  <c:v>11.290322580645199</c:v>
                </c:pt>
                <c:pt idx="16">
                  <c:v>7.4275362318840603</c:v>
                </c:pt>
                <c:pt idx="17">
                  <c:v>10.8870967741935</c:v>
                </c:pt>
              </c:numCache>
            </c:numRef>
          </c:val>
          <c:extLst>
            <c:ext xmlns:c16="http://schemas.microsoft.com/office/drawing/2014/chart" uri="{C3380CC4-5D6E-409C-BE32-E72D297353CC}">
              <c16:uniqueId val="{00000007-9B05-4CB0-9E11-CAEF265C28F3}"/>
            </c:ext>
          </c:extLst>
        </c:ser>
        <c:dLbls>
          <c:showLegendKey val="0"/>
          <c:showVal val="0"/>
          <c:showCatName val="0"/>
          <c:showSerName val="0"/>
          <c:showPercent val="0"/>
          <c:showBubbleSize val="0"/>
        </c:dLbls>
        <c:gapWidth val="150"/>
        <c:shape val="box"/>
        <c:axId val="402340344"/>
        <c:axId val="402336816"/>
        <c:axId val="0"/>
      </c:bar3DChart>
      <c:catAx>
        <c:axId val="402340344"/>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075" b="1" strike="noStrike" spc="-1">
                <a:solidFill>
                  <a:srgbClr val="595959"/>
                </a:solidFill>
                <a:latin typeface="Calibri"/>
              </a:defRPr>
            </a:pPr>
            <a:endParaRPr lang="et-EE"/>
          </a:p>
        </c:txPr>
        <c:crossAx val="402336816"/>
        <c:crosses val="autoZero"/>
        <c:auto val="1"/>
        <c:lblAlgn val="ctr"/>
        <c:lblOffset val="100"/>
        <c:noMultiLvlLbl val="0"/>
      </c:catAx>
      <c:valAx>
        <c:axId val="402336816"/>
        <c:scaling>
          <c:orientation val="minMax"/>
        </c:scaling>
        <c:delete val="1"/>
        <c:axPos val="t"/>
        <c:numFmt formatCode="0%" sourceLinked="1"/>
        <c:majorTickMark val="none"/>
        <c:minorTickMark val="none"/>
        <c:tickLblPos val="nextTo"/>
        <c:crossAx val="402340344"/>
        <c:crosses val="autoZero"/>
        <c:crossBetween val="between"/>
      </c:valAx>
    </c:plotArea>
    <c:legend>
      <c:legendPos val="r"/>
      <c:layout>
        <c:manualLayout>
          <c:xMode val="edge"/>
          <c:yMode val="edge"/>
          <c:x val="0.84921739049929834"/>
          <c:y val="0.42701138827067397"/>
          <c:w val="0.12666415274484535"/>
          <c:h val="0.25403711383660449"/>
        </c:manualLayout>
      </c:layout>
      <c:overlay val="0"/>
      <c:spPr>
        <a:noFill/>
        <a:ln w="0">
          <a:noFill/>
        </a:ln>
      </c:spPr>
      <c:txPr>
        <a:bodyPr/>
        <a:lstStyle/>
        <a:p>
          <a:pPr>
            <a:defRPr sz="1075"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4384142607174103"/>
          <c:y val="0.10530768556751301"/>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Q3a_taust!$B$118</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Q3a_taust!$A$119:$A$136</c:f>
              <c:strCache>
                <c:ptCount val="18"/>
                <c:pt idx="0">
                  <c:v>Põllumajandustootjad on pädevad toidu ohutust kontrollima</c:v>
                </c:pt>
                <c:pt idx="1">
                  <c:v>Põhja-Eesti</c:v>
                </c:pt>
                <c:pt idx="2">
                  <c:v>Virumaa</c:v>
                </c:pt>
                <c:pt idx="3">
                  <c:v>Kesk-Eesti</c:v>
                </c:pt>
                <c:pt idx="4">
                  <c:v>Lääne-Eesti</c:v>
                </c:pt>
                <c:pt idx="5">
                  <c:v>Lõuna-Eesti</c:v>
                </c:pt>
                <c:pt idx="6">
                  <c:v>Põllumajandustootjatel on piisavalt teadmisi toidu ohutuse tagamiseks</c:v>
                </c:pt>
                <c:pt idx="7">
                  <c:v>Põhja-Eesti</c:v>
                </c:pt>
                <c:pt idx="8">
                  <c:v>Virumaa</c:v>
                </c:pt>
                <c:pt idx="9">
                  <c:v>Kesk-Eesti</c:v>
                </c:pt>
                <c:pt idx="10">
                  <c:v>Lääne-Eesti</c:v>
                </c:pt>
                <c:pt idx="11">
                  <c:v>Lõuna-Eesti</c:v>
                </c:pt>
                <c:pt idx="12">
                  <c:v>Põllumajandustootjad pööravad toidu ohutusele erilist tähelepanu</c:v>
                </c:pt>
                <c:pt idx="13">
                  <c:v>Põhja-Eesti</c:v>
                </c:pt>
                <c:pt idx="14">
                  <c:v>Virumaa</c:v>
                </c:pt>
                <c:pt idx="15">
                  <c:v>Kesk-Eesti</c:v>
                </c:pt>
                <c:pt idx="16">
                  <c:v>Lääne-Eesti</c:v>
                </c:pt>
                <c:pt idx="17">
                  <c:v>Lõuna-Eesti</c:v>
                </c:pt>
              </c:strCache>
            </c:strRef>
          </c:cat>
          <c:val>
            <c:numRef>
              <c:f>Q3a_taust!$B$119:$B$136</c:f>
              <c:numCache>
                <c:formatCode>0</c:formatCode>
                <c:ptCount val="18"/>
                <c:pt idx="1">
                  <c:v>10.098522167487699</c:v>
                </c:pt>
                <c:pt idx="2">
                  <c:v>16.129032258064498</c:v>
                </c:pt>
                <c:pt idx="3">
                  <c:v>17.647058823529399</c:v>
                </c:pt>
                <c:pt idx="4">
                  <c:v>5</c:v>
                </c:pt>
                <c:pt idx="5">
                  <c:v>8.6330935251798593</c:v>
                </c:pt>
                <c:pt idx="7">
                  <c:v>8.1280788177339893</c:v>
                </c:pt>
                <c:pt idx="8">
                  <c:v>12.0967741935484</c:v>
                </c:pt>
                <c:pt idx="9">
                  <c:v>19.6078431372549</c:v>
                </c:pt>
                <c:pt idx="10">
                  <c:v>6.25</c:v>
                </c:pt>
                <c:pt idx="11">
                  <c:v>9.3525179856115095</c:v>
                </c:pt>
                <c:pt idx="13">
                  <c:v>4.4334975369458096</c:v>
                </c:pt>
                <c:pt idx="14">
                  <c:v>10.4838709677419</c:v>
                </c:pt>
                <c:pt idx="15">
                  <c:v>9.8039215686274499</c:v>
                </c:pt>
                <c:pt idx="16">
                  <c:v>3.75</c:v>
                </c:pt>
                <c:pt idx="17">
                  <c:v>3.5971223021582701</c:v>
                </c:pt>
              </c:numCache>
            </c:numRef>
          </c:val>
          <c:extLst>
            <c:ext xmlns:c16="http://schemas.microsoft.com/office/drawing/2014/chart" uri="{C3380CC4-5D6E-409C-BE32-E72D297353CC}">
              <c16:uniqueId val="{00000000-4985-404E-8008-A9FD22AC2983}"/>
            </c:ext>
          </c:extLst>
        </c:ser>
        <c:ser>
          <c:idx val="1"/>
          <c:order val="1"/>
          <c:tx>
            <c:strRef>
              <c:f>Q3a_taust!$C$118</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Q3a_taust!$A$119:$A$136</c:f>
              <c:strCache>
                <c:ptCount val="18"/>
                <c:pt idx="0">
                  <c:v>Põllumajandustootjad on pädevad toidu ohutust kontrollima</c:v>
                </c:pt>
                <c:pt idx="1">
                  <c:v>Põhja-Eesti</c:v>
                </c:pt>
                <c:pt idx="2">
                  <c:v>Virumaa</c:v>
                </c:pt>
                <c:pt idx="3">
                  <c:v>Kesk-Eesti</c:v>
                </c:pt>
                <c:pt idx="4">
                  <c:v>Lääne-Eesti</c:v>
                </c:pt>
                <c:pt idx="5">
                  <c:v>Lõuna-Eesti</c:v>
                </c:pt>
                <c:pt idx="6">
                  <c:v>Põllumajandustootjatel on piisavalt teadmisi toidu ohutuse tagamiseks</c:v>
                </c:pt>
                <c:pt idx="7">
                  <c:v>Põhja-Eesti</c:v>
                </c:pt>
                <c:pt idx="8">
                  <c:v>Virumaa</c:v>
                </c:pt>
                <c:pt idx="9">
                  <c:v>Kesk-Eesti</c:v>
                </c:pt>
                <c:pt idx="10">
                  <c:v>Lääne-Eesti</c:v>
                </c:pt>
                <c:pt idx="11">
                  <c:v>Lõuna-Eesti</c:v>
                </c:pt>
                <c:pt idx="12">
                  <c:v>Põllumajandustootjad pööravad toidu ohutusele erilist tähelepanu</c:v>
                </c:pt>
                <c:pt idx="13">
                  <c:v>Põhja-Eesti</c:v>
                </c:pt>
                <c:pt idx="14">
                  <c:v>Virumaa</c:v>
                </c:pt>
                <c:pt idx="15">
                  <c:v>Kesk-Eesti</c:v>
                </c:pt>
                <c:pt idx="16">
                  <c:v>Lääne-Eesti</c:v>
                </c:pt>
                <c:pt idx="17">
                  <c:v>Lõuna-Eesti</c:v>
                </c:pt>
              </c:strCache>
            </c:strRef>
          </c:cat>
          <c:val>
            <c:numRef>
              <c:f>Q3a_taust!$C$119:$C$136</c:f>
              <c:numCache>
                <c:formatCode>0</c:formatCode>
                <c:ptCount val="18"/>
                <c:pt idx="1">
                  <c:v>45.073891625615801</c:v>
                </c:pt>
                <c:pt idx="2">
                  <c:v>35.4838709677419</c:v>
                </c:pt>
                <c:pt idx="3">
                  <c:v>49.019607843137301</c:v>
                </c:pt>
                <c:pt idx="4">
                  <c:v>51.25</c:v>
                </c:pt>
                <c:pt idx="5">
                  <c:v>38.129496402877699</c:v>
                </c:pt>
                <c:pt idx="7">
                  <c:v>50.246305418719203</c:v>
                </c:pt>
                <c:pt idx="8">
                  <c:v>43.548387096774199</c:v>
                </c:pt>
                <c:pt idx="9">
                  <c:v>52.941176470588204</c:v>
                </c:pt>
                <c:pt idx="10">
                  <c:v>52.5</c:v>
                </c:pt>
                <c:pt idx="11">
                  <c:v>44.604316546762597</c:v>
                </c:pt>
                <c:pt idx="13">
                  <c:v>30.2955665024631</c:v>
                </c:pt>
                <c:pt idx="14">
                  <c:v>29.838709677419399</c:v>
                </c:pt>
                <c:pt idx="15">
                  <c:v>47.058823529411796</c:v>
                </c:pt>
                <c:pt idx="16">
                  <c:v>36.25</c:v>
                </c:pt>
                <c:pt idx="17">
                  <c:v>24.460431654676299</c:v>
                </c:pt>
              </c:numCache>
            </c:numRef>
          </c:val>
          <c:extLst>
            <c:ext xmlns:c16="http://schemas.microsoft.com/office/drawing/2014/chart" uri="{C3380CC4-5D6E-409C-BE32-E72D297353CC}">
              <c16:uniqueId val="{00000001-4985-404E-8008-A9FD22AC2983}"/>
            </c:ext>
          </c:extLst>
        </c:ser>
        <c:ser>
          <c:idx val="2"/>
          <c:order val="2"/>
          <c:tx>
            <c:strRef>
              <c:f>Q3a_taust!$D$118</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Q3a_taust!$A$119:$A$136</c:f>
              <c:strCache>
                <c:ptCount val="18"/>
                <c:pt idx="0">
                  <c:v>Põllumajandustootjad on pädevad toidu ohutust kontrollima</c:v>
                </c:pt>
                <c:pt idx="1">
                  <c:v>Põhja-Eesti</c:v>
                </c:pt>
                <c:pt idx="2">
                  <c:v>Virumaa</c:v>
                </c:pt>
                <c:pt idx="3">
                  <c:v>Kesk-Eesti</c:v>
                </c:pt>
                <c:pt idx="4">
                  <c:v>Lääne-Eesti</c:v>
                </c:pt>
                <c:pt idx="5">
                  <c:v>Lõuna-Eesti</c:v>
                </c:pt>
                <c:pt idx="6">
                  <c:v>Põllumajandustootjatel on piisavalt teadmisi toidu ohutuse tagamiseks</c:v>
                </c:pt>
                <c:pt idx="7">
                  <c:v>Põhja-Eesti</c:v>
                </c:pt>
                <c:pt idx="8">
                  <c:v>Virumaa</c:v>
                </c:pt>
                <c:pt idx="9">
                  <c:v>Kesk-Eesti</c:v>
                </c:pt>
                <c:pt idx="10">
                  <c:v>Lääne-Eesti</c:v>
                </c:pt>
                <c:pt idx="11">
                  <c:v>Lõuna-Eesti</c:v>
                </c:pt>
                <c:pt idx="12">
                  <c:v>Põllumajandustootjad pööravad toidu ohutusele erilist tähelepanu</c:v>
                </c:pt>
                <c:pt idx="13">
                  <c:v>Põhja-Eesti</c:v>
                </c:pt>
                <c:pt idx="14">
                  <c:v>Virumaa</c:v>
                </c:pt>
                <c:pt idx="15">
                  <c:v>Kesk-Eesti</c:v>
                </c:pt>
                <c:pt idx="16">
                  <c:v>Lääne-Eesti</c:v>
                </c:pt>
                <c:pt idx="17">
                  <c:v>Lõuna-Eesti</c:v>
                </c:pt>
              </c:strCache>
            </c:strRef>
          </c:cat>
          <c:val>
            <c:numRef>
              <c:f>Q3a_taust!$D$119:$D$136</c:f>
              <c:numCache>
                <c:formatCode>0</c:formatCode>
                <c:ptCount val="18"/>
                <c:pt idx="1">
                  <c:v>25.123152709359601</c:v>
                </c:pt>
                <c:pt idx="2">
                  <c:v>29.0322580645161</c:v>
                </c:pt>
                <c:pt idx="3">
                  <c:v>19.6078431372549</c:v>
                </c:pt>
                <c:pt idx="4">
                  <c:v>18.75</c:v>
                </c:pt>
                <c:pt idx="5">
                  <c:v>32.374100719424497</c:v>
                </c:pt>
                <c:pt idx="7">
                  <c:v>23.645320197044299</c:v>
                </c:pt>
                <c:pt idx="8">
                  <c:v>20.9677419354839</c:v>
                </c:pt>
                <c:pt idx="9">
                  <c:v>19.6078431372549</c:v>
                </c:pt>
                <c:pt idx="10">
                  <c:v>18.75</c:v>
                </c:pt>
                <c:pt idx="11">
                  <c:v>25.899280575539599</c:v>
                </c:pt>
                <c:pt idx="13">
                  <c:v>36.945812807881801</c:v>
                </c:pt>
                <c:pt idx="14">
                  <c:v>33.870967741935502</c:v>
                </c:pt>
                <c:pt idx="15">
                  <c:v>27.4509803921569</c:v>
                </c:pt>
                <c:pt idx="16">
                  <c:v>26.25</c:v>
                </c:pt>
                <c:pt idx="17">
                  <c:v>32.374100719424497</c:v>
                </c:pt>
              </c:numCache>
            </c:numRef>
          </c:val>
          <c:extLst>
            <c:ext xmlns:c16="http://schemas.microsoft.com/office/drawing/2014/chart" uri="{C3380CC4-5D6E-409C-BE32-E72D297353CC}">
              <c16:uniqueId val="{00000002-4985-404E-8008-A9FD22AC2983}"/>
            </c:ext>
          </c:extLst>
        </c:ser>
        <c:ser>
          <c:idx val="3"/>
          <c:order val="3"/>
          <c:tx>
            <c:strRef>
              <c:f>Q3a_taust!$E$118</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Q3a_taust!$A$119:$A$136</c:f>
              <c:strCache>
                <c:ptCount val="18"/>
                <c:pt idx="0">
                  <c:v>Põllumajandustootjad on pädevad toidu ohutust kontrollima</c:v>
                </c:pt>
                <c:pt idx="1">
                  <c:v>Põhja-Eesti</c:v>
                </c:pt>
                <c:pt idx="2">
                  <c:v>Virumaa</c:v>
                </c:pt>
                <c:pt idx="3">
                  <c:v>Kesk-Eesti</c:v>
                </c:pt>
                <c:pt idx="4">
                  <c:v>Lääne-Eesti</c:v>
                </c:pt>
                <c:pt idx="5">
                  <c:v>Lõuna-Eesti</c:v>
                </c:pt>
                <c:pt idx="6">
                  <c:v>Põllumajandustootjatel on piisavalt teadmisi toidu ohutuse tagamiseks</c:v>
                </c:pt>
                <c:pt idx="7">
                  <c:v>Põhja-Eesti</c:v>
                </c:pt>
                <c:pt idx="8">
                  <c:v>Virumaa</c:v>
                </c:pt>
                <c:pt idx="9">
                  <c:v>Kesk-Eesti</c:v>
                </c:pt>
                <c:pt idx="10">
                  <c:v>Lääne-Eesti</c:v>
                </c:pt>
                <c:pt idx="11">
                  <c:v>Lõuna-Eesti</c:v>
                </c:pt>
                <c:pt idx="12">
                  <c:v>Põllumajandustootjad pööravad toidu ohutusele erilist tähelepanu</c:v>
                </c:pt>
                <c:pt idx="13">
                  <c:v>Põhja-Eesti</c:v>
                </c:pt>
                <c:pt idx="14">
                  <c:v>Virumaa</c:v>
                </c:pt>
                <c:pt idx="15">
                  <c:v>Kesk-Eesti</c:v>
                </c:pt>
                <c:pt idx="16">
                  <c:v>Lääne-Eesti</c:v>
                </c:pt>
                <c:pt idx="17">
                  <c:v>Lõuna-Eesti</c:v>
                </c:pt>
              </c:strCache>
            </c:strRef>
          </c:cat>
          <c:val>
            <c:numRef>
              <c:f>Q3a_taust!$E$119:$E$136</c:f>
              <c:numCache>
                <c:formatCode>0</c:formatCode>
                <c:ptCount val="18"/>
                <c:pt idx="1">
                  <c:v>12.561576354679801</c:v>
                </c:pt>
                <c:pt idx="2">
                  <c:v>10.4838709677419</c:v>
                </c:pt>
                <c:pt idx="3">
                  <c:v>9.8039215686274499</c:v>
                </c:pt>
                <c:pt idx="4">
                  <c:v>13.75</c:v>
                </c:pt>
                <c:pt idx="5">
                  <c:v>13.6690647482014</c:v>
                </c:pt>
                <c:pt idx="7">
                  <c:v>11.0837438423645</c:v>
                </c:pt>
                <c:pt idx="8">
                  <c:v>14.5161290322581</c:v>
                </c:pt>
                <c:pt idx="9">
                  <c:v>5.8823529411764701</c:v>
                </c:pt>
                <c:pt idx="10">
                  <c:v>10</c:v>
                </c:pt>
                <c:pt idx="11">
                  <c:v>12.2302158273381</c:v>
                </c:pt>
                <c:pt idx="13">
                  <c:v>14.285714285714301</c:v>
                </c:pt>
                <c:pt idx="14">
                  <c:v>12.0967741935484</c:v>
                </c:pt>
                <c:pt idx="15">
                  <c:v>13.7254901960784</c:v>
                </c:pt>
                <c:pt idx="16">
                  <c:v>17.5</c:v>
                </c:pt>
                <c:pt idx="17">
                  <c:v>25.179856115107899</c:v>
                </c:pt>
              </c:numCache>
            </c:numRef>
          </c:val>
          <c:extLst>
            <c:ext xmlns:c16="http://schemas.microsoft.com/office/drawing/2014/chart" uri="{C3380CC4-5D6E-409C-BE32-E72D297353CC}">
              <c16:uniqueId val="{00000003-4985-404E-8008-A9FD22AC2983}"/>
            </c:ext>
          </c:extLst>
        </c:ser>
        <c:ser>
          <c:idx val="4"/>
          <c:order val="4"/>
          <c:tx>
            <c:strRef>
              <c:f>Q3a_taust!$F$118</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4985-404E-8008-A9FD22AC2983}"/>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4985-404E-8008-A9FD22AC2983}"/>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Q3a_taust!$A$119:$A$136</c:f>
              <c:strCache>
                <c:ptCount val="18"/>
                <c:pt idx="0">
                  <c:v>Põllumajandustootjad on pädevad toidu ohutust kontrollima</c:v>
                </c:pt>
                <c:pt idx="1">
                  <c:v>Põhja-Eesti</c:v>
                </c:pt>
                <c:pt idx="2">
                  <c:v>Virumaa</c:v>
                </c:pt>
                <c:pt idx="3">
                  <c:v>Kesk-Eesti</c:v>
                </c:pt>
                <c:pt idx="4">
                  <c:v>Lääne-Eesti</c:v>
                </c:pt>
                <c:pt idx="5">
                  <c:v>Lõuna-Eesti</c:v>
                </c:pt>
                <c:pt idx="6">
                  <c:v>Põllumajandustootjatel on piisavalt teadmisi toidu ohutuse tagamiseks</c:v>
                </c:pt>
                <c:pt idx="7">
                  <c:v>Põhja-Eesti</c:v>
                </c:pt>
                <c:pt idx="8">
                  <c:v>Virumaa</c:v>
                </c:pt>
                <c:pt idx="9">
                  <c:v>Kesk-Eesti</c:v>
                </c:pt>
                <c:pt idx="10">
                  <c:v>Lääne-Eesti</c:v>
                </c:pt>
                <c:pt idx="11">
                  <c:v>Lõuna-Eesti</c:v>
                </c:pt>
                <c:pt idx="12">
                  <c:v>Põllumajandustootjad pööravad toidu ohutusele erilist tähelepanu</c:v>
                </c:pt>
                <c:pt idx="13">
                  <c:v>Põhja-Eesti</c:v>
                </c:pt>
                <c:pt idx="14">
                  <c:v>Virumaa</c:v>
                </c:pt>
                <c:pt idx="15">
                  <c:v>Kesk-Eesti</c:v>
                </c:pt>
                <c:pt idx="16">
                  <c:v>Lääne-Eesti</c:v>
                </c:pt>
                <c:pt idx="17">
                  <c:v>Lõuna-Eesti</c:v>
                </c:pt>
              </c:strCache>
            </c:strRef>
          </c:cat>
          <c:val>
            <c:numRef>
              <c:f>Q3a_taust!$F$119:$F$136</c:f>
              <c:numCache>
                <c:formatCode>0</c:formatCode>
                <c:ptCount val="18"/>
                <c:pt idx="1">
                  <c:v>0.98522167487684698</c:v>
                </c:pt>
                <c:pt idx="2">
                  <c:v>4.0322580645161299</c:v>
                </c:pt>
                <c:pt idx="4">
                  <c:v>3.75</c:v>
                </c:pt>
                <c:pt idx="5">
                  <c:v>2.8776978417266199</c:v>
                </c:pt>
                <c:pt idx="7">
                  <c:v>1.2315270935960601</c:v>
                </c:pt>
                <c:pt idx="8">
                  <c:v>1.61290322580645</c:v>
                </c:pt>
                <c:pt idx="9">
                  <c:v>1.9607843137254899</c:v>
                </c:pt>
                <c:pt idx="10">
                  <c:v>3.75</c:v>
                </c:pt>
                <c:pt idx="11">
                  <c:v>0.71942446043165498</c:v>
                </c:pt>
                <c:pt idx="13">
                  <c:v>4.4334975369458096</c:v>
                </c:pt>
                <c:pt idx="14">
                  <c:v>3.2258064516128999</c:v>
                </c:pt>
                <c:pt idx="15">
                  <c:v>1.9607843137254899</c:v>
                </c:pt>
                <c:pt idx="16">
                  <c:v>6.25</c:v>
                </c:pt>
                <c:pt idx="17">
                  <c:v>3.5971223021582701</c:v>
                </c:pt>
              </c:numCache>
            </c:numRef>
          </c:val>
          <c:extLst>
            <c:ext xmlns:c16="http://schemas.microsoft.com/office/drawing/2014/chart" uri="{C3380CC4-5D6E-409C-BE32-E72D297353CC}">
              <c16:uniqueId val="{00000005-4985-404E-8008-A9FD22AC2983}"/>
            </c:ext>
          </c:extLst>
        </c:ser>
        <c:ser>
          <c:idx val="5"/>
          <c:order val="5"/>
          <c:tx>
            <c:strRef>
              <c:f>Q3a_taust!$G$118</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4985-404E-8008-A9FD22AC2983}"/>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4985-404E-8008-A9FD22AC2983}"/>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Q3a_taust!$A$119:$A$136</c:f>
              <c:strCache>
                <c:ptCount val="18"/>
                <c:pt idx="0">
                  <c:v>Põllumajandustootjad on pädevad toidu ohutust kontrollima</c:v>
                </c:pt>
                <c:pt idx="1">
                  <c:v>Põhja-Eesti</c:v>
                </c:pt>
                <c:pt idx="2">
                  <c:v>Virumaa</c:v>
                </c:pt>
                <c:pt idx="3">
                  <c:v>Kesk-Eesti</c:v>
                </c:pt>
                <c:pt idx="4">
                  <c:v>Lääne-Eesti</c:v>
                </c:pt>
                <c:pt idx="5">
                  <c:v>Lõuna-Eesti</c:v>
                </c:pt>
                <c:pt idx="6">
                  <c:v>Põllumajandustootjatel on piisavalt teadmisi toidu ohutuse tagamiseks</c:v>
                </c:pt>
                <c:pt idx="7">
                  <c:v>Põhja-Eesti</c:v>
                </c:pt>
                <c:pt idx="8">
                  <c:v>Virumaa</c:v>
                </c:pt>
                <c:pt idx="9">
                  <c:v>Kesk-Eesti</c:v>
                </c:pt>
                <c:pt idx="10">
                  <c:v>Lääne-Eesti</c:v>
                </c:pt>
                <c:pt idx="11">
                  <c:v>Lõuna-Eesti</c:v>
                </c:pt>
                <c:pt idx="12">
                  <c:v>Põllumajandustootjad pööravad toidu ohutusele erilist tähelepanu</c:v>
                </c:pt>
                <c:pt idx="13">
                  <c:v>Põhja-Eesti</c:v>
                </c:pt>
                <c:pt idx="14">
                  <c:v>Virumaa</c:v>
                </c:pt>
                <c:pt idx="15">
                  <c:v>Kesk-Eesti</c:v>
                </c:pt>
                <c:pt idx="16">
                  <c:v>Lääne-Eesti</c:v>
                </c:pt>
                <c:pt idx="17">
                  <c:v>Lõuna-Eesti</c:v>
                </c:pt>
              </c:strCache>
            </c:strRef>
          </c:cat>
          <c:val>
            <c:numRef>
              <c:f>Q3a_taust!$G$119:$G$136</c:f>
              <c:numCache>
                <c:formatCode>0</c:formatCode>
                <c:ptCount val="18"/>
                <c:pt idx="1">
                  <c:v>6.1576354679802998</c:v>
                </c:pt>
                <c:pt idx="2">
                  <c:v>4.8387096774193603</c:v>
                </c:pt>
                <c:pt idx="3">
                  <c:v>3.9215686274509798</c:v>
                </c:pt>
                <c:pt idx="4">
                  <c:v>7.5</c:v>
                </c:pt>
                <c:pt idx="5">
                  <c:v>4.3165467625899296</c:v>
                </c:pt>
                <c:pt idx="7">
                  <c:v>5.6650246305418701</c:v>
                </c:pt>
                <c:pt idx="8">
                  <c:v>7.2580645161290303</c:v>
                </c:pt>
                <c:pt idx="10">
                  <c:v>8.75</c:v>
                </c:pt>
                <c:pt idx="11">
                  <c:v>7.19424460431655</c:v>
                </c:pt>
                <c:pt idx="13">
                  <c:v>9.6059113300492598</c:v>
                </c:pt>
                <c:pt idx="14">
                  <c:v>10.4838709677419</c:v>
                </c:pt>
                <c:pt idx="16">
                  <c:v>10</c:v>
                </c:pt>
                <c:pt idx="17">
                  <c:v>10.791366906474799</c:v>
                </c:pt>
              </c:numCache>
            </c:numRef>
          </c:val>
          <c:extLst>
            <c:ext xmlns:c16="http://schemas.microsoft.com/office/drawing/2014/chart" uri="{C3380CC4-5D6E-409C-BE32-E72D297353CC}">
              <c16:uniqueId val="{00000007-4985-404E-8008-A9FD22AC2983}"/>
            </c:ext>
          </c:extLst>
        </c:ser>
        <c:dLbls>
          <c:showLegendKey val="0"/>
          <c:showVal val="0"/>
          <c:showCatName val="0"/>
          <c:showSerName val="0"/>
          <c:showPercent val="0"/>
          <c:showBubbleSize val="0"/>
        </c:dLbls>
        <c:gapWidth val="150"/>
        <c:shape val="box"/>
        <c:axId val="402337992"/>
        <c:axId val="402342304"/>
        <c:axId val="0"/>
      </c:bar3DChart>
      <c:catAx>
        <c:axId val="402337992"/>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100" b="1" strike="noStrike" spc="-1">
                <a:solidFill>
                  <a:srgbClr val="595959"/>
                </a:solidFill>
                <a:latin typeface="Calibri"/>
              </a:defRPr>
            </a:pPr>
            <a:endParaRPr lang="et-EE"/>
          </a:p>
        </c:txPr>
        <c:crossAx val="402342304"/>
        <c:crosses val="autoZero"/>
        <c:auto val="1"/>
        <c:lblAlgn val="ctr"/>
        <c:lblOffset val="100"/>
        <c:noMultiLvlLbl val="0"/>
      </c:catAx>
      <c:valAx>
        <c:axId val="402342304"/>
        <c:scaling>
          <c:orientation val="minMax"/>
        </c:scaling>
        <c:delete val="1"/>
        <c:axPos val="t"/>
        <c:numFmt formatCode="0%" sourceLinked="1"/>
        <c:majorTickMark val="none"/>
        <c:minorTickMark val="none"/>
        <c:tickLblPos val="nextTo"/>
        <c:crossAx val="402337992"/>
        <c:crosses val="autoZero"/>
        <c:crossBetween val="between"/>
      </c:valAx>
    </c:plotArea>
    <c:legend>
      <c:legendPos val="r"/>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92193127021913E-2"/>
          <c:y val="0"/>
          <c:w val="0.45180596465390283"/>
          <c:h val="1"/>
        </c:manualLayout>
      </c:layout>
      <c:barChart>
        <c:barDir val="bar"/>
        <c:grouping val="clustered"/>
        <c:varyColors val="0"/>
        <c:ser>
          <c:idx val="0"/>
          <c:order val="0"/>
          <c:spPr>
            <a:solidFill>
              <a:srgbClr val="14A2BA"/>
            </a:solidFill>
          </c:spPr>
          <c:invertIfNegative val="0"/>
          <c:dLbls>
            <c:spPr>
              <a:noFill/>
              <a:ln>
                <a:noFill/>
              </a:ln>
              <a:effectLst/>
            </c:spPr>
            <c:txPr>
              <a:bodyPr wrap="square" lIns="38100" tIns="19050" rIns="38100" bIns="19050" anchor="ctr">
                <a:spAutoFit/>
              </a:bodyPr>
              <a:lstStyle/>
              <a:p>
                <a:pPr>
                  <a:defRPr sz="1400" b="1">
                    <a:latin typeface="arial"/>
                    <a:ea typeface="arial"/>
                    <a:cs typeface="aria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Sheet1!$C$3:$C$18</c:f>
              <c:numCache>
                <c:formatCode>0</c:formatCode>
                <c:ptCount val="16"/>
                <c:pt idx="0">
                  <c:v>17.5</c:v>
                </c:pt>
                <c:pt idx="1">
                  <c:v>40</c:v>
                </c:pt>
                <c:pt idx="2">
                  <c:v>22</c:v>
                </c:pt>
                <c:pt idx="3">
                  <c:v>12</c:v>
                </c:pt>
                <c:pt idx="4">
                  <c:v>8.5</c:v>
                </c:pt>
                <c:pt idx="6">
                  <c:v>62.875</c:v>
                </c:pt>
                <c:pt idx="7">
                  <c:v>4.625</c:v>
                </c:pt>
                <c:pt idx="8">
                  <c:v>6.25</c:v>
                </c:pt>
                <c:pt idx="9">
                  <c:v>6.125</c:v>
                </c:pt>
                <c:pt idx="10">
                  <c:v>3.25</c:v>
                </c:pt>
                <c:pt idx="11">
                  <c:v>2.75</c:v>
                </c:pt>
                <c:pt idx="12">
                  <c:v>3.5000000000000004</c:v>
                </c:pt>
                <c:pt idx="13">
                  <c:v>14.875</c:v>
                </c:pt>
                <c:pt idx="14">
                  <c:v>0.25</c:v>
                </c:pt>
                <c:pt idx="15">
                  <c:v>1.25</c:v>
                </c:pt>
              </c:numCache>
            </c:numRef>
          </c:val>
          <c:extLst>
            <c:ext xmlns:c16="http://schemas.microsoft.com/office/drawing/2014/chart" uri="{C3380CC4-5D6E-409C-BE32-E72D297353CC}">
              <c16:uniqueId val="{00000000-0B2F-4693-951C-3E3A061DE6AD}"/>
            </c:ext>
          </c:extLst>
        </c:ser>
        <c:dLbls>
          <c:showLegendKey val="0"/>
          <c:showVal val="0"/>
          <c:showCatName val="0"/>
          <c:showSerName val="0"/>
          <c:showPercent val="0"/>
          <c:showBubbleSize val="0"/>
        </c:dLbls>
        <c:gapWidth val="23"/>
        <c:axId val="399456016"/>
        <c:axId val="399452488"/>
      </c:barChart>
      <c:catAx>
        <c:axId val="399456016"/>
        <c:scaling>
          <c:orientation val="maxMin"/>
        </c:scaling>
        <c:delete val="1"/>
        <c:axPos val="l"/>
        <c:numFmt formatCode="General" sourceLinked="1"/>
        <c:majorTickMark val="out"/>
        <c:minorTickMark val="none"/>
        <c:tickLblPos val="nextTo"/>
        <c:crossAx val="399452488"/>
        <c:crosses val="autoZero"/>
        <c:auto val="1"/>
        <c:lblAlgn val="ctr"/>
        <c:lblOffset val="100"/>
        <c:noMultiLvlLbl val="0"/>
      </c:catAx>
      <c:valAx>
        <c:axId val="399452488"/>
        <c:scaling>
          <c:orientation val="minMax"/>
        </c:scaling>
        <c:delete val="1"/>
        <c:axPos val="t"/>
        <c:numFmt formatCode="0" sourceLinked="1"/>
        <c:majorTickMark val="out"/>
        <c:minorTickMark val="none"/>
        <c:tickLblPos val="nextTo"/>
        <c:crossAx val="399456016"/>
        <c:crosses val="autoZero"/>
        <c:crossBetween val="between"/>
      </c:valAx>
      <c:spPr>
        <a:solidFill>
          <a:sysClr val="window" lastClr="FFFFFF">
            <a:alpha val="0"/>
          </a:sysClr>
        </a:solidFill>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alpha val="0"/>
      </a:sysClr>
    </a:solidFill>
    <a:ln w="6350">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43509791312199964"/>
          <c:y val="0.18101411636115894"/>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manualLayout>
          <c:layoutTarget val="inner"/>
          <c:xMode val="edge"/>
          <c:yMode val="edge"/>
          <c:x val="0.41440248960474368"/>
          <c:y val="0.15985698880222943"/>
          <c:w val="0.44741416722008742"/>
          <c:h val="0.83204755404578001"/>
        </c:manualLayout>
      </c:layout>
      <c:bar3DChart>
        <c:barDir val="bar"/>
        <c:grouping val="percentStacked"/>
        <c:varyColors val="0"/>
        <c:ser>
          <c:idx val="0"/>
          <c:order val="0"/>
          <c:tx>
            <c:strRef>
              <c:f>Q3a_taust!$B$137</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Q3a_taust!$A$138:$A$155</c:f>
              <c:strCache>
                <c:ptCount val="18"/>
                <c:pt idx="0">
                  <c:v>Põllumajandustootjad on toidu ohutuse osas ausad</c:v>
                </c:pt>
                <c:pt idx="1">
                  <c:v>Põhja-Eesti</c:v>
                </c:pt>
                <c:pt idx="2">
                  <c:v>Virumaa</c:v>
                </c:pt>
                <c:pt idx="3">
                  <c:v>Kesk-Eesti</c:v>
                </c:pt>
                <c:pt idx="4">
                  <c:v>Lääne-Eesti</c:v>
                </c:pt>
                <c:pt idx="5">
                  <c:v>Lõuna-Eesti</c:v>
                </c:pt>
                <c:pt idx="6">
                  <c:v>Põllumajandustootjate tegevus toidu ohutuse tagamiseks on piisav</c:v>
                </c:pt>
                <c:pt idx="7">
                  <c:v>Põhja-Eesti</c:v>
                </c:pt>
                <c:pt idx="8">
                  <c:v>Virumaa</c:v>
                </c:pt>
                <c:pt idx="9">
                  <c:v>Kesk-Eesti</c:v>
                </c:pt>
                <c:pt idx="10">
                  <c:v>Lääne-Eesti</c:v>
                </c:pt>
                <c:pt idx="11">
                  <c:v>Lõuna-Eesti</c:v>
                </c:pt>
                <c:pt idx="12">
                  <c:v>Põllumajandustootjad on toidu ohutust puudutava info osas piisavalt avatud</c:v>
                </c:pt>
                <c:pt idx="13">
                  <c:v>Põhja-Eesti</c:v>
                </c:pt>
                <c:pt idx="14">
                  <c:v>Virumaa</c:v>
                </c:pt>
                <c:pt idx="15">
                  <c:v>Kesk-Eesti</c:v>
                </c:pt>
                <c:pt idx="16">
                  <c:v>Lääne-Eesti</c:v>
                </c:pt>
                <c:pt idx="17">
                  <c:v>Lõuna-Eesti</c:v>
                </c:pt>
              </c:strCache>
            </c:strRef>
          </c:cat>
          <c:val>
            <c:numRef>
              <c:f>Q3a_taust!$B$138:$B$155</c:f>
              <c:numCache>
                <c:formatCode>0</c:formatCode>
                <c:ptCount val="18"/>
                <c:pt idx="1">
                  <c:v>4.4334975369458096</c:v>
                </c:pt>
                <c:pt idx="2">
                  <c:v>8.8709677419354804</c:v>
                </c:pt>
                <c:pt idx="3">
                  <c:v>7.8431372549019596</c:v>
                </c:pt>
                <c:pt idx="4">
                  <c:v>6.25</c:v>
                </c:pt>
                <c:pt idx="5">
                  <c:v>4.3165467625899296</c:v>
                </c:pt>
                <c:pt idx="7">
                  <c:v>3.9408866995073901</c:v>
                </c:pt>
                <c:pt idx="8">
                  <c:v>8.8709677419354804</c:v>
                </c:pt>
                <c:pt idx="9">
                  <c:v>3.9215686274509798</c:v>
                </c:pt>
                <c:pt idx="10">
                  <c:v>6.25</c:v>
                </c:pt>
                <c:pt idx="11">
                  <c:v>4.3165467625899296</c:v>
                </c:pt>
                <c:pt idx="13">
                  <c:v>3.6945812807881802</c:v>
                </c:pt>
                <c:pt idx="14">
                  <c:v>8.8709677419354804</c:v>
                </c:pt>
                <c:pt idx="15">
                  <c:v>5.8823529411764701</c:v>
                </c:pt>
                <c:pt idx="16">
                  <c:v>5</c:v>
                </c:pt>
                <c:pt idx="17">
                  <c:v>5.0359712230215798</c:v>
                </c:pt>
              </c:numCache>
            </c:numRef>
          </c:val>
          <c:extLst>
            <c:ext xmlns:c16="http://schemas.microsoft.com/office/drawing/2014/chart" uri="{C3380CC4-5D6E-409C-BE32-E72D297353CC}">
              <c16:uniqueId val="{00000000-3111-406E-A4C2-AA8AA4A9EAD7}"/>
            </c:ext>
          </c:extLst>
        </c:ser>
        <c:ser>
          <c:idx val="1"/>
          <c:order val="1"/>
          <c:tx>
            <c:strRef>
              <c:f>Q3a_taust!$C$137</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Q3a_taust!$A$138:$A$155</c:f>
              <c:strCache>
                <c:ptCount val="18"/>
                <c:pt idx="0">
                  <c:v>Põllumajandustootjad on toidu ohutuse osas ausad</c:v>
                </c:pt>
                <c:pt idx="1">
                  <c:v>Põhja-Eesti</c:v>
                </c:pt>
                <c:pt idx="2">
                  <c:v>Virumaa</c:v>
                </c:pt>
                <c:pt idx="3">
                  <c:v>Kesk-Eesti</c:v>
                </c:pt>
                <c:pt idx="4">
                  <c:v>Lääne-Eesti</c:v>
                </c:pt>
                <c:pt idx="5">
                  <c:v>Lõuna-Eesti</c:v>
                </c:pt>
                <c:pt idx="6">
                  <c:v>Põllumajandustootjate tegevus toidu ohutuse tagamiseks on piisav</c:v>
                </c:pt>
                <c:pt idx="7">
                  <c:v>Põhja-Eesti</c:v>
                </c:pt>
                <c:pt idx="8">
                  <c:v>Virumaa</c:v>
                </c:pt>
                <c:pt idx="9">
                  <c:v>Kesk-Eesti</c:v>
                </c:pt>
                <c:pt idx="10">
                  <c:v>Lääne-Eesti</c:v>
                </c:pt>
                <c:pt idx="11">
                  <c:v>Lõuna-Eesti</c:v>
                </c:pt>
                <c:pt idx="12">
                  <c:v>Põllumajandustootjad on toidu ohutust puudutava info osas piisavalt avatud</c:v>
                </c:pt>
                <c:pt idx="13">
                  <c:v>Põhja-Eesti</c:v>
                </c:pt>
                <c:pt idx="14">
                  <c:v>Virumaa</c:v>
                </c:pt>
                <c:pt idx="15">
                  <c:v>Kesk-Eesti</c:v>
                </c:pt>
                <c:pt idx="16">
                  <c:v>Lääne-Eesti</c:v>
                </c:pt>
                <c:pt idx="17">
                  <c:v>Lõuna-Eesti</c:v>
                </c:pt>
              </c:strCache>
            </c:strRef>
          </c:cat>
          <c:val>
            <c:numRef>
              <c:f>Q3a_taust!$C$138:$C$155</c:f>
              <c:numCache>
                <c:formatCode>0</c:formatCode>
                <c:ptCount val="18"/>
                <c:pt idx="1">
                  <c:v>28.0788177339901</c:v>
                </c:pt>
                <c:pt idx="2">
                  <c:v>21.7741935483871</c:v>
                </c:pt>
                <c:pt idx="3">
                  <c:v>39.2156862745098</c:v>
                </c:pt>
                <c:pt idx="4">
                  <c:v>38.75</c:v>
                </c:pt>
                <c:pt idx="5">
                  <c:v>23.021582733812899</c:v>
                </c:pt>
                <c:pt idx="7">
                  <c:v>33.004926108374399</c:v>
                </c:pt>
                <c:pt idx="8">
                  <c:v>26.612903225806399</c:v>
                </c:pt>
                <c:pt idx="9">
                  <c:v>54.901960784313701</c:v>
                </c:pt>
                <c:pt idx="10">
                  <c:v>31.25</c:v>
                </c:pt>
                <c:pt idx="11">
                  <c:v>25.179856115107899</c:v>
                </c:pt>
                <c:pt idx="13">
                  <c:v>28.0788177339901</c:v>
                </c:pt>
                <c:pt idx="14">
                  <c:v>22.580645161290299</c:v>
                </c:pt>
                <c:pt idx="15">
                  <c:v>33.3333333333333</c:v>
                </c:pt>
                <c:pt idx="16">
                  <c:v>35</c:v>
                </c:pt>
                <c:pt idx="17">
                  <c:v>25.179856115107899</c:v>
                </c:pt>
              </c:numCache>
            </c:numRef>
          </c:val>
          <c:extLst>
            <c:ext xmlns:c16="http://schemas.microsoft.com/office/drawing/2014/chart" uri="{C3380CC4-5D6E-409C-BE32-E72D297353CC}">
              <c16:uniqueId val="{00000001-3111-406E-A4C2-AA8AA4A9EAD7}"/>
            </c:ext>
          </c:extLst>
        </c:ser>
        <c:ser>
          <c:idx val="2"/>
          <c:order val="2"/>
          <c:tx>
            <c:strRef>
              <c:f>Q3a_taust!$D$137</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Q3a_taust!$A$138:$A$155</c:f>
              <c:strCache>
                <c:ptCount val="18"/>
                <c:pt idx="0">
                  <c:v>Põllumajandustootjad on toidu ohutuse osas ausad</c:v>
                </c:pt>
                <c:pt idx="1">
                  <c:v>Põhja-Eesti</c:v>
                </c:pt>
                <c:pt idx="2">
                  <c:v>Virumaa</c:v>
                </c:pt>
                <c:pt idx="3">
                  <c:v>Kesk-Eesti</c:v>
                </c:pt>
                <c:pt idx="4">
                  <c:v>Lääne-Eesti</c:v>
                </c:pt>
                <c:pt idx="5">
                  <c:v>Lõuna-Eesti</c:v>
                </c:pt>
                <c:pt idx="6">
                  <c:v>Põllumajandustootjate tegevus toidu ohutuse tagamiseks on piisav</c:v>
                </c:pt>
                <c:pt idx="7">
                  <c:v>Põhja-Eesti</c:v>
                </c:pt>
                <c:pt idx="8">
                  <c:v>Virumaa</c:v>
                </c:pt>
                <c:pt idx="9">
                  <c:v>Kesk-Eesti</c:v>
                </c:pt>
                <c:pt idx="10">
                  <c:v>Lääne-Eesti</c:v>
                </c:pt>
                <c:pt idx="11">
                  <c:v>Lõuna-Eesti</c:v>
                </c:pt>
                <c:pt idx="12">
                  <c:v>Põllumajandustootjad on toidu ohutust puudutava info osas piisavalt avatud</c:v>
                </c:pt>
                <c:pt idx="13">
                  <c:v>Põhja-Eesti</c:v>
                </c:pt>
                <c:pt idx="14">
                  <c:v>Virumaa</c:v>
                </c:pt>
                <c:pt idx="15">
                  <c:v>Kesk-Eesti</c:v>
                </c:pt>
                <c:pt idx="16">
                  <c:v>Lääne-Eesti</c:v>
                </c:pt>
                <c:pt idx="17">
                  <c:v>Lõuna-Eesti</c:v>
                </c:pt>
              </c:strCache>
            </c:strRef>
          </c:cat>
          <c:val>
            <c:numRef>
              <c:f>Q3a_taust!$D$138:$D$155</c:f>
              <c:numCache>
                <c:formatCode>0</c:formatCode>
                <c:ptCount val="18"/>
                <c:pt idx="1">
                  <c:v>38.177339901477801</c:v>
                </c:pt>
                <c:pt idx="2">
                  <c:v>48.387096774193601</c:v>
                </c:pt>
                <c:pt idx="3">
                  <c:v>31.372549019607799</c:v>
                </c:pt>
                <c:pt idx="4">
                  <c:v>28.75</c:v>
                </c:pt>
                <c:pt idx="5">
                  <c:v>42.4460431654676</c:v>
                </c:pt>
                <c:pt idx="7">
                  <c:v>32.512315270936</c:v>
                </c:pt>
                <c:pt idx="8">
                  <c:v>38.709677419354797</c:v>
                </c:pt>
                <c:pt idx="9">
                  <c:v>29.411764705882302</c:v>
                </c:pt>
                <c:pt idx="10">
                  <c:v>35</c:v>
                </c:pt>
                <c:pt idx="11">
                  <c:v>43.165467625899304</c:v>
                </c:pt>
                <c:pt idx="13">
                  <c:v>36.2068965517241</c:v>
                </c:pt>
                <c:pt idx="14">
                  <c:v>40.322580645161302</c:v>
                </c:pt>
                <c:pt idx="15">
                  <c:v>47.058823529411796</c:v>
                </c:pt>
                <c:pt idx="16">
                  <c:v>32.5</c:v>
                </c:pt>
                <c:pt idx="17">
                  <c:v>36.690647482014398</c:v>
                </c:pt>
              </c:numCache>
            </c:numRef>
          </c:val>
          <c:extLst>
            <c:ext xmlns:c16="http://schemas.microsoft.com/office/drawing/2014/chart" uri="{C3380CC4-5D6E-409C-BE32-E72D297353CC}">
              <c16:uniqueId val="{00000002-3111-406E-A4C2-AA8AA4A9EAD7}"/>
            </c:ext>
          </c:extLst>
        </c:ser>
        <c:ser>
          <c:idx val="3"/>
          <c:order val="3"/>
          <c:tx>
            <c:strRef>
              <c:f>Q3a_taust!$E$137</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Q3a_taust!$A$138:$A$155</c:f>
              <c:strCache>
                <c:ptCount val="18"/>
                <c:pt idx="0">
                  <c:v>Põllumajandustootjad on toidu ohutuse osas ausad</c:v>
                </c:pt>
                <c:pt idx="1">
                  <c:v>Põhja-Eesti</c:v>
                </c:pt>
                <c:pt idx="2">
                  <c:v>Virumaa</c:v>
                </c:pt>
                <c:pt idx="3">
                  <c:v>Kesk-Eesti</c:v>
                </c:pt>
                <c:pt idx="4">
                  <c:v>Lääne-Eesti</c:v>
                </c:pt>
                <c:pt idx="5">
                  <c:v>Lõuna-Eesti</c:v>
                </c:pt>
                <c:pt idx="6">
                  <c:v>Põllumajandustootjate tegevus toidu ohutuse tagamiseks on piisav</c:v>
                </c:pt>
                <c:pt idx="7">
                  <c:v>Põhja-Eesti</c:v>
                </c:pt>
                <c:pt idx="8">
                  <c:v>Virumaa</c:v>
                </c:pt>
                <c:pt idx="9">
                  <c:v>Kesk-Eesti</c:v>
                </c:pt>
                <c:pt idx="10">
                  <c:v>Lääne-Eesti</c:v>
                </c:pt>
                <c:pt idx="11">
                  <c:v>Lõuna-Eesti</c:v>
                </c:pt>
                <c:pt idx="12">
                  <c:v>Põllumajandustootjad on toidu ohutust puudutava info osas piisavalt avatud</c:v>
                </c:pt>
                <c:pt idx="13">
                  <c:v>Põhja-Eesti</c:v>
                </c:pt>
                <c:pt idx="14">
                  <c:v>Virumaa</c:v>
                </c:pt>
                <c:pt idx="15">
                  <c:v>Kesk-Eesti</c:v>
                </c:pt>
                <c:pt idx="16">
                  <c:v>Lääne-Eesti</c:v>
                </c:pt>
                <c:pt idx="17">
                  <c:v>Lõuna-Eesti</c:v>
                </c:pt>
              </c:strCache>
            </c:strRef>
          </c:cat>
          <c:val>
            <c:numRef>
              <c:f>Q3a_taust!$E$138:$E$155</c:f>
              <c:numCache>
                <c:formatCode>0</c:formatCode>
                <c:ptCount val="18"/>
                <c:pt idx="1">
                  <c:v>19.211822660098498</c:v>
                </c:pt>
                <c:pt idx="2">
                  <c:v>8.8709677419354804</c:v>
                </c:pt>
                <c:pt idx="3">
                  <c:v>17.647058823529399</c:v>
                </c:pt>
                <c:pt idx="4">
                  <c:v>15</c:v>
                </c:pt>
                <c:pt idx="5">
                  <c:v>18.705035971223001</c:v>
                </c:pt>
                <c:pt idx="7">
                  <c:v>17.980295566502502</c:v>
                </c:pt>
                <c:pt idx="8">
                  <c:v>14.5161290322581</c:v>
                </c:pt>
                <c:pt idx="9">
                  <c:v>9.8039215686274499</c:v>
                </c:pt>
                <c:pt idx="10">
                  <c:v>10</c:v>
                </c:pt>
                <c:pt idx="11">
                  <c:v>18.705035971223001</c:v>
                </c:pt>
                <c:pt idx="13">
                  <c:v>19.458128078817701</c:v>
                </c:pt>
                <c:pt idx="14">
                  <c:v>12.9032258064516</c:v>
                </c:pt>
                <c:pt idx="15">
                  <c:v>11.764705882352899</c:v>
                </c:pt>
                <c:pt idx="16">
                  <c:v>12.5</c:v>
                </c:pt>
                <c:pt idx="17">
                  <c:v>22.302158273381298</c:v>
                </c:pt>
              </c:numCache>
            </c:numRef>
          </c:val>
          <c:extLst>
            <c:ext xmlns:c16="http://schemas.microsoft.com/office/drawing/2014/chart" uri="{C3380CC4-5D6E-409C-BE32-E72D297353CC}">
              <c16:uniqueId val="{00000003-3111-406E-A4C2-AA8AA4A9EAD7}"/>
            </c:ext>
          </c:extLst>
        </c:ser>
        <c:ser>
          <c:idx val="4"/>
          <c:order val="4"/>
          <c:tx>
            <c:strRef>
              <c:f>Q3a_taust!$F$137</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3111-406E-A4C2-AA8AA4A9EAD7}"/>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3111-406E-A4C2-AA8AA4A9EAD7}"/>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Q3a_taust!$A$138:$A$155</c:f>
              <c:strCache>
                <c:ptCount val="18"/>
                <c:pt idx="0">
                  <c:v>Põllumajandustootjad on toidu ohutuse osas ausad</c:v>
                </c:pt>
                <c:pt idx="1">
                  <c:v>Põhja-Eesti</c:v>
                </c:pt>
                <c:pt idx="2">
                  <c:v>Virumaa</c:v>
                </c:pt>
                <c:pt idx="3">
                  <c:v>Kesk-Eesti</c:v>
                </c:pt>
                <c:pt idx="4">
                  <c:v>Lääne-Eesti</c:v>
                </c:pt>
                <c:pt idx="5">
                  <c:v>Lõuna-Eesti</c:v>
                </c:pt>
                <c:pt idx="6">
                  <c:v>Põllumajandustootjate tegevus toidu ohutuse tagamiseks on piisav</c:v>
                </c:pt>
                <c:pt idx="7">
                  <c:v>Põhja-Eesti</c:v>
                </c:pt>
                <c:pt idx="8">
                  <c:v>Virumaa</c:v>
                </c:pt>
                <c:pt idx="9">
                  <c:v>Kesk-Eesti</c:v>
                </c:pt>
                <c:pt idx="10">
                  <c:v>Lääne-Eesti</c:v>
                </c:pt>
                <c:pt idx="11">
                  <c:v>Lõuna-Eesti</c:v>
                </c:pt>
                <c:pt idx="12">
                  <c:v>Põllumajandustootjad on toidu ohutust puudutava info osas piisavalt avatud</c:v>
                </c:pt>
                <c:pt idx="13">
                  <c:v>Põhja-Eesti</c:v>
                </c:pt>
                <c:pt idx="14">
                  <c:v>Virumaa</c:v>
                </c:pt>
                <c:pt idx="15">
                  <c:v>Kesk-Eesti</c:v>
                </c:pt>
                <c:pt idx="16">
                  <c:v>Lääne-Eesti</c:v>
                </c:pt>
                <c:pt idx="17">
                  <c:v>Lõuna-Eesti</c:v>
                </c:pt>
              </c:strCache>
            </c:strRef>
          </c:cat>
          <c:val>
            <c:numRef>
              <c:f>Q3a_taust!$F$138:$F$155</c:f>
              <c:numCache>
                <c:formatCode>0</c:formatCode>
                <c:ptCount val="18"/>
                <c:pt idx="1">
                  <c:v>4.4334975369458096</c:v>
                </c:pt>
                <c:pt idx="2">
                  <c:v>4.8387096774193603</c:v>
                </c:pt>
                <c:pt idx="3">
                  <c:v>3.9215686274509798</c:v>
                </c:pt>
                <c:pt idx="4">
                  <c:v>6.25</c:v>
                </c:pt>
                <c:pt idx="5">
                  <c:v>6.47482014388489</c:v>
                </c:pt>
                <c:pt idx="7">
                  <c:v>3.9408866995073901</c:v>
                </c:pt>
                <c:pt idx="8">
                  <c:v>3.2258064516128999</c:v>
                </c:pt>
                <c:pt idx="9">
                  <c:v>1.9607843137254899</c:v>
                </c:pt>
                <c:pt idx="10">
                  <c:v>7.5</c:v>
                </c:pt>
                <c:pt idx="11">
                  <c:v>1.43884892086331</c:v>
                </c:pt>
                <c:pt idx="13">
                  <c:v>3.9408866995073901</c:v>
                </c:pt>
                <c:pt idx="14">
                  <c:v>4.0322580645161299</c:v>
                </c:pt>
                <c:pt idx="15">
                  <c:v>1.9607843137254899</c:v>
                </c:pt>
                <c:pt idx="16">
                  <c:v>3.75</c:v>
                </c:pt>
                <c:pt idx="17">
                  <c:v>3.5971223021582701</c:v>
                </c:pt>
              </c:numCache>
            </c:numRef>
          </c:val>
          <c:extLst>
            <c:ext xmlns:c16="http://schemas.microsoft.com/office/drawing/2014/chart" uri="{C3380CC4-5D6E-409C-BE32-E72D297353CC}">
              <c16:uniqueId val="{00000005-3111-406E-A4C2-AA8AA4A9EAD7}"/>
            </c:ext>
          </c:extLst>
        </c:ser>
        <c:ser>
          <c:idx val="5"/>
          <c:order val="5"/>
          <c:tx>
            <c:strRef>
              <c:f>Q3a_taust!$G$137</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3111-406E-A4C2-AA8AA4A9EAD7}"/>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3111-406E-A4C2-AA8AA4A9EAD7}"/>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Q3a_taust!$A$138:$A$155</c:f>
              <c:strCache>
                <c:ptCount val="18"/>
                <c:pt idx="0">
                  <c:v>Põllumajandustootjad on toidu ohutuse osas ausad</c:v>
                </c:pt>
                <c:pt idx="1">
                  <c:v>Põhja-Eesti</c:v>
                </c:pt>
                <c:pt idx="2">
                  <c:v>Virumaa</c:v>
                </c:pt>
                <c:pt idx="3">
                  <c:v>Kesk-Eesti</c:v>
                </c:pt>
                <c:pt idx="4">
                  <c:v>Lääne-Eesti</c:v>
                </c:pt>
                <c:pt idx="5">
                  <c:v>Lõuna-Eesti</c:v>
                </c:pt>
                <c:pt idx="6">
                  <c:v>Põllumajandustootjate tegevus toidu ohutuse tagamiseks on piisav</c:v>
                </c:pt>
                <c:pt idx="7">
                  <c:v>Põhja-Eesti</c:v>
                </c:pt>
                <c:pt idx="8">
                  <c:v>Virumaa</c:v>
                </c:pt>
                <c:pt idx="9">
                  <c:v>Kesk-Eesti</c:v>
                </c:pt>
                <c:pt idx="10">
                  <c:v>Lääne-Eesti</c:v>
                </c:pt>
                <c:pt idx="11">
                  <c:v>Lõuna-Eesti</c:v>
                </c:pt>
                <c:pt idx="12">
                  <c:v>Põllumajandustootjad on toidu ohutust puudutava info osas piisavalt avatud</c:v>
                </c:pt>
                <c:pt idx="13">
                  <c:v>Põhja-Eesti</c:v>
                </c:pt>
                <c:pt idx="14">
                  <c:v>Virumaa</c:v>
                </c:pt>
                <c:pt idx="15">
                  <c:v>Kesk-Eesti</c:v>
                </c:pt>
                <c:pt idx="16">
                  <c:v>Lääne-Eesti</c:v>
                </c:pt>
                <c:pt idx="17">
                  <c:v>Lõuna-Eesti</c:v>
                </c:pt>
              </c:strCache>
            </c:strRef>
          </c:cat>
          <c:val>
            <c:numRef>
              <c:f>Q3a_taust!$G$138:$G$155</c:f>
              <c:numCache>
                <c:formatCode>0</c:formatCode>
                <c:ptCount val="18"/>
                <c:pt idx="1">
                  <c:v>5.6650246305418701</c:v>
                </c:pt>
                <c:pt idx="2">
                  <c:v>7.2580645161290303</c:v>
                </c:pt>
                <c:pt idx="4">
                  <c:v>5</c:v>
                </c:pt>
                <c:pt idx="5">
                  <c:v>5.0359712230215798</c:v>
                </c:pt>
                <c:pt idx="7">
                  <c:v>8.6206896551724093</c:v>
                </c:pt>
                <c:pt idx="8">
                  <c:v>8.0645161290322598</c:v>
                </c:pt>
                <c:pt idx="10">
                  <c:v>10</c:v>
                </c:pt>
                <c:pt idx="11">
                  <c:v>7.19424460431655</c:v>
                </c:pt>
                <c:pt idx="13">
                  <c:v>8.6206896551724093</c:v>
                </c:pt>
                <c:pt idx="14">
                  <c:v>11.290322580645199</c:v>
                </c:pt>
                <c:pt idx="16">
                  <c:v>11.25</c:v>
                </c:pt>
                <c:pt idx="17">
                  <c:v>7.19424460431655</c:v>
                </c:pt>
              </c:numCache>
            </c:numRef>
          </c:val>
          <c:extLst>
            <c:ext xmlns:c16="http://schemas.microsoft.com/office/drawing/2014/chart" uri="{C3380CC4-5D6E-409C-BE32-E72D297353CC}">
              <c16:uniqueId val="{00000007-3111-406E-A4C2-AA8AA4A9EAD7}"/>
            </c:ext>
          </c:extLst>
        </c:ser>
        <c:dLbls>
          <c:showLegendKey val="0"/>
          <c:showVal val="0"/>
          <c:showCatName val="0"/>
          <c:showSerName val="0"/>
          <c:showPercent val="0"/>
          <c:showBubbleSize val="0"/>
        </c:dLbls>
        <c:gapWidth val="150"/>
        <c:shape val="box"/>
        <c:axId val="402340736"/>
        <c:axId val="402339168"/>
        <c:axId val="0"/>
      </c:bar3DChart>
      <c:catAx>
        <c:axId val="402340736"/>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100" b="1" strike="noStrike" spc="-1">
                <a:solidFill>
                  <a:srgbClr val="595959"/>
                </a:solidFill>
                <a:latin typeface="Calibri"/>
              </a:defRPr>
            </a:pPr>
            <a:endParaRPr lang="et-EE"/>
          </a:p>
        </c:txPr>
        <c:crossAx val="402339168"/>
        <c:crosses val="autoZero"/>
        <c:auto val="1"/>
        <c:lblAlgn val="ctr"/>
        <c:lblOffset val="100"/>
        <c:noMultiLvlLbl val="0"/>
      </c:catAx>
      <c:valAx>
        <c:axId val="402339168"/>
        <c:scaling>
          <c:orientation val="minMax"/>
        </c:scaling>
        <c:delete val="1"/>
        <c:axPos val="t"/>
        <c:numFmt formatCode="0%" sourceLinked="1"/>
        <c:majorTickMark val="none"/>
        <c:minorTickMark val="none"/>
        <c:tickLblPos val="nextTo"/>
        <c:crossAx val="402340736"/>
        <c:crosses val="autoZero"/>
        <c:crossBetween val="between"/>
      </c:valAx>
    </c:plotArea>
    <c:legend>
      <c:legendPos val="r"/>
      <c:layout>
        <c:manualLayout>
          <c:xMode val="edge"/>
          <c:yMode val="edge"/>
          <c:x val="0.84938511187347498"/>
          <c:y val="0.44671837232189016"/>
          <c:w val="0.12177140245716757"/>
          <c:h val="0.26924019045863445"/>
        </c:manualLayout>
      </c:layout>
      <c:overlay val="0"/>
      <c:spPr>
        <a:noFill/>
        <a:ln w="0">
          <a:noFill/>
        </a:ln>
      </c:spPr>
      <c:txPr>
        <a:bodyPr/>
        <a:lstStyle/>
        <a:p>
          <a:pPr>
            <a:defRPr sz="11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dirty="0">
                <a:solidFill>
                  <a:srgbClr val="595959"/>
                </a:solidFill>
                <a:latin typeface="Calibri"/>
              </a:rPr>
              <a:t>Mil määral nõustute järgnevate väidetega? 
</a:t>
            </a:r>
            <a:r>
              <a:rPr lang="et-EE" sz="1400" b="0" strike="noStrike" spc="-1" dirty="0">
                <a:solidFill>
                  <a:srgbClr val="595959"/>
                </a:solidFill>
                <a:latin typeface="Calibri"/>
              </a:rPr>
              <a:t>N=800</a:t>
            </a:r>
          </a:p>
        </c:rich>
      </c:tx>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Q3_b!$B$2</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Q3_b!$A$3:$A$8</c:f>
              <c:strCache>
                <c:ptCount val="6"/>
                <c:pt idx="0">
                  <c:v>Toidukäitlemisettevõtjad* on pädevad toidu ohutust kontrollima</c:v>
                </c:pt>
                <c:pt idx="1">
                  <c:v>Toidukäitlemisettevõtjatel on piisavalt teadmisi toidu ohutuse tagamiseks</c:v>
                </c:pt>
                <c:pt idx="2">
                  <c:v>Toidukäitlemisettevõtjad pööravad toidu ohutusele erilist tähelepanu</c:v>
                </c:pt>
                <c:pt idx="3">
                  <c:v>Toidukäitlemisettevõtjate tegevus toidu ohutuse tagamiseks on piisav</c:v>
                </c:pt>
                <c:pt idx="4">
                  <c:v>Toidukäitlemisettevõtjad on toidu ohutust puudutava info osas piisavalt avatud</c:v>
                </c:pt>
                <c:pt idx="5">
                  <c:v>Toidukäitlemisettevõtjad on toidu ohutuse osas ausad</c:v>
                </c:pt>
              </c:strCache>
            </c:strRef>
          </c:cat>
          <c:val>
            <c:numRef>
              <c:f>Q3_b!$B$3:$B$8</c:f>
              <c:numCache>
                <c:formatCode>0</c:formatCode>
                <c:ptCount val="6"/>
                <c:pt idx="0">
                  <c:v>10.25</c:v>
                </c:pt>
                <c:pt idx="1">
                  <c:v>9</c:v>
                </c:pt>
                <c:pt idx="2">
                  <c:v>5.75</c:v>
                </c:pt>
                <c:pt idx="3">
                  <c:v>5.375</c:v>
                </c:pt>
                <c:pt idx="4">
                  <c:v>4.75</c:v>
                </c:pt>
                <c:pt idx="5">
                  <c:v>4</c:v>
                </c:pt>
              </c:numCache>
            </c:numRef>
          </c:val>
          <c:extLst>
            <c:ext xmlns:c16="http://schemas.microsoft.com/office/drawing/2014/chart" uri="{C3380CC4-5D6E-409C-BE32-E72D297353CC}">
              <c16:uniqueId val="{00000000-5464-4452-BD23-9C0690C7F526}"/>
            </c:ext>
          </c:extLst>
        </c:ser>
        <c:ser>
          <c:idx val="1"/>
          <c:order val="1"/>
          <c:tx>
            <c:strRef>
              <c:f>Q3_b!$C$2</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Q3_b!$A$3:$A$8</c:f>
              <c:strCache>
                <c:ptCount val="6"/>
                <c:pt idx="0">
                  <c:v>Toidukäitlemisettevõtjad* on pädevad toidu ohutust kontrollima</c:v>
                </c:pt>
                <c:pt idx="1">
                  <c:v>Toidukäitlemisettevõtjatel on piisavalt teadmisi toidu ohutuse tagamiseks</c:v>
                </c:pt>
                <c:pt idx="2">
                  <c:v>Toidukäitlemisettevõtjad pööravad toidu ohutusele erilist tähelepanu</c:v>
                </c:pt>
                <c:pt idx="3">
                  <c:v>Toidukäitlemisettevõtjate tegevus toidu ohutuse tagamiseks on piisav</c:v>
                </c:pt>
                <c:pt idx="4">
                  <c:v>Toidukäitlemisettevõtjad on toidu ohutust puudutava info osas piisavalt avatud</c:v>
                </c:pt>
                <c:pt idx="5">
                  <c:v>Toidukäitlemisettevõtjad on toidu ohutuse osas ausad</c:v>
                </c:pt>
              </c:strCache>
            </c:strRef>
          </c:cat>
          <c:val>
            <c:numRef>
              <c:f>Q3_b!$C$3:$C$8</c:f>
              <c:numCache>
                <c:formatCode>0</c:formatCode>
                <c:ptCount val="6"/>
                <c:pt idx="0">
                  <c:v>42.375</c:v>
                </c:pt>
                <c:pt idx="1">
                  <c:v>48.25</c:v>
                </c:pt>
                <c:pt idx="2">
                  <c:v>29.875</c:v>
                </c:pt>
                <c:pt idx="3">
                  <c:v>31</c:v>
                </c:pt>
                <c:pt idx="4">
                  <c:v>26.75</c:v>
                </c:pt>
                <c:pt idx="5">
                  <c:v>27.75</c:v>
                </c:pt>
              </c:numCache>
            </c:numRef>
          </c:val>
          <c:extLst>
            <c:ext xmlns:c16="http://schemas.microsoft.com/office/drawing/2014/chart" uri="{C3380CC4-5D6E-409C-BE32-E72D297353CC}">
              <c16:uniqueId val="{00000001-5464-4452-BD23-9C0690C7F526}"/>
            </c:ext>
          </c:extLst>
        </c:ser>
        <c:ser>
          <c:idx val="2"/>
          <c:order val="2"/>
          <c:tx>
            <c:strRef>
              <c:f>Q3_b!$D$2</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Q3_b!$A$3:$A$8</c:f>
              <c:strCache>
                <c:ptCount val="6"/>
                <c:pt idx="0">
                  <c:v>Toidukäitlemisettevõtjad* on pädevad toidu ohutust kontrollima</c:v>
                </c:pt>
                <c:pt idx="1">
                  <c:v>Toidukäitlemisettevõtjatel on piisavalt teadmisi toidu ohutuse tagamiseks</c:v>
                </c:pt>
                <c:pt idx="2">
                  <c:v>Toidukäitlemisettevõtjad pööravad toidu ohutusele erilist tähelepanu</c:v>
                </c:pt>
                <c:pt idx="3">
                  <c:v>Toidukäitlemisettevõtjate tegevus toidu ohutuse tagamiseks on piisav</c:v>
                </c:pt>
                <c:pt idx="4">
                  <c:v>Toidukäitlemisettevõtjad on toidu ohutust puudutava info osas piisavalt avatud</c:v>
                </c:pt>
                <c:pt idx="5">
                  <c:v>Toidukäitlemisettevõtjad on toidu ohutuse osas ausad</c:v>
                </c:pt>
              </c:strCache>
            </c:strRef>
          </c:cat>
          <c:val>
            <c:numRef>
              <c:f>Q3_b!$D$3:$D$8</c:f>
              <c:numCache>
                <c:formatCode>0</c:formatCode>
                <c:ptCount val="6"/>
                <c:pt idx="0">
                  <c:v>27.875</c:v>
                </c:pt>
                <c:pt idx="1">
                  <c:v>26.75</c:v>
                </c:pt>
                <c:pt idx="2">
                  <c:v>36.5</c:v>
                </c:pt>
                <c:pt idx="3">
                  <c:v>33.5</c:v>
                </c:pt>
                <c:pt idx="4">
                  <c:v>37.875</c:v>
                </c:pt>
                <c:pt idx="5">
                  <c:v>39.625</c:v>
                </c:pt>
              </c:numCache>
            </c:numRef>
          </c:val>
          <c:extLst>
            <c:ext xmlns:c16="http://schemas.microsoft.com/office/drawing/2014/chart" uri="{C3380CC4-5D6E-409C-BE32-E72D297353CC}">
              <c16:uniqueId val="{00000002-5464-4452-BD23-9C0690C7F526}"/>
            </c:ext>
          </c:extLst>
        </c:ser>
        <c:ser>
          <c:idx val="3"/>
          <c:order val="3"/>
          <c:tx>
            <c:strRef>
              <c:f>Q3_b!$E$2</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Q3_b!$A$3:$A$8</c:f>
              <c:strCache>
                <c:ptCount val="6"/>
                <c:pt idx="0">
                  <c:v>Toidukäitlemisettevõtjad* on pädevad toidu ohutust kontrollima</c:v>
                </c:pt>
                <c:pt idx="1">
                  <c:v>Toidukäitlemisettevõtjatel on piisavalt teadmisi toidu ohutuse tagamiseks</c:v>
                </c:pt>
                <c:pt idx="2">
                  <c:v>Toidukäitlemisettevõtjad pööravad toidu ohutusele erilist tähelepanu</c:v>
                </c:pt>
                <c:pt idx="3">
                  <c:v>Toidukäitlemisettevõtjate tegevus toidu ohutuse tagamiseks on piisav</c:v>
                </c:pt>
                <c:pt idx="4">
                  <c:v>Toidukäitlemisettevõtjad on toidu ohutust puudutava info osas piisavalt avatud</c:v>
                </c:pt>
                <c:pt idx="5">
                  <c:v>Toidukäitlemisettevõtjad on toidu ohutuse osas ausad</c:v>
                </c:pt>
              </c:strCache>
            </c:strRef>
          </c:cat>
          <c:val>
            <c:numRef>
              <c:f>Q3_b!$E$3:$E$8</c:f>
              <c:numCache>
                <c:formatCode>0</c:formatCode>
                <c:ptCount val="6"/>
                <c:pt idx="0">
                  <c:v>10.25</c:v>
                </c:pt>
                <c:pt idx="1">
                  <c:v>8</c:v>
                </c:pt>
                <c:pt idx="2">
                  <c:v>14.25</c:v>
                </c:pt>
                <c:pt idx="3">
                  <c:v>17</c:v>
                </c:pt>
                <c:pt idx="4">
                  <c:v>18.125</c:v>
                </c:pt>
                <c:pt idx="5">
                  <c:v>17.375</c:v>
                </c:pt>
              </c:numCache>
            </c:numRef>
          </c:val>
          <c:extLst>
            <c:ext xmlns:c16="http://schemas.microsoft.com/office/drawing/2014/chart" uri="{C3380CC4-5D6E-409C-BE32-E72D297353CC}">
              <c16:uniqueId val="{00000003-5464-4452-BD23-9C0690C7F526}"/>
            </c:ext>
          </c:extLst>
        </c:ser>
        <c:ser>
          <c:idx val="4"/>
          <c:order val="4"/>
          <c:tx>
            <c:strRef>
              <c:f>Q3_b!$F$2</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5464-4452-BD23-9C0690C7F526}"/>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5464-4452-BD23-9C0690C7F526}"/>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Q3_b!$A$3:$A$8</c:f>
              <c:strCache>
                <c:ptCount val="6"/>
                <c:pt idx="0">
                  <c:v>Toidukäitlemisettevõtjad* on pädevad toidu ohutust kontrollima</c:v>
                </c:pt>
                <c:pt idx="1">
                  <c:v>Toidukäitlemisettevõtjatel on piisavalt teadmisi toidu ohutuse tagamiseks</c:v>
                </c:pt>
                <c:pt idx="2">
                  <c:v>Toidukäitlemisettevõtjad pööravad toidu ohutusele erilist tähelepanu</c:v>
                </c:pt>
                <c:pt idx="3">
                  <c:v>Toidukäitlemisettevõtjate tegevus toidu ohutuse tagamiseks on piisav</c:v>
                </c:pt>
                <c:pt idx="4">
                  <c:v>Toidukäitlemisettevõtjad on toidu ohutust puudutava info osas piisavalt avatud</c:v>
                </c:pt>
                <c:pt idx="5">
                  <c:v>Toidukäitlemisettevõtjad on toidu ohutuse osas ausad</c:v>
                </c:pt>
              </c:strCache>
            </c:strRef>
          </c:cat>
          <c:val>
            <c:numRef>
              <c:f>Q3_b!$F$3:$F$8</c:f>
              <c:numCache>
                <c:formatCode>0</c:formatCode>
                <c:ptCount val="6"/>
                <c:pt idx="0">
                  <c:v>1.75</c:v>
                </c:pt>
                <c:pt idx="1">
                  <c:v>1</c:v>
                </c:pt>
                <c:pt idx="2">
                  <c:v>4</c:v>
                </c:pt>
                <c:pt idx="3">
                  <c:v>3.5</c:v>
                </c:pt>
                <c:pt idx="4">
                  <c:v>4.75</c:v>
                </c:pt>
                <c:pt idx="5">
                  <c:v>4.25</c:v>
                </c:pt>
              </c:numCache>
            </c:numRef>
          </c:val>
          <c:extLst>
            <c:ext xmlns:c16="http://schemas.microsoft.com/office/drawing/2014/chart" uri="{C3380CC4-5D6E-409C-BE32-E72D297353CC}">
              <c16:uniqueId val="{00000005-5464-4452-BD23-9C0690C7F526}"/>
            </c:ext>
          </c:extLst>
        </c:ser>
        <c:ser>
          <c:idx val="5"/>
          <c:order val="5"/>
          <c:tx>
            <c:strRef>
              <c:f>Q3_b!$G$2</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5464-4452-BD23-9C0690C7F526}"/>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5464-4452-BD23-9C0690C7F526}"/>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Q3_b!$A$3:$A$8</c:f>
              <c:strCache>
                <c:ptCount val="6"/>
                <c:pt idx="0">
                  <c:v>Toidukäitlemisettevõtjad* on pädevad toidu ohutust kontrollima</c:v>
                </c:pt>
                <c:pt idx="1">
                  <c:v>Toidukäitlemisettevõtjatel on piisavalt teadmisi toidu ohutuse tagamiseks</c:v>
                </c:pt>
                <c:pt idx="2">
                  <c:v>Toidukäitlemisettevõtjad pööravad toidu ohutusele erilist tähelepanu</c:v>
                </c:pt>
                <c:pt idx="3">
                  <c:v>Toidukäitlemisettevõtjate tegevus toidu ohutuse tagamiseks on piisav</c:v>
                </c:pt>
                <c:pt idx="4">
                  <c:v>Toidukäitlemisettevõtjad on toidu ohutust puudutava info osas piisavalt avatud</c:v>
                </c:pt>
                <c:pt idx="5">
                  <c:v>Toidukäitlemisettevõtjad on toidu ohutuse osas ausad</c:v>
                </c:pt>
              </c:strCache>
            </c:strRef>
          </c:cat>
          <c:val>
            <c:numRef>
              <c:f>Q3_b!$G$3:$G$8</c:f>
              <c:numCache>
                <c:formatCode>0</c:formatCode>
                <c:ptCount val="6"/>
                <c:pt idx="0">
                  <c:v>7.5</c:v>
                </c:pt>
                <c:pt idx="1">
                  <c:v>7</c:v>
                </c:pt>
                <c:pt idx="2">
                  <c:v>9.625</c:v>
                </c:pt>
                <c:pt idx="3">
                  <c:v>9.625</c:v>
                </c:pt>
                <c:pt idx="4">
                  <c:v>7.75</c:v>
                </c:pt>
                <c:pt idx="5">
                  <c:v>7</c:v>
                </c:pt>
              </c:numCache>
            </c:numRef>
          </c:val>
          <c:extLst>
            <c:ext xmlns:c16="http://schemas.microsoft.com/office/drawing/2014/chart" uri="{C3380CC4-5D6E-409C-BE32-E72D297353CC}">
              <c16:uniqueId val="{00000007-5464-4452-BD23-9C0690C7F526}"/>
            </c:ext>
          </c:extLst>
        </c:ser>
        <c:dLbls>
          <c:showLegendKey val="0"/>
          <c:showVal val="0"/>
          <c:showCatName val="0"/>
          <c:showSerName val="0"/>
          <c:showPercent val="0"/>
          <c:showBubbleSize val="0"/>
        </c:dLbls>
        <c:gapWidth val="150"/>
        <c:shape val="box"/>
        <c:axId val="402338776"/>
        <c:axId val="402338384"/>
        <c:axId val="0"/>
      </c:bar3DChart>
      <c:catAx>
        <c:axId val="402338776"/>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02338384"/>
        <c:crosses val="autoZero"/>
        <c:auto val="1"/>
        <c:lblAlgn val="ctr"/>
        <c:lblOffset val="100"/>
        <c:noMultiLvlLbl val="0"/>
      </c:catAx>
      <c:valAx>
        <c:axId val="402338384"/>
        <c:scaling>
          <c:orientation val="minMax"/>
        </c:scaling>
        <c:delete val="1"/>
        <c:axPos val="t"/>
        <c:numFmt formatCode="0%" sourceLinked="1"/>
        <c:majorTickMark val="none"/>
        <c:minorTickMark val="none"/>
        <c:tickLblPos val="nextTo"/>
        <c:crossAx val="402338776"/>
        <c:crosses val="autoZero"/>
        <c:crossBetween val="between"/>
      </c:valAx>
    </c:plotArea>
    <c:legend>
      <c:legendPos val="b"/>
      <c:layout>
        <c:manualLayout>
          <c:xMode val="edge"/>
          <c:yMode val="edge"/>
          <c:x val="0.10275232259129471"/>
          <c:y val="0.88240597727275782"/>
          <c:w val="0.83335345578324371"/>
          <c:h val="0.11720687060547999"/>
        </c:manualLayout>
      </c:layout>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sz="1400" b="1" i="0" baseline="0">
                <a:effectLst/>
              </a:rPr>
              <a:t>Mil määral nõustute järgnevate väidetega? </a:t>
            </a:r>
            <a:br>
              <a:rPr lang="et-EE" sz="1400" b="1" i="0" baseline="0">
                <a:effectLst/>
              </a:rPr>
            </a:br>
            <a:r>
              <a:rPr lang="et-EE" sz="1400" b="0" i="0" baseline="0">
                <a:effectLst/>
              </a:rPr>
              <a:t>N=800</a:t>
            </a:r>
            <a:endParaRPr lang="et-EE" sz="1400">
              <a:effectLst/>
            </a:endParaRPr>
          </a:p>
        </c:rich>
      </c:tx>
      <c:layout>
        <c:manualLayout>
          <c:xMode val="edge"/>
          <c:yMode val="edge"/>
          <c:x val="0.43284304851665067"/>
          <c:y val="8.94110218269784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Q3_b_taust!$B$2</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Q3_b_taust!$A$3:$A$20</c:f>
              <c:strCache>
                <c:ptCount val="18"/>
                <c:pt idx="0">
                  <c:v>Toidukäitlemisettevõtjad on pädevad toidu ohutust kontrollima</c:v>
                </c:pt>
                <c:pt idx="1">
                  <c:v>Mees</c:v>
                </c:pt>
                <c:pt idx="2">
                  <c:v>Naine</c:v>
                </c:pt>
                <c:pt idx="3">
                  <c:v>Toidukäitlemisettevõtjatel on piisavalt teadmisi toidu ohutuse tagamiseks</c:v>
                </c:pt>
                <c:pt idx="4">
                  <c:v>Mees</c:v>
                </c:pt>
                <c:pt idx="5">
                  <c:v>Naine</c:v>
                </c:pt>
                <c:pt idx="6">
                  <c:v>Toidukäitlemisettevõtjad pööravad toidu ohutusele erilist tähelepanu</c:v>
                </c:pt>
                <c:pt idx="7">
                  <c:v>Mees</c:v>
                </c:pt>
                <c:pt idx="8">
                  <c:v>Naine</c:v>
                </c:pt>
                <c:pt idx="9">
                  <c:v>Toidukäitlemisettevõtjate tegevus toidu ohutuse tagamiseks on piisav</c:v>
                </c:pt>
                <c:pt idx="10">
                  <c:v>Mees</c:v>
                </c:pt>
                <c:pt idx="11">
                  <c:v>Naine</c:v>
                </c:pt>
                <c:pt idx="12">
                  <c:v>Toidukäitlemisettevõtjad on toidu ohutust puudutava info osas piisavalt avatud</c:v>
                </c:pt>
                <c:pt idx="13">
                  <c:v>Mees</c:v>
                </c:pt>
                <c:pt idx="14">
                  <c:v>Naine</c:v>
                </c:pt>
                <c:pt idx="15">
                  <c:v>Toidukäitlemisettevõtjad on toidu ohutuse osas ausad</c:v>
                </c:pt>
                <c:pt idx="16">
                  <c:v>Mees</c:v>
                </c:pt>
                <c:pt idx="17">
                  <c:v>Naine</c:v>
                </c:pt>
              </c:strCache>
            </c:strRef>
          </c:cat>
          <c:val>
            <c:numRef>
              <c:f>Q3_b_taust!$B$3:$B$20</c:f>
              <c:numCache>
                <c:formatCode>0</c:formatCode>
                <c:ptCount val="18"/>
                <c:pt idx="1">
                  <c:v>9.2592592592592595</c:v>
                </c:pt>
                <c:pt idx="2">
                  <c:v>11.137440758293801</c:v>
                </c:pt>
                <c:pt idx="4">
                  <c:v>8.4656084656084705</c:v>
                </c:pt>
                <c:pt idx="5">
                  <c:v>9.4786729857819907</c:v>
                </c:pt>
                <c:pt idx="7">
                  <c:v>7.1428571428571397</c:v>
                </c:pt>
                <c:pt idx="8">
                  <c:v>4.50236966824645</c:v>
                </c:pt>
                <c:pt idx="10">
                  <c:v>7.1428571428571397</c:v>
                </c:pt>
                <c:pt idx="11">
                  <c:v>3.7914691943127998</c:v>
                </c:pt>
                <c:pt idx="13">
                  <c:v>5.2910052910052903</c:v>
                </c:pt>
                <c:pt idx="14">
                  <c:v>4.2654028436019003</c:v>
                </c:pt>
                <c:pt idx="16">
                  <c:v>5.0264550264550296</c:v>
                </c:pt>
                <c:pt idx="17">
                  <c:v>3.0805687203791501</c:v>
                </c:pt>
              </c:numCache>
            </c:numRef>
          </c:val>
          <c:extLst>
            <c:ext xmlns:c16="http://schemas.microsoft.com/office/drawing/2014/chart" uri="{C3380CC4-5D6E-409C-BE32-E72D297353CC}">
              <c16:uniqueId val="{00000000-B74C-458E-8D3F-0E6F940A7EAF}"/>
            </c:ext>
          </c:extLst>
        </c:ser>
        <c:ser>
          <c:idx val="1"/>
          <c:order val="1"/>
          <c:tx>
            <c:strRef>
              <c:f>Q3_b_taust!$C$2</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Q3_b_taust!$A$3:$A$20</c:f>
              <c:strCache>
                <c:ptCount val="18"/>
                <c:pt idx="0">
                  <c:v>Toidukäitlemisettevõtjad on pädevad toidu ohutust kontrollima</c:v>
                </c:pt>
                <c:pt idx="1">
                  <c:v>Mees</c:v>
                </c:pt>
                <c:pt idx="2">
                  <c:v>Naine</c:v>
                </c:pt>
                <c:pt idx="3">
                  <c:v>Toidukäitlemisettevõtjatel on piisavalt teadmisi toidu ohutuse tagamiseks</c:v>
                </c:pt>
                <c:pt idx="4">
                  <c:v>Mees</c:v>
                </c:pt>
                <c:pt idx="5">
                  <c:v>Naine</c:v>
                </c:pt>
                <c:pt idx="6">
                  <c:v>Toidukäitlemisettevõtjad pööravad toidu ohutusele erilist tähelepanu</c:v>
                </c:pt>
                <c:pt idx="7">
                  <c:v>Mees</c:v>
                </c:pt>
                <c:pt idx="8">
                  <c:v>Naine</c:v>
                </c:pt>
                <c:pt idx="9">
                  <c:v>Toidukäitlemisettevõtjate tegevus toidu ohutuse tagamiseks on piisav</c:v>
                </c:pt>
                <c:pt idx="10">
                  <c:v>Mees</c:v>
                </c:pt>
                <c:pt idx="11">
                  <c:v>Naine</c:v>
                </c:pt>
                <c:pt idx="12">
                  <c:v>Toidukäitlemisettevõtjad on toidu ohutust puudutava info osas piisavalt avatud</c:v>
                </c:pt>
                <c:pt idx="13">
                  <c:v>Mees</c:v>
                </c:pt>
                <c:pt idx="14">
                  <c:v>Naine</c:v>
                </c:pt>
                <c:pt idx="15">
                  <c:v>Toidukäitlemisettevõtjad on toidu ohutuse osas ausad</c:v>
                </c:pt>
                <c:pt idx="16">
                  <c:v>Mees</c:v>
                </c:pt>
                <c:pt idx="17">
                  <c:v>Naine</c:v>
                </c:pt>
              </c:strCache>
            </c:strRef>
          </c:cat>
          <c:val>
            <c:numRef>
              <c:f>Q3_b_taust!$C$3:$C$20</c:f>
              <c:numCache>
                <c:formatCode>0</c:formatCode>
                <c:ptCount val="18"/>
                <c:pt idx="1">
                  <c:v>41.798941798941797</c:v>
                </c:pt>
                <c:pt idx="2">
                  <c:v>42.890995260663502</c:v>
                </c:pt>
                <c:pt idx="4">
                  <c:v>48.412698412698397</c:v>
                </c:pt>
                <c:pt idx="5">
                  <c:v>48.104265402843602</c:v>
                </c:pt>
                <c:pt idx="7">
                  <c:v>31.746031746031701</c:v>
                </c:pt>
                <c:pt idx="8">
                  <c:v>28.1990521327014</c:v>
                </c:pt>
                <c:pt idx="10">
                  <c:v>29.365079365079399</c:v>
                </c:pt>
                <c:pt idx="11">
                  <c:v>32.464454976303301</c:v>
                </c:pt>
                <c:pt idx="13">
                  <c:v>26.7195767195767</c:v>
                </c:pt>
                <c:pt idx="14">
                  <c:v>26.7772511848341</c:v>
                </c:pt>
                <c:pt idx="16">
                  <c:v>28.3068783068783</c:v>
                </c:pt>
                <c:pt idx="17">
                  <c:v>27.251184834123201</c:v>
                </c:pt>
              </c:numCache>
            </c:numRef>
          </c:val>
          <c:extLst>
            <c:ext xmlns:c16="http://schemas.microsoft.com/office/drawing/2014/chart" uri="{C3380CC4-5D6E-409C-BE32-E72D297353CC}">
              <c16:uniqueId val="{00000001-B74C-458E-8D3F-0E6F940A7EAF}"/>
            </c:ext>
          </c:extLst>
        </c:ser>
        <c:ser>
          <c:idx val="2"/>
          <c:order val="2"/>
          <c:tx>
            <c:strRef>
              <c:f>Q3_b_taust!$D$2</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Q3_b_taust!$A$3:$A$20</c:f>
              <c:strCache>
                <c:ptCount val="18"/>
                <c:pt idx="0">
                  <c:v>Toidukäitlemisettevõtjad on pädevad toidu ohutust kontrollima</c:v>
                </c:pt>
                <c:pt idx="1">
                  <c:v>Mees</c:v>
                </c:pt>
                <c:pt idx="2">
                  <c:v>Naine</c:v>
                </c:pt>
                <c:pt idx="3">
                  <c:v>Toidukäitlemisettevõtjatel on piisavalt teadmisi toidu ohutuse tagamiseks</c:v>
                </c:pt>
                <c:pt idx="4">
                  <c:v>Mees</c:v>
                </c:pt>
                <c:pt idx="5">
                  <c:v>Naine</c:v>
                </c:pt>
                <c:pt idx="6">
                  <c:v>Toidukäitlemisettevõtjad pööravad toidu ohutusele erilist tähelepanu</c:v>
                </c:pt>
                <c:pt idx="7">
                  <c:v>Mees</c:v>
                </c:pt>
                <c:pt idx="8">
                  <c:v>Naine</c:v>
                </c:pt>
                <c:pt idx="9">
                  <c:v>Toidukäitlemisettevõtjate tegevus toidu ohutuse tagamiseks on piisav</c:v>
                </c:pt>
                <c:pt idx="10">
                  <c:v>Mees</c:v>
                </c:pt>
                <c:pt idx="11">
                  <c:v>Naine</c:v>
                </c:pt>
                <c:pt idx="12">
                  <c:v>Toidukäitlemisettevõtjad on toidu ohutust puudutava info osas piisavalt avatud</c:v>
                </c:pt>
                <c:pt idx="13">
                  <c:v>Mees</c:v>
                </c:pt>
                <c:pt idx="14">
                  <c:v>Naine</c:v>
                </c:pt>
                <c:pt idx="15">
                  <c:v>Toidukäitlemisettevõtjad on toidu ohutuse osas ausad</c:v>
                </c:pt>
                <c:pt idx="16">
                  <c:v>Mees</c:v>
                </c:pt>
                <c:pt idx="17">
                  <c:v>Naine</c:v>
                </c:pt>
              </c:strCache>
            </c:strRef>
          </c:cat>
          <c:val>
            <c:numRef>
              <c:f>Q3_b_taust!$D$3:$D$20</c:f>
              <c:numCache>
                <c:formatCode>0</c:formatCode>
                <c:ptCount val="18"/>
                <c:pt idx="1">
                  <c:v>29.100529100529101</c:v>
                </c:pt>
                <c:pt idx="2">
                  <c:v>26.7772511848341</c:v>
                </c:pt>
                <c:pt idx="4">
                  <c:v>26.7195767195767</c:v>
                </c:pt>
                <c:pt idx="5">
                  <c:v>26.7772511848341</c:v>
                </c:pt>
                <c:pt idx="7">
                  <c:v>33.862433862433903</c:v>
                </c:pt>
                <c:pt idx="8">
                  <c:v>38.862559241706201</c:v>
                </c:pt>
                <c:pt idx="10">
                  <c:v>34.920634920634903</c:v>
                </c:pt>
                <c:pt idx="11">
                  <c:v>32.227488151658797</c:v>
                </c:pt>
                <c:pt idx="13">
                  <c:v>35.978835978836003</c:v>
                </c:pt>
                <c:pt idx="14">
                  <c:v>39.5734597156398</c:v>
                </c:pt>
                <c:pt idx="16">
                  <c:v>37.566137566137598</c:v>
                </c:pt>
                <c:pt idx="17">
                  <c:v>41.469194312796198</c:v>
                </c:pt>
              </c:numCache>
            </c:numRef>
          </c:val>
          <c:extLst>
            <c:ext xmlns:c16="http://schemas.microsoft.com/office/drawing/2014/chart" uri="{C3380CC4-5D6E-409C-BE32-E72D297353CC}">
              <c16:uniqueId val="{00000002-B74C-458E-8D3F-0E6F940A7EAF}"/>
            </c:ext>
          </c:extLst>
        </c:ser>
        <c:ser>
          <c:idx val="3"/>
          <c:order val="3"/>
          <c:tx>
            <c:strRef>
              <c:f>Q3_b_taust!$E$2</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Q3_b_taust!$A$3:$A$20</c:f>
              <c:strCache>
                <c:ptCount val="18"/>
                <c:pt idx="0">
                  <c:v>Toidukäitlemisettevõtjad on pädevad toidu ohutust kontrollima</c:v>
                </c:pt>
                <c:pt idx="1">
                  <c:v>Mees</c:v>
                </c:pt>
                <c:pt idx="2">
                  <c:v>Naine</c:v>
                </c:pt>
                <c:pt idx="3">
                  <c:v>Toidukäitlemisettevõtjatel on piisavalt teadmisi toidu ohutuse tagamiseks</c:v>
                </c:pt>
                <c:pt idx="4">
                  <c:v>Mees</c:v>
                </c:pt>
                <c:pt idx="5">
                  <c:v>Naine</c:v>
                </c:pt>
                <c:pt idx="6">
                  <c:v>Toidukäitlemisettevõtjad pööravad toidu ohutusele erilist tähelepanu</c:v>
                </c:pt>
                <c:pt idx="7">
                  <c:v>Mees</c:v>
                </c:pt>
                <c:pt idx="8">
                  <c:v>Naine</c:v>
                </c:pt>
                <c:pt idx="9">
                  <c:v>Toidukäitlemisettevõtjate tegevus toidu ohutuse tagamiseks on piisav</c:v>
                </c:pt>
                <c:pt idx="10">
                  <c:v>Mees</c:v>
                </c:pt>
                <c:pt idx="11">
                  <c:v>Naine</c:v>
                </c:pt>
                <c:pt idx="12">
                  <c:v>Toidukäitlemisettevõtjad on toidu ohutust puudutava info osas piisavalt avatud</c:v>
                </c:pt>
                <c:pt idx="13">
                  <c:v>Mees</c:v>
                </c:pt>
                <c:pt idx="14">
                  <c:v>Naine</c:v>
                </c:pt>
                <c:pt idx="15">
                  <c:v>Toidukäitlemisettevõtjad on toidu ohutuse osas ausad</c:v>
                </c:pt>
                <c:pt idx="16">
                  <c:v>Mees</c:v>
                </c:pt>
                <c:pt idx="17">
                  <c:v>Naine</c:v>
                </c:pt>
              </c:strCache>
            </c:strRef>
          </c:cat>
          <c:val>
            <c:numRef>
              <c:f>Q3_b_taust!$E$3:$E$20</c:f>
              <c:numCache>
                <c:formatCode>0</c:formatCode>
                <c:ptCount val="18"/>
                <c:pt idx="1">
                  <c:v>12.4338624338624</c:v>
                </c:pt>
                <c:pt idx="2">
                  <c:v>8.2938388625592392</c:v>
                </c:pt>
                <c:pt idx="4">
                  <c:v>9.5238095238095202</c:v>
                </c:pt>
                <c:pt idx="5">
                  <c:v>6.6350710900473899</c:v>
                </c:pt>
                <c:pt idx="7">
                  <c:v>14.285714285714301</c:v>
                </c:pt>
                <c:pt idx="8">
                  <c:v>14.218009478673</c:v>
                </c:pt>
                <c:pt idx="10">
                  <c:v>16.1375661375661</c:v>
                </c:pt>
                <c:pt idx="11">
                  <c:v>17.7725118483412</c:v>
                </c:pt>
                <c:pt idx="13">
                  <c:v>19.047619047619001</c:v>
                </c:pt>
                <c:pt idx="14">
                  <c:v>17.298578199052098</c:v>
                </c:pt>
                <c:pt idx="16">
                  <c:v>16.402116402116398</c:v>
                </c:pt>
                <c:pt idx="17">
                  <c:v>18.246445497630301</c:v>
                </c:pt>
              </c:numCache>
            </c:numRef>
          </c:val>
          <c:extLst>
            <c:ext xmlns:c16="http://schemas.microsoft.com/office/drawing/2014/chart" uri="{C3380CC4-5D6E-409C-BE32-E72D297353CC}">
              <c16:uniqueId val="{00000003-B74C-458E-8D3F-0E6F940A7EAF}"/>
            </c:ext>
          </c:extLst>
        </c:ser>
        <c:ser>
          <c:idx val="4"/>
          <c:order val="4"/>
          <c:tx>
            <c:strRef>
              <c:f>Q3_b_taust!$F$2</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4C-458E-8D3F-0E6F940A7E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Q3_b_taust!$A$3:$A$20</c:f>
              <c:strCache>
                <c:ptCount val="18"/>
                <c:pt idx="0">
                  <c:v>Toidukäitlemisettevõtjad on pädevad toidu ohutust kontrollima</c:v>
                </c:pt>
                <c:pt idx="1">
                  <c:v>Mees</c:v>
                </c:pt>
                <c:pt idx="2">
                  <c:v>Naine</c:v>
                </c:pt>
                <c:pt idx="3">
                  <c:v>Toidukäitlemisettevõtjatel on piisavalt teadmisi toidu ohutuse tagamiseks</c:v>
                </c:pt>
                <c:pt idx="4">
                  <c:v>Mees</c:v>
                </c:pt>
                <c:pt idx="5">
                  <c:v>Naine</c:v>
                </c:pt>
                <c:pt idx="6">
                  <c:v>Toidukäitlemisettevõtjad pööravad toidu ohutusele erilist tähelepanu</c:v>
                </c:pt>
                <c:pt idx="7">
                  <c:v>Mees</c:v>
                </c:pt>
                <c:pt idx="8">
                  <c:v>Naine</c:v>
                </c:pt>
                <c:pt idx="9">
                  <c:v>Toidukäitlemisettevõtjate tegevus toidu ohutuse tagamiseks on piisav</c:v>
                </c:pt>
                <c:pt idx="10">
                  <c:v>Mees</c:v>
                </c:pt>
                <c:pt idx="11">
                  <c:v>Naine</c:v>
                </c:pt>
                <c:pt idx="12">
                  <c:v>Toidukäitlemisettevõtjad on toidu ohutust puudutava info osas piisavalt avatud</c:v>
                </c:pt>
                <c:pt idx="13">
                  <c:v>Mees</c:v>
                </c:pt>
                <c:pt idx="14">
                  <c:v>Naine</c:v>
                </c:pt>
                <c:pt idx="15">
                  <c:v>Toidukäitlemisettevõtjad on toidu ohutuse osas ausad</c:v>
                </c:pt>
                <c:pt idx="16">
                  <c:v>Mees</c:v>
                </c:pt>
                <c:pt idx="17">
                  <c:v>Naine</c:v>
                </c:pt>
              </c:strCache>
            </c:strRef>
          </c:cat>
          <c:val>
            <c:numRef>
              <c:f>Q3_b_taust!$F$3:$F$20</c:f>
              <c:numCache>
                <c:formatCode>0</c:formatCode>
                <c:ptCount val="18"/>
                <c:pt idx="1">
                  <c:v>1.8518518518518501</c:v>
                </c:pt>
                <c:pt idx="2">
                  <c:v>1.6587677725118499</c:v>
                </c:pt>
                <c:pt idx="4">
                  <c:v>1.3227513227513199</c:v>
                </c:pt>
                <c:pt idx="5">
                  <c:v>0.71090047393364897</c:v>
                </c:pt>
                <c:pt idx="7">
                  <c:v>4.7619047619047601</c:v>
                </c:pt>
                <c:pt idx="8">
                  <c:v>3.3175355450236999</c:v>
                </c:pt>
                <c:pt idx="10">
                  <c:v>4.4973544973545003</c:v>
                </c:pt>
                <c:pt idx="11">
                  <c:v>2.6066350710900501</c:v>
                </c:pt>
                <c:pt idx="13">
                  <c:v>5.5555555555555598</c:v>
                </c:pt>
                <c:pt idx="14">
                  <c:v>4.0284360189573496</c:v>
                </c:pt>
                <c:pt idx="16">
                  <c:v>6.6137566137566104</c:v>
                </c:pt>
                <c:pt idx="17">
                  <c:v>2.1327014218009501</c:v>
                </c:pt>
              </c:numCache>
            </c:numRef>
          </c:val>
          <c:extLst>
            <c:ext xmlns:c16="http://schemas.microsoft.com/office/drawing/2014/chart" uri="{C3380CC4-5D6E-409C-BE32-E72D297353CC}">
              <c16:uniqueId val="{00000005-B74C-458E-8D3F-0E6F940A7EAF}"/>
            </c:ext>
          </c:extLst>
        </c:ser>
        <c:ser>
          <c:idx val="5"/>
          <c:order val="5"/>
          <c:tx>
            <c:strRef>
              <c:f>Q3_b_taust!$G$2</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4C-458E-8D3F-0E6F940A7E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Q3_b_taust!$A$3:$A$20</c:f>
              <c:strCache>
                <c:ptCount val="18"/>
                <c:pt idx="0">
                  <c:v>Toidukäitlemisettevõtjad on pädevad toidu ohutust kontrollima</c:v>
                </c:pt>
                <c:pt idx="1">
                  <c:v>Mees</c:v>
                </c:pt>
                <c:pt idx="2">
                  <c:v>Naine</c:v>
                </c:pt>
                <c:pt idx="3">
                  <c:v>Toidukäitlemisettevõtjatel on piisavalt teadmisi toidu ohutuse tagamiseks</c:v>
                </c:pt>
                <c:pt idx="4">
                  <c:v>Mees</c:v>
                </c:pt>
                <c:pt idx="5">
                  <c:v>Naine</c:v>
                </c:pt>
                <c:pt idx="6">
                  <c:v>Toidukäitlemisettevõtjad pööravad toidu ohutusele erilist tähelepanu</c:v>
                </c:pt>
                <c:pt idx="7">
                  <c:v>Mees</c:v>
                </c:pt>
                <c:pt idx="8">
                  <c:v>Naine</c:v>
                </c:pt>
                <c:pt idx="9">
                  <c:v>Toidukäitlemisettevõtjate tegevus toidu ohutuse tagamiseks on piisav</c:v>
                </c:pt>
                <c:pt idx="10">
                  <c:v>Mees</c:v>
                </c:pt>
                <c:pt idx="11">
                  <c:v>Naine</c:v>
                </c:pt>
                <c:pt idx="12">
                  <c:v>Toidukäitlemisettevõtjad on toidu ohutust puudutava info osas piisavalt avatud</c:v>
                </c:pt>
                <c:pt idx="13">
                  <c:v>Mees</c:v>
                </c:pt>
                <c:pt idx="14">
                  <c:v>Naine</c:v>
                </c:pt>
                <c:pt idx="15">
                  <c:v>Toidukäitlemisettevõtjad on toidu ohutuse osas ausad</c:v>
                </c:pt>
                <c:pt idx="16">
                  <c:v>Mees</c:v>
                </c:pt>
                <c:pt idx="17">
                  <c:v>Naine</c:v>
                </c:pt>
              </c:strCache>
            </c:strRef>
          </c:cat>
          <c:val>
            <c:numRef>
              <c:f>Q3_b_taust!$G$3:$G$20</c:f>
              <c:numCache>
                <c:formatCode>0</c:formatCode>
                <c:ptCount val="18"/>
                <c:pt idx="1">
                  <c:v>5.5555555555555598</c:v>
                </c:pt>
                <c:pt idx="2">
                  <c:v>9.24170616113744</c:v>
                </c:pt>
                <c:pt idx="4">
                  <c:v>5.5555555555555598</c:v>
                </c:pt>
                <c:pt idx="5">
                  <c:v>8.2938388625592392</c:v>
                </c:pt>
                <c:pt idx="7">
                  <c:v>8.2010582010581992</c:v>
                </c:pt>
                <c:pt idx="8">
                  <c:v>10.9004739336493</c:v>
                </c:pt>
                <c:pt idx="10">
                  <c:v>7.9365079365079403</c:v>
                </c:pt>
                <c:pt idx="11">
                  <c:v>11.137440758293801</c:v>
                </c:pt>
                <c:pt idx="13">
                  <c:v>7.4074074074074101</c:v>
                </c:pt>
                <c:pt idx="14">
                  <c:v>8.0568720379146903</c:v>
                </c:pt>
                <c:pt idx="16">
                  <c:v>6.0846560846560802</c:v>
                </c:pt>
                <c:pt idx="17">
                  <c:v>7.8199052132701397</c:v>
                </c:pt>
              </c:numCache>
            </c:numRef>
          </c:val>
          <c:extLst>
            <c:ext xmlns:c16="http://schemas.microsoft.com/office/drawing/2014/chart" uri="{C3380CC4-5D6E-409C-BE32-E72D297353CC}">
              <c16:uniqueId val="{00000007-B74C-458E-8D3F-0E6F940A7EAF}"/>
            </c:ext>
          </c:extLst>
        </c:ser>
        <c:dLbls>
          <c:showLegendKey val="0"/>
          <c:showVal val="1"/>
          <c:showCatName val="0"/>
          <c:showSerName val="0"/>
          <c:showPercent val="0"/>
          <c:showBubbleSize val="0"/>
        </c:dLbls>
        <c:gapWidth val="150"/>
        <c:shape val="box"/>
        <c:axId val="402339952"/>
        <c:axId val="402341128"/>
        <c:axId val="0"/>
      </c:bar3DChart>
      <c:catAx>
        <c:axId val="402339952"/>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02341128"/>
        <c:crosses val="autoZero"/>
        <c:auto val="1"/>
        <c:lblAlgn val="ctr"/>
        <c:lblOffset val="100"/>
        <c:noMultiLvlLbl val="0"/>
      </c:catAx>
      <c:valAx>
        <c:axId val="402341128"/>
        <c:scaling>
          <c:orientation val="minMax"/>
        </c:scaling>
        <c:delete val="1"/>
        <c:axPos val="t"/>
        <c:numFmt formatCode="0%" sourceLinked="1"/>
        <c:majorTickMark val="none"/>
        <c:minorTickMark val="none"/>
        <c:tickLblPos val="nextTo"/>
        <c:crossAx val="402339952"/>
        <c:crosses val="autoZero"/>
        <c:crossBetween val="between"/>
      </c:valAx>
      <c:spPr>
        <a:noFill/>
        <a:ln>
          <a:noFill/>
        </a:ln>
        <a:effectLst/>
      </c:spPr>
    </c:plotArea>
    <c:legend>
      <c:legendPos val="r"/>
      <c:layout>
        <c:manualLayout>
          <c:xMode val="edge"/>
          <c:yMode val="edge"/>
          <c:x val="0.82489653178513433"/>
          <c:y val="0.42937685087429678"/>
          <c:w val="0.14928872552172923"/>
          <c:h val="0.1845796357692795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sz="1400" b="1" i="0" baseline="0">
                <a:effectLst/>
              </a:rPr>
              <a:t>Mil määral nõustute järgnevate väidetega? </a:t>
            </a:r>
            <a:br>
              <a:rPr lang="et-EE" sz="1400" b="1" i="0" baseline="0">
                <a:effectLst/>
              </a:rPr>
            </a:br>
            <a:r>
              <a:rPr lang="et-EE" sz="1400" b="0" i="0" baseline="0">
                <a:effectLst/>
              </a:rPr>
              <a:t>N=800</a:t>
            </a:r>
            <a:endParaRPr lang="et-EE" sz="1400">
              <a:effectLst/>
            </a:endParaRPr>
          </a:p>
        </c:rich>
      </c:tx>
      <c:layout>
        <c:manualLayout>
          <c:xMode val="edge"/>
          <c:yMode val="edge"/>
          <c:x val="0.40684787324958988"/>
          <c:y val="2.62308282594007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0625866647953013"/>
          <c:y val="5.7103482799051863E-2"/>
          <c:w val="0.39724746668287847"/>
          <c:h val="0.92208345189976948"/>
        </c:manualLayout>
      </c:layout>
      <c:bar3DChart>
        <c:barDir val="bar"/>
        <c:grouping val="percentStacked"/>
        <c:varyColors val="0"/>
        <c:ser>
          <c:idx val="0"/>
          <c:order val="0"/>
          <c:tx>
            <c:strRef>
              <c:f>Q3_b_taust!$B$34</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Q3_b_taust!$A$35:$A$49</c:f>
              <c:strCache>
                <c:ptCount val="15"/>
                <c:pt idx="0">
                  <c:v>Toidukäitlemisettevõtjad on pädevad toidu ohutust kontrollima</c:v>
                </c:pt>
                <c:pt idx="1">
                  <c:v>18-29</c:v>
                </c:pt>
                <c:pt idx="2">
                  <c:v>30-49</c:v>
                </c:pt>
                <c:pt idx="3">
                  <c:v>50-64</c:v>
                </c:pt>
                <c:pt idx="4">
                  <c:v>65-74</c:v>
                </c:pt>
                <c:pt idx="5">
                  <c:v>Toidukäitlemisettevõtjatel on piisavalt teadmisi toidu ohutuse tagamiseks</c:v>
                </c:pt>
                <c:pt idx="6">
                  <c:v>18-29</c:v>
                </c:pt>
                <c:pt idx="7">
                  <c:v>30-49</c:v>
                </c:pt>
                <c:pt idx="8">
                  <c:v>50-64</c:v>
                </c:pt>
                <c:pt idx="9">
                  <c:v>65-74</c:v>
                </c:pt>
                <c:pt idx="10">
                  <c:v>Toidukäitlemisettevõtjad pööravad toidu ohutusele erilist tähelepanu</c:v>
                </c:pt>
                <c:pt idx="11">
                  <c:v>18-29</c:v>
                </c:pt>
                <c:pt idx="12">
                  <c:v>30-49</c:v>
                </c:pt>
                <c:pt idx="13">
                  <c:v>50-64</c:v>
                </c:pt>
                <c:pt idx="14">
                  <c:v>65-74</c:v>
                </c:pt>
              </c:strCache>
            </c:strRef>
          </c:cat>
          <c:val>
            <c:numRef>
              <c:f>Q3_b_taust!$B$35:$B$49</c:f>
              <c:numCache>
                <c:formatCode>0</c:formatCode>
                <c:ptCount val="15"/>
                <c:pt idx="1">
                  <c:v>9.4890510948905096</c:v>
                </c:pt>
                <c:pt idx="2">
                  <c:v>11.620795107033601</c:v>
                </c:pt>
                <c:pt idx="3">
                  <c:v>8.2251082251082295</c:v>
                </c:pt>
                <c:pt idx="4">
                  <c:v>11.4285714285714</c:v>
                </c:pt>
                <c:pt idx="6">
                  <c:v>7.2992700729926998</c:v>
                </c:pt>
                <c:pt idx="7">
                  <c:v>10.397553516819601</c:v>
                </c:pt>
                <c:pt idx="8">
                  <c:v>7.7922077922077904</c:v>
                </c:pt>
                <c:pt idx="9">
                  <c:v>9.5238095238095202</c:v>
                </c:pt>
                <c:pt idx="11">
                  <c:v>5.10948905109489</c:v>
                </c:pt>
                <c:pt idx="12">
                  <c:v>7.9510703363914397</c:v>
                </c:pt>
                <c:pt idx="13">
                  <c:v>4.3290043290043299</c:v>
                </c:pt>
                <c:pt idx="14">
                  <c:v>2.8571428571428599</c:v>
                </c:pt>
              </c:numCache>
            </c:numRef>
          </c:val>
          <c:extLst>
            <c:ext xmlns:c16="http://schemas.microsoft.com/office/drawing/2014/chart" uri="{C3380CC4-5D6E-409C-BE32-E72D297353CC}">
              <c16:uniqueId val="{00000000-C787-4B17-92A6-B7BED434108E}"/>
            </c:ext>
          </c:extLst>
        </c:ser>
        <c:ser>
          <c:idx val="1"/>
          <c:order val="1"/>
          <c:tx>
            <c:strRef>
              <c:f>Q3_b_taust!$C$34</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Q3_b_taust!$A$35:$A$49</c:f>
              <c:strCache>
                <c:ptCount val="15"/>
                <c:pt idx="0">
                  <c:v>Toidukäitlemisettevõtjad on pädevad toidu ohutust kontrollima</c:v>
                </c:pt>
                <c:pt idx="1">
                  <c:v>18-29</c:v>
                </c:pt>
                <c:pt idx="2">
                  <c:v>30-49</c:v>
                </c:pt>
                <c:pt idx="3">
                  <c:v>50-64</c:v>
                </c:pt>
                <c:pt idx="4">
                  <c:v>65-74</c:v>
                </c:pt>
                <c:pt idx="5">
                  <c:v>Toidukäitlemisettevõtjatel on piisavalt teadmisi toidu ohutuse tagamiseks</c:v>
                </c:pt>
                <c:pt idx="6">
                  <c:v>18-29</c:v>
                </c:pt>
                <c:pt idx="7">
                  <c:v>30-49</c:v>
                </c:pt>
                <c:pt idx="8">
                  <c:v>50-64</c:v>
                </c:pt>
                <c:pt idx="9">
                  <c:v>65-74</c:v>
                </c:pt>
                <c:pt idx="10">
                  <c:v>Toidukäitlemisettevõtjad pööravad toidu ohutusele erilist tähelepanu</c:v>
                </c:pt>
                <c:pt idx="11">
                  <c:v>18-29</c:v>
                </c:pt>
                <c:pt idx="12">
                  <c:v>30-49</c:v>
                </c:pt>
                <c:pt idx="13">
                  <c:v>50-64</c:v>
                </c:pt>
                <c:pt idx="14">
                  <c:v>65-74</c:v>
                </c:pt>
              </c:strCache>
            </c:strRef>
          </c:cat>
          <c:val>
            <c:numRef>
              <c:f>Q3_b_taust!$C$35:$C$49</c:f>
              <c:numCache>
                <c:formatCode>0</c:formatCode>
                <c:ptCount val="15"/>
                <c:pt idx="1">
                  <c:v>46.715328467153299</c:v>
                </c:pt>
                <c:pt idx="2">
                  <c:v>37.920489296636099</c:v>
                </c:pt>
                <c:pt idx="3">
                  <c:v>44.588744588744603</c:v>
                </c:pt>
                <c:pt idx="4">
                  <c:v>45.714285714285701</c:v>
                </c:pt>
                <c:pt idx="6">
                  <c:v>52.554744525547498</c:v>
                </c:pt>
                <c:pt idx="7">
                  <c:v>43.730886850152899</c:v>
                </c:pt>
                <c:pt idx="8">
                  <c:v>51.082251082251098</c:v>
                </c:pt>
                <c:pt idx="9">
                  <c:v>50.476190476190503</c:v>
                </c:pt>
                <c:pt idx="11">
                  <c:v>35.766423357664202</c:v>
                </c:pt>
                <c:pt idx="12">
                  <c:v>27.217125382262999</c:v>
                </c:pt>
                <c:pt idx="13">
                  <c:v>26.406926406926399</c:v>
                </c:pt>
                <c:pt idx="14">
                  <c:v>38.095238095238102</c:v>
                </c:pt>
              </c:numCache>
            </c:numRef>
          </c:val>
          <c:extLst>
            <c:ext xmlns:c16="http://schemas.microsoft.com/office/drawing/2014/chart" uri="{C3380CC4-5D6E-409C-BE32-E72D297353CC}">
              <c16:uniqueId val="{00000001-C787-4B17-92A6-B7BED434108E}"/>
            </c:ext>
          </c:extLst>
        </c:ser>
        <c:ser>
          <c:idx val="2"/>
          <c:order val="2"/>
          <c:tx>
            <c:strRef>
              <c:f>Q3_b_taust!$D$34</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Q3_b_taust!$A$35:$A$49</c:f>
              <c:strCache>
                <c:ptCount val="15"/>
                <c:pt idx="0">
                  <c:v>Toidukäitlemisettevõtjad on pädevad toidu ohutust kontrollima</c:v>
                </c:pt>
                <c:pt idx="1">
                  <c:v>18-29</c:v>
                </c:pt>
                <c:pt idx="2">
                  <c:v>30-49</c:v>
                </c:pt>
                <c:pt idx="3">
                  <c:v>50-64</c:v>
                </c:pt>
                <c:pt idx="4">
                  <c:v>65-74</c:v>
                </c:pt>
                <c:pt idx="5">
                  <c:v>Toidukäitlemisettevõtjatel on piisavalt teadmisi toidu ohutuse tagamiseks</c:v>
                </c:pt>
                <c:pt idx="6">
                  <c:v>18-29</c:v>
                </c:pt>
                <c:pt idx="7">
                  <c:v>30-49</c:v>
                </c:pt>
                <c:pt idx="8">
                  <c:v>50-64</c:v>
                </c:pt>
                <c:pt idx="9">
                  <c:v>65-74</c:v>
                </c:pt>
                <c:pt idx="10">
                  <c:v>Toidukäitlemisettevõtjad pööravad toidu ohutusele erilist tähelepanu</c:v>
                </c:pt>
                <c:pt idx="11">
                  <c:v>18-29</c:v>
                </c:pt>
                <c:pt idx="12">
                  <c:v>30-49</c:v>
                </c:pt>
                <c:pt idx="13">
                  <c:v>50-64</c:v>
                </c:pt>
                <c:pt idx="14">
                  <c:v>65-74</c:v>
                </c:pt>
              </c:strCache>
            </c:strRef>
          </c:cat>
          <c:val>
            <c:numRef>
              <c:f>Q3_b_taust!$D$35:$D$49</c:f>
              <c:numCache>
                <c:formatCode>0</c:formatCode>
                <c:ptCount val="15"/>
                <c:pt idx="1">
                  <c:v>28.4671532846715</c:v>
                </c:pt>
                <c:pt idx="2">
                  <c:v>31.498470948012201</c:v>
                </c:pt>
                <c:pt idx="3">
                  <c:v>25.541125541125499</c:v>
                </c:pt>
                <c:pt idx="4">
                  <c:v>20.952380952380999</c:v>
                </c:pt>
                <c:pt idx="6">
                  <c:v>27.737226277372301</c:v>
                </c:pt>
                <c:pt idx="7">
                  <c:v>26.605504587155998</c:v>
                </c:pt>
                <c:pt idx="8">
                  <c:v>25.108225108225099</c:v>
                </c:pt>
                <c:pt idx="9">
                  <c:v>29.523809523809501</c:v>
                </c:pt>
                <c:pt idx="11">
                  <c:v>32.116788321167903</c:v>
                </c:pt>
                <c:pt idx="12">
                  <c:v>38.226299694189599</c:v>
                </c:pt>
                <c:pt idx="13">
                  <c:v>38.528138528138498</c:v>
                </c:pt>
                <c:pt idx="14">
                  <c:v>32.380952380952401</c:v>
                </c:pt>
              </c:numCache>
            </c:numRef>
          </c:val>
          <c:extLst>
            <c:ext xmlns:c16="http://schemas.microsoft.com/office/drawing/2014/chart" uri="{C3380CC4-5D6E-409C-BE32-E72D297353CC}">
              <c16:uniqueId val="{00000002-C787-4B17-92A6-B7BED434108E}"/>
            </c:ext>
          </c:extLst>
        </c:ser>
        <c:ser>
          <c:idx val="3"/>
          <c:order val="3"/>
          <c:tx>
            <c:strRef>
              <c:f>Q3_b_taust!$E$34</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Q3_b_taust!$A$35:$A$49</c:f>
              <c:strCache>
                <c:ptCount val="15"/>
                <c:pt idx="0">
                  <c:v>Toidukäitlemisettevõtjad on pädevad toidu ohutust kontrollima</c:v>
                </c:pt>
                <c:pt idx="1">
                  <c:v>18-29</c:v>
                </c:pt>
                <c:pt idx="2">
                  <c:v>30-49</c:v>
                </c:pt>
                <c:pt idx="3">
                  <c:v>50-64</c:v>
                </c:pt>
                <c:pt idx="4">
                  <c:v>65-74</c:v>
                </c:pt>
                <c:pt idx="5">
                  <c:v>Toidukäitlemisettevõtjatel on piisavalt teadmisi toidu ohutuse tagamiseks</c:v>
                </c:pt>
                <c:pt idx="6">
                  <c:v>18-29</c:v>
                </c:pt>
                <c:pt idx="7">
                  <c:v>30-49</c:v>
                </c:pt>
                <c:pt idx="8">
                  <c:v>50-64</c:v>
                </c:pt>
                <c:pt idx="9">
                  <c:v>65-74</c:v>
                </c:pt>
                <c:pt idx="10">
                  <c:v>Toidukäitlemisettevõtjad pööravad toidu ohutusele erilist tähelepanu</c:v>
                </c:pt>
                <c:pt idx="11">
                  <c:v>18-29</c:v>
                </c:pt>
                <c:pt idx="12">
                  <c:v>30-49</c:v>
                </c:pt>
                <c:pt idx="13">
                  <c:v>50-64</c:v>
                </c:pt>
                <c:pt idx="14">
                  <c:v>65-74</c:v>
                </c:pt>
              </c:strCache>
            </c:strRef>
          </c:cat>
          <c:val>
            <c:numRef>
              <c:f>Q3_b_taust!$E$35:$E$49</c:f>
              <c:numCache>
                <c:formatCode>0</c:formatCode>
                <c:ptCount val="15"/>
                <c:pt idx="1">
                  <c:v>5.10948905109489</c:v>
                </c:pt>
                <c:pt idx="2">
                  <c:v>7.9510703363914397</c:v>
                </c:pt>
                <c:pt idx="3">
                  <c:v>14.285714285714301</c:v>
                </c:pt>
                <c:pt idx="4">
                  <c:v>15.2380952380952</c:v>
                </c:pt>
                <c:pt idx="6">
                  <c:v>5.8394160583941597</c:v>
                </c:pt>
                <c:pt idx="7">
                  <c:v>9.1743119266054993</c:v>
                </c:pt>
                <c:pt idx="8">
                  <c:v>7.7922077922077904</c:v>
                </c:pt>
                <c:pt idx="9">
                  <c:v>7.6190476190476204</c:v>
                </c:pt>
                <c:pt idx="11">
                  <c:v>13.868613138686101</c:v>
                </c:pt>
                <c:pt idx="12">
                  <c:v>12.5382262996942</c:v>
                </c:pt>
                <c:pt idx="13">
                  <c:v>17.316017316017302</c:v>
                </c:pt>
                <c:pt idx="14">
                  <c:v>13.3333333333333</c:v>
                </c:pt>
              </c:numCache>
            </c:numRef>
          </c:val>
          <c:extLst>
            <c:ext xmlns:c16="http://schemas.microsoft.com/office/drawing/2014/chart" uri="{C3380CC4-5D6E-409C-BE32-E72D297353CC}">
              <c16:uniqueId val="{00000003-C787-4B17-92A6-B7BED434108E}"/>
            </c:ext>
          </c:extLst>
        </c:ser>
        <c:ser>
          <c:idx val="4"/>
          <c:order val="4"/>
          <c:tx>
            <c:strRef>
              <c:f>Q3_b_taust!$F$34</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87-4B17-92A6-B7BED434108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Q3_b_taust!$A$35:$A$49</c:f>
              <c:strCache>
                <c:ptCount val="15"/>
                <c:pt idx="0">
                  <c:v>Toidukäitlemisettevõtjad on pädevad toidu ohutust kontrollima</c:v>
                </c:pt>
                <c:pt idx="1">
                  <c:v>18-29</c:v>
                </c:pt>
                <c:pt idx="2">
                  <c:v>30-49</c:v>
                </c:pt>
                <c:pt idx="3">
                  <c:v>50-64</c:v>
                </c:pt>
                <c:pt idx="4">
                  <c:v>65-74</c:v>
                </c:pt>
                <c:pt idx="5">
                  <c:v>Toidukäitlemisettevõtjatel on piisavalt teadmisi toidu ohutuse tagamiseks</c:v>
                </c:pt>
                <c:pt idx="6">
                  <c:v>18-29</c:v>
                </c:pt>
                <c:pt idx="7">
                  <c:v>30-49</c:v>
                </c:pt>
                <c:pt idx="8">
                  <c:v>50-64</c:v>
                </c:pt>
                <c:pt idx="9">
                  <c:v>65-74</c:v>
                </c:pt>
                <c:pt idx="10">
                  <c:v>Toidukäitlemisettevõtjad pööravad toidu ohutusele erilist tähelepanu</c:v>
                </c:pt>
                <c:pt idx="11">
                  <c:v>18-29</c:v>
                </c:pt>
                <c:pt idx="12">
                  <c:v>30-49</c:v>
                </c:pt>
                <c:pt idx="13">
                  <c:v>50-64</c:v>
                </c:pt>
                <c:pt idx="14">
                  <c:v>65-74</c:v>
                </c:pt>
              </c:strCache>
            </c:strRef>
          </c:cat>
          <c:val>
            <c:numRef>
              <c:f>Q3_b_taust!$F$35:$F$49</c:f>
              <c:numCache>
                <c:formatCode>0</c:formatCode>
                <c:ptCount val="15"/>
                <c:pt idx="1">
                  <c:v>2.9197080291970798</c:v>
                </c:pt>
                <c:pt idx="2">
                  <c:v>1.8348623853210999</c:v>
                </c:pt>
                <c:pt idx="3">
                  <c:v>0.86580086580086602</c:v>
                </c:pt>
                <c:pt idx="4">
                  <c:v>1.9047619047619</c:v>
                </c:pt>
                <c:pt idx="7">
                  <c:v>1.5290519877675799</c:v>
                </c:pt>
                <c:pt idx="8">
                  <c:v>0.86580086580086602</c:v>
                </c:pt>
                <c:pt idx="9">
                  <c:v>0.952380952380952</c:v>
                </c:pt>
                <c:pt idx="11">
                  <c:v>2.1897810218978102</c:v>
                </c:pt>
                <c:pt idx="12">
                  <c:v>2.75229357798165</c:v>
                </c:pt>
                <c:pt idx="13">
                  <c:v>5.6277056277056303</c:v>
                </c:pt>
                <c:pt idx="14">
                  <c:v>6.6666666666666696</c:v>
                </c:pt>
              </c:numCache>
            </c:numRef>
          </c:val>
          <c:extLst>
            <c:ext xmlns:c16="http://schemas.microsoft.com/office/drawing/2014/chart" uri="{C3380CC4-5D6E-409C-BE32-E72D297353CC}">
              <c16:uniqueId val="{00000005-C787-4B17-92A6-B7BED434108E}"/>
            </c:ext>
          </c:extLst>
        </c:ser>
        <c:ser>
          <c:idx val="5"/>
          <c:order val="5"/>
          <c:tx>
            <c:strRef>
              <c:f>Q3_b_taust!$G$34</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87-4B17-92A6-B7BED434108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Q3_b_taust!$A$35:$A$49</c:f>
              <c:strCache>
                <c:ptCount val="15"/>
                <c:pt idx="0">
                  <c:v>Toidukäitlemisettevõtjad on pädevad toidu ohutust kontrollima</c:v>
                </c:pt>
                <c:pt idx="1">
                  <c:v>18-29</c:v>
                </c:pt>
                <c:pt idx="2">
                  <c:v>30-49</c:v>
                </c:pt>
                <c:pt idx="3">
                  <c:v>50-64</c:v>
                </c:pt>
                <c:pt idx="4">
                  <c:v>65-74</c:v>
                </c:pt>
                <c:pt idx="5">
                  <c:v>Toidukäitlemisettevõtjatel on piisavalt teadmisi toidu ohutuse tagamiseks</c:v>
                </c:pt>
                <c:pt idx="6">
                  <c:v>18-29</c:v>
                </c:pt>
                <c:pt idx="7">
                  <c:v>30-49</c:v>
                </c:pt>
                <c:pt idx="8">
                  <c:v>50-64</c:v>
                </c:pt>
                <c:pt idx="9">
                  <c:v>65-74</c:v>
                </c:pt>
                <c:pt idx="10">
                  <c:v>Toidukäitlemisettevõtjad pööravad toidu ohutusele erilist tähelepanu</c:v>
                </c:pt>
                <c:pt idx="11">
                  <c:v>18-29</c:v>
                </c:pt>
                <c:pt idx="12">
                  <c:v>30-49</c:v>
                </c:pt>
                <c:pt idx="13">
                  <c:v>50-64</c:v>
                </c:pt>
                <c:pt idx="14">
                  <c:v>65-74</c:v>
                </c:pt>
              </c:strCache>
            </c:strRef>
          </c:cat>
          <c:val>
            <c:numRef>
              <c:f>Q3_b_taust!$G$35:$G$49</c:f>
              <c:numCache>
                <c:formatCode>0</c:formatCode>
                <c:ptCount val="15"/>
                <c:pt idx="1">
                  <c:v>7.2992700729926998</c:v>
                </c:pt>
                <c:pt idx="2">
                  <c:v>9.1743119266054993</c:v>
                </c:pt>
                <c:pt idx="3">
                  <c:v>6.4935064935064899</c:v>
                </c:pt>
                <c:pt idx="4">
                  <c:v>4.7619047619047601</c:v>
                </c:pt>
                <c:pt idx="6">
                  <c:v>6.5693430656934302</c:v>
                </c:pt>
                <c:pt idx="7">
                  <c:v>8.5626911314984699</c:v>
                </c:pt>
                <c:pt idx="8">
                  <c:v>7.3593073593073601</c:v>
                </c:pt>
                <c:pt idx="9">
                  <c:v>1.9047619047619</c:v>
                </c:pt>
                <c:pt idx="11">
                  <c:v>10.9489051094891</c:v>
                </c:pt>
                <c:pt idx="12">
                  <c:v>11.3149847094801</c:v>
                </c:pt>
                <c:pt idx="13">
                  <c:v>7.7922077922077904</c:v>
                </c:pt>
                <c:pt idx="14">
                  <c:v>6.6666666666666696</c:v>
                </c:pt>
              </c:numCache>
            </c:numRef>
          </c:val>
          <c:extLst>
            <c:ext xmlns:c16="http://schemas.microsoft.com/office/drawing/2014/chart" uri="{C3380CC4-5D6E-409C-BE32-E72D297353CC}">
              <c16:uniqueId val="{00000007-C787-4B17-92A6-B7BED434108E}"/>
            </c:ext>
          </c:extLst>
        </c:ser>
        <c:dLbls>
          <c:showLegendKey val="0"/>
          <c:showVal val="1"/>
          <c:showCatName val="0"/>
          <c:showSerName val="0"/>
          <c:showPercent val="0"/>
          <c:showBubbleSize val="0"/>
        </c:dLbls>
        <c:gapWidth val="150"/>
        <c:shape val="box"/>
        <c:axId val="402337208"/>
        <c:axId val="402341912"/>
        <c:axId val="0"/>
      </c:bar3DChart>
      <c:catAx>
        <c:axId val="402337208"/>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2341912"/>
        <c:crosses val="autoZero"/>
        <c:auto val="1"/>
        <c:lblAlgn val="ctr"/>
        <c:lblOffset val="100"/>
        <c:noMultiLvlLbl val="0"/>
      </c:catAx>
      <c:valAx>
        <c:axId val="402341912"/>
        <c:scaling>
          <c:orientation val="minMax"/>
        </c:scaling>
        <c:delete val="1"/>
        <c:axPos val="t"/>
        <c:numFmt formatCode="0%" sourceLinked="1"/>
        <c:majorTickMark val="none"/>
        <c:minorTickMark val="none"/>
        <c:tickLblPos val="nextTo"/>
        <c:crossAx val="402337208"/>
        <c:crosses val="autoZero"/>
        <c:crossBetween val="between"/>
      </c:valAx>
      <c:spPr>
        <a:noFill/>
        <a:ln>
          <a:noFill/>
        </a:ln>
        <a:effectLst/>
      </c:spPr>
    </c:plotArea>
    <c:legend>
      <c:legendPos val="r"/>
      <c:layout>
        <c:manualLayout>
          <c:xMode val="edge"/>
          <c:yMode val="edge"/>
          <c:x val="0.80891154032184465"/>
          <c:y val="0.42410784698746329"/>
          <c:w val="0.16532275973618718"/>
          <c:h val="0.2151299692789496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sz="1400" b="1" i="0" baseline="0">
                <a:effectLst/>
              </a:rPr>
              <a:t>Mil määral nõustute järgnevate väidetega? </a:t>
            </a:r>
            <a:br>
              <a:rPr lang="et-EE" sz="1400" b="1" i="0" baseline="0">
                <a:effectLst/>
              </a:rPr>
            </a:br>
            <a:r>
              <a:rPr lang="et-EE" sz="1400" b="0" i="0" baseline="0">
                <a:effectLst/>
              </a:rPr>
              <a:t>N=800</a:t>
            </a:r>
            <a:endParaRPr lang="et-EE" sz="1400">
              <a:effectLst/>
            </a:endParaRPr>
          </a:p>
        </c:rich>
      </c:tx>
      <c:layout>
        <c:manualLayout>
          <c:xMode val="edge"/>
          <c:yMode val="edge"/>
          <c:x val="0.39867780765156158"/>
          <c:y val="6.669168512097874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Q3_b_taust!$B$55</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Q3_b_taust!$A$56:$A$70</c:f>
              <c:strCache>
                <c:ptCount val="15"/>
                <c:pt idx="0">
                  <c:v>Toidukäitlemisettevõtjate tegevus toidu ohutuse tagamiseks on piisav</c:v>
                </c:pt>
                <c:pt idx="1">
                  <c:v>18-29</c:v>
                </c:pt>
                <c:pt idx="2">
                  <c:v>30-49</c:v>
                </c:pt>
                <c:pt idx="3">
                  <c:v>50-64</c:v>
                </c:pt>
                <c:pt idx="4">
                  <c:v>65-74</c:v>
                </c:pt>
                <c:pt idx="5">
                  <c:v>Toidukäitlemisettevõtjad on toidu ohutust puudutava info osas piisavalt avatud</c:v>
                </c:pt>
                <c:pt idx="6">
                  <c:v>18-29</c:v>
                </c:pt>
                <c:pt idx="7">
                  <c:v>30-49</c:v>
                </c:pt>
                <c:pt idx="8">
                  <c:v>50-64</c:v>
                </c:pt>
                <c:pt idx="9">
                  <c:v>65-74</c:v>
                </c:pt>
                <c:pt idx="10">
                  <c:v>Toidukäitlemisettevõtjad on toidu ohutuse osas ausad</c:v>
                </c:pt>
                <c:pt idx="11">
                  <c:v>18-29</c:v>
                </c:pt>
                <c:pt idx="12">
                  <c:v>30-49</c:v>
                </c:pt>
                <c:pt idx="13">
                  <c:v>50-64</c:v>
                </c:pt>
                <c:pt idx="14">
                  <c:v>65-74</c:v>
                </c:pt>
              </c:strCache>
            </c:strRef>
          </c:cat>
          <c:val>
            <c:numRef>
              <c:f>Q3_b_taust!$B$56:$B$70</c:f>
              <c:numCache>
                <c:formatCode>0</c:formatCode>
                <c:ptCount val="15"/>
                <c:pt idx="1">
                  <c:v>5.10948905109489</c:v>
                </c:pt>
                <c:pt idx="2">
                  <c:v>6.7278287461773703</c:v>
                </c:pt>
                <c:pt idx="3">
                  <c:v>3.8961038961039001</c:v>
                </c:pt>
                <c:pt idx="4">
                  <c:v>4.7619047619047601</c:v>
                </c:pt>
                <c:pt idx="6">
                  <c:v>4.3795620437956204</c:v>
                </c:pt>
                <c:pt idx="7">
                  <c:v>6.7278287461773703</c:v>
                </c:pt>
                <c:pt idx="8">
                  <c:v>2.5974025974026</c:v>
                </c:pt>
                <c:pt idx="9">
                  <c:v>3.8095238095238102</c:v>
                </c:pt>
                <c:pt idx="11">
                  <c:v>3.6496350364963499</c:v>
                </c:pt>
                <c:pt idx="12">
                  <c:v>5.81039755351682</c:v>
                </c:pt>
                <c:pt idx="13">
                  <c:v>2.16450216450216</c:v>
                </c:pt>
                <c:pt idx="14">
                  <c:v>2.8571428571428599</c:v>
                </c:pt>
              </c:numCache>
            </c:numRef>
          </c:val>
          <c:extLst>
            <c:ext xmlns:c16="http://schemas.microsoft.com/office/drawing/2014/chart" uri="{C3380CC4-5D6E-409C-BE32-E72D297353CC}">
              <c16:uniqueId val="{00000000-00B6-43B4-8F52-BDE5B7EDF536}"/>
            </c:ext>
          </c:extLst>
        </c:ser>
        <c:ser>
          <c:idx val="1"/>
          <c:order val="1"/>
          <c:tx>
            <c:strRef>
              <c:f>Q3_b_taust!$C$55</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Q3_b_taust!$A$56:$A$70</c:f>
              <c:strCache>
                <c:ptCount val="15"/>
                <c:pt idx="0">
                  <c:v>Toidukäitlemisettevõtjate tegevus toidu ohutuse tagamiseks on piisav</c:v>
                </c:pt>
                <c:pt idx="1">
                  <c:v>18-29</c:v>
                </c:pt>
                <c:pt idx="2">
                  <c:v>30-49</c:v>
                </c:pt>
                <c:pt idx="3">
                  <c:v>50-64</c:v>
                </c:pt>
                <c:pt idx="4">
                  <c:v>65-74</c:v>
                </c:pt>
                <c:pt idx="5">
                  <c:v>Toidukäitlemisettevõtjad on toidu ohutust puudutava info osas piisavalt avatud</c:v>
                </c:pt>
                <c:pt idx="6">
                  <c:v>18-29</c:v>
                </c:pt>
                <c:pt idx="7">
                  <c:v>30-49</c:v>
                </c:pt>
                <c:pt idx="8">
                  <c:v>50-64</c:v>
                </c:pt>
                <c:pt idx="9">
                  <c:v>65-74</c:v>
                </c:pt>
                <c:pt idx="10">
                  <c:v>Toidukäitlemisettevõtjad on toidu ohutuse osas ausad</c:v>
                </c:pt>
                <c:pt idx="11">
                  <c:v>18-29</c:v>
                </c:pt>
                <c:pt idx="12">
                  <c:v>30-49</c:v>
                </c:pt>
                <c:pt idx="13">
                  <c:v>50-64</c:v>
                </c:pt>
                <c:pt idx="14">
                  <c:v>65-74</c:v>
                </c:pt>
              </c:strCache>
            </c:strRef>
          </c:cat>
          <c:val>
            <c:numRef>
              <c:f>Q3_b_taust!$C$56:$C$70</c:f>
              <c:numCache>
                <c:formatCode>0</c:formatCode>
                <c:ptCount val="15"/>
                <c:pt idx="1">
                  <c:v>38.686131386861298</c:v>
                </c:pt>
                <c:pt idx="2">
                  <c:v>30.8868501529052</c:v>
                </c:pt>
                <c:pt idx="3">
                  <c:v>27.272727272727298</c:v>
                </c:pt>
                <c:pt idx="4">
                  <c:v>29.523809523809501</c:v>
                </c:pt>
                <c:pt idx="6">
                  <c:v>37.956204379562003</c:v>
                </c:pt>
                <c:pt idx="7">
                  <c:v>23.853211009174299</c:v>
                </c:pt>
                <c:pt idx="8">
                  <c:v>22.0779220779221</c:v>
                </c:pt>
                <c:pt idx="9">
                  <c:v>31.428571428571399</c:v>
                </c:pt>
                <c:pt idx="11">
                  <c:v>35.036496350364999</c:v>
                </c:pt>
                <c:pt idx="12">
                  <c:v>26.911314984709499</c:v>
                </c:pt>
                <c:pt idx="13">
                  <c:v>23.8095238095238</c:v>
                </c:pt>
                <c:pt idx="14">
                  <c:v>29.523809523809501</c:v>
                </c:pt>
              </c:numCache>
            </c:numRef>
          </c:val>
          <c:extLst>
            <c:ext xmlns:c16="http://schemas.microsoft.com/office/drawing/2014/chart" uri="{C3380CC4-5D6E-409C-BE32-E72D297353CC}">
              <c16:uniqueId val="{00000001-00B6-43B4-8F52-BDE5B7EDF536}"/>
            </c:ext>
          </c:extLst>
        </c:ser>
        <c:ser>
          <c:idx val="2"/>
          <c:order val="2"/>
          <c:tx>
            <c:strRef>
              <c:f>Q3_b_taust!$D$55</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Q3_b_taust!$A$56:$A$70</c:f>
              <c:strCache>
                <c:ptCount val="15"/>
                <c:pt idx="0">
                  <c:v>Toidukäitlemisettevõtjate tegevus toidu ohutuse tagamiseks on piisav</c:v>
                </c:pt>
                <c:pt idx="1">
                  <c:v>18-29</c:v>
                </c:pt>
                <c:pt idx="2">
                  <c:v>30-49</c:v>
                </c:pt>
                <c:pt idx="3">
                  <c:v>50-64</c:v>
                </c:pt>
                <c:pt idx="4">
                  <c:v>65-74</c:v>
                </c:pt>
                <c:pt idx="5">
                  <c:v>Toidukäitlemisettevõtjad on toidu ohutust puudutava info osas piisavalt avatud</c:v>
                </c:pt>
                <c:pt idx="6">
                  <c:v>18-29</c:v>
                </c:pt>
                <c:pt idx="7">
                  <c:v>30-49</c:v>
                </c:pt>
                <c:pt idx="8">
                  <c:v>50-64</c:v>
                </c:pt>
                <c:pt idx="9">
                  <c:v>65-74</c:v>
                </c:pt>
                <c:pt idx="10">
                  <c:v>Toidukäitlemisettevõtjad on toidu ohutuse osas ausad</c:v>
                </c:pt>
                <c:pt idx="11">
                  <c:v>18-29</c:v>
                </c:pt>
                <c:pt idx="12">
                  <c:v>30-49</c:v>
                </c:pt>
                <c:pt idx="13">
                  <c:v>50-64</c:v>
                </c:pt>
                <c:pt idx="14">
                  <c:v>65-74</c:v>
                </c:pt>
              </c:strCache>
            </c:strRef>
          </c:cat>
          <c:val>
            <c:numRef>
              <c:f>Q3_b_taust!$D$56:$D$70</c:f>
              <c:numCache>
                <c:formatCode>0</c:formatCode>
                <c:ptCount val="15"/>
                <c:pt idx="1">
                  <c:v>29.197080291970799</c:v>
                </c:pt>
                <c:pt idx="2">
                  <c:v>30.8868501529052</c:v>
                </c:pt>
                <c:pt idx="3">
                  <c:v>35.064935064935099</c:v>
                </c:pt>
                <c:pt idx="4">
                  <c:v>43.809523809523803</c:v>
                </c:pt>
                <c:pt idx="6">
                  <c:v>35.036496350364999</c:v>
                </c:pt>
                <c:pt idx="7">
                  <c:v>36.697247706421997</c:v>
                </c:pt>
                <c:pt idx="8">
                  <c:v>41.558441558441601</c:v>
                </c:pt>
                <c:pt idx="9">
                  <c:v>37.142857142857103</c:v>
                </c:pt>
                <c:pt idx="11">
                  <c:v>35.036496350364999</c:v>
                </c:pt>
                <c:pt idx="12">
                  <c:v>38.8379204892966</c:v>
                </c:pt>
                <c:pt idx="13">
                  <c:v>41.558441558441601</c:v>
                </c:pt>
                <c:pt idx="14">
                  <c:v>43.809523809523803</c:v>
                </c:pt>
              </c:numCache>
            </c:numRef>
          </c:val>
          <c:extLst>
            <c:ext xmlns:c16="http://schemas.microsoft.com/office/drawing/2014/chart" uri="{C3380CC4-5D6E-409C-BE32-E72D297353CC}">
              <c16:uniqueId val="{00000002-00B6-43B4-8F52-BDE5B7EDF536}"/>
            </c:ext>
          </c:extLst>
        </c:ser>
        <c:ser>
          <c:idx val="3"/>
          <c:order val="3"/>
          <c:tx>
            <c:strRef>
              <c:f>Q3_b_taust!$E$55</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Q3_b_taust!$A$56:$A$70</c:f>
              <c:strCache>
                <c:ptCount val="15"/>
                <c:pt idx="0">
                  <c:v>Toidukäitlemisettevõtjate tegevus toidu ohutuse tagamiseks on piisav</c:v>
                </c:pt>
                <c:pt idx="1">
                  <c:v>18-29</c:v>
                </c:pt>
                <c:pt idx="2">
                  <c:v>30-49</c:v>
                </c:pt>
                <c:pt idx="3">
                  <c:v>50-64</c:v>
                </c:pt>
                <c:pt idx="4">
                  <c:v>65-74</c:v>
                </c:pt>
                <c:pt idx="5">
                  <c:v>Toidukäitlemisettevõtjad on toidu ohutust puudutava info osas piisavalt avatud</c:v>
                </c:pt>
                <c:pt idx="6">
                  <c:v>18-29</c:v>
                </c:pt>
                <c:pt idx="7">
                  <c:v>30-49</c:v>
                </c:pt>
                <c:pt idx="8">
                  <c:v>50-64</c:v>
                </c:pt>
                <c:pt idx="9">
                  <c:v>65-74</c:v>
                </c:pt>
                <c:pt idx="10">
                  <c:v>Toidukäitlemisettevõtjad on toidu ohutuse osas ausad</c:v>
                </c:pt>
                <c:pt idx="11">
                  <c:v>18-29</c:v>
                </c:pt>
                <c:pt idx="12">
                  <c:v>30-49</c:v>
                </c:pt>
                <c:pt idx="13">
                  <c:v>50-64</c:v>
                </c:pt>
                <c:pt idx="14">
                  <c:v>65-74</c:v>
                </c:pt>
              </c:strCache>
            </c:strRef>
          </c:cat>
          <c:val>
            <c:numRef>
              <c:f>Q3_b_taust!$E$56:$E$70</c:f>
              <c:numCache>
                <c:formatCode>0</c:formatCode>
                <c:ptCount val="15"/>
                <c:pt idx="1">
                  <c:v>14.5985401459854</c:v>
                </c:pt>
                <c:pt idx="2">
                  <c:v>17.125382262996901</c:v>
                </c:pt>
                <c:pt idx="3">
                  <c:v>20.7792207792208</c:v>
                </c:pt>
                <c:pt idx="4">
                  <c:v>11.4285714285714</c:v>
                </c:pt>
                <c:pt idx="6">
                  <c:v>11.6788321167883</c:v>
                </c:pt>
                <c:pt idx="7">
                  <c:v>17.125382262996901</c:v>
                </c:pt>
                <c:pt idx="8">
                  <c:v>22.9437229437229</c:v>
                </c:pt>
                <c:pt idx="9">
                  <c:v>19.047619047619001</c:v>
                </c:pt>
                <c:pt idx="11">
                  <c:v>14.5985401459854</c:v>
                </c:pt>
                <c:pt idx="12">
                  <c:v>16.207951070336399</c:v>
                </c:pt>
                <c:pt idx="13">
                  <c:v>20.7792207792208</c:v>
                </c:pt>
                <c:pt idx="14">
                  <c:v>17.1428571428571</c:v>
                </c:pt>
              </c:numCache>
            </c:numRef>
          </c:val>
          <c:extLst>
            <c:ext xmlns:c16="http://schemas.microsoft.com/office/drawing/2014/chart" uri="{C3380CC4-5D6E-409C-BE32-E72D297353CC}">
              <c16:uniqueId val="{00000003-00B6-43B4-8F52-BDE5B7EDF536}"/>
            </c:ext>
          </c:extLst>
        </c:ser>
        <c:ser>
          <c:idx val="4"/>
          <c:order val="4"/>
          <c:tx>
            <c:strRef>
              <c:f>Q3_b_taust!$F$55</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B6-43B4-8F52-BDE5B7EDF536}"/>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Q3_b_taust!$A$56:$A$70</c:f>
              <c:strCache>
                <c:ptCount val="15"/>
                <c:pt idx="0">
                  <c:v>Toidukäitlemisettevõtjate tegevus toidu ohutuse tagamiseks on piisav</c:v>
                </c:pt>
                <c:pt idx="1">
                  <c:v>18-29</c:v>
                </c:pt>
                <c:pt idx="2">
                  <c:v>30-49</c:v>
                </c:pt>
                <c:pt idx="3">
                  <c:v>50-64</c:v>
                </c:pt>
                <c:pt idx="4">
                  <c:v>65-74</c:v>
                </c:pt>
                <c:pt idx="5">
                  <c:v>Toidukäitlemisettevõtjad on toidu ohutust puudutava info osas piisavalt avatud</c:v>
                </c:pt>
                <c:pt idx="6">
                  <c:v>18-29</c:v>
                </c:pt>
                <c:pt idx="7">
                  <c:v>30-49</c:v>
                </c:pt>
                <c:pt idx="8">
                  <c:v>50-64</c:v>
                </c:pt>
                <c:pt idx="9">
                  <c:v>65-74</c:v>
                </c:pt>
                <c:pt idx="10">
                  <c:v>Toidukäitlemisettevõtjad on toidu ohutuse osas ausad</c:v>
                </c:pt>
                <c:pt idx="11">
                  <c:v>18-29</c:v>
                </c:pt>
                <c:pt idx="12">
                  <c:v>30-49</c:v>
                </c:pt>
                <c:pt idx="13">
                  <c:v>50-64</c:v>
                </c:pt>
                <c:pt idx="14">
                  <c:v>65-74</c:v>
                </c:pt>
              </c:strCache>
            </c:strRef>
          </c:cat>
          <c:val>
            <c:numRef>
              <c:f>Q3_b_taust!$F$56:$F$70</c:f>
              <c:numCache>
                <c:formatCode>0</c:formatCode>
                <c:ptCount val="15"/>
                <c:pt idx="1">
                  <c:v>2.1897810218978102</c:v>
                </c:pt>
                <c:pt idx="2">
                  <c:v>2.44648318042813</c:v>
                </c:pt>
                <c:pt idx="3">
                  <c:v>4.3290043290043299</c:v>
                </c:pt>
                <c:pt idx="4">
                  <c:v>6.6666666666666696</c:v>
                </c:pt>
                <c:pt idx="6">
                  <c:v>3.6496350364963499</c:v>
                </c:pt>
                <c:pt idx="7">
                  <c:v>3.9755351681957198</c:v>
                </c:pt>
                <c:pt idx="8">
                  <c:v>5.1948051948052001</c:v>
                </c:pt>
                <c:pt idx="9">
                  <c:v>7.6190476190476204</c:v>
                </c:pt>
                <c:pt idx="11">
                  <c:v>3.6496350364963499</c:v>
                </c:pt>
                <c:pt idx="12">
                  <c:v>3.36391437308869</c:v>
                </c:pt>
                <c:pt idx="13">
                  <c:v>5.6277056277056303</c:v>
                </c:pt>
                <c:pt idx="14">
                  <c:v>4.7619047619047601</c:v>
                </c:pt>
              </c:numCache>
            </c:numRef>
          </c:val>
          <c:extLst>
            <c:ext xmlns:c16="http://schemas.microsoft.com/office/drawing/2014/chart" uri="{C3380CC4-5D6E-409C-BE32-E72D297353CC}">
              <c16:uniqueId val="{00000005-00B6-43B4-8F52-BDE5B7EDF536}"/>
            </c:ext>
          </c:extLst>
        </c:ser>
        <c:ser>
          <c:idx val="5"/>
          <c:order val="5"/>
          <c:tx>
            <c:strRef>
              <c:f>Q3_b_taust!$G$55</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B6-43B4-8F52-BDE5B7EDF53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Q3_b_taust!$A$56:$A$70</c:f>
              <c:strCache>
                <c:ptCount val="15"/>
                <c:pt idx="0">
                  <c:v>Toidukäitlemisettevõtjate tegevus toidu ohutuse tagamiseks on piisav</c:v>
                </c:pt>
                <c:pt idx="1">
                  <c:v>18-29</c:v>
                </c:pt>
                <c:pt idx="2">
                  <c:v>30-49</c:v>
                </c:pt>
                <c:pt idx="3">
                  <c:v>50-64</c:v>
                </c:pt>
                <c:pt idx="4">
                  <c:v>65-74</c:v>
                </c:pt>
                <c:pt idx="5">
                  <c:v>Toidukäitlemisettevõtjad on toidu ohutust puudutava info osas piisavalt avatud</c:v>
                </c:pt>
                <c:pt idx="6">
                  <c:v>18-29</c:v>
                </c:pt>
                <c:pt idx="7">
                  <c:v>30-49</c:v>
                </c:pt>
                <c:pt idx="8">
                  <c:v>50-64</c:v>
                </c:pt>
                <c:pt idx="9">
                  <c:v>65-74</c:v>
                </c:pt>
                <c:pt idx="10">
                  <c:v>Toidukäitlemisettevõtjad on toidu ohutuse osas ausad</c:v>
                </c:pt>
                <c:pt idx="11">
                  <c:v>18-29</c:v>
                </c:pt>
                <c:pt idx="12">
                  <c:v>30-49</c:v>
                </c:pt>
                <c:pt idx="13">
                  <c:v>50-64</c:v>
                </c:pt>
                <c:pt idx="14">
                  <c:v>65-74</c:v>
                </c:pt>
              </c:strCache>
            </c:strRef>
          </c:cat>
          <c:val>
            <c:numRef>
              <c:f>Q3_b_taust!$G$56:$G$70</c:f>
              <c:numCache>
                <c:formatCode>0</c:formatCode>
                <c:ptCount val="15"/>
                <c:pt idx="1">
                  <c:v>10.2189781021898</c:v>
                </c:pt>
                <c:pt idx="2">
                  <c:v>11.926605504587201</c:v>
                </c:pt>
                <c:pt idx="3">
                  <c:v>8.6580086580086597</c:v>
                </c:pt>
                <c:pt idx="4">
                  <c:v>3.8095238095238102</c:v>
                </c:pt>
                <c:pt idx="6">
                  <c:v>7.2992700729926998</c:v>
                </c:pt>
                <c:pt idx="7">
                  <c:v>11.620795107033601</c:v>
                </c:pt>
                <c:pt idx="8">
                  <c:v>5.6277056277056303</c:v>
                </c:pt>
                <c:pt idx="9">
                  <c:v>0.952380952380952</c:v>
                </c:pt>
                <c:pt idx="11">
                  <c:v>8.0291970802919703</c:v>
                </c:pt>
                <c:pt idx="12">
                  <c:v>8.86850152905199</c:v>
                </c:pt>
                <c:pt idx="13">
                  <c:v>6.0606060606060597</c:v>
                </c:pt>
                <c:pt idx="14">
                  <c:v>1.9047619047619</c:v>
                </c:pt>
              </c:numCache>
            </c:numRef>
          </c:val>
          <c:extLst>
            <c:ext xmlns:c16="http://schemas.microsoft.com/office/drawing/2014/chart" uri="{C3380CC4-5D6E-409C-BE32-E72D297353CC}">
              <c16:uniqueId val="{00000007-00B6-43B4-8F52-BDE5B7EDF536}"/>
            </c:ext>
          </c:extLst>
        </c:ser>
        <c:dLbls>
          <c:showLegendKey val="0"/>
          <c:showVal val="1"/>
          <c:showCatName val="0"/>
          <c:showSerName val="0"/>
          <c:showPercent val="0"/>
          <c:showBubbleSize val="0"/>
        </c:dLbls>
        <c:gapWidth val="150"/>
        <c:shape val="box"/>
        <c:axId val="402342696"/>
        <c:axId val="402343088"/>
        <c:axId val="0"/>
      </c:bar3DChart>
      <c:catAx>
        <c:axId val="402342696"/>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2343088"/>
        <c:crosses val="autoZero"/>
        <c:auto val="1"/>
        <c:lblAlgn val="ctr"/>
        <c:lblOffset val="100"/>
        <c:noMultiLvlLbl val="0"/>
      </c:catAx>
      <c:valAx>
        <c:axId val="402343088"/>
        <c:scaling>
          <c:orientation val="minMax"/>
        </c:scaling>
        <c:delete val="1"/>
        <c:axPos val="t"/>
        <c:numFmt formatCode="0%" sourceLinked="1"/>
        <c:majorTickMark val="none"/>
        <c:minorTickMark val="none"/>
        <c:tickLblPos val="nextTo"/>
        <c:crossAx val="4023426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sz="1400" b="1" i="0" baseline="0">
                <a:effectLst/>
              </a:rPr>
              <a:t>Mil määral nõustute järgnevate väidetega? </a:t>
            </a:r>
            <a:br>
              <a:rPr lang="et-EE" sz="1400" b="1" i="0" baseline="0">
                <a:effectLst/>
              </a:rPr>
            </a:br>
            <a:r>
              <a:rPr lang="et-EE" sz="1400" b="0" i="0" baseline="0">
                <a:effectLst/>
              </a:rPr>
              <a:t>N=800</a:t>
            </a:r>
            <a:endParaRPr lang="et-EE" sz="1400">
              <a:effectLst/>
            </a:endParaRPr>
          </a:p>
        </c:rich>
      </c:tx>
      <c:layout>
        <c:manualLayout>
          <c:xMode val="edge"/>
          <c:yMode val="edge"/>
          <c:x val="0.44300394944251392"/>
          <c:y val="0.108380034589056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2370305526090235"/>
          <c:y val="9.2287734896914206E-2"/>
          <c:w val="0.39455251738762603"/>
          <c:h val="0.89771961098607178"/>
        </c:manualLayout>
      </c:layout>
      <c:bar3DChart>
        <c:barDir val="bar"/>
        <c:grouping val="percentStacked"/>
        <c:varyColors val="0"/>
        <c:ser>
          <c:idx val="0"/>
          <c:order val="0"/>
          <c:tx>
            <c:strRef>
              <c:f>Q3_b_taust!$B$72</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Q3_b_taust!$A$73:$A$90</c:f>
              <c:strCache>
                <c:ptCount val="18"/>
                <c:pt idx="0">
                  <c:v>Toidukäitlemisettevõtjad on pädevad toidu ohutust kontrollima</c:v>
                </c:pt>
                <c:pt idx="1">
                  <c:v>eesti</c:v>
                </c:pt>
                <c:pt idx="2">
                  <c:v>vene ja muu</c:v>
                </c:pt>
                <c:pt idx="3">
                  <c:v>Toidukäitlemisettevõtjatel on piisavalt teadmisi toidu ohutuse tagamiseks</c:v>
                </c:pt>
                <c:pt idx="4">
                  <c:v>eesti</c:v>
                </c:pt>
                <c:pt idx="5">
                  <c:v>vene ja muu</c:v>
                </c:pt>
                <c:pt idx="6">
                  <c:v>Toidukäitlemisettevõtjad pööravad toidu ohutusele erilist tähelepanu</c:v>
                </c:pt>
                <c:pt idx="7">
                  <c:v>eesti</c:v>
                </c:pt>
                <c:pt idx="8">
                  <c:v>vene ja muu</c:v>
                </c:pt>
                <c:pt idx="9">
                  <c:v>Toidukäitlemisettevõtjate tegevus toidu ohutuse tagamiseks on piisav</c:v>
                </c:pt>
                <c:pt idx="10">
                  <c:v>eesti</c:v>
                </c:pt>
                <c:pt idx="11">
                  <c:v>vene ja muu</c:v>
                </c:pt>
                <c:pt idx="12">
                  <c:v>Toidukäitlemisettevõtjad on toidu ohutust puudutava info osas piisavalt avatud</c:v>
                </c:pt>
                <c:pt idx="13">
                  <c:v>eesti</c:v>
                </c:pt>
                <c:pt idx="14">
                  <c:v>vene ja muu</c:v>
                </c:pt>
                <c:pt idx="15">
                  <c:v>Toidukäitlemisettevõtjad on toidu ohutuse osas ausad</c:v>
                </c:pt>
                <c:pt idx="16">
                  <c:v>eesti</c:v>
                </c:pt>
                <c:pt idx="17">
                  <c:v>vene ja muu</c:v>
                </c:pt>
              </c:strCache>
            </c:strRef>
          </c:cat>
          <c:val>
            <c:numRef>
              <c:f>Q3_b_taust!$B$73:$B$90</c:f>
              <c:numCache>
                <c:formatCode>0</c:formatCode>
                <c:ptCount val="18"/>
                <c:pt idx="1">
                  <c:v>8.1521739130434803</c:v>
                </c:pt>
                <c:pt idx="2">
                  <c:v>14.919354838709699</c:v>
                </c:pt>
                <c:pt idx="4">
                  <c:v>9.0579710144927503</c:v>
                </c:pt>
                <c:pt idx="5">
                  <c:v>8.8709677419354804</c:v>
                </c:pt>
                <c:pt idx="7">
                  <c:v>5.9782608695652204</c:v>
                </c:pt>
                <c:pt idx="8">
                  <c:v>5.2419354838709697</c:v>
                </c:pt>
                <c:pt idx="10">
                  <c:v>5.7971014492753596</c:v>
                </c:pt>
                <c:pt idx="11">
                  <c:v>4.4354838709677402</c:v>
                </c:pt>
                <c:pt idx="13">
                  <c:v>4.1666666666666696</c:v>
                </c:pt>
                <c:pt idx="14">
                  <c:v>6.0483870967741904</c:v>
                </c:pt>
                <c:pt idx="16">
                  <c:v>3.4420289855072501</c:v>
                </c:pt>
                <c:pt idx="17">
                  <c:v>5.2419354838709697</c:v>
                </c:pt>
              </c:numCache>
            </c:numRef>
          </c:val>
          <c:extLst>
            <c:ext xmlns:c16="http://schemas.microsoft.com/office/drawing/2014/chart" uri="{C3380CC4-5D6E-409C-BE32-E72D297353CC}">
              <c16:uniqueId val="{00000000-BD71-4196-ABF1-2E67AFA5F9BE}"/>
            </c:ext>
          </c:extLst>
        </c:ser>
        <c:ser>
          <c:idx val="1"/>
          <c:order val="1"/>
          <c:tx>
            <c:strRef>
              <c:f>Q3_b_taust!$C$72</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Q3_b_taust!$A$73:$A$90</c:f>
              <c:strCache>
                <c:ptCount val="18"/>
                <c:pt idx="0">
                  <c:v>Toidukäitlemisettevõtjad on pädevad toidu ohutust kontrollima</c:v>
                </c:pt>
                <c:pt idx="1">
                  <c:v>eesti</c:v>
                </c:pt>
                <c:pt idx="2">
                  <c:v>vene ja muu</c:v>
                </c:pt>
                <c:pt idx="3">
                  <c:v>Toidukäitlemisettevõtjatel on piisavalt teadmisi toidu ohutuse tagamiseks</c:v>
                </c:pt>
                <c:pt idx="4">
                  <c:v>eesti</c:v>
                </c:pt>
                <c:pt idx="5">
                  <c:v>vene ja muu</c:v>
                </c:pt>
                <c:pt idx="6">
                  <c:v>Toidukäitlemisettevõtjad pööravad toidu ohutusele erilist tähelepanu</c:v>
                </c:pt>
                <c:pt idx="7">
                  <c:v>eesti</c:v>
                </c:pt>
                <c:pt idx="8">
                  <c:v>vene ja muu</c:v>
                </c:pt>
                <c:pt idx="9">
                  <c:v>Toidukäitlemisettevõtjate tegevus toidu ohutuse tagamiseks on piisav</c:v>
                </c:pt>
                <c:pt idx="10">
                  <c:v>eesti</c:v>
                </c:pt>
                <c:pt idx="11">
                  <c:v>vene ja muu</c:v>
                </c:pt>
                <c:pt idx="12">
                  <c:v>Toidukäitlemisettevõtjad on toidu ohutust puudutava info osas piisavalt avatud</c:v>
                </c:pt>
                <c:pt idx="13">
                  <c:v>eesti</c:v>
                </c:pt>
                <c:pt idx="14">
                  <c:v>vene ja muu</c:v>
                </c:pt>
                <c:pt idx="15">
                  <c:v>Toidukäitlemisettevõtjad on toidu ohutuse osas ausad</c:v>
                </c:pt>
                <c:pt idx="16">
                  <c:v>eesti</c:v>
                </c:pt>
                <c:pt idx="17">
                  <c:v>vene ja muu</c:v>
                </c:pt>
              </c:strCache>
            </c:strRef>
          </c:cat>
          <c:val>
            <c:numRef>
              <c:f>Q3_b_taust!$C$73:$C$90</c:f>
              <c:numCache>
                <c:formatCode>0</c:formatCode>
                <c:ptCount val="18"/>
                <c:pt idx="1">
                  <c:v>44.565217391304401</c:v>
                </c:pt>
                <c:pt idx="2">
                  <c:v>37.5</c:v>
                </c:pt>
                <c:pt idx="4">
                  <c:v>49.818840579710098</c:v>
                </c:pt>
                <c:pt idx="5">
                  <c:v>44.758064516128997</c:v>
                </c:pt>
                <c:pt idx="7">
                  <c:v>30.072463768115899</c:v>
                </c:pt>
                <c:pt idx="8">
                  <c:v>29.435483870967701</c:v>
                </c:pt>
                <c:pt idx="10">
                  <c:v>32.246376811594203</c:v>
                </c:pt>
                <c:pt idx="11">
                  <c:v>28.2258064516129</c:v>
                </c:pt>
                <c:pt idx="13">
                  <c:v>28.0797101449275</c:v>
                </c:pt>
                <c:pt idx="14">
                  <c:v>23.790322580645199</c:v>
                </c:pt>
                <c:pt idx="16">
                  <c:v>27.898550724637701</c:v>
                </c:pt>
                <c:pt idx="17">
                  <c:v>27.419354838709701</c:v>
                </c:pt>
              </c:numCache>
            </c:numRef>
          </c:val>
          <c:extLst>
            <c:ext xmlns:c16="http://schemas.microsoft.com/office/drawing/2014/chart" uri="{C3380CC4-5D6E-409C-BE32-E72D297353CC}">
              <c16:uniqueId val="{00000001-BD71-4196-ABF1-2E67AFA5F9BE}"/>
            </c:ext>
          </c:extLst>
        </c:ser>
        <c:ser>
          <c:idx val="2"/>
          <c:order val="2"/>
          <c:tx>
            <c:strRef>
              <c:f>Q3_b_taust!$D$72</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Q3_b_taust!$A$73:$A$90</c:f>
              <c:strCache>
                <c:ptCount val="18"/>
                <c:pt idx="0">
                  <c:v>Toidukäitlemisettevõtjad on pädevad toidu ohutust kontrollima</c:v>
                </c:pt>
                <c:pt idx="1">
                  <c:v>eesti</c:v>
                </c:pt>
                <c:pt idx="2">
                  <c:v>vene ja muu</c:v>
                </c:pt>
                <c:pt idx="3">
                  <c:v>Toidukäitlemisettevõtjatel on piisavalt teadmisi toidu ohutuse tagamiseks</c:v>
                </c:pt>
                <c:pt idx="4">
                  <c:v>eesti</c:v>
                </c:pt>
                <c:pt idx="5">
                  <c:v>vene ja muu</c:v>
                </c:pt>
                <c:pt idx="6">
                  <c:v>Toidukäitlemisettevõtjad pööravad toidu ohutusele erilist tähelepanu</c:v>
                </c:pt>
                <c:pt idx="7">
                  <c:v>eesti</c:v>
                </c:pt>
                <c:pt idx="8">
                  <c:v>vene ja muu</c:v>
                </c:pt>
                <c:pt idx="9">
                  <c:v>Toidukäitlemisettevõtjate tegevus toidu ohutuse tagamiseks on piisav</c:v>
                </c:pt>
                <c:pt idx="10">
                  <c:v>eesti</c:v>
                </c:pt>
                <c:pt idx="11">
                  <c:v>vene ja muu</c:v>
                </c:pt>
                <c:pt idx="12">
                  <c:v>Toidukäitlemisettevõtjad on toidu ohutust puudutava info osas piisavalt avatud</c:v>
                </c:pt>
                <c:pt idx="13">
                  <c:v>eesti</c:v>
                </c:pt>
                <c:pt idx="14">
                  <c:v>vene ja muu</c:v>
                </c:pt>
                <c:pt idx="15">
                  <c:v>Toidukäitlemisettevõtjad on toidu ohutuse osas ausad</c:v>
                </c:pt>
                <c:pt idx="16">
                  <c:v>eesti</c:v>
                </c:pt>
                <c:pt idx="17">
                  <c:v>vene ja muu</c:v>
                </c:pt>
              </c:strCache>
            </c:strRef>
          </c:cat>
          <c:val>
            <c:numRef>
              <c:f>Q3_b_taust!$D$73:$D$90</c:f>
              <c:numCache>
                <c:formatCode>0</c:formatCode>
                <c:ptCount val="18"/>
                <c:pt idx="1">
                  <c:v>26.992753623188399</c:v>
                </c:pt>
                <c:pt idx="2">
                  <c:v>29.838709677419399</c:v>
                </c:pt>
                <c:pt idx="4">
                  <c:v>24.818840579710098</c:v>
                </c:pt>
                <c:pt idx="5">
                  <c:v>31.048387096774199</c:v>
                </c:pt>
                <c:pt idx="7">
                  <c:v>34.7826086956522</c:v>
                </c:pt>
                <c:pt idx="8">
                  <c:v>40.322580645161302</c:v>
                </c:pt>
                <c:pt idx="10">
                  <c:v>31.159420289855099</c:v>
                </c:pt>
                <c:pt idx="11">
                  <c:v>38.709677419354797</c:v>
                </c:pt>
                <c:pt idx="13">
                  <c:v>37.681159420289902</c:v>
                </c:pt>
                <c:pt idx="14">
                  <c:v>38.306451612903203</c:v>
                </c:pt>
                <c:pt idx="16">
                  <c:v>39.855072463768103</c:v>
                </c:pt>
                <c:pt idx="17">
                  <c:v>39.112903225806399</c:v>
                </c:pt>
              </c:numCache>
            </c:numRef>
          </c:val>
          <c:extLst>
            <c:ext xmlns:c16="http://schemas.microsoft.com/office/drawing/2014/chart" uri="{C3380CC4-5D6E-409C-BE32-E72D297353CC}">
              <c16:uniqueId val="{00000002-BD71-4196-ABF1-2E67AFA5F9BE}"/>
            </c:ext>
          </c:extLst>
        </c:ser>
        <c:ser>
          <c:idx val="3"/>
          <c:order val="3"/>
          <c:tx>
            <c:strRef>
              <c:f>Q3_b_taust!$E$72</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Q3_b_taust!$A$73:$A$90</c:f>
              <c:strCache>
                <c:ptCount val="18"/>
                <c:pt idx="0">
                  <c:v>Toidukäitlemisettevõtjad on pädevad toidu ohutust kontrollima</c:v>
                </c:pt>
                <c:pt idx="1">
                  <c:v>eesti</c:v>
                </c:pt>
                <c:pt idx="2">
                  <c:v>vene ja muu</c:v>
                </c:pt>
                <c:pt idx="3">
                  <c:v>Toidukäitlemisettevõtjatel on piisavalt teadmisi toidu ohutuse tagamiseks</c:v>
                </c:pt>
                <c:pt idx="4">
                  <c:v>eesti</c:v>
                </c:pt>
                <c:pt idx="5">
                  <c:v>vene ja muu</c:v>
                </c:pt>
                <c:pt idx="6">
                  <c:v>Toidukäitlemisettevõtjad pööravad toidu ohutusele erilist tähelepanu</c:v>
                </c:pt>
                <c:pt idx="7">
                  <c:v>eesti</c:v>
                </c:pt>
                <c:pt idx="8">
                  <c:v>vene ja muu</c:v>
                </c:pt>
                <c:pt idx="9">
                  <c:v>Toidukäitlemisettevõtjate tegevus toidu ohutuse tagamiseks on piisav</c:v>
                </c:pt>
                <c:pt idx="10">
                  <c:v>eesti</c:v>
                </c:pt>
                <c:pt idx="11">
                  <c:v>vene ja muu</c:v>
                </c:pt>
                <c:pt idx="12">
                  <c:v>Toidukäitlemisettevõtjad on toidu ohutust puudutava info osas piisavalt avatud</c:v>
                </c:pt>
                <c:pt idx="13">
                  <c:v>eesti</c:v>
                </c:pt>
                <c:pt idx="14">
                  <c:v>vene ja muu</c:v>
                </c:pt>
                <c:pt idx="15">
                  <c:v>Toidukäitlemisettevõtjad on toidu ohutuse osas ausad</c:v>
                </c:pt>
                <c:pt idx="16">
                  <c:v>eesti</c:v>
                </c:pt>
                <c:pt idx="17">
                  <c:v>vene ja muu</c:v>
                </c:pt>
              </c:strCache>
            </c:strRef>
          </c:cat>
          <c:val>
            <c:numRef>
              <c:f>Q3_b_taust!$E$73:$E$90</c:f>
              <c:numCache>
                <c:formatCode>0</c:formatCode>
                <c:ptCount val="18"/>
                <c:pt idx="1">
                  <c:v>11.231884057971</c:v>
                </c:pt>
                <c:pt idx="2">
                  <c:v>8.0645161290322598</c:v>
                </c:pt>
                <c:pt idx="4">
                  <c:v>8.1521739130434803</c:v>
                </c:pt>
                <c:pt idx="5">
                  <c:v>7.6612903225806503</c:v>
                </c:pt>
                <c:pt idx="7">
                  <c:v>14.855072463768099</c:v>
                </c:pt>
                <c:pt idx="8">
                  <c:v>12.9032258064516</c:v>
                </c:pt>
                <c:pt idx="10">
                  <c:v>17.7536231884058</c:v>
                </c:pt>
                <c:pt idx="11">
                  <c:v>15.322580645161301</c:v>
                </c:pt>
                <c:pt idx="13">
                  <c:v>17.7536231884058</c:v>
                </c:pt>
                <c:pt idx="14">
                  <c:v>18.951612903225801</c:v>
                </c:pt>
                <c:pt idx="16">
                  <c:v>17.3913043478261</c:v>
                </c:pt>
                <c:pt idx="17">
                  <c:v>17.338709677419399</c:v>
                </c:pt>
              </c:numCache>
            </c:numRef>
          </c:val>
          <c:extLst>
            <c:ext xmlns:c16="http://schemas.microsoft.com/office/drawing/2014/chart" uri="{C3380CC4-5D6E-409C-BE32-E72D297353CC}">
              <c16:uniqueId val="{00000003-BD71-4196-ABF1-2E67AFA5F9BE}"/>
            </c:ext>
          </c:extLst>
        </c:ser>
        <c:ser>
          <c:idx val="4"/>
          <c:order val="4"/>
          <c:tx>
            <c:strRef>
              <c:f>Q3_b_taust!$F$72</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71-4196-ABF1-2E67AFA5F9B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Q3_b_taust!$A$73:$A$90</c:f>
              <c:strCache>
                <c:ptCount val="18"/>
                <c:pt idx="0">
                  <c:v>Toidukäitlemisettevõtjad on pädevad toidu ohutust kontrollima</c:v>
                </c:pt>
                <c:pt idx="1">
                  <c:v>eesti</c:v>
                </c:pt>
                <c:pt idx="2">
                  <c:v>vene ja muu</c:v>
                </c:pt>
                <c:pt idx="3">
                  <c:v>Toidukäitlemisettevõtjatel on piisavalt teadmisi toidu ohutuse tagamiseks</c:v>
                </c:pt>
                <c:pt idx="4">
                  <c:v>eesti</c:v>
                </c:pt>
                <c:pt idx="5">
                  <c:v>vene ja muu</c:v>
                </c:pt>
                <c:pt idx="6">
                  <c:v>Toidukäitlemisettevõtjad pööravad toidu ohutusele erilist tähelepanu</c:v>
                </c:pt>
                <c:pt idx="7">
                  <c:v>eesti</c:v>
                </c:pt>
                <c:pt idx="8">
                  <c:v>vene ja muu</c:v>
                </c:pt>
                <c:pt idx="9">
                  <c:v>Toidukäitlemisettevõtjate tegevus toidu ohutuse tagamiseks on piisav</c:v>
                </c:pt>
                <c:pt idx="10">
                  <c:v>eesti</c:v>
                </c:pt>
                <c:pt idx="11">
                  <c:v>vene ja muu</c:v>
                </c:pt>
                <c:pt idx="12">
                  <c:v>Toidukäitlemisettevõtjad on toidu ohutust puudutava info osas piisavalt avatud</c:v>
                </c:pt>
                <c:pt idx="13">
                  <c:v>eesti</c:v>
                </c:pt>
                <c:pt idx="14">
                  <c:v>vene ja muu</c:v>
                </c:pt>
                <c:pt idx="15">
                  <c:v>Toidukäitlemisettevõtjad on toidu ohutuse osas ausad</c:v>
                </c:pt>
                <c:pt idx="16">
                  <c:v>eesti</c:v>
                </c:pt>
                <c:pt idx="17">
                  <c:v>vene ja muu</c:v>
                </c:pt>
              </c:strCache>
            </c:strRef>
          </c:cat>
          <c:val>
            <c:numRef>
              <c:f>Q3_b_taust!$F$73:$F$90</c:f>
              <c:numCache>
                <c:formatCode>0</c:formatCode>
                <c:ptCount val="18"/>
                <c:pt idx="1">
                  <c:v>1.8115942028985501</c:v>
                </c:pt>
                <c:pt idx="2">
                  <c:v>1.61290322580645</c:v>
                </c:pt>
                <c:pt idx="4">
                  <c:v>1.4492753623188399</c:v>
                </c:pt>
                <c:pt idx="7">
                  <c:v>4.5289855072463796</c:v>
                </c:pt>
                <c:pt idx="8">
                  <c:v>2.82258064516129</c:v>
                </c:pt>
                <c:pt idx="10">
                  <c:v>3.8043478260869601</c:v>
                </c:pt>
                <c:pt idx="11">
                  <c:v>2.82258064516129</c:v>
                </c:pt>
                <c:pt idx="13">
                  <c:v>5.2536231884057996</c:v>
                </c:pt>
                <c:pt idx="14">
                  <c:v>3.62903225806452</c:v>
                </c:pt>
                <c:pt idx="16">
                  <c:v>5.2536231884057996</c:v>
                </c:pt>
                <c:pt idx="17">
                  <c:v>2.0161290322580601</c:v>
                </c:pt>
              </c:numCache>
            </c:numRef>
          </c:val>
          <c:extLst>
            <c:ext xmlns:c16="http://schemas.microsoft.com/office/drawing/2014/chart" uri="{C3380CC4-5D6E-409C-BE32-E72D297353CC}">
              <c16:uniqueId val="{00000005-BD71-4196-ABF1-2E67AFA5F9BE}"/>
            </c:ext>
          </c:extLst>
        </c:ser>
        <c:ser>
          <c:idx val="5"/>
          <c:order val="5"/>
          <c:tx>
            <c:strRef>
              <c:f>Q3_b_taust!$G$72</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71-4196-ABF1-2E67AFA5F9B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Q3_b_taust!$A$73:$A$90</c:f>
              <c:strCache>
                <c:ptCount val="18"/>
                <c:pt idx="0">
                  <c:v>Toidukäitlemisettevõtjad on pädevad toidu ohutust kontrollima</c:v>
                </c:pt>
                <c:pt idx="1">
                  <c:v>eesti</c:v>
                </c:pt>
                <c:pt idx="2">
                  <c:v>vene ja muu</c:v>
                </c:pt>
                <c:pt idx="3">
                  <c:v>Toidukäitlemisettevõtjatel on piisavalt teadmisi toidu ohutuse tagamiseks</c:v>
                </c:pt>
                <c:pt idx="4">
                  <c:v>eesti</c:v>
                </c:pt>
                <c:pt idx="5">
                  <c:v>vene ja muu</c:v>
                </c:pt>
                <c:pt idx="6">
                  <c:v>Toidukäitlemisettevõtjad pööravad toidu ohutusele erilist tähelepanu</c:v>
                </c:pt>
                <c:pt idx="7">
                  <c:v>eesti</c:v>
                </c:pt>
                <c:pt idx="8">
                  <c:v>vene ja muu</c:v>
                </c:pt>
                <c:pt idx="9">
                  <c:v>Toidukäitlemisettevõtjate tegevus toidu ohutuse tagamiseks on piisav</c:v>
                </c:pt>
                <c:pt idx="10">
                  <c:v>eesti</c:v>
                </c:pt>
                <c:pt idx="11">
                  <c:v>vene ja muu</c:v>
                </c:pt>
                <c:pt idx="12">
                  <c:v>Toidukäitlemisettevõtjad on toidu ohutust puudutava info osas piisavalt avatud</c:v>
                </c:pt>
                <c:pt idx="13">
                  <c:v>eesti</c:v>
                </c:pt>
                <c:pt idx="14">
                  <c:v>vene ja muu</c:v>
                </c:pt>
                <c:pt idx="15">
                  <c:v>Toidukäitlemisettevõtjad on toidu ohutuse osas ausad</c:v>
                </c:pt>
                <c:pt idx="16">
                  <c:v>eesti</c:v>
                </c:pt>
                <c:pt idx="17">
                  <c:v>vene ja muu</c:v>
                </c:pt>
              </c:strCache>
            </c:strRef>
          </c:cat>
          <c:val>
            <c:numRef>
              <c:f>Q3_b_taust!$G$73:$G$90</c:f>
              <c:numCache>
                <c:formatCode>0</c:formatCode>
                <c:ptCount val="18"/>
                <c:pt idx="1">
                  <c:v>7.2463768115942004</c:v>
                </c:pt>
                <c:pt idx="2">
                  <c:v>8.0645161290322598</c:v>
                </c:pt>
                <c:pt idx="4">
                  <c:v>6.7028985507246404</c:v>
                </c:pt>
                <c:pt idx="5">
                  <c:v>7.6612903225806503</c:v>
                </c:pt>
                <c:pt idx="7">
                  <c:v>9.7826086956521703</c:v>
                </c:pt>
                <c:pt idx="8">
                  <c:v>9.2741935483870996</c:v>
                </c:pt>
                <c:pt idx="10">
                  <c:v>9.2391304347826093</c:v>
                </c:pt>
                <c:pt idx="11">
                  <c:v>10.4838709677419</c:v>
                </c:pt>
                <c:pt idx="13">
                  <c:v>7.0652173913043503</c:v>
                </c:pt>
                <c:pt idx="14">
                  <c:v>9.2741935483870996</c:v>
                </c:pt>
                <c:pt idx="16">
                  <c:v>6.1594202898550696</c:v>
                </c:pt>
                <c:pt idx="17">
                  <c:v>8.8709677419354804</c:v>
                </c:pt>
              </c:numCache>
            </c:numRef>
          </c:val>
          <c:extLst>
            <c:ext xmlns:c16="http://schemas.microsoft.com/office/drawing/2014/chart" uri="{C3380CC4-5D6E-409C-BE32-E72D297353CC}">
              <c16:uniqueId val="{00000007-BD71-4196-ABF1-2E67AFA5F9BE}"/>
            </c:ext>
          </c:extLst>
        </c:ser>
        <c:dLbls>
          <c:showLegendKey val="0"/>
          <c:showVal val="1"/>
          <c:showCatName val="0"/>
          <c:showSerName val="0"/>
          <c:showPercent val="0"/>
          <c:showBubbleSize val="0"/>
        </c:dLbls>
        <c:gapWidth val="150"/>
        <c:shape val="box"/>
        <c:axId val="403578800"/>
        <c:axId val="403578016"/>
        <c:axId val="0"/>
      </c:bar3DChart>
      <c:catAx>
        <c:axId val="403578800"/>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03578016"/>
        <c:crosses val="autoZero"/>
        <c:auto val="1"/>
        <c:lblAlgn val="ctr"/>
        <c:lblOffset val="100"/>
        <c:noMultiLvlLbl val="0"/>
      </c:catAx>
      <c:valAx>
        <c:axId val="403578016"/>
        <c:scaling>
          <c:orientation val="minMax"/>
        </c:scaling>
        <c:delete val="1"/>
        <c:axPos val="t"/>
        <c:numFmt formatCode="0%" sourceLinked="1"/>
        <c:majorTickMark val="none"/>
        <c:minorTickMark val="none"/>
        <c:tickLblPos val="nextTo"/>
        <c:crossAx val="403578800"/>
        <c:crosses val="autoZero"/>
        <c:crossBetween val="between"/>
      </c:valAx>
      <c:spPr>
        <a:noFill/>
        <a:ln>
          <a:noFill/>
        </a:ln>
        <a:effectLst/>
      </c:spPr>
    </c:plotArea>
    <c:legend>
      <c:legendPos val="r"/>
      <c:layout>
        <c:manualLayout>
          <c:xMode val="edge"/>
          <c:yMode val="edge"/>
          <c:x val="0.80943911600328022"/>
          <c:y val="0.43370431137745424"/>
          <c:w val="0.1307821364419931"/>
          <c:h val="0.248252489456829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sz="1400" b="1" i="0" baseline="0">
                <a:effectLst/>
              </a:rPr>
              <a:t>Mil määral nõustute järgnevate väidetega? </a:t>
            </a:r>
            <a:br>
              <a:rPr lang="et-EE" sz="1400" b="1" i="0" baseline="0">
                <a:effectLst/>
              </a:rPr>
            </a:br>
            <a:r>
              <a:rPr lang="et-EE" sz="1400" b="0" i="0" baseline="0">
                <a:effectLst/>
              </a:rPr>
              <a:t>N=800</a:t>
            </a:r>
            <a:endParaRPr lang="et-EE" sz="1400">
              <a:effectLst/>
            </a:endParaRPr>
          </a:p>
        </c:rich>
      </c:tx>
      <c:layout>
        <c:manualLayout>
          <c:xMode val="edge"/>
          <c:yMode val="edge"/>
          <c:x val="0.40635746056298006"/>
          <c:y val="9.762328199972604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Q3_b_taust!$B$95</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Q3_b_taust!$A$96:$A$113</c:f>
              <c:strCache>
                <c:ptCount val="18"/>
                <c:pt idx="0">
                  <c:v>Toidukäitlemisettevõtjad on pädevad toidu ohutust kontrollima</c:v>
                </c:pt>
                <c:pt idx="1">
                  <c:v>Põhja-Eesti</c:v>
                </c:pt>
                <c:pt idx="2">
                  <c:v>Virumaa</c:v>
                </c:pt>
                <c:pt idx="3">
                  <c:v>Kesk-Eesti</c:v>
                </c:pt>
                <c:pt idx="4">
                  <c:v>Lääne-Eesti</c:v>
                </c:pt>
                <c:pt idx="5">
                  <c:v>Lõuna-Eesti</c:v>
                </c:pt>
                <c:pt idx="6">
                  <c:v>Toidukäitlemisettevõtjatel on piisavalt teadmisi toidu ohutuse tagamiseks</c:v>
                </c:pt>
                <c:pt idx="7">
                  <c:v>Põhja-Eesti</c:v>
                </c:pt>
                <c:pt idx="8">
                  <c:v>Virumaa</c:v>
                </c:pt>
                <c:pt idx="9">
                  <c:v>Kesk-Eesti</c:v>
                </c:pt>
                <c:pt idx="10">
                  <c:v>Lääne-Eesti</c:v>
                </c:pt>
                <c:pt idx="11">
                  <c:v>Lõuna-Eesti</c:v>
                </c:pt>
                <c:pt idx="12">
                  <c:v>Toidukäitlemisettevõtjad pööravad toidu ohutusele erilist tähelepanu</c:v>
                </c:pt>
                <c:pt idx="13">
                  <c:v>Põhja-Eesti</c:v>
                </c:pt>
                <c:pt idx="14">
                  <c:v>Virumaa</c:v>
                </c:pt>
                <c:pt idx="15">
                  <c:v>Kesk-Eesti</c:v>
                </c:pt>
                <c:pt idx="16">
                  <c:v>Lääne-Eesti</c:v>
                </c:pt>
                <c:pt idx="17">
                  <c:v>Lõuna-Eesti</c:v>
                </c:pt>
              </c:strCache>
            </c:strRef>
          </c:cat>
          <c:val>
            <c:numRef>
              <c:f>Q3_b_taust!$B$96:$B$113</c:f>
              <c:numCache>
                <c:formatCode>0</c:formatCode>
                <c:ptCount val="18"/>
                <c:pt idx="1">
                  <c:v>9.1133004926108399</c:v>
                </c:pt>
                <c:pt idx="2">
                  <c:v>20.9677419354839</c:v>
                </c:pt>
                <c:pt idx="3">
                  <c:v>13.7254901960784</c:v>
                </c:pt>
                <c:pt idx="4">
                  <c:v>6.25</c:v>
                </c:pt>
                <c:pt idx="5">
                  <c:v>5.0359712230215798</c:v>
                </c:pt>
                <c:pt idx="7">
                  <c:v>7.6354679802955703</c:v>
                </c:pt>
                <c:pt idx="8">
                  <c:v>14.5161290322581</c:v>
                </c:pt>
                <c:pt idx="9">
                  <c:v>15.6862745098039</c:v>
                </c:pt>
                <c:pt idx="10">
                  <c:v>7.5</c:v>
                </c:pt>
                <c:pt idx="11">
                  <c:v>6.47482014388489</c:v>
                </c:pt>
                <c:pt idx="13">
                  <c:v>4.6798029556650302</c:v>
                </c:pt>
                <c:pt idx="14">
                  <c:v>10.4838709677419</c:v>
                </c:pt>
                <c:pt idx="15">
                  <c:v>11.764705882352899</c:v>
                </c:pt>
                <c:pt idx="16">
                  <c:v>1.25</c:v>
                </c:pt>
                <c:pt idx="17">
                  <c:v>5.0359712230215798</c:v>
                </c:pt>
              </c:numCache>
            </c:numRef>
          </c:val>
          <c:extLst>
            <c:ext xmlns:c16="http://schemas.microsoft.com/office/drawing/2014/chart" uri="{C3380CC4-5D6E-409C-BE32-E72D297353CC}">
              <c16:uniqueId val="{00000000-4B86-4F59-A56B-77B007019625}"/>
            </c:ext>
          </c:extLst>
        </c:ser>
        <c:ser>
          <c:idx val="1"/>
          <c:order val="1"/>
          <c:tx>
            <c:strRef>
              <c:f>Q3_b_taust!$C$95</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Q3_b_taust!$A$96:$A$113</c:f>
              <c:strCache>
                <c:ptCount val="18"/>
                <c:pt idx="0">
                  <c:v>Toidukäitlemisettevõtjad on pädevad toidu ohutust kontrollima</c:v>
                </c:pt>
                <c:pt idx="1">
                  <c:v>Põhja-Eesti</c:v>
                </c:pt>
                <c:pt idx="2">
                  <c:v>Virumaa</c:v>
                </c:pt>
                <c:pt idx="3">
                  <c:v>Kesk-Eesti</c:v>
                </c:pt>
                <c:pt idx="4">
                  <c:v>Lääne-Eesti</c:v>
                </c:pt>
                <c:pt idx="5">
                  <c:v>Lõuna-Eesti</c:v>
                </c:pt>
                <c:pt idx="6">
                  <c:v>Toidukäitlemisettevõtjatel on piisavalt teadmisi toidu ohutuse tagamiseks</c:v>
                </c:pt>
                <c:pt idx="7">
                  <c:v>Põhja-Eesti</c:v>
                </c:pt>
                <c:pt idx="8">
                  <c:v>Virumaa</c:v>
                </c:pt>
                <c:pt idx="9">
                  <c:v>Kesk-Eesti</c:v>
                </c:pt>
                <c:pt idx="10">
                  <c:v>Lääne-Eesti</c:v>
                </c:pt>
                <c:pt idx="11">
                  <c:v>Lõuna-Eesti</c:v>
                </c:pt>
                <c:pt idx="12">
                  <c:v>Toidukäitlemisettevõtjad pööravad toidu ohutusele erilist tähelepanu</c:v>
                </c:pt>
                <c:pt idx="13">
                  <c:v>Põhja-Eesti</c:v>
                </c:pt>
                <c:pt idx="14">
                  <c:v>Virumaa</c:v>
                </c:pt>
                <c:pt idx="15">
                  <c:v>Kesk-Eesti</c:v>
                </c:pt>
                <c:pt idx="16">
                  <c:v>Lääne-Eesti</c:v>
                </c:pt>
                <c:pt idx="17">
                  <c:v>Lõuna-Eesti</c:v>
                </c:pt>
              </c:strCache>
            </c:strRef>
          </c:cat>
          <c:val>
            <c:numRef>
              <c:f>Q3_b_taust!$C$96:$C$113</c:f>
              <c:numCache>
                <c:formatCode>0</c:formatCode>
                <c:ptCount val="18"/>
                <c:pt idx="1">
                  <c:v>40.886699507389203</c:v>
                </c:pt>
                <c:pt idx="2">
                  <c:v>33.064516129032299</c:v>
                </c:pt>
                <c:pt idx="3">
                  <c:v>50.980392156862699</c:v>
                </c:pt>
                <c:pt idx="4">
                  <c:v>52.5</c:v>
                </c:pt>
                <c:pt idx="5">
                  <c:v>46.043165467625897</c:v>
                </c:pt>
                <c:pt idx="7">
                  <c:v>48.029556650246299</c:v>
                </c:pt>
                <c:pt idx="8">
                  <c:v>43.548387096774199</c:v>
                </c:pt>
                <c:pt idx="9">
                  <c:v>52.941176470588204</c:v>
                </c:pt>
                <c:pt idx="10">
                  <c:v>51.25</c:v>
                </c:pt>
                <c:pt idx="11">
                  <c:v>49.640287769784202</c:v>
                </c:pt>
                <c:pt idx="13">
                  <c:v>28.817733990147801</c:v>
                </c:pt>
                <c:pt idx="14">
                  <c:v>29.0322580645161</c:v>
                </c:pt>
                <c:pt idx="15">
                  <c:v>37.254901960784302</c:v>
                </c:pt>
                <c:pt idx="16">
                  <c:v>40</c:v>
                </c:pt>
                <c:pt idx="17">
                  <c:v>25.179856115107899</c:v>
                </c:pt>
              </c:numCache>
            </c:numRef>
          </c:val>
          <c:extLst>
            <c:ext xmlns:c16="http://schemas.microsoft.com/office/drawing/2014/chart" uri="{C3380CC4-5D6E-409C-BE32-E72D297353CC}">
              <c16:uniqueId val="{00000001-4B86-4F59-A56B-77B007019625}"/>
            </c:ext>
          </c:extLst>
        </c:ser>
        <c:ser>
          <c:idx val="2"/>
          <c:order val="2"/>
          <c:tx>
            <c:strRef>
              <c:f>Q3_b_taust!$D$95</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Q3_b_taust!$A$96:$A$113</c:f>
              <c:strCache>
                <c:ptCount val="18"/>
                <c:pt idx="0">
                  <c:v>Toidukäitlemisettevõtjad on pädevad toidu ohutust kontrollima</c:v>
                </c:pt>
                <c:pt idx="1">
                  <c:v>Põhja-Eesti</c:v>
                </c:pt>
                <c:pt idx="2">
                  <c:v>Virumaa</c:v>
                </c:pt>
                <c:pt idx="3">
                  <c:v>Kesk-Eesti</c:v>
                </c:pt>
                <c:pt idx="4">
                  <c:v>Lääne-Eesti</c:v>
                </c:pt>
                <c:pt idx="5">
                  <c:v>Lõuna-Eesti</c:v>
                </c:pt>
                <c:pt idx="6">
                  <c:v>Toidukäitlemisettevõtjatel on piisavalt teadmisi toidu ohutuse tagamiseks</c:v>
                </c:pt>
                <c:pt idx="7">
                  <c:v>Põhja-Eesti</c:v>
                </c:pt>
                <c:pt idx="8">
                  <c:v>Virumaa</c:v>
                </c:pt>
                <c:pt idx="9">
                  <c:v>Kesk-Eesti</c:v>
                </c:pt>
                <c:pt idx="10">
                  <c:v>Lääne-Eesti</c:v>
                </c:pt>
                <c:pt idx="11">
                  <c:v>Lõuna-Eesti</c:v>
                </c:pt>
                <c:pt idx="12">
                  <c:v>Toidukäitlemisettevõtjad pööravad toidu ohutusele erilist tähelepanu</c:v>
                </c:pt>
                <c:pt idx="13">
                  <c:v>Põhja-Eesti</c:v>
                </c:pt>
                <c:pt idx="14">
                  <c:v>Virumaa</c:v>
                </c:pt>
                <c:pt idx="15">
                  <c:v>Kesk-Eesti</c:v>
                </c:pt>
                <c:pt idx="16">
                  <c:v>Lääne-Eesti</c:v>
                </c:pt>
                <c:pt idx="17">
                  <c:v>Lõuna-Eesti</c:v>
                </c:pt>
              </c:strCache>
            </c:strRef>
          </c:cat>
          <c:val>
            <c:numRef>
              <c:f>Q3_b_taust!$D$96:$D$113</c:f>
              <c:numCache>
                <c:formatCode>0</c:formatCode>
                <c:ptCount val="18"/>
                <c:pt idx="1">
                  <c:v>28.0788177339901</c:v>
                </c:pt>
                <c:pt idx="2">
                  <c:v>29.0322580645161</c:v>
                </c:pt>
                <c:pt idx="3">
                  <c:v>31.372549019607799</c:v>
                </c:pt>
                <c:pt idx="4">
                  <c:v>21.25</c:v>
                </c:pt>
                <c:pt idx="5">
                  <c:v>28.7769784172662</c:v>
                </c:pt>
                <c:pt idx="7">
                  <c:v>28.0788177339901</c:v>
                </c:pt>
                <c:pt idx="8">
                  <c:v>29.0322580645161</c:v>
                </c:pt>
                <c:pt idx="9">
                  <c:v>23.529411764705898</c:v>
                </c:pt>
                <c:pt idx="10">
                  <c:v>20</c:v>
                </c:pt>
                <c:pt idx="11">
                  <c:v>25.899280575539599</c:v>
                </c:pt>
                <c:pt idx="13">
                  <c:v>37.684729064039402</c:v>
                </c:pt>
                <c:pt idx="14">
                  <c:v>37.096774193548399</c:v>
                </c:pt>
                <c:pt idx="15">
                  <c:v>35.294117647058798</c:v>
                </c:pt>
                <c:pt idx="16">
                  <c:v>32.5</c:v>
                </c:pt>
                <c:pt idx="17">
                  <c:v>35.251798561151098</c:v>
                </c:pt>
              </c:numCache>
            </c:numRef>
          </c:val>
          <c:extLst>
            <c:ext xmlns:c16="http://schemas.microsoft.com/office/drawing/2014/chart" uri="{C3380CC4-5D6E-409C-BE32-E72D297353CC}">
              <c16:uniqueId val="{00000002-4B86-4F59-A56B-77B007019625}"/>
            </c:ext>
          </c:extLst>
        </c:ser>
        <c:ser>
          <c:idx val="3"/>
          <c:order val="3"/>
          <c:tx>
            <c:strRef>
              <c:f>Q3_b_taust!$E$95</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Q3_b_taust!$A$96:$A$113</c:f>
              <c:strCache>
                <c:ptCount val="18"/>
                <c:pt idx="0">
                  <c:v>Toidukäitlemisettevõtjad on pädevad toidu ohutust kontrollima</c:v>
                </c:pt>
                <c:pt idx="1">
                  <c:v>Põhja-Eesti</c:v>
                </c:pt>
                <c:pt idx="2">
                  <c:v>Virumaa</c:v>
                </c:pt>
                <c:pt idx="3">
                  <c:v>Kesk-Eesti</c:v>
                </c:pt>
                <c:pt idx="4">
                  <c:v>Lääne-Eesti</c:v>
                </c:pt>
                <c:pt idx="5">
                  <c:v>Lõuna-Eesti</c:v>
                </c:pt>
                <c:pt idx="6">
                  <c:v>Toidukäitlemisettevõtjatel on piisavalt teadmisi toidu ohutuse tagamiseks</c:v>
                </c:pt>
                <c:pt idx="7">
                  <c:v>Põhja-Eesti</c:v>
                </c:pt>
                <c:pt idx="8">
                  <c:v>Virumaa</c:v>
                </c:pt>
                <c:pt idx="9">
                  <c:v>Kesk-Eesti</c:v>
                </c:pt>
                <c:pt idx="10">
                  <c:v>Lääne-Eesti</c:v>
                </c:pt>
                <c:pt idx="11">
                  <c:v>Lõuna-Eesti</c:v>
                </c:pt>
                <c:pt idx="12">
                  <c:v>Toidukäitlemisettevõtjad pööravad toidu ohutusele erilist tähelepanu</c:v>
                </c:pt>
                <c:pt idx="13">
                  <c:v>Põhja-Eesti</c:v>
                </c:pt>
                <c:pt idx="14">
                  <c:v>Virumaa</c:v>
                </c:pt>
                <c:pt idx="15">
                  <c:v>Kesk-Eesti</c:v>
                </c:pt>
                <c:pt idx="16">
                  <c:v>Lääne-Eesti</c:v>
                </c:pt>
                <c:pt idx="17">
                  <c:v>Lõuna-Eesti</c:v>
                </c:pt>
              </c:strCache>
            </c:strRef>
          </c:cat>
          <c:val>
            <c:numRef>
              <c:f>Q3_b_taust!$E$96:$E$113</c:f>
              <c:numCache>
                <c:formatCode>0</c:formatCode>
                <c:ptCount val="18"/>
                <c:pt idx="1">
                  <c:v>12.3152709359606</c:v>
                </c:pt>
                <c:pt idx="2">
                  <c:v>6.4516129032258096</c:v>
                </c:pt>
                <c:pt idx="3">
                  <c:v>1.9607843137254899</c:v>
                </c:pt>
                <c:pt idx="4">
                  <c:v>11.25</c:v>
                </c:pt>
                <c:pt idx="5">
                  <c:v>10.071942446043201</c:v>
                </c:pt>
                <c:pt idx="7">
                  <c:v>8.6206896551724093</c:v>
                </c:pt>
                <c:pt idx="8">
                  <c:v>4.0322580645161299</c:v>
                </c:pt>
                <c:pt idx="9">
                  <c:v>5.8823529411764701</c:v>
                </c:pt>
                <c:pt idx="10">
                  <c:v>10</c:v>
                </c:pt>
                <c:pt idx="11">
                  <c:v>9.3525179856115095</c:v>
                </c:pt>
                <c:pt idx="13">
                  <c:v>15.2709359605911</c:v>
                </c:pt>
                <c:pt idx="14">
                  <c:v>9.67741935483871</c:v>
                </c:pt>
                <c:pt idx="15">
                  <c:v>11.764705882352899</c:v>
                </c:pt>
                <c:pt idx="16">
                  <c:v>12.5</c:v>
                </c:pt>
                <c:pt idx="17">
                  <c:v>17.266187050359701</c:v>
                </c:pt>
              </c:numCache>
            </c:numRef>
          </c:val>
          <c:extLst>
            <c:ext xmlns:c16="http://schemas.microsoft.com/office/drawing/2014/chart" uri="{C3380CC4-5D6E-409C-BE32-E72D297353CC}">
              <c16:uniqueId val="{00000003-4B86-4F59-A56B-77B007019625}"/>
            </c:ext>
          </c:extLst>
        </c:ser>
        <c:ser>
          <c:idx val="4"/>
          <c:order val="4"/>
          <c:tx>
            <c:strRef>
              <c:f>Q3_b_taust!$F$95</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86-4F59-A56B-77B007019625}"/>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Q3_b_taust!$A$96:$A$113</c:f>
              <c:strCache>
                <c:ptCount val="18"/>
                <c:pt idx="0">
                  <c:v>Toidukäitlemisettevõtjad on pädevad toidu ohutust kontrollima</c:v>
                </c:pt>
                <c:pt idx="1">
                  <c:v>Põhja-Eesti</c:v>
                </c:pt>
                <c:pt idx="2">
                  <c:v>Virumaa</c:v>
                </c:pt>
                <c:pt idx="3">
                  <c:v>Kesk-Eesti</c:v>
                </c:pt>
                <c:pt idx="4">
                  <c:v>Lääne-Eesti</c:v>
                </c:pt>
                <c:pt idx="5">
                  <c:v>Lõuna-Eesti</c:v>
                </c:pt>
                <c:pt idx="6">
                  <c:v>Toidukäitlemisettevõtjatel on piisavalt teadmisi toidu ohutuse tagamiseks</c:v>
                </c:pt>
                <c:pt idx="7">
                  <c:v>Põhja-Eesti</c:v>
                </c:pt>
                <c:pt idx="8">
                  <c:v>Virumaa</c:v>
                </c:pt>
                <c:pt idx="9">
                  <c:v>Kesk-Eesti</c:v>
                </c:pt>
                <c:pt idx="10">
                  <c:v>Lääne-Eesti</c:v>
                </c:pt>
                <c:pt idx="11">
                  <c:v>Lõuna-Eesti</c:v>
                </c:pt>
                <c:pt idx="12">
                  <c:v>Toidukäitlemisettevõtjad pööravad toidu ohutusele erilist tähelepanu</c:v>
                </c:pt>
                <c:pt idx="13">
                  <c:v>Põhja-Eesti</c:v>
                </c:pt>
                <c:pt idx="14">
                  <c:v>Virumaa</c:v>
                </c:pt>
                <c:pt idx="15">
                  <c:v>Kesk-Eesti</c:v>
                </c:pt>
                <c:pt idx="16">
                  <c:v>Lääne-Eesti</c:v>
                </c:pt>
                <c:pt idx="17">
                  <c:v>Lõuna-Eesti</c:v>
                </c:pt>
              </c:strCache>
            </c:strRef>
          </c:cat>
          <c:val>
            <c:numRef>
              <c:f>Q3_b_taust!$F$96:$F$113</c:f>
              <c:numCache>
                <c:formatCode>0</c:formatCode>
                <c:ptCount val="18"/>
                <c:pt idx="1">
                  <c:v>1.72413793103448</c:v>
                </c:pt>
                <c:pt idx="2">
                  <c:v>1.61290322580645</c:v>
                </c:pt>
                <c:pt idx="4">
                  <c:v>1.25</c:v>
                </c:pt>
                <c:pt idx="5">
                  <c:v>2.8776978417266199</c:v>
                </c:pt>
                <c:pt idx="7">
                  <c:v>0.73891625615763501</c:v>
                </c:pt>
                <c:pt idx="8">
                  <c:v>0.80645161290322598</c:v>
                </c:pt>
                <c:pt idx="10">
                  <c:v>2.5</c:v>
                </c:pt>
                <c:pt idx="11">
                  <c:v>1.43884892086331</c:v>
                </c:pt>
                <c:pt idx="13">
                  <c:v>4.1871921182265996</c:v>
                </c:pt>
                <c:pt idx="14">
                  <c:v>4.0322580645161299</c:v>
                </c:pt>
                <c:pt idx="15">
                  <c:v>1.9607843137254899</c:v>
                </c:pt>
                <c:pt idx="16">
                  <c:v>3.75</c:v>
                </c:pt>
                <c:pt idx="17">
                  <c:v>4.3165467625899296</c:v>
                </c:pt>
              </c:numCache>
            </c:numRef>
          </c:val>
          <c:extLst>
            <c:ext xmlns:c16="http://schemas.microsoft.com/office/drawing/2014/chart" uri="{C3380CC4-5D6E-409C-BE32-E72D297353CC}">
              <c16:uniqueId val="{00000005-4B86-4F59-A56B-77B007019625}"/>
            </c:ext>
          </c:extLst>
        </c:ser>
        <c:ser>
          <c:idx val="5"/>
          <c:order val="5"/>
          <c:tx>
            <c:strRef>
              <c:f>Q3_b_taust!$G$95</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86-4F59-A56B-77B00701962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Q3_b_taust!$A$96:$A$113</c:f>
              <c:strCache>
                <c:ptCount val="18"/>
                <c:pt idx="0">
                  <c:v>Toidukäitlemisettevõtjad on pädevad toidu ohutust kontrollima</c:v>
                </c:pt>
                <c:pt idx="1">
                  <c:v>Põhja-Eesti</c:v>
                </c:pt>
                <c:pt idx="2">
                  <c:v>Virumaa</c:v>
                </c:pt>
                <c:pt idx="3">
                  <c:v>Kesk-Eesti</c:v>
                </c:pt>
                <c:pt idx="4">
                  <c:v>Lääne-Eesti</c:v>
                </c:pt>
                <c:pt idx="5">
                  <c:v>Lõuna-Eesti</c:v>
                </c:pt>
                <c:pt idx="6">
                  <c:v>Toidukäitlemisettevõtjatel on piisavalt teadmisi toidu ohutuse tagamiseks</c:v>
                </c:pt>
                <c:pt idx="7">
                  <c:v>Põhja-Eesti</c:v>
                </c:pt>
                <c:pt idx="8">
                  <c:v>Virumaa</c:v>
                </c:pt>
                <c:pt idx="9">
                  <c:v>Kesk-Eesti</c:v>
                </c:pt>
                <c:pt idx="10">
                  <c:v>Lääne-Eesti</c:v>
                </c:pt>
                <c:pt idx="11">
                  <c:v>Lõuna-Eesti</c:v>
                </c:pt>
                <c:pt idx="12">
                  <c:v>Toidukäitlemisettevõtjad pööravad toidu ohutusele erilist tähelepanu</c:v>
                </c:pt>
                <c:pt idx="13">
                  <c:v>Põhja-Eesti</c:v>
                </c:pt>
                <c:pt idx="14">
                  <c:v>Virumaa</c:v>
                </c:pt>
                <c:pt idx="15">
                  <c:v>Kesk-Eesti</c:v>
                </c:pt>
                <c:pt idx="16">
                  <c:v>Lääne-Eesti</c:v>
                </c:pt>
                <c:pt idx="17">
                  <c:v>Lõuna-Eesti</c:v>
                </c:pt>
              </c:strCache>
            </c:strRef>
          </c:cat>
          <c:val>
            <c:numRef>
              <c:f>Q3_b_taust!$G$96:$G$113</c:f>
              <c:numCache>
                <c:formatCode>0</c:formatCode>
                <c:ptCount val="18"/>
                <c:pt idx="1">
                  <c:v>7.8817733990147802</c:v>
                </c:pt>
                <c:pt idx="2">
                  <c:v>8.8709677419354804</c:v>
                </c:pt>
                <c:pt idx="3">
                  <c:v>1.9607843137254899</c:v>
                </c:pt>
                <c:pt idx="4">
                  <c:v>7.5</c:v>
                </c:pt>
                <c:pt idx="5">
                  <c:v>7.19424460431655</c:v>
                </c:pt>
                <c:pt idx="7">
                  <c:v>6.8965517241379297</c:v>
                </c:pt>
                <c:pt idx="8">
                  <c:v>8.0645161290322598</c:v>
                </c:pt>
                <c:pt idx="9">
                  <c:v>1.9607843137254899</c:v>
                </c:pt>
                <c:pt idx="10">
                  <c:v>8.75</c:v>
                </c:pt>
                <c:pt idx="11">
                  <c:v>7.19424460431655</c:v>
                </c:pt>
                <c:pt idx="13">
                  <c:v>9.3596059113300498</c:v>
                </c:pt>
                <c:pt idx="14">
                  <c:v>9.67741935483871</c:v>
                </c:pt>
                <c:pt idx="15">
                  <c:v>1.9607843137254899</c:v>
                </c:pt>
                <c:pt idx="16">
                  <c:v>10</c:v>
                </c:pt>
                <c:pt idx="17">
                  <c:v>12.9496402877698</c:v>
                </c:pt>
              </c:numCache>
            </c:numRef>
          </c:val>
          <c:extLst>
            <c:ext xmlns:c16="http://schemas.microsoft.com/office/drawing/2014/chart" uri="{C3380CC4-5D6E-409C-BE32-E72D297353CC}">
              <c16:uniqueId val="{00000007-4B86-4F59-A56B-77B007019625}"/>
            </c:ext>
          </c:extLst>
        </c:ser>
        <c:dLbls>
          <c:showLegendKey val="0"/>
          <c:showVal val="1"/>
          <c:showCatName val="0"/>
          <c:showSerName val="0"/>
          <c:showPercent val="0"/>
          <c:showBubbleSize val="0"/>
        </c:dLbls>
        <c:gapWidth val="150"/>
        <c:shape val="box"/>
        <c:axId val="403575664"/>
        <c:axId val="403575272"/>
        <c:axId val="0"/>
      </c:bar3DChart>
      <c:catAx>
        <c:axId val="403575664"/>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03575272"/>
        <c:crosses val="autoZero"/>
        <c:auto val="1"/>
        <c:lblAlgn val="ctr"/>
        <c:lblOffset val="100"/>
        <c:noMultiLvlLbl val="0"/>
      </c:catAx>
      <c:valAx>
        <c:axId val="403575272"/>
        <c:scaling>
          <c:orientation val="minMax"/>
        </c:scaling>
        <c:delete val="1"/>
        <c:axPos val="t"/>
        <c:numFmt formatCode="0%" sourceLinked="1"/>
        <c:majorTickMark val="none"/>
        <c:minorTickMark val="none"/>
        <c:tickLblPos val="nextTo"/>
        <c:crossAx val="4035756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sz="1400" b="1" i="0" baseline="0">
                <a:effectLst/>
              </a:rPr>
              <a:t>Mil määral nõustute järgnevate väidetega? </a:t>
            </a:r>
            <a:br>
              <a:rPr lang="et-EE" sz="1400" b="1" i="0" baseline="0">
                <a:effectLst/>
              </a:rPr>
            </a:br>
            <a:r>
              <a:rPr lang="et-EE" sz="1400" b="0" i="0" baseline="0">
                <a:effectLst/>
              </a:rPr>
              <a:t>N=800</a:t>
            </a:r>
            <a:endParaRPr lang="et-EE" sz="1400">
              <a:effectLst/>
            </a:endParaRPr>
          </a:p>
        </c:rich>
      </c:tx>
      <c:layout>
        <c:manualLayout>
          <c:xMode val="edge"/>
          <c:yMode val="edge"/>
          <c:x val="0.39476900105970902"/>
          <c:y val="6.22323194640541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6915294679074206"/>
          <c:y val="4.6629629629629632E-2"/>
          <c:w val="0.46458951352011224"/>
          <c:h val="0.93300000000000005"/>
        </c:manualLayout>
      </c:layout>
      <c:bar3DChart>
        <c:barDir val="bar"/>
        <c:grouping val="percentStacked"/>
        <c:varyColors val="0"/>
        <c:ser>
          <c:idx val="0"/>
          <c:order val="0"/>
          <c:tx>
            <c:strRef>
              <c:f>Q3_b_taust!$B$114</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Q3_b_taust!$A$115:$A$132</c:f>
              <c:strCache>
                <c:ptCount val="18"/>
                <c:pt idx="0">
                  <c:v>Toidukäitlemisettevõtjate tegevus toidu ohutuse tagamiseks on piisav</c:v>
                </c:pt>
                <c:pt idx="1">
                  <c:v>Põhja-Eesti</c:v>
                </c:pt>
                <c:pt idx="2">
                  <c:v>Virumaa</c:v>
                </c:pt>
                <c:pt idx="3">
                  <c:v>Kesk-Eesti</c:v>
                </c:pt>
                <c:pt idx="4">
                  <c:v>Lääne-Eesti</c:v>
                </c:pt>
                <c:pt idx="5">
                  <c:v>Lõuna-Eesti</c:v>
                </c:pt>
                <c:pt idx="6">
                  <c:v>Toidukäitlemisettevõtjad on toidu ohutust puudutava info osas piisavalt avatud</c:v>
                </c:pt>
                <c:pt idx="7">
                  <c:v>Põhja-Eesti</c:v>
                </c:pt>
                <c:pt idx="8">
                  <c:v>Virumaa</c:v>
                </c:pt>
                <c:pt idx="9">
                  <c:v>Kesk-Eesti</c:v>
                </c:pt>
                <c:pt idx="10">
                  <c:v>Lääne-Eesti</c:v>
                </c:pt>
                <c:pt idx="11">
                  <c:v>Lõuna-Eesti</c:v>
                </c:pt>
                <c:pt idx="12">
                  <c:v>Toidukäitlemisettevõtjad on toidu ohutuse osas ausad</c:v>
                </c:pt>
                <c:pt idx="13">
                  <c:v>Põhja-Eesti</c:v>
                </c:pt>
                <c:pt idx="14">
                  <c:v>Virumaa</c:v>
                </c:pt>
                <c:pt idx="15">
                  <c:v>Kesk-Eesti</c:v>
                </c:pt>
                <c:pt idx="16">
                  <c:v>Lääne-Eesti</c:v>
                </c:pt>
                <c:pt idx="17">
                  <c:v>Lõuna-Eesti</c:v>
                </c:pt>
              </c:strCache>
            </c:strRef>
          </c:cat>
          <c:val>
            <c:numRef>
              <c:f>Q3_b_taust!$B$115:$B$132</c:f>
              <c:numCache>
                <c:formatCode>0</c:formatCode>
                <c:ptCount val="18"/>
                <c:pt idx="1">
                  <c:v>3.9408866995073901</c:v>
                </c:pt>
                <c:pt idx="2">
                  <c:v>9.67741935483871</c:v>
                </c:pt>
                <c:pt idx="3">
                  <c:v>11.764705882352899</c:v>
                </c:pt>
                <c:pt idx="4">
                  <c:v>2.5</c:v>
                </c:pt>
                <c:pt idx="5">
                  <c:v>5.0359712230215798</c:v>
                </c:pt>
                <c:pt idx="7">
                  <c:v>3.6945812807881802</c:v>
                </c:pt>
                <c:pt idx="8">
                  <c:v>8.8709677419354804</c:v>
                </c:pt>
                <c:pt idx="9">
                  <c:v>5.8823529411764701</c:v>
                </c:pt>
                <c:pt idx="10">
                  <c:v>2.5</c:v>
                </c:pt>
                <c:pt idx="11">
                  <c:v>5.0359712230215798</c:v>
                </c:pt>
                <c:pt idx="13">
                  <c:v>2.95566502463054</c:v>
                </c:pt>
                <c:pt idx="14">
                  <c:v>8.8709677419354804</c:v>
                </c:pt>
                <c:pt idx="15">
                  <c:v>7.8431372549019596</c:v>
                </c:pt>
                <c:pt idx="16">
                  <c:v>1.25</c:v>
                </c:pt>
                <c:pt idx="17">
                  <c:v>2.8776978417266199</c:v>
                </c:pt>
              </c:numCache>
            </c:numRef>
          </c:val>
          <c:extLst>
            <c:ext xmlns:c16="http://schemas.microsoft.com/office/drawing/2014/chart" uri="{C3380CC4-5D6E-409C-BE32-E72D297353CC}">
              <c16:uniqueId val="{00000000-4819-4D3A-8ECC-1562B5FB0FD8}"/>
            </c:ext>
          </c:extLst>
        </c:ser>
        <c:ser>
          <c:idx val="1"/>
          <c:order val="1"/>
          <c:tx>
            <c:strRef>
              <c:f>Q3_b_taust!$C$114</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Q3_b_taust!$A$115:$A$132</c:f>
              <c:strCache>
                <c:ptCount val="18"/>
                <c:pt idx="0">
                  <c:v>Toidukäitlemisettevõtjate tegevus toidu ohutuse tagamiseks on piisav</c:v>
                </c:pt>
                <c:pt idx="1">
                  <c:v>Põhja-Eesti</c:v>
                </c:pt>
                <c:pt idx="2">
                  <c:v>Virumaa</c:v>
                </c:pt>
                <c:pt idx="3">
                  <c:v>Kesk-Eesti</c:v>
                </c:pt>
                <c:pt idx="4">
                  <c:v>Lääne-Eesti</c:v>
                </c:pt>
                <c:pt idx="5">
                  <c:v>Lõuna-Eesti</c:v>
                </c:pt>
                <c:pt idx="6">
                  <c:v>Toidukäitlemisettevõtjad on toidu ohutust puudutava info osas piisavalt avatud</c:v>
                </c:pt>
                <c:pt idx="7">
                  <c:v>Põhja-Eesti</c:v>
                </c:pt>
                <c:pt idx="8">
                  <c:v>Virumaa</c:v>
                </c:pt>
                <c:pt idx="9">
                  <c:v>Kesk-Eesti</c:v>
                </c:pt>
                <c:pt idx="10">
                  <c:v>Lääne-Eesti</c:v>
                </c:pt>
                <c:pt idx="11">
                  <c:v>Lõuna-Eesti</c:v>
                </c:pt>
                <c:pt idx="12">
                  <c:v>Toidukäitlemisettevõtjad on toidu ohutuse osas ausad</c:v>
                </c:pt>
                <c:pt idx="13">
                  <c:v>Põhja-Eesti</c:v>
                </c:pt>
                <c:pt idx="14">
                  <c:v>Virumaa</c:v>
                </c:pt>
                <c:pt idx="15">
                  <c:v>Kesk-Eesti</c:v>
                </c:pt>
                <c:pt idx="16">
                  <c:v>Lääne-Eesti</c:v>
                </c:pt>
                <c:pt idx="17">
                  <c:v>Lõuna-Eesti</c:v>
                </c:pt>
              </c:strCache>
            </c:strRef>
          </c:cat>
          <c:val>
            <c:numRef>
              <c:f>Q3_b_taust!$C$115:$C$132</c:f>
              <c:numCache>
                <c:formatCode>0</c:formatCode>
                <c:ptCount val="18"/>
                <c:pt idx="1">
                  <c:v>30.788177339901502</c:v>
                </c:pt>
                <c:pt idx="2">
                  <c:v>27.419354838709701</c:v>
                </c:pt>
                <c:pt idx="3">
                  <c:v>39.2156862745098</c:v>
                </c:pt>
                <c:pt idx="4">
                  <c:v>36.25</c:v>
                </c:pt>
                <c:pt idx="5">
                  <c:v>28.7769784172662</c:v>
                </c:pt>
                <c:pt idx="7">
                  <c:v>26.354679802955701</c:v>
                </c:pt>
                <c:pt idx="8">
                  <c:v>23.387096774193498</c:v>
                </c:pt>
                <c:pt idx="9">
                  <c:v>29.411764705882302</c:v>
                </c:pt>
                <c:pt idx="10">
                  <c:v>31.25</c:v>
                </c:pt>
                <c:pt idx="11">
                  <c:v>27.3381294964029</c:v>
                </c:pt>
                <c:pt idx="13">
                  <c:v>29.064039408867</c:v>
                </c:pt>
                <c:pt idx="14">
                  <c:v>23.387096774193498</c:v>
                </c:pt>
                <c:pt idx="15">
                  <c:v>33.3333333333333</c:v>
                </c:pt>
                <c:pt idx="16">
                  <c:v>33.75</c:v>
                </c:pt>
                <c:pt idx="17">
                  <c:v>22.302158273381298</c:v>
                </c:pt>
              </c:numCache>
            </c:numRef>
          </c:val>
          <c:extLst>
            <c:ext xmlns:c16="http://schemas.microsoft.com/office/drawing/2014/chart" uri="{C3380CC4-5D6E-409C-BE32-E72D297353CC}">
              <c16:uniqueId val="{00000001-4819-4D3A-8ECC-1562B5FB0FD8}"/>
            </c:ext>
          </c:extLst>
        </c:ser>
        <c:ser>
          <c:idx val="2"/>
          <c:order val="2"/>
          <c:tx>
            <c:strRef>
              <c:f>Q3_b_taust!$D$114</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Q3_b_taust!$A$115:$A$132</c:f>
              <c:strCache>
                <c:ptCount val="18"/>
                <c:pt idx="0">
                  <c:v>Toidukäitlemisettevõtjate tegevus toidu ohutuse tagamiseks on piisav</c:v>
                </c:pt>
                <c:pt idx="1">
                  <c:v>Põhja-Eesti</c:v>
                </c:pt>
                <c:pt idx="2">
                  <c:v>Virumaa</c:v>
                </c:pt>
                <c:pt idx="3">
                  <c:v>Kesk-Eesti</c:v>
                </c:pt>
                <c:pt idx="4">
                  <c:v>Lääne-Eesti</c:v>
                </c:pt>
                <c:pt idx="5">
                  <c:v>Lõuna-Eesti</c:v>
                </c:pt>
                <c:pt idx="6">
                  <c:v>Toidukäitlemisettevõtjad on toidu ohutust puudutava info osas piisavalt avatud</c:v>
                </c:pt>
                <c:pt idx="7">
                  <c:v>Põhja-Eesti</c:v>
                </c:pt>
                <c:pt idx="8">
                  <c:v>Virumaa</c:v>
                </c:pt>
                <c:pt idx="9">
                  <c:v>Kesk-Eesti</c:v>
                </c:pt>
                <c:pt idx="10">
                  <c:v>Lääne-Eesti</c:v>
                </c:pt>
                <c:pt idx="11">
                  <c:v>Lõuna-Eesti</c:v>
                </c:pt>
                <c:pt idx="12">
                  <c:v>Toidukäitlemisettevõtjad on toidu ohutuse osas ausad</c:v>
                </c:pt>
                <c:pt idx="13">
                  <c:v>Põhja-Eesti</c:v>
                </c:pt>
                <c:pt idx="14">
                  <c:v>Virumaa</c:v>
                </c:pt>
                <c:pt idx="15">
                  <c:v>Kesk-Eesti</c:v>
                </c:pt>
                <c:pt idx="16">
                  <c:v>Lääne-Eesti</c:v>
                </c:pt>
                <c:pt idx="17">
                  <c:v>Lõuna-Eesti</c:v>
                </c:pt>
              </c:strCache>
            </c:strRef>
          </c:cat>
          <c:val>
            <c:numRef>
              <c:f>Q3_b_taust!$D$115:$D$132</c:f>
              <c:numCache>
                <c:formatCode>0</c:formatCode>
                <c:ptCount val="18"/>
                <c:pt idx="1">
                  <c:v>33.004926108374399</c:v>
                </c:pt>
                <c:pt idx="2">
                  <c:v>37.096774193548399</c:v>
                </c:pt>
                <c:pt idx="3">
                  <c:v>27.4509803921569</c:v>
                </c:pt>
                <c:pt idx="4">
                  <c:v>32.5</c:v>
                </c:pt>
                <c:pt idx="5">
                  <c:v>34.532374100719402</c:v>
                </c:pt>
                <c:pt idx="7">
                  <c:v>37.931034482758598</c:v>
                </c:pt>
                <c:pt idx="8">
                  <c:v>39.5161290322581</c:v>
                </c:pt>
                <c:pt idx="9">
                  <c:v>41.176470588235297</c:v>
                </c:pt>
                <c:pt idx="10">
                  <c:v>33.75</c:v>
                </c:pt>
                <c:pt idx="11">
                  <c:v>37.410071942446002</c:v>
                </c:pt>
                <c:pt idx="13">
                  <c:v>39.162561576354697</c:v>
                </c:pt>
                <c:pt idx="14">
                  <c:v>40.322580645161302</c:v>
                </c:pt>
                <c:pt idx="15">
                  <c:v>41.176470588235297</c:v>
                </c:pt>
                <c:pt idx="16">
                  <c:v>40</c:v>
                </c:pt>
                <c:pt idx="17">
                  <c:v>39.568345323740999</c:v>
                </c:pt>
              </c:numCache>
            </c:numRef>
          </c:val>
          <c:extLst>
            <c:ext xmlns:c16="http://schemas.microsoft.com/office/drawing/2014/chart" uri="{C3380CC4-5D6E-409C-BE32-E72D297353CC}">
              <c16:uniqueId val="{00000002-4819-4D3A-8ECC-1562B5FB0FD8}"/>
            </c:ext>
          </c:extLst>
        </c:ser>
        <c:ser>
          <c:idx val="3"/>
          <c:order val="3"/>
          <c:tx>
            <c:strRef>
              <c:f>Q3_b_taust!$E$114</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Q3_b_taust!$A$115:$A$132</c:f>
              <c:strCache>
                <c:ptCount val="18"/>
                <c:pt idx="0">
                  <c:v>Toidukäitlemisettevõtjate tegevus toidu ohutuse tagamiseks on piisav</c:v>
                </c:pt>
                <c:pt idx="1">
                  <c:v>Põhja-Eesti</c:v>
                </c:pt>
                <c:pt idx="2">
                  <c:v>Virumaa</c:v>
                </c:pt>
                <c:pt idx="3">
                  <c:v>Kesk-Eesti</c:v>
                </c:pt>
                <c:pt idx="4">
                  <c:v>Lääne-Eesti</c:v>
                </c:pt>
                <c:pt idx="5">
                  <c:v>Lõuna-Eesti</c:v>
                </c:pt>
                <c:pt idx="6">
                  <c:v>Toidukäitlemisettevõtjad on toidu ohutust puudutava info osas piisavalt avatud</c:v>
                </c:pt>
                <c:pt idx="7">
                  <c:v>Põhja-Eesti</c:v>
                </c:pt>
                <c:pt idx="8">
                  <c:v>Virumaa</c:v>
                </c:pt>
                <c:pt idx="9">
                  <c:v>Kesk-Eesti</c:v>
                </c:pt>
                <c:pt idx="10">
                  <c:v>Lääne-Eesti</c:v>
                </c:pt>
                <c:pt idx="11">
                  <c:v>Lõuna-Eesti</c:v>
                </c:pt>
                <c:pt idx="12">
                  <c:v>Toidukäitlemisettevõtjad on toidu ohutuse osas ausad</c:v>
                </c:pt>
                <c:pt idx="13">
                  <c:v>Põhja-Eesti</c:v>
                </c:pt>
                <c:pt idx="14">
                  <c:v>Virumaa</c:v>
                </c:pt>
                <c:pt idx="15">
                  <c:v>Kesk-Eesti</c:v>
                </c:pt>
                <c:pt idx="16">
                  <c:v>Lääne-Eesti</c:v>
                </c:pt>
                <c:pt idx="17">
                  <c:v>Lõuna-Eesti</c:v>
                </c:pt>
              </c:strCache>
            </c:strRef>
          </c:cat>
          <c:val>
            <c:numRef>
              <c:f>Q3_b_taust!$E$115:$E$132</c:f>
              <c:numCache>
                <c:formatCode>0</c:formatCode>
                <c:ptCount val="18"/>
                <c:pt idx="1">
                  <c:v>18.7192118226601</c:v>
                </c:pt>
                <c:pt idx="2">
                  <c:v>13.709677419354801</c:v>
                </c:pt>
                <c:pt idx="3">
                  <c:v>11.764705882352899</c:v>
                </c:pt>
                <c:pt idx="4">
                  <c:v>13.75</c:v>
                </c:pt>
                <c:pt idx="5">
                  <c:v>18.705035971223001</c:v>
                </c:pt>
                <c:pt idx="7">
                  <c:v>20.197044334975399</c:v>
                </c:pt>
                <c:pt idx="8">
                  <c:v>15.322580645161301</c:v>
                </c:pt>
                <c:pt idx="9">
                  <c:v>17.647058823529399</c:v>
                </c:pt>
                <c:pt idx="10">
                  <c:v>17.5</c:v>
                </c:pt>
                <c:pt idx="11">
                  <c:v>15.1079136690647</c:v>
                </c:pt>
                <c:pt idx="13">
                  <c:v>17.980295566502502</c:v>
                </c:pt>
                <c:pt idx="14">
                  <c:v>18.548387096774199</c:v>
                </c:pt>
                <c:pt idx="15">
                  <c:v>11.764705882352899</c:v>
                </c:pt>
                <c:pt idx="16">
                  <c:v>11.25</c:v>
                </c:pt>
                <c:pt idx="17">
                  <c:v>20.143884892086302</c:v>
                </c:pt>
              </c:numCache>
            </c:numRef>
          </c:val>
          <c:extLst>
            <c:ext xmlns:c16="http://schemas.microsoft.com/office/drawing/2014/chart" uri="{C3380CC4-5D6E-409C-BE32-E72D297353CC}">
              <c16:uniqueId val="{00000003-4819-4D3A-8ECC-1562B5FB0FD8}"/>
            </c:ext>
          </c:extLst>
        </c:ser>
        <c:ser>
          <c:idx val="4"/>
          <c:order val="4"/>
          <c:tx>
            <c:strRef>
              <c:f>Q3_b_taust!$F$114</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19-4D3A-8ECC-1562B5FB0FD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Q3_b_taust!$A$115:$A$132</c:f>
              <c:strCache>
                <c:ptCount val="18"/>
                <c:pt idx="0">
                  <c:v>Toidukäitlemisettevõtjate tegevus toidu ohutuse tagamiseks on piisav</c:v>
                </c:pt>
                <c:pt idx="1">
                  <c:v>Põhja-Eesti</c:v>
                </c:pt>
                <c:pt idx="2">
                  <c:v>Virumaa</c:v>
                </c:pt>
                <c:pt idx="3">
                  <c:v>Kesk-Eesti</c:v>
                </c:pt>
                <c:pt idx="4">
                  <c:v>Lääne-Eesti</c:v>
                </c:pt>
                <c:pt idx="5">
                  <c:v>Lõuna-Eesti</c:v>
                </c:pt>
                <c:pt idx="6">
                  <c:v>Toidukäitlemisettevõtjad on toidu ohutust puudutava info osas piisavalt avatud</c:v>
                </c:pt>
                <c:pt idx="7">
                  <c:v>Põhja-Eesti</c:v>
                </c:pt>
                <c:pt idx="8">
                  <c:v>Virumaa</c:v>
                </c:pt>
                <c:pt idx="9">
                  <c:v>Kesk-Eesti</c:v>
                </c:pt>
                <c:pt idx="10">
                  <c:v>Lääne-Eesti</c:v>
                </c:pt>
                <c:pt idx="11">
                  <c:v>Lõuna-Eesti</c:v>
                </c:pt>
                <c:pt idx="12">
                  <c:v>Toidukäitlemisettevõtjad on toidu ohutuse osas ausad</c:v>
                </c:pt>
                <c:pt idx="13">
                  <c:v>Põhja-Eesti</c:v>
                </c:pt>
                <c:pt idx="14">
                  <c:v>Virumaa</c:v>
                </c:pt>
                <c:pt idx="15">
                  <c:v>Kesk-Eesti</c:v>
                </c:pt>
                <c:pt idx="16">
                  <c:v>Lääne-Eesti</c:v>
                </c:pt>
                <c:pt idx="17">
                  <c:v>Lõuna-Eesti</c:v>
                </c:pt>
              </c:strCache>
            </c:strRef>
          </c:cat>
          <c:val>
            <c:numRef>
              <c:f>Q3_b_taust!$F$115:$F$132</c:f>
              <c:numCache>
                <c:formatCode>0</c:formatCode>
                <c:ptCount val="18"/>
                <c:pt idx="1">
                  <c:v>3.4482758620689702</c:v>
                </c:pt>
                <c:pt idx="2">
                  <c:v>1.61290322580645</c:v>
                </c:pt>
                <c:pt idx="3">
                  <c:v>5.8823529411764701</c:v>
                </c:pt>
                <c:pt idx="4">
                  <c:v>5</c:v>
                </c:pt>
                <c:pt idx="5">
                  <c:v>3.5971223021582701</c:v>
                </c:pt>
                <c:pt idx="7">
                  <c:v>4.6798029556650302</c:v>
                </c:pt>
                <c:pt idx="8">
                  <c:v>2.4193548387096802</c:v>
                </c:pt>
                <c:pt idx="9">
                  <c:v>3.9215686274509798</c:v>
                </c:pt>
                <c:pt idx="10">
                  <c:v>5</c:v>
                </c:pt>
                <c:pt idx="11">
                  <c:v>7.19424460431655</c:v>
                </c:pt>
                <c:pt idx="13">
                  <c:v>3.9408866995073901</c:v>
                </c:pt>
                <c:pt idx="14">
                  <c:v>1.61290322580645</c:v>
                </c:pt>
                <c:pt idx="15">
                  <c:v>3.9215686274509798</c:v>
                </c:pt>
                <c:pt idx="16">
                  <c:v>5</c:v>
                </c:pt>
                <c:pt idx="17">
                  <c:v>7.19424460431655</c:v>
                </c:pt>
              </c:numCache>
            </c:numRef>
          </c:val>
          <c:extLst>
            <c:ext xmlns:c16="http://schemas.microsoft.com/office/drawing/2014/chart" uri="{C3380CC4-5D6E-409C-BE32-E72D297353CC}">
              <c16:uniqueId val="{00000005-4819-4D3A-8ECC-1562B5FB0FD8}"/>
            </c:ext>
          </c:extLst>
        </c:ser>
        <c:ser>
          <c:idx val="5"/>
          <c:order val="5"/>
          <c:tx>
            <c:strRef>
              <c:f>Q3_b_taust!$G$114</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19-4D3A-8ECC-1562B5FB0FD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Q3_b_taust!$A$115:$A$132</c:f>
              <c:strCache>
                <c:ptCount val="18"/>
                <c:pt idx="0">
                  <c:v>Toidukäitlemisettevõtjate tegevus toidu ohutuse tagamiseks on piisav</c:v>
                </c:pt>
                <c:pt idx="1">
                  <c:v>Põhja-Eesti</c:v>
                </c:pt>
                <c:pt idx="2">
                  <c:v>Virumaa</c:v>
                </c:pt>
                <c:pt idx="3">
                  <c:v>Kesk-Eesti</c:v>
                </c:pt>
                <c:pt idx="4">
                  <c:v>Lääne-Eesti</c:v>
                </c:pt>
                <c:pt idx="5">
                  <c:v>Lõuna-Eesti</c:v>
                </c:pt>
                <c:pt idx="6">
                  <c:v>Toidukäitlemisettevõtjad on toidu ohutust puudutava info osas piisavalt avatud</c:v>
                </c:pt>
                <c:pt idx="7">
                  <c:v>Põhja-Eesti</c:v>
                </c:pt>
                <c:pt idx="8">
                  <c:v>Virumaa</c:v>
                </c:pt>
                <c:pt idx="9">
                  <c:v>Kesk-Eesti</c:v>
                </c:pt>
                <c:pt idx="10">
                  <c:v>Lääne-Eesti</c:v>
                </c:pt>
                <c:pt idx="11">
                  <c:v>Lõuna-Eesti</c:v>
                </c:pt>
                <c:pt idx="12">
                  <c:v>Toidukäitlemisettevõtjad on toidu ohutuse osas ausad</c:v>
                </c:pt>
                <c:pt idx="13">
                  <c:v>Põhja-Eesti</c:v>
                </c:pt>
                <c:pt idx="14">
                  <c:v>Virumaa</c:v>
                </c:pt>
                <c:pt idx="15">
                  <c:v>Kesk-Eesti</c:v>
                </c:pt>
                <c:pt idx="16">
                  <c:v>Lääne-Eesti</c:v>
                </c:pt>
                <c:pt idx="17">
                  <c:v>Lõuna-Eesti</c:v>
                </c:pt>
              </c:strCache>
            </c:strRef>
          </c:cat>
          <c:val>
            <c:numRef>
              <c:f>Q3_b_taust!$G$115:$G$132</c:f>
              <c:numCache>
                <c:formatCode>0</c:formatCode>
                <c:ptCount val="18"/>
                <c:pt idx="1">
                  <c:v>10.098522167487699</c:v>
                </c:pt>
                <c:pt idx="2">
                  <c:v>10.4838709677419</c:v>
                </c:pt>
                <c:pt idx="3">
                  <c:v>3.9215686274509798</c:v>
                </c:pt>
                <c:pt idx="4">
                  <c:v>10</c:v>
                </c:pt>
                <c:pt idx="5">
                  <c:v>9.3525179856115095</c:v>
                </c:pt>
                <c:pt idx="7">
                  <c:v>7.1428571428571397</c:v>
                </c:pt>
                <c:pt idx="8">
                  <c:v>10.4838709677419</c:v>
                </c:pt>
                <c:pt idx="9">
                  <c:v>1.9607843137254899</c:v>
                </c:pt>
                <c:pt idx="10">
                  <c:v>10</c:v>
                </c:pt>
                <c:pt idx="11">
                  <c:v>7.9136690647482002</c:v>
                </c:pt>
                <c:pt idx="13">
                  <c:v>6.8965517241379297</c:v>
                </c:pt>
                <c:pt idx="14">
                  <c:v>7.2580645161290303</c:v>
                </c:pt>
                <c:pt idx="15">
                  <c:v>1.9607843137254899</c:v>
                </c:pt>
                <c:pt idx="16">
                  <c:v>8.75</c:v>
                </c:pt>
                <c:pt idx="17">
                  <c:v>7.9136690647482002</c:v>
                </c:pt>
              </c:numCache>
            </c:numRef>
          </c:val>
          <c:extLst>
            <c:ext xmlns:c16="http://schemas.microsoft.com/office/drawing/2014/chart" uri="{C3380CC4-5D6E-409C-BE32-E72D297353CC}">
              <c16:uniqueId val="{00000007-4819-4D3A-8ECC-1562B5FB0FD8}"/>
            </c:ext>
          </c:extLst>
        </c:ser>
        <c:dLbls>
          <c:showLegendKey val="0"/>
          <c:showVal val="1"/>
          <c:showCatName val="0"/>
          <c:showSerName val="0"/>
          <c:showPercent val="0"/>
          <c:showBubbleSize val="0"/>
        </c:dLbls>
        <c:gapWidth val="150"/>
        <c:shape val="box"/>
        <c:axId val="403576056"/>
        <c:axId val="403581544"/>
        <c:axId val="0"/>
      </c:bar3DChart>
      <c:catAx>
        <c:axId val="403576056"/>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03581544"/>
        <c:crosses val="autoZero"/>
        <c:auto val="1"/>
        <c:lblAlgn val="ctr"/>
        <c:lblOffset val="100"/>
        <c:noMultiLvlLbl val="0"/>
      </c:catAx>
      <c:valAx>
        <c:axId val="403581544"/>
        <c:scaling>
          <c:orientation val="minMax"/>
        </c:scaling>
        <c:delete val="1"/>
        <c:axPos val="t"/>
        <c:numFmt formatCode="0%" sourceLinked="1"/>
        <c:majorTickMark val="none"/>
        <c:minorTickMark val="none"/>
        <c:tickLblPos val="nextTo"/>
        <c:crossAx val="4035760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'3_c'!$B$2</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'3_c'!$A$3:$A$8</c:f>
              <c:strCache>
                <c:ptCount val="6"/>
                <c:pt idx="0">
                  <c:v>Jaekaubandus ja toitlustusettevõtted on pädevad toidu ohutust kontrollima</c:v>
                </c:pt>
                <c:pt idx="1">
                  <c:v>Jaekaubandusel ja toitlustusettevõtetel on piisavalt teadmisi toidu ohutuse tagamiseks</c:v>
                </c:pt>
                <c:pt idx="2">
                  <c:v>Jaekaubandus ja toitlustusettevõtted pööravad toidu ohutusele erilist tähelepanu</c:v>
                </c:pt>
                <c:pt idx="3">
                  <c:v>Jaekaubanduse ja toitlustusettevõtete tegevus toidu ohutuse tagamiseks on piisav</c:v>
                </c:pt>
                <c:pt idx="4">
                  <c:v>Jaekaubandus ja toitlustusettevõtted on toidu ohutuse osas ausad</c:v>
                </c:pt>
                <c:pt idx="5">
                  <c:v>Jaekaubandus ja toitlustusettevõtted on toidu ohutust puudutava info osas piisavalt avatud</c:v>
                </c:pt>
              </c:strCache>
            </c:strRef>
          </c:cat>
          <c:val>
            <c:numRef>
              <c:f>'3_c'!$B$3:$B$8</c:f>
              <c:numCache>
                <c:formatCode>0</c:formatCode>
                <c:ptCount val="6"/>
                <c:pt idx="0">
                  <c:v>8.125</c:v>
                </c:pt>
                <c:pt idx="1">
                  <c:v>7.125</c:v>
                </c:pt>
                <c:pt idx="2">
                  <c:v>5.625</c:v>
                </c:pt>
                <c:pt idx="3">
                  <c:v>4.625</c:v>
                </c:pt>
                <c:pt idx="4">
                  <c:v>4.625</c:v>
                </c:pt>
                <c:pt idx="5">
                  <c:v>4.125</c:v>
                </c:pt>
              </c:numCache>
            </c:numRef>
          </c:val>
          <c:extLst>
            <c:ext xmlns:c16="http://schemas.microsoft.com/office/drawing/2014/chart" uri="{C3380CC4-5D6E-409C-BE32-E72D297353CC}">
              <c16:uniqueId val="{00000000-681A-435B-89F7-B8D5659E901F}"/>
            </c:ext>
          </c:extLst>
        </c:ser>
        <c:ser>
          <c:idx val="1"/>
          <c:order val="1"/>
          <c:tx>
            <c:strRef>
              <c:f>'3_c'!$C$2</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'3_c'!$A$3:$A$8</c:f>
              <c:strCache>
                <c:ptCount val="6"/>
                <c:pt idx="0">
                  <c:v>Jaekaubandus ja toitlustusettevõtted on pädevad toidu ohutust kontrollima</c:v>
                </c:pt>
                <c:pt idx="1">
                  <c:v>Jaekaubandusel ja toitlustusettevõtetel on piisavalt teadmisi toidu ohutuse tagamiseks</c:v>
                </c:pt>
                <c:pt idx="2">
                  <c:v>Jaekaubandus ja toitlustusettevõtted pööravad toidu ohutusele erilist tähelepanu</c:v>
                </c:pt>
                <c:pt idx="3">
                  <c:v>Jaekaubanduse ja toitlustusettevõtete tegevus toidu ohutuse tagamiseks on piisav</c:v>
                </c:pt>
                <c:pt idx="4">
                  <c:v>Jaekaubandus ja toitlustusettevõtted on toidu ohutuse osas ausad</c:v>
                </c:pt>
                <c:pt idx="5">
                  <c:v>Jaekaubandus ja toitlustusettevõtted on toidu ohutust puudutava info osas piisavalt avatud</c:v>
                </c:pt>
              </c:strCache>
            </c:strRef>
          </c:cat>
          <c:val>
            <c:numRef>
              <c:f>'3_c'!$C$3:$C$8</c:f>
              <c:numCache>
                <c:formatCode>0</c:formatCode>
                <c:ptCount val="6"/>
                <c:pt idx="0">
                  <c:v>36.5</c:v>
                </c:pt>
                <c:pt idx="1">
                  <c:v>37.125</c:v>
                </c:pt>
                <c:pt idx="2">
                  <c:v>26.875</c:v>
                </c:pt>
                <c:pt idx="3">
                  <c:v>26.75</c:v>
                </c:pt>
                <c:pt idx="4">
                  <c:v>23.125</c:v>
                </c:pt>
                <c:pt idx="5">
                  <c:v>25.75</c:v>
                </c:pt>
              </c:numCache>
            </c:numRef>
          </c:val>
          <c:extLst>
            <c:ext xmlns:c16="http://schemas.microsoft.com/office/drawing/2014/chart" uri="{C3380CC4-5D6E-409C-BE32-E72D297353CC}">
              <c16:uniqueId val="{00000001-681A-435B-89F7-B8D5659E901F}"/>
            </c:ext>
          </c:extLst>
        </c:ser>
        <c:ser>
          <c:idx val="2"/>
          <c:order val="2"/>
          <c:tx>
            <c:strRef>
              <c:f>'3_c'!$D$2</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'3_c'!$A$3:$A$8</c:f>
              <c:strCache>
                <c:ptCount val="6"/>
                <c:pt idx="0">
                  <c:v>Jaekaubandus ja toitlustusettevõtted on pädevad toidu ohutust kontrollima</c:v>
                </c:pt>
                <c:pt idx="1">
                  <c:v>Jaekaubandusel ja toitlustusettevõtetel on piisavalt teadmisi toidu ohutuse tagamiseks</c:v>
                </c:pt>
                <c:pt idx="2">
                  <c:v>Jaekaubandus ja toitlustusettevõtted pööravad toidu ohutusele erilist tähelepanu</c:v>
                </c:pt>
                <c:pt idx="3">
                  <c:v>Jaekaubanduse ja toitlustusettevõtete tegevus toidu ohutuse tagamiseks on piisav</c:v>
                </c:pt>
                <c:pt idx="4">
                  <c:v>Jaekaubandus ja toitlustusettevõtted on toidu ohutuse osas ausad</c:v>
                </c:pt>
                <c:pt idx="5">
                  <c:v>Jaekaubandus ja toitlustusettevõtted on toidu ohutust puudutava info osas piisavalt avatud</c:v>
                </c:pt>
              </c:strCache>
            </c:strRef>
          </c:cat>
          <c:val>
            <c:numRef>
              <c:f>'3_c'!$D$3:$D$8</c:f>
              <c:numCache>
                <c:formatCode>0</c:formatCode>
                <c:ptCount val="6"/>
                <c:pt idx="0">
                  <c:v>28.875</c:v>
                </c:pt>
                <c:pt idx="1">
                  <c:v>32.875</c:v>
                </c:pt>
                <c:pt idx="2">
                  <c:v>35</c:v>
                </c:pt>
                <c:pt idx="3">
                  <c:v>36.125</c:v>
                </c:pt>
                <c:pt idx="4">
                  <c:v>38.125</c:v>
                </c:pt>
                <c:pt idx="5">
                  <c:v>36.25</c:v>
                </c:pt>
              </c:numCache>
            </c:numRef>
          </c:val>
          <c:extLst>
            <c:ext xmlns:c16="http://schemas.microsoft.com/office/drawing/2014/chart" uri="{C3380CC4-5D6E-409C-BE32-E72D297353CC}">
              <c16:uniqueId val="{00000002-681A-435B-89F7-B8D5659E901F}"/>
            </c:ext>
          </c:extLst>
        </c:ser>
        <c:ser>
          <c:idx val="3"/>
          <c:order val="3"/>
          <c:tx>
            <c:strRef>
              <c:f>'3_c'!$E$2</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'3_c'!$A$3:$A$8</c:f>
              <c:strCache>
                <c:ptCount val="6"/>
                <c:pt idx="0">
                  <c:v>Jaekaubandus ja toitlustusettevõtted on pädevad toidu ohutust kontrollima</c:v>
                </c:pt>
                <c:pt idx="1">
                  <c:v>Jaekaubandusel ja toitlustusettevõtetel on piisavalt teadmisi toidu ohutuse tagamiseks</c:v>
                </c:pt>
                <c:pt idx="2">
                  <c:v>Jaekaubandus ja toitlustusettevõtted pööravad toidu ohutusele erilist tähelepanu</c:v>
                </c:pt>
                <c:pt idx="3">
                  <c:v>Jaekaubanduse ja toitlustusettevõtete tegevus toidu ohutuse tagamiseks on piisav</c:v>
                </c:pt>
                <c:pt idx="4">
                  <c:v>Jaekaubandus ja toitlustusettevõtted on toidu ohutuse osas ausad</c:v>
                </c:pt>
                <c:pt idx="5">
                  <c:v>Jaekaubandus ja toitlustusettevõtted on toidu ohutust puudutava info osas piisavalt avatud</c:v>
                </c:pt>
              </c:strCache>
            </c:strRef>
          </c:cat>
          <c:val>
            <c:numRef>
              <c:f>'3_c'!$E$3:$E$8</c:f>
              <c:numCache>
                <c:formatCode>0</c:formatCode>
                <c:ptCount val="6"/>
                <c:pt idx="0">
                  <c:v>16.25</c:v>
                </c:pt>
                <c:pt idx="1">
                  <c:v>14.125</c:v>
                </c:pt>
                <c:pt idx="2">
                  <c:v>18.625</c:v>
                </c:pt>
                <c:pt idx="3">
                  <c:v>19</c:v>
                </c:pt>
                <c:pt idx="4">
                  <c:v>21.625</c:v>
                </c:pt>
                <c:pt idx="5">
                  <c:v>21.5</c:v>
                </c:pt>
              </c:numCache>
            </c:numRef>
          </c:val>
          <c:extLst>
            <c:ext xmlns:c16="http://schemas.microsoft.com/office/drawing/2014/chart" uri="{C3380CC4-5D6E-409C-BE32-E72D297353CC}">
              <c16:uniqueId val="{00000003-681A-435B-89F7-B8D5659E901F}"/>
            </c:ext>
          </c:extLst>
        </c:ser>
        <c:ser>
          <c:idx val="4"/>
          <c:order val="4"/>
          <c:tx>
            <c:strRef>
              <c:f>'3_c'!$F$2</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1A-435B-89F7-B8D5659E901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'3_c'!$A$3:$A$8</c:f>
              <c:strCache>
                <c:ptCount val="6"/>
                <c:pt idx="0">
                  <c:v>Jaekaubandus ja toitlustusettevõtted on pädevad toidu ohutust kontrollima</c:v>
                </c:pt>
                <c:pt idx="1">
                  <c:v>Jaekaubandusel ja toitlustusettevõtetel on piisavalt teadmisi toidu ohutuse tagamiseks</c:v>
                </c:pt>
                <c:pt idx="2">
                  <c:v>Jaekaubandus ja toitlustusettevõtted pööravad toidu ohutusele erilist tähelepanu</c:v>
                </c:pt>
                <c:pt idx="3">
                  <c:v>Jaekaubanduse ja toitlustusettevõtete tegevus toidu ohutuse tagamiseks on piisav</c:v>
                </c:pt>
                <c:pt idx="4">
                  <c:v>Jaekaubandus ja toitlustusettevõtted on toidu ohutuse osas ausad</c:v>
                </c:pt>
                <c:pt idx="5">
                  <c:v>Jaekaubandus ja toitlustusettevõtted on toidu ohutust puudutava info osas piisavalt avatud</c:v>
                </c:pt>
              </c:strCache>
            </c:strRef>
          </c:cat>
          <c:val>
            <c:numRef>
              <c:f>'3_c'!$F$3:$F$8</c:f>
              <c:numCache>
                <c:formatCode>0</c:formatCode>
                <c:ptCount val="6"/>
                <c:pt idx="0">
                  <c:v>3.75</c:v>
                </c:pt>
                <c:pt idx="1">
                  <c:v>2.75</c:v>
                </c:pt>
                <c:pt idx="2">
                  <c:v>5.5</c:v>
                </c:pt>
                <c:pt idx="3">
                  <c:v>5.125</c:v>
                </c:pt>
                <c:pt idx="4">
                  <c:v>5.5</c:v>
                </c:pt>
                <c:pt idx="5">
                  <c:v>4.75</c:v>
                </c:pt>
              </c:numCache>
            </c:numRef>
          </c:val>
          <c:extLst>
            <c:ext xmlns:c16="http://schemas.microsoft.com/office/drawing/2014/chart" uri="{C3380CC4-5D6E-409C-BE32-E72D297353CC}">
              <c16:uniqueId val="{00000005-681A-435B-89F7-B8D5659E901F}"/>
            </c:ext>
          </c:extLst>
        </c:ser>
        <c:ser>
          <c:idx val="5"/>
          <c:order val="5"/>
          <c:tx>
            <c:strRef>
              <c:f>'3_c'!$G$2</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1A-435B-89F7-B8D5659E901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'3_c'!$A$3:$A$8</c:f>
              <c:strCache>
                <c:ptCount val="6"/>
                <c:pt idx="0">
                  <c:v>Jaekaubandus ja toitlustusettevõtted on pädevad toidu ohutust kontrollima</c:v>
                </c:pt>
                <c:pt idx="1">
                  <c:v>Jaekaubandusel ja toitlustusettevõtetel on piisavalt teadmisi toidu ohutuse tagamiseks</c:v>
                </c:pt>
                <c:pt idx="2">
                  <c:v>Jaekaubandus ja toitlustusettevõtted pööravad toidu ohutusele erilist tähelepanu</c:v>
                </c:pt>
                <c:pt idx="3">
                  <c:v>Jaekaubanduse ja toitlustusettevõtete tegevus toidu ohutuse tagamiseks on piisav</c:v>
                </c:pt>
                <c:pt idx="4">
                  <c:v>Jaekaubandus ja toitlustusettevõtted on toidu ohutuse osas ausad</c:v>
                </c:pt>
                <c:pt idx="5">
                  <c:v>Jaekaubandus ja toitlustusettevõtted on toidu ohutust puudutava info osas piisavalt avatud</c:v>
                </c:pt>
              </c:strCache>
            </c:strRef>
          </c:cat>
          <c:val>
            <c:numRef>
              <c:f>'3_c'!$G$3:$G$8</c:f>
              <c:numCache>
                <c:formatCode>0</c:formatCode>
                <c:ptCount val="6"/>
                <c:pt idx="0">
                  <c:v>6.5</c:v>
                </c:pt>
                <c:pt idx="1">
                  <c:v>6</c:v>
                </c:pt>
                <c:pt idx="2">
                  <c:v>8.375</c:v>
                </c:pt>
                <c:pt idx="3">
                  <c:v>8.375</c:v>
                </c:pt>
                <c:pt idx="4">
                  <c:v>7</c:v>
                </c:pt>
                <c:pt idx="5">
                  <c:v>7.625</c:v>
                </c:pt>
              </c:numCache>
            </c:numRef>
          </c:val>
          <c:extLst>
            <c:ext xmlns:c16="http://schemas.microsoft.com/office/drawing/2014/chart" uri="{C3380CC4-5D6E-409C-BE32-E72D297353CC}">
              <c16:uniqueId val="{00000007-681A-435B-89F7-B8D5659E901F}"/>
            </c:ext>
          </c:extLst>
        </c:ser>
        <c:dLbls>
          <c:showLegendKey val="0"/>
          <c:showVal val="1"/>
          <c:showCatName val="0"/>
          <c:showSerName val="0"/>
          <c:showPercent val="0"/>
          <c:showBubbleSize val="0"/>
        </c:dLbls>
        <c:gapWidth val="150"/>
        <c:shape val="box"/>
        <c:axId val="403580760"/>
        <c:axId val="403577624"/>
        <c:axId val="0"/>
      </c:bar3DChart>
      <c:catAx>
        <c:axId val="403580760"/>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3577624"/>
        <c:crosses val="autoZero"/>
        <c:auto val="1"/>
        <c:lblAlgn val="ctr"/>
        <c:lblOffset val="100"/>
        <c:noMultiLvlLbl val="0"/>
      </c:catAx>
      <c:valAx>
        <c:axId val="403577624"/>
        <c:scaling>
          <c:orientation val="minMax"/>
        </c:scaling>
        <c:delete val="1"/>
        <c:axPos val="t"/>
        <c:numFmt formatCode="0%" sourceLinked="1"/>
        <c:majorTickMark val="none"/>
        <c:minorTickMark val="none"/>
        <c:tickLblPos val="nextTo"/>
        <c:crossAx val="403580760"/>
        <c:crosses val="autoZero"/>
        <c:crossBetween val="between"/>
      </c:valAx>
      <c:spPr>
        <a:noFill/>
        <a:ln>
          <a:noFill/>
        </a:ln>
        <a:effectLst/>
      </c:spPr>
    </c:plotArea>
    <c:legend>
      <c:legendPos val="b"/>
      <c:layout>
        <c:manualLayout>
          <c:xMode val="edge"/>
          <c:yMode val="edge"/>
          <c:x val="0.14335485949522575"/>
          <c:y val="0.90508233402136629"/>
          <c:w val="0.75740480140657462"/>
          <c:h val="8.240299984102103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42859562556497927"/>
          <c:y val="0.1004200169814127"/>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Q3_c_taust!$B$2</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Q3_c_taust!$A$3:$A$20</c:f>
              <c:strCache>
                <c:ptCount val="18"/>
                <c:pt idx="0">
                  <c:v>Jaekaubandus ja toitlustusettevõtted on pädevad toidu ohutust kontrollima</c:v>
                </c:pt>
                <c:pt idx="1">
                  <c:v>Mees</c:v>
                </c:pt>
                <c:pt idx="2">
                  <c:v>Naine</c:v>
                </c:pt>
                <c:pt idx="3">
                  <c:v>Jaekaubandusel ja toitlustus-ettevõtetel on piisavalt teadmisi toidu ohutuse tagamiseks</c:v>
                </c:pt>
                <c:pt idx="4">
                  <c:v>Mees</c:v>
                </c:pt>
                <c:pt idx="5">
                  <c:v>Naine</c:v>
                </c:pt>
                <c:pt idx="6">
                  <c:v>Jaekaubandus ja toitlustusettevõtted pööravad toidu ohutusele erilist tähelepanu</c:v>
                </c:pt>
                <c:pt idx="7">
                  <c:v>Mees</c:v>
                </c:pt>
                <c:pt idx="8">
                  <c:v>Naine</c:v>
                </c:pt>
                <c:pt idx="9">
                  <c:v>Jaekaubanduse ja toitlustusettevõtete tegevus toidu ohutuse tagamiseks on piisav</c:v>
                </c:pt>
                <c:pt idx="10">
                  <c:v>Mees</c:v>
                </c:pt>
                <c:pt idx="11">
                  <c:v>Naine</c:v>
                </c:pt>
                <c:pt idx="12">
                  <c:v>Jaekaubandus ja toitlustusettevõtted on toidu ohutuse osas ausad</c:v>
                </c:pt>
                <c:pt idx="13">
                  <c:v>Mees</c:v>
                </c:pt>
                <c:pt idx="14">
                  <c:v>Naine</c:v>
                </c:pt>
                <c:pt idx="15">
                  <c:v>Jaekaubandus ja toitlustusettevõtted on toidu ohutust puudutava info osas piisavalt avatud</c:v>
                </c:pt>
                <c:pt idx="16">
                  <c:v>Mees</c:v>
                </c:pt>
                <c:pt idx="17">
                  <c:v>Naine</c:v>
                </c:pt>
              </c:strCache>
            </c:strRef>
          </c:cat>
          <c:val>
            <c:numRef>
              <c:f>Q3_c_taust!$B$3:$B$20</c:f>
              <c:numCache>
                <c:formatCode>0</c:formatCode>
                <c:ptCount val="18"/>
                <c:pt idx="1">
                  <c:v>8.4656084656084705</c:v>
                </c:pt>
                <c:pt idx="2">
                  <c:v>7.8199052132701397</c:v>
                </c:pt>
                <c:pt idx="4">
                  <c:v>7.6719576719576699</c:v>
                </c:pt>
                <c:pt idx="5">
                  <c:v>6.6350710900473899</c:v>
                </c:pt>
                <c:pt idx="7">
                  <c:v>6.8783068783068799</c:v>
                </c:pt>
                <c:pt idx="8">
                  <c:v>4.50236966824645</c:v>
                </c:pt>
                <c:pt idx="10">
                  <c:v>4.7619047619047601</c:v>
                </c:pt>
                <c:pt idx="11">
                  <c:v>4.50236966824645</c:v>
                </c:pt>
                <c:pt idx="13">
                  <c:v>5.8201058201058196</c:v>
                </c:pt>
                <c:pt idx="14">
                  <c:v>3.5545023696682501</c:v>
                </c:pt>
                <c:pt idx="16">
                  <c:v>5.0264550264550296</c:v>
                </c:pt>
                <c:pt idx="17">
                  <c:v>3.3175355450236999</c:v>
                </c:pt>
              </c:numCache>
            </c:numRef>
          </c:val>
          <c:extLst>
            <c:ext xmlns:c16="http://schemas.microsoft.com/office/drawing/2014/chart" uri="{C3380CC4-5D6E-409C-BE32-E72D297353CC}">
              <c16:uniqueId val="{00000000-52EF-4BD8-B075-56920A33BF08}"/>
            </c:ext>
          </c:extLst>
        </c:ser>
        <c:ser>
          <c:idx val="1"/>
          <c:order val="1"/>
          <c:tx>
            <c:strRef>
              <c:f>Q3_c_taust!$C$2</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Q3_c_taust!$A$3:$A$20</c:f>
              <c:strCache>
                <c:ptCount val="18"/>
                <c:pt idx="0">
                  <c:v>Jaekaubandus ja toitlustusettevõtted on pädevad toidu ohutust kontrollima</c:v>
                </c:pt>
                <c:pt idx="1">
                  <c:v>Mees</c:v>
                </c:pt>
                <c:pt idx="2">
                  <c:v>Naine</c:v>
                </c:pt>
                <c:pt idx="3">
                  <c:v>Jaekaubandusel ja toitlustus-ettevõtetel on piisavalt teadmisi toidu ohutuse tagamiseks</c:v>
                </c:pt>
                <c:pt idx="4">
                  <c:v>Mees</c:v>
                </c:pt>
                <c:pt idx="5">
                  <c:v>Naine</c:v>
                </c:pt>
                <c:pt idx="6">
                  <c:v>Jaekaubandus ja toitlustusettevõtted pööravad toidu ohutusele erilist tähelepanu</c:v>
                </c:pt>
                <c:pt idx="7">
                  <c:v>Mees</c:v>
                </c:pt>
                <c:pt idx="8">
                  <c:v>Naine</c:v>
                </c:pt>
                <c:pt idx="9">
                  <c:v>Jaekaubanduse ja toitlustusettevõtete tegevus toidu ohutuse tagamiseks on piisav</c:v>
                </c:pt>
                <c:pt idx="10">
                  <c:v>Mees</c:v>
                </c:pt>
                <c:pt idx="11">
                  <c:v>Naine</c:v>
                </c:pt>
                <c:pt idx="12">
                  <c:v>Jaekaubandus ja toitlustusettevõtted on toidu ohutuse osas ausad</c:v>
                </c:pt>
                <c:pt idx="13">
                  <c:v>Mees</c:v>
                </c:pt>
                <c:pt idx="14">
                  <c:v>Naine</c:v>
                </c:pt>
                <c:pt idx="15">
                  <c:v>Jaekaubandus ja toitlustusettevõtted on toidu ohutust puudutava info osas piisavalt avatud</c:v>
                </c:pt>
                <c:pt idx="16">
                  <c:v>Mees</c:v>
                </c:pt>
                <c:pt idx="17">
                  <c:v>Naine</c:v>
                </c:pt>
              </c:strCache>
            </c:strRef>
          </c:cat>
          <c:val>
            <c:numRef>
              <c:f>Q3_c_taust!$C$3:$C$20</c:f>
              <c:numCache>
                <c:formatCode>0</c:formatCode>
                <c:ptCount val="18"/>
                <c:pt idx="1">
                  <c:v>38.8888888888889</c:v>
                </c:pt>
                <c:pt idx="2">
                  <c:v>34.360189573459699</c:v>
                </c:pt>
                <c:pt idx="4">
                  <c:v>36.507936507936499</c:v>
                </c:pt>
                <c:pt idx="5">
                  <c:v>37.677725118483401</c:v>
                </c:pt>
                <c:pt idx="7">
                  <c:v>28.571428571428601</c:v>
                </c:pt>
                <c:pt idx="8">
                  <c:v>25.355450236966799</c:v>
                </c:pt>
                <c:pt idx="10">
                  <c:v>26.984126984126998</c:v>
                </c:pt>
                <c:pt idx="11">
                  <c:v>26.540284360189599</c:v>
                </c:pt>
                <c:pt idx="13">
                  <c:v>23.544973544973502</c:v>
                </c:pt>
                <c:pt idx="14">
                  <c:v>22.748815165876799</c:v>
                </c:pt>
                <c:pt idx="16">
                  <c:v>25.6613756613757</c:v>
                </c:pt>
                <c:pt idx="17">
                  <c:v>25.829383886255901</c:v>
                </c:pt>
              </c:numCache>
            </c:numRef>
          </c:val>
          <c:extLst>
            <c:ext xmlns:c16="http://schemas.microsoft.com/office/drawing/2014/chart" uri="{C3380CC4-5D6E-409C-BE32-E72D297353CC}">
              <c16:uniqueId val="{00000001-52EF-4BD8-B075-56920A33BF08}"/>
            </c:ext>
          </c:extLst>
        </c:ser>
        <c:ser>
          <c:idx val="2"/>
          <c:order val="2"/>
          <c:tx>
            <c:strRef>
              <c:f>Q3_c_taust!$D$2</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Q3_c_taust!$A$3:$A$20</c:f>
              <c:strCache>
                <c:ptCount val="18"/>
                <c:pt idx="0">
                  <c:v>Jaekaubandus ja toitlustusettevõtted on pädevad toidu ohutust kontrollima</c:v>
                </c:pt>
                <c:pt idx="1">
                  <c:v>Mees</c:v>
                </c:pt>
                <c:pt idx="2">
                  <c:v>Naine</c:v>
                </c:pt>
                <c:pt idx="3">
                  <c:v>Jaekaubandusel ja toitlustus-ettevõtetel on piisavalt teadmisi toidu ohutuse tagamiseks</c:v>
                </c:pt>
                <c:pt idx="4">
                  <c:v>Mees</c:v>
                </c:pt>
                <c:pt idx="5">
                  <c:v>Naine</c:v>
                </c:pt>
                <c:pt idx="6">
                  <c:v>Jaekaubandus ja toitlustusettevõtted pööravad toidu ohutusele erilist tähelepanu</c:v>
                </c:pt>
                <c:pt idx="7">
                  <c:v>Mees</c:v>
                </c:pt>
                <c:pt idx="8">
                  <c:v>Naine</c:v>
                </c:pt>
                <c:pt idx="9">
                  <c:v>Jaekaubanduse ja toitlustusettevõtete tegevus toidu ohutuse tagamiseks on piisav</c:v>
                </c:pt>
                <c:pt idx="10">
                  <c:v>Mees</c:v>
                </c:pt>
                <c:pt idx="11">
                  <c:v>Naine</c:v>
                </c:pt>
                <c:pt idx="12">
                  <c:v>Jaekaubandus ja toitlustusettevõtted on toidu ohutuse osas ausad</c:v>
                </c:pt>
                <c:pt idx="13">
                  <c:v>Mees</c:v>
                </c:pt>
                <c:pt idx="14">
                  <c:v>Naine</c:v>
                </c:pt>
                <c:pt idx="15">
                  <c:v>Jaekaubandus ja toitlustusettevõtted on toidu ohutust puudutava info osas piisavalt avatud</c:v>
                </c:pt>
                <c:pt idx="16">
                  <c:v>Mees</c:v>
                </c:pt>
                <c:pt idx="17">
                  <c:v>Naine</c:v>
                </c:pt>
              </c:strCache>
            </c:strRef>
          </c:cat>
          <c:val>
            <c:numRef>
              <c:f>Q3_c_taust!$D$3:$D$20</c:f>
              <c:numCache>
                <c:formatCode>0</c:formatCode>
                <c:ptCount val="18"/>
                <c:pt idx="1">
                  <c:v>28.042328042327998</c:v>
                </c:pt>
                <c:pt idx="2">
                  <c:v>29.6208530805687</c:v>
                </c:pt>
                <c:pt idx="4">
                  <c:v>33.597883597883602</c:v>
                </c:pt>
                <c:pt idx="5">
                  <c:v>32.227488151658797</c:v>
                </c:pt>
                <c:pt idx="7">
                  <c:v>33.068783068783098</c:v>
                </c:pt>
                <c:pt idx="8">
                  <c:v>36.729857819905199</c:v>
                </c:pt>
                <c:pt idx="10">
                  <c:v>36.507936507936499</c:v>
                </c:pt>
                <c:pt idx="11">
                  <c:v>35.781990521327003</c:v>
                </c:pt>
                <c:pt idx="13">
                  <c:v>36.507936507936499</c:v>
                </c:pt>
                <c:pt idx="14">
                  <c:v>39.5734597156398</c:v>
                </c:pt>
                <c:pt idx="16">
                  <c:v>37.301587301587297</c:v>
                </c:pt>
                <c:pt idx="17">
                  <c:v>35.308056872037902</c:v>
                </c:pt>
              </c:numCache>
            </c:numRef>
          </c:val>
          <c:extLst>
            <c:ext xmlns:c16="http://schemas.microsoft.com/office/drawing/2014/chart" uri="{C3380CC4-5D6E-409C-BE32-E72D297353CC}">
              <c16:uniqueId val="{00000002-52EF-4BD8-B075-56920A33BF08}"/>
            </c:ext>
          </c:extLst>
        </c:ser>
        <c:ser>
          <c:idx val="3"/>
          <c:order val="3"/>
          <c:tx>
            <c:strRef>
              <c:f>Q3_c_taust!$E$2</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Q3_c_taust!$A$3:$A$20</c:f>
              <c:strCache>
                <c:ptCount val="18"/>
                <c:pt idx="0">
                  <c:v>Jaekaubandus ja toitlustusettevõtted on pädevad toidu ohutust kontrollima</c:v>
                </c:pt>
                <c:pt idx="1">
                  <c:v>Mees</c:v>
                </c:pt>
                <c:pt idx="2">
                  <c:v>Naine</c:v>
                </c:pt>
                <c:pt idx="3">
                  <c:v>Jaekaubandusel ja toitlustus-ettevõtetel on piisavalt teadmisi toidu ohutuse tagamiseks</c:v>
                </c:pt>
                <c:pt idx="4">
                  <c:v>Mees</c:v>
                </c:pt>
                <c:pt idx="5">
                  <c:v>Naine</c:v>
                </c:pt>
                <c:pt idx="6">
                  <c:v>Jaekaubandus ja toitlustusettevõtted pööravad toidu ohutusele erilist tähelepanu</c:v>
                </c:pt>
                <c:pt idx="7">
                  <c:v>Mees</c:v>
                </c:pt>
                <c:pt idx="8">
                  <c:v>Naine</c:v>
                </c:pt>
                <c:pt idx="9">
                  <c:v>Jaekaubanduse ja toitlustusettevõtete tegevus toidu ohutuse tagamiseks on piisav</c:v>
                </c:pt>
                <c:pt idx="10">
                  <c:v>Mees</c:v>
                </c:pt>
                <c:pt idx="11">
                  <c:v>Naine</c:v>
                </c:pt>
                <c:pt idx="12">
                  <c:v>Jaekaubandus ja toitlustusettevõtted on toidu ohutuse osas ausad</c:v>
                </c:pt>
                <c:pt idx="13">
                  <c:v>Mees</c:v>
                </c:pt>
                <c:pt idx="14">
                  <c:v>Naine</c:v>
                </c:pt>
                <c:pt idx="15">
                  <c:v>Jaekaubandus ja toitlustusettevõtted on toidu ohutust puudutava info osas piisavalt avatud</c:v>
                </c:pt>
                <c:pt idx="16">
                  <c:v>Mees</c:v>
                </c:pt>
                <c:pt idx="17">
                  <c:v>Naine</c:v>
                </c:pt>
              </c:strCache>
            </c:strRef>
          </c:cat>
          <c:val>
            <c:numRef>
              <c:f>Q3_c_taust!$E$3:$E$20</c:f>
              <c:numCache>
                <c:formatCode>0</c:formatCode>
                <c:ptCount val="18"/>
                <c:pt idx="1">
                  <c:v>15.0793650793651</c:v>
                </c:pt>
                <c:pt idx="2">
                  <c:v>17.298578199052098</c:v>
                </c:pt>
                <c:pt idx="4">
                  <c:v>13.756613756613801</c:v>
                </c:pt>
                <c:pt idx="5">
                  <c:v>14.454976303317499</c:v>
                </c:pt>
                <c:pt idx="7">
                  <c:v>17.7248677248677</c:v>
                </c:pt>
                <c:pt idx="8">
                  <c:v>19.4312796208531</c:v>
                </c:pt>
                <c:pt idx="10">
                  <c:v>18.253968253968299</c:v>
                </c:pt>
                <c:pt idx="11">
                  <c:v>19.668246445497601</c:v>
                </c:pt>
                <c:pt idx="13">
                  <c:v>21.6931216931217</c:v>
                </c:pt>
                <c:pt idx="14">
                  <c:v>21.563981042654</c:v>
                </c:pt>
                <c:pt idx="16">
                  <c:v>19.047619047619001</c:v>
                </c:pt>
                <c:pt idx="17">
                  <c:v>23.696682464455002</c:v>
                </c:pt>
              </c:numCache>
            </c:numRef>
          </c:val>
          <c:extLst>
            <c:ext xmlns:c16="http://schemas.microsoft.com/office/drawing/2014/chart" uri="{C3380CC4-5D6E-409C-BE32-E72D297353CC}">
              <c16:uniqueId val="{00000003-52EF-4BD8-B075-56920A33BF08}"/>
            </c:ext>
          </c:extLst>
        </c:ser>
        <c:ser>
          <c:idx val="4"/>
          <c:order val="4"/>
          <c:tx>
            <c:strRef>
              <c:f>Q3_c_taust!$F$2</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52EF-4BD8-B075-56920A33BF08}"/>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52EF-4BD8-B075-56920A33BF08}"/>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Q3_c_taust!$A$3:$A$20</c:f>
              <c:strCache>
                <c:ptCount val="18"/>
                <c:pt idx="0">
                  <c:v>Jaekaubandus ja toitlustusettevõtted on pädevad toidu ohutust kontrollima</c:v>
                </c:pt>
                <c:pt idx="1">
                  <c:v>Mees</c:v>
                </c:pt>
                <c:pt idx="2">
                  <c:v>Naine</c:v>
                </c:pt>
                <c:pt idx="3">
                  <c:v>Jaekaubandusel ja toitlustus-ettevõtetel on piisavalt teadmisi toidu ohutuse tagamiseks</c:v>
                </c:pt>
                <c:pt idx="4">
                  <c:v>Mees</c:v>
                </c:pt>
                <c:pt idx="5">
                  <c:v>Naine</c:v>
                </c:pt>
                <c:pt idx="6">
                  <c:v>Jaekaubandus ja toitlustusettevõtted pööravad toidu ohutusele erilist tähelepanu</c:v>
                </c:pt>
                <c:pt idx="7">
                  <c:v>Mees</c:v>
                </c:pt>
                <c:pt idx="8">
                  <c:v>Naine</c:v>
                </c:pt>
                <c:pt idx="9">
                  <c:v>Jaekaubanduse ja toitlustusettevõtete tegevus toidu ohutuse tagamiseks on piisav</c:v>
                </c:pt>
                <c:pt idx="10">
                  <c:v>Mees</c:v>
                </c:pt>
                <c:pt idx="11">
                  <c:v>Naine</c:v>
                </c:pt>
                <c:pt idx="12">
                  <c:v>Jaekaubandus ja toitlustusettevõtted on toidu ohutuse osas ausad</c:v>
                </c:pt>
                <c:pt idx="13">
                  <c:v>Mees</c:v>
                </c:pt>
                <c:pt idx="14">
                  <c:v>Naine</c:v>
                </c:pt>
                <c:pt idx="15">
                  <c:v>Jaekaubandus ja toitlustusettevõtted on toidu ohutust puudutava info osas piisavalt avatud</c:v>
                </c:pt>
                <c:pt idx="16">
                  <c:v>Mees</c:v>
                </c:pt>
                <c:pt idx="17">
                  <c:v>Naine</c:v>
                </c:pt>
              </c:strCache>
            </c:strRef>
          </c:cat>
          <c:val>
            <c:numRef>
              <c:f>Q3_c_taust!$F$3:$F$20</c:f>
              <c:numCache>
                <c:formatCode>0</c:formatCode>
                <c:ptCount val="18"/>
                <c:pt idx="1">
                  <c:v>3.9682539682539701</c:v>
                </c:pt>
                <c:pt idx="2">
                  <c:v>3.5545023696682501</c:v>
                </c:pt>
                <c:pt idx="4">
                  <c:v>2.64550264550265</c:v>
                </c:pt>
                <c:pt idx="5">
                  <c:v>2.8436018957345999</c:v>
                </c:pt>
                <c:pt idx="7">
                  <c:v>6.8783068783068799</c:v>
                </c:pt>
                <c:pt idx="8">
                  <c:v>4.2654028436019003</c:v>
                </c:pt>
                <c:pt idx="10">
                  <c:v>6.6137566137566104</c:v>
                </c:pt>
                <c:pt idx="11">
                  <c:v>3.7914691943127998</c:v>
                </c:pt>
                <c:pt idx="13">
                  <c:v>5.8201058201058196</c:v>
                </c:pt>
                <c:pt idx="14">
                  <c:v>5.2132701421801002</c:v>
                </c:pt>
                <c:pt idx="16">
                  <c:v>5.5555555555555598</c:v>
                </c:pt>
                <c:pt idx="17">
                  <c:v>4.0284360189573496</c:v>
                </c:pt>
              </c:numCache>
            </c:numRef>
          </c:val>
          <c:extLst>
            <c:ext xmlns:c16="http://schemas.microsoft.com/office/drawing/2014/chart" uri="{C3380CC4-5D6E-409C-BE32-E72D297353CC}">
              <c16:uniqueId val="{00000005-52EF-4BD8-B075-56920A33BF08}"/>
            </c:ext>
          </c:extLst>
        </c:ser>
        <c:ser>
          <c:idx val="5"/>
          <c:order val="5"/>
          <c:tx>
            <c:strRef>
              <c:f>Q3_c_taust!$G$2</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52EF-4BD8-B075-56920A33BF08}"/>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52EF-4BD8-B075-56920A33BF08}"/>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Q3_c_taust!$A$3:$A$20</c:f>
              <c:strCache>
                <c:ptCount val="18"/>
                <c:pt idx="0">
                  <c:v>Jaekaubandus ja toitlustusettevõtted on pädevad toidu ohutust kontrollima</c:v>
                </c:pt>
                <c:pt idx="1">
                  <c:v>Mees</c:v>
                </c:pt>
                <c:pt idx="2">
                  <c:v>Naine</c:v>
                </c:pt>
                <c:pt idx="3">
                  <c:v>Jaekaubandusel ja toitlustus-ettevõtetel on piisavalt teadmisi toidu ohutuse tagamiseks</c:v>
                </c:pt>
                <c:pt idx="4">
                  <c:v>Mees</c:v>
                </c:pt>
                <c:pt idx="5">
                  <c:v>Naine</c:v>
                </c:pt>
                <c:pt idx="6">
                  <c:v>Jaekaubandus ja toitlustusettevõtted pööravad toidu ohutusele erilist tähelepanu</c:v>
                </c:pt>
                <c:pt idx="7">
                  <c:v>Mees</c:v>
                </c:pt>
                <c:pt idx="8">
                  <c:v>Naine</c:v>
                </c:pt>
                <c:pt idx="9">
                  <c:v>Jaekaubanduse ja toitlustusettevõtete tegevus toidu ohutuse tagamiseks on piisav</c:v>
                </c:pt>
                <c:pt idx="10">
                  <c:v>Mees</c:v>
                </c:pt>
                <c:pt idx="11">
                  <c:v>Naine</c:v>
                </c:pt>
                <c:pt idx="12">
                  <c:v>Jaekaubandus ja toitlustusettevõtted on toidu ohutuse osas ausad</c:v>
                </c:pt>
                <c:pt idx="13">
                  <c:v>Mees</c:v>
                </c:pt>
                <c:pt idx="14">
                  <c:v>Naine</c:v>
                </c:pt>
                <c:pt idx="15">
                  <c:v>Jaekaubandus ja toitlustusettevõtted on toidu ohutust puudutava info osas piisavalt avatud</c:v>
                </c:pt>
                <c:pt idx="16">
                  <c:v>Mees</c:v>
                </c:pt>
                <c:pt idx="17">
                  <c:v>Naine</c:v>
                </c:pt>
              </c:strCache>
            </c:strRef>
          </c:cat>
          <c:val>
            <c:numRef>
              <c:f>Q3_c_taust!$G$3:$G$20</c:f>
              <c:numCache>
                <c:formatCode>0</c:formatCode>
                <c:ptCount val="18"/>
                <c:pt idx="1">
                  <c:v>5.5555555555555598</c:v>
                </c:pt>
                <c:pt idx="2">
                  <c:v>7.3459715639810401</c:v>
                </c:pt>
                <c:pt idx="4">
                  <c:v>5.8201058201058196</c:v>
                </c:pt>
                <c:pt idx="5">
                  <c:v>6.1611374407582904</c:v>
                </c:pt>
                <c:pt idx="7">
                  <c:v>6.8783068783068799</c:v>
                </c:pt>
                <c:pt idx="8">
                  <c:v>9.7156398104265396</c:v>
                </c:pt>
                <c:pt idx="10">
                  <c:v>6.8783068783068799</c:v>
                </c:pt>
                <c:pt idx="11">
                  <c:v>9.7156398104265396</c:v>
                </c:pt>
                <c:pt idx="13">
                  <c:v>6.6137566137566104</c:v>
                </c:pt>
                <c:pt idx="14">
                  <c:v>7.3459715639810401</c:v>
                </c:pt>
                <c:pt idx="16">
                  <c:v>7.4074074074074101</c:v>
                </c:pt>
                <c:pt idx="17">
                  <c:v>7.8199052132701397</c:v>
                </c:pt>
              </c:numCache>
            </c:numRef>
          </c:val>
          <c:extLst>
            <c:ext xmlns:c16="http://schemas.microsoft.com/office/drawing/2014/chart" uri="{C3380CC4-5D6E-409C-BE32-E72D297353CC}">
              <c16:uniqueId val="{00000007-52EF-4BD8-B075-56920A33BF08}"/>
            </c:ext>
          </c:extLst>
        </c:ser>
        <c:dLbls>
          <c:showLegendKey val="0"/>
          <c:showVal val="0"/>
          <c:showCatName val="0"/>
          <c:showSerName val="0"/>
          <c:showPercent val="0"/>
          <c:showBubbleSize val="0"/>
        </c:dLbls>
        <c:gapWidth val="150"/>
        <c:shape val="box"/>
        <c:axId val="403576840"/>
        <c:axId val="403579976"/>
        <c:axId val="0"/>
      </c:bar3DChart>
      <c:catAx>
        <c:axId val="403576840"/>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100" b="1" strike="noStrike" spc="-1">
                <a:solidFill>
                  <a:srgbClr val="595959"/>
                </a:solidFill>
                <a:latin typeface="Calibri"/>
              </a:defRPr>
            </a:pPr>
            <a:endParaRPr lang="et-EE"/>
          </a:p>
        </c:txPr>
        <c:crossAx val="403579976"/>
        <c:crosses val="autoZero"/>
        <c:auto val="1"/>
        <c:lblAlgn val="ctr"/>
        <c:lblOffset val="100"/>
        <c:noMultiLvlLbl val="0"/>
      </c:catAx>
      <c:valAx>
        <c:axId val="403579976"/>
        <c:scaling>
          <c:orientation val="minMax"/>
        </c:scaling>
        <c:delete val="1"/>
        <c:axPos val="t"/>
        <c:numFmt formatCode="0%" sourceLinked="1"/>
        <c:majorTickMark val="none"/>
        <c:minorTickMark val="none"/>
        <c:tickLblPos val="nextTo"/>
        <c:crossAx val="403576840"/>
        <c:crosses val="autoZero"/>
        <c:crossBetween val="between"/>
      </c:valAx>
    </c:plotArea>
    <c:legend>
      <c:legendPos val="r"/>
      <c:layout>
        <c:manualLayout>
          <c:xMode val="edge"/>
          <c:yMode val="edge"/>
          <c:x val="0.8209085154014214"/>
          <c:y val="0.44054968067288069"/>
          <c:w val="0.15264975187758958"/>
          <c:h val="0.18454013694323276"/>
        </c:manualLayout>
      </c:layout>
      <c:overlay val="0"/>
      <c:spPr>
        <a:noFill/>
        <a:ln w="0">
          <a:noFill/>
        </a:ln>
      </c:spPr>
      <c:txPr>
        <a:bodyPr/>
        <a:lstStyle/>
        <a:p>
          <a:pPr>
            <a:defRPr sz="11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4922002674194029E-2"/>
          <c:y val="0"/>
          <c:w val="0.31152627148021594"/>
          <c:h val="1"/>
        </c:manualLayout>
      </c:layout>
      <c:barChart>
        <c:barDir val="bar"/>
        <c:grouping val="clustered"/>
        <c:varyColors val="0"/>
        <c:ser>
          <c:idx val="0"/>
          <c:order val="0"/>
          <c:spPr>
            <a:solidFill>
              <a:srgbClr val="14A2BA"/>
            </a:solidFill>
          </c:spPr>
          <c:invertIfNegative val="0"/>
          <c:dLbls>
            <c:spPr>
              <a:noFill/>
              <a:ln>
                <a:noFill/>
              </a:ln>
              <a:effectLst/>
            </c:spPr>
            <c:txPr>
              <a:bodyPr wrap="square" lIns="38100" tIns="19050" rIns="38100" bIns="19050" anchor="ctr">
                <a:spAutoFit/>
              </a:bodyPr>
              <a:lstStyle/>
              <a:p>
                <a:pPr>
                  <a:defRPr sz="1400" b="1">
                    <a:latin typeface="arial"/>
                    <a:ea typeface="arial"/>
                    <a:cs typeface="aria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Sheet1!$C$3:$C$18</c:f>
              <c:numCache>
                <c:formatCode>0</c:formatCode>
                <c:ptCount val="16"/>
                <c:pt idx="0">
                  <c:v>35.625</c:v>
                </c:pt>
                <c:pt idx="1">
                  <c:v>12.75</c:v>
                </c:pt>
                <c:pt idx="2">
                  <c:v>10.875</c:v>
                </c:pt>
                <c:pt idx="3">
                  <c:v>12</c:v>
                </c:pt>
                <c:pt idx="4">
                  <c:v>6.375</c:v>
                </c:pt>
                <c:pt idx="5">
                  <c:v>3.5000000000000004</c:v>
                </c:pt>
                <c:pt idx="6">
                  <c:v>3</c:v>
                </c:pt>
                <c:pt idx="7">
                  <c:v>2.375</c:v>
                </c:pt>
                <c:pt idx="8">
                  <c:v>2.75</c:v>
                </c:pt>
                <c:pt idx="9">
                  <c:v>2</c:v>
                </c:pt>
                <c:pt idx="10">
                  <c:v>1.5</c:v>
                </c:pt>
                <c:pt idx="11">
                  <c:v>1.875</c:v>
                </c:pt>
                <c:pt idx="12">
                  <c:v>1.7500000000000002</c:v>
                </c:pt>
                <c:pt idx="13">
                  <c:v>2</c:v>
                </c:pt>
                <c:pt idx="14">
                  <c:v>1</c:v>
                </c:pt>
                <c:pt idx="15">
                  <c:v>0.625</c:v>
                </c:pt>
              </c:numCache>
            </c:numRef>
          </c:val>
          <c:extLst>
            <c:ext xmlns:c16="http://schemas.microsoft.com/office/drawing/2014/chart" uri="{C3380CC4-5D6E-409C-BE32-E72D297353CC}">
              <c16:uniqueId val="{00000000-FB67-4FEB-91E6-C07F3315C74B}"/>
            </c:ext>
          </c:extLst>
        </c:ser>
        <c:dLbls>
          <c:showLegendKey val="0"/>
          <c:showVal val="0"/>
          <c:showCatName val="0"/>
          <c:showSerName val="0"/>
          <c:showPercent val="0"/>
          <c:showBubbleSize val="0"/>
        </c:dLbls>
        <c:gapWidth val="23"/>
        <c:axId val="399454448"/>
        <c:axId val="399451312"/>
      </c:barChart>
      <c:catAx>
        <c:axId val="399454448"/>
        <c:scaling>
          <c:orientation val="maxMin"/>
        </c:scaling>
        <c:delete val="1"/>
        <c:axPos val="l"/>
        <c:numFmt formatCode="General" sourceLinked="1"/>
        <c:majorTickMark val="out"/>
        <c:minorTickMark val="none"/>
        <c:tickLblPos val="nextTo"/>
        <c:crossAx val="399451312"/>
        <c:crosses val="autoZero"/>
        <c:auto val="1"/>
        <c:lblAlgn val="ctr"/>
        <c:lblOffset val="100"/>
        <c:noMultiLvlLbl val="0"/>
      </c:catAx>
      <c:valAx>
        <c:axId val="399451312"/>
        <c:scaling>
          <c:orientation val="minMax"/>
        </c:scaling>
        <c:delete val="1"/>
        <c:axPos val="t"/>
        <c:numFmt formatCode="0" sourceLinked="1"/>
        <c:majorTickMark val="out"/>
        <c:minorTickMark val="none"/>
        <c:tickLblPos val="nextTo"/>
        <c:crossAx val="399454448"/>
        <c:crosses val="autoZero"/>
        <c:crossBetween val="between"/>
      </c:valAx>
      <c:spPr>
        <a:solidFill>
          <a:sysClr val="window" lastClr="FFFFFF">
            <a:alpha val="0"/>
          </a:sysClr>
        </a:solidFill>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alpha val="0"/>
      </a:sysClr>
    </a:solidFill>
    <a:ln w="6350">
      <a:noFill/>
    </a:ln>
  </c:sp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33649324845215844"/>
          <c:y val="3.4556092973848387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Q3_c_taust!$B$28</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Q3_c_taust!$A$29:$A$43</c:f>
              <c:strCache>
                <c:ptCount val="15"/>
                <c:pt idx="0">
                  <c:v>Jaekaubandus ja toitlustusettevõtted on pädevad toidu ohutust kontrollima</c:v>
                </c:pt>
                <c:pt idx="1">
                  <c:v>18-29</c:v>
                </c:pt>
                <c:pt idx="2">
                  <c:v>30-49</c:v>
                </c:pt>
                <c:pt idx="3">
                  <c:v>50-64</c:v>
                </c:pt>
                <c:pt idx="4">
                  <c:v>65-74</c:v>
                </c:pt>
                <c:pt idx="5">
                  <c:v>Jaekaubandusel ja toitlustusettevõtetel on piisavalt teadmisi toidu ohutuse tagamiseks</c:v>
                </c:pt>
                <c:pt idx="6">
                  <c:v>18-29</c:v>
                </c:pt>
                <c:pt idx="7">
                  <c:v>30-49</c:v>
                </c:pt>
                <c:pt idx="8">
                  <c:v>50-64</c:v>
                </c:pt>
                <c:pt idx="9">
                  <c:v>65-74</c:v>
                </c:pt>
                <c:pt idx="10">
                  <c:v>Jaekaubandus ja toitlustusettevõtted pööravad toidu ohutusele erilist tähelepanu</c:v>
                </c:pt>
                <c:pt idx="11">
                  <c:v>18-29</c:v>
                </c:pt>
                <c:pt idx="12">
                  <c:v>30-49</c:v>
                </c:pt>
                <c:pt idx="13">
                  <c:v>50-64</c:v>
                </c:pt>
                <c:pt idx="14">
                  <c:v>65-74</c:v>
                </c:pt>
              </c:strCache>
            </c:strRef>
          </c:cat>
          <c:val>
            <c:numRef>
              <c:f>Q3_c_taust!$B$29:$B$43</c:f>
              <c:numCache>
                <c:formatCode>0</c:formatCode>
                <c:ptCount val="15"/>
                <c:pt idx="1">
                  <c:v>9.4890510948905096</c:v>
                </c:pt>
                <c:pt idx="2">
                  <c:v>9.7859327217125394</c:v>
                </c:pt>
                <c:pt idx="3">
                  <c:v>5.6277056277056303</c:v>
                </c:pt>
                <c:pt idx="4">
                  <c:v>6.6666666666666696</c:v>
                </c:pt>
                <c:pt idx="6">
                  <c:v>9.4890510948905096</c:v>
                </c:pt>
                <c:pt idx="7">
                  <c:v>8.5626911314984699</c:v>
                </c:pt>
                <c:pt idx="8">
                  <c:v>4.3290043290043299</c:v>
                </c:pt>
                <c:pt idx="9">
                  <c:v>5.71428571428571</c:v>
                </c:pt>
                <c:pt idx="11">
                  <c:v>7.2992700729926998</c:v>
                </c:pt>
                <c:pt idx="12">
                  <c:v>6.4220183486238502</c:v>
                </c:pt>
                <c:pt idx="13">
                  <c:v>4.3290043290043299</c:v>
                </c:pt>
                <c:pt idx="14">
                  <c:v>3.8095238095238102</c:v>
                </c:pt>
              </c:numCache>
            </c:numRef>
          </c:val>
          <c:extLst>
            <c:ext xmlns:c16="http://schemas.microsoft.com/office/drawing/2014/chart" uri="{C3380CC4-5D6E-409C-BE32-E72D297353CC}">
              <c16:uniqueId val="{00000000-E532-467D-9448-00E6D46329FD}"/>
            </c:ext>
          </c:extLst>
        </c:ser>
        <c:ser>
          <c:idx val="1"/>
          <c:order val="1"/>
          <c:tx>
            <c:strRef>
              <c:f>Q3_c_taust!$C$28</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Q3_c_taust!$A$29:$A$43</c:f>
              <c:strCache>
                <c:ptCount val="15"/>
                <c:pt idx="0">
                  <c:v>Jaekaubandus ja toitlustusettevõtted on pädevad toidu ohutust kontrollima</c:v>
                </c:pt>
                <c:pt idx="1">
                  <c:v>18-29</c:v>
                </c:pt>
                <c:pt idx="2">
                  <c:v>30-49</c:v>
                </c:pt>
                <c:pt idx="3">
                  <c:v>50-64</c:v>
                </c:pt>
                <c:pt idx="4">
                  <c:v>65-74</c:v>
                </c:pt>
                <c:pt idx="5">
                  <c:v>Jaekaubandusel ja toitlustusettevõtetel on piisavalt teadmisi toidu ohutuse tagamiseks</c:v>
                </c:pt>
                <c:pt idx="6">
                  <c:v>18-29</c:v>
                </c:pt>
                <c:pt idx="7">
                  <c:v>30-49</c:v>
                </c:pt>
                <c:pt idx="8">
                  <c:v>50-64</c:v>
                </c:pt>
                <c:pt idx="9">
                  <c:v>65-74</c:v>
                </c:pt>
                <c:pt idx="10">
                  <c:v>Jaekaubandus ja toitlustusettevõtted pööravad toidu ohutusele erilist tähelepanu</c:v>
                </c:pt>
                <c:pt idx="11">
                  <c:v>18-29</c:v>
                </c:pt>
                <c:pt idx="12">
                  <c:v>30-49</c:v>
                </c:pt>
                <c:pt idx="13">
                  <c:v>50-64</c:v>
                </c:pt>
                <c:pt idx="14">
                  <c:v>65-74</c:v>
                </c:pt>
              </c:strCache>
            </c:strRef>
          </c:cat>
          <c:val>
            <c:numRef>
              <c:f>Q3_c_taust!$C$29:$C$43</c:f>
              <c:numCache>
                <c:formatCode>0</c:formatCode>
                <c:ptCount val="15"/>
                <c:pt idx="1">
                  <c:v>29.197080291970799</c:v>
                </c:pt>
                <c:pt idx="2">
                  <c:v>35.779816513761503</c:v>
                </c:pt>
                <c:pt idx="3">
                  <c:v>41.125541125541098</c:v>
                </c:pt>
                <c:pt idx="4">
                  <c:v>38.095238095238102</c:v>
                </c:pt>
                <c:pt idx="6">
                  <c:v>32.116788321167903</c:v>
                </c:pt>
                <c:pt idx="7">
                  <c:v>34.556574923547402</c:v>
                </c:pt>
                <c:pt idx="8">
                  <c:v>43.2900432900433</c:v>
                </c:pt>
                <c:pt idx="9">
                  <c:v>38.095238095238102</c:v>
                </c:pt>
                <c:pt idx="11">
                  <c:v>29.927007299270102</c:v>
                </c:pt>
                <c:pt idx="12">
                  <c:v>25.0764525993884</c:v>
                </c:pt>
                <c:pt idx="13">
                  <c:v>27.705627705627698</c:v>
                </c:pt>
                <c:pt idx="14">
                  <c:v>26.6666666666667</c:v>
                </c:pt>
              </c:numCache>
            </c:numRef>
          </c:val>
          <c:extLst>
            <c:ext xmlns:c16="http://schemas.microsoft.com/office/drawing/2014/chart" uri="{C3380CC4-5D6E-409C-BE32-E72D297353CC}">
              <c16:uniqueId val="{00000001-E532-467D-9448-00E6D46329FD}"/>
            </c:ext>
          </c:extLst>
        </c:ser>
        <c:ser>
          <c:idx val="2"/>
          <c:order val="2"/>
          <c:tx>
            <c:strRef>
              <c:f>Q3_c_taust!$D$28</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Q3_c_taust!$A$29:$A$43</c:f>
              <c:strCache>
                <c:ptCount val="15"/>
                <c:pt idx="0">
                  <c:v>Jaekaubandus ja toitlustusettevõtted on pädevad toidu ohutust kontrollima</c:v>
                </c:pt>
                <c:pt idx="1">
                  <c:v>18-29</c:v>
                </c:pt>
                <c:pt idx="2">
                  <c:v>30-49</c:v>
                </c:pt>
                <c:pt idx="3">
                  <c:v>50-64</c:v>
                </c:pt>
                <c:pt idx="4">
                  <c:v>65-74</c:v>
                </c:pt>
                <c:pt idx="5">
                  <c:v>Jaekaubandusel ja toitlustusettevõtetel on piisavalt teadmisi toidu ohutuse tagamiseks</c:v>
                </c:pt>
                <c:pt idx="6">
                  <c:v>18-29</c:v>
                </c:pt>
                <c:pt idx="7">
                  <c:v>30-49</c:v>
                </c:pt>
                <c:pt idx="8">
                  <c:v>50-64</c:v>
                </c:pt>
                <c:pt idx="9">
                  <c:v>65-74</c:v>
                </c:pt>
                <c:pt idx="10">
                  <c:v>Jaekaubandus ja toitlustusettevõtted pööravad toidu ohutusele erilist tähelepanu</c:v>
                </c:pt>
                <c:pt idx="11">
                  <c:v>18-29</c:v>
                </c:pt>
                <c:pt idx="12">
                  <c:v>30-49</c:v>
                </c:pt>
                <c:pt idx="13">
                  <c:v>50-64</c:v>
                </c:pt>
                <c:pt idx="14">
                  <c:v>65-74</c:v>
                </c:pt>
              </c:strCache>
            </c:strRef>
          </c:cat>
          <c:val>
            <c:numRef>
              <c:f>Q3_c_taust!$D$29:$D$43</c:f>
              <c:numCache>
                <c:formatCode>0</c:formatCode>
                <c:ptCount val="15"/>
                <c:pt idx="1">
                  <c:v>34.306569343065703</c:v>
                </c:pt>
                <c:pt idx="2">
                  <c:v>27.217125382262999</c:v>
                </c:pt>
                <c:pt idx="3">
                  <c:v>27.272727272727298</c:v>
                </c:pt>
                <c:pt idx="4">
                  <c:v>30.476190476190499</c:v>
                </c:pt>
                <c:pt idx="6">
                  <c:v>37.956204379562003</c:v>
                </c:pt>
                <c:pt idx="7">
                  <c:v>33.0275229357798</c:v>
                </c:pt>
                <c:pt idx="8">
                  <c:v>28.571428571428601</c:v>
                </c:pt>
                <c:pt idx="9">
                  <c:v>35.238095238095198</c:v>
                </c:pt>
                <c:pt idx="11">
                  <c:v>37.2262773722628</c:v>
                </c:pt>
                <c:pt idx="12">
                  <c:v>33.944954128440401</c:v>
                </c:pt>
                <c:pt idx="13">
                  <c:v>32.4675324675325</c:v>
                </c:pt>
                <c:pt idx="14">
                  <c:v>40.952380952380999</c:v>
                </c:pt>
              </c:numCache>
            </c:numRef>
          </c:val>
          <c:extLst>
            <c:ext xmlns:c16="http://schemas.microsoft.com/office/drawing/2014/chart" uri="{C3380CC4-5D6E-409C-BE32-E72D297353CC}">
              <c16:uniqueId val="{00000002-E532-467D-9448-00E6D46329FD}"/>
            </c:ext>
          </c:extLst>
        </c:ser>
        <c:ser>
          <c:idx val="3"/>
          <c:order val="3"/>
          <c:tx>
            <c:strRef>
              <c:f>Q3_c_taust!$E$28</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Q3_c_taust!$A$29:$A$43</c:f>
              <c:strCache>
                <c:ptCount val="15"/>
                <c:pt idx="0">
                  <c:v>Jaekaubandus ja toitlustusettevõtted on pädevad toidu ohutust kontrollima</c:v>
                </c:pt>
                <c:pt idx="1">
                  <c:v>18-29</c:v>
                </c:pt>
                <c:pt idx="2">
                  <c:v>30-49</c:v>
                </c:pt>
                <c:pt idx="3">
                  <c:v>50-64</c:v>
                </c:pt>
                <c:pt idx="4">
                  <c:v>65-74</c:v>
                </c:pt>
                <c:pt idx="5">
                  <c:v>Jaekaubandusel ja toitlustusettevõtetel on piisavalt teadmisi toidu ohutuse tagamiseks</c:v>
                </c:pt>
                <c:pt idx="6">
                  <c:v>18-29</c:v>
                </c:pt>
                <c:pt idx="7">
                  <c:v>30-49</c:v>
                </c:pt>
                <c:pt idx="8">
                  <c:v>50-64</c:v>
                </c:pt>
                <c:pt idx="9">
                  <c:v>65-74</c:v>
                </c:pt>
                <c:pt idx="10">
                  <c:v>Jaekaubandus ja toitlustusettevõtted pööravad toidu ohutusele erilist tähelepanu</c:v>
                </c:pt>
                <c:pt idx="11">
                  <c:v>18-29</c:v>
                </c:pt>
                <c:pt idx="12">
                  <c:v>30-49</c:v>
                </c:pt>
                <c:pt idx="13">
                  <c:v>50-64</c:v>
                </c:pt>
                <c:pt idx="14">
                  <c:v>65-74</c:v>
                </c:pt>
              </c:strCache>
            </c:strRef>
          </c:cat>
          <c:val>
            <c:numRef>
              <c:f>Q3_c_taust!$E$29:$E$43</c:f>
              <c:numCache>
                <c:formatCode>0</c:formatCode>
                <c:ptCount val="15"/>
                <c:pt idx="1">
                  <c:v>18.248175182481798</c:v>
                </c:pt>
                <c:pt idx="2">
                  <c:v>16.5137614678899</c:v>
                </c:pt>
                <c:pt idx="3">
                  <c:v>14.285714285714301</c:v>
                </c:pt>
                <c:pt idx="4">
                  <c:v>17.1428571428571</c:v>
                </c:pt>
                <c:pt idx="6">
                  <c:v>12.408759124087601</c:v>
                </c:pt>
                <c:pt idx="7">
                  <c:v>14.0672782874618</c:v>
                </c:pt>
                <c:pt idx="8">
                  <c:v>14.718614718614701</c:v>
                </c:pt>
                <c:pt idx="9">
                  <c:v>15.2380952380952</c:v>
                </c:pt>
                <c:pt idx="11">
                  <c:v>14.5985401459854</c:v>
                </c:pt>
                <c:pt idx="12">
                  <c:v>17.737003058104001</c:v>
                </c:pt>
                <c:pt idx="13">
                  <c:v>22.0779220779221</c:v>
                </c:pt>
                <c:pt idx="14">
                  <c:v>19.047619047619001</c:v>
                </c:pt>
              </c:numCache>
            </c:numRef>
          </c:val>
          <c:extLst>
            <c:ext xmlns:c16="http://schemas.microsoft.com/office/drawing/2014/chart" uri="{C3380CC4-5D6E-409C-BE32-E72D297353CC}">
              <c16:uniqueId val="{00000003-E532-467D-9448-00E6D46329FD}"/>
            </c:ext>
          </c:extLst>
        </c:ser>
        <c:ser>
          <c:idx val="4"/>
          <c:order val="4"/>
          <c:tx>
            <c:strRef>
              <c:f>Q3_c_taust!$F$28</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E532-467D-9448-00E6D46329FD}"/>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E532-467D-9448-00E6D46329FD}"/>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Q3_c_taust!$A$29:$A$43</c:f>
              <c:strCache>
                <c:ptCount val="15"/>
                <c:pt idx="0">
                  <c:v>Jaekaubandus ja toitlustusettevõtted on pädevad toidu ohutust kontrollima</c:v>
                </c:pt>
                <c:pt idx="1">
                  <c:v>18-29</c:v>
                </c:pt>
                <c:pt idx="2">
                  <c:v>30-49</c:v>
                </c:pt>
                <c:pt idx="3">
                  <c:v>50-64</c:v>
                </c:pt>
                <c:pt idx="4">
                  <c:v>65-74</c:v>
                </c:pt>
                <c:pt idx="5">
                  <c:v>Jaekaubandusel ja toitlustusettevõtetel on piisavalt teadmisi toidu ohutuse tagamiseks</c:v>
                </c:pt>
                <c:pt idx="6">
                  <c:v>18-29</c:v>
                </c:pt>
                <c:pt idx="7">
                  <c:v>30-49</c:v>
                </c:pt>
                <c:pt idx="8">
                  <c:v>50-64</c:v>
                </c:pt>
                <c:pt idx="9">
                  <c:v>65-74</c:v>
                </c:pt>
                <c:pt idx="10">
                  <c:v>Jaekaubandus ja toitlustusettevõtted pööravad toidu ohutusele erilist tähelepanu</c:v>
                </c:pt>
                <c:pt idx="11">
                  <c:v>18-29</c:v>
                </c:pt>
                <c:pt idx="12">
                  <c:v>30-49</c:v>
                </c:pt>
                <c:pt idx="13">
                  <c:v>50-64</c:v>
                </c:pt>
                <c:pt idx="14">
                  <c:v>65-74</c:v>
                </c:pt>
              </c:strCache>
            </c:strRef>
          </c:cat>
          <c:val>
            <c:numRef>
              <c:f>Q3_c_taust!$F$29:$F$43</c:f>
              <c:numCache>
                <c:formatCode>0</c:formatCode>
                <c:ptCount val="15"/>
                <c:pt idx="1">
                  <c:v>2.9197080291970798</c:v>
                </c:pt>
                <c:pt idx="2">
                  <c:v>2.75229357798165</c:v>
                </c:pt>
                <c:pt idx="3">
                  <c:v>5.6277056277056303</c:v>
                </c:pt>
                <c:pt idx="4">
                  <c:v>3.8095238095238102</c:v>
                </c:pt>
                <c:pt idx="6">
                  <c:v>2.9197080291970798</c:v>
                </c:pt>
                <c:pt idx="7">
                  <c:v>2.75229357798165</c:v>
                </c:pt>
                <c:pt idx="8">
                  <c:v>3.0303030303030298</c:v>
                </c:pt>
                <c:pt idx="9">
                  <c:v>1.9047619047619</c:v>
                </c:pt>
                <c:pt idx="11">
                  <c:v>2.9197080291970798</c:v>
                </c:pt>
                <c:pt idx="12">
                  <c:v>5.5045871559632999</c:v>
                </c:pt>
                <c:pt idx="13">
                  <c:v>6.9264069264069299</c:v>
                </c:pt>
                <c:pt idx="14">
                  <c:v>5.71428571428571</c:v>
                </c:pt>
              </c:numCache>
            </c:numRef>
          </c:val>
          <c:extLst>
            <c:ext xmlns:c16="http://schemas.microsoft.com/office/drawing/2014/chart" uri="{C3380CC4-5D6E-409C-BE32-E72D297353CC}">
              <c16:uniqueId val="{00000005-E532-467D-9448-00E6D46329FD}"/>
            </c:ext>
          </c:extLst>
        </c:ser>
        <c:ser>
          <c:idx val="5"/>
          <c:order val="5"/>
          <c:tx>
            <c:strRef>
              <c:f>Q3_c_taust!$G$28</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E532-467D-9448-00E6D46329FD}"/>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E532-467D-9448-00E6D46329FD}"/>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Q3_c_taust!$A$29:$A$43</c:f>
              <c:strCache>
                <c:ptCount val="15"/>
                <c:pt idx="0">
                  <c:v>Jaekaubandus ja toitlustusettevõtted on pädevad toidu ohutust kontrollima</c:v>
                </c:pt>
                <c:pt idx="1">
                  <c:v>18-29</c:v>
                </c:pt>
                <c:pt idx="2">
                  <c:v>30-49</c:v>
                </c:pt>
                <c:pt idx="3">
                  <c:v>50-64</c:v>
                </c:pt>
                <c:pt idx="4">
                  <c:v>65-74</c:v>
                </c:pt>
                <c:pt idx="5">
                  <c:v>Jaekaubandusel ja toitlustusettevõtetel on piisavalt teadmisi toidu ohutuse tagamiseks</c:v>
                </c:pt>
                <c:pt idx="6">
                  <c:v>18-29</c:v>
                </c:pt>
                <c:pt idx="7">
                  <c:v>30-49</c:v>
                </c:pt>
                <c:pt idx="8">
                  <c:v>50-64</c:v>
                </c:pt>
                <c:pt idx="9">
                  <c:v>65-74</c:v>
                </c:pt>
                <c:pt idx="10">
                  <c:v>Jaekaubandus ja toitlustusettevõtted pööravad toidu ohutusele erilist tähelepanu</c:v>
                </c:pt>
                <c:pt idx="11">
                  <c:v>18-29</c:v>
                </c:pt>
                <c:pt idx="12">
                  <c:v>30-49</c:v>
                </c:pt>
                <c:pt idx="13">
                  <c:v>50-64</c:v>
                </c:pt>
                <c:pt idx="14">
                  <c:v>65-74</c:v>
                </c:pt>
              </c:strCache>
            </c:strRef>
          </c:cat>
          <c:val>
            <c:numRef>
              <c:f>Q3_c_taust!$G$29:$G$43</c:f>
              <c:numCache>
                <c:formatCode>0</c:formatCode>
                <c:ptCount val="15"/>
                <c:pt idx="1">
                  <c:v>5.8394160583941597</c:v>
                </c:pt>
                <c:pt idx="2">
                  <c:v>7.9510703363914397</c:v>
                </c:pt>
                <c:pt idx="3">
                  <c:v>6.0606060606060597</c:v>
                </c:pt>
                <c:pt idx="4">
                  <c:v>3.8095238095238102</c:v>
                </c:pt>
                <c:pt idx="6">
                  <c:v>5.10948905109489</c:v>
                </c:pt>
                <c:pt idx="7">
                  <c:v>7.0336391437308903</c:v>
                </c:pt>
                <c:pt idx="8">
                  <c:v>6.0606060606060597</c:v>
                </c:pt>
                <c:pt idx="9">
                  <c:v>3.8095238095238102</c:v>
                </c:pt>
                <c:pt idx="11">
                  <c:v>8.0291970802919703</c:v>
                </c:pt>
                <c:pt idx="12">
                  <c:v>11.3149847094801</c:v>
                </c:pt>
                <c:pt idx="13">
                  <c:v>6.4935064935064899</c:v>
                </c:pt>
                <c:pt idx="14">
                  <c:v>3.8095238095238102</c:v>
                </c:pt>
              </c:numCache>
            </c:numRef>
          </c:val>
          <c:extLst>
            <c:ext xmlns:c16="http://schemas.microsoft.com/office/drawing/2014/chart" uri="{C3380CC4-5D6E-409C-BE32-E72D297353CC}">
              <c16:uniqueId val="{00000007-E532-467D-9448-00E6D46329FD}"/>
            </c:ext>
          </c:extLst>
        </c:ser>
        <c:dLbls>
          <c:showLegendKey val="0"/>
          <c:showVal val="0"/>
          <c:showCatName val="0"/>
          <c:showSerName val="0"/>
          <c:showPercent val="0"/>
          <c:showBubbleSize val="0"/>
        </c:dLbls>
        <c:gapWidth val="150"/>
        <c:shape val="box"/>
        <c:axId val="403580368"/>
        <c:axId val="403579192"/>
        <c:axId val="0"/>
      </c:bar3DChart>
      <c:catAx>
        <c:axId val="403580368"/>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03579192"/>
        <c:crosses val="autoZero"/>
        <c:auto val="1"/>
        <c:lblAlgn val="ctr"/>
        <c:lblOffset val="100"/>
        <c:noMultiLvlLbl val="0"/>
      </c:catAx>
      <c:valAx>
        <c:axId val="403579192"/>
        <c:scaling>
          <c:orientation val="minMax"/>
        </c:scaling>
        <c:delete val="1"/>
        <c:axPos val="t"/>
        <c:numFmt formatCode="0%" sourceLinked="1"/>
        <c:majorTickMark val="none"/>
        <c:minorTickMark val="none"/>
        <c:tickLblPos val="nextTo"/>
        <c:crossAx val="403580368"/>
        <c:crosses val="autoZero"/>
        <c:crossBetween val="between"/>
      </c:valAx>
    </c:plotArea>
    <c:legend>
      <c:legendPos val="r"/>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32752178308750651"/>
          <c:y val="5.5935207391634281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Q3_c_taust!$B$49</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Q3_c_taust!$A$50:$A$64</c:f>
              <c:strCache>
                <c:ptCount val="15"/>
                <c:pt idx="0">
                  <c:v>Jaekaubanduse ja toitlustusettevõtete tegevus toidu ohutuse tagamiseks on piisav</c:v>
                </c:pt>
                <c:pt idx="1">
                  <c:v>18-29</c:v>
                </c:pt>
                <c:pt idx="2">
                  <c:v>30-49</c:v>
                </c:pt>
                <c:pt idx="3">
                  <c:v>50-64</c:v>
                </c:pt>
                <c:pt idx="4">
                  <c:v>65-74</c:v>
                </c:pt>
                <c:pt idx="5">
                  <c:v>Jaekaubandus ja toitlustusettevõtted on toidu ohutuse osas ausad</c:v>
                </c:pt>
                <c:pt idx="6">
                  <c:v>18-29</c:v>
                </c:pt>
                <c:pt idx="7">
                  <c:v>30-49</c:v>
                </c:pt>
                <c:pt idx="8">
                  <c:v>50-64</c:v>
                </c:pt>
                <c:pt idx="9">
                  <c:v>65-74</c:v>
                </c:pt>
                <c:pt idx="10">
                  <c:v>Jaekaubandus ja toitlustusettevõtted on toidu ohutust puudutava info osas piisavalt avatud</c:v>
                </c:pt>
                <c:pt idx="11">
                  <c:v>18-29</c:v>
                </c:pt>
                <c:pt idx="12">
                  <c:v>30-49</c:v>
                </c:pt>
                <c:pt idx="13">
                  <c:v>50-64</c:v>
                </c:pt>
                <c:pt idx="14">
                  <c:v>65-74</c:v>
                </c:pt>
              </c:strCache>
            </c:strRef>
          </c:cat>
          <c:val>
            <c:numRef>
              <c:f>Q3_c_taust!$B$50:$B$64</c:f>
              <c:numCache>
                <c:formatCode>0</c:formatCode>
                <c:ptCount val="15"/>
                <c:pt idx="1">
                  <c:v>4.3795620437956204</c:v>
                </c:pt>
                <c:pt idx="2">
                  <c:v>6.11620795107034</c:v>
                </c:pt>
                <c:pt idx="3">
                  <c:v>3.0303030303030298</c:v>
                </c:pt>
                <c:pt idx="4">
                  <c:v>3.8095238095238102</c:v>
                </c:pt>
                <c:pt idx="6">
                  <c:v>4.3795620437956204</c:v>
                </c:pt>
                <c:pt idx="7">
                  <c:v>6.11620795107034</c:v>
                </c:pt>
                <c:pt idx="8">
                  <c:v>3.4632034632034601</c:v>
                </c:pt>
                <c:pt idx="9">
                  <c:v>2.8571428571428599</c:v>
                </c:pt>
                <c:pt idx="11">
                  <c:v>4.3795620437956204</c:v>
                </c:pt>
                <c:pt idx="12">
                  <c:v>5.81039755351682</c:v>
                </c:pt>
                <c:pt idx="13">
                  <c:v>2.5974025974026</c:v>
                </c:pt>
                <c:pt idx="14">
                  <c:v>1.9047619047619</c:v>
                </c:pt>
              </c:numCache>
            </c:numRef>
          </c:val>
          <c:extLst>
            <c:ext xmlns:c16="http://schemas.microsoft.com/office/drawing/2014/chart" uri="{C3380CC4-5D6E-409C-BE32-E72D297353CC}">
              <c16:uniqueId val="{00000000-B4CF-47B0-A165-E49E0D5EADF5}"/>
            </c:ext>
          </c:extLst>
        </c:ser>
        <c:ser>
          <c:idx val="1"/>
          <c:order val="1"/>
          <c:tx>
            <c:strRef>
              <c:f>Q3_c_taust!$C$49</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Q3_c_taust!$A$50:$A$64</c:f>
              <c:strCache>
                <c:ptCount val="15"/>
                <c:pt idx="0">
                  <c:v>Jaekaubanduse ja toitlustusettevõtete tegevus toidu ohutuse tagamiseks on piisav</c:v>
                </c:pt>
                <c:pt idx="1">
                  <c:v>18-29</c:v>
                </c:pt>
                <c:pt idx="2">
                  <c:v>30-49</c:v>
                </c:pt>
                <c:pt idx="3">
                  <c:v>50-64</c:v>
                </c:pt>
                <c:pt idx="4">
                  <c:v>65-74</c:v>
                </c:pt>
                <c:pt idx="5">
                  <c:v>Jaekaubandus ja toitlustusettevõtted on toidu ohutuse osas ausad</c:v>
                </c:pt>
                <c:pt idx="6">
                  <c:v>18-29</c:v>
                </c:pt>
                <c:pt idx="7">
                  <c:v>30-49</c:v>
                </c:pt>
                <c:pt idx="8">
                  <c:v>50-64</c:v>
                </c:pt>
                <c:pt idx="9">
                  <c:v>65-74</c:v>
                </c:pt>
                <c:pt idx="10">
                  <c:v>Jaekaubandus ja toitlustusettevõtted on toidu ohutust puudutava info osas piisavalt avatud</c:v>
                </c:pt>
                <c:pt idx="11">
                  <c:v>18-29</c:v>
                </c:pt>
                <c:pt idx="12">
                  <c:v>30-49</c:v>
                </c:pt>
                <c:pt idx="13">
                  <c:v>50-64</c:v>
                </c:pt>
                <c:pt idx="14">
                  <c:v>65-74</c:v>
                </c:pt>
              </c:strCache>
            </c:strRef>
          </c:cat>
          <c:val>
            <c:numRef>
              <c:f>Q3_c_taust!$C$50:$C$64</c:f>
              <c:numCache>
                <c:formatCode>0</c:formatCode>
                <c:ptCount val="15"/>
                <c:pt idx="1">
                  <c:v>32.116788321167903</c:v>
                </c:pt>
                <c:pt idx="2">
                  <c:v>25.0764525993884</c:v>
                </c:pt>
                <c:pt idx="3">
                  <c:v>24.675324675324699</c:v>
                </c:pt>
                <c:pt idx="4">
                  <c:v>29.523809523809501</c:v>
                </c:pt>
                <c:pt idx="6">
                  <c:v>25.5474452554745</c:v>
                </c:pt>
                <c:pt idx="7">
                  <c:v>23.547400611620802</c:v>
                </c:pt>
                <c:pt idx="8">
                  <c:v>21.2121212121212</c:v>
                </c:pt>
                <c:pt idx="9">
                  <c:v>22.8571428571429</c:v>
                </c:pt>
                <c:pt idx="11">
                  <c:v>29.927007299270102</c:v>
                </c:pt>
                <c:pt idx="12">
                  <c:v>23.547400611620802</c:v>
                </c:pt>
                <c:pt idx="13">
                  <c:v>25.974025974025999</c:v>
                </c:pt>
                <c:pt idx="14">
                  <c:v>26.6666666666667</c:v>
                </c:pt>
              </c:numCache>
            </c:numRef>
          </c:val>
          <c:extLst>
            <c:ext xmlns:c16="http://schemas.microsoft.com/office/drawing/2014/chart" uri="{C3380CC4-5D6E-409C-BE32-E72D297353CC}">
              <c16:uniqueId val="{00000001-B4CF-47B0-A165-E49E0D5EADF5}"/>
            </c:ext>
          </c:extLst>
        </c:ser>
        <c:ser>
          <c:idx val="2"/>
          <c:order val="2"/>
          <c:tx>
            <c:strRef>
              <c:f>Q3_c_taust!$D$49</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Q3_c_taust!$A$50:$A$64</c:f>
              <c:strCache>
                <c:ptCount val="15"/>
                <c:pt idx="0">
                  <c:v>Jaekaubanduse ja toitlustusettevõtete tegevus toidu ohutuse tagamiseks on piisav</c:v>
                </c:pt>
                <c:pt idx="1">
                  <c:v>18-29</c:v>
                </c:pt>
                <c:pt idx="2">
                  <c:v>30-49</c:v>
                </c:pt>
                <c:pt idx="3">
                  <c:v>50-64</c:v>
                </c:pt>
                <c:pt idx="4">
                  <c:v>65-74</c:v>
                </c:pt>
                <c:pt idx="5">
                  <c:v>Jaekaubandus ja toitlustusettevõtted on toidu ohutuse osas ausad</c:v>
                </c:pt>
                <c:pt idx="6">
                  <c:v>18-29</c:v>
                </c:pt>
                <c:pt idx="7">
                  <c:v>30-49</c:v>
                </c:pt>
                <c:pt idx="8">
                  <c:v>50-64</c:v>
                </c:pt>
                <c:pt idx="9">
                  <c:v>65-74</c:v>
                </c:pt>
                <c:pt idx="10">
                  <c:v>Jaekaubandus ja toitlustusettevõtted on toidu ohutust puudutava info osas piisavalt avatud</c:v>
                </c:pt>
                <c:pt idx="11">
                  <c:v>18-29</c:v>
                </c:pt>
                <c:pt idx="12">
                  <c:v>30-49</c:v>
                </c:pt>
                <c:pt idx="13">
                  <c:v>50-64</c:v>
                </c:pt>
                <c:pt idx="14">
                  <c:v>65-74</c:v>
                </c:pt>
              </c:strCache>
            </c:strRef>
          </c:cat>
          <c:val>
            <c:numRef>
              <c:f>Q3_c_taust!$D$50:$D$64</c:f>
              <c:numCache>
                <c:formatCode>0</c:formatCode>
                <c:ptCount val="15"/>
                <c:pt idx="1">
                  <c:v>37.2262773722628</c:v>
                </c:pt>
                <c:pt idx="2">
                  <c:v>33.3333333333333</c:v>
                </c:pt>
                <c:pt idx="3">
                  <c:v>39.826839826839802</c:v>
                </c:pt>
                <c:pt idx="4">
                  <c:v>35.238095238095198</c:v>
                </c:pt>
                <c:pt idx="6">
                  <c:v>39.416058394160601</c:v>
                </c:pt>
                <c:pt idx="7">
                  <c:v>34.250764525993901</c:v>
                </c:pt>
                <c:pt idx="8">
                  <c:v>40.692640692640701</c:v>
                </c:pt>
                <c:pt idx="9">
                  <c:v>42.857142857142897</c:v>
                </c:pt>
                <c:pt idx="11">
                  <c:v>36.496350364963497</c:v>
                </c:pt>
                <c:pt idx="12">
                  <c:v>34.862385321100902</c:v>
                </c:pt>
                <c:pt idx="13">
                  <c:v>34.632034632034603</c:v>
                </c:pt>
                <c:pt idx="14">
                  <c:v>43.809523809523803</c:v>
                </c:pt>
              </c:numCache>
            </c:numRef>
          </c:val>
          <c:extLst>
            <c:ext xmlns:c16="http://schemas.microsoft.com/office/drawing/2014/chart" uri="{C3380CC4-5D6E-409C-BE32-E72D297353CC}">
              <c16:uniqueId val="{00000002-B4CF-47B0-A165-E49E0D5EADF5}"/>
            </c:ext>
          </c:extLst>
        </c:ser>
        <c:ser>
          <c:idx val="3"/>
          <c:order val="3"/>
          <c:tx>
            <c:strRef>
              <c:f>Q3_c_taust!$E$49</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Q3_c_taust!$A$50:$A$64</c:f>
              <c:strCache>
                <c:ptCount val="15"/>
                <c:pt idx="0">
                  <c:v>Jaekaubanduse ja toitlustusettevõtete tegevus toidu ohutuse tagamiseks on piisav</c:v>
                </c:pt>
                <c:pt idx="1">
                  <c:v>18-29</c:v>
                </c:pt>
                <c:pt idx="2">
                  <c:v>30-49</c:v>
                </c:pt>
                <c:pt idx="3">
                  <c:v>50-64</c:v>
                </c:pt>
                <c:pt idx="4">
                  <c:v>65-74</c:v>
                </c:pt>
                <c:pt idx="5">
                  <c:v>Jaekaubandus ja toitlustusettevõtted on toidu ohutuse osas ausad</c:v>
                </c:pt>
                <c:pt idx="6">
                  <c:v>18-29</c:v>
                </c:pt>
                <c:pt idx="7">
                  <c:v>30-49</c:v>
                </c:pt>
                <c:pt idx="8">
                  <c:v>50-64</c:v>
                </c:pt>
                <c:pt idx="9">
                  <c:v>65-74</c:v>
                </c:pt>
                <c:pt idx="10">
                  <c:v>Jaekaubandus ja toitlustusettevõtted on toidu ohutust puudutava info osas piisavalt avatud</c:v>
                </c:pt>
                <c:pt idx="11">
                  <c:v>18-29</c:v>
                </c:pt>
                <c:pt idx="12">
                  <c:v>30-49</c:v>
                </c:pt>
                <c:pt idx="13">
                  <c:v>50-64</c:v>
                </c:pt>
                <c:pt idx="14">
                  <c:v>65-74</c:v>
                </c:pt>
              </c:strCache>
            </c:strRef>
          </c:cat>
          <c:val>
            <c:numRef>
              <c:f>Q3_c_taust!$E$50:$E$64</c:f>
              <c:numCache>
                <c:formatCode>0</c:formatCode>
                <c:ptCount val="15"/>
                <c:pt idx="1">
                  <c:v>15.3284671532847</c:v>
                </c:pt>
                <c:pt idx="2">
                  <c:v>19.2660550458716</c:v>
                </c:pt>
                <c:pt idx="3">
                  <c:v>22.0779220779221</c:v>
                </c:pt>
                <c:pt idx="4">
                  <c:v>16.1904761904762</c:v>
                </c:pt>
                <c:pt idx="6">
                  <c:v>15.3284671532847</c:v>
                </c:pt>
                <c:pt idx="7">
                  <c:v>21.100917431192698</c:v>
                </c:pt>
                <c:pt idx="8">
                  <c:v>25.541125541125499</c:v>
                </c:pt>
                <c:pt idx="9">
                  <c:v>22.8571428571429</c:v>
                </c:pt>
                <c:pt idx="11">
                  <c:v>19.7080291970803</c:v>
                </c:pt>
                <c:pt idx="12">
                  <c:v>18.960244648318</c:v>
                </c:pt>
                <c:pt idx="13">
                  <c:v>27.705627705627698</c:v>
                </c:pt>
                <c:pt idx="14">
                  <c:v>18.095238095238098</c:v>
                </c:pt>
              </c:numCache>
            </c:numRef>
          </c:val>
          <c:extLst>
            <c:ext xmlns:c16="http://schemas.microsoft.com/office/drawing/2014/chart" uri="{C3380CC4-5D6E-409C-BE32-E72D297353CC}">
              <c16:uniqueId val="{00000003-B4CF-47B0-A165-E49E0D5EADF5}"/>
            </c:ext>
          </c:extLst>
        </c:ser>
        <c:ser>
          <c:idx val="4"/>
          <c:order val="4"/>
          <c:tx>
            <c:strRef>
              <c:f>Q3_c_taust!$F$49</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B4CF-47B0-A165-E49E0D5EADF5}"/>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B4CF-47B0-A165-E49E0D5EADF5}"/>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Q3_c_taust!$A$50:$A$64</c:f>
              <c:strCache>
                <c:ptCount val="15"/>
                <c:pt idx="0">
                  <c:v>Jaekaubanduse ja toitlustusettevõtete tegevus toidu ohutuse tagamiseks on piisav</c:v>
                </c:pt>
                <c:pt idx="1">
                  <c:v>18-29</c:v>
                </c:pt>
                <c:pt idx="2">
                  <c:v>30-49</c:v>
                </c:pt>
                <c:pt idx="3">
                  <c:v>50-64</c:v>
                </c:pt>
                <c:pt idx="4">
                  <c:v>65-74</c:v>
                </c:pt>
                <c:pt idx="5">
                  <c:v>Jaekaubandus ja toitlustusettevõtted on toidu ohutuse osas ausad</c:v>
                </c:pt>
                <c:pt idx="6">
                  <c:v>18-29</c:v>
                </c:pt>
                <c:pt idx="7">
                  <c:v>30-49</c:v>
                </c:pt>
                <c:pt idx="8">
                  <c:v>50-64</c:v>
                </c:pt>
                <c:pt idx="9">
                  <c:v>65-74</c:v>
                </c:pt>
                <c:pt idx="10">
                  <c:v>Jaekaubandus ja toitlustusettevõtted on toidu ohutust puudutava info osas piisavalt avatud</c:v>
                </c:pt>
                <c:pt idx="11">
                  <c:v>18-29</c:v>
                </c:pt>
                <c:pt idx="12">
                  <c:v>30-49</c:v>
                </c:pt>
                <c:pt idx="13">
                  <c:v>50-64</c:v>
                </c:pt>
                <c:pt idx="14">
                  <c:v>65-74</c:v>
                </c:pt>
              </c:strCache>
            </c:strRef>
          </c:cat>
          <c:val>
            <c:numRef>
              <c:f>Q3_c_taust!$F$50:$F$64</c:f>
              <c:numCache>
                <c:formatCode>0</c:formatCode>
                <c:ptCount val="15"/>
                <c:pt idx="1">
                  <c:v>4.3795620437956204</c:v>
                </c:pt>
                <c:pt idx="2">
                  <c:v>4.5871559633027497</c:v>
                </c:pt>
                <c:pt idx="3">
                  <c:v>4.7619047619047601</c:v>
                </c:pt>
                <c:pt idx="4">
                  <c:v>8.5714285714285694</c:v>
                </c:pt>
                <c:pt idx="6">
                  <c:v>8.0291970802919703</c:v>
                </c:pt>
                <c:pt idx="7">
                  <c:v>4.5871559633027497</c:v>
                </c:pt>
                <c:pt idx="8">
                  <c:v>5.1948051948052001</c:v>
                </c:pt>
                <c:pt idx="9">
                  <c:v>5.71428571428571</c:v>
                </c:pt>
                <c:pt idx="11">
                  <c:v>2.9197080291970798</c:v>
                </c:pt>
                <c:pt idx="12">
                  <c:v>5.5045871559632999</c:v>
                </c:pt>
                <c:pt idx="13">
                  <c:v>4.3290043290043299</c:v>
                </c:pt>
                <c:pt idx="14">
                  <c:v>5.71428571428571</c:v>
                </c:pt>
              </c:numCache>
            </c:numRef>
          </c:val>
          <c:extLst>
            <c:ext xmlns:c16="http://schemas.microsoft.com/office/drawing/2014/chart" uri="{C3380CC4-5D6E-409C-BE32-E72D297353CC}">
              <c16:uniqueId val="{00000005-B4CF-47B0-A165-E49E0D5EADF5}"/>
            </c:ext>
          </c:extLst>
        </c:ser>
        <c:ser>
          <c:idx val="5"/>
          <c:order val="5"/>
          <c:tx>
            <c:strRef>
              <c:f>Q3_c_taust!$G$49</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B4CF-47B0-A165-E49E0D5EADF5}"/>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B4CF-47B0-A165-E49E0D5EADF5}"/>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Q3_c_taust!$A$50:$A$64</c:f>
              <c:strCache>
                <c:ptCount val="15"/>
                <c:pt idx="0">
                  <c:v>Jaekaubanduse ja toitlustusettevõtete tegevus toidu ohutuse tagamiseks on piisav</c:v>
                </c:pt>
                <c:pt idx="1">
                  <c:v>18-29</c:v>
                </c:pt>
                <c:pt idx="2">
                  <c:v>30-49</c:v>
                </c:pt>
                <c:pt idx="3">
                  <c:v>50-64</c:v>
                </c:pt>
                <c:pt idx="4">
                  <c:v>65-74</c:v>
                </c:pt>
                <c:pt idx="5">
                  <c:v>Jaekaubandus ja toitlustusettevõtted on toidu ohutuse osas ausad</c:v>
                </c:pt>
                <c:pt idx="6">
                  <c:v>18-29</c:v>
                </c:pt>
                <c:pt idx="7">
                  <c:v>30-49</c:v>
                </c:pt>
                <c:pt idx="8">
                  <c:v>50-64</c:v>
                </c:pt>
                <c:pt idx="9">
                  <c:v>65-74</c:v>
                </c:pt>
                <c:pt idx="10">
                  <c:v>Jaekaubandus ja toitlustusettevõtted on toidu ohutust puudutava info osas piisavalt avatud</c:v>
                </c:pt>
                <c:pt idx="11">
                  <c:v>18-29</c:v>
                </c:pt>
                <c:pt idx="12">
                  <c:v>30-49</c:v>
                </c:pt>
                <c:pt idx="13">
                  <c:v>50-64</c:v>
                </c:pt>
                <c:pt idx="14">
                  <c:v>65-74</c:v>
                </c:pt>
              </c:strCache>
            </c:strRef>
          </c:cat>
          <c:val>
            <c:numRef>
              <c:f>Q3_c_taust!$G$50:$G$64</c:f>
              <c:numCache>
                <c:formatCode>0</c:formatCode>
                <c:ptCount val="15"/>
                <c:pt idx="1">
                  <c:v>6.5693430656934302</c:v>
                </c:pt>
                <c:pt idx="2">
                  <c:v>11.620795107033601</c:v>
                </c:pt>
                <c:pt idx="3">
                  <c:v>5.6277056277056303</c:v>
                </c:pt>
                <c:pt idx="4">
                  <c:v>6.6666666666666696</c:v>
                </c:pt>
                <c:pt idx="6">
                  <c:v>7.2992700729926998</c:v>
                </c:pt>
                <c:pt idx="7">
                  <c:v>10.397553516819601</c:v>
                </c:pt>
                <c:pt idx="8">
                  <c:v>3.8961038961039001</c:v>
                </c:pt>
                <c:pt idx="9">
                  <c:v>2.8571428571428599</c:v>
                </c:pt>
                <c:pt idx="11">
                  <c:v>6.5693430656934302</c:v>
                </c:pt>
                <c:pt idx="12">
                  <c:v>11.3149847094801</c:v>
                </c:pt>
                <c:pt idx="13">
                  <c:v>4.7619047619047601</c:v>
                </c:pt>
                <c:pt idx="14">
                  <c:v>3.8095238095238102</c:v>
                </c:pt>
              </c:numCache>
            </c:numRef>
          </c:val>
          <c:extLst>
            <c:ext xmlns:c16="http://schemas.microsoft.com/office/drawing/2014/chart" uri="{C3380CC4-5D6E-409C-BE32-E72D297353CC}">
              <c16:uniqueId val="{00000007-B4CF-47B0-A165-E49E0D5EADF5}"/>
            </c:ext>
          </c:extLst>
        </c:ser>
        <c:dLbls>
          <c:showLegendKey val="0"/>
          <c:showVal val="0"/>
          <c:showCatName val="0"/>
          <c:showSerName val="0"/>
          <c:showPercent val="0"/>
          <c:showBubbleSize val="0"/>
        </c:dLbls>
        <c:gapWidth val="150"/>
        <c:shape val="box"/>
        <c:axId val="403581936"/>
        <c:axId val="457964200"/>
        <c:axId val="0"/>
      </c:bar3DChart>
      <c:catAx>
        <c:axId val="403581936"/>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57964200"/>
        <c:crosses val="autoZero"/>
        <c:auto val="1"/>
        <c:lblAlgn val="ctr"/>
        <c:lblOffset val="100"/>
        <c:noMultiLvlLbl val="0"/>
      </c:catAx>
      <c:valAx>
        <c:axId val="457964200"/>
        <c:scaling>
          <c:orientation val="minMax"/>
        </c:scaling>
        <c:delete val="1"/>
        <c:axPos val="t"/>
        <c:numFmt formatCode="0%" sourceLinked="1"/>
        <c:majorTickMark val="none"/>
        <c:minorTickMark val="none"/>
        <c:tickLblPos val="nextTo"/>
        <c:crossAx val="403581936"/>
        <c:crosses val="autoZero"/>
        <c:crossBetween val="between"/>
      </c:valAx>
    </c:plotArea>
    <c:legend>
      <c:legendPos val="r"/>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42930368954386156"/>
          <c:y val="9.3086418848192687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Q3_c_taust!$B$70</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Q3_c_taust!$A$71:$A$88</c:f>
              <c:strCache>
                <c:ptCount val="18"/>
                <c:pt idx="0">
                  <c:v>Jaekaubandus ja toitlustusettevõtted on pädevad toidu ohutust kontrollima</c:v>
                </c:pt>
                <c:pt idx="1">
                  <c:v>eesti</c:v>
                </c:pt>
                <c:pt idx="2">
                  <c:v>vene ja muu</c:v>
                </c:pt>
                <c:pt idx="3">
                  <c:v>Jaekaubandusel ja toitlustus-ettevõtetel on piisavalt teadmisi toidu ohutuse tagamiseks</c:v>
                </c:pt>
                <c:pt idx="4">
                  <c:v>eesti</c:v>
                </c:pt>
                <c:pt idx="5">
                  <c:v>vene ja muu</c:v>
                </c:pt>
                <c:pt idx="6">
                  <c:v>Jaekaubandus ja toitlustusettevõtted pööravad toidu ohutusele erilist tähelepanu</c:v>
                </c:pt>
                <c:pt idx="7">
                  <c:v>eesti</c:v>
                </c:pt>
                <c:pt idx="8">
                  <c:v>vene ja muu</c:v>
                </c:pt>
                <c:pt idx="9">
                  <c:v>Jaekaubanduse ja toitlustusettevõtete tegevus toidu ohutuse tagamiseks on piisav</c:v>
                </c:pt>
                <c:pt idx="10">
                  <c:v>eesti</c:v>
                </c:pt>
                <c:pt idx="11">
                  <c:v>vene ja muu</c:v>
                </c:pt>
                <c:pt idx="12">
                  <c:v>Jaekaubandus ja toitlustusettevõtted on toidu ohutuse osas ausad</c:v>
                </c:pt>
                <c:pt idx="13">
                  <c:v>eesti</c:v>
                </c:pt>
                <c:pt idx="14">
                  <c:v>vene ja muu</c:v>
                </c:pt>
                <c:pt idx="15">
                  <c:v>Jaekaubandus ja toitlustusettevõtted on toidu ohutust puudutava info osas piisavalt avatud</c:v>
                </c:pt>
                <c:pt idx="16">
                  <c:v>eesti</c:v>
                </c:pt>
                <c:pt idx="17">
                  <c:v>vene ja muu</c:v>
                </c:pt>
              </c:strCache>
            </c:strRef>
          </c:cat>
          <c:val>
            <c:numRef>
              <c:f>Q3_c_taust!$B$71:$B$88</c:f>
              <c:numCache>
                <c:formatCode>0</c:formatCode>
                <c:ptCount val="18"/>
                <c:pt idx="1">
                  <c:v>7.4275362318840603</c:v>
                </c:pt>
                <c:pt idx="2">
                  <c:v>9.67741935483871</c:v>
                </c:pt>
                <c:pt idx="4">
                  <c:v>7.6086956521739104</c:v>
                </c:pt>
                <c:pt idx="5">
                  <c:v>6.0483870967741904</c:v>
                </c:pt>
                <c:pt idx="7">
                  <c:v>5.9782608695652204</c:v>
                </c:pt>
                <c:pt idx="8">
                  <c:v>4.8387096774193603</c:v>
                </c:pt>
                <c:pt idx="10">
                  <c:v>4.7101449275362297</c:v>
                </c:pt>
                <c:pt idx="11">
                  <c:v>4.4354838709677402</c:v>
                </c:pt>
                <c:pt idx="13">
                  <c:v>4.3478260869565197</c:v>
                </c:pt>
                <c:pt idx="14">
                  <c:v>5.2419354838709697</c:v>
                </c:pt>
                <c:pt idx="16">
                  <c:v>4.3478260869565197</c:v>
                </c:pt>
                <c:pt idx="17">
                  <c:v>3.62903225806452</c:v>
                </c:pt>
              </c:numCache>
            </c:numRef>
          </c:val>
          <c:extLst>
            <c:ext xmlns:c16="http://schemas.microsoft.com/office/drawing/2014/chart" uri="{C3380CC4-5D6E-409C-BE32-E72D297353CC}">
              <c16:uniqueId val="{00000000-DD21-4CB7-B535-4CE704A8551F}"/>
            </c:ext>
          </c:extLst>
        </c:ser>
        <c:ser>
          <c:idx val="1"/>
          <c:order val="1"/>
          <c:tx>
            <c:strRef>
              <c:f>Q3_c_taust!$C$70</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Q3_c_taust!$A$71:$A$88</c:f>
              <c:strCache>
                <c:ptCount val="18"/>
                <c:pt idx="0">
                  <c:v>Jaekaubandus ja toitlustusettevõtted on pädevad toidu ohutust kontrollima</c:v>
                </c:pt>
                <c:pt idx="1">
                  <c:v>eesti</c:v>
                </c:pt>
                <c:pt idx="2">
                  <c:v>vene ja muu</c:v>
                </c:pt>
                <c:pt idx="3">
                  <c:v>Jaekaubandusel ja toitlustus-ettevõtetel on piisavalt teadmisi toidu ohutuse tagamiseks</c:v>
                </c:pt>
                <c:pt idx="4">
                  <c:v>eesti</c:v>
                </c:pt>
                <c:pt idx="5">
                  <c:v>vene ja muu</c:v>
                </c:pt>
                <c:pt idx="6">
                  <c:v>Jaekaubandus ja toitlustusettevõtted pööravad toidu ohutusele erilist tähelepanu</c:v>
                </c:pt>
                <c:pt idx="7">
                  <c:v>eesti</c:v>
                </c:pt>
                <c:pt idx="8">
                  <c:v>vene ja muu</c:v>
                </c:pt>
                <c:pt idx="9">
                  <c:v>Jaekaubanduse ja toitlustusettevõtete tegevus toidu ohutuse tagamiseks on piisav</c:v>
                </c:pt>
                <c:pt idx="10">
                  <c:v>eesti</c:v>
                </c:pt>
                <c:pt idx="11">
                  <c:v>vene ja muu</c:v>
                </c:pt>
                <c:pt idx="12">
                  <c:v>Jaekaubandus ja toitlustusettevõtted on toidu ohutuse osas ausad</c:v>
                </c:pt>
                <c:pt idx="13">
                  <c:v>eesti</c:v>
                </c:pt>
                <c:pt idx="14">
                  <c:v>vene ja muu</c:v>
                </c:pt>
                <c:pt idx="15">
                  <c:v>Jaekaubandus ja toitlustusettevõtted on toidu ohutust puudutava info osas piisavalt avatud</c:v>
                </c:pt>
                <c:pt idx="16">
                  <c:v>eesti</c:v>
                </c:pt>
                <c:pt idx="17">
                  <c:v>vene ja muu</c:v>
                </c:pt>
              </c:strCache>
            </c:strRef>
          </c:cat>
          <c:val>
            <c:numRef>
              <c:f>Q3_c_taust!$C$71:$C$88</c:f>
              <c:numCache>
                <c:formatCode>0</c:formatCode>
                <c:ptCount val="18"/>
                <c:pt idx="1">
                  <c:v>36.956521739130402</c:v>
                </c:pt>
                <c:pt idx="2">
                  <c:v>35.4838709677419</c:v>
                </c:pt>
                <c:pt idx="4">
                  <c:v>36.7753623188406</c:v>
                </c:pt>
                <c:pt idx="5">
                  <c:v>37.903225806451601</c:v>
                </c:pt>
                <c:pt idx="7">
                  <c:v>27.7173913043478</c:v>
                </c:pt>
                <c:pt idx="8">
                  <c:v>25</c:v>
                </c:pt>
                <c:pt idx="10">
                  <c:v>27.898550724637701</c:v>
                </c:pt>
                <c:pt idx="11">
                  <c:v>24.193548387096801</c:v>
                </c:pt>
                <c:pt idx="13">
                  <c:v>23.007246376811601</c:v>
                </c:pt>
                <c:pt idx="14">
                  <c:v>23.387096774193498</c:v>
                </c:pt>
                <c:pt idx="16">
                  <c:v>26.449275362318801</c:v>
                </c:pt>
                <c:pt idx="17">
                  <c:v>24.193548387096801</c:v>
                </c:pt>
              </c:numCache>
            </c:numRef>
          </c:val>
          <c:extLst>
            <c:ext xmlns:c16="http://schemas.microsoft.com/office/drawing/2014/chart" uri="{C3380CC4-5D6E-409C-BE32-E72D297353CC}">
              <c16:uniqueId val="{00000001-DD21-4CB7-B535-4CE704A8551F}"/>
            </c:ext>
          </c:extLst>
        </c:ser>
        <c:ser>
          <c:idx val="2"/>
          <c:order val="2"/>
          <c:tx>
            <c:strRef>
              <c:f>Q3_c_taust!$D$70</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Q3_c_taust!$A$71:$A$88</c:f>
              <c:strCache>
                <c:ptCount val="18"/>
                <c:pt idx="0">
                  <c:v>Jaekaubandus ja toitlustusettevõtted on pädevad toidu ohutust kontrollima</c:v>
                </c:pt>
                <c:pt idx="1">
                  <c:v>eesti</c:v>
                </c:pt>
                <c:pt idx="2">
                  <c:v>vene ja muu</c:v>
                </c:pt>
                <c:pt idx="3">
                  <c:v>Jaekaubandusel ja toitlustus-ettevõtetel on piisavalt teadmisi toidu ohutuse tagamiseks</c:v>
                </c:pt>
                <c:pt idx="4">
                  <c:v>eesti</c:v>
                </c:pt>
                <c:pt idx="5">
                  <c:v>vene ja muu</c:v>
                </c:pt>
                <c:pt idx="6">
                  <c:v>Jaekaubandus ja toitlustusettevõtted pööravad toidu ohutusele erilist tähelepanu</c:v>
                </c:pt>
                <c:pt idx="7">
                  <c:v>eesti</c:v>
                </c:pt>
                <c:pt idx="8">
                  <c:v>vene ja muu</c:v>
                </c:pt>
                <c:pt idx="9">
                  <c:v>Jaekaubanduse ja toitlustusettevõtete tegevus toidu ohutuse tagamiseks on piisav</c:v>
                </c:pt>
                <c:pt idx="10">
                  <c:v>eesti</c:v>
                </c:pt>
                <c:pt idx="11">
                  <c:v>vene ja muu</c:v>
                </c:pt>
                <c:pt idx="12">
                  <c:v>Jaekaubandus ja toitlustusettevõtted on toidu ohutuse osas ausad</c:v>
                </c:pt>
                <c:pt idx="13">
                  <c:v>eesti</c:v>
                </c:pt>
                <c:pt idx="14">
                  <c:v>vene ja muu</c:v>
                </c:pt>
                <c:pt idx="15">
                  <c:v>Jaekaubandus ja toitlustusettevõtted on toidu ohutust puudutava info osas piisavalt avatud</c:v>
                </c:pt>
                <c:pt idx="16">
                  <c:v>eesti</c:v>
                </c:pt>
                <c:pt idx="17">
                  <c:v>vene ja muu</c:v>
                </c:pt>
              </c:strCache>
            </c:strRef>
          </c:cat>
          <c:val>
            <c:numRef>
              <c:f>Q3_c_taust!$D$71:$D$88</c:f>
              <c:numCache>
                <c:formatCode>0</c:formatCode>
                <c:ptCount val="18"/>
                <c:pt idx="1">
                  <c:v>26.992753623188399</c:v>
                </c:pt>
                <c:pt idx="2">
                  <c:v>33.064516129032299</c:v>
                </c:pt>
                <c:pt idx="4">
                  <c:v>33.514492753623202</c:v>
                </c:pt>
                <c:pt idx="5">
                  <c:v>31.451612903225801</c:v>
                </c:pt>
                <c:pt idx="7">
                  <c:v>33.514492753623202</c:v>
                </c:pt>
                <c:pt idx="8">
                  <c:v>38.306451612903203</c:v>
                </c:pt>
                <c:pt idx="10">
                  <c:v>36.7753623188406</c:v>
                </c:pt>
                <c:pt idx="11">
                  <c:v>34.677419354838698</c:v>
                </c:pt>
                <c:pt idx="13">
                  <c:v>38.768115942028999</c:v>
                </c:pt>
                <c:pt idx="14">
                  <c:v>36.693548387096797</c:v>
                </c:pt>
                <c:pt idx="16">
                  <c:v>36.7753623188406</c:v>
                </c:pt>
                <c:pt idx="17">
                  <c:v>35.080645161290299</c:v>
                </c:pt>
              </c:numCache>
            </c:numRef>
          </c:val>
          <c:extLst>
            <c:ext xmlns:c16="http://schemas.microsoft.com/office/drawing/2014/chart" uri="{C3380CC4-5D6E-409C-BE32-E72D297353CC}">
              <c16:uniqueId val="{00000002-DD21-4CB7-B535-4CE704A8551F}"/>
            </c:ext>
          </c:extLst>
        </c:ser>
        <c:ser>
          <c:idx val="3"/>
          <c:order val="3"/>
          <c:tx>
            <c:strRef>
              <c:f>Q3_c_taust!$E$70</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Q3_c_taust!$A$71:$A$88</c:f>
              <c:strCache>
                <c:ptCount val="18"/>
                <c:pt idx="0">
                  <c:v>Jaekaubandus ja toitlustusettevõtted on pädevad toidu ohutust kontrollima</c:v>
                </c:pt>
                <c:pt idx="1">
                  <c:v>eesti</c:v>
                </c:pt>
                <c:pt idx="2">
                  <c:v>vene ja muu</c:v>
                </c:pt>
                <c:pt idx="3">
                  <c:v>Jaekaubandusel ja toitlustus-ettevõtetel on piisavalt teadmisi toidu ohutuse tagamiseks</c:v>
                </c:pt>
                <c:pt idx="4">
                  <c:v>eesti</c:v>
                </c:pt>
                <c:pt idx="5">
                  <c:v>vene ja muu</c:v>
                </c:pt>
                <c:pt idx="6">
                  <c:v>Jaekaubandus ja toitlustusettevõtted pööravad toidu ohutusele erilist tähelepanu</c:v>
                </c:pt>
                <c:pt idx="7">
                  <c:v>eesti</c:v>
                </c:pt>
                <c:pt idx="8">
                  <c:v>vene ja muu</c:v>
                </c:pt>
                <c:pt idx="9">
                  <c:v>Jaekaubanduse ja toitlustusettevõtete tegevus toidu ohutuse tagamiseks on piisav</c:v>
                </c:pt>
                <c:pt idx="10">
                  <c:v>eesti</c:v>
                </c:pt>
                <c:pt idx="11">
                  <c:v>vene ja muu</c:v>
                </c:pt>
                <c:pt idx="12">
                  <c:v>Jaekaubandus ja toitlustusettevõtted on toidu ohutuse osas ausad</c:v>
                </c:pt>
                <c:pt idx="13">
                  <c:v>eesti</c:v>
                </c:pt>
                <c:pt idx="14">
                  <c:v>vene ja muu</c:v>
                </c:pt>
                <c:pt idx="15">
                  <c:v>Jaekaubandus ja toitlustusettevõtted on toidu ohutust puudutava info osas piisavalt avatud</c:v>
                </c:pt>
                <c:pt idx="16">
                  <c:v>eesti</c:v>
                </c:pt>
                <c:pt idx="17">
                  <c:v>vene ja muu</c:v>
                </c:pt>
              </c:strCache>
            </c:strRef>
          </c:cat>
          <c:val>
            <c:numRef>
              <c:f>Q3_c_taust!$E$71:$E$88</c:f>
              <c:numCache>
                <c:formatCode>0</c:formatCode>
                <c:ptCount val="18"/>
                <c:pt idx="1">
                  <c:v>18.115942028985501</c:v>
                </c:pt>
                <c:pt idx="2">
                  <c:v>12.0967741935484</c:v>
                </c:pt>
                <c:pt idx="4">
                  <c:v>14.492753623188401</c:v>
                </c:pt>
                <c:pt idx="5">
                  <c:v>13.306451612903199</c:v>
                </c:pt>
                <c:pt idx="7">
                  <c:v>18.478260869565201</c:v>
                </c:pt>
                <c:pt idx="8">
                  <c:v>18.951612903225801</c:v>
                </c:pt>
                <c:pt idx="10">
                  <c:v>16.847826086956498</c:v>
                </c:pt>
                <c:pt idx="11">
                  <c:v>23.790322580645199</c:v>
                </c:pt>
                <c:pt idx="13">
                  <c:v>21.014492753623198</c:v>
                </c:pt>
                <c:pt idx="14">
                  <c:v>22.9838709677419</c:v>
                </c:pt>
                <c:pt idx="16">
                  <c:v>19.7463768115942</c:v>
                </c:pt>
                <c:pt idx="17">
                  <c:v>25.403225806451601</c:v>
                </c:pt>
              </c:numCache>
            </c:numRef>
          </c:val>
          <c:extLst>
            <c:ext xmlns:c16="http://schemas.microsoft.com/office/drawing/2014/chart" uri="{C3380CC4-5D6E-409C-BE32-E72D297353CC}">
              <c16:uniqueId val="{00000003-DD21-4CB7-B535-4CE704A8551F}"/>
            </c:ext>
          </c:extLst>
        </c:ser>
        <c:ser>
          <c:idx val="4"/>
          <c:order val="4"/>
          <c:tx>
            <c:strRef>
              <c:f>Q3_c_taust!$F$70</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DD21-4CB7-B535-4CE704A8551F}"/>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DD21-4CB7-B535-4CE704A8551F}"/>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Q3_c_taust!$A$71:$A$88</c:f>
              <c:strCache>
                <c:ptCount val="18"/>
                <c:pt idx="0">
                  <c:v>Jaekaubandus ja toitlustusettevõtted on pädevad toidu ohutust kontrollima</c:v>
                </c:pt>
                <c:pt idx="1">
                  <c:v>eesti</c:v>
                </c:pt>
                <c:pt idx="2">
                  <c:v>vene ja muu</c:v>
                </c:pt>
                <c:pt idx="3">
                  <c:v>Jaekaubandusel ja toitlustus-ettevõtetel on piisavalt teadmisi toidu ohutuse tagamiseks</c:v>
                </c:pt>
                <c:pt idx="4">
                  <c:v>eesti</c:v>
                </c:pt>
                <c:pt idx="5">
                  <c:v>vene ja muu</c:v>
                </c:pt>
                <c:pt idx="6">
                  <c:v>Jaekaubandus ja toitlustusettevõtted pööravad toidu ohutusele erilist tähelepanu</c:v>
                </c:pt>
                <c:pt idx="7">
                  <c:v>eesti</c:v>
                </c:pt>
                <c:pt idx="8">
                  <c:v>vene ja muu</c:v>
                </c:pt>
                <c:pt idx="9">
                  <c:v>Jaekaubanduse ja toitlustusettevõtete tegevus toidu ohutuse tagamiseks on piisav</c:v>
                </c:pt>
                <c:pt idx="10">
                  <c:v>eesti</c:v>
                </c:pt>
                <c:pt idx="11">
                  <c:v>vene ja muu</c:v>
                </c:pt>
                <c:pt idx="12">
                  <c:v>Jaekaubandus ja toitlustusettevõtted on toidu ohutuse osas ausad</c:v>
                </c:pt>
                <c:pt idx="13">
                  <c:v>eesti</c:v>
                </c:pt>
                <c:pt idx="14">
                  <c:v>vene ja muu</c:v>
                </c:pt>
                <c:pt idx="15">
                  <c:v>Jaekaubandus ja toitlustusettevõtted on toidu ohutust puudutava info osas piisavalt avatud</c:v>
                </c:pt>
                <c:pt idx="16">
                  <c:v>eesti</c:v>
                </c:pt>
                <c:pt idx="17">
                  <c:v>vene ja muu</c:v>
                </c:pt>
              </c:strCache>
            </c:strRef>
          </c:cat>
          <c:val>
            <c:numRef>
              <c:f>Q3_c_taust!$F$71:$F$88</c:f>
              <c:numCache>
                <c:formatCode>0</c:formatCode>
                <c:ptCount val="18"/>
                <c:pt idx="1">
                  <c:v>3.9855072463768102</c:v>
                </c:pt>
                <c:pt idx="2">
                  <c:v>3.2258064516128999</c:v>
                </c:pt>
                <c:pt idx="4">
                  <c:v>2.1739130434782599</c:v>
                </c:pt>
                <c:pt idx="5">
                  <c:v>4.0322580645161299</c:v>
                </c:pt>
                <c:pt idx="7">
                  <c:v>6.1594202898550696</c:v>
                </c:pt>
                <c:pt idx="8">
                  <c:v>4.0322580645161299</c:v>
                </c:pt>
                <c:pt idx="10">
                  <c:v>5.7971014492753596</c:v>
                </c:pt>
                <c:pt idx="11">
                  <c:v>3.62903225806452</c:v>
                </c:pt>
                <c:pt idx="13">
                  <c:v>6.1594202898550696</c:v>
                </c:pt>
                <c:pt idx="14">
                  <c:v>4.0322580645161299</c:v>
                </c:pt>
                <c:pt idx="16">
                  <c:v>5.4347826086956497</c:v>
                </c:pt>
                <c:pt idx="17">
                  <c:v>3.2258064516128999</c:v>
                </c:pt>
              </c:numCache>
            </c:numRef>
          </c:val>
          <c:extLst>
            <c:ext xmlns:c16="http://schemas.microsoft.com/office/drawing/2014/chart" uri="{C3380CC4-5D6E-409C-BE32-E72D297353CC}">
              <c16:uniqueId val="{00000005-DD21-4CB7-B535-4CE704A8551F}"/>
            </c:ext>
          </c:extLst>
        </c:ser>
        <c:ser>
          <c:idx val="5"/>
          <c:order val="5"/>
          <c:tx>
            <c:strRef>
              <c:f>Q3_c_taust!$G$70</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DD21-4CB7-B535-4CE704A8551F}"/>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DD21-4CB7-B535-4CE704A8551F}"/>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Q3_c_taust!$A$71:$A$88</c:f>
              <c:strCache>
                <c:ptCount val="18"/>
                <c:pt idx="0">
                  <c:v>Jaekaubandus ja toitlustusettevõtted on pädevad toidu ohutust kontrollima</c:v>
                </c:pt>
                <c:pt idx="1">
                  <c:v>eesti</c:v>
                </c:pt>
                <c:pt idx="2">
                  <c:v>vene ja muu</c:v>
                </c:pt>
                <c:pt idx="3">
                  <c:v>Jaekaubandusel ja toitlustus-ettevõtetel on piisavalt teadmisi toidu ohutuse tagamiseks</c:v>
                </c:pt>
                <c:pt idx="4">
                  <c:v>eesti</c:v>
                </c:pt>
                <c:pt idx="5">
                  <c:v>vene ja muu</c:v>
                </c:pt>
                <c:pt idx="6">
                  <c:v>Jaekaubandus ja toitlustusettevõtted pööravad toidu ohutusele erilist tähelepanu</c:v>
                </c:pt>
                <c:pt idx="7">
                  <c:v>eesti</c:v>
                </c:pt>
                <c:pt idx="8">
                  <c:v>vene ja muu</c:v>
                </c:pt>
                <c:pt idx="9">
                  <c:v>Jaekaubanduse ja toitlustusettevõtete tegevus toidu ohutuse tagamiseks on piisav</c:v>
                </c:pt>
                <c:pt idx="10">
                  <c:v>eesti</c:v>
                </c:pt>
                <c:pt idx="11">
                  <c:v>vene ja muu</c:v>
                </c:pt>
                <c:pt idx="12">
                  <c:v>Jaekaubandus ja toitlustusettevõtted on toidu ohutuse osas ausad</c:v>
                </c:pt>
                <c:pt idx="13">
                  <c:v>eesti</c:v>
                </c:pt>
                <c:pt idx="14">
                  <c:v>vene ja muu</c:v>
                </c:pt>
                <c:pt idx="15">
                  <c:v>Jaekaubandus ja toitlustusettevõtted on toidu ohutust puudutava info osas piisavalt avatud</c:v>
                </c:pt>
                <c:pt idx="16">
                  <c:v>eesti</c:v>
                </c:pt>
                <c:pt idx="17">
                  <c:v>vene ja muu</c:v>
                </c:pt>
              </c:strCache>
            </c:strRef>
          </c:cat>
          <c:val>
            <c:numRef>
              <c:f>Q3_c_taust!$G$71:$G$88</c:f>
              <c:numCache>
                <c:formatCode>0</c:formatCode>
                <c:ptCount val="18"/>
                <c:pt idx="1">
                  <c:v>6.5217391304347796</c:v>
                </c:pt>
                <c:pt idx="2">
                  <c:v>6.4516129032258096</c:v>
                </c:pt>
                <c:pt idx="4">
                  <c:v>5.4347826086956497</c:v>
                </c:pt>
                <c:pt idx="5">
                  <c:v>7.2580645161290303</c:v>
                </c:pt>
                <c:pt idx="7">
                  <c:v>8.1521739130434803</c:v>
                </c:pt>
                <c:pt idx="8">
                  <c:v>8.8709677419354804</c:v>
                </c:pt>
                <c:pt idx="10">
                  <c:v>7.9710144927536204</c:v>
                </c:pt>
                <c:pt idx="11">
                  <c:v>9.2741935483870996</c:v>
                </c:pt>
                <c:pt idx="13">
                  <c:v>6.7028985507246404</c:v>
                </c:pt>
                <c:pt idx="14">
                  <c:v>7.6612903225806503</c:v>
                </c:pt>
                <c:pt idx="16">
                  <c:v>7.2463768115942004</c:v>
                </c:pt>
                <c:pt idx="17">
                  <c:v>8.4677419354838701</c:v>
                </c:pt>
              </c:numCache>
            </c:numRef>
          </c:val>
          <c:extLst>
            <c:ext xmlns:c16="http://schemas.microsoft.com/office/drawing/2014/chart" uri="{C3380CC4-5D6E-409C-BE32-E72D297353CC}">
              <c16:uniqueId val="{00000007-DD21-4CB7-B535-4CE704A8551F}"/>
            </c:ext>
          </c:extLst>
        </c:ser>
        <c:dLbls>
          <c:showLegendKey val="0"/>
          <c:showVal val="0"/>
          <c:showCatName val="0"/>
          <c:showSerName val="0"/>
          <c:showPercent val="0"/>
          <c:showBubbleSize val="0"/>
        </c:dLbls>
        <c:gapWidth val="150"/>
        <c:shape val="box"/>
        <c:axId val="457963024"/>
        <c:axId val="457964592"/>
        <c:axId val="0"/>
      </c:bar3DChart>
      <c:catAx>
        <c:axId val="457963024"/>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100" b="1" strike="noStrike" spc="-1">
                <a:solidFill>
                  <a:srgbClr val="595959"/>
                </a:solidFill>
                <a:latin typeface="Calibri"/>
              </a:defRPr>
            </a:pPr>
            <a:endParaRPr lang="et-EE"/>
          </a:p>
        </c:txPr>
        <c:crossAx val="457964592"/>
        <c:crosses val="autoZero"/>
        <c:auto val="1"/>
        <c:lblAlgn val="ctr"/>
        <c:lblOffset val="100"/>
        <c:noMultiLvlLbl val="0"/>
      </c:catAx>
      <c:valAx>
        <c:axId val="457964592"/>
        <c:scaling>
          <c:orientation val="minMax"/>
        </c:scaling>
        <c:delete val="1"/>
        <c:axPos val="t"/>
        <c:numFmt formatCode="0%" sourceLinked="1"/>
        <c:majorTickMark val="none"/>
        <c:minorTickMark val="none"/>
        <c:tickLblPos val="nextTo"/>
        <c:crossAx val="457963024"/>
        <c:crosses val="autoZero"/>
        <c:crossBetween val="between"/>
      </c:valAx>
    </c:plotArea>
    <c:legend>
      <c:legendPos val="r"/>
      <c:layout>
        <c:manualLayout>
          <c:xMode val="edge"/>
          <c:yMode val="edge"/>
          <c:x val="0.82495739949348146"/>
          <c:y val="0.44174548029799282"/>
          <c:w val="0.13284261410640164"/>
          <c:h val="0.28050150402934282"/>
        </c:manualLayout>
      </c:layout>
      <c:overlay val="0"/>
      <c:spPr>
        <a:noFill/>
        <a:ln w="0">
          <a:noFill/>
        </a:ln>
      </c:spPr>
      <c:txPr>
        <a:bodyPr/>
        <a:lstStyle/>
        <a:p>
          <a:pPr>
            <a:defRPr sz="11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41296600575755593"/>
          <c:y val="7.7037046023569089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Q3_c_taust!$B$92</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Q3_c_taust!$A$93:$A$110</c:f>
              <c:strCache>
                <c:ptCount val="18"/>
                <c:pt idx="0">
                  <c:v>Jaekaubandus ja toitlustusettevõtted on pädevad toidu ohutust kontrollima</c:v>
                </c:pt>
                <c:pt idx="1">
                  <c:v>Põhja-Eesti</c:v>
                </c:pt>
                <c:pt idx="2">
                  <c:v>Virumaa</c:v>
                </c:pt>
                <c:pt idx="3">
                  <c:v>Kesk-Eesti</c:v>
                </c:pt>
                <c:pt idx="4">
                  <c:v>Lääne-Eesti</c:v>
                </c:pt>
                <c:pt idx="5">
                  <c:v>Lõuna-Eesti</c:v>
                </c:pt>
                <c:pt idx="6">
                  <c:v>Jaekaubandusel ja toitlustus-ettevõtetel on piisavalt teadmisi toidu ohutuse tagamiseks</c:v>
                </c:pt>
                <c:pt idx="7">
                  <c:v>Põhja-Eesti</c:v>
                </c:pt>
                <c:pt idx="8">
                  <c:v>Virumaa</c:v>
                </c:pt>
                <c:pt idx="9">
                  <c:v>Kesk-Eesti</c:v>
                </c:pt>
                <c:pt idx="10">
                  <c:v>Lääne-Eesti</c:v>
                </c:pt>
                <c:pt idx="11">
                  <c:v>Lõuna-Eesti</c:v>
                </c:pt>
                <c:pt idx="12">
                  <c:v>Jaekaubandus ja toitlustusettevõtted pööravad toidu ohutusele erilist tähelepanu</c:v>
                </c:pt>
                <c:pt idx="13">
                  <c:v>Põhja-Eesti</c:v>
                </c:pt>
                <c:pt idx="14">
                  <c:v>Virumaa</c:v>
                </c:pt>
                <c:pt idx="15">
                  <c:v>Kesk-Eesti</c:v>
                </c:pt>
                <c:pt idx="16">
                  <c:v>Lääne-Eesti</c:v>
                </c:pt>
                <c:pt idx="17">
                  <c:v>Lõuna-Eesti</c:v>
                </c:pt>
              </c:strCache>
            </c:strRef>
          </c:cat>
          <c:val>
            <c:numRef>
              <c:f>Q3_c_taust!$B$93:$B$110</c:f>
              <c:numCache>
                <c:formatCode>0</c:formatCode>
                <c:ptCount val="18"/>
                <c:pt idx="1">
                  <c:v>8.1280788177339893</c:v>
                </c:pt>
                <c:pt idx="2">
                  <c:v>12.9032258064516</c:v>
                </c:pt>
                <c:pt idx="3">
                  <c:v>5.8823529411764701</c:v>
                </c:pt>
                <c:pt idx="4">
                  <c:v>6.25</c:v>
                </c:pt>
                <c:pt idx="5">
                  <c:v>5.7553956834532398</c:v>
                </c:pt>
                <c:pt idx="7">
                  <c:v>6.4039408866995098</c:v>
                </c:pt>
                <c:pt idx="8">
                  <c:v>12.0967741935484</c:v>
                </c:pt>
                <c:pt idx="9">
                  <c:v>7.8431372549019596</c:v>
                </c:pt>
                <c:pt idx="10">
                  <c:v>7.5</c:v>
                </c:pt>
                <c:pt idx="11">
                  <c:v>4.3165467625899296</c:v>
                </c:pt>
                <c:pt idx="13">
                  <c:v>5.1724137931034502</c:v>
                </c:pt>
                <c:pt idx="14">
                  <c:v>8.0645161290322598</c:v>
                </c:pt>
                <c:pt idx="15">
                  <c:v>7.8431372549019596</c:v>
                </c:pt>
                <c:pt idx="16">
                  <c:v>5</c:v>
                </c:pt>
                <c:pt idx="17">
                  <c:v>4.3165467625899296</c:v>
                </c:pt>
              </c:numCache>
            </c:numRef>
          </c:val>
          <c:extLst>
            <c:ext xmlns:c16="http://schemas.microsoft.com/office/drawing/2014/chart" uri="{C3380CC4-5D6E-409C-BE32-E72D297353CC}">
              <c16:uniqueId val="{00000000-401A-403F-80DF-8661FF3B04A8}"/>
            </c:ext>
          </c:extLst>
        </c:ser>
        <c:ser>
          <c:idx val="1"/>
          <c:order val="1"/>
          <c:tx>
            <c:strRef>
              <c:f>Q3_c_taust!$C$92</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Q3_c_taust!$A$93:$A$110</c:f>
              <c:strCache>
                <c:ptCount val="18"/>
                <c:pt idx="0">
                  <c:v>Jaekaubandus ja toitlustusettevõtted on pädevad toidu ohutust kontrollima</c:v>
                </c:pt>
                <c:pt idx="1">
                  <c:v>Põhja-Eesti</c:v>
                </c:pt>
                <c:pt idx="2">
                  <c:v>Virumaa</c:v>
                </c:pt>
                <c:pt idx="3">
                  <c:v>Kesk-Eesti</c:v>
                </c:pt>
                <c:pt idx="4">
                  <c:v>Lääne-Eesti</c:v>
                </c:pt>
                <c:pt idx="5">
                  <c:v>Lõuna-Eesti</c:v>
                </c:pt>
                <c:pt idx="6">
                  <c:v>Jaekaubandusel ja toitlustus-ettevõtetel on piisavalt teadmisi toidu ohutuse tagamiseks</c:v>
                </c:pt>
                <c:pt idx="7">
                  <c:v>Põhja-Eesti</c:v>
                </c:pt>
                <c:pt idx="8">
                  <c:v>Virumaa</c:v>
                </c:pt>
                <c:pt idx="9">
                  <c:v>Kesk-Eesti</c:v>
                </c:pt>
                <c:pt idx="10">
                  <c:v>Lääne-Eesti</c:v>
                </c:pt>
                <c:pt idx="11">
                  <c:v>Lõuna-Eesti</c:v>
                </c:pt>
                <c:pt idx="12">
                  <c:v>Jaekaubandus ja toitlustusettevõtted pööravad toidu ohutusele erilist tähelepanu</c:v>
                </c:pt>
                <c:pt idx="13">
                  <c:v>Põhja-Eesti</c:v>
                </c:pt>
                <c:pt idx="14">
                  <c:v>Virumaa</c:v>
                </c:pt>
                <c:pt idx="15">
                  <c:v>Kesk-Eesti</c:v>
                </c:pt>
                <c:pt idx="16">
                  <c:v>Lääne-Eesti</c:v>
                </c:pt>
                <c:pt idx="17">
                  <c:v>Lõuna-Eesti</c:v>
                </c:pt>
              </c:strCache>
            </c:strRef>
          </c:cat>
          <c:val>
            <c:numRef>
              <c:f>Q3_c_taust!$C$93:$C$110</c:f>
              <c:numCache>
                <c:formatCode>0</c:formatCode>
                <c:ptCount val="18"/>
                <c:pt idx="1">
                  <c:v>33.990147783251203</c:v>
                </c:pt>
                <c:pt idx="2">
                  <c:v>39.5161290322581</c:v>
                </c:pt>
                <c:pt idx="3">
                  <c:v>47.058823529411796</c:v>
                </c:pt>
                <c:pt idx="4">
                  <c:v>40</c:v>
                </c:pt>
                <c:pt idx="5">
                  <c:v>35.251798561151098</c:v>
                </c:pt>
                <c:pt idx="7">
                  <c:v>35.960591133004897</c:v>
                </c:pt>
                <c:pt idx="8">
                  <c:v>40.322580645161302</c:v>
                </c:pt>
                <c:pt idx="9">
                  <c:v>50.980392156862699</c:v>
                </c:pt>
                <c:pt idx="10">
                  <c:v>36.25</c:v>
                </c:pt>
                <c:pt idx="11">
                  <c:v>33.093525179856101</c:v>
                </c:pt>
                <c:pt idx="13">
                  <c:v>26.8472906403941</c:v>
                </c:pt>
                <c:pt idx="14">
                  <c:v>28.2258064516129</c:v>
                </c:pt>
                <c:pt idx="15">
                  <c:v>27.4509803921569</c:v>
                </c:pt>
                <c:pt idx="16">
                  <c:v>30</c:v>
                </c:pt>
                <c:pt idx="17">
                  <c:v>23.741007194244599</c:v>
                </c:pt>
              </c:numCache>
            </c:numRef>
          </c:val>
          <c:extLst>
            <c:ext xmlns:c16="http://schemas.microsoft.com/office/drawing/2014/chart" uri="{C3380CC4-5D6E-409C-BE32-E72D297353CC}">
              <c16:uniqueId val="{00000001-401A-403F-80DF-8661FF3B04A8}"/>
            </c:ext>
          </c:extLst>
        </c:ser>
        <c:ser>
          <c:idx val="2"/>
          <c:order val="2"/>
          <c:tx>
            <c:strRef>
              <c:f>Q3_c_taust!$D$92</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Q3_c_taust!$A$93:$A$110</c:f>
              <c:strCache>
                <c:ptCount val="18"/>
                <c:pt idx="0">
                  <c:v>Jaekaubandus ja toitlustusettevõtted on pädevad toidu ohutust kontrollima</c:v>
                </c:pt>
                <c:pt idx="1">
                  <c:v>Põhja-Eesti</c:v>
                </c:pt>
                <c:pt idx="2">
                  <c:v>Virumaa</c:v>
                </c:pt>
                <c:pt idx="3">
                  <c:v>Kesk-Eesti</c:v>
                </c:pt>
                <c:pt idx="4">
                  <c:v>Lääne-Eesti</c:v>
                </c:pt>
                <c:pt idx="5">
                  <c:v>Lõuna-Eesti</c:v>
                </c:pt>
                <c:pt idx="6">
                  <c:v>Jaekaubandusel ja toitlustus-ettevõtetel on piisavalt teadmisi toidu ohutuse tagamiseks</c:v>
                </c:pt>
                <c:pt idx="7">
                  <c:v>Põhja-Eesti</c:v>
                </c:pt>
                <c:pt idx="8">
                  <c:v>Virumaa</c:v>
                </c:pt>
                <c:pt idx="9">
                  <c:v>Kesk-Eesti</c:v>
                </c:pt>
                <c:pt idx="10">
                  <c:v>Lääne-Eesti</c:v>
                </c:pt>
                <c:pt idx="11">
                  <c:v>Lõuna-Eesti</c:v>
                </c:pt>
                <c:pt idx="12">
                  <c:v>Jaekaubandus ja toitlustusettevõtted pööravad toidu ohutusele erilist tähelepanu</c:v>
                </c:pt>
                <c:pt idx="13">
                  <c:v>Põhja-Eesti</c:v>
                </c:pt>
                <c:pt idx="14">
                  <c:v>Virumaa</c:v>
                </c:pt>
                <c:pt idx="15">
                  <c:v>Kesk-Eesti</c:v>
                </c:pt>
                <c:pt idx="16">
                  <c:v>Lääne-Eesti</c:v>
                </c:pt>
                <c:pt idx="17">
                  <c:v>Lõuna-Eesti</c:v>
                </c:pt>
              </c:strCache>
            </c:strRef>
          </c:cat>
          <c:val>
            <c:numRef>
              <c:f>Q3_c_taust!$D$93:$D$110</c:f>
              <c:numCache>
                <c:formatCode>0</c:formatCode>
                <c:ptCount val="18"/>
                <c:pt idx="1">
                  <c:v>28.0788177339901</c:v>
                </c:pt>
                <c:pt idx="2">
                  <c:v>28.2258064516129</c:v>
                </c:pt>
                <c:pt idx="3">
                  <c:v>31.372549019607799</c:v>
                </c:pt>
                <c:pt idx="4">
                  <c:v>26.25</c:v>
                </c:pt>
                <c:pt idx="5">
                  <c:v>32.374100719424497</c:v>
                </c:pt>
                <c:pt idx="7">
                  <c:v>31.5270935960591</c:v>
                </c:pt>
                <c:pt idx="8">
                  <c:v>32.258064516128997</c:v>
                </c:pt>
                <c:pt idx="9">
                  <c:v>31.372549019607799</c:v>
                </c:pt>
                <c:pt idx="10">
                  <c:v>33.75</c:v>
                </c:pt>
                <c:pt idx="11">
                  <c:v>37.410071942446002</c:v>
                </c:pt>
                <c:pt idx="13">
                  <c:v>33.990147783251203</c:v>
                </c:pt>
                <c:pt idx="14">
                  <c:v>34.677419354838698</c:v>
                </c:pt>
                <c:pt idx="15">
                  <c:v>41.176470588235297</c:v>
                </c:pt>
                <c:pt idx="16">
                  <c:v>35</c:v>
                </c:pt>
                <c:pt idx="17">
                  <c:v>35.971223021582702</c:v>
                </c:pt>
              </c:numCache>
            </c:numRef>
          </c:val>
          <c:extLst>
            <c:ext xmlns:c16="http://schemas.microsoft.com/office/drawing/2014/chart" uri="{C3380CC4-5D6E-409C-BE32-E72D297353CC}">
              <c16:uniqueId val="{00000002-401A-403F-80DF-8661FF3B04A8}"/>
            </c:ext>
          </c:extLst>
        </c:ser>
        <c:ser>
          <c:idx val="3"/>
          <c:order val="3"/>
          <c:tx>
            <c:strRef>
              <c:f>Q3_c_taust!$E$92</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Q3_c_taust!$A$93:$A$110</c:f>
              <c:strCache>
                <c:ptCount val="18"/>
                <c:pt idx="0">
                  <c:v>Jaekaubandus ja toitlustusettevõtted on pädevad toidu ohutust kontrollima</c:v>
                </c:pt>
                <c:pt idx="1">
                  <c:v>Põhja-Eesti</c:v>
                </c:pt>
                <c:pt idx="2">
                  <c:v>Virumaa</c:v>
                </c:pt>
                <c:pt idx="3">
                  <c:v>Kesk-Eesti</c:v>
                </c:pt>
                <c:pt idx="4">
                  <c:v>Lääne-Eesti</c:v>
                </c:pt>
                <c:pt idx="5">
                  <c:v>Lõuna-Eesti</c:v>
                </c:pt>
                <c:pt idx="6">
                  <c:v>Jaekaubandusel ja toitlustus-ettevõtetel on piisavalt teadmisi toidu ohutuse tagamiseks</c:v>
                </c:pt>
                <c:pt idx="7">
                  <c:v>Põhja-Eesti</c:v>
                </c:pt>
                <c:pt idx="8">
                  <c:v>Virumaa</c:v>
                </c:pt>
                <c:pt idx="9">
                  <c:v>Kesk-Eesti</c:v>
                </c:pt>
                <c:pt idx="10">
                  <c:v>Lääne-Eesti</c:v>
                </c:pt>
                <c:pt idx="11">
                  <c:v>Lõuna-Eesti</c:v>
                </c:pt>
                <c:pt idx="12">
                  <c:v>Jaekaubandus ja toitlustusettevõtted pööravad toidu ohutusele erilist tähelepanu</c:v>
                </c:pt>
                <c:pt idx="13">
                  <c:v>Põhja-Eesti</c:v>
                </c:pt>
                <c:pt idx="14">
                  <c:v>Virumaa</c:v>
                </c:pt>
                <c:pt idx="15">
                  <c:v>Kesk-Eesti</c:v>
                </c:pt>
                <c:pt idx="16">
                  <c:v>Lääne-Eesti</c:v>
                </c:pt>
                <c:pt idx="17">
                  <c:v>Lõuna-Eesti</c:v>
                </c:pt>
              </c:strCache>
            </c:strRef>
          </c:cat>
          <c:val>
            <c:numRef>
              <c:f>Q3_c_taust!$E$93:$E$110</c:f>
              <c:numCache>
                <c:formatCode>0</c:formatCode>
                <c:ptCount val="18"/>
                <c:pt idx="1">
                  <c:v>18.965517241379299</c:v>
                </c:pt>
                <c:pt idx="2">
                  <c:v>9.67741935483871</c:v>
                </c:pt>
                <c:pt idx="3">
                  <c:v>7.8431372549019596</c:v>
                </c:pt>
                <c:pt idx="4">
                  <c:v>18.75</c:v>
                </c:pt>
                <c:pt idx="5">
                  <c:v>15.8273381294964</c:v>
                </c:pt>
                <c:pt idx="7">
                  <c:v>17.241379310344801</c:v>
                </c:pt>
                <c:pt idx="8">
                  <c:v>6.4516129032258096</c:v>
                </c:pt>
                <c:pt idx="9">
                  <c:v>5.8823529411764701</c:v>
                </c:pt>
                <c:pt idx="10">
                  <c:v>13.75</c:v>
                </c:pt>
                <c:pt idx="11">
                  <c:v>15.1079136690647</c:v>
                </c:pt>
                <c:pt idx="13">
                  <c:v>20.935960591133</c:v>
                </c:pt>
                <c:pt idx="14">
                  <c:v>16.935483870967701</c:v>
                </c:pt>
                <c:pt idx="15">
                  <c:v>17.647058823529399</c:v>
                </c:pt>
                <c:pt idx="16">
                  <c:v>18.75</c:v>
                </c:pt>
                <c:pt idx="17">
                  <c:v>13.6690647482014</c:v>
                </c:pt>
              </c:numCache>
            </c:numRef>
          </c:val>
          <c:extLst>
            <c:ext xmlns:c16="http://schemas.microsoft.com/office/drawing/2014/chart" uri="{C3380CC4-5D6E-409C-BE32-E72D297353CC}">
              <c16:uniqueId val="{00000003-401A-403F-80DF-8661FF3B04A8}"/>
            </c:ext>
          </c:extLst>
        </c:ser>
        <c:ser>
          <c:idx val="4"/>
          <c:order val="4"/>
          <c:tx>
            <c:strRef>
              <c:f>Q3_c_taust!$F$92</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401A-403F-80DF-8661FF3B04A8}"/>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401A-403F-80DF-8661FF3B04A8}"/>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Q3_c_taust!$A$93:$A$110</c:f>
              <c:strCache>
                <c:ptCount val="18"/>
                <c:pt idx="0">
                  <c:v>Jaekaubandus ja toitlustusettevõtted on pädevad toidu ohutust kontrollima</c:v>
                </c:pt>
                <c:pt idx="1">
                  <c:v>Põhja-Eesti</c:v>
                </c:pt>
                <c:pt idx="2">
                  <c:v>Virumaa</c:v>
                </c:pt>
                <c:pt idx="3">
                  <c:v>Kesk-Eesti</c:v>
                </c:pt>
                <c:pt idx="4">
                  <c:v>Lääne-Eesti</c:v>
                </c:pt>
                <c:pt idx="5">
                  <c:v>Lõuna-Eesti</c:v>
                </c:pt>
                <c:pt idx="6">
                  <c:v>Jaekaubandusel ja toitlustus-ettevõtetel on piisavalt teadmisi toidu ohutuse tagamiseks</c:v>
                </c:pt>
                <c:pt idx="7">
                  <c:v>Põhja-Eesti</c:v>
                </c:pt>
                <c:pt idx="8">
                  <c:v>Virumaa</c:v>
                </c:pt>
                <c:pt idx="9">
                  <c:v>Kesk-Eesti</c:v>
                </c:pt>
                <c:pt idx="10">
                  <c:v>Lääne-Eesti</c:v>
                </c:pt>
                <c:pt idx="11">
                  <c:v>Lõuna-Eesti</c:v>
                </c:pt>
                <c:pt idx="12">
                  <c:v>Jaekaubandus ja toitlustusettevõtted pööravad toidu ohutusele erilist tähelepanu</c:v>
                </c:pt>
                <c:pt idx="13">
                  <c:v>Põhja-Eesti</c:v>
                </c:pt>
                <c:pt idx="14">
                  <c:v>Virumaa</c:v>
                </c:pt>
                <c:pt idx="15">
                  <c:v>Kesk-Eesti</c:v>
                </c:pt>
                <c:pt idx="16">
                  <c:v>Lääne-Eesti</c:v>
                </c:pt>
                <c:pt idx="17">
                  <c:v>Lõuna-Eesti</c:v>
                </c:pt>
              </c:strCache>
            </c:strRef>
          </c:cat>
          <c:val>
            <c:numRef>
              <c:f>Q3_c_taust!$F$93:$F$110</c:f>
              <c:numCache>
                <c:formatCode>0</c:formatCode>
                <c:ptCount val="18"/>
                <c:pt idx="1">
                  <c:v>4.4334975369458096</c:v>
                </c:pt>
                <c:pt idx="2">
                  <c:v>1.61290322580645</c:v>
                </c:pt>
                <c:pt idx="3">
                  <c:v>3.9215686274509798</c:v>
                </c:pt>
                <c:pt idx="4">
                  <c:v>5</c:v>
                </c:pt>
                <c:pt idx="5">
                  <c:v>2.8776978417266199</c:v>
                </c:pt>
                <c:pt idx="7">
                  <c:v>3.4482758620689702</c:v>
                </c:pt>
                <c:pt idx="8">
                  <c:v>2.4193548387096802</c:v>
                </c:pt>
                <c:pt idx="10">
                  <c:v>2.5</c:v>
                </c:pt>
                <c:pt idx="11">
                  <c:v>2.1582733812949599</c:v>
                </c:pt>
                <c:pt idx="13">
                  <c:v>5.6650246305418701</c:v>
                </c:pt>
                <c:pt idx="14">
                  <c:v>2.4193548387096802</c:v>
                </c:pt>
                <c:pt idx="15">
                  <c:v>3.9215686274509798</c:v>
                </c:pt>
                <c:pt idx="16">
                  <c:v>3.75</c:v>
                </c:pt>
                <c:pt idx="17">
                  <c:v>9.3525179856115095</c:v>
                </c:pt>
              </c:numCache>
            </c:numRef>
          </c:val>
          <c:extLst>
            <c:ext xmlns:c16="http://schemas.microsoft.com/office/drawing/2014/chart" uri="{C3380CC4-5D6E-409C-BE32-E72D297353CC}">
              <c16:uniqueId val="{00000005-401A-403F-80DF-8661FF3B04A8}"/>
            </c:ext>
          </c:extLst>
        </c:ser>
        <c:ser>
          <c:idx val="5"/>
          <c:order val="5"/>
          <c:tx>
            <c:strRef>
              <c:f>Q3_c_taust!$G$92</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401A-403F-80DF-8661FF3B04A8}"/>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401A-403F-80DF-8661FF3B04A8}"/>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Q3_c_taust!$A$93:$A$110</c:f>
              <c:strCache>
                <c:ptCount val="18"/>
                <c:pt idx="0">
                  <c:v>Jaekaubandus ja toitlustusettevõtted on pädevad toidu ohutust kontrollima</c:v>
                </c:pt>
                <c:pt idx="1">
                  <c:v>Põhja-Eesti</c:v>
                </c:pt>
                <c:pt idx="2">
                  <c:v>Virumaa</c:v>
                </c:pt>
                <c:pt idx="3">
                  <c:v>Kesk-Eesti</c:v>
                </c:pt>
                <c:pt idx="4">
                  <c:v>Lääne-Eesti</c:v>
                </c:pt>
                <c:pt idx="5">
                  <c:v>Lõuna-Eesti</c:v>
                </c:pt>
                <c:pt idx="6">
                  <c:v>Jaekaubandusel ja toitlustus-ettevõtetel on piisavalt teadmisi toidu ohutuse tagamiseks</c:v>
                </c:pt>
                <c:pt idx="7">
                  <c:v>Põhja-Eesti</c:v>
                </c:pt>
                <c:pt idx="8">
                  <c:v>Virumaa</c:v>
                </c:pt>
                <c:pt idx="9">
                  <c:v>Kesk-Eesti</c:v>
                </c:pt>
                <c:pt idx="10">
                  <c:v>Lääne-Eesti</c:v>
                </c:pt>
                <c:pt idx="11">
                  <c:v>Lõuna-Eesti</c:v>
                </c:pt>
                <c:pt idx="12">
                  <c:v>Jaekaubandus ja toitlustusettevõtted pööravad toidu ohutusele erilist tähelepanu</c:v>
                </c:pt>
                <c:pt idx="13">
                  <c:v>Põhja-Eesti</c:v>
                </c:pt>
                <c:pt idx="14">
                  <c:v>Virumaa</c:v>
                </c:pt>
                <c:pt idx="15">
                  <c:v>Kesk-Eesti</c:v>
                </c:pt>
                <c:pt idx="16">
                  <c:v>Lääne-Eesti</c:v>
                </c:pt>
                <c:pt idx="17">
                  <c:v>Lõuna-Eesti</c:v>
                </c:pt>
              </c:strCache>
            </c:strRef>
          </c:cat>
          <c:val>
            <c:numRef>
              <c:f>Q3_c_taust!$G$93:$G$110</c:f>
              <c:numCache>
                <c:formatCode>0</c:formatCode>
                <c:ptCount val="18"/>
                <c:pt idx="1">
                  <c:v>6.4039408866995098</c:v>
                </c:pt>
                <c:pt idx="2">
                  <c:v>8.0645161290322598</c:v>
                </c:pt>
                <c:pt idx="3">
                  <c:v>3.9215686274509798</c:v>
                </c:pt>
                <c:pt idx="4">
                  <c:v>3.75</c:v>
                </c:pt>
                <c:pt idx="5">
                  <c:v>7.9136690647482002</c:v>
                </c:pt>
                <c:pt idx="7">
                  <c:v>5.4187192118226601</c:v>
                </c:pt>
                <c:pt idx="8">
                  <c:v>6.4516129032258096</c:v>
                </c:pt>
                <c:pt idx="9">
                  <c:v>3.9215686274509798</c:v>
                </c:pt>
                <c:pt idx="10">
                  <c:v>6.25</c:v>
                </c:pt>
                <c:pt idx="11">
                  <c:v>7.9136690647482002</c:v>
                </c:pt>
                <c:pt idx="13">
                  <c:v>7.3891625615763603</c:v>
                </c:pt>
                <c:pt idx="14">
                  <c:v>9.67741935483871</c:v>
                </c:pt>
                <c:pt idx="15">
                  <c:v>1.9607843137254899</c:v>
                </c:pt>
                <c:pt idx="16">
                  <c:v>7.5</c:v>
                </c:pt>
                <c:pt idx="17">
                  <c:v>12.9496402877698</c:v>
                </c:pt>
              </c:numCache>
            </c:numRef>
          </c:val>
          <c:extLst>
            <c:ext xmlns:c16="http://schemas.microsoft.com/office/drawing/2014/chart" uri="{C3380CC4-5D6E-409C-BE32-E72D297353CC}">
              <c16:uniqueId val="{00000007-401A-403F-80DF-8661FF3B04A8}"/>
            </c:ext>
          </c:extLst>
        </c:ser>
        <c:dLbls>
          <c:showLegendKey val="0"/>
          <c:showVal val="0"/>
          <c:showCatName val="0"/>
          <c:showSerName val="0"/>
          <c:showPercent val="0"/>
          <c:showBubbleSize val="0"/>
        </c:dLbls>
        <c:gapWidth val="150"/>
        <c:shape val="box"/>
        <c:axId val="457963416"/>
        <c:axId val="457961064"/>
        <c:axId val="0"/>
      </c:bar3DChart>
      <c:catAx>
        <c:axId val="457963416"/>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100" b="1" strike="noStrike" spc="-1">
                <a:solidFill>
                  <a:srgbClr val="595959"/>
                </a:solidFill>
                <a:latin typeface="Calibri"/>
              </a:defRPr>
            </a:pPr>
            <a:endParaRPr lang="et-EE"/>
          </a:p>
        </c:txPr>
        <c:crossAx val="457961064"/>
        <c:crosses val="autoZero"/>
        <c:auto val="1"/>
        <c:lblAlgn val="ctr"/>
        <c:lblOffset val="100"/>
        <c:noMultiLvlLbl val="0"/>
      </c:catAx>
      <c:valAx>
        <c:axId val="457961064"/>
        <c:scaling>
          <c:orientation val="minMax"/>
        </c:scaling>
        <c:delete val="1"/>
        <c:axPos val="t"/>
        <c:numFmt formatCode="0%" sourceLinked="1"/>
        <c:majorTickMark val="none"/>
        <c:minorTickMark val="none"/>
        <c:tickLblPos val="nextTo"/>
        <c:crossAx val="457963416"/>
        <c:crosses val="autoZero"/>
        <c:crossBetween val="between"/>
      </c:valAx>
    </c:plotArea>
    <c:legend>
      <c:legendPos val="r"/>
      <c:overlay val="0"/>
      <c:spPr>
        <a:noFill/>
        <a:ln w="0">
          <a:noFill/>
        </a:ln>
      </c:spPr>
      <c:txPr>
        <a:bodyPr/>
        <a:lstStyle/>
        <a:p>
          <a:pPr>
            <a:defRPr sz="11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layout>
        <c:manualLayout>
          <c:xMode val="edge"/>
          <c:yMode val="edge"/>
          <c:x val="0.43096836844479569"/>
          <c:y val="8.3060153112060511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Q3_c_taust!$B$111</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Q3_c_taust!$A$112:$A$129</c:f>
              <c:strCache>
                <c:ptCount val="18"/>
                <c:pt idx="0">
                  <c:v>Jaekaubanduse ja toitlustusettevõtete tegevus toidu ohutuse tagamiseks on piisav</c:v>
                </c:pt>
                <c:pt idx="1">
                  <c:v>Põhja-Eesti</c:v>
                </c:pt>
                <c:pt idx="2">
                  <c:v>Virumaa</c:v>
                </c:pt>
                <c:pt idx="3">
                  <c:v>Kesk-Eesti</c:v>
                </c:pt>
                <c:pt idx="4">
                  <c:v>Lääne-Eesti</c:v>
                </c:pt>
                <c:pt idx="5">
                  <c:v>Lõuna-Eesti</c:v>
                </c:pt>
                <c:pt idx="6">
                  <c:v>Jaekaubandus ja toitlustusettevõtted on toidu ohutuse osas ausad</c:v>
                </c:pt>
                <c:pt idx="7">
                  <c:v>Põhja-Eesti</c:v>
                </c:pt>
                <c:pt idx="8">
                  <c:v>Virumaa</c:v>
                </c:pt>
                <c:pt idx="9">
                  <c:v>Kesk-Eesti</c:v>
                </c:pt>
                <c:pt idx="10">
                  <c:v>Lääne-Eesti</c:v>
                </c:pt>
                <c:pt idx="11">
                  <c:v>Lõuna-Eesti</c:v>
                </c:pt>
                <c:pt idx="12">
                  <c:v>Jaekaubandus ja toitlustusettevõtted on toidu ohutust puudutava info osas piisavalt avatud</c:v>
                </c:pt>
                <c:pt idx="13">
                  <c:v>Põhja-Eesti</c:v>
                </c:pt>
                <c:pt idx="14">
                  <c:v>Virumaa</c:v>
                </c:pt>
                <c:pt idx="15">
                  <c:v>Kesk-Eesti</c:v>
                </c:pt>
                <c:pt idx="16">
                  <c:v>Lääne-Eesti</c:v>
                </c:pt>
                <c:pt idx="17">
                  <c:v>Lõuna-Eesti</c:v>
                </c:pt>
              </c:strCache>
            </c:strRef>
          </c:cat>
          <c:val>
            <c:numRef>
              <c:f>Q3_c_taust!$B$112:$B$129</c:f>
              <c:numCache>
                <c:formatCode>0</c:formatCode>
                <c:ptCount val="18"/>
                <c:pt idx="1">
                  <c:v>2.95566502463054</c:v>
                </c:pt>
                <c:pt idx="2">
                  <c:v>8.8709677419354804</c:v>
                </c:pt>
                <c:pt idx="3">
                  <c:v>5.8823529411764701</c:v>
                </c:pt>
                <c:pt idx="4">
                  <c:v>3.75</c:v>
                </c:pt>
                <c:pt idx="5">
                  <c:v>5.7553956834532398</c:v>
                </c:pt>
                <c:pt idx="7">
                  <c:v>4.4334975369458096</c:v>
                </c:pt>
                <c:pt idx="8">
                  <c:v>7.2580645161290303</c:v>
                </c:pt>
                <c:pt idx="9">
                  <c:v>5.8823529411764701</c:v>
                </c:pt>
                <c:pt idx="10">
                  <c:v>3.75</c:v>
                </c:pt>
                <c:pt idx="11">
                  <c:v>2.8776978417266199</c:v>
                </c:pt>
                <c:pt idx="13">
                  <c:v>3.4482758620689702</c:v>
                </c:pt>
                <c:pt idx="14">
                  <c:v>6.4516129032258096</c:v>
                </c:pt>
                <c:pt idx="15">
                  <c:v>5.8823529411764701</c:v>
                </c:pt>
                <c:pt idx="16">
                  <c:v>3.75</c:v>
                </c:pt>
                <c:pt idx="17">
                  <c:v>3.5971223021582701</c:v>
                </c:pt>
              </c:numCache>
            </c:numRef>
          </c:val>
          <c:extLst>
            <c:ext xmlns:c16="http://schemas.microsoft.com/office/drawing/2014/chart" uri="{C3380CC4-5D6E-409C-BE32-E72D297353CC}">
              <c16:uniqueId val="{00000000-9077-4C8B-B05B-D2F318B337DF}"/>
            </c:ext>
          </c:extLst>
        </c:ser>
        <c:ser>
          <c:idx val="1"/>
          <c:order val="1"/>
          <c:tx>
            <c:strRef>
              <c:f>Q3_c_taust!$C$111</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Q3_c_taust!$A$112:$A$129</c:f>
              <c:strCache>
                <c:ptCount val="18"/>
                <c:pt idx="0">
                  <c:v>Jaekaubanduse ja toitlustusettevõtete tegevus toidu ohutuse tagamiseks on piisav</c:v>
                </c:pt>
                <c:pt idx="1">
                  <c:v>Põhja-Eesti</c:v>
                </c:pt>
                <c:pt idx="2">
                  <c:v>Virumaa</c:v>
                </c:pt>
                <c:pt idx="3">
                  <c:v>Kesk-Eesti</c:v>
                </c:pt>
                <c:pt idx="4">
                  <c:v>Lääne-Eesti</c:v>
                </c:pt>
                <c:pt idx="5">
                  <c:v>Lõuna-Eesti</c:v>
                </c:pt>
                <c:pt idx="6">
                  <c:v>Jaekaubandus ja toitlustusettevõtted on toidu ohutuse osas ausad</c:v>
                </c:pt>
                <c:pt idx="7">
                  <c:v>Põhja-Eesti</c:v>
                </c:pt>
                <c:pt idx="8">
                  <c:v>Virumaa</c:v>
                </c:pt>
                <c:pt idx="9">
                  <c:v>Kesk-Eesti</c:v>
                </c:pt>
                <c:pt idx="10">
                  <c:v>Lääne-Eesti</c:v>
                </c:pt>
                <c:pt idx="11">
                  <c:v>Lõuna-Eesti</c:v>
                </c:pt>
                <c:pt idx="12">
                  <c:v>Jaekaubandus ja toitlustusettevõtted on toidu ohutust puudutava info osas piisavalt avatud</c:v>
                </c:pt>
                <c:pt idx="13">
                  <c:v>Põhja-Eesti</c:v>
                </c:pt>
                <c:pt idx="14">
                  <c:v>Virumaa</c:v>
                </c:pt>
                <c:pt idx="15">
                  <c:v>Kesk-Eesti</c:v>
                </c:pt>
                <c:pt idx="16">
                  <c:v>Lääne-Eesti</c:v>
                </c:pt>
                <c:pt idx="17">
                  <c:v>Lõuna-Eesti</c:v>
                </c:pt>
              </c:strCache>
            </c:strRef>
          </c:cat>
          <c:val>
            <c:numRef>
              <c:f>Q3_c_taust!$C$112:$C$129</c:f>
              <c:numCache>
                <c:formatCode>0</c:formatCode>
                <c:ptCount val="18"/>
                <c:pt idx="1">
                  <c:v>25.123152709359601</c:v>
                </c:pt>
                <c:pt idx="2">
                  <c:v>30.645161290322601</c:v>
                </c:pt>
                <c:pt idx="3">
                  <c:v>37.254901960784302</c:v>
                </c:pt>
                <c:pt idx="4">
                  <c:v>32.5</c:v>
                </c:pt>
                <c:pt idx="5">
                  <c:v>20.863309352518002</c:v>
                </c:pt>
                <c:pt idx="7">
                  <c:v>22.413793103448299</c:v>
                </c:pt>
                <c:pt idx="8">
                  <c:v>22.580645161290299</c:v>
                </c:pt>
                <c:pt idx="9">
                  <c:v>19.6078431372549</c:v>
                </c:pt>
                <c:pt idx="10">
                  <c:v>32.5</c:v>
                </c:pt>
                <c:pt idx="11">
                  <c:v>21.582733812949598</c:v>
                </c:pt>
                <c:pt idx="13">
                  <c:v>25.369458128078801</c:v>
                </c:pt>
                <c:pt idx="14">
                  <c:v>25.806451612903199</c:v>
                </c:pt>
                <c:pt idx="15">
                  <c:v>27.4509803921569</c:v>
                </c:pt>
                <c:pt idx="16">
                  <c:v>31.25</c:v>
                </c:pt>
                <c:pt idx="17">
                  <c:v>23.021582733812899</c:v>
                </c:pt>
              </c:numCache>
            </c:numRef>
          </c:val>
          <c:extLst>
            <c:ext xmlns:c16="http://schemas.microsoft.com/office/drawing/2014/chart" uri="{C3380CC4-5D6E-409C-BE32-E72D297353CC}">
              <c16:uniqueId val="{00000001-9077-4C8B-B05B-D2F318B337DF}"/>
            </c:ext>
          </c:extLst>
        </c:ser>
        <c:ser>
          <c:idx val="2"/>
          <c:order val="2"/>
          <c:tx>
            <c:strRef>
              <c:f>Q3_c_taust!$D$111</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Q3_c_taust!$A$112:$A$129</c:f>
              <c:strCache>
                <c:ptCount val="18"/>
                <c:pt idx="0">
                  <c:v>Jaekaubanduse ja toitlustusettevõtete tegevus toidu ohutuse tagamiseks on piisav</c:v>
                </c:pt>
                <c:pt idx="1">
                  <c:v>Põhja-Eesti</c:v>
                </c:pt>
                <c:pt idx="2">
                  <c:v>Virumaa</c:v>
                </c:pt>
                <c:pt idx="3">
                  <c:v>Kesk-Eesti</c:v>
                </c:pt>
                <c:pt idx="4">
                  <c:v>Lääne-Eesti</c:v>
                </c:pt>
                <c:pt idx="5">
                  <c:v>Lõuna-Eesti</c:v>
                </c:pt>
                <c:pt idx="6">
                  <c:v>Jaekaubandus ja toitlustusettevõtted on toidu ohutuse osas ausad</c:v>
                </c:pt>
                <c:pt idx="7">
                  <c:v>Põhja-Eesti</c:v>
                </c:pt>
                <c:pt idx="8">
                  <c:v>Virumaa</c:v>
                </c:pt>
                <c:pt idx="9">
                  <c:v>Kesk-Eesti</c:v>
                </c:pt>
                <c:pt idx="10">
                  <c:v>Lääne-Eesti</c:v>
                </c:pt>
                <c:pt idx="11">
                  <c:v>Lõuna-Eesti</c:v>
                </c:pt>
                <c:pt idx="12">
                  <c:v>Jaekaubandus ja toitlustusettevõtted on toidu ohutust puudutava info osas piisavalt avatud</c:v>
                </c:pt>
                <c:pt idx="13">
                  <c:v>Põhja-Eesti</c:v>
                </c:pt>
                <c:pt idx="14">
                  <c:v>Virumaa</c:v>
                </c:pt>
                <c:pt idx="15">
                  <c:v>Kesk-Eesti</c:v>
                </c:pt>
                <c:pt idx="16">
                  <c:v>Lääne-Eesti</c:v>
                </c:pt>
                <c:pt idx="17">
                  <c:v>Lõuna-Eesti</c:v>
                </c:pt>
              </c:strCache>
            </c:strRef>
          </c:cat>
          <c:val>
            <c:numRef>
              <c:f>Q3_c_taust!$D$112:$D$129</c:f>
              <c:numCache>
                <c:formatCode>0</c:formatCode>
                <c:ptCount val="18"/>
                <c:pt idx="1">
                  <c:v>35.221674876847302</c:v>
                </c:pt>
                <c:pt idx="2">
                  <c:v>32.258064516128997</c:v>
                </c:pt>
                <c:pt idx="3">
                  <c:v>39.2156862745098</c:v>
                </c:pt>
                <c:pt idx="4">
                  <c:v>33.75</c:v>
                </c:pt>
                <c:pt idx="5">
                  <c:v>42.4460431654676</c:v>
                </c:pt>
                <c:pt idx="7">
                  <c:v>36.945812807881801</c:v>
                </c:pt>
                <c:pt idx="8">
                  <c:v>41.935483870967701</c:v>
                </c:pt>
                <c:pt idx="9">
                  <c:v>50.980392156862699</c:v>
                </c:pt>
                <c:pt idx="10">
                  <c:v>33.75</c:v>
                </c:pt>
                <c:pt idx="11">
                  <c:v>35.971223021582702</c:v>
                </c:pt>
                <c:pt idx="13">
                  <c:v>35.221674876847302</c:v>
                </c:pt>
                <c:pt idx="14">
                  <c:v>33.064516129032299</c:v>
                </c:pt>
                <c:pt idx="15">
                  <c:v>47.058823529411796</c:v>
                </c:pt>
                <c:pt idx="16">
                  <c:v>36.25</c:v>
                </c:pt>
                <c:pt idx="17">
                  <c:v>38.129496402877699</c:v>
                </c:pt>
              </c:numCache>
            </c:numRef>
          </c:val>
          <c:extLst>
            <c:ext xmlns:c16="http://schemas.microsoft.com/office/drawing/2014/chart" uri="{C3380CC4-5D6E-409C-BE32-E72D297353CC}">
              <c16:uniqueId val="{00000002-9077-4C8B-B05B-D2F318B337DF}"/>
            </c:ext>
          </c:extLst>
        </c:ser>
        <c:ser>
          <c:idx val="3"/>
          <c:order val="3"/>
          <c:tx>
            <c:strRef>
              <c:f>Q3_c_taust!$E$111</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Q3_c_taust!$A$112:$A$129</c:f>
              <c:strCache>
                <c:ptCount val="18"/>
                <c:pt idx="0">
                  <c:v>Jaekaubanduse ja toitlustusettevõtete tegevus toidu ohutuse tagamiseks on piisav</c:v>
                </c:pt>
                <c:pt idx="1">
                  <c:v>Põhja-Eesti</c:v>
                </c:pt>
                <c:pt idx="2">
                  <c:v>Virumaa</c:v>
                </c:pt>
                <c:pt idx="3">
                  <c:v>Kesk-Eesti</c:v>
                </c:pt>
                <c:pt idx="4">
                  <c:v>Lääne-Eesti</c:v>
                </c:pt>
                <c:pt idx="5">
                  <c:v>Lõuna-Eesti</c:v>
                </c:pt>
                <c:pt idx="6">
                  <c:v>Jaekaubandus ja toitlustusettevõtted on toidu ohutuse osas ausad</c:v>
                </c:pt>
                <c:pt idx="7">
                  <c:v>Põhja-Eesti</c:v>
                </c:pt>
                <c:pt idx="8">
                  <c:v>Virumaa</c:v>
                </c:pt>
                <c:pt idx="9">
                  <c:v>Kesk-Eesti</c:v>
                </c:pt>
                <c:pt idx="10">
                  <c:v>Lääne-Eesti</c:v>
                </c:pt>
                <c:pt idx="11">
                  <c:v>Lõuna-Eesti</c:v>
                </c:pt>
                <c:pt idx="12">
                  <c:v>Jaekaubandus ja toitlustusettevõtted on toidu ohutust puudutava info osas piisavalt avatud</c:v>
                </c:pt>
                <c:pt idx="13">
                  <c:v>Põhja-Eesti</c:v>
                </c:pt>
                <c:pt idx="14">
                  <c:v>Virumaa</c:v>
                </c:pt>
                <c:pt idx="15">
                  <c:v>Kesk-Eesti</c:v>
                </c:pt>
                <c:pt idx="16">
                  <c:v>Lääne-Eesti</c:v>
                </c:pt>
                <c:pt idx="17">
                  <c:v>Lõuna-Eesti</c:v>
                </c:pt>
              </c:strCache>
            </c:strRef>
          </c:cat>
          <c:val>
            <c:numRef>
              <c:f>Q3_c_taust!$E$112:$E$129</c:f>
              <c:numCache>
                <c:formatCode>0</c:formatCode>
                <c:ptCount val="18"/>
                <c:pt idx="1">
                  <c:v>22.413793103448299</c:v>
                </c:pt>
                <c:pt idx="2">
                  <c:v>17.741935483871</c:v>
                </c:pt>
                <c:pt idx="3">
                  <c:v>11.764705882352899</c:v>
                </c:pt>
                <c:pt idx="4">
                  <c:v>15</c:v>
                </c:pt>
                <c:pt idx="5">
                  <c:v>15.1079136690647</c:v>
                </c:pt>
                <c:pt idx="7">
                  <c:v>23.891625615763498</c:v>
                </c:pt>
                <c:pt idx="8">
                  <c:v>18.548387096774199</c:v>
                </c:pt>
                <c:pt idx="9">
                  <c:v>13.7254901960784</c:v>
                </c:pt>
                <c:pt idx="10">
                  <c:v>17.5</c:v>
                </c:pt>
                <c:pt idx="11">
                  <c:v>23.021582733812899</c:v>
                </c:pt>
                <c:pt idx="13">
                  <c:v>25.369458128078801</c:v>
                </c:pt>
                <c:pt idx="14">
                  <c:v>20.9677419354839</c:v>
                </c:pt>
                <c:pt idx="15">
                  <c:v>11.764705882352899</c:v>
                </c:pt>
                <c:pt idx="16">
                  <c:v>18.75</c:v>
                </c:pt>
                <c:pt idx="17">
                  <c:v>15.8273381294964</c:v>
                </c:pt>
              </c:numCache>
            </c:numRef>
          </c:val>
          <c:extLst>
            <c:ext xmlns:c16="http://schemas.microsoft.com/office/drawing/2014/chart" uri="{C3380CC4-5D6E-409C-BE32-E72D297353CC}">
              <c16:uniqueId val="{00000003-9077-4C8B-B05B-D2F318B337DF}"/>
            </c:ext>
          </c:extLst>
        </c:ser>
        <c:ser>
          <c:idx val="4"/>
          <c:order val="4"/>
          <c:tx>
            <c:strRef>
              <c:f>Q3_c_taust!$F$111</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9077-4C8B-B05B-D2F318B337DF}"/>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9077-4C8B-B05B-D2F318B337DF}"/>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Q3_c_taust!$A$112:$A$129</c:f>
              <c:strCache>
                <c:ptCount val="18"/>
                <c:pt idx="0">
                  <c:v>Jaekaubanduse ja toitlustusettevõtete tegevus toidu ohutuse tagamiseks on piisav</c:v>
                </c:pt>
                <c:pt idx="1">
                  <c:v>Põhja-Eesti</c:v>
                </c:pt>
                <c:pt idx="2">
                  <c:v>Virumaa</c:v>
                </c:pt>
                <c:pt idx="3">
                  <c:v>Kesk-Eesti</c:v>
                </c:pt>
                <c:pt idx="4">
                  <c:v>Lääne-Eesti</c:v>
                </c:pt>
                <c:pt idx="5">
                  <c:v>Lõuna-Eesti</c:v>
                </c:pt>
                <c:pt idx="6">
                  <c:v>Jaekaubandus ja toitlustusettevõtted on toidu ohutuse osas ausad</c:v>
                </c:pt>
                <c:pt idx="7">
                  <c:v>Põhja-Eesti</c:v>
                </c:pt>
                <c:pt idx="8">
                  <c:v>Virumaa</c:v>
                </c:pt>
                <c:pt idx="9">
                  <c:v>Kesk-Eesti</c:v>
                </c:pt>
                <c:pt idx="10">
                  <c:v>Lääne-Eesti</c:v>
                </c:pt>
                <c:pt idx="11">
                  <c:v>Lõuna-Eesti</c:v>
                </c:pt>
                <c:pt idx="12">
                  <c:v>Jaekaubandus ja toitlustusettevõtted on toidu ohutust puudutava info osas piisavalt avatud</c:v>
                </c:pt>
                <c:pt idx="13">
                  <c:v>Põhja-Eesti</c:v>
                </c:pt>
                <c:pt idx="14">
                  <c:v>Virumaa</c:v>
                </c:pt>
                <c:pt idx="15">
                  <c:v>Kesk-Eesti</c:v>
                </c:pt>
                <c:pt idx="16">
                  <c:v>Lääne-Eesti</c:v>
                </c:pt>
                <c:pt idx="17">
                  <c:v>Lõuna-Eesti</c:v>
                </c:pt>
              </c:strCache>
            </c:strRef>
          </c:cat>
          <c:val>
            <c:numRef>
              <c:f>Q3_c_taust!$F$112:$F$129</c:f>
              <c:numCache>
                <c:formatCode>0</c:formatCode>
                <c:ptCount val="18"/>
                <c:pt idx="1">
                  <c:v>5.1724137931034502</c:v>
                </c:pt>
                <c:pt idx="2">
                  <c:v>2.4193548387096802</c:v>
                </c:pt>
                <c:pt idx="3">
                  <c:v>1.9607843137254899</c:v>
                </c:pt>
                <c:pt idx="4">
                  <c:v>6.25</c:v>
                </c:pt>
                <c:pt idx="5">
                  <c:v>7.9136690647482002</c:v>
                </c:pt>
                <c:pt idx="7">
                  <c:v>5.9113300492610801</c:v>
                </c:pt>
                <c:pt idx="8">
                  <c:v>2.4193548387096802</c:v>
                </c:pt>
                <c:pt idx="9">
                  <c:v>5.8823529411764701</c:v>
                </c:pt>
                <c:pt idx="10">
                  <c:v>3.75</c:v>
                </c:pt>
                <c:pt idx="11">
                  <c:v>7.9136690647482002</c:v>
                </c:pt>
                <c:pt idx="13">
                  <c:v>3.9408866995073901</c:v>
                </c:pt>
                <c:pt idx="14">
                  <c:v>3.2258064516128999</c:v>
                </c:pt>
                <c:pt idx="15">
                  <c:v>3.9215686274509798</c:v>
                </c:pt>
                <c:pt idx="16">
                  <c:v>2.5</c:v>
                </c:pt>
                <c:pt idx="17">
                  <c:v>10.071942446043201</c:v>
                </c:pt>
              </c:numCache>
            </c:numRef>
          </c:val>
          <c:extLst>
            <c:ext xmlns:c16="http://schemas.microsoft.com/office/drawing/2014/chart" uri="{C3380CC4-5D6E-409C-BE32-E72D297353CC}">
              <c16:uniqueId val="{00000005-9077-4C8B-B05B-D2F318B337DF}"/>
            </c:ext>
          </c:extLst>
        </c:ser>
        <c:ser>
          <c:idx val="5"/>
          <c:order val="5"/>
          <c:tx>
            <c:strRef>
              <c:f>Q3_c_taust!$G$111</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9077-4C8B-B05B-D2F318B337DF}"/>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9077-4C8B-B05B-D2F318B337DF}"/>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Q3_c_taust!$A$112:$A$129</c:f>
              <c:strCache>
                <c:ptCount val="18"/>
                <c:pt idx="0">
                  <c:v>Jaekaubanduse ja toitlustusettevõtete tegevus toidu ohutuse tagamiseks on piisav</c:v>
                </c:pt>
                <c:pt idx="1">
                  <c:v>Põhja-Eesti</c:v>
                </c:pt>
                <c:pt idx="2">
                  <c:v>Virumaa</c:v>
                </c:pt>
                <c:pt idx="3">
                  <c:v>Kesk-Eesti</c:v>
                </c:pt>
                <c:pt idx="4">
                  <c:v>Lääne-Eesti</c:v>
                </c:pt>
                <c:pt idx="5">
                  <c:v>Lõuna-Eesti</c:v>
                </c:pt>
                <c:pt idx="6">
                  <c:v>Jaekaubandus ja toitlustusettevõtted on toidu ohutuse osas ausad</c:v>
                </c:pt>
                <c:pt idx="7">
                  <c:v>Põhja-Eesti</c:v>
                </c:pt>
                <c:pt idx="8">
                  <c:v>Virumaa</c:v>
                </c:pt>
                <c:pt idx="9">
                  <c:v>Kesk-Eesti</c:v>
                </c:pt>
                <c:pt idx="10">
                  <c:v>Lääne-Eesti</c:v>
                </c:pt>
                <c:pt idx="11">
                  <c:v>Lõuna-Eesti</c:v>
                </c:pt>
                <c:pt idx="12">
                  <c:v>Jaekaubandus ja toitlustusettevõtted on toidu ohutust puudutava info osas piisavalt avatud</c:v>
                </c:pt>
                <c:pt idx="13">
                  <c:v>Põhja-Eesti</c:v>
                </c:pt>
                <c:pt idx="14">
                  <c:v>Virumaa</c:v>
                </c:pt>
                <c:pt idx="15">
                  <c:v>Kesk-Eesti</c:v>
                </c:pt>
                <c:pt idx="16">
                  <c:v>Lääne-Eesti</c:v>
                </c:pt>
                <c:pt idx="17">
                  <c:v>Lõuna-Eesti</c:v>
                </c:pt>
              </c:strCache>
            </c:strRef>
          </c:cat>
          <c:val>
            <c:numRef>
              <c:f>Q3_c_taust!$G$112:$G$129</c:f>
              <c:numCache>
                <c:formatCode>0</c:formatCode>
                <c:ptCount val="18"/>
                <c:pt idx="1">
                  <c:v>9.1133004926108399</c:v>
                </c:pt>
                <c:pt idx="2">
                  <c:v>8.0645161290322598</c:v>
                </c:pt>
                <c:pt idx="3">
                  <c:v>3.9215686274509798</c:v>
                </c:pt>
                <c:pt idx="4">
                  <c:v>8.75</c:v>
                </c:pt>
                <c:pt idx="5">
                  <c:v>7.9136690647482002</c:v>
                </c:pt>
                <c:pt idx="7">
                  <c:v>6.4039408866995098</c:v>
                </c:pt>
                <c:pt idx="8">
                  <c:v>7.2580645161290303</c:v>
                </c:pt>
                <c:pt idx="9">
                  <c:v>3.9215686274509798</c:v>
                </c:pt>
                <c:pt idx="10">
                  <c:v>8.75</c:v>
                </c:pt>
                <c:pt idx="11">
                  <c:v>8.6330935251798593</c:v>
                </c:pt>
                <c:pt idx="13">
                  <c:v>6.6502463054187197</c:v>
                </c:pt>
                <c:pt idx="14">
                  <c:v>10.4838709677419</c:v>
                </c:pt>
                <c:pt idx="15">
                  <c:v>3.9215686274509798</c:v>
                </c:pt>
                <c:pt idx="16">
                  <c:v>7.5</c:v>
                </c:pt>
                <c:pt idx="17">
                  <c:v>9.3525179856115095</c:v>
                </c:pt>
              </c:numCache>
            </c:numRef>
          </c:val>
          <c:extLst>
            <c:ext xmlns:c16="http://schemas.microsoft.com/office/drawing/2014/chart" uri="{C3380CC4-5D6E-409C-BE32-E72D297353CC}">
              <c16:uniqueId val="{00000007-9077-4C8B-B05B-D2F318B337DF}"/>
            </c:ext>
          </c:extLst>
        </c:ser>
        <c:dLbls>
          <c:showLegendKey val="0"/>
          <c:showVal val="0"/>
          <c:showCatName val="0"/>
          <c:showSerName val="0"/>
          <c:showPercent val="0"/>
          <c:showBubbleSize val="0"/>
        </c:dLbls>
        <c:gapWidth val="150"/>
        <c:shape val="box"/>
        <c:axId val="457962240"/>
        <c:axId val="457963808"/>
        <c:axId val="0"/>
      </c:bar3DChart>
      <c:catAx>
        <c:axId val="457962240"/>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100" b="1" strike="noStrike" spc="-1">
                <a:solidFill>
                  <a:srgbClr val="595959"/>
                </a:solidFill>
                <a:latin typeface="Calibri"/>
              </a:defRPr>
            </a:pPr>
            <a:endParaRPr lang="et-EE"/>
          </a:p>
        </c:txPr>
        <c:crossAx val="457963808"/>
        <c:crosses val="autoZero"/>
        <c:auto val="1"/>
        <c:lblAlgn val="ctr"/>
        <c:lblOffset val="100"/>
        <c:noMultiLvlLbl val="0"/>
      </c:catAx>
      <c:valAx>
        <c:axId val="457963808"/>
        <c:scaling>
          <c:orientation val="minMax"/>
        </c:scaling>
        <c:delete val="1"/>
        <c:axPos val="t"/>
        <c:numFmt formatCode="0%" sourceLinked="1"/>
        <c:majorTickMark val="none"/>
        <c:minorTickMark val="none"/>
        <c:tickLblPos val="nextTo"/>
        <c:crossAx val="457962240"/>
        <c:crosses val="autoZero"/>
        <c:crossBetween val="between"/>
      </c:valAx>
    </c:plotArea>
    <c:legend>
      <c:legendPos val="r"/>
      <c:overlay val="0"/>
      <c:spPr>
        <a:noFill/>
        <a:ln w="0">
          <a:noFill/>
        </a:ln>
      </c:spPr>
      <c:txPr>
        <a:bodyPr/>
        <a:lstStyle/>
        <a:p>
          <a:pPr>
            <a:defRPr sz="11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Q3_d!$B$2</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Q3_d!$A$3:$A$8</c:f>
              <c:strCache>
                <c:ptCount val="6"/>
                <c:pt idx="0">
                  <c:v>Põllumajandus- ja Toiduamet on pädev toidukäitlemisettevõtete toidu ohutust kontrollima</c:v>
                </c:pt>
                <c:pt idx="1">
                  <c:v>Põllumajandus- ja Toiduametil on piisavalt teadmisi, et tagada toidu ohutuse riiklik kontroll</c:v>
                </c:pt>
                <c:pt idx="2">
                  <c:v>Põllumajandus- ja Toiduamet on toidu ohutuse osas aus</c:v>
                </c:pt>
                <c:pt idx="3">
                  <c:v>Põllumajandus- ja Toiduamet pöörab toidu ohutusele erilist tähelepanu</c:v>
                </c:pt>
                <c:pt idx="4">
                  <c:v>Põllumajandus- ja Toiduamet on toidu ohutust puudutava info osas piisavalt avatud</c:v>
                </c:pt>
                <c:pt idx="5">
                  <c:v>Põllumajandus- ja Toiduameti tegevus toidu ohutuse tagamiseks on piisav</c:v>
                </c:pt>
              </c:strCache>
            </c:strRef>
          </c:cat>
          <c:val>
            <c:numRef>
              <c:f>Q3_d!$B$3:$B$8</c:f>
              <c:numCache>
                <c:formatCode>0</c:formatCode>
                <c:ptCount val="6"/>
                <c:pt idx="0">
                  <c:v>26.75</c:v>
                </c:pt>
                <c:pt idx="1">
                  <c:v>27.125</c:v>
                </c:pt>
                <c:pt idx="2">
                  <c:v>17.125</c:v>
                </c:pt>
                <c:pt idx="3">
                  <c:v>15.25</c:v>
                </c:pt>
                <c:pt idx="4">
                  <c:v>13.375</c:v>
                </c:pt>
                <c:pt idx="5">
                  <c:v>12.5</c:v>
                </c:pt>
              </c:numCache>
            </c:numRef>
          </c:val>
          <c:extLst>
            <c:ext xmlns:c16="http://schemas.microsoft.com/office/drawing/2014/chart" uri="{C3380CC4-5D6E-409C-BE32-E72D297353CC}">
              <c16:uniqueId val="{00000000-86EF-4FAC-8655-B2C800FADE7C}"/>
            </c:ext>
          </c:extLst>
        </c:ser>
        <c:ser>
          <c:idx val="1"/>
          <c:order val="1"/>
          <c:tx>
            <c:strRef>
              <c:f>Q3_d!$C$2</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Q3_d!$A$3:$A$8</c:f>
              <c:strCache>
                <c:ptCount val="6"/>
                <c:pt idx="0">
                  <c:v>Põllumajandus- ja Toiduamet on pädev toidukäitlemisettevõtete toidu ohutust kontrollima</c:v>
                </c:pt>
                <c:pt idx="1">
                  <c:v>Põllumajandus- ja Toiduametil on piisavalt teadmisi, et tagada toidu ohutuse riiklik kontroll</c:v>
                </c:pt>
                <c:pt idx="2">
                  <c:v>Põllumajandus- ja Toiduamet on toidu ohutuse osas aus</c:v>
                </c:pt>
                <c:pt idx="3">
                  <c:v>Põllumajandus- ja Toiduamet pöörab toidu ohutusele erilist tähelepanu</c:v>
                </c:pt>
                <c:pt idx="4">
                  <c:v>Põllumajandus- ja Toiduamet on toidu ohutust puudutava info osas piisavalt avatud</c:v>
                </c:pt>
                <c:pt idx="5">
                  <c:v>Põllumajandus- ja Toiduameti tegevus toidu ohutuse tagamiseks on piisav</c:v>
                </c:pt>
              </c:strCache>
            </c:strRef>
          </c:cat>
          <c:val>
            <c:numRef>
              <c:f>Q3_d!$C$3:$C$8</c:f>
              <c:numCache>
                <c:formatCode>0</c:formatCode>
                <c:ptCount val="6"/>
                <c:pt idx="0">
                  <c:v>48.25</c:v>
                </c:pt>
                <c:pt idx="1">
                  <c:v>46.5</c:v>
                </c:pt>
                <c:pt idx="2">
                  <c:v>40.5</c:v>
                </c:pt>
                <c:pt idx="3">
                  <c:v>38.125</c:v>
                </c:pt>
                <c:pt idx="4">
                  <c:v>39</c:v>
                </c:pt>
                <c:pt idx="5">
                  <c:v>35</c:v>
                </c:pt>
              </c:numCache>
            </c:numRef>
          </c:val>
          <c:extLst>
            <c:ext xmlns:c16="http://schemas.microsoft.com/office/drawing/2014/chart" uri="{C3380CC4-5D6E-409C-BE32-E72D297353CC}">
              <c16:uniqueId val="{00000001-86EF-4FAC-8655-B2C800FADE7C}"/>
            </c:ext>
          </c:extLst>
        </c:ser>
        <c:ser>
          <c:idx val="2"/>
          <c:order val="2"/>
          <c:tx>
            <c:strRef>
              <c:f>Q3_d!$D$2</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Q3_d!$A$3:$A$8</c:f>
              <c:strCache>
                <c:ptCount val="6"/>
                <c:pt idx="0">
                  <c:v>Põllumajandus- ja Toiduamet on pädev toidukäitlemisettevõtete toidu ohutust kontrollima</c:v>
                </c:pt>
                <c:pt idx="1">
                  <c:v>Põllumajandus- ja Toiduametil on piisavalt teadmisi, et tagada toidu ohutuse riiklik kontroll</c:v>
                </c:pt>
                <c:pt idx="2">
                  <c:v>Põllumajandus- ja Toiduamet on toidu ohutuse osas aus</c:v>
                </c:pt>
                <c:pt idx="3">
                  <c:v>Põllumajandus- ja Toiduamet pöörab toidu ohutusele erilist tähelepanu</c:v>
                </c:pt>
                <c:pt idx="4">
                  <c:v>Põllumajandus- ja Toiduamet on toidu ohutust puudutava info osas piisavalt avatud</c:v>
                </c:pt>
                <c:pt idx="5">
                  <c:v>Põllumajandus- ja Toiduameti tegevus toidu ohutuse tagamiseks on piisav</c:v>
                </c:pt>
              </c:strCache>
            </c:strRef>
          </c:cat>
          <c:val>
            <c:numRef>
              <c:f>Q3_d!$D$3:$D$8</c:f>
              <c:numCache>
                <c:formatCode>0</c:formatCode>
                <c:ptCount val="6"/>
                <c:pt idx="0">
                  <c:v>14.5</c:v>
                </c:pt>
                <c:pt idx="1">
                  <c:v>14.875</c:v>
                </c:pt>
                <c:pt idx="2">
                  <c:v>25.75</c:v>
                </c:pt>
                <c:pt idx="3">
                  <c:v>27.375</c:v>
                </c:pt>
                <c:pt idx="4">
                  <c:v>26.75</c:v>
                </c:pt>
                <c:pt idx="5">
                  <c:v>28.5</c:v>
                </c:pt>
              </c:numCache>
            </c:numRef>
          </c:val>
          <c:extLst>
            <c:ext xmlns:c16="http://schemas.microsoft.com/office/drawing/2014/chart" uri="{C3380CC4-5D6E-409C-BE32-E72D297353CC}">
              <c16:uniqueId val="{00000002-86EF-4FAC-8655-B2C800FADE7C}"/>
            </c:ext>
          </c:extLst>
        </c:ser>
        <c:ser>
          <c:idx val="3"/>
          <c:order val="3"/>
          <c:tx>
            <c:strRef>
              <c:f>Q3_d!$E$2</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Q3_d!$A$3:$A$8</c:f>
              <c:strCache>
                <c:ptCount val="6"/>
                <c:pt idx="0">
                  <c:v>Põllumajandus- ja Toiduamet on pädev toidukäitlemisettevõtete toidu ohutust kontrollima</c:v>
                </c:pt>
                <c:pt idx="1">
                  <c:v>Põllumajandus- ja Toiduametil on piisavalt teadmisi, et tagada toidu ohutuse riiklik kontroll</c:v>
                </c:pt>
                <c:pt idx="2">
                  <c:v>Põllumajandus- ja Toiduamet on toidu ohutuse osas aus</c:v>
                </c:pt>
                <c:pt idx="3">
                  <c:v>Põllumajandus- ja Toiduamet pöörab toidu ohutusele erilist tähelepanu</c:v>
                </c:pt>
                <c:pt idx="4">
                  <c:v>Põllumajandus- ja Toiduamet on toidu ohutust puudutava info osas piisavalt avatud</c:v>
                </c:pt>
                <c:pt idx="5">
                  <c:v>Põllumajandus- ja Toiduameti tegevus toidu ohutuse tagamiseks on piisav</c:v>
                </c:pt>
              </c:strCache>
            </c:strRef>
          </c:cat>
          <c:val>
            <c:numRef>
              <c:f>Q3_d!$E$3:$E$8</c:f>
              <c:numCache>
                <c:formatCode>0</c:formatCode>
                <c:ptCount val="6"/>
                <c:pt idx="0">
                  <c:v>3.625</c:v>
                </c:pt>
                <c:pt idx="1">
                  <c:v>4.5</c:v>
                </c:pt>
                <c:pt idx="2">
                  <c:v>6.75</c:v>
                </c:pt>
                <c:pt idx="3">
                  <c:v>8.25</c:v>
                </c:pt>
                <c:pt idx="4">
                  <c:v>9.375</c:v>
                </c:pt>
                <c:pt idx="5">
                  <c:v>11.125</c:v>
                </c:pt>
              </c:numCache>
            </c:numRef>
          </c:val>
          <c:extLst>
            <c:ext xmlns:c16="http://schemas.microsoft.com/office/drawing/2014/chart" uri="{C3380CC4-5D6E-409C-BE32-E72D297353CC}">
              <c16:uniqueId val="{00000003-86EF-4FAC-8655-B2C800FADE7C}"/>
            </c:ext>
          </c:extLst>
        </c:ser>
        <c:ser>
          <c:idx val="4"/>
          <c:order val="4"/>
          <c:tx>
            <c:strRef>
              <c:f>Q3_d!$F$2</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EF-4FAC-8655-B2C800FADE7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Q3_d!$A$3:$A$8</c:f>
              <c:strCache>
                <c:ptCount val="6"/>
                <c:pt idx="0">
                  <c:v>Põllumajandus- ja Toiduamet on pädev toidukäitlemisettevõtete toidu ohutust kontrollima</c:v>
                </c:pt>
                <c:pt idx="1">
                  <c:v>Põllumajandus- ja Toiduametil on piisavalt teadmisi, et tagada toidu ohutuse riiklik kontroll</c:v>
                </c:pt>
                <c:pt idx="2">
                  <c:v>Põllumajandus- ja Toiduamet on toidu ohutuse osas aus</c:v>
                </c:pt>
                <c:pt idx="3">
                  <c:v>Põllumajandus- ja Toiduamet pöörab toidu ohutusele erilist tähelepanu</c:v>
                </c:pt>
                <c:pt idx="4">
                  <c:v>Põllumajandus- ja Toiduamet on toidu ohutust puudutava info osas piisavalt avatud</c:v>
                </c:pt>
                <c:pt idx="5">
                  <c:v>Põllumajandus- ja Toiduameti tegevus toidu ohutuse tagamiseks on piisav</c:v>
                </c:pt>
              </c:strCache>
            </c:strRef>
          </c:cat>
          <c:val>
            <c:numRef>
              <c:f>Q3_d!$F$3:$F$8</c:f>
              <c:numCache>
                <c:formatCode>0</c:formatCode>
                <c:ptCount val="6"/>
                <c:pt idx="0">
                  <c:v>1.25</c:v>
                </c:pt>
                <c:pt idx="1">
                  <c:v>1.625</c:v>
                </c:pt>
                <c:pt idx="2">
                  <c:v>2.625</c:v>
                </c:pt>
                <c:pt idx="3">
                  <c:v>2.75</c:v>
                </c:pt>
                <c:pt idx="4">
                  <c:v>3.25</c:v>
                </c:pt>
                <c:pt idx="5">
                  <c:v>4.125</c:v>
                </c:pt>
              </c:numCache>
            </c:numRef>
          </c:val>
          <c:extLst>
            <c:ext xmlns:c16="http://schemas.microsoft.com/office/drawing/2014/chart" uri="{C3380CC4-5D6E-409C-BE32-E72D297353CC}">
              <c16:uniqueId val="{00000005-86EF-4FAC-8655-B2C800FADE7C}"/>
            </c:ext>
          </c:extLst>
        </c:ser>
        <c:ser>
          <c:idx val="5"/>
          <c:order val="5"/>
          <c:tx>
            <c:strRef>
              <c:f>Q3_d!$G$2</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EF-4FAC-8655-B2C800FADE7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Q3_d!$A$3:$A$8</c:f>
              <c:strCache>
                <c:ptCount val="6"/>
                <c:pt idx="0">
                  <c:v>Põllumajandus- ja Toiduamet on pädev toidukäitlemisettevõtete toidu ohutust kontrollima</c:v>
                </c:pt>
                <c:pt idx="1">
                  <c:v>Põllumajandus- ja Toiduametil on piisavalt teadmisi, et tagada toidu ohutuse riiklik kontroll</c:v>
                </c:pt>
                <c:pt idx="2">
                  <c:v>Põllumajandus- ja Toiduamet on toidu ohutuse osas aus</c:v>
                </c:pt>
                <c:pt idx="3">
                  <c:v>Põllumajandus- ja Toiduamet pöörab toidu ohutusele erilist tähelepanu</c:v>
                </c:pt>
                <c:pt idx="4">
                  <c:v>Põllumajandus- ja Toiduamet on toidu ohutust puudutava info osas piisavalt avatud</c:v>
                </c:pt>
                <c:pt idx="5">
                  <c:v>Põllumajandus- ja Toiduameti tegevus toidu ohutuse tagamiseks on piisav</c:v>
                </c:pt>
              </c:strCache>
            </c:strRef>
          </c:cat>
          <c:val>
            <c:numRef>
              <c:f>Q3_d!$G$3:$G$8</c:f>
              <c:numCache>
                <c:formatCode>0</c:formatCode>
                <c:ptCount val="6"/>
                <c:pt idx="0">
                  <c:v>5.625</c:v>
                </c:pt>
                <c:pt idx="1">
                  <c:v>5.375</c:v>
                </c:pt>
                <c:pt idx="2">
                  <c:v>7.25</c:v>
                </c:pt>
                <c:pt idx="3">
                  <c:v>8.25</c:v>
                </c:pt>
                <c:pt idx="4">
                  <c:v>8.25</c:v>
                </c:pt>
                <c:pt idx="5">
                  <c:v>8.75</c:v>
                </c:pt>
              </c:numCache>
            </c:numRef>
          </c:val>
          <c:extLst>
            <c:ext xmlns:c16="http://schemas.microsoft.com/office/drawing/2014/chart" uri="{C3380CC4-5D6E-409C-BE32-E72D297353CC}">
              <c16:uniqueId val="{00000007-86EF-4FAC-8655-B2C800FADE7C}"/>
            </c:ext>
          </c:extLst>
        </c:ser>
        <c:dLbls>
          <c:showLegendKey val="0"/>
          <c:showVal val="1"/>
          <c:showCatName val="0"/>
          <c:showSerName val="0"/>
          <c:showPercent val="0"/>
          <c:showBubbleSize val="0"/>
        </c:dLbls>
        <c:gapWidth val="150"/>
        <c:shape val="box"/>
        <c:axId val="457960280"/>
        <c:axId val="457957536"/>
        <c:axId val="0"/>
      </c:bar3DChart>
      <c:catAx>
        <c:axId val="457960280"/>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57957536"/>
        <c:crosses val="autoZero"/>
        <c:auto val="1"/>
        <c:lblAlgn val="ctr"/>
        <c:lblOffset val="100"/>
        <c:noMultiLvlLbl val="0"/>
      </c:catAx>
      <c:valAx>
        <c:axId val="457957536"/>
        <c:scaling>
          <c:orientation val="minMax"/>
        </c:scaling>
        <c:delete val="1"/>
        <c:axPos val="t"/>
        <c:numFmt formatCode="0%" sourceLinked="1"/>
        <c:majorTickMark val="none"/>
        <c:minorTickMark val="none"/>
        <c:tickLblPos val="nextTo"/>
        <c:crossAx val="457960280"/>
        <c:crosses val="autoZero"/>
        <c:crossBetween val="between"/>
      </c:valAx>
      <c:spPr>
        <a:noFill/>
        <a:ln>
          <a:noFill/>
        </a:ln>
        <a:effectLst/>
      </c:spPr>
    </c:plotArea>
    <c:legend>
      <c:legendPos val="b"/>
      <c:layout>
        <c:manualLayout>
          <c:xMode val="edge"/>
          <c:yMode val="edge"/>
          <c:x val="0.22438835464744675"/>
          <c:y val="0.90512801824357647"/>
          <c:w val="0.66288842647683854"/>
          <c:h val="8.236333897371346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layout>
        <c:manualLayout>
          <c:xMode val="edge"/>
          <c:yMode val="edge"/>
          <c:x val="0.42731214772312182"/>
          <c:y val="8.434716288348398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1464110130652282"/>
          <c:y val="6.2814800825654105E-2"/>
          <c:w val="0.43985081445766516"/>
          <c:h val="0.91954959914672474"/>
        </c:manualLayout>
      </c:layout>
      <c:bar3DChart>
        <c:barDir val="bar"/>
        <c:grouping val="percentStacked"/>
        <c:varyColors val="0"/>
        <c:ser>
          <c:idx val="0"/>
          <c:order val="0"/>
          <c:tx>
            <c:strRef>
              <c:f>Q3_d_taust!$B$2</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Q3_d_taust!$A$3:$A$20</c:f>
              <c:strCache>
                <c:ptCount val="18"/>
                <c:pt idx="0">
                  <c:v>Põllumajandus- ja Toiduamet on pädev toidukäitlemisettevõtete toidu ohutust kontrollima</c:v>
                </c:pt>
                <c:pt idx="1">
                  <c:v>Mees</c:v>
                </c:pt>
                <c:pt idx="2">
                  <c:v>Naine</c:v>
                </c:pt>
                <c:pt idx="3">
                  <c:v>Põllumajandus- ja Toiduametil on piisavalt teadmisi, et tagada toidu ohutuse riiklik kontroll</c:v>
                </c:pt>
                <c:pt idx="4">
                  <c:v>Mees</c:v>
                </c:pt>
                <c:pt idx="5">
                  <c:v>Naine</c:v>
                </c:pt>
                <c:pt idx="6">
                  <c:v>Põllumajandus- ja Toiduamet on toidu ohutuse osas aus</c:v>
                </c:pt>
                <c:pt idx="7">
                  <c:v>Mees</c:v>
                </c:pt>
                <c:pt idx="8">
                  <c:v>Naine</c:v>
                </c:pt>
                <c:pt idx="9">
                  <c:v>Põllumajandus- ja Toiduamet pöörab toidu ohutusele erilist tähelepanu</c:v>
                </c:pt>
                <c:pt idx="10">
                  <c:v>Mees</c:v>
                </c:pt>
                <c:pt idx="11">
                  <c:v>Naine</c:v>
                </c:pt>
                <c:pt idx="12">
                  <c:v>Põllumajandus- ja Toiduamet on toidu ohutust puudutava info osas piisavalt avatud</c:v>
                </c:pt>
                <c:pt idx="13">
                  <c:v>Mees</c:v>
                </c:pt>
                <c:pt idx="14">
                  <c:v>Naine</c:v>
                </c:pt>
                <c:pt idx="15">
                  <c:v>Põllumajandus- ja Toiduameti tegevus toidu ohutuse tagamiseks on piisav</c:v>
                </c:pt>
                <c:pt idx="16">
                  <c:v>Mees</c:v>
                </c:pt>
                <c:pt idx="17">
                  <c:v>Naine</c:v>
                </c:pt>
              </c:strCache>
            </c:strRef>
          </c:cat>
          <c:val>
            <c:numRef>
              <c:f>Q3_d_taust!$B$3:$B$20</c:f>
              <c:numCache>
                <c:formatCode>0</c:formatCode>
                <c:ptCount val="18"/>
                <c:pt idx="1">
                  <c:v>26.984126984126998</c:v>
                </c:pt>
                <c:pt idx="2">
                  <c:v>26.540284360189599</c:v>
                </c:pt>
                <c:pt idx="4">
                  <c:v>27.2486772486772</c:v>
                </c:pt>
                <c:pt idx="5">
                  <c:v>27.0142180094787</c:v>
                </c:pt>
                <c:pt idx="7">
                  <c:v>18.253968253968299</c:v>
                </c:pt>
                <c:pt idx="8">
                  <c:v>16.113744075829398</c:v>
                </c:pt>
                <c:pt idx="10">
                  <c:v>16.931216931216898</c:v>
                </c:pt>
                <c:pt idx="11">
                  <c:v>13.744075829383901</c:v>
                </c:pt>
                <c:pt idx="13">
                  <c:v>14.285714285714301</c:v>
                </c:pt>
                <c:pt idx="14">
                  <c:v>12.559241706161099</c:v>
                </c:pt>
                <c:pt idx="16">
                  <c:v>12.962962962962999</c:v>
                </c:pt>
                <c:pt idx="17">
                  <c:v>12.085308056872</c:v>
                </c:pt>
              </c:numCache>
            </c:numRef>
          </c:val>
          <c:extLst>
            <c:ext xmlns:c16="http://schemas.microsoft.com/office/drawing/2014/chart" uri="{C3380CC4-5D6E-409C-BE32-E72D297353CC}">
              <c16:uniqueId val="{00000000-45B0-48C5-A86F-B3DF6D3CC1E7}"/>
            </c:ext>
          </c:extLst>
        </c:ser>
        <c:ser>
          <c:idx val="1"/>
          <c:order val="1"/>
          <c:tx>
            <c:strRef>
              <c:f>Q3_d_taust!$C$2</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Q3_d_taust!$A$3:$A$20</c:f>
              <c:strCache>
                <c:ptCount val="18"/>
                <c:pt idx="0">
                  <c:v>Põllumajandus- ja Toiduamet on pädev toidukäitlemisettevõtete toidu ohutust kontrollima</c:v>
                </c:pt>
                <c:pt idx="1">
                  <c:v>Mees</c:v>
                </c:pt>
                <c:pt idx="2">
                  <c:v>Naine</c:v>
                </c:pt>
                <c:pt idx="3">
                  <c:v>Põllumajandus- ja Toiduametil on piisavalt teadmisi, et tagada toidu ohutuse riiklik kontroll</c:v>
                </c:pt>
                <c:pt idx="4">
                  <c:v>Mees</c:v>
                </c:pt>
                <c:pt idx="5">
                  <c:v>Naine</c:v>
                </c:pt>
                <c:pt idx="6">
                  <c:v>Põllumajandus- ja Toiduamet on toidu ohutuse osas aus</c:v>
                </c:pt>
                <c:pt idx="7">
                  <c:v>Mees</c:v>
                </c:pt>
                <c:pt idx="8">
                  <c:v>Naine</c:v>
                </c:pt>
                <c:pt idx="9">
                  <c:v>Põllumajandus- ja Toiduamet pöörab toidu ohutusele erilist tähelepanu</c:v>
                </c:pt>
                <c:pt idx="10">
                  <c:v>Mees</c:v>
                </c:pt>
                <c:pt idx="11">
                  <c:v>Naine</c:v>
                </c:pt>
                <c:pt idx="12">
                  <c:v>Põllumajandus- ja Toiduamet on toidu ohutust puudutava info osas piisavalt avatud</c:v>
                </c:pt>
                <c:pt idx="13">
                  <c:v>Mees</c:v>
                </c:pt>
                <c:pt idx="14">
                  <c:v>Naine</c:v>
                </c:pt>
                <c:pt idx="15">
                  <c:v>Põllumajandus- ja Toiduameti tegevus toidu ohutuse tagamiseks on piisav</c:v>
                </c:pt>
                <c:pt idx="16">
                  <c:v>Mees</c:v>
                </c:pt>
                <c:pt idx="17">
                  <c:v>Naine</c:v>
                </c:pt>
              </c:strCache>
            </c:strRef>
          </c:cat>
          <c:val>
            <c:numRef>
              <c:f>Q3_d_taust!$C$3:$C$20</c:f>
              <c:numCache>
                <c:formatCode>0</c:formatCode>
                <c:ptCount val="18"/>
                <c:pt idx="1">
                  <c:v>47.883597883597901</c:v>
                </c:pt>
                <c:pt idx="2">
                  <c:v>48.578199052132703</c:v>
                </c:pt>
                <c:pt idx="4">
                  <c:v>45.5026455026455</c:v>
                </c:pt>
                <c:pt idx="5">
                  <c:v>47.393364928910003</c:v>
                </c:pt>
                <c:pt idx="7">
                  <c:v>39.9470899470899</c:v>
                </c:pt>
                <c:pt idx="8">
                  <c:v>40.995260663507104</c:v>
                </c:pt>
                <c:pt idx="10">
                  <c:v>39.417989417989403</c:v>
                </c:pt>
                <c:pt idx="11">
                  <c:v>36.966824644549803</c:v>
                </c:pt>
                <c:pt idx="13">
                  <c:v>39.9470899470899</c:v>
                </c:pt>
                <c:pt idx="14">
                  <c:v>38.151658767772503</c:v>
                </c:pt>
                <c:pt idx="16">
                  <c:v>37.037037037037003</c:v>
                </c:pt>
                <c:pt idx="17">
                  <c:v>33.175355450236999</c:v>
                </c:pt>
              </c:numCache>
            </c:numRef>
          </c:val>
          <c:extLst>
            <c:ext xmlns:c16="http://schemas.microsoft.com/office/drawing/2014/chart" uri="{C3380CC4-5D6E-409C-BE32-E72D297353CC}">
              <c16:uniqueId val="{00000001-45B0-48C5-A86F-B3DF6D3CC1E7}"/>
            </c:ext>
          </c:extLst>
        </c:ser>
        <c:ser>
          <c:idx val="2"/>
          <c:order val="2"/>
          <c:tx>
            <c:strRef>
              <c:f>Q3_d_taust!$D$2</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Q3_d_taust!$A$3:$A$20</c:f>
              <c:strCache>
                <c:ptCount val="18"/>
                <c:pt idx="0">
                  <c:v>Põllumajandus- ja Toiduamet on pädev toidukäitlemisettevõtete toidu ohutust kontrollima</c:v>
                </c:pt>
                <c:pt idx="1">
                  <c:v>Mees</c:v>
                </c:pt>
                <c:pt idx="2">
                  <c:v>Naine</c:v>
                </c:pt>
                <c:pt idx="3">
                  <c:v>Põllumajandus- ja Toiduametil on piisavalt teadmisi, et tagada toidu ohutuse riiklik kontroll</c:v>
                </c:pt>
                <c:pt idx="4">
                  <c:v>Mees</c:v>
                </c:pt>
                <c:pt idx="5">
                  <c:v>Naine</c:v>
                </c:pt>
                <c:pt idx="6">
                  <c:v>Põllumajandus- ja Toiduamet on toidu ohutuse osas aus</c:v>
                </c:pt>
                <c:pt idx="7">
                  <c:v>Mees</c:v>
                </c:pt>
                <c:pt idx="8">
                  <c:v>Naine</c:v>
                </c:pt>
                <c:pt idx="9">
                  <c:v>Põllumajandus- ja Toiduamet pöörab toidu ohutusele erilist tähelepanu</c:v>
                </c:pt>
                <c:pt idx="10">
                  <c:v>Mees</c:v>
                </c:pt>
                <c:pt idx="11">
                  <c:v>Naine</c:v>
                </c:pt>
                <c:pt idx="12">
                  <c:v>Põllumajandus- ja Toiduamet on toidu ohutust puudutava info osas piisavalt avatud</c:v>
                </c:pt>
                <c:pt idx="13">
                  <c:v>Mees</c:v>
                </c:pt>
                <c:pt idx="14">
                  <c:v>Naine</c:v>
                </c:pt>
                <c:pt idx="15">
                  <c:v>Põllumajandus- ja Toiduameti tegevus toidu ohutuse tagamiseks on piisav</c:v>
                </c:pt>
                <c:pt idx="16">
                  <c:v>Mees</c:v>
                </c:pt>
                <c:pt idx="17">
                  <c:v>Naine</c:v>
                </c:pt>
              </c:strCache>
            </c:strRef>
          </c:cat>
          <c:val>
            <c:numRef>
              <c:f>Q3_d_taust!$D$3:$D$20</c:f>
              <c:numCache>
                <c:formatCode>0</c:formatCode>
                <c:ptCount val="18"/>
                <c:pt idx="1">
                  <c:v>14.5502645502646</c:v>
                </c:pt>
                <c:pt idx="2">
                  <c:v>14.454976303317499</c:v>
                </c:pt>
                <c:pt idx="4">
                  <c:v>15.6084656084656</c:v>
                </c:pt>
                <c:pt idx="5">
                  <c:v>14.218009478673</c:v>
                </c:pt>
                <c:pt idx="7">
                  <c:v>24.3386243386243</c:v>
                </c:pt>
                <c:pt idx="8">
                  <c:v>27.0142180094787</c:v>
                </c:pt>
                <c:pt idx="10">
                  <c:v>25.396825396825399</c:v>
                </c:pt>
                <c:pt idx="11">
                  <c:v>29.146919431279599</c:v>
                </c:pt>
                <c:pt idx="13">
                  <c:v>26.7195767195767</c:v>
                </c:pt>
                <c:pt idx="14">
                  <c:v>26.7772511848341</c:v>
                </c:pt>
                <c:pt idx="16">
                  <c:v>26.455026455026498</c:v>
                </c:pt>
                <c:pt idx="17">
                  <c:v>30.331753554502399</c:v>
                </c:pt>
              </c:numCache>
            </c:numRef>
          </c:val>
          <c:extLst>
            <c:ext xmlns:c16="http://schemas.microsoft.com/office/drawing/2014/chart" uri="{C3380CC4-5D6E-409C-BE32-E72D297353CC}">
              <c16:uniqueId val="{00000002-45B0-48C5-A86F-B3DF6D3CC1E7}"/>
            </c:ext>
          </c:extLst>
        </c:ser>
        <c:ser>
          <c:idx val="3"/>
          <c:order val="3"/>
          <c:tx>
            <c:strRef>
              <c:f>Q3_d_taust!$E$2</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Q3_d_taust!$A$3:$A$20</c:f>
              <c:strCache>
                <c:ptCount val="18"/>
                <c:pt idx="0">
                  <c:v>Põllumajandus- ja Toiduamet on pädev toidukäitlemisettevõtete toidu ohutust kontrollima</c:v>
                </c:pt>
                <c:pt idx="1">
                  <c:v>Mees</c:v>
                </c:pt>
                <c:pt idx="2">
                  <c:v>Naine</c:v>
                </c:pt>
                <c:pt idx="3">
                  <c:v>Põllumajandus- ja Toiduametil on piisavalt teadmisi, et tagada toidu ohutuse riiklik kontroll</c:v>
                </c:pt>
                <c:pt idx="4">
                  <c:v>Mees</c:v>
                </c:pt>
                <c:pt idx="5">
                  <c:v>Naine</c:v>
                </c:pt>
                <c:pt idx="6">
                  <c:v>Põllumajandus- ja Toiduamet on toidu ohutuse osas aus</c:v>
                </c:pt>
                <c:pt idx="7">
                  <c:v>Mees</c:v>
                </c:pt>
                <c:pt idx="8">
                  <c:v>Naine</c:v>
                </c:pt>
                <c:pt idx="9">
                  <c:v>Põllumajandus- ja Toiduamet pöörab toidu ohutusele erilist tähelepanu</c:v>
                </c:pt>
                <c:pt idx="10">
                  <c:v>Mees</c:v>
                </c:pt>
                <c:pt idx="11">
                  <c:v>Naine</c:v>
                </c:pt>
                <c:pt idx="12">
                  <c:v>Põllumajandus- ja Toiduamet on toidu ohutust puudutava info osas piisavalt avatud</c:v>
                </c:pt>
                <c:pt idx="13">
                  <c:v>Mees</c:v>
                </c:pt>
                <c:pt idx="14">
                  <c:v>Naine</c:v>
                </c:pt>
                <c:pt idx="15">
                  <c:v>Põllumajandus- ja Toiduameti tegevus toidu ohutuse tagamiseks on piisav</c:v>
                </c:pt>
                <c:pt idx="16">
                  <c:v>Mees</c:v>
                </c:pt>
                <c:pt idx="17">
                  <c:v>Naine</c:v>
                </c:pt>
              </c:strCache>
            </c:strRef>
          </c:cat>
          <c:val>
            <c:numRef>
              <c:f>Q3_d_taust!$E$3:$E$20</c:f>
              <c:numCache>
                <c:formatCode>0</c:formatCode>
                <c:ptCount val="18"/>
                <c:pt idx="1">
                  <c:v>5.0264550264550296</c:v>
                </c:pt>
                <c:pt idx="2">
                  <c:v>2.3696682464454999</c:v>
                </c:pt>
                <c:pt idx="4">
                  <c:v>6.0846560846560802</c:v>
                </c:pt>
                <c:pt idx="5">
                  <c:v>3.0805687203791501</c:v>
                </c:pt>
                <c:pt idx="7">
                  <c:v>8.9947089947090006</c:v>
                </c:pt>
                <c:pt idx="8">
                  <c:v>4.7393364928909998</c:v>
                </c:pt>
                <c:pt idx="10">
                  <c:v>9.2592592592592595</c:v>
                </c:pt>
                <c:pt idx="11">
                  <c:v>7.3459715639810401</c:v>
                </c:pt>
                <c:pt idx="13">
                  <c:v>8.4656084656084705</c:v>
                </c:pt>
                <c:pt idx="14">
                  <c:v>10.1895734597156</c:v>
                </c:pt>
                <c:pt idx="16">
                  <c:v>11.6402116402116</c:v>
                </c:pt>
                <c:pt idx="17">
                  <c:v>10.6635071090047</c:v>
                </c:pt>
              </c:numCache>
            </c:numRef>
          </c:val>
          <c:extLst>
            <c:ext xmlns:c16="http://schemas.microsoft.com/office/drawing/2014/chart" uri="{C3380CC4-5D6E-409C-BE32-E72D297353CC}">
              <c16:uniqueId val="{00000003-45B0-48C5-A86F-B3DF6D3CC1E7}"/>
            </c:ext>
          </c:extLst>
        </c:ser>
        <c:ser>
          <c:idx val="4"/>
          <c:order val="4"/>
          <c:tx>
            <c:strRef>
              <c:f>Q3_d_taust!$F$2</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B0-48C5-A86F-B3DF6D3CC1E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Q3_d_taust!$A$3:$A$20</c:f>
              <c:strCache>
                <c:ptCount val="18"/>
                <c:pt idx="0">
                  <c:v>Põllumajandus- ja Toiduamet on pädev toidukäitlemisettevõtete toidu ohutust kontrollima</c:v>
                </c:pt>
                <c:pt idx="1">
                  <c:v>Mees</c:v>
                </c:pt>
                <c:pt idx="2">
                  <c:v>Naine</c:v>
                </c:pt>
                <c:pt idx="3">
                  <c:v>Põllumajandus- ja Toiduametil on piisavalt teadmisi, et tagada toidu ohutuse riiklik kontroll</c:v>
                </c:pt>
                <c:pt idx="4">
                  <c:v>Mees</c:v>
                </c:pt>
                <c:pt idx="5">
                  <c:v>Naine</c:v>
                </c:pt>
                <c:pt idx="6">
                  <c:v>Põllumajandus- ja Toiduamet on toidu ohutuse osas aus</c:v>
                </c:pt>
                <c:pt idx="7">
                  <c:v>Mees</c:v>
                </c:pt>
                <c:pt idx="8">
                  <c:v>Naine</c:v>
                </c:pt>
                <c:pt idx="9">
                  <c:v>Põllumajandus- ja Toiduamet pöörab toidu ohutusele erilist tähelepanu</c:v>
                </c:pt>
                <c:pt idx="10">
                  <c:v>Mees</c:v>
                </c:pt>
                <c:pt idx="11">
                  <c:v>Naine</c:v>
                </c:pt>
                <c:pt idx="12">
                  <c:v>Põllumajandus- ja Toiduamet on toidu ohutust puudutava info osas piisavalt avatud</c:v>
                </c:pt>
                <c:pt idx="13">
                  <c:v>Mees</c:v>
                </c:pt>
                <c:pt idx="14">
                  <c:v>Naine</c:v>
                </c:pt>
                <c:pt idx="15">
                  <c:v>Põllumajandus- ja Toiduameti tegevus toidu ohutuse tagamiseks on piisav</c:v>
                </c:pt>
                <c:pt idx="16">
                  <c:v>Mees</c:v>
                </c:pt>
                <c:pt idx="17">
                  <c:v>Naine</c:v>
                </c:pt>
              </c:strCache>
            </c:strRef>
          </c:cat>
          <c:val>
            <c:numRef>
              <c:f>Q3_d_taust!$F$3:$F$20</c:f>
              <c:numCache>
                <c:formatCode>0</c:formatCode>
                <c:ptCount val="18"/>
                <c:pt idx="1">
                  <c:v>0.79365079365079405</c:v>
                </c:pt>
                <c:pt idx="2">
                  <c:v>1.6587677725118499</c:v>
                </c:pt>
                <c:pt idx="4">
                  <c:v>1.0582010582010599</c:v>
                </c:pt>
                <c:pt idx="5">
                  <c:v>2.1327014218009501</c:v>
                </c:pt>
                <c:pt idx="7">
                  <c:v>2.9100529100529098</c:v>
                </c:pt>
                <c:pt idx="8">
                  <c:v>2.3696682464454999</c:v>
                </c:pt>
                <c:pt idx="10">
                  <c:v>2.9100529100529098</c:v>
                </c:pt>
                <c:pt idx="11">
                  <c:v>2.6066350710900501</c:v>
                </c:pt>
                <c:pt idx="13">
                  <c:v>3.7037037037037002</c:v>
                </c:pt>
                <c:pt idx="14">
                  <c:v>2.8436018957345999</c:v>
                </c:pt>
                <c:pt idx="16">
                  <c:v>4.2328042328042299</c:v>
                </c:pt>
                <c:pt idx="17">
                  <c:v>4.0284360189573496</c:v>
                </c:pt>
              </c:numCache>
            </c:numRef>
          </c:val>
          <c:extLst>
            <c:ext xmlns:c16="http://schemas.microsoft.com/office/drawing/2014/chart" uri="{C3380CC4-5D6E-409C-BE32-E72D297353CC}">
              <c16:uniqueId val="{00000005-45B0-48C5-A86F-B3DF6D3CC1E7}"/>
            </c:ext>
          </c:extLst>
        </c:ser>
        <c:ser>
          <c:idx val="5"/>
          <c:order val="5"/>
          <c:tx>
            <c:strRef>
              <c:f>Q3_d_taust!$G$2</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B0-48C5-A86F-B3DF6D3CC1E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Q3_d_taust!$A$3:$A$20</c:f>
              <c:strCache>
                <c:ptCount val="18"/>
                <c:pt idx="0">
                  <c:v>Põllumajandus- ja Toiduamet on pädev toidukäitlemisettevõtete toidu ohutust kontrollima</c:v>
                </c:pt>
                <c:pt idx="1">
                  <c:v>Mees</c:v>
                </c:pt>
                <c:pt idx="2">
                  <c:v>Naine</c:v>
                </c:pt>
                <c:pt idx="3">
                  <c:v>Põllumajandus- ja Toiduametil on piisavalt teadmisi, et tagada toidu ohutuse riiklik kontroll</c:v>
                </c:pt>
                <c:pt idx="4">
                  <c:v>Mees</c:v>
                </c:pt>
                <c:pt idx="5">
                  <c:v>Naine</c:v>
                </c:pt>
                <c:pt idx="6">
                  <c:v>Põllumajandus- ja Toiduamet on toidu ohutuse osas aus</c:v>
                </c:pt>
                <c:pt idx="7">
                  <c:v>Mees</c:v>
                </c:pt>
                <c:pt idx="8">
                  <c:v>Naine</c:v>
                </c:pt>
                <c:pt idx="9">
                  <c:v>Põllumajandus- ja Toiduamet pöörab toidu ohutusele erilist tähelepanu</c:v>
                </c:pt>
                <c:pt idx="10">
                  <c:v>Mees</c:v>
                </c:pt>
                <c:pt idx="11">
                  <c:v>Naine</c:v>
                </c:pt>
                <c:pt idx="12">
                  <c:v>Põllumajandus- ja Toiduamet on toidu ohutust puudutava info osas piisavalt avatud</c:v>
                </c:pt>
                <c:pt idx="13">
                  <c:v>Mees</c:v>
                </c:pt>
                <c:pt idx="14">
                  <c:v>Naine</c:v>
                </c:pt>
                <c:pt idx="15">
                  <c:v>Põllumajandus- ja Toiduameti tegevus toidu ohutuse tagamiseks on piisav</c:v>
                </c:pt>
                <c:pt idx="16">
                  <c:v>Mees</c:v>
                </c:pt>
                <c:pt idx="17">
                  <c:v>Naine</c:v>
                </c:pt>
              </c:strCache>
            </c:strRef>
          </c:cat>
          <c:val>
            <c:numRef>
              <c:f>Q3_d_taust!$G$3:$G$20</c:f>
              <c:numCache>
                <c:formatCode>0</c:formatCode>
                <c:ptCount val="18"/>
                <c:pt idx="1">
                  <c:v>4.7619047619047601</c:v>
                </c:pt>
                <c:pt idx="2">
                  <c:v>6.3981042654028402</c:v>
                </c:pt>
                <c:pt idx="4">
                  <c:v>4.4973544973545003</c:v>
                </c:pt>
                <c:pt idx="5">
                  <c:v>6.1611374407582904</c:v>
                </c:pt>
                <c:pt idx="7">
                  <c:v>5.5555555555555598</c:v>
                </c:pt>
                <c:pt idx="8">
                  <c:v>8.7677725118483405</c:v>
                </c:pt>
                <c:pt idx="10">
                  <c:v>6.0846560846560802</c:v>
                </c:pt>
                <c:pt idx="11">
                  <c:v>10.1895734597156</c:v>
                </c:pt>
                <c:pt idx="13">
                  <c:v>6.8783068783068799</c:v>
                </c:pt>
                <c:pt idx="14">
                  <c:v>9.4786729857819907</c:v>
                </c:pt>
                <c:pt idx="16">
                  <c:v>7.6719576719576699</c:v>
                </c:pt>
                <c:pt idx="17">
                  <c:v>9.7156398104265396</c:v>
                </c:pt>
              </c:numCache>
            </c:numRef>
          </c:val>
          <c:extLst>
            <c:ext xmlns:c16="http://schemas.microsoft.com/office/drawing/2014/chart" uri="{C3380CC4-5D6E-409C-BE32-E72D297353CC}">
              <c16:uniqueId val="{00000007-45B0-48C5-A86F-B3DF6D3CC1E7}"/>
            </c:ext>
          </c:extLst>
        </c:ser>
        <c:dLbls>
          <c:showLegendKey val="0"/>
          <c:showVal val="1"/>
          <c:showCatName val="0"/>
          <c:showSerName val="0"/>
          <c:showPercent val="0"/>
          <c:showBubbleSize val="0"/>
        </c:dLbls>
        <c:gapWidth val="150"/>
        <c:shape val="box"/>
        <c:axId val="457957928"/>
        <c:axId val="457958712"/>
        <c:axId val="0"/>
      </c:bar3DChart>
      <c:catAx>
        <c:axId val="457957928"/>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57958712"/>
        <c:crosses val="autoZero"/>
        <c:auto val="1"/>
        <c:lblAlgn val="ctr"/>
        <c:lblOffset val="100"/>
        <c:noMultiLvlLbl val="0"/>
      </c:catAx>
      <c:valAx>
        <c:axId val="457958712"/>
        <c:scaling>
          <c:orientation val="minMax"/>
        </c:scaling>
        <c:delete val="1"/>
        <c:axPos val="t"/>
        <c:numFmt formatCode="0%" sourceLinked="1"/>
        <c:majorTickMark val="none"/>
        <c:minorTickMark val="none"/>
        <c:tickLblPos val="nextTo"/>
        <c:crossAx val="457957928"/>
        <c:crosses val="autoZero"/>
        <c:crossBetween val="between"/>
      </c:valAx>
      <c:spPr>
        <a:noFill/>
        <a:ln>
          <a:noFill/>
        </a:ln>
        <a:effectLst/>
      </c:spPr>
    </c:plotArea>
    <c:legend>
      <c:legendPos val="r"/>
      <c:layout>
        <c:manualLayout>
          <c:xMode val="edge"/>
          <c:yMode val="edge"/>
          <c:x val="0.84188971978688598"/>
          <c:y val="0.44806076192902272"/>
          <c:w val="0.15481236656906841"/>
          <c:h val="0.184987983512337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layout>
        <c:manualLayout>
          <c:xMode val="edge"/>
          <c:yMode val="edge"/>
          <c:x val="0.29878268031684546"/>
          <c:y val="4.613704911234385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1992674465440616"/>
          <c:y val="7.4230755646908106E-2"/>
          <c:w val="0.39013329469371344"/>
          <c:h val="0.89290923742661643"/>
        </c:manualLayout>
      </c:layout>
      <c:bar3DChart>
        <c:barDir val="bar"/>
        <c:grouping val="percentStacked"/>
        <c:varyColors val="0"/>
        <c:ser>
          <c:idx val="0"/>
          <c:order val="0"/>
          <c:tx>
            <c:strRef>
              <c:f>Q3_d_taust!$B$25</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Q3_d_taust!$A$26:$A$40</c:f>
              <c:strCache>
                <c:ptCount val="15"/>
                <c:pt idx="0">
                  <c:v>Põllumajandus- ja Toiduamet on pädev toidukäitlemisettevõtete toidu ohutust kontrollima</c:v>
                </c:pt>
                <c:pt idx="1">
                  <c:v>18-29</c:v>
                </c:pt>
                <c:pt idx="2">
                  <c:v>30-49</c:v>
                </c:pt>
                <c:pt idx="3">
                  <c:v>50-64</c:v>
                </c:pt>
                <c:pt idx="4">
                  <c:v>65-74</c:v>
                </c:pt>
                <c:pt idx="5">
                  <c:v>Põllumajandus- ja Toiduametil on piisavalt teadmisi, et tagada toidu ohutuse riiklik kontroll</c:v>
                </c:pt>
                <c:pt idx="6">
                  <c:v>18-29</c:v>
                </c:pt>
                <c:pt idx="7">
                  <c:v>30-49</c:v>
                </c:pt>
                <c:pt idx="8">
                  <c:v>50-64</c:v>
                </c:pt>
                <c:pt idx="9">
                  <c:v>65-74</c:v>
                </c:pt>
                <c:pt idx="10">
                  <c:v>Põllumajandus- ja Toiduamet on toidu ohutuse osas aus</c:v>
                </c:pt>
                <c:pt idx="11">
                  <c:v>18-29</c:v>
                </c:pt>
                <c:pt idx="12">
                  <c:v>30-49</c:v>
                </c:pt>
                <c:pt idx="13">
                  <c:v>50-64</c:v>
                </c:pt>
                <c:pt idx="14">
                  <c:v>65-74</c:v>
                </c:pt>
              </c:strCache>
            </c:strRef>
          </c:cat>
          <c:val>
            <c:numRef>
              <c:f>Q3_d_taust!$B$26:$B$40</c:f>
              <c:numCache>
                <c:formatCode>0</c:formatCode>
                <c:ptCount val="15"/>
                <c:pt idx="1">
                  <c:v>29.927007299270102</c:v>
                </c:pt>
                <c:pt idx="2">
                  <c:v>25.688073394495401</c:v>
                </c:pt>
                <c:pt idx="3">
                  <c:v>25.541125541125499</c:v>
                </c:pt>
                <c:pt idx="4">
                  <c:v>28.571428571428601</c:v>
                </c:pt>
                <c:pt idx="6">
                  <c:v>30.656934306569301</c:v>
                </c:pt>
                <c:pt idx="7">
                  <c:v>25.3822629969419</c:v>
                </c:pt>
                <c:pt idx="8">
                  <c:v>26.839826839826799</c:v>
                </c:pt>
                <c:pt idx="9">
                  <c:v>28.571428571428601</c:v>
                </c:pt>
                <c:pt idx="11">
                  <c:v>18.978102189781001</c:v>
                </c:pt>
                <c:pt idx="12">
                  <c:v>18.348623853210999</c:v>
                </c:pt>
                <c:pt idx="13">
                  <c:v>15.1515151515152</c:v>
                </c:pt>
                <c:pt idx="14">
                  <c:v>15.2380952380952</c:v>
                </c:pt>
              </c:numCache>
            </c:numRef>
          </c:val>
          <c:extLst>
            <c:ext xmlns:c16="http://schemas.microsoft.com/office/drawing/2014/chart" uri="{C3380CC4-5D6E-409C-BE32-E72D297353CC}">
              <c16:uniqueId val="{00000000-98F3-48C4-89DE-01F4446C4E9E}"/>
            </c:ext>
          </c:extLst>
        </c:ser>
        <c:ser>
          <c:idx val="1"/>
          <c:order val="1"/>
          <c:tx>
            <c:strRef>
              <c:f>Q3_d_taust!$C$25</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Q3_d_taust!$A$26:$A$40</c:f>
              <c:strCache>
                <c:ptCount val="15"/>
                <c:pt idx="0">
                  <c:v>Põllumajandus- ja Toiduamet on pädev toidukäitlemisettevõtete toidu ohutust kontrollima</c:v>
                </c:pt>
                <c:pt idx="1">
                  <c:v>18-29</c:v>
                </c:pt>
                <c:pt idx="2">
                  <c:v>30-49</c:v>
                </c:pt>
                <c:pt idx="3">
                  <c:v>50-64</c:v>
                </c:pt>
                <c:pt idx="4">
                  <c:v>65-74</c:v>
                </c:pt>
                <c:pt idx="5">
                  <c:v>Põllumajandus- ja Toiduametil on piisavalt teadmisi, et tagada toidu ohutuse riiklik kontroll</c:v>
                </c:pt>
                <c:pt idx="6">
                  <c:v>18-29</c:v>
                </c:pt>
                <c:pt idx="7">
                  <c:v>30-49</c:v>
                </c:pt>
                <c:pt idx="8">
                  <c:v>50-64</c:v>
                </c:pt>
                <c:pt idx="9">
                  <c:v>65-74</c:v>
                </c:pt>
                <c:pt idx="10">
                  <c:v>Põllumajandus- ja Toiduamet on toidu ohutuse osas aus</c:v>
                </c:pt>
                <c:pt idx="11">
                  <c:v>18-29</c:v>
                </c:pt>
                <c:pt idx="12">
                  <c:v>30-49</c:v>
                </c:pt>
                <c:pt idx="13">
                  <c:v>50-64</c:v>
                </c:pt>
                <c:pt idx="14">
                  <c:v>65-74</c:v>
                </c:pt>
              </c:strCache>
            </c:strRef>
          </c:cat>
          <c:val>
            <c:numRef>
              <c:f>Q3_d_taust!$C$26:$C$40</c:f>
              <c:numCache>
                <c:formatCode>0</c:formatCode>
                <c:ptCount val="15"/>
                <c:pt idx="1">
                  <c:v>45.2554744525548</c:v>
                </c:pt>
                <c:pt idx="2">
                  <c:v>48.318042813455698</c:v>
                </c:pt>
                <c:pt idx="3">
                  <c:v>51.082251082251098</c:v>
                </c:pt>
                <c:pt idx="4">
                  <c:v>45.714285714285701</c:v>
                </c:pt>
                <c:pt idx="6">
                  <c:v>43.0656934306569</c:v>
                </c:pt>
                <c:pt idx="7">
                  <c:v>43.119266055045898</c:v>
                </c:pt>
                <c:pt idx="8">
                  <c:v>51.948051948051997</c:v>
                </c:pt>
                <c:pt idx="9">
                  <c:v>49.523809523809497</c:v>
                </c:pt>
                <c:pt idx="11">
                  <c:v>46.715328467153299</c:v>
                </c:pt>
                <c:pt idx="12">
                  <c:v>40.061162079510702</c:v>
                </c:pt>
                <c:pt idx="13">
                  <c:v>38.095238095238102</c:v>
                </c:pt>
                <c:pt idx="14">
                  <c:v>39.047619047619101</c:v>
                </c:pt>
              </c:numCache>
            </c:numRef>
          </c:val>
          <c:extLst>
            <c:ext xmlns:c16="http://schemas.microsoft.com/office/drawing/2014/chart" uri="{C3380CC4-5D6E-409C-BE32-E72D297353CC}">
              <c16:uniqueId val="{00000001-98F3-48C4-89DE-01F4446C4E9E}"/>
            </c:ext>
          </c:extLst>
        </c:ser>
        <c:ser>
          <c:idx val="2"/>
          <c:order val="2"/>
          <c:tx>
            <c:strRef>
              <c:f>Q3_d_taust!$D$25</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Q3_d_taust!$A$26:$A$40</c:f>
              <c:strCache>
                <c:ptCount val="15"/>
                <c:pt idx="0">
                  <c:v>Põllumajandus- ja Toiduamet on pädev toidukäitlemisettevõtete toidu ohutust kontrollima</c:v>
                </c:pt>
                <c:pt idx="1">
                  <c:v>18-29</c:v>
                </c:pt>
                <c:pt idx="2">
                  <c:v>30-49</c:v>
                </c:pt>
                <c:pt idx="3">
                  <c:v>50-64</c:v>
                </c:pt>
                <c:pt idx="4">
                  <c:v>65-74</c:v>
                </c:pt>
                <c:pt idx="5">
                  <c:v>Põllumajandus- ja Toiduametil on piisavalt teadmisi, et tagada toidu ohutuse riiklik kontroll</c:v>
                </c:pt>
                <c:pt idx="6">
                  <c:v>18-29</c:v>
                </c:pt>
                <c:pt idx="7">
                  <c:v>30-49</c:v>
                </c:pt>
                <c:pt idx="8">
                  <c:v>50-64</c:v>
                </c:pt>
                <c:pt idx="9">
                  <c:v>65-74</c:v>
                </c:pt>
                <c:pt idx="10">
                  <c:v>Põllumajandus- ja Toiduamet on toidu ohutuse osas aus</c:v>
                </c:pt>
                <c:pt idx="11">
                  <c:v>18-29</c:v>
                </c:pt>
                <c:pt idx="12">
                  <c:v>30-49</c:v>
                </c:pt>
                <c:pt idx="13">
                  <c:v>50-64</c:v>
                </c:pt>
                <c:pt idx="14">
                  <c:v>65-74</c:v>
                </c:pt>
              </c:strCache>
            </c:strRef>
          </c:cat>
          <c:val>
            <c:numRef>
              <c:f>Q3_d_taust!$D$26:$D$40</c:f>
              <c:numCache>
                <c:formatCode>0</c:formatCode>
                <c:ptCount val="15"/>
                <c:pt idx="1">
                  <c:v>15.3284671532847</c:v>
                </c:pt>
                <c:pt idx="2">
                  <c:v>15.902140672782901</c:v>
                </c:pt>
                <c:pt idx="3">
                  <c:v>13.852813852813901</c:v>
                </c:pt>
                <c:pt idx="4">
                  <c:v>10.476190476190499</c:v>
                </c:pt>
                <c:pt idx="6">
                  <c:v>16.058394160583902</c:v>
                </c:pt>
                <c:pt idx="7">
                  <c:v>18.654434250764499</c:v>
                </c:pt>
                <c:pt idx="8">
                  <c:v>11.2554112554113</c:v>
                </c:pt>
                <c:pt idx="9">
                  <c:v>9.5238095238095202</c:v>
                </c:pt>
                <c:pt idx="11">
                  <c:v>19.7080291970803</c:v>
                </c:pt>
                <c:pt idx="12">
                  <c:v>25.0764525993884</c:v>
                </c:pt>
                <c:pt idx="13">
                  <c:v>29.437229437229401</c:v>
                </c:pt>
                <c:pt idx="14">
                  <c:v>27.619047619047599</c:v>
                </c:pt>
              </c:numCache>
            </c:numRef>
          </c:val>
          <c:extLst>
            <c:ext xmlns:c16="http://schemas.microsoft.com/office/drawing/2014/chart" uri="{C3380CC4-5D6E-409C-BE32-E72D297353CC}">
              <c16:uniqueId val="{00000002-98F3-48C4-89DE-01F4446C4E9E}"/>
            </c:ext>
          </c:extLst>
        </c:ser>
        <c:ser>
          <c:idx val="3"/>
          <c:order val="3"/>
          <c:tx>
            <c:strRef>
              <c:f>Q3_d_taust!$E$25</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Q3_d_taust!$A$26:$A$40</c:f>
              <c:strCache>
                <c:ptCount val="15"/>
                <c:pt idx="0">
                  <c:v>Põllumajandus- ja Toiduamet on pädev toidukäitlemisettevõtete toidu ohutust kontrollima</c:v>
                </c:pt>
                <c:pt idx="1">
                  <c:v>18-29</c:v>
                </c:pt>
                <c:pt idx="2">
                  <c:v>30-49</c:v>
                </c:pt>
                <c:pt idx="3">
                  <c:v>50-64</c:v>
                </c:pt>
                <c:pt idx="4">
                  <c:v>65-74</c:v>
                </c:pt>
                <c:pt idx="5">
                  <c:v>Põllumajandus- ja Toiduametil on piisavalt teadmisi, et tagada toidu ohutuse riiklik kontroll</c:v>
                </c:pt>
                <c:pt idx="6">
                  <c:v>18-29</c:v>
                </c:pt>
                <c:pt idx="7">
                  <c:v>30-49</c:v>
                </c:pt>
                <c:pt idx="8">
                  <c:v>50-64</c:v>
                </c:pt>
                <c:pt idx="9">
                  <c:v>65-74</c:v>
                </c:pt>
                <c:pt idx="10">
                  <c:v>Põllumajandus- ja Toiduamet on toidu ohutuse osas aus</c:v>
                </c:pt>
                <c:pt idx="11">
                  <c:v>18-29</c:v>
                </c:pt>
                <c:pt idx="12">
                  <c:v>30-49</c:v>
                </c:pt>
                <c:pt idx="13">
                  <c:v>50-64</c:v>
                </c:pt>
                <c:pt idx="14">
                  <c:v>65-74</c:v>
                </c:pt>
              </c:strCache>
            </c:strRef>
          </c:cat>
          <c:val>
            <c:numRef>
              <c:f>Q3_d_taust!$E$26:$E$40</c:f>
              <c:numCache>
                <c:formatCode>0</c:formatCode>
                <c:ptCount val="15"/>
                <c:pt idx="1">
                  <c:v>4.3795620437956204</c:v>
                </c:pt>
                <c:pt idx="2">
                  <c:v>2.75229357798165</c:v>
                </c:pt>
                <c:pt idx="3">
                  <c:v>3.0303030303030298</c:v>
                </c:pt>
                <c:pt idx="4">
                  <c:v>6.6666666666666696</c:v>
                </c:pt>
                <c:pt idx="6">
                  <c:v>3.6496350364963499</c:v>
                </c:pt>
                <c:pt idx="7">
                  <c:v>5.5045871559632999</c:v>
                </c:pt>
                <c:pt idx="8">
                  <c:v>3.4632034632034601</c:v>
                </c:pt>
                <c:pt idx="9">
                  <c:v>4.7619047619047601</c:v>
                </c:pt>
                <c:pt idx="11">
                  <c:v>6.5693430656934302</c:v>
                </c:pt>
                <c:pt idx="12">
                  <c:v>6.11620795107034</c:v>
                </c:pt>
                <c:pt idx="13">
                  <c:v>7.7922077922077904</c:v>
                </c:pt>
                <c:pt idx="14">
                  <c:v>6.6666666666666696</c:v>
                </c:pt>
              </c:numCache>
            </c:numRef>
          </c:val>
          <c:extLst>
            <c:ext xmlns:c16="http://schemas.microsoft.com/office/drawing/2014/chart" uri="{C3380CC4-5D6E-409C-BE32-E72D297353CC}">
              <c16:uniqueId val="{00000003-98F3-48C4-89DE-01F4446C4E9E}"/>
            </c:ext>
          </c:extLst>
        </c:ser>
        <c:ser>
          <c:idx val="4"/>
          <c:order val="4"/>
          <c:tx>
            <c:strRef>
              <c:f>Q3_d_taust!$F$25</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F3-48C4-89DE-01F4446C4E9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Q3_d_taust!$A$26:$A$40</c:f>
              <c:strCache>
                <c:ptCount val="15"/>
                <c:pt idx="0">
                  <c:v>Põllumajandus- ja Toiduamet on pädev toidukäitlemisettevõtete toidu ohutust kontrollima</c:v>
                </c:pt>
                <c:pt idx="1">
                  <c:v>18-29</c:v>
                </c:pt>
                <c:pt idx="2">
                  <c:v>30-49</c:v>
                </c:pt>
                <c:pt idx="3">
                  <c:v>50-64</c:v>
                </c:pt>
                <c:pt idx="4">
                  <c:v>65-74</c:v>
                </c:pt>
                <c:pt idx="5">
                  <c:v>Põllumajandus- ja Toiduametil on piisavalt teadmisi, et tagada toidu ohutuse riiklik kontroll</c:v>
                </c:pt>
                <c:pt idx="6">
                  <c:v>18-29</c:v>
                </c:pt>
                <c:pt idx="7">
                  <c:v>30-49</c:v>
                </c:pt>
                <c:pt idx="8">
                  <c:v>50-64</c:v>
                </c:pt>
                <c:pt idx="9">
                  <c:v>65-74</c:v>
                </c:pt>
                <c:pt idx="10">
                  <c:v>Põllumajandus- ja Toiduamet on toidu ohutuse osas aus</c:v>
                </c:pt>
                <c:pt idx="11">
                  <c:v>18-29</c:v>
                </c:pt>
                <c:pt idx="12">
                  <c:v>30-49</c:v>
                </c:pt>
                <c:pt idx="13">
                  <c:v>50-64</c:v>
                </c:pt>
                <c:pt idx="14">
                  <c:v>65-74</c:v>
                </c:pt>
              </c:strCache>
            </c:strRef>
          </c:cat>
          <c:val>
            <c:numRef>
              <c:f>Q3_d_taust!$F$26:$F$40</c:f>
              <c:numCache>
                <c:formatCode>0</c:formatCode>
                <c:ptCount val="15"/>
                <c:pt idx="1">
                  <c:v>0.72992700729926996</c:v>
                </c:pt>
                <c:pt idx="2">
                  <c:v>1.5290519877675799</c:v>
                </c:pt>
                <c:pt idx="3">
                  <c:v>0.86580086580086602</c:v>
                </c:pt>
                <c:pt idx="4">
                  <c:v>1.9047619047619</c:v>
                </c:pt>
                <c:pt idx="6">
                  <c:v>2.9197080291970798</c:v>
                </c:pt>
                <c:pt idx="7">
                  <c:v>1.8348623853210999</c:v>
                </c:pt>
                <c:pt idx="8">
                  <c:v>0.86580086580086602</c:v>
                </c:pt>
                <c:pt idx="9">
                  <c:v>0.952380952380952</c:v>
                </c:pt>
                <c:pt idx="11">
                  <c:v>2.1897810218978102</c:v>
                </c:pt>
                <c:pt idx="12">
                  <c:v>2.44648318042813</c:v>
                </c:pt>
                <c:pt idx="13">
                  <c:v>2.16450216450216</c:v>
                </c:pt>
                <c:pt idx="14">
                  <c:v>4.7619047619047601</c:v>
                </c:pt>
              </c:numCache>
            </c:numRef>
          </c:val>
          <c:extLst>
            <c:ext xmlns:c16="http://schemas.microsoft.com/office/drawing/2014/chart" uri="{C3380CC4-5D6E-409C-BE32-E72D297353CC}">
              <c16:uniqueId val="{00000005-98F3-48C4-89DE-01F4446C4E9E}"/>
            </c:ext>
          </c:extLst>
        </c:ser>
        <c:ser>
          <c:idx val="5"/>
          <c:order val="5"/>
          <c:tx>
            <c:strRef>
              <c:f>Q3_d_taust!$G$25</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F3-48C4-89DE-01F4446C4E9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Q3_d_taust!$A$26:$A$40</c:f>
              <c:strCache>
                <c:ptCount val="15"/>
                <c:pt idx="0">
                  <c:v>Põllumajandus- ja Toiduamet on pädev toidukäitlemisettevõtete toidu ohutust kontrollima</c:v>
                </c:pt>
                <c:pt idx="1">
                  <c:v>18-29</c:v>
                </c:pt>
                <c:pt idx="2">
                  <c:v>30-49</c:v>
                </c:pt>
                <c:pt idx="3">
                  <c:v>50-64</c:v>
                </c:pt>
                <c:pt idx="4">
                  <c:v>65-74</c:v>
                </c:pt>
                <c:pt idx="5">
                  <c:v>Põllumajandus- ja Toiduametil on piisavalt teadmisi, et tagada toidu ohutuse riiklik kontroll</c:v>
                </c:pt>
                <c:pt idx="6">
                  <c:v>18-29</c:v>
                </c:pt>
                <c:pt idx="7">
                  <c:v>30-49</c:v>
                </c:pt>
                <c:pt idx="8">
                  <c:v>50-64</c:v>
                </c:pt>
                <c:pt idx="9">
                  <c:v>65-74</c:v>
                </c:pt>
                <c:pt idx="10">
                  <c:v>Põllumajandus- ja Toiduamet on toidu ohutuse osas aus</c:v>
                </c:pt>
                <c:pt idx="11">
                  <c:v>18-29</c:v>
                </c:pt>
                <c:pt idx="12">
                  <c:v>30-49</c:v>
                </c:pt>
                <c:pt idx="13">
                  <c:v>50-64</c:v>
                </c:pt>
                <c:pt idx="14">
                  <c:v>65-74</c:v>
                </c:pt>
              </c:strCache>
            </c:strRef>
          </c:cat>
          <c:val>
            <c:numRef>
              <c:f>Q3_d_taust!$G$26:$G$40</c:f>
              <c:numCache>
                <c:formatCode>0</c:formatCode>
                <c:ptCount val="15"/>
                <c:pt idx="1">
                  <c:v>4.3795620437956204</c:v>
                </c:pt>
                <c:pt idx="2">
                  <c:v>5.81039755351682</c:v>
                </c:pt>
                <c:pt idx="3">
                  <c:v>5.6277056277056303</c:v>
                </c:pt>
                <c:pt idx="4">
                  <c:v>6.6666666666666696</c:v>
                </c:pt>
                <c:pt idx="6">
                  <c:v>3.6496350364963499</c:v>
                </c:pt>
                <c:pt idx="7">
                  <c:v>5.5045871559632999</c:v>
                </c:pt>
                <c:pt idx="8">
                  <c:v>5.6277056277056303</c:v>
                </c:pt>
                <c:pt idx="9">
                  <c:v>6.6666666666666696</c:v>
                </c:pt>
                <c:pt idx="11">
                  <c:v>5.8394160583941597</c:v>
                </c:pt>
                <c:pt idx="12">
                  <c:v>7.9510703363914397</c:v>
                </c:pt>
                <c:pt idx="13">
                  <c:v>7.3593073593073601</c:v>
                </c:pt>
                <c:pt idx="14">
                  <c:v>6.6666666666666696</c:v>
                </c:pt>
              </c:numCache>
            </c:numRef>
          </c:val>
          <c:extLst>
            <c:ext xmlns:c16="http://schemas.microsoft.com/office/drawing/2014/chart" uri="{C3380CC4-5D6E-409C-BE32-E72D297353CC}">
              <c16:uniqueId val="{00000007-98F3-48C4-89DE-01F4446C4E9E}"/>
            </c:ext>
          </c:extLst>
        </c:ser>
        <c:dLbls>
          <c:showLegendKey val="0"/>
          <c:showVal val="1"/>
          <c:showCatName val="0"/>
          <c:showSerName val="0"/>
          <c:showPercent val="0"/>
          <c:showBubbleSize val="0"/>
        </c:dLbls>
        <c:gapWidth val="150"/>
        <c:shape val="box"/>
        <c:axId val="457961456"/>
        <c:axId val="457962632"/>
        <c:axId val="0"/>
      </c:bar3DChart>
      <c:catAx>
        <c:axId val="457961456"/>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57962632"/>
        <c:crosses val="autoZero"/>
        <c:auto val="1"/>
        <c:lblAlgn val="ctr"/>
        <c:lblOffset val="100"/>
        <c:noMultiLvlLbl val="0"/>
      </c:catAx>
      <c:valAx>
        <c:axId val="457962632"/>
        <c:scaling>
          <c:orientation val="minMax"/>
        </c:scaling>
        <c:delete val="1"/>
        <c:axPos val="t"/>
        <c:numFmt formatCode="0%" sourceLinked="1"/>
        <c:majorTickMark val="none"/>
        <c:minorTickMark val="none"/>
        <c:tickLblPos val="nextTo"/>
        <c:crossAx val="457961456"/>
        <c:crosses val="autoZero"/>
        <c:crossBetween val="between"/>
      </c:valAx>
      <c:spPr>
        <a:noFill/>
        <a:ln>
          <a:noFill/>
        </a:ln>
        <a:effectLst/>
      </c:spPr>
    </c:plotArea>
    <c:legend>
      <c:legendPos val="r"/>
      <c:layout>
        <c:manualLayout>
          <c:xMode val="edge"/>
          <c:yMode val="edge"/>
          <c:x val="0.81158339356779874"/>
          <c:y val="0.43441032652885386"/>
          <c:w val="0.16251958469765496"/>
          <c:h val="0.2021239725264468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layout>
        <c:manualLayout>
          <c:xMode val="edge"/>
          <c:yMode val="edge"/>
          <c:x val="0.28504574775873326"/>
          <c:y val="3.117505406539888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Q3_d_taust!$B$41</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Q3_d_taust!$A$42:$A$56</c:f>
              <c:strCache>
                <c:ptCount val="15"/>
                <c:pt idx="0">
                  <c:v>Põllumajandus- ja Toiduamet pöörab toidu ohutusele erilist tähelepanu</c:v>
                </c:pt>
                <c:pt idx="1">
                  <c:v>18-29</c:v>
                </c:pt>
                <c:pt idx="2">
                  <c:v>30-49</c:v>
                </c:pt>
                <c:pt idx="3">
                  <c:v>50-64</c:v>
                </c:pt>
                <c:pt idx="4">
                  <c:v>65-74</c:v>
                </c:pt>
                <c:pt idx="5">
                  <c:v>Põllumajandus- ja Toiduamet on toidu ohutust puudutava info osas piisavalt avatud</c:v>
                </c:pt>
                <c:pt idx="6">
                  <c:v>18-29</c:v>
                </c:pt>
                <c:pt idx="7">
                  <c:v>30-49</c:v>
                </c:pt>
                <c:pt idx="8">
                  <c:v>50-64</c:v>
                </c:pt>
                <c:pt idx="9">
                  <c:v>65-74</c:v>
                </c:pt>
                <c:pt idx="10">
                  <c:v>Põllumajandus- ja Toiduameti tegevus toidu ohutuse tagamiseks on piisav</c:v>
                </c:pt>
                <c:pt idx="11">
                  <c:v>18-29</c:v>
                </c:pt>
                <c:pt idx="12">
                  <c:v>30-49</c:v>
                </c:pt>
                <c:pt idx="13">
                  <c:v>50-64</c:v>
                </c:pt>
                <c:pt idx="14">
                  <c:v>65-74</c:v>
                </c:pt>
              </c:strCache>
            </c:strRef>
          </c:cat>
          <c:val>
            <c:numRef>
              <c:f>Q3_d_taust!$B$42:$B$56</c:f>
              <c:numCache>
                <c:formatCode>0</c:formatCode>
                <c:ptCount val="15"/>
                <c:pt idx="1">
                  <c:v>19.7080291970803</c:v>
                </c:pt>
                <c:pt idx="2">
                  <c:v>16.5137614678899</c:v>
                </c:pt>
                <c:pt idx="3">
                  <c:v>12.1212121212121</c:v>
                </c:pt>
                <c:pt idx="4">
                  <c:v>12.380952380952399</c:v>
                </c:pt>
                <c:pt idx="6">
                  <c:v>15.3284671532847</c:v>
                </c:pt>
                <c:pt idx="7">
                  <c:v>15.2905198776758</c:v>
                </c:pt>
                <c:pt idx="8">
                  <c:v>12.987012987012999</c:v>
                </c:pt>
                <c:pt idx="9">
                  <c:v>5.71428571428571</c:v>
                </c:pt>
                <c:pt idx="11">
                  <c:v>13.138686131386899</c:v>
                </c:pt>
                <c:pt idx="12">
                  <c:v>12.8440366972477</c:v>
                </c:pt>
                <c:pt idx="13">
                  <c:v>12.987012987012999</c:v>
                </c:pt>
                <c:pt idx="14">
                  <c:v>9.5238095238095202</c:v>
                </c:pt>
              </c:numCache>
            </c:numRef>
          </c:val>
          <c:extLst>
            <c:ext xmlns:c16="http://schemas.microsoft.com/office/drawing/2014/chart" uri="{C3380CC4-5D6E-409C-BE32-E72D297353CC}">
              <c16:uniqueId val="{00000000-83FE-484D-8B3F-FD18062F5694}"/>
            </c:ext>
          </c:extLst>
        </c:ser>
        <c:ser>
          <c:idx val="1"/>
          <c:order val="1"/>
          <c:tx>
            <c:strRef>
              <c:f>Q3_d_taust!$C$41</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Q3_d_taust!$A$42:$A$56</c:f>
              <c:strCache>
                <c:ptCount val="15"/>
                <c:pt idx="0">
                  <c:v>Põllumajandus- ja Toiduamet pöörab toidu ohutusele erilist tähelepanu</c:v>
                </c:pt>
                <c:pt idx="1">
                  <c:v>18-29</c:v>
                </c:pt>
                <c:pt idx="2">
                  <c:v>30-49</c:v>
                </c:pt>
                <c:pt idx="3">
                  <c:v>50-64</c:v>
                </c:pt>
                <c:pt idx="4">
                  <c:v>65-74</c:v>
                </c:pt>
                <c:pt idx="5">
                  <c:v>Põllumajandus- ja Toiduamet on toidu ohutust puudutava info osas piisavalt avatud</c:v>
                </c:pt>
                <c:pt idx="6">
                  <c:v>18-29</c:v>
                </c:pt>
                <c:pt idx="7">
                  <c:v>30-49</c:v>
                </c:pt>
                <c:pt idx="8">
                  <c:v>50-64</c:v>
                </c:pt>
                <c:pt idx="9">
                  <c:v>65-74</c:v>
                </c:pt>
                <c:pt idx="10">
                  <c:v>Põllumajandus- ja Toiduameti tegevus toidu ohutuse tagamiseks on piisav</c:v>
                </c:pt>
                <c:pt idx="11">
                  <c:v>18-29</c:v>
                </c:pt>
                <c:pt idx="12">
                  <c:v>30-49</c:v>
                </c:pt>
                <c:pt idx="13">
                  <c:v>50-64</c:v>
                </c:pt>
                <c:pt idx="14">
                  <c:v>65-74</c:v>
                </c:pt>
              </c:strCache>
            </c:strRef>
          </c:cat>
          <c:val>
            <c:numRef>
              <c:f>Q3_d_taust!$C$42:$C$56</c:f>
              <c:numCache>
                <c:formatCode>0</c:formatCode>
                <c:ptCount val="15"/>
                <c:pt idx="1">
                  <c:v>40.145985401459903</c:v>
                </c:pt>
                <c:pt idx="2">
                  <c:v>38.8379204892966</c:v>
                </c:pt>
                <c:pt idx="3">
                  <c:v>35.497835497835503</c:v>
                </c:pt>
                <c:pt idx="4">
                  <c:v>39.047619047619101</c:v>
                </c:pt>
                <c:pt idx="6">
                  <c:v>46.715328467153299</c:v>
                </c:pt>
                <c:pt idx="7">
                  <c:v>39.1437308868502</c:v>
                </c:pt>
                <c:pt idx="8">
                  <c:v>33.766233766233803</c:v>
                </c:pt>
                <c:pt idx="9">
                  <c:v>40</c:v>
                </c:pt>
                <c:pt idx="11">
                  <c:v>40.875912408759099</c:v>
                </c:pt>
                <c:pt idx="12">
                  <c:v>35.168195718654403</c:v>
                </c:pt>
                <c:pt idx="13">
                  <c:v>29.870129870129901</c:v>
                </c:pt>
                <c:pt idx="14">
                  <c:v>38.095238095238102</c:v>
                </c:pt>
              </c:numCache>
            </c:numRef>
          </c:val>
          <c:extLst>
            <c:ext xmlns:c16="http://schemas.microsoft.com/office/drawing/2014/chart" uri="{C3380CC4-5D6E-409C-BE32-E72D297353CC}">
              <c16:uniqueId val="{00000001-83FE-484D-8B3F-FD18062F5694}"/>
            </c:ext>
          </c:extLst>
        </c:ser>
        <c:ser>
          <c:idx val="2"/>
          <c:order val="2"/>
          <c:tx>
            <c:strRef>
              <c:f>Q3_d_taust!$D$41</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Q3_d_taust!$A$42:$A$56</c:f>
              <c:strCache>
                <c:ptCount val="15"/>
                <c:pt idx="0">
                  <c:v>Põllumajandus- ja Toiduamet pöörab toidu ohutusele erilist tähelepanu</c:v>
                </c:pt>
                <c:pt idx="1">
                  <c:v>18-29</c:v>
                </c:pt>
                <c:pt idx="2">
                  <c:v>30-49</c:v>
                </c:pt>
                <c:pt idx="3">
                  <c:v>50-64</c:v>
                </c:pt>
                <c:pt idx="4">
                  <c:v>65-74</c:v>
                </c:pt>
                <c:pt idx="5">
                  <c:v>Põllumajandus- ja Toiduamet on toidu ohutust puudutava info osas piisavalt avatud</c:v>
                </c:pt>
                <c:pt idx="6">
                  <c:v>18-29</c:v>
                </c:pt>
                <c:pt idx="7">
                  <c:v>30-49</c:v>
                </c:pt>
                <c:pt idx="8">
                  <c:v>50-64</c:v>
                </c:pt>
                <c:pt idx="9">
                  <c:v>65-74</c:v>
                </c:pt>
                <c:pt idx="10">
                  <c:v>Põllumajandus- ja Toiduameti tegevus toidu ohutuse tagamiseks on piisav</c:v>
                </c:pt>
                <c:pt idx="11">
                  <c:v>18-29</c:v>
                </c:pt>
                <c:pt idx="12">
                  <c:v>30-49</c:v>
                </c:pt>
                <c:pt idx="13">
                  <c:v>50-64</c:v>
                </c:pt>
                <c:pt idx="14">
                  <c:v>65-74</c:v>
                </c:pt>
              </c:strCache>
            </c:strRef>
          </c:cat>
          <c:val>
            <c:numRef>
              <c:f>Q3_d_taust!$D$42:$D$56</c:f>
              <c:numCache>
                <c:formatCode>0</c:formatCode>
                <c:ptCount val="15"/>
                <c:pt idx="1">
                  <c:v>24.087591240875899</c:v>
                </c:pt>
                <c:pt idx="2">
                  <c:v>25.993883792048901</c:v>
                </c:pt>
                <c:pt idx="3">
                  <c:v>31.601731601731601</c:v>
                </c:pt>
                <c:pt idx="4">
                  <c:v>26.6666666666667</c:v>
                </c:pt>
                <c:pt idx="6">
                  <c:v>21.167883211678799</c:v>
                </c:pt>
                <c:pt idx="7">
                  <c:v>24.159021406727799</c:v>
                </c:pt>
                <c:pt idx="8">
                  <c:v>30.303030303030301</c:v>
                </c:pt>
                <c:pt idx="9">
                  <c:v>34.285714285714299</c:v>
                </c:pt>
                <c:pt idx="11">
                  <c:v>27.007299270072998</c:v>
                </c:pt>
                <c:pt idx="12">
                  <c:v>29.051987767584102</c:v>
                </c:pt>
                <c:pt idx="13">
                  <c:v>28.571428571428601</c:v>
                </c:pt>
                <c:pt idx="14">
                  <c:v>28.571428571428601</c:v>
                </c:pt>
              </c:numCache>
            </c:numRef>
          </c:val>
          <c:extLst>
            <c:ext xmlns:c16="http://schemas.microsoft.com/office/drawing/2014/chart" uri="{C3380CC4-5D6E-409C-BE32-E72D297353CC}">
              <c16:uniqueId val="{00000002-83FE-484D-8B3F-FD18062F5694}"/>
            </c:ext>
          </c:extLst>
        </c:ser>
        <c:ser>
          <c:idx val="3"/>
          <c:order val="3"/>
          <c:tx>
            <c:strRef>
              <c:f>Q3_d_taust!$E$41</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Q3_d_taust!$A$42:$A$56</c:f>
              <c:strCache>
                <c:ptCount val="15"/>
                <c:pt idx="0">
                  <c:v>Põllumajandus- ja Toiduamet pöörab toidu ohutusele erilist tähelepanu</c:v>
                </c:pt>
                <c:pt idx="1">
                  <c:v>18-29</c:v>
                </c:pt>
                <c:pt idx="2">
                  <c:v>30-49</c:v>
                </c:pt>
                <c:pt idx="3">
                  <c:v>50-64</c:v>
                </c:pt>
                <c:pt idx="4">
                  <c:v>65-74</c:v>
                </c:pt>
                <c:pt idx="5">
                  <c:v>Põllumajandus- ja Toiduamet on toidu ohutust puudutava info osas piisavalt avatud</c:v>
                </c:pt>
                <c:pt idx="6">
                  <c:v>18-29</c:v>
                </c:pt>
                <c:pt idx="7">
                  <c:v>30-49</c:v>
                </c:pt>
                <c:pt idx="8">
                  <c:v>50-64</c:v>
                </c:pt>
                <c:pt idx="9">
                  <c:v>65-74</c:v>
                </c:pt>
                <c:pt idx="10">
                  <c:v>Põllumajandus- ja Toiduameti tegevus toidu ohutuse tagamiseks on piisav</c:v>
                </c:pt>
                <c:pt idx="11">
                  <c:v>18-29</c:v>
                </c:pt>
                <c:pt idx="12">
                  <c:v>30-49</c:v>
                </c:pt>
                <c:pt idx="13">
                  <c:v>50-64</c:v>
                </c:pt>
                <c:pt idx="14">
                  <c:v>65-74</c:v>
                </c:pt>
              </c:strCache>
            </c:strRef>
          </c:cat>
          <c:val>
            <c:numRef>
              <c:f>Q3_d_taust!$E$42:$E$56</c:f>
              <c:numCache>
                <c:formatCode>0</c:formatCode>
                <c:ptCount val="15"/>
                <c:pt idx="1">
                  <c:v>8.7591240875912408</c:v>
                </c:pt>
                <c:pt idx="2">
                  <c:v>7.0336391437308903</c:v>
                </c:pt>
                <c:pt idx="3">
                  <c:v>8.6580086580086597</c:v>
                </c:pt>
                <c:pt idx="4">
                  <c:v>10.476190476190499</c:v>
                </c:pt>
                <c:pt idx="6">
                  <c:v>8.0291970802919703</c:v>
                </c:pt>
                <c:pt idx="7">
                  <c:v>8.5626911314984699</c:v>
                </c:pt>
                <c:pt idx="8">
                  <c:v>12.987012987012999</c:v>
                </c:pt>
                <c:pt idx="9">
                  <c:v>5.71428571428571</c:v>
                </c:pt>
                <c:pt idx="11">
                  <c:v>10.2189781021898</c:v>
                </c:pt>
                <c:pt idx="12">
                  <c:v>11.0091743119266</c:v>
                </c:pt>
                <c:pt idx="13">
                  <c:v>13.419913419913399</c:v>
                </c:pt>
                <c:pt idx="14">
                  <c:v>7.6190476190476204</c:v>
                </c:pt>
              </c:numCache>
            </c:numRef>
          </c:val>
          <c:extLst>
            <c:ext xmlns:c16="http://schemas.microsoft.com/office/drawing/2014/chart" uri="{C3380CC4-5D6E-409C-BE32-E72D297353CC}">
              <c16:uniqueId val="{00000003-83FE-484D-8B3F-FD18062F5694}"/>
            </c:ext>
          </c:extLst>
        </c:ser>
        <c:ser>
          <c:idx val="4"/>
          <c:order val="4"/>
          <c:tx>
            <c:strRef>
              <c:f>Q3_d_taust!$F$41</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FE-484D-8B3F-FD18062F569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Q3_d_taust!$A$42:$A$56</c:f>
              <c:strCache>
                <c:ptCount val="15"/>
                <c:pt idx="0">
                  <c:v>Põllumajandus- ja Toiduamet pöörab toidu ohutusele erilist tähelepanu</c:v>
                </c:pt>
                <c:pt idx="1">
                  <c:v>18-29</c:v>
                </c:pt>
                <c:pt idx="2">
                  <c:v>30-49</c:v>
                </c:pt>
                <c:pt idx="3">
                  <c:v>50-64</c:v>
                </c:pt>
                <c:pt idx="4">
                  <c:v>65-74</c:v>
                </c:pt>
                <c:pt idx="5">
                  <c:v>Põllumajandus- ja Toiduamet on toidu ohutust puudutava info osas piisavalt avatud</c:v>
                </c:pt>
                <c:pt idx="6">
                  <c:v>18-29</c:v>
                </c:pt>
                <c:pt idx="7">
                  <c:v>30-49</c:v>
                </c:pt>
                <c:pt idx="8">
                  <c:v>50-64</c:v>
                </c:pt>
                <c:pt idx="9">
                  <c:v>65-74</c:v>
                </c:pt>
                <c:pt idx="10">
                  <c:v>Põllumajandus- ja Toiduameti tegevus toidu ohutuse tagamiseks on piisav</c:v>
                </c:pt>
                <c:pt idx="11">
                  <c:v>18-29</c:v>
                </c:pt>
                <c:pt idx="12">
                  <c:v>30-49</c:v>
                </c:pt>
                <c:pt idx="13">
                  <c:v>50-64</c:v>
                </c:pt>
                <c:pt idx="14">
                  <c:v>65-74</c:v>
                </c:pt>
              </c:strCache>
            </c:strRef>
          </c:cat>
          <c:val>
            <c:numRef>
              <c:f>Q3_d_taust!$F$42:$F$56</c:f>
              <c:numCache>
                <c:formatCode>General</c:formatCode>
                <c:ptCount val="15"/>
                <c:pt idx="2" formatCode="0">
                  <c:v>2.75229357798165</c:v>
                </c:pt>
                <c:pt idx="3" formatCode="0">
                  <c:v>3.8961038961039001</c:v>
                </c:pt>
                <c:pt idx="4" formatCode="0">
                  <c:v>3.8095238095238102</c:v>
                </c:pt>
                <c:pt idx="6" formatCode="0">
                  <c:v>2.9197080291970798</c:v>
                </c:pt>
                <c:pt idx="7" formatCode="0">
                  <c:v>3.36391437308869</c:v>
                </c:pt>
                <c:pt idx="8" formatCode="0">
                  <c:v>2.16450216450216</c:v>
                </c:pt>
                <c:pt idx="9" formatCode="0">
                  <c:v>5.71428571428571</c:v>
                </c:pt>
                <c:pt idx="11" formatCode="0">
                  <c:v>2.1897810218978102</c:v>
                </c:pt>
                <c:pt idx="12" formatCode="0">
                  <c:v>3.05810397553517</c:v>
                </c:pt>
                <c:pt idx="13" formatCode="0">
                  <c:v>5.1948051948052001</c:v>
                </c:pt>
                <c:pt idx="14" formatCode="0">
                  <c:v>7.6190476190476204</c:v>
                </c:pt>
              </c:numCache>
            </c:numRef>
          </c:val>
          <c:extLst>
            <c:ext xmlns:c16="http://schemas.microsoft.com/office/drawing/2014/chart" uri="{C3380CC4-5D6E-409C-BE32-E72D297353CC}">
              <c16:uniqueId val="{00000005-83FE-484D-8B3F-FD18062F5694}"/>
            </c:ext>
          </c:extLst>
        </c:ser>
        <c:ser>
          <c:idx val="5"/>
          <c:order val="5"/>
          <c:tx>
            <c:strRef>
              <c:f>Q3_d_taust!$G$41</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FE-484D-8B3F-FD18062F569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Q3_d_taust!$A$42:$A$56</c:f>
              <c:strCache>
                <c:ptCount val="15"/>
                <c:pt idx="0">
                  <c:v>Põllumajandus- ja Toiduamet pöörab toidu ohutusele erilist tähelepanu</c:v>
                </c:pt>
                <c:pt idx="1">
                  <c:v>18-29</c:v>
                </c:pt>
                <c:pt idx="2">
                  <c:v>30-49</c:v>
                </c:pt>
                <c:pt idx="3">
                  <c:v>50-64</c:v>
                </c:pt>
                <c:pt idx="4">
                  <c:v>65-74</c:v>
                </c:pt>
                <c:pt idx="5">
                  <c:v>Põllumajandus- ja Toiduamet on toidu ohutust puudutava info osas piisavalt avatud</c:v>
                </c:pt>
                <c:pt idx="6">
                  <c:v>18-29</c:v>
                </c:pt>
                <c:pt idx="7">
                  <c:v>30-49</c:v>
                </c:pt>
                <c:pt idx="8">
                  <c:v>50-64</c:v>
                </c:pt>
                <c:pt idx="9">
                  <c:v>65-74</c:v>
                </c:pt>
                <c:pt idx="10">
                  <c:v>Põllumajandus- ja Toiduameti tegevus toidu ohutuse tagamiseks on piisav</c:v>
                </c:pt>
                <c:pt idx="11">
                  <c:v>18-29</c:v>
                </c:pt>
                <c:pt idx="12">
                  <c:v>30-49</c:v>
                </c:pt>
                <c:pt idx="13">
                  <c:v>50-64</c:v>
                </c:pt>
                <c:pt idx="14">
                  <c:v>65-74</c:v>
                </c:pt>
              </c:strCache>
            </c:strRef>
          </c:cat>
          <c:val>
            <c:numRef>
              <c:f>Q3_d_taust!$G$42:$G$56</c:f>
              <c:numCache>
                <c:formatCode>0</c:formatCode>
                <c:ptCount val="15"/>
                <c:pt idx="1">
                  <c:v>7.2992700729926998</c:v>
                </c:pt>
                <c:pt idx="2">
                  <c:v>8.86850152905199</c:v>
                </c:pt>
                <c:pt idx="3">
                  <c:v>8.2251082251082295</c:v>
                </c:pt>
                <c:pt idx="4">
                  <c:v>7.6190476190476204</c:v>
                </c:pt>
                <c:pt idx="6">
                  <c:v>5.8394160583941597</c:v>
                </c:pt>
                <c:pt idx="7">
                  <c:v>9.4801223241590193</c:v>
                </c:pt>
                <c:pt idx="8">
                  <c:v>7.7922077922077904</c:v>
                </c:pt>
                <c:pt idx="9">
                  <c:v>8.5714285714285694</c:v>
                </c:pt>
                <c:pt idx="11">
                  <c:v>6.5693430656934302</c:v>
                </c:pt>
                <c:pt idx="12">
                  <c:v>8.86850152905199</c:v>
                </c:pt>
                <c:pt idx="13">
                  <c:v>9.9567099567099593</c:v>
                </c:pt>
                <c:pt idx="14">
                  <c:v>8.5714285714285694</c:v>
                </c:pt>
              </c:numCache>
            </c:numRef>
          </c:val>
          <c:extLst>
            <c:ext xmlns:c16="http://schemas.microsoft.com/office/drawing/2014/chart" uri="{C3380CC4-5D6E-409C-BE32-E72D297353CC}">
              <c16:uniqueId val="{00000007-83FE-484D-8B3F-FD18062F5694}"/>
            </c:ext>
          </c:extLst>
        </c:ser>
        <c:dLbls>
          <c:showLegendKey val="0"/>
          <c:showVal val="1"/>
          <c:showCatName val="0"/>
          <c:showSerName val="0"/>
          <c:showPercent val="0"/>
          <c:showBubbleSize val="0"/>
        </c:dLbls>
        <c:gapWidth val="150"/>
        <c:shape val="box"/>
        <c:axId val="458881816"/>
        <c:axId val="458881424"/>
        <c:axId val="0"/>
      </c:bar3DChart>
      <c:catAx>
        <c:axId val="458881816"/>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58881424"/>
        <c:crosses val="autoZero"/>
        <c:auto val="1"/>
        <c:lblAlgn val="ctr"/>
        <c:lblOffset val="100"/>
        <c:noMultiLvlLbl val="0"/>
      </c:catAx>
      <c:valAx>
        <c:axId val="458881424"/>
        <c:scaling>
          <c:orientation val="minMax"/>
        </c:scaling>
        <c:delete val="1"/>
        <c:axPos val="t"/>
        <c:numFmt formatCode="0%" sourceLinked="1"/>
        <c:majorTickMark val="none"/>
        <c:minorTickMark val="none"/>
        <c:tickLblPos val="nextTo"/>
        <c:crossAx val="4588818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layout>
        <c:manualLayout>
          <c:xMode val="edge"/>
          <c:yMode val="edge"/>
          <c:x val="0.42596767295942362"/>
          <c:y val="9.798199888752975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Q3_d_taust!$B$65</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Q3_d_taust!$A$66:$A$83</c:f>
              <c:strCache>
                <c:ptCount val="18"/>
                <c:pt idx="0">
                  <c:v>Põllumajandus- ja Toiduamet on pädev toidukäitlemisettevõtete toidu ohutust kontrollima</c:v>
                </c:pt>
                <c:pt idx="1">
                  <c:v>eesti</c:v>
                </c:pt>
                <c:pt idx="2">
                  <c:v>vene ja muu</c:v>
                </c:pt>
                <c:pt idx="3">
                  <c:v>Põllumajandus- ja Toiduametil on piisavalt teadmisi, et tagada toidu ohutuse riiklik kontroll</c:v>
                </c:pt>
                <c:pt idx="4">
                  <c:v>eesti</c:v>
                </c:pt>
                <c:pt idx="5">
                  <c:v>vene ja muu</c:v>
                </c:pt>
                <c:pt idx="6">
                  <c:v>Põllumajandus- ja Toiduamet on toidu ohutuse osas aus</c:v>
                </c:pt>
                <c:pt idx="7">
                  <c:v>eesti</c:v>
                </c:pt>
                <c:pt idx="8">
                  <c:v>vene ja muu</c:v>
                </c:pt>
                <c:pt idx="9">
                  <c:v>Põllumajandus- ja Toiduamet pöörab toidu ohutusele erilist tähelepanu</c:v>
                </c:pt>
                <c:pt idx="10">
                  <c:v>eesti</c:v>
                </c:pt>
                <c:pt idx="11">
                  <c:v>vene ja muu</c:v>
                </c:pt>
                <c:pt idx="12">
                  <c:v>Põllumajandus- ja Toiduamet on toidu ohutust puudutava info osas piisavalt avatud</c:v>
                </c:pt>
                <c:pt idx="13">
                  <c:v>eesti</c:v>
                </c:pt>
                <c:pt idx="14">
                  <c:v>vene ja muu</c:v>
                </c:pt>
                <c:pt idx="15">
                  <c:v>Põllumajandus- ja Toiduameti tegevus toidu ohutuse tagamiseks on piisav</c:v>
                </c:pt>
                <c:pt idx="16">
                  <c:v>eesti</c:v>
                </c:pt>
                <c:pt idx="17">
                  <c:v>vene ja muu</c:v>
                </c:pt>
              </c:strCache>
            </c:strRef>
          </c:cat>
          <c:val>
            <c:numRef>
              <c:f>Q3_d_taust!$B$66:$B$83</c:f>
              <c:numCache>
                <c:formatCode>0</c:formatCode>
                <c:ptCount val="18"/>
                <c:pt idx="1">
                  <c:v>28.804347826087</c:v>
                </c:pt>
                <c:pt idx="2">
                  <c:v>22.177419354838701</c:v>
                </c:pt>
                <c:pt idx="4">
                  <c:v>30.434782608695699</c:v>
                </c:pt>
                <c:pt idx="5">
                  <c:v>19.758064516129</c:v>
                </c:pt>
                <c:pt idx="7">
                  <c:v>19.565217391304301</c:v>
                </c:pt>
                <c:pt idx="8">
                  <c:v>11.693548387096801</c:v>
                </c:pt>
                <c:pt idx="10">
                  <c:v>17.0289855072464</c:v>
                </c:pt>
                <c:pt idx="11">
                  <c:v>11.290322580645199</c:v>
                </c:pt>
                <c:pt idx="13">
                  <c:v>15.2173913043478</c:v>
                </c:pt>
                <c:pt idx="14">
                  <c:v>9.2741935483870996</c:v>
                </c:pt>
                <c:pt idx="16">
                  <c:v>14.311594202898601</c:v>
                </c:pt>
                <c:pt idx="17">
                  <c:v>8.4677419354838701</c:v>
                </c:pt>
              </c:numCache>
            </c:numRef>
          </c:val>
          <c:extLst>
            <c:ext xmlns:c16="http://schemas.microsoft.com/office/drawing/2014/chart" uri="{C3380CC4-5D6E-409C-BE32-E72D297353CC}">
              <c16:uniqueId val="{00000000-210A-431D-BBAC-E2D5F47C92CB}"/>
            </c:ext>
          </c:extLst>
        </c:ser>
        <c:ser>
          <c:idx val="1"/>
          <c:order val="1"/>
          <c:tx>
            <c:strRef>
              <c:f>Q3_d_taust!$C$65</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Q3_d_taust!$A$66:$A$83</c:f>
              <c:strCache>
                <c:ptCount val="18"/>
                <c:pt idx="0">
                  <c:v>Põllumajandus- ja Toiduamet on pädev toidukäitlemisettevõtete toidu ohutust kontrollima</c:v>
                </c:pt>
                <c:pt idx="1">
                  <c:v>eesti</c:v>
                </c:pt>
                <c:pt idx="2">
                  <c:v>vene ja muu</c:v>
                </c:pt>
                <c:pt idx="3">
                  <c:v>Põllumajandus- ja Toiduametil on piisavalt teadmisi, et tagada toidu ohutuse riiklik kontroll</c:v>
                </c:pt>
                <c:pt idx="4">
                  <c:v>eesti</c:v>
                </c:pt>
                <c:pt idx="5">
                  <c:v>vene ja muu</c:v>
                </c:pt>
                <c:pt idx="6">
                  <c:v>Põllumajandus- ja Toiduamet on toidu ohutuse osas aus</c:v>
                </c:pt>
                <c:pt idx="7">
                  <c:v>eesti</c:v>
                </c:pt>
                <c:pt idx="8">
                  <c:v>vene ja muu</c:v>
                </c:pt>
                <c:pt idx="9">
                  <c:v>Põllumajandus- ja Toiduamet pöörab toidu ohutusele erilist tähelepanu</c:v>
                </c:pt>
                <c:pt idx="10">
                  <c:v>eesti</c:v>
                </c:pt>
                <c:pt idx="11">
                  <c:v>vene ja muu</c:v>
                </c:pt>
                <c:pt idx="12">
                  <c:v>Põllumajandus- ja Toiduamet on toidu ohutust puudutava info osas piisavalt avatud</c:v>
                </c:pt>
                <c:pt idx="13">
                  <c:v>eesti</c:v>
                </c:pt>
                <c:pt idx="14">
                  <c:v>vene ja muu</c:v>
                </c:pt>
                <c:pt idx="15">
                  <c:v>Põllumajandus- ja Toiduameti tegevus toidu ohutuse tagamiseks on piisav</c:v>
                </c:pt>
                <c:pt idx="16">
                  <c:v>eesti</c:v>
                </c:pt>
                <c:pt idx="17">
                  <c:v>vene ja muu</c:v>
                </c:pt>
              </c:strCache>
            </c:strRef>
          </c:cat>
          <c:val>
            <c:numRef>
              <c:f>Q3_d_taust!$C$66:$C$83</c:f>
              <c:numCache>
                <c:formatCode>0</c:formatCode>
                <c:ptCount val="18"/>
                <c:pt idx="1">
                  <c:v>50</c:v>
                </c:pt>
                <c:pt idx="2">
                  <c:v>44.354838709677402</c:v>
                </c:pt>
                <c:pt idx="4">
                  <c:v>47.826086956521699</c:v>
                </c:pt>
                <c:pt idx="5">
                  <c:v>43.548387096774199</c:v>
                </c:pt>
                <c:pt idx="7">
                  <c:v>40.579710144927503</c:v>
                </c:pt>
                <c:pt idx="8">
                  <c:v>40.322580645161302</c:v>
                </c:pt>
                <c:pt idx="10">
                  <c:v>38.949275362318801</c:v>
                </c:pt>
                <c:pt idx="11">
                  <c:v>36.290322580645203</c:v>
                </c:pt>
                <c:pt idx="13">
                  <c:v>40.2173913043478</c:v>
                </c:pt>
                <c:pt idx="14">
                  <c:v>36.290322580645203</c:v>
                </c:pt>
                <c:pt idx="16">
                  <c:v>36.956521739130402</c:v>
                </c:pt>
                <c:pt idx="17">
                  <c:v>30.645161290322601</c:v>
                </c:pt>
              </c:numCache>
            </c:numRef>
          </c:val>
          <c:extLst>
            <c:ext xmlns:c16="http://schemas.microsoft.com/office/drawing/2014/chart" uri="{C3380CC4-5D6E-409C-BE32-E72D297353CC}">
              <c16:uniqueId val="{00000001-210A-431D-BBAC-E2D5F47C92CB}"/>
            </c:ext>
          </c:extLst>
        </c:ser>
        <c:ser>
          <c:idx val="2"/>
          <c:order val="2"/>
          <c:tx>
            <c:strRef>
              <c:f>Q3_d_taust!$D$65</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Q3_d_taust!$A$66:$A$83</c:f>
              <c:strCache>
                <c:ptCount val="18"/>
                <c:pt idx="0">
                  <c:v>Põllumajandus- ja Toiduamet on pädev toidukäitlemisettevõtete toidu ohutust kontrollima</c:v>
                </c:pt>
                <c:pt idx="1">
                  <c:v>eesti</c:v>
                </c:pt>
                <c:pt idx="2">
                  <c:v>vene ja muu</c:v>
                </c:pt>
                <c:pt idx="3">
                  <c:v>Põllumajandus- ja Toiduametil on piisavalt teadmisi, et tagada toidu ohutuse riiklik kontroll</c:v>
                </c:pt>
                <c:pt idx="4">
                  <c:v>eesti</c:v>
                </c:pt>
                <c:pt idx="5">
                  <c:v>vene ja muu</c:v>
                </c:pt>
                <c:pt idx="6">
                  <c:v>Põllumajandus- ja Toiduamet on toidu ohutuse osas aus</c:v>
                </c:pt>
                <c:pt idx="7">
                  <c:v>eesti</c:v>
                </c:pt>
                <c:pt idx="8">
                  <c:v>vene ja muu</c:v>
                </c:pt>
                <c:pt idx="9">
                  <c:v>Põllumajandus- ja Toiduamet pöörab toidu ohutusele erilist tähelepanu</c:v>
                </c:pt>
                <c:pt idx="10">
                  <c:v>eesti</c:v>
                </c:pt>
                <c:pt idx="11">
                  <c:v>vene ja muu</c:v>
                </c:pt>
                <c:pt idx="12">
                  <c:v>Põllumajandus- ja Toiduamet on toidu ohutust puudutava info osas piisavalt avatud</c:v>
                </c:pt>
                <c:pt idx="13">
                  <c:v>eesti</c:v>
                </c:pt>
                <c:pt idx="14">
                  <c:v>vene ja muu</c:v>
                </c:pt>
                <c:pt idx="15">
                  <c:v>Põllumajandus- ja Toiduameti tegevus toidu ohutuse tagamiseks on piisav</c:v>
                </c:pt>
                <c:pt idx="16">
                  <c:v>eesti</c:v>
                </c:pt>
                <c:pt idx="17">
                  <c:v>vene ja muu</c:v>
                </c:pt>
              </c:strCache>
            </c:strRef>
          </c:cat>
          <c:val>
            <c:numRef>
              <c:f>Q3_d_taust!$D$66:$D$83</c:f>
              <c:numCache>
                <c:formatCode>0</c:formatCode>
                <c:ptCount val="18"/>
                <c:pt idx="1">
                  <c:v>12.3188405797101</c:v>
                </c:pt>
                <c:pt idx="2">
                  <c:v>19.354838709677399</c:v>
                </c:pt>
                <c:pt idx="4">
                  <c:v>12.3188405797101</c:v>
                </c:pt>
                <c:pt idx="5">
                  <c:v>20.564516129032299</c:v>
                </c:pt>
                <c:pt idx="7">
                  <c:v>24.2753623188406</c:v>
                </c:pt>
                <c:pt idx="8">
                  <c:v>29.0322580645161</c:v>
                </c:pt>
                <c:pt idx="10">
                  <c:v>25</c:v>
                </c:pt>
                <c:pt idx="11">
                  <c:v>32.661290322580598</c:v>
                </c:pt>
                <c:pt idx="13">
                  <c:v>25.905797101449298</c:v>
                </c:pt>
                <c:pt idx="14">
                  <c:v>28.629032258064498</c:v>
                </c:pt>
                <c:pt idx="16">
                  <c:v>25.905797101449298</c:v>
                </c:pt>
                <c:pt idx="17">
                  <c:v>34.274193548387103</c:v>
                </c:pt>
              </c:numCache>
            </c:numRef>
          </c:val>
          <c:extLst>
            <c:ext xmlns:c16="http://schemas.microsoft.com/office/drawing/2014/chart" uri="{C3380CC4-5D6E-409C-BE32-E72D297353CC}">
              <c16:uniqueId val="{00000002-210A-431D-BBAC-E2D5F47C92CB}"/>
            </c:ext>
          </c:extLst>
        </c:ser>
        <c:ser>
          <c:idx val="3"/>
          <c:order val="3"/>
          <c:tx>
            <c:strRef>
              <c:f>Q3_d_taust!$E$65</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Q3_d_taust!$A$66:$A$83</c:f>
              <c:strCache>
                <c:ptCount val="18"/>
                <c:pt idx="0">
                  <c:v>Põllumajandus- ja Toiduamet on pädev toidukäitlemisettevõtete toidu ohutust kontrollima</c:v>
                </c:pt>
                <c:pt idx="1">
                  <c:v>eesti</c:v>
                </c:pt>
                <c:pt idx="2">
                  <c:v>vene ja muu</c:v>
                </c:pt>
                <c:pt idx="3">
                  <c:v>Põllumajandus- ja Toiduametil on piisavalt teadmisi, et tagada toidu ohutuse riiklik kontroll</c:v>
                </c:pt>
                <c:pt idx="4">
                  <c:v>eesti</c:v>
                </c:pt>
                <c:pt idx="5">
                  <c:v>vene ja muu</c:v>
                </c:pt>
                <c:pt idx="6">
                  <c:v>Põllumajandus- ja Toiduamet on toidu ohutuse osas aus</c:v>
                </c:pt>
                <c:pt idx="7">
                  <c:v>eesti</c:v>
                </c:pt>
                <c:pt idx="8">
                  <c:v>vene ja muu</c:v>
                </c:pt>
                <c:pt idx="9">
                  <c:v>Põllumajandus- ja Toiduamet pöörab toidu ohutusele erilist tähelepanu</c:v>
                </c:pt>
                <c:pt idx="10">
                  <c:v>eesti</c:v>
                </c:pt>
                <c:pt idx="11">
                  <c:v>vene ja muu</c:v>
                </c:pt>
                <c:pt idx="12">
                  <c:v>Põllumajandus- ja Toiduamet on toidu ohutust puudutava info osas piisavalt avatud</c:v>
                </c:pt>
                <c:pt idx="13">
                  <c:v>eesti</c:v>
                </c:pt>
                <c:pt idx="14">
                  <c:v>vene ja muu</c:v>
                </c:pt>
                <c:pt idx="15">
                  <c:v>Põllumajandus- ja Toiduameti tegevus toidu ohutuse tagamiseks on piisav</c:v>
                </c:pt>
                <c:pt idx="16">
                  <c:v>eesti</c:v>
                </c:pt>
                <c:pt idx="17">
                  <c:v>vene ja muu</c:v>
                </c:pt>
              </c:strCache>
            </c:strRef>
          </c:cat>
          <c:val>
            <c:numRef>
              <c:f>Q3_d_taust!$E$66:$E$83</c:f>
              <c:numCache>
                <c:formatCode>0</c:formatCode>
                <c:ptCount val="18"/>
                <c:pt idx="1">
                  <c:v>3.6231884057971002</c:v>
                </c:pt>
                <c:pt idx="2">
                  <c:v>3.62903225806452</c:v>
                </c:pt>
                <c:pt idx="4">
                  <c:v>3.4420289855072501</c:v>
                </c:pt>
                <c:pt idx="5">
                  <c:v>6.8548387096774199</c:v>
                </c:pt>
                <c:pt idx="7">
                  <c:v>6.5217391304347796</c:v>
                </c:pt>
                <c:pt idx="8">
                  <c:v>7.2580645161290303</c:v>
                </c:pt>
                <c:pt idx="10">
                  <c:v>9.0579710144927503</c:v>
                </c:pt>
                <c:pt idx="11">
                  <c:v>6.4516129032258096</c:v>
                </c:pt>
                <c:pt idx="13">
                  <c:v>7.4275362318840603</c:v>
                </c:pt>
                <c:pt idx="14">
                  <c:v>13.709677419354801</c:v>
                </c:pt>
                <c:pt idx="16">
                  <c:v>11.231884057971</c:v>
                </c:pt>
                <c:pt idx="17">
                  <c:v>10.8870967741935</c:v>
                </c:pt>
              </c:numCache>
            </c:numRef>
          </c:val>
          <c:extLst>
            <c:ext xmlns:c16="http://schemas.microsoft.com/office/drawing/2014/chart" uri="{C3380CC4-5D6E-409C-BE32-E72D297353CC}">
              <c16:uniqueId val="{00000003-210A-431D-BBAC-E2D5F47C92CB}"/>
            </c:ext>
          </c:extLst>
        </c:ser>
        <c:ser>
          <c:idx val="4"/>
          <c:order val="4"/>
          <c:tx>
            <c:strRef>
              <c:f>Q3_d_taust!$F$65</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0A-431D-BBAC-E2D5F47C92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Q3_d_taust!$A$66:$A$83</c:f>
              <c:strCache>
                <c:ptCount val="18"/>
                <c:pt idx="0">
                  <c:v>Põllumajandus- ja Toiduamet on pädev toidukäitlemisettevõtete toidu ohutust kontrollima</c:v>
                </c:pt>
                <c:pt idx="1">
                  <c:v>eesti</c:v>
                </c:pt>
                <c:pt idx="2">
                  <c:v>vene ja muu</c:v>
                </c:pt>
                <c:pt idx="3">
                  <c:v>Põllumajandus- ja Toiduametil on piisavalt teadmisi, et tagada toidu ohutuse riiklik kontroll</c:v>
                </c:pt>
                <c:pt idx="4">
                  <c:v>eesti</c:v>
                </c:pt>
                <c:pt idx="5">
                  <c:v>vene ja muu</c:v>
                </c:pt>
                <c:pt idx="6">
                  <c:v>Põllumajandus- ja Toiduamet on toidu ohutuse osas aus</c:v>
                </c:pt>
                <c:pt idx="7">
                  <c:v>eesti</c:v>
                </c:pt>
                <c:pt idx="8">
                  <c:v>vene ja muu</c:v>
                </c:pt>
                <c:pt idx="9">
                  <c:v>Põllumajandus- ja Toiduamet pöörab toidu ohutusele erilist tähelepanu</c:v>
                </c:pt>
                <c:pt idx="10">
                  <c:v>eesti</c:v>
                </c:pt>
                <c:pt idx="11">
                  <c:v>vene ja muu</c:v>
                </c:pt>
                <c:pt idx="12">
                  <c:v>Põllumajandus- ja Toiduamet on toidu ohutust puudutava info osas piisavalt avatud</c:v>
                </c:pt>
                <c:pt idx="13">
                  <c:v>eesti</c:v>
                </c:pt>
                <c:pt idx="14">
                  <c:v>vene ja muu</c:v>
                </c:pt>
                <c:pt idx="15">
                  <c:v>Põllumajandus- ja Toiduameti tegevus toidu ohutuse tagamiseks on piisav</c:v>
                </c:pt>
                <c:pt idx="16">
                  <c:v>eesti</c:v>
                </c:pt>
                <c:pt idx="17">
                  <c:v>vene ja muu</c:v>
                </c:pt>
              </c:strCache>
            </c:strRef>
          </c:cat>
          <c:val>
            <c:numRef>
              <c:f>Q3_d_taust!$F$66:$F$83</c:f>
              <c:numCache>
                <c:formatCode>0</c:formatCode>
                <c:ptCount val="18"/>
                <c:pt idx="1">
                  <c:v>0.72463768115941996</c:v>
                </c:pt>
                <c:pt idx="2">
                  <c:v>2.4193548387096802</c:v>
                </c:pt>
                <c:pt idx="4">
                  <c:v>1.0869565217391299</c:v>
                </c:pt>
                <c:pt idx="5">
                  <c:v>2.82258064516129</c:v>
                </c:pt>
                <c:pt idx="7">
                  <c:v>2.1739130434782599</c:v>
                </c:pt>
                <c:pt idx="8">
                  <c:v>3.62903225806452</c:v>
                </c:pt>
                <c:pt idx="10">
                  <c:v>2.5362318840579698</c:v>
                </c:pt>
                <c:pt idx="11">
                  <c:v>3.2258064516128999</c:v>
                </c:pt>
                <c:pt idx="13">
                  <c:v>3.2608695652173898</c:v>
                </c:pt>
                <c:pt idx="14">
                  <c:v>3.2258064516128999</c:v>
                </c:pt>
                <c:pt idx="16">
                  <c:v>3.8043478260869601</c:v>
                </c:pt>
                <c:pt idx="17">
                  <c:v>4.8387096774193603</c:v>
                </c:pt>
              </c:numCache>
            </c:numRef>
          </c:val>
          <c:extLst>
            <c:ext xmlns:c16="http://schemas.microsoft.com/office/drawing/2014/chart" uri="{C3380CC4-5D6E-409C-BE32-E72D297353CC}">
              <c16:uniqueId val="{00000005-210A-431D-BBAC-E2D5F47C92CB}"/>
            </c:ext>
          </c:extLst>
        </c:ser>
        <c:ser>
          <c:idx val="5"/>
          <c:order val="5"/>
          <c:tx>
            <c:strRef>
              <c:f>Q3_d_taust!$G$65</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0A-431D-BBAC-E2D5F47C92C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Q3_d_taust!$A$66:$A$83</c:f>
              <c:strCache>
                <c:ptCount val="18"/>
                <c:pt idx="0">
                  <c:v>Põllumajandus- ja Toiduamet on pädev toidukäitlemisettevõtete toidu ohutust kontrollima</c:v>
                </c:pt>
                <c:pt idx="1">
                  <c:v>eesti</c:v>
                </c:pt>
                <c:pt idx="2">
                  <c:v>vene ja muu</c:v>
                </c:pt>
                <c:pt idx="3">
                  <c:v>Põllumajandus- ja Toiduametil on piisavalt teadmisi, et tagada toidu ohutuse riiklik kontroll</c:v>
                </c:pt>
                <c:pt idx="4">
                  <c:v>eesti</c:v>
                </c:pt>
                <c:pt idx="5">
                  <c:v>vene ja muu</c:v>
                </c:pt>
                <c:pt idx="6">
                  <c:v>Põllumajandus- ja Toiduamet on toidu ohutuse osas aus</c:v>
                </c:pt>
                <c:pt idx="7">
                  <c:v>eesti</c:v>
                </c:pt>
                <c:pt idx="8">
                  <c:v>vene ja muu</c:v>
                </c:pt>
                <c:pt idx="9">
                  <c:v>Põllumajandus- ja Toiduamet pöörab toidu ohutusele erilist tähelepanu</c:v>
                </c:pt>
                <c:pt idx="10">
                  <c:v>eesti</c:v>
                </c:pt>
                <c:pt idx="11">
                  <c:v>vene ja muu</c:v>
                </c:pt>
                <c:pt idx="12">
                  <c:v>Põllumajandus- ja Toiduamet on toidu ohutust puudutava info osas piisavalt avatud</c:v>
                </c:pt>
                <c:pt idx="13">
                  <c:v>eesti</c:v>
                </c:pt>
                <c:pt idx="14">
                  <c:v>vene ja muu</c:v>
                </c:pt>
                <c:pt idx="15">
                  <c:v>Põllumajandus- ja Toiduameti tegevus toidu ohutuse tagamiseks on piisav</c:v>
                </c:pt>
                <c:pt idx="16">
                  <c:v>eesti</c:v>
                </c:pt>
                <c:pt idx="17">
                  <c:v>vene ja muu</c:v>
                </c:pt>
              </c:strCache>
            </c:strRef>
          </c:cat>
          <c:val>
            <c:numRef>
              <c:f>Q3_d_taust!$G$66:$G$83</c:f>
              <c:numCache>
                <c:formatCode>0</c:formatCode>
                <c:ptCount val="18"/>
                <c:pt idx="1">
                  <c:v>4.5289855072463796</c:v>
                </c:pt>
                <c:pt idx="2">
                  <c:v>8.0645161290322598</c:v>
                </c:pt>
                <c:pt idx="4">
                  <c:v>4.8913043478260896</c:v>
                </c:pt>
                <c:pt idx="5">
                  <c:v>6.4516129032258096</c:v>
                </c:pt>
                <c:pt idx="7">
                  <c:v>6.8840579710144896</c:v>
                </c:pt>
                <c:pt idx="8">
                  <c:v>8.0645161290322598</c:v>
                </c:pt>
                <c:pt idx="10">
                  <c:v>7.4275362318840603</c:v>
                </c:pt>
                <c:pt idx="11">
                  <c:v>10.080645161290301</c:v>
                </c:pt>
                <c:pt idx="13">
                  <c:v>7.9710144927536204</c:v>
                </c:pt>
                <c:pt idx="14">
                  <c:v>8.8709677419354804</c:v>
                </c:pt>
                <c:pt idx="16">
                  <c:v>7.7898550724637703</c:v>
                </c:pt>
                <c:pt idx="17">
                  <c:v>10.8870967741935</c:v>
                </c:pt>
              </c:numCache>
            </c:numRef>
          </c:val>
          <c:extLst>
            <c:ext xmlns:c16="http://schemas.microsoft.com/office/drawing/2014/chart" uri="{C3380CC4-5D6E-409C-BE32-E72D297353CC}">
              <c16:uniqueId val="{00000007-210A-431D-BBAC-E2D5F47C92CB}"/>
            </c:ext>
          </c:extLst>
        </c:ser>
        <c:dLbls>
          <c:showLegendKey val="0"/>
          <c:showVal val="1"/>
          <c:showCatName val="0"/>
          <c:showSerName val="0"/>
          <c:showPercent val="0"/>
          <c:showBubbleSize val="0"/>
        </c:dLbls>
        <c:gapWidth val="150"/>
        <c:shape val="box"/>
        <c:axId val="458882208"/>
        <c:axId val="458878288"/>
        <c:axId val="0"/>
      </c:bar3DChart>
      <c:catAx>
        <c:axId val="458882208"/>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58878288"/>
        <c:crosses val="autoZero"/>
        <c:auto val="1"/>
        <c:lblAlgn val="ctr"/>
        <c:lblOffset val="100"/>
        <c:noMultiLvlLbl val="0"/>
      </c:catAx>
      <c:valAx>
        <c:axId val="458878288"/>
        <c:scaling>
          <c:orientation val="minMax"/>
        </c:scaling>
        <c:delete val="1"/>
        <c:axPos val="t"/>
        <c:numFmt formatCode="0%" sourceLinked="1"/>
        <c:majorTickMark val="none"/>
        <c:minorTickMark val="none"/>
        <c:tickLblPos val="nextTo"/>
        <c:crossAx val="458882208"/>
        <c:crosses val="autoZero"/>
        <c:crossBetween val="between"/>
      </c:valAx>
      <c:spPr>
        <a:noFill/>
        <a:ln>
          <a:noFill/>
        </a:ln>
        <a:effectLst/>
      </c:spPr>
    </c:plotArea>
    <c:legend>
      <c:legendPos val="r"/>
      <c:layout>
        <c:manualLayout>
          <c:xMode val="edge"/>
          <c:yMode val="edge"/>
          <c:x val="0.8276851397190983"/>
          <c:y val="0.43473607452306268"/>
          <c:w val="0.1481964035250454"/>
          <c:h val="0.1829640239069108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'Q1'!$B$3</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'Q1'!$A$4:$A$7</c:f>
              <c:strCache>
                <c:ptCount val="4"/>
                <c:pt idx="0">
                  <c:v>Arvan, et üldiselt on toit ohutu</c:v>
                </c:pt>
                <c:pt idx="1">
                  <c:v>Olen toiduohutuse suhtes optimistlik</c:v>
                </c:pt>
                <c:pt idx="2">
                  <c:v>Olen toidu ohutusega rahul</c:v>
                </c:pt>
                <c:pt idx="3">
                  <c:v>Olen kindel, et  toit on ohutu</c:v>
                </c:pt>
              </c:strCache>
            </c:strRef>
          </c:cat>
          <c:val>
            <c:numRef>
              <c:f>'Q1'!$B$4:$B$7</c:f>
              <c:numCache>
                <c:formatCode>0</c:formatCode>
                <c:ptCount val="4"/>
                <c:pt idx="0">
                  <c:v>13</c:v>
                </c:pt>
                <c:pt idx="1">
                  <c:v>12.5</c:v>
                </c:pt>
                <c:pt idx="2">
                  <c:v>9.75</c:v>
                </c:pt>
                <c:pt idx="3">
                  <c:v>8.875</c:v>
                </c:pt>
              </c:numCache>
            </c:numRef>
          </c:val>
          <c:extLst>
            <c:ext xmlns:c16="http://schemas.microsoft.com/office/drawing/2014/chart" uri="{C3380CC4-5D6E-409C-BE32-E72D297353CC}">
              <c16:uniqueId val="{00000000-1AEB-4C41-971E-D4AF1E3B211B}"/>
            </c:ext>
          </c:extLst>
        </c:ser>
        <c:ser>
          <c:idx val="1"/>
          <c:order val="1"/>
          <c:tx>
            <c:strRef>
              <c:f>'Q1'!$C$3</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'Q1'!$A$4:$A$7</c:f>
              <c:strCache>
                <c:ptCount val="4"/>
                <c:pt idx="0">
                  <c:v>Arvan, et üldiselt on toit ohutu</c:v>
                </c:pt>
                <c:pt idx="1">
                  <c:v>Olen toiduohutuse suhtes optimistlik</c:v>
                </c:pt>
                <c:pt idx="2">
                  <c:v>Olen toidu ohutusega rahul</c:v>
                </c:pt>
                <c:pt idx="3">
                  <c:v>Olen kindel, et  toit on ohutu</c:v>
                </c:pt>
              </c:strCache>
            </c:strRef>
          </c:cat>
          <c:val>
            <c:numRef>
              <c:f>'Q1'!$C$4:$C$7</c:f>
              <c:numCache>
                <c:formatCode>0</c:formatCode>
                <c:ptCount val="4"/>
                <c:pt idx="0">
                  <c:v>51.25</c:v>
                </c:pt>
                <c:pt idx="1">
                  <c:v>44.375</c:v>
                </c:pt>
                <c:pt idx="2">
                  <c:v>43.5</c:v>
                </c:pt>
                <c:pt idx="3">
                  <c:v>41.375</c:v>
                </c:pt>
              </c:numCache>
            </c:numRef>
          </c:val>
          <c:extLst>
            <c:ext xmlns:c16="http://schemas.microsoft.com/office/drawing/2014/chart" uri="{C3380CC4-5D6E-409C-BE32-E72D297353CC}">
              <c16:uniqueId val="{00000001-1AEB-4C41-971E-D4AF1E3B211B}"/>
            </c:ext>
          </c:extLst>
        </c:ser>
        <c:ser>
          <c:idx val="2"/>
          <c:order val="2"/>
          <c:tx>
            <c:strRef>
              <c:f>'Q1'!$D$3</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'Q1'!$A$4:$A$7</c:f>
              <c:strCache>
                <c:ptCount val="4"/>
                <c:pt idx="0">
                  <c:v>Arvan, et üldiselt on toit ohutu</c:v>
                </c:pt>
                <c:pt idx="1">
                  <c:v>Olen toiduohutuse suhtes optimistlik</c:v>
                </c:pt>
                <c:pt idx="2">
                  <c:v>Olen toidu ohutusega rahul</c:v>
                </c:pt>
                <c:pt idx="3">
                  <c:v>Olen kindel, et  toit on ohutu</c:v>
                </c:pt>
              </c:strCache>
            </c:strRef>
          </c:cat>
          <c:val>
            <c:numRef>
              <c:f>'Q1'!$D$4:$D$7</c:f>
              <c:numCache>
                <c:formatCode>0</c:formatCode>
                <c:ptCount val="4"/>
                <c:pt idx="0">
                  <c:v>22.625</c:v>
                </c:pt>
                <c:pt idx="1">
                  <c:v>29.125</c:v>
                </c:pt>
                <c:pt idx="2">
                  <c:v>31.25</c:v>
                </c:pt>
                <c:pt idx="3">
                  <c:v>34.5</c:v>
                </c:pt>
              </c:numCache>
            </c:numRef>
          </c:val>
          <c:extLst>
            <c:ext xmlns:c16="http://schemas.microsoft.com/office/drawing/2014/chart" uri="{C3380CC4-5D6E-409C-BE32-E72D297353CC}">
              <c16:uniqueId val="{00000002-1AEB-4C41-971E-D4AF1E3B211B}"/>
            </c:ext>
          </c:extLst>
        </c:ser>
        <c:ser>
          <c:idx val="3"/>
          <c:order val="3"/>
          <c:tx>
            <c:strRef>
              <c:f>'Q1'!$E$3</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'Q1'!$A$4:$A$7</c:f>
              <c:strCache>
                <c:ptCount val="4"/>
                <c:pt idx="0">
                  <c:v>Arvan, et üldiselt on toit ohutu</c:v>
                </c:pt>
                <c:pt idx="1">
                  <c:v>Olen toiduohutuse suhtes optimistlik</c:v>
                </c:pt>
                <c:pt idx="2">
                  <c:v>Olen toidu ohutusega rahul</c:v>
                </c:pt>
                <c:pt idx="3">
                  <c:v>Olen kindel, et  toit on ohutu</c:v>
                </c:pt>
              </c:strCache>
            </c:strRef>
          </c:cat>
          <c:val>
            <c:numRef>
              <c:f>'Q1'!$E$4:$E$7</c:f>
              <c:numCache>
                <c:formatCode>0</c:formatCode>
                <c:ptCount val="4"/>
                <c:pt idx="0">
                  <c:v>8.75</c:v>
                </c:pt>
                <c:pt idx="1">
                  <c:v>7.25</c:v>
                </c:pt>
                <c:pt idx="2">
                  <c:v>10.375</c:v>
                </c:pt>
                <c:pt idx="3">
                  <c:v>10.625</c:v>
                </c:pt>
              </c:numCache>
            </c:numRef>
          </c:val>
          <c:extLst>
            <c:ext xmlns:c16="http://schemas.microsoft.com/office/drawing/2014/chart" uri="{C3380CC4-5D6E-409C-BE32-E72D297353CC}">
              <c16:uniqueId val="{00000003-1AEB-4C41-971E-D4AF1E3B211B}"/>
            </c:ext>
          </c:extLst>
        </c:ser>
        <c:ser>
          <c:idx val="4"/>
          <c:order val="4"/>
          <c:tx>
            <c:strRef>
              <c:f>'Q1'!$F$3</c:f>
              <c:strCache>
                <c:ptCount val="1"/>
                <c:pt idx="0">
                  <c:v>Üldse ei nõustu</c:v>
                </c:pt>
              </c:strCache>
            </c:strRef>
          </c:tx>
          <c:spPr>
            <a:solidFill>
              <a:srgbClr val="ED7D31"/>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'Q1'!$A$4:$A$7</c:f>
              <c:strCache>
                <c:ptCount val="4"/>
                <c:pt idx="0">
                  <c:v>Arvan, et üldiselt on toit ohutu</c:v>
                </c:pt>
                <c:pt idx="1">
                  <c:v>Olen toiduohutuse suhtes optimistlik</c:v>
                </c:pt>
                <c:pt idx="2">
                  <c:v>Olen toidu ohutusega rahul</c:v>
                </c:pt>
                <c:pt idx="3">
                  <c:v>Olen kindel, et  toit on ohutu</c:v>
                </c:pt>
              </c:strCache>
            </c:strRef>
          </c:cat>
          <c:val>
            <c:numRef>
              <c:f>'Q1'!$F$4:$F$7</c:f>
              <c:numCache>
                <c:formatCode>0</c:formatCode>
                <c:ptCount val="4"/>
                <c:pt idx="0">
                  <c:v>2.375</c:v>
                </c:pt>
                <c:pt idx="1">
                  <c:v>2.25</c:v>
                </c:pt>
                <c:pt idx="2">
                  <c:v>2.375</c:v>
                </c:pt>
                <c:pt idx="3">
                  <c:v>2.875</c:v>
                </c:pt>
              </c:numCache>
            </c:numRef>
          </c:val>
          <c:extLst>
            <c:ext xmlns:c16="http://schemas.microsoft.com/office/drawing/2014/chart" uri="{C3380CC4-5D6E-409C-BE32-E72D297353CC}">
              <c16:uniqueId val="{00000004-1AEB-4C41-971E-D4AF1E3B211B}"/>
            </c:ext>
          </c:extLst>
        </c:ser>
        <c:ser>
          <c:idx val="5"/>
          <c:order val="5"/>
          <c:tx>
            <c:strRef>
              <c:f>'Q1'!$G$3</c:f>
              <c:strCache>
                <c:ptCount val="1"/>
                <c:pt idx="0">
                  <c:v>Ei oska öelda</c:v>
                </c:pt>
              </c:strCache>
            </c:strRef>
          </c:tx>
          <c:spPr>
            <a:solidFill>
              <a:srgbClr val="BFBFBF"/>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'Q1'!$A$4:$A$7</c:f>
              <c:strCache>
                <c:ptCount val="4"/>
                <c:pt idx="0">
                  <c:v>Arvan, et üldiselt on toit ohutu</c:v>
                </c:pt>
                <c:pt idx="1">
                  <c:v>Olen toiduohutuse suhtes optimistlik</c:v>
                </c:pt>
                <c:pt idx="2">
                  <c:v>Olen toidu ohutusega rahul</c:v>
                </c:pt>
                <c:pt idx="3">
                  <c:v>Olen kindel, et  toit on ohutu</c:v>
                </c:pt>
              </c:strCache>
            </c:strRef>
          </c:cat>
          <c:val>
            <c:numRef>
              <c:f>'Q1'!$G$4:$G$7</c:f>
              <c:numCache>
                <c:formatCode>0</c:formatCode>
                <c:ptCount val="4"/>
                <c:pt idx="0">
                  <c:v>2</c:v>
                </c:pt>
                <c:pt idx="1">
                  <c:v>4.5</c:v>
                </c:pt>
                <c:pt idx="2">
                  <c:v>2.75</c:v>
                </c:pt>
                <c:pt idx="3">
                  <c:v>1.75</c:v>
                </c:pt>
              </c:numCache>
            </c:numRef>
          </c:val>
          <c:extLst>
            <c:ext xmlns:c16="http://schemas.microsoft.com/office/drawing/2014/chart" uri="{C3380CC4-5D6E-409C-BE32-E72D297353CC}">
              <c16:uniqueId val="{00000005-1AEB-4C41-971E-D4AF1E3B211B}"/>
            </c:ext>
          </c:extLst>
        </c:ser>
        <c:dLbls>
          <c:showLegendKey val="0"/>
          <c:showVal val="0"/>
          <c:showCatName val="0"/>
          <c:showSerName val="0"/>
          <c:showPercent val="0"/>
          <c:showBubbleSize val="0"/>
        </c:dLbls>
        <c:gapWidth val="150"/>
        <c:shape val="box"/>
        <c:axId val="399450136"/>
        <c:axId val="399457192"/>
        <c:axId val="0"/>
      </c:bar3DChart>
      <c:catAx>
        <c:axId val="399450136"/>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399457192"/>
        <c:crosses val="autoZero"/>
        <c:auto val="1"/>
        <c:lblAlgn val="ctr"/>
        <c:lblOffset val="100"/>
        <c:noMultiLvlLbl val="0"/>
      </c:catAx>
      <c:valAx>
        <c:axId val="399457192"/>
        <c:scaling>
          <c:orientation val="minMax"/>
        </c:scaling>
        <c:delete val="1"/>
        <c:axPos val="t"/>
        <c:numFmt formatCode="0%" sourceLinked="1"/>
        <c:majorTickMark val="none"/>
        <c:minorTickMark val="none"/>
        <c:tickLblPos val="nextTo"/>
        <c:crossAx val="399450136"/>
        <c:crosses val="autoZero"/>
        <c:crossBetween val="between"/>
      </c:valAx>
    </c:plotArea>
    <c:legend>
      <c:legendPos val="b"/>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layout>
        <c:manualLayout>
          <c:xMode val="edge"/>
          <c:yMode val="edge"/>
          <c:x val="0.43393440173665804"/>
          <c:y val="0.1056263683450383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Q3_d_taust!$B$93</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Q3_d_taust!$A$94:$A$111</c:f>
              <c:strCache>
                <c:ptCount val="18"/>
                <c:pt idx="0">
                  <c:v>Põllumajandus- ja Toiduamet on pädev toidukäitlemisettevõtete toidu ohutust kontrollima</c:v>
                </c:pt>
                <c:pt idx="1">
                  <c:v>Põhja-Eesti</c:v>
                </c:pt>
                <c:pt idx="2">
                  <c:v>Virumaa</c:v>
                </c:pt>
                <c:pt idx="3">
                  <c:v>Kesk-Eesti</c:v>
                </c:pt>
                <c:pt idx="4">
                  <c:v>Lääne-Eesti</c:v>
                </c:pt>
                <c:pt idx="5">
                  <c:v>Lõuna-Eesti</c:v>
                </c:pt>
                <c:pt idx="6">
                  <c:v>Põllumajandus- ja Toiduametil on piisavalt teadmisi, et tagada toidu ohutuse riiklik kontroll</c:v>
                </c:pt>
                <c:pt idx="7">
                  <c:v>Põhja-Eesti</c:v>
                </c:pt>
                <c:pt idx="8">
                  <c:v>Virumaa</c:v>
                </c:pt>
                <c:pt idx="9">
                  <c:v>Kesk-Eesti</c:v>
                </c:pt>
                <c:pt idx="10">
                  <c:v>Lääne-Eesti</c:v>
                </c:pt>
                <c:pt idx="11">
                  <c:v>Lõuna-Eesti</c:v>
                </c:pt>
                <c:pt idx="12">
                  <c:v>Põllumajandus- ja Toiduamet on toidu ohutuse osas aus</c:v>
                </c:pt>
                <c:pt idx="13">
                  <c:v>Põhja-Eesti</c:v>
                </c:pt>
                <c:pt idx="14">
                  <c:v>Virumaa</c:v>
                </c:pt>
                <c:pt idx="15">
                  <c:v>Kesk-Eesti</c:v>
                </c:pt>
                <c:pt idx="16">
                  <c:v>Lääne-Eesti</c:v>
                </c:pt>
                <c:pt idx="17">
                  <c:v>Lõuna-Eesti</c:v>
                </c:pt>
              </c:strCache>
            </c:strRef>
          </c:cat>
          <c:val>
            <c:numRef>
              <c:f>Q3_d_taust!$B$94:$B$111</c:f>
              <c:numCache>
                <c:formatCode>0</c:formatCode>
                <c:ptCount val="18"/>
                <c:pt idx="1">
                  <c:v>23.891625615763498</c:v>
                </c:pt>
                <c:pt idx="2">
                  <c:v>30.645161290322601</c:v>
                </c:pt>
                <c:pt idx="3">
                  <c:v>23.529411764705898</c:v>
                </c:pt>
                <c:pt idx="4">
                  <c:v>28.75</c:v>
                </c:pt>
                <c:pt idx="5">
                  <c:v>31.654676258992801</c:v>
                </c:pt>
                <c:pt idx="7">
                  <c:v>24.137931034482801</c:v>
                </c:pt>
                <c:pt idx="8">
                  <c:v>29.838709677419399</c:v>
                </c:pt>
                <c:pt idx="9">
                  <c:v>29.411764705882302</c:v>
                </c:pt>
                <c:pt idx="10">
                  <c:v>30</c:v>
                </c:pt>
                <c:pt idx="11">
                  <c:v>30.935251798561101</c:v>
                </c:pt>
                <c:pt idx="13">
                  <c:v>16.995073891625601</c:v>
                </c:pt>
                <c:pt idx="14">
                  <c:v>19.354838709677399</c:v>
                </c:pt>
                <c:pt idx="15">
                  <c:v>19.6078431372549</c:v>
                </c:pt>
                <c:pt idx="16">
                  <c:v>12.5</c:v>
                </c:pt>
                <c:pt idx="17">
                  <c:v>17.266187050359701</c:v>
                </c:pt>
              </c:numCache>
            </c:numRef>
          </c:val>
          <c:extLst>
            <c:ext xmlns:c16="http://schemas.microsoft.com/office/drawing/2014/chart" uri="{C3380CC4-5D6E-409C-BE32-E72D297353CC}">
              <c16:uniqueId val="{00000000-62E3-4B55-B3C1-636E578B7270}"/>
            </c:ext>
          </c:extLst>
        </c:ser>
        <c:ser>
          <c:idx val="1"/>
          <c:order val="1"/>
          <c:tx>
            <c:strRef>
              <c:f>Q3_d_taust!$C$93</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Q3_d_taust!$A$94:$A$111</c:f>
              <c:strCache>
                <c:ptCount val="18"/>
                <c:pt idx="0">
                  <c:v>Põllumajandus- ja Toiduamet on pädev toidukäitlemisettevõtete toidu ohutust kontrollima</c:v>
                </c:pt>
                <c:pt idx="1">
                  <c:v>Põhja-Eesti</c:v>
                </c:pt>
                <c:pt idx="2">
                  <c:v>Virumaa</c:v>
                </c:pt>
                <c:pt idx="3">
                  <c:v>Kesk-Eesti</c:v>
                </c:pt>
                <c:pt idx="4">
                  <c:v>Lääne-Eesti</c:v>
                </c:pt>
                <c:pt idx="5">
                  <c:v>Lõuna-Eesti</c:v>
                </c:pt>
                <c:pt idx="6">
                  <c:v>Põllumajandus- ja Toiduametil on piisavalt teadmisi, et tagada toidu ohutuse riiklik kontroll</c:v>
                </c:pt>
                <c:pt idx="7">
                  <c:v>Põhja-Eesti</c:v>
                </c:pt>
                <c:pt idx="8">
                  <c:v>Virumaa</c:v>
                </c:pt>
                <c:pt idx="9">
                  <c:v>Kesk-Eesti</c:v>
                </c:pt>
                <c:pt idx="10">
                  <c:v>Lääne-Eesti</c:v>
                </c:pt>
                <c:pt idx="11">
                  <c:v>Lõuna-Eesti</c:v>
                </c:pt>
                <c:pt idx="12">
                  <c:v>Põllumajandus- ja Toiduamet on toidu ohutuse osas aus</c:v>
                </c:pt>
                <c:pt idx="13">
                  <c:v>Põhja-Eesti</c:v>
                </c:pt>
                <c:pt idx="14">
                  <c:v>Virumaa</c:v>
                </c:pt>
                <c:pt idx="15">
                  <c:v>Kesk-Eesti</c:v>
                </c:pt>
                <c:pt idx="16">
                  <c:v>Lääne-Eesti</c:v>
                </c:pt>
                <c:pt idx="17">
                  <c:v>Lõuna-Eesti</c:v>
                </c:pt>
              </c:strCache>
            </c:strRef>
          </c:cat>
          <c:val>
            <c:numRef>
              <c:f>Q3_d_taust!$C$94:$C$111</c:f>
              <c:numCache>
                <c:formatCode>0</c:formatCode>
                <c:ptCount val="18"/>
                <c:pt idx="1">
                  <c:v>48.029556650246299</c:v>
                </c:pt>
                <c:pt idx="2">
                  <c:v>40.322580645161302</c:v>
                </c:pt>
                <c:pt idx="3">
                  <c:v>56.862745098039198</c:v>
                </c:pt>
                <c:pt idx="4">
                  <c:v>55</c:v>
                </c:pt>
                <c:pt idx="5">
                  <c:v>48.920863309352498</c:v>
                </c:pt>
                <c:pt idx="7">
                  <c:v>46.305418719211801</c:v>
                </c:pt>
                <c:pt idx="8">
                  <c:v>41.935483870967701</c:v>
                </c:pt>
                <c:pt idx="9">
                  <c:v>49.019607843137301</c:v>
                </c:pt>
                <c:pt idx="10">
                  <c:v>53.75</c:v>
                </c:pt>
                <c:pt idx="11">
                  <c:v>46.043165467625897</c:v>
                </c:pt>
                <c:pt idx="13">
                  <c:v>39.162561576354697</c:v>
                </c:pt>
                <c:pt idx="14">
                  <c:v>41.129032258064498</c:v>
                </c:pt>
                <c:pt idx="15">
                  <c:v>35.294117647058798</c:v>
                </c:pt>
                <c:pt idx="16">
                  <c:v>48.75</c:v>
                </c:pt>
                <c:pt idx="17">
                  <c:v>41.0071942446043</c:v>
                </c:pt>
              </c:numCache>
            </c:numRef>
          </c:val>
          <c:extLst>
            <c:ext xmlns:c16="http://schemas.microsoft.com/office/drawing/2014/chart" uri="{C3380CC4-5D6E-409C-BE32-E72D297353CC}">
              <c16:uniqueId val="{00000001-62E3-4B55-B3C1-636E578B7270}"/>
            </c:ext>
          </c:extLst>
        </c:ser>
        <c:ser>
          <c:idx val="2"/>
          <c:order val="2"/>
          <c:tx>
            <c:strRef>
              <c:f>Q3_d_taust!$D$93</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Q3_d_taust!$A$94:$A$111</c:f>
              <c:strCache>
                <c:ptCount val="18"/>
                <c:pt idx="0">
                  <c:v>Põllumajandus- ja Toiduamet on pädev toidukäitlemisettevõtete toidu ohutust kontrollima</c:v>
                </c:pt>
                <c:pt idx="1">
                  <c:v>Põhja-Eesti</c:v>
                </c:pt>
                <c:pt idx="2">
                  <c:v>Virumaa</c:v>
                </c:pt>
                <c:pt idx="3">
                  <c:v>Kesk-Eesti</c:v>
                </c:pt>
                <c:pt idx="4">
                  <c:v>Lääne-Eesti</c:v>
                </c:pt>
                <c:pt idx="5">
                  <c:v>Lõuna-Eesti</c:v>
                </c:pt>
                <c:pt idx="6">
                  <c:v>Põllumajandus- ja Toiduametil on piisavalt teadmisi, et tagada toidu ohutuse riiklik kontroll</c:v>
                </c:pt>
                <c:pt idx="7">
                  <c:v>Põhja-Eesti</c:v>
                </c:pt>
                <c:pt idx="8">
                  <c:v>Virumaa</c:v>
                </c:pt>
                <c:pt idx="9">
                  <c:v>Kesk-Eesti</c:v>
                </c:pt>
                <c:pt idx="10">
                  <c:v>Lääne-Eesti</c:v>
                </c:pt>
                <c:pt idx="11">
                  <c:v>Lõuna-Eesti</c:v>
                </c:pt>
                <c:pt idx="12">
                  <c:v>Põllumajandus- ja Toiduamet on toidu ohutuse osas aus</c:v>
                </c:pt>
                <c:pt idx="13">
                  <c:v>Põhja-Eesti</c:v>
                </c:pt>
                <c:pt idx="14">
                  <c:v>Virumaa</c:v>
                </c:pt>
                <c:pt idx="15">
                  <c:v>Kesk-Eesti</c:v>
                </c:pt>
                <c:pt idx="16">
                  <c:v>Lääne-Eesti</c:v>
                </c:pt>
                <c:pt idx="17">
                  <c:v>Lõuna-Eesti</c:v>
                </c:pt>
              </c:strCache>
            </c:strRef>
          </c:cat>
          <c:val>
            <c:numRef>
              <c:f>Q3_d_taust!$D$94:$D$111</c:f>
              <c:numCache>
                <c:formatCode>0</c:formatCode>
                <c:ptCount val="18"/>
                <c:pt idx="1">
                  <c:v>16.256157635468</c:v>
                </c:pt>
                <c:pt idx="2">
                  <c:v>20.161290322580601</c:v>
                </c:pt>
                <c:pt idx="3">
                  <c:v>7.8431372549019596</c:v>
                </c:pt>
                <c:pt idx="4">
                  <c:v>8.75</c:v>
                </c:pt>
                <c:pt idx="5">
                  <c:v>10.071942446043201</c:v>
                </c:pt>
                <c:pt idx="7">
                  <c:v>17.733990147783299</c:v>
                </c:pt>
                <c:pt idx="8">
                  <c:v>15.322580645161301</c:v>
                </c:pt>
                <c:pt idx="9">
                  <c:v>5.8823529411764701</c:v>
                </c:pt>
                <c:pt idx="10">
                  <c:v>10</c:v>
                </c:pt>
                <c:pt idx="11">
                  <c:v>12.2302158273381</c:v>
                </c:pt>
                <c:pt idx="13">
                  <c:v>25.615763546798</c:v>
                </c:pt>
                <c:pt idx="14">
                  <c:v>26.612903225806399</c:v>
                </c:pt>
                <c:pt idx="15">
                  <c:v>27.4509803921569</c:v>
                </c:pt>
                <c:pt idx="16">
                  <c:v>25</c:v>
                </c:pt>
                <c:pt idx="17">
                  <c:v>25.179856115107899</c:v>
                </c:pt>
              </c:numCache>
            </c:numRef>
          </c:val>
          <c:extLst>
            <c:ext xmlns:c16="http://schemas.microsoft.com/office/drawing/2014/chart" uri="{C3380CC4-5D6E-409C-BE32-E72D297353CC}">
              <c16:uniqueId val="{00000002-62E3-4B55-B3C1-636E578B7270}"/>
            </c:ext>
          </c:extLst>
        </c:ser>
        <c:ser>
          <c:idx val="3"/>
          <c:order val="3"/>
          <c:tx>
            <c:strRef>
              <c:f>Q3_d_taust!$E$93</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Q3_d_taust!$A$94:$A$111</c:f>
              <c:strCache>
                <c:ptCount val="18"/>
                <c:pt idx="0">
                  <c:v>Põllumajandus- ja Toiduamet on pädev toidukäitlemisettevõtete toidu ohutust kontrollima</c:v>
                </c:pt>
                <c:pt idx="1">
                  <c:v>Põhja-Eesti</c:v>
                </c:pt>
                <c:pt idx="2">
                  <c:v>Virumaa</c:v>
                </c:pt>
                <c:pt idx="3">
                  <c:v>Kesk-Eesti</c:v>
                </c:pt>
                <c:pt idx="4">
                  <c:v>Lääne-Eesti</c:v>
                </c:pt>
                <c:pt idx="5">
                  <c:v>Lõuna-Eesti</c:v>
                </c:pt>
                <c:pt idx="6">
                  <c:v>Põllumajandus- ja Toiduametil on piisavalt teadmisi, et tagada toidu ohutuse riiklik kontroll</c:v>
                </c:pt>
                <c:pt idx="7">
                  <c:v>Põhja-Eesti</c:v>
                </c:pt>
                <c:pt idx="8">
                  <c:v>Virumaa</c:v>
                </c:pt>
                <c:pt idx="9">
                  <c:v>Kesk-Eesti</c:v>
                </c:pt>
                <c:pt idx="10">
                  <c:v>Lääne-Eesti</c:v>
                </c:pt>
                <c:pt idx="11">
                  <c:v>Lõuna-Eesti</c:v>
                </c:pt>
                <c:pt idx="12">
                  <c:v>Põllumajandus- ja Toiduamet on toidu ohutuse osas aus</c:v>
                </c:pt>
                <c:pt idx="13">
                  <c:v>Põhja-Eesti</c:v>
                </c:pt>
                <c:pt idx="14">
                  <c:v>Virumaa</c:v>
                </c:pt>
                <c:pt idx="15">
                  <c:v>Kesk-Eesti</c:v>
                </c:pt>
                <c:pt idx="16">
                  <c:v>Lääne-Eesti</c:v>
                </c:pt>
                <c:pt idx="17">
                  <c:v>Lõuna-Eesti</c:v>
                </c:pt>
              </c:strCache>
            </c:strRef>
          </c:cat>
          <c:val>
            <c:numRef>
              <c:f>Q3_d_taust!$E$94:$E$111</c:f>
              <c:numCache>
                <c:formatCode>0</c:formatCode>
                <c:ptCount val="18"/>
                <c:pt idx="1">
                  <c:v>2.95566502463054</c:v>
                </c:pt>
                <c:pt idx="2">
                  <c:v>4.0322580645161299</c:v>
                </c:pt>
                <c:pt idx="3">
                  <c:v>3.9215686274509798</c:v>
                </c:pt>
                <c:pt idx="4">
                  <c:v>3.75</c:v>
                </c:pt>
                <c:pt idx="5">
                  <c:v>5.0359712230215798</c:v>
                </c:pt>
                <c:pt idx="7">
                  <c:v>4.1871921182265996</c:v>
                </c:pt>
                <c:pt idx="8">
                  <c:v>6.4516129032258096</c:v>
                </c:pt>
                <c:pt idx="9">
                  <c:v>5.8823529411764701</c:v>
                </c:pt>
                <c:pt idx="10">
                  <c:v>2.5</c:v>
                </c:pt>
                <c:pt idx="11">
                  <c:v>4.3165467625899296</c:v>
                </c:pt>
                <c:pt idx="13">
                  <c:v>6.6502463054187197</c:v>
                </c:pt>
                <c:pt idx="14">
                  <c:v>4.8387096774193603</c:v>
                </c:pt>
                <c:pt idx="15">
                  <c:v>7.8431372549019596</c:v>
                </c:pt>
                <c:pt idx="16">
                  <c:v>7.5</c:v>
                </c:pt>
                <c:pt idx="17">
                  <c:v>7.9136690647482002</c:v>
                </c:pt>
              </c:numCache>
            </c:numRef>
          </c:val>
          <c:extLst>
            <c:ext xmlns:c16="http://schemas.microsoft.com/office/drawing/2014/chart" uri="{C3380CC4-5D6E-409C-BE32-E72D297353CC}">
              <c16:uniqueId val="{00000003-62E3-4B55-B3C1-636E578B7270}"/>
            </c:ext>
          </c:extLst>
        </c:ser>
        <c:ser>
          <c:idx val="4"/>
          <c:order val="4"/>
          <c:tx>
            <c:strRef>
              <c:f>Q3_d_taust!$F$93</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E3-4B55-B3C1-636E578B727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Q3_d_taust!$A$94:$A$111</c:f>
              <c:strCache>
                <c:ptCount val="18"/>
                <c:pt idx="0">
                  <c:v>Põllumajandus- ja Toiduamet on pädev toidukäitlemisettevõtete toidu ohutust kontrollima</c:v>
                </c:pt>
                <c:pt idx="1">
                  <c:v>Põhja-Eesti</c:v>
                </c:pt>
                <c:pt idx="2">
                  <c:v>Virumaa</c:v>
                </c:pt>
                <c:pt idx="3">
                  <c:v>Kesk-Eesti</c:v>
                </c:pt>
                <c:pt idx="4">
                  <c:v>Lääne-Eesti</c:v>
                </c:pt>
                <c:pt idx="5">
                  <c:v>Lõuna-Eesti</c:v>
                </c:pt>
                <c:pt idx="6">
                  <c:v>Põllumajandus- ja Toiduametil on piisavalt teadmisi, et tagada toidu ohutuse riiklik kontroll</c:v>
                </c:pt>
                <c:pt idx="7">
                  <c:v>Põhja-Eesti</c:v>
                </c:pt>
                <c:pt idx="8">
                  <c:v>Virumaa</c:v>
                </c:pt>
                <c:pt idx="9">
                  <c:v>Kesk-Eesti</c:v>
                </c:pt>
                <c:pt idx="10">
                  <c:v>Lääne-Eesti</c:v>
                </c:pt>
                <c:pt idx="11">
                  <c:v>Lõuna-Eesti</c:v>
                </c:pt>
                <c:pt idx="12">
                  <c:v>Põllumajandus- ja Toiduamet on toidu ohutuse osas aus</c:v>
                </c:pt>
                <c:pt idx="13">
                  <c:v>Põhja-Eesti</c:v>
                </c:pt>
                <c:pt idx="14">
                  <c:v>Virumaa</c:v>
                </c:pt>
                <c:pt idx="15">
                  <c:v>Kesk-Eesti</c:v>
                </c:pt>
                <c:pt idx="16">
                  <c:v>Lääne-Eesti</c:v>
                </c:pt>
                <c:pt idx="17">
                  <c:v>Lõuna-Eesti</c:v>
                </c:pt>
              </c:strCache>
            </c:strRef>
          </c:cat>
          <c:val>
            <c:numRef>
              <c:f>Q3_d_taust!$F$94:$F$111</c:f>
              <c:numCache>
                <c:formatCode>0</c:formatCode>
                <c:ptCount val="18"/>
                <c:pt idx="1">
                  <c:v>1.72413793103448</c:v>
                </c:pt>
                <c:pt idx="2">
                  <c:v>0.80645161290322598</c:v>
                </c:pt>
                <c:pt idx="3">
                  <c:v>1.9607843137254899</c:v>
                </c:pt>
                <c:pt idx="5">
                  <c:v>0.71942446043165498</c:v>
                </c:pt>
                <c:pt idx="7">
                  <c:v>1.72413793103448</c:v>
                </c:pt>
                <c:pt idx="8">
                  <c:v>1.61290322580645</c:v>
                </c:pt>
                <c:pt idx="9">
                  <c:v>3.9215686274509798</c:v>
                </c:pt>
                <c:pt idx="11">
                  <c:v>1.43884892086331</c:v>
                </c:pt>
                <c:pt idx="13">
                  <c:v>3.20197044334975</c:v>
                </c:pt>
                <c:pt idx="14">
                  <c:v>2.4193548387096802</c:v>
                </c:pt>
                <c:pt idx="15">
                  <c:v>3.9215686274509798</c:v>
                </c:pt>
                <c:pt idx="16">
                  <c:v>1.25</c:v>
                </c:pt>
                <c:pt idx="17">
                  <c:v>1.43884892086331</c:v>
                </c:pt>
              </c:numCache>
            </c:numRef>
          </c:val>
          <c:extLst>
            <c:ext xmlns:c16="http://schemas.microsoft.com/office/drawing/2014/chart" uri="{C3380CC4-5D6E-409C-BE32-E72D297353CC}">
              <c16:uniqueId val="{00000005-62E3-4B55-B3C1-636E578B7270}"/>
            </c:ext>
          </c:extLst>
        </c:ser>
        <c:ser>
          <c:idx val="5"/>
          <c:order val="5"/>
          <c:tx>
            <c:strRef>
              <c:f>Q3_d_taust!$G$93</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E3-4B55-B3C1-636E578B727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Q3_d_taust!$A$94:$A$111</c:f>
              <c:strCache>
                <c:ptCount val="18"/>
                <c:pt idx="0">
                  <c:v>Põllumajandus- ja Toiduamet on pädev toidukäitlemisettevõtete toidu ohutust kontrollima</c:v>
                </c:pt>
                <c:pt idx="1">
                  <c:v>Põhja-Eesti</c:v>
                </c:pt>
                <c:pt idx="2">
                  <c:v>Virumaa</c:v>
                </c:pt>
                <c:pt idx="3">
                  <c:v>Kesk-Eesti</c:v>
                </c:pt>
                <c:pt idx="4">
                  <c:v>Lääne-Eesti</c:v>
                </c:pt>
                <c:pt idx="5">
                  <c:v>Lõuna-Eesti</c:v>
                </c:pt>
                <c:pt idx="6">
                  <c:v>Põllumajandus- ja Toiduametil on piisavalt teadmisi, et tagada toidu ohutuse riiklik kontroll</c:v>
                </c:pt>
                <c:pt idx="7">
                  <c:v>Põhja-Eesti</c:v>
                </c:pt>
                <c:pt idx="8">
                  <c:v>Virumaa</c:v>
                </c:pt>
                <c:pt idx="9">
                  <c:v>Kesk-Eesti</c:v>
                </c:pt>
                <c:pt idx="10">
                  <c:v>Lääne-Eesti</c:v>
                </c:pt>
                <c:pt idx="11">
                  <c:v>Lõuna-Eesti</c:v>
                </c:pt>
                <c:pt idx="12">
                  <c:v>Põllumajandus- ja Toiduamet on toidu ohutuse osas aus</c:v>
                </c:pt>
                <c:pt idx="13">
                  <c:v>Põhja-Eesti</c:v>
                </c:pt>
                <c:pt idx="14">
                  <c:v>Virumaa</c:v>
                </c:pt>
                <c:pt idx="15">
                  <c:v>Kesk-Eesti</c:v>
                </c:pt>
                <c:pt idx="16">
                  <c:v>Lääne-Eesti</c:v>
                </c:pt>
                <c:pt idx="17">
                  <c:v>Lõuna-Eesti</c:v>
                </c:pt>
              </c:strCache>
            </c:strRef>
          </c:cat>
          <c:val>
            <c:numRef>
              <c:f>Q3_d_taust!$G$94:$G$111</c:f>
              <c:numCache>
                <c:formatCode>0</c:formatCode>
                <c:ptCount val="18"/>
                <c:pt idx="1">
                  <c:v>7.1428571428571397</c:v>
                </c:pt>
                <c:pt idx="2">
                  <c:v>4.0322580645161299</c:v>
                </c:pt>
                <c:pt idx="3">
                  <c:v>5.8823529411764701</c:v>
                </c:pt>
                <c:pt idx="4">
                  <c:v>3.75</c:v>
                </c:pt>
                <c:pt idx="5">
                  <c:v>3.5971223021582701</c:v>
                </c:pt>
                <c:pt idx="7">
                  <c:v>5.9113300492610801</c:v>
                </c:pt>
                <c:pt idx="8">
                  <c:v>4.8387096774193603</c:v>
                </c:pt>
                <c:pt idx="9">
                  <c:v>5.8823529411764701</c:v>
                </c:pt>
                <c:pt idx="10">
                  <c:v>3.75</c:v>
                </c:pt>
                <c:pt idx="11">
                  <c:v>5.0359712230215798</c:v>
                </c:pt>
                <c:pt idx="13">
                  <c:v>8.3743842364531993</c:v>
                </c:pt>
                <c:pt idx="14">
                  <c:v>5.6451612903225801</c:v>
                </c:pt>
                <c:pt idx="15">
                  <c:v>5.8823529411764701</c:v>
                </c:pt>
                <c:pt idx="16">
                  <c:v>5</c:v>
                </c:pt>
                <c:pt idx="17">
                  <c:v>7.19424460431655</c:v>
                </c:pt>
              </c:numCache>
            </c:numRef>
          </c:val>
          <c:extLst>
            <c:ext xmlns:c16="http://schemas.microsoft.com/office/drawing/2014/chart" uri="{C3380CC4-5D6E-409C-BE32-E72D297353CC}">
              <c16:uniqueId val="{00000007-62E3-4B55-B3C1-636E578B7270}"/>
            </c:ext>
          </c:extLst>
        </c:ser>
        <c:dLbls>
          <c:showLegendKey val="0"/>
          <c:showVal val="1"/>
          <c:showCatName val="0"/>
          <c:showSerName val="0"/>
          <c:showPercent val="0"/>
          <c:showBubbleSize val="0"/>
        </c:dLbls>
        <c:gapWidth val="150"/>
        <c:shape val="box"/>
        <c:axId val="458877504"/>
        <c:axId val="458877896"/>
        <c:axId val="0"/>
      </c:bar3DChart>
      <c:catAx>
        <c:axId val="458877504"/>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58877896"/>
        <c:crosses val="autoZero"/>
        <c:auto val="1"/>
        <c:lblAlgn val="ctr"/>
        <c:lblOffset val="100"/>
        <c:noMultiLvlLbl val="0"/>
      </c:catAx>
      <c:valAx>
        <c:axId val="458877896"/>
        <c:scaling>
          <c:orientation val="minMax"/>
        </c:scaling>
        <c:delete val="1"/>
        <c:axPos val="t"/>
        <c:numFmt formatCode="0%" sourceLinked="1"/>
        <c:majorTickMark val="none"/>
        <c:minorTickMark val="none"/>
        <c:tickLblPos val="nextTo"/>
        <c:crossAx val="4588775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 </a:t>
            </a:r>
            <a:br>
              <a:rPr lang="et-EE"/>
            </a:br>
            <a:r>
              <a:rPr lang="et-EE" b="0"/>
              <a:t>N=800</a:t>
            </a:r>
          </a:p>
        </c:rich>
      </c:tx>
      <c:layout>
        <c:manualLayout>
          <c:xMode val="edge"/>
          <c:yMode val="edge"/>
          <c:x val="0.41669187101788929"/>
          <c:y val="5.135065795231523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7477512404752172"/>
          <c:y val="3.3802091903930062E-2"/>
          <c:w val="0.43989641548203684"/>
          <c:h val="0.94574559726310892"/>
        </c:manualLayout>
      </c:layout>
      <c:bar3DChart>
        <c:barDir val="bar"/>
        <c:grouping val="percentStacked"/>
        <c:varyColors val="0"/>
        <c:ser>
          <c:idx val="0"/>
          <c:order val="0"/>
          <c:tx>
            <c:strRef>
              <c:f>Q3_d_taust!$B$112</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Q3_d_taust!$A$113:$A$130</c:f>
              <c:strCache>
                <c:ptCount val="18"/>
                <c:pt idx="0">
                  <c:v>Põllumajandus- ja Toiduamet pöörab toidu ohutusele erilist tähelepanu</c:v>
                </c:pt>
                <c:pt idx="1">
                  <c:v>Põhja-Eesti</c:v>
                </c:pt>
                <c:pt idx="2">
                  <c:v>Virumaa</c:v>
                </c:pt>
                <c:pt idx="3">
                  <c:v>Kesk-Eesti</c:v>
                </c:pt>
                <c:pt idx="4">
                  <c:v>Lääne-Eesti</c:v>
                </c:pt>
                <c:pt idx="5">
                  <c:v>Lõuna-Eesti</c:v>
                </c:pt>
                <c:pt idx="6">
                  <c:v>Põllumajandus- ja Toiduamet on toidu ohutust puudutava info osas piisavalt avatud</c:v>
                </c:pt>
                <c:pt idx="7">
                  <c:v>Põhja-Eesti</c:v>
                </c:pt>
                <c:pt idx="8">
                  <c:v>Virumaa</c:v>
                </c:pt>
                <c:pt idx="9">
                  <c:v>Kesk-Eesti</c:v>
                </c:pt>
                <c:pt idx="10">
                  <c:v>Lääne-Eesti</c:v>
                </c:pt>
                <c:pt idx="11">
                  <c:v>Lõuna-Eesti</c:v>
                </c:pt>
                <c:pt idx="12">
                  <c:v>Põllumajandus- ja Toiduameti tegevus toidu ohutuse tagamiseks on piisav</c:v>
                </c:pt>
                <c:pt idx="13">
                  <c:v>Põhja-Eesti</c:v>
                </c:pt>
                <c:pt idx="14">
                  <c:v>Virumaa</c:v>
                </c:pt>
                <c:pt idx="15">
                  <c:v>Kesk-Eesti</c:v>
                </c:pt>
                <c:pt idx="16">
                  <c:v>Lääne-Eesti</c:v>
                </c:pt>
                <c:pt idx="17">
                  <c:v>Lõuna-Eesti</c:v>
                </c:pt>
              </c:strCache>
            </c:strRef>
          </c:cat>
          <c:val>
            <c:numRef>
              <c:f>Q3_d_taust!$B$113:$B$130</c:f>
              <c:numCache>
                <c:formatCode>0</c:formatCode>
                <c:ptCount val="18"/>
                <c:pt idx="1">
                  <c:v>14.0394088669951</c:v>
                </c:pt>
                <c:pt idx="2">
                  <c:v>19.354838709677399</c:v>
                </c:pt>
                <c:pt idx="3">
                  <c:v>17.647058823529399</c:v>
                </c:pt>
                <c:pt idx="4">
                  <c:v>8.75</c:v>
                </c:pt>
                <c:pt idx="5">
                  <c:v>17.985611510791401</c:v>
                </c:pt>
                <c:pt idx="7">
                  <c:v>13.3004926108374</c:v>
                </c:pt>
                <c:pt idx="8">
                  <c:v>17.741935483871</c:v>
                </c:pt>
                <c:pt idx="9">
                  <c:v>9.8039215686274499</c:v>
                </c:pt>
                <c:pt idx="10">
                  <c:v>8.75</c:v>
                </c:pt>
                <c:pt idx="11">
                  <c:v>13.6690647482014</c:v>
                </c:pt>
                <c:pt idx="13">
                  <c:v>11.576354679803</c:v>
                </c:pt>
                <c:pt idx="14">
                  <c:v>17.741935483871</c:v>
                </c:pt>
                <c:pt idx="15">
                  <c:v>9.8039215686274499</c:v>
                </c:pt>
                <c:pt idx="16">
                  <c:v>10</c:v>
                </c:pt>
                <c:pt idx="17">
                  <c:v>12.9496402877698</c:v>
                </c:pt>
              </c:numCache>
            </c:numRef>
          </c:val>
          <c:extLst>
            <c:ext xmlns:c16="http://schemas.microsoft.com/office/drawing/2014/chart" uri="{C3380CC4-5D6E-409C-BE32-E72D297353CC}">
              <c16:uniqueId val="{00000000-2999-4566-97E1-990BEC7784C0}"/>
            </c:ext>
          </c:extLst>
        </c:ser>
        <c:ser>
          <c:idx val="1"/>
          <c:order val="1"/>
          <c:tx>
            <c:strRef>
              <c:f>Q3_d_taust!$C$112</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Q3_d_taust!$A$113:$A$130</c:f>
              <c:strCache>
                <c:ptCount val="18"/>
                <c:pt idx="0">
                  <c:v>Põllumajandus- ja Toiduamet pöörab toidu ohutusele erilist tähelepanu</c:v>
                </c:pt>
                <c:pt idx="1">
                  <c:v>Põhja-Eesti</c:v>
                </c:pt>
                <c:pt idx="2">
                  <c:v>Virumaa</c:v>
                </c:pt>
                <c:pt idx="3">
                  <c:v>Kesk-Eesti</c:v>
                </c:pt>
                <c:pt idx="4">
                  <c:v>Lääne-Eesti</c:v>
                </c:pt>
                <c:pt idx="5">
                  <c:v>Lõuna-Eesti</c:v>
                </c:pt>
                <c:pt idx="6">
                  <c:v>Põllumajandus- ja Toiduamet on toidu ohutust puudutava info osas piisavalt avatud</c:v>
                </c:pt>
                <c:pt idx="7">
                  <c:v>Põhja-Eesti</c:v>
                </c:pt>
                <c:pt idx="8">
                  <c:v>Virumaa</c:v>
                </c:pt>
                <c:pt idx="9">
                  <c:v>Kesk-Eesti</c:v>
                </c:pt>
                <c:pt idx="10">
                  <c:v>Lääne-Eesti</c:v>
                </c:pt>
                <c:pt idx="11">
                  <c:v>Lõuna-Eesti</c:v>
                </c:pt>
                <c:pt idx="12">
                  <c:v>Põllumajandus- ja Toiduameti tegevus toidu ohutuse tagamiseks on piisav</c:v>
                </c:pt>
                <c:pt idx="13">
                  <c:v>Põhja-Eesti</c:v>
                </c:pt>
                <c:pt idx="14">
                  <c:v>Virumaa</c:v>
                </c:pt>
                <c:pt idx="15">
                  <c:v>Kesk-Eesti</c:v>
                </c:pt>
                <c:pt idx="16">
                  <c:v>Lääne-Eesti</c:v>
                </c:pt>
                <c:pt idx="17">
                  <c:v>Lõuna-Eesti</c:v>
                </c:pt>
              </c:strCache>
            </c:strRef>
          </c:cat>
          <c:val>
            <c:numRef>
              <c:f>Q3_d_taust!$C$113:$C$130</c:f>
              <c:numCache>
                <c:formatCode>0</c:formatCode>
                <c:ptCount val="18"/>
                <c:pt idx="1">
                  <c:v>35.714285714285701</c:v>
                </c:pt>
                <c:pt idx="2">
                  <c:v>38.709677419354797</c:v>
                </c:pt>
                <c:pt idx="3">
                  <c:v>35.294117647058798</c:v>
                </c:pt>
                <c:pt idx="4">
                  <c:v>51.25</c:v>
                </c:pt>
                <c:pt idx="5">
                  <c:v>38.129496402877699</c:v>
                </c:pt>
                <c:pt idx="7">
                  <c:v>38.669950738916299</c:v>
                </c:pt>
                <c:pt idx="8">
                  <c:v>35.4838709677419</c:v>
                </c:pt>
                <c:pt idx="9">
                  <c:v>37.254901960784302</c:v>
                </c:pt>
                <c:pt idx="10">
                  <c:v>45</c:v>
                </c:pt>
                <c:pt idx="11">
                  <c:v>40.287769784172703</c:v>
                </c:pt>
                <c:pt idx="13">
                  <c:v>30.049261083743801</c:v>
                </c:pt>
                <c:pt idx="14">
                  <c:v>32.258064516128997</c:v>
                </c:pt>
                <c:pt idx="15">
                  <c:v>49.019607843137301</c:v>
                </c:pt>
                <c:pt idx="16">
                  <c:v>48.75</c:v>
                </c:pt>
                <c:pt idx="17">
                  <c:v>38.848920863309303</c:v>
                </c:pt>
              </c:numCache>
            </c:numRef>
          </c:val>
          <c:extLst>
            <c:ext xmlns:c16="http://schemas.microsoft.com/office/drawing/2014/chart" uri="{C3380CC4-5D6E-409C-BE32-E72D297353CC}">
              <c16:uniqueId val="{00000001-2999-4566-97E1-990BEC7784C0}"/>
            </c:ext>
          </c:extLst>
        </c:ser>
        <c:ser>
          <c:idx val="2"/>
          <c:order val="2"/>
          <c:tx>
            <c:strRef>
              <c:f>Q3_d_taust!$D$112</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Q3_d_taust!$A$113:$A$130</c:f>
              <c:strCache>
                <c:ptCount val="18"/>
                <c:pt idx="0">
                  <c:v>Põllumajandus- ja Toiduamet pöörab toidu ohutusele erilist tähelepanu</c:v>
                </c:pt>
                <c:pt idx="1">
                  <c:v>Põhja-Eesti</c:v>
                </c:pt>
                <c:pt idx="2">
                  <c:v>Virumaa</c:v>
                </c:pt>
                <c:pt idx="3">
                  <c:v>Kesk-Eesti</c:v>
                </c:pt>
                <c:pt idx="4">
                  <c:v>Lääne-Eesti</c:v>
                </c:pt>
                <c:pt idx="5">
                  <c:v>Lõuna-Eesti</c:v>
                </c:pt>
                <c:pt idx="6">
                  <c:v>Põllumajandus- ja Toiduamet on toidu ohutust puudutava info osas piisavalt avatud</c:v>
                </c:pt>
                <c:pt idx="7">
                  <c:v>Põhja-Eesti</c:v>
                </c:pt>
                <c:pt idx="8">
                  <c:v>Virumaa</c:v>
                </c:pt>
                <c:pt idx="9">
                  <c:v>Kesk-Eesti</c:v>
                </c:pt>
                <c:pt idx="10">
                  <c:v>Lääne-Eesti</c:v>
                </c:pt>
                <c:pt idx="11">
                  <c:v>Lõuna-Eesti</c:v>
                </c:pt>
                <c:pt idx="12">
                  <c:v>Põllumajandus- ja Toiduameti tegevus toidu ohutuse tagamiseks on piisav</c:v>
                </c:pt>
                <c:pt idx="13">
                  <c:v>Põhja-Eesti</c:v>
                </c:pt>
                <c:pt idx="14">
                  <c:v>Virumaa</c:v>
                </c:pt>
                <c:pt idx="15">
                  <c:v>Kesk-Eesti</c:v>
                </c:pt>
                <c:pt idx="16">
                  <c:v>Lääne-Eesti</c:v>
                </c:pt>
                <c:pt idx="17">
                  <c:v>Lõuna-Eesti</c:v>
                </c:pt>
              </c:strCache>
            </c:strRef>
          </c:cat>
          <c:val>
            <c:numRef>
              <c:f>Q3_d_taust!$D$113:$D$130</c:f>
              <c:numCache>
                <c:formatCode>0</c:formatCode>
                <c:ptCount val="18"/>
                <c:pt idx="1">
                  <c:v>27.339901477832498</c:v>
                </c:pt>
                <c:pt idx="2">
                  <c:v>28.2258064516129</c:v>
                </c:pt>
                <c:pt idx="3">
                  <c:v>29.411764705882302</c:v>
                </c:pt>
                <c:pt idx="4">
                  <c:v>28.75</c:v>
                </c:pt>
                <c:pt idx="5">
                  <c:v>25.179856115107899</c:v>
                </c:pt>
                <c:pt idx="7">
                  <c:v>24.876847290640399</c:v>
                </c:pt>
                <c:pt idx="8">
                  <c:v>26.612903225806399</c:v>
                </c:pt>
                <c:pt idx="9">
                  <c:v>31.372549019607799</c:v>
                </c:pt>
                <c:pt idx="10">
                  <c:v>32.5</c:v>
                </c:pt>
                <c:pt idx="11">
                  <c:v>27.3381294964029</c:v>
                </c:pt>
                <c:pt idx="13">
                  <c:v>30.049261083743801</c:v>
                </c:pt>
                <c:pt idx="14">
                  <c:v>26.612903225806399</c:v>
                </c:pt>
                <c:pt idx="15">
                  <c:v>23.529411764705898</c:v>
                </c:pt>
                <c:pt idx="16">
                  <c:v>21.25</c:v>
                </c:pt>
                <c:pt idx="17">
                  <c:v>31.654676258992801</c:v>
                </c:pt>
              </c:numCache>
            </c:numRef>
          </c:val>
          <c:extLst>
            <c:ext xmlns:c16="http://schemas.microsoft.com/office/drawing/2014/chart" uri="{C3380CC4-5D6E-409C-BE32-E72D297353CC}">
              <c16:uniqueId val="{00000002-2999-4566-97E1-990BEC7784C0}"/>
            </c:ext>
          </c:extLst>
        </c:ser>
        <c:ser>
          <c:idx val="3"/>
          <c:order val="3"/>
          <c:tx>
            <c:strRef>
              <c:f>Q3_d_taust!$E$112</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Q3_d_taust!$A$113:$A$130</c:f>
              <c:strCache>
                <c:ptCount val="18"/>
                <c:pt idx="0">
                  <c:v>Põllumajandus- ja Toiduamet pöörab toidu ohutusele erilist tähelepanu</c:v>
                </c:pt>
                <c:pt idx="1">
                  <c:v>Põhja-Eesti</c:v>
                </c:pt>
                <c:pt idx="2">
                  <c:v>Virumaa</c:v>
                </c:pt>
                <c:pt idx="3">
                  <c:v>Kesk-Eesti</c:v>
                </c:pt>
                <c:pt idx="4">
                  <c:v>Lääne-Eesti</c:v>
                </c:pt>
                <c:pt idx="5">
                  <c:v>Lõuna-Eesti</c:v>
                </c:pt>
                <c:pt idx="6">
                  <c:v>Põllumajandus- ja Toiduamet on toidu ohutust puudutava info osas piisavalt avatud</c:v>
                </c:pt>
                <c:pt idx="7">
                  <c:v>Põhja-Eesti</c:v>
                </c:pt>
                <c:pt idx="8">
                  <c:v>Virumaa</c:v>
                </c:pt>
                <c:pt idx="9">
                  <c:v>Kesk-Eesti</c:v>
                </c:pt>
                <c:pt idx="10">
                  <c:v>Lääne-Eesti</c:v>
                </c:pt>
                <c:pt idx="11">
                  <c:v>Lõuna-Eesti</c:v>
                </c:pt>
                <c:pt idx="12">
                  <c:v>Põllumajandus- ja Toiduameti tegevus toidu ohutuse tagamiseks on piisav</c:v>
                </c:pt>
                <c:pt idx="13">
                  <c:v>Põhja-Eesti</c:v>
                </c:pt>
                <c:pt idx="14">
                  <c:v>Virumaa</c:v>
                </c:pt>
                <c:pt idx="15">
                  <c:v>Kesk-Eesti</c:v>
                </c:pt>
                <c:pt idx="16">
                  <c:v>Lääne-Eesti</c:v>
                </c:pt>
                <c:pt idx="17">
                  <c:v>Lõuna-Eesti</c:v>
                </c:pt>
              </c:strCache>
            </c:strRef>
          </c:cat>
          <c:val>
            <c:numRef>
              <c:f>Q3_d_taust!$E$113:$E$130</c:f>
              <c:numCache>
                <c:formatCode>0</c:formatCode>
                <c:ptCount val="18"/>
                <c:pt idx="1">
                  <c:v>10.3448275862069</c:v>
                </c:pt>
                <c:pt idx="2">
                  <c:v>4.8387096774193603</c:v>
                </c:pt>
                <c:pt idx="3">
                  <c:v>9.8039215686274499</c:v>
                </c:pt>
                <c:pt idx="4">
                  <c:v>6.25</c:v>
                </c:pt>
                <c:pt idx="5">
                  <c:v>5.7553956834532398</c:v>
                </c:pt>
                <c:pt idx="7">
                  <c:v>10.3448275862069</c:v>
                </c:pt>
                <c:pt idx="8">
                  <c:v>8.8709677419354804</c:v>
                </c:pt>
                <c:pt idx="9">
                  <c:v>11.764705882352899</c:v>
                </c:pt>
                <c:pt idx="10">
                  <c:v>5</c:v>
                </c:pt>
                <c:pt idx="11">
                  <c:v>8.6330935251798593</c:v>
                </c:pt>
                <c:pt idx="13">
                  <c:v>13.7931034482759</c:v>
                </c:pt>
                <c:pt idx="14">
                  <c:v>8.0645161290322598</c:v>
                </c:pt>
                <c:pt idx="15">
                  <c:v>9.8039215686274499</c:v>
                </c:pt>
                <c:pt idx="16">
                  <c:v>8.75</c:v>
                </c:pt>
                <c:pt idx="17">
                  <c:v>7.9136690647482002</c:v>
                </c:pt>
              </c:numCache>
            </c:numRef>
          </c:val>
          <c:extLst>
            <c:ext xmlns:c16="http://schemas.microsoft.com/office/drawing/2014/chart" uri="{C3380CC4-5D6E-409C-BE32-E72D297353CC}">
              <c16:uniqueId val="{00000003-2999-4566-97E1-990BEC7784C0}"/>
            </c:ext>
          </c:extLst>
        </c:ser>
        <c:ser>
          <c:idx val="4"/>
          <c:order val="4"/>
          <c:tx>
            <c:strRef>
              <c:f>Q3_d_taust!$F$112</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99-4566-97E1-990BEC7784C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Q3_d_taust!$A$113:$A$130</c:f>
              <c:strCache>
                <c:ptCount val="18"/>
                <c:pt idx="0">
                  <c:v>Põllumajandus- ja Toiduamet pöörab toidu ohutusele erilist tähelepanu</c:v>
                </c:pt>
                <c:pt idx="1">
                  <c:v>Põhja-Eesti</c:v>
                </c:pt>
                <c:pt idx="2">
                  <c:v>Virumaa</c:v>
                </c:pt>
                <c:pt idx="3">
                  <c:v>Kesk-Eesti</c:v>
                </c:pt>
                <c:pt idx="4">
                  <c:v>Lääne-Eesti</c:v>
                </c:pt>
                <c:pt idx="5">
                  <c:v>Lõuna-Eesti</c:v>
                </c:pt>
                <c:pt idx="6">
                  <c:v>Põllumajandus- ja Toiduamet on toidu ohutust puudutava info osas piisavalt avatud</c:v>
                </c:pt>
                <c:pt idx="7">
                  <c:v>Põhja-Eesti</c:v>
                </c:pt>
                <c:pt idx="8">
                  <c:v>Virumaa</c:v>
                </c:pt>
                <c:pt idx="9">
                  <c:v>Kesk-Eesti</c:v>
                </c:pt>
                <c:pt idx="10">
                  <c:v>Lääne-Eesti</c:v>
                </c:pt>
                <c:pt idx="11">
                  <c:v>Lõuna-Eesti</c:v>
                </c:pt>
                <c:pt idx="12">
                  <c:v>Põllumajandus- ja Toiduameti tegevus toidu ohutuse tagamiseks on piisav</c:v>
                </c:pt>
                <c:pt idx="13">
                  <c:v>Põhja-Eesti</c:v>
                </c:pt>
                <c:pt idx="14">
                  <c:v>Virumaa</c:v>
                </c:pt>
                <c:pt idx="15">
                  <c:v>Kesk-Eesti</c:v>
                </c:pt>
                <c:pt idx="16">
                  <c:v>Lääne-Eesti</c:v>
                </c:pt>
                <c:pt idx="17">
                  <c:v>Lõuna-Eesti</c:v>
                </c:pt>
              </c:strCache>
            </c:strRef>
          </c:cat>
          <c:val>
            <c:numRef>
              <c:f>Q3_d_taust!$F$113:$F$130</c:f>
              <c:numCache>
                <c:formatCode>0</c:formatCode>
                <c:ptCount val="18"/>
                <c:pt idx="1">
                  <c:v>3.20197044334975</c:v>
                </c:pt>
                <c:pt idx="2">
                  <c:v>0.80645161290322598</c:v>
                </c:pt>
                <c:pt idx="3">
                  <c:v>3.9215686274509798</c:v>
                </c:pt>
                <c:pt idx="5">
                  <c:v>4.3165467625899296</c:v>
                </c:pt>
                <c:pt idx="7">
                  <c:v>3.20197044334975</c:v>
                </c:pt>
                <c:pt idx="8">
                  <c:v>2.4193548387096802</c:v>
                </c:pt>
                <c:pt idx="9">
                  <c:v>3.9215686274509798</c:v>
                </c:pt>
                <c:pt idx="10">
                  <c:v>2.5</c:v>
                </c:pt>
                <c:pt idx="11">
                  <c:v>4.3165467625899296</c:v>
                </c:pt>
                <c:pt idx="13">
                  <c:v>4.4334975369458096</c:v>
                </c:pt>
                <c:pt idx="14">
                  <c:v>5.6451612903225801</c:v>
                </c:pt>
                <c:pt idx="15">
                  <c:v>1.9607843137254899</c:v>
                </c:pt>
                <c:pt idx="16">
                  <c:v>3.75</c:v>
                </c:pt>
                <c:pt idx="17">
                  <c:v>2.8776978417266199</c:v>
                </c:pt>
              </c:numCache>
            </c:numRef>
          </c:val>
          <c:extLst>
            <c:ext xmlns:c16="http://schemas.microsoft.com/office/drawing/2014/chart" uri="{C3380CC4-5D6E-409C-BE32-E72D297353CC}">
              <c16:uniqueId val="{00000005-2999-4566-97E1-990BEC7784C0}"/>
            </c:ext>
          </c:extLst>
        </c:ser>
        <c:ser>
          <c:idx val="5"/>
          <c:order val="5"/>
          <c:tx>
            <c:strRef>
              <c:f>Q3_d_taust!$G$112</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99-4566-97E1-990BEC7784C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Q3_d_taust!$A$113:$A$130</c:f>
              <c:strCache>
                <c:ptCount val="18"/>
                <c:pt idx="0">
                  <c:v>Põllumajandus- ja Toiduamet pöörab toidu ohutusele erilist tähelepanu</c:v>
                </c:pt>
                <c:pt idx="1">
                  <c:v>Põhja-Eesti</c:v>
                </c:pt>
                <c:pt idx="2">
                  <c:v>Virumaa</c:v>
                </c:pt>
                <c:pt idx="3">
                  <c:v>Kesk-Eesti</c:v>
                </c:pt>
                <c:pt idx="4">
                  <c:v>Lääne-Eesti</c:v>
                </c:pt>
                <c:pt idx="5">
                  <c:v>Lõuna-Eesti</c:v>
                </c:pt>
                <c:pt idx="6">
                  <c:v>Põllumajandus- ja Toiduamet on toidu ohutust puudutava info osas piisavalt avatud</c:v>
                </c:pt>
                <c:pt idx="7">
                  <c:v>Põhja-Eesti</c:v>
                </c:pt>
                <c:pt idx="8">
                  <c:v>Virumaa</c:v>
                </c:pt>
                <c:pt idx="9">
                  <c:v>Kesk-Eesti</c:v>
                </c:pt>
                <c:pt idx="10">
                  <c:v>Lääne-Eesti</c:v>
                </c:pt>
                <c:pt idx="11">
                  <c:v>Lõuna-Eesti</c:v>
                </c:pt>
                <c:pt idx="12">
                  <c:v>Põllumajandus- ja Toiduameti tegevus toidu ohutuse tagamiseks on piisav</c:v>
                </c:pt>
                <c:pt idx="13">
                  <c:v>Põhja-Eesti</c:v>
                </c:pt>
                <c:pt idx="14">
                  <c:v>Virumaa</c:v>
                </c:pt>
                <c:pt idx="15">
                  <c:v>Kesk-Eesti</c:v>
                </c:pt>
                <c:pt idx="16">
                  <c:v>Lääne-Eesti</c:v>
                </c:pt>
                <c:pt idx="17">
                  <c:v>Lõuna-Eesti</c:v>
                </c:pt>
              </c:strCache>
            </c:strRef>
          </c:cat>
          <c:val>
            <c:numRef>
              <c:f>Q3_d_taust!$G$113:$G$130</c:f>
              <c:numCache>
                <c:formatCode>0</c:formatCode>
                <c:ptCount val="18"/>
                <c:pt idx="1">
                  <c:v>9.3596059113300498</c:v>
                </c:pt>
                <c:pt idx="2">
                  <c:v>8.0645161290322598</c:v>
                </c:pt>
                <c:pt idx="3">
                  <c:v>3.9215686274509798</c:v>
                </c:pt>
                <c:pt idx="4">
                  <c:v>5</c:v>
                </c:pt>
                <c:pt idx="5">
                  <c:v>8.6330935251798593</c:v>
                </c:pt>
                <c:pt idx="7">
                  <c:v>9.6059113300492598</c:v>
                </c:pt>
                <c:pt idx="8">
                  <c:v>8.8709677419354804</c:v>
                </c:pt>
                <c:pt idx="9">
                  <c:v>5.8823529411764701</c:v>
                </c:pt>
                <c:pt idx="10">
                  <c:v>6.25</c:v>
                </c:pt>
                <c:pt idx="11">
                  <c:v>5.7553956834532398</c:v>
                </c:pt>
                <c:pt idx="13">
                  <c:v>10.098522167487699</c:v>
                </c:pt>
                <c:pt idx="14">
                  <c:v>9.67741935483871</c:v>
                </c:pt>
                <c:pt idx="15">
                  <c:v>5.8823529411764701</c:v>
                </c:pt>
                <c:pt idx="16">
                  <c:v>7.5</c:v>
                </c:pt>
                <c:pt idx="17">
                  <c:v>5.7553956834532398</c:v>
                </c:pt>
              </c:numCache>
            </c:numRef>
          </c:val>
          <c:extLst>
            <c:ext xmlns:c16="http://schemas.microsoft.com/office/drawing/2014/chart" uri="{C3380CC4-5D6E-409C-BE32-E72D297353CC}">
              <c16:uniqueId val="{00000007-2999-4566-97E1-990BEC7784C0}"/>
            </c:ext>
          </c:extLst>
        </c:ser>
        <c:dLbls>
          <c:showLegendKey val="0"/>
          <c:showVal val="1"/>
          <c:showCatName val="0"/>
          <c:showSerName val="0"/>
          <c:showPercent val="0"/>
          <c:showBubbleSize val="0"/>
        </c:dLbls>
        <c:gapWidth val="150"/>
        <c:shape val="box"/>
        <c:axId val="458879072"/>
        <c:axId val="458875152"/>
        <c:axId val="0"/>
      </c:bar3DChart>
      <c:catAx>
        <c:axId val="458879072"/>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58875152"/>
        <c:crosses val="autoZero"/>
        <c:auto val="1"/>
        <c:lblAlgn val="ctr"/>
        <c:lblOffset val="100"/>
        <c:noMultiLvlLbl val="0"/>
      </c:catAx>
      <c:valAx>
        <c:axId val="458875152"/>
        <c:scaling>
          <c:orientation val="minMax"/>
        </c:scaling>
        <c:delete val="1"/>
        <c:axPos val="t"/>
        <c:numFmt formatCode="0%" sourceLinked="1"/>
        <c:majorTickMark val="none"/>
        <c:minorTickMark val="none"/>
        <c:tickLblPos val="nextTo"/>
        <c:crossAx val="458879072"/>
        <c:crosses val="autoZero"/>
        <c:crossBetween val="between"/>
      </c:valAx>
      <c:spPr>
        <a:noFill/>
        <a:ln>
          <a:noFill/>
        </a:ln>
        <a:effectLst/>
      </c:spPr>
    </c:plotArea>
    <c:legend>
      <c:legendPos val="r"/>
      <c:layout>
        <c:manualLayout>
          <c:xMode val="edge"/>
          <c:yMode val="edge"/>
          <c:x val="0.81256545298242411"/>
          <c:y val="0.43550176240596117"/>
          <c:w val="0.15135545263155853"/>
          <c:h val="0.1917765123368749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dirty="0">
                <a:solidFill>
                  <a:srgbClr val="595959"/>
                </a:solidFill>
                <a:latin typeface="Calibri"/>
              </a:rPr>
              <a:t>Kas Teile meenub viimase kuue kuu jooksul mõni konkreetne juhtum kui toidu ohutuse osas tekkis kahtlus või see ei olnud tagatud?
</a:t>
            </a:r>
            <a:r>
              <a:rPr lang="et-EE" sz="1400" b="0" strike="noStrike" spc="-1" dirty="0">
                <a:solidFill>
                  <a:srgbClr val="595959"/>
                </a:solidFill>
                <a:latin typeface="Calibri"/>
              </a:rPr>
              <a:t>N=800</a:t>
            </a:r>
          </a:p>
        </c:rich>
      </c:tx>
      <c:layout>
        <c:manualLayout>
          <c:xMode val="edge"/>
          <c:yMode val="edge"/>
          <c:x val="0.12232521757180183"/>
          <c:y val="3.4391531884131951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'Q4'!$C$2</c:f>
              <c:strCache>
                <c:ptCount val="1"/>
                <c:pt idx="0">
                  <c:v>Jah</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multiLvlStrRef>
              <c:f>'Q4'!$A$3:$B$16</c:f>
              <c:multiLvlStrCache>
                <c:ptCount val="14"/>
                <c:lvl>
                  <c:pt idx="0">
                    <c:v>Üldjaotus</c:v>
                  </c:pt>
                  <c:pt idx="1">
                    <c:v>Mees</c:v>
                  </c:pt>
                  <c:pt idx="2">
                    <c:v>Naine</c:v>
                  </c:pt>
                  <c:pt idx="3">
                    <c:v>18-29</c:v>
                  </c:pt>
                  <c:pt idx="4">
                    <c:v>30-49</c:v>
                  </c:pt>
                  <c:pt idx="5">
                    <c:v>50-64</c:v>
                  </c:pt>
                  <c:pt idx="6">
                    <c:v>65-74</c:v>
                  </c:pt>
                  <c:pt idx="7">
                    <c:v>eesti</c:v>
                  </c:pt>
                  <c:pt idx="8">
                    <c:v>vene ja muu</c:v>
                  </c:pt>
                  <c:pt idx="9">
                    <c:v>Põhja-Eesti</c:v>
                  </c:pt>
                  <c:pt idx="10">
                    <c:v>Virumaa</c:v>
                  </c:pt>
                  <c:pt idx="11">
                    <c:v>Kesk-Eesti</c:v>
                  </c:pt>
                  <c:pt idx="12">
                    <c:v>Lääne-Eesti</c:v>
                  </c:pt>
                  <c:pt idx="13">
                    <c:v>Lõuna-Eesti</c:v>
                  </c:pt>
                </c:lvl>
                <c:lvl>
                  <c:pt idx="1">
                    <c:v>Sugu</c:v>
                  </c:pt>
                  <c:pt idx="3">
                    <c:v>Vanus</c:v>
                  </c:pt>
                  <c:pt idx="7">
                    <c:v>Suhtluskeel</c:v>
                  </c:pt>
                  <c:pt idx="9">
                    <c:v>Elukoht</c:v>
                  </c:pt>
                </c:lvl>
              </c:multiLvlStrCache>
            </c:multiLvlStrRef>
          </c:cat>
          <c:val>
            <c:numRef>
              <c:f>'Q4'!$C$3:$C$16</c:f>
              <c:numCache>
                <c:formatCode>0</c:formatCode>
                <c:ptCount val="14"/>
                <c:pt idx="0">
                  <c:v>16.5</c:v>
                </c:pt>
                <c:pt idx="1">
                  <c:v>15.0793650793651</c:v>
                </c:pt>
                <c:pt idx="2">
                  <c:v>17.7725118483412</c:v>
                </c:pt>
                <c:pt idx="3">
                  <c:v>16.788321167883201</c:v>
                </c:pt>
                <c:pt idx="4">
                  <c:v>15.2905198776758</c:v>
                </c:pt>
                <c:pt idx="5">
                  <c:v>18.614718614718601</c:v>
                </c:pt>
                <c:pt idx="6">
                  <c:v>15.2380952380952</c:v>
                </c:pt>
                <c:pt idx="7">
                  <c:v>17.7536231884058</c:v>
                </c:pt>
                <c:pt idx="8">
                  <c:v>13.709677419354801</c:v>
                </c:pt>
                <c:pt idx="9">
                  <c:v>18.226600985221701</c:v>
                </c:pt>
                <c:pt idx="10">
                  <c:v>13.709677419354801</c:v>
                </c:pt>
                <c:pt idx="11">
                  <c:v>19.6078431372549</c:v>
                </c:pt>
                <c:pt idx="12">
                  <c:v>16.25</c:v>
                </c:pt>
                <c:pt idx="13">
                  <c:v>12.9496402877698</c:v>
                </c:pt>
              </c:numCache>
            </c:numRef>
          </c:val>
          <c:extLst>
            <c:ext xmlns:c16="http://schemas.microsoft.com/office/drawing/2014/chart" uri="{C3380CC4-5D6E-409C-BE32-E72D297353CC}">
              <c16:uniqueId val="{00000000-4241-4340-9746-BAF00F7F3E09}"/>
            </c:ext>
          </c:extLst>
        </c:ser>
        <c:ser>
          <c:idx val="1"/>
          <c:order val="1"/>
          <c:tx>
            <c:strRef>
              <c:f>'Q4'!$D$2</c:f>
              <c:strCache>
                <c:ptCount val="1"/>
                <c:pt idx="0">
                  <c:v>Ei</c:v>
                </c:pt>
              </c:strCache>
            </c:strRef>
          </c:tx>
          <c:spPr>
            <a:solidFill>
              <a:schemeClr val="accent2">
                <a:lumMod val="60000"/>
                <a:lumOff val="40000"/>
              </a:schemeClr>
            </a:solidFill>
            <a:ln w="0">
              <a:noFill/>
            </a:ln>
          </c:spPr>
          <c:invertIfNegative val="0"/>
          <c:dLbls>
            <c:spPr>
              <a:noFill/>
              <a:ln>
                <a:noFill/>
              </a:ln>
              <a:effectLst/>
            </c:spPr>
            <c:txPr>
              <a:bodyPr wrap="square"/>
              <a:lstStyle/>
              <a:p>
                <a:pPr>
                  <a:defRPr sz="1200" b="1" strike="noStrike" spc="-1">
                    <a:solidFill>
                      <a:schemeClr val="tx1">
                        <a:lumMod val="75000"/>
                        <a:lumOff val="25000"/>
                      </a:schemeClr>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multiLvlStrRef>
              <c:f>'Q4'!$A$3:$B$16</c:f>
              <c:multiLvlStrCache>
                <c:ptCount val="14"/>
                <c:lvl>
                  <c:pt idx="0">
                    <c:v>Üldjaotus</c:v>
                  </c:pt>
                  <c:pt idx="1">
                    <c:v>Mees</c:v>
                  </c:pt>
                  <c:pt idx="2">
                    <c:v>Naine</c:v>
                  </c:pt>
                  <c:pt idx="3">
                    <c:v>18-29</c:v>
                  </c:pt>
                  <c:pt idx="4">
                    <c:v>30-49</c:v>
                  </c:pt>
                  <c:pt idx="5">
                    <c:v>50-64</c:v>
                  </c:pt>
                  <c:pt idx="6">
                    <c:v>65-74</c:v>
                  </c:pt>
                  <c:pt idx="7">
                    <c:v>eesti</c:v>
                  </c:pt>
                  <c:pt idx="8">
                    <c:v>vene ja muu</c:v>
                  </c:pt>
                  <c:pt idx="9">
                    <c:v>Põhja-Eesti</c:v>
                  </c:pt>
                  <c:pt idx="10">
                    <c:v>Virumaa</c:v>
                  </c:pt>
                  <c:pt idx="11">
                    <c:v>Kesk-Eesti</c:v>
                  </c:pt>
                  <c:pt idx="12">
                    <c:v>Lääne-Eesti</c:v>
                  </c:pt>
                  <c:pt idx="13">
                    <c:v>Lõuna-Eesti</c:v>
                  </c:pt>
                </c:lvl>
                <c:lvl>
                  <c:pt idx="1">
                    <c:v>Sugu</c:v>
                  </c:pt>
                  <c:pt idx="3">
                    <c:v>Vanus</c:v>
                  </c:pt>
                  <c:pt idx="7">
                    <c:v>Suhtluskeel</c:v>
                  </c:pt>
                  <c:pt idx="9">
                    <c:v>Elukoht</c:v>
                  </c:pt>
                </c:lvl>
              </c:multiLvlStrCache>
            </c:multiLvlStrRef>
          </c:cat>
          <c:val>
            <c:numRef>
              <c:f>'Q4'!$D$3:$D$16</c:f>
              <c:numCache>
                <c:formatCode>0</c:formatCode>
                <c:ptCount val="14"/>
                <c:pt idx="0">
                  <c:v>83.5</c:v>
                </c:pt>
                <c:pt idx="1">
                  <c:v>84.920634920634896</c:v>
                </c:pt>
                <c:pt idx="2">
                  <c:v>82.227488151658804</c:v>
                </c:pt>
                <c:pt idx="3">
                  <c:v>83.211678832116803</c:v>
                </c:pt>
                <c:pt idx="4">
                  <c:v>84.709480122324194</c:v>
                </c:pt>
                <c:pt idx="5">
                  <c:v>81.385281385281402</c:v>
                </c:pt>
                <c:pt idx="6">
                  <c:v>84.761904761904802</c:v>
                </c:pt>
                <c:pt idx="7">
                  <c:v>82.246376811594203</c:v>
                </c:pt>
                <c:pt idx="8">
                  <c:v>86.290322580645196</c:v>
                </c:pt>
                <c:pt idx="9">
                  <c:v>81.773399014778306</c:v>
                </c:pt>
                <c:pt idx="10">
                  <c:v>86.290322580645196</c:v>
                </c:pt>
                <c:pt idx="11">
                  <c:v>80.392156862745097</c:v>
                </c:pt>
                <c:pt idx="12">
                  <c:v>83.75</c:v>
                </c:pt>
                <c:pt idx="13">
                  <c:v>87.050359712230204</c:v>
                </c:pt>
              </c:numCache>
            </c:numRef>
          </c:val>
          <c:extLst>
            <c:ext xmlns:c16="http://schemas.microsoft.com/office/drawing/2014/chart" uri="{C3380CC4-5D6E-409C-BE32-E72D297353CC}">
              <c16:uniqueId val="{00000001-4241-4340-9746-BAF00F7F3E09}"/>
            </c:ext>
          </c:extLst>
        </c:ser>
        <c:dLbls>
          <c:showLegendKey val="0"/>
          <c:showVal val="0"/>
          <c:showCatName val="0"/>
          <c:showSerName val="0"/>
          <c:showPercent val="0"/>
          <c:showBubbleSize val="0"/>
        </c:dLbls>
        <c:gapWidth val="150"/>
        <c:shape val="box"/>
        <c:axId val="458879856"/>
        <c:axId val="458882600"/>
        <c:axId val="0"/>
      </c:bar3DChart>
      <c:catAx>
        <c:axId val="458879856"/>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58882600"/>
        <c:crosses val="autoZero"/>
        <c:auto val="1"/>
        <c:lblAlgn val="ctr"/>
        <c:lblOffset val="100"/>
        <c:noMultiLvlLbl val="0"/>
      </c:catAx>
      <c:valAx>
        <c:axId val="458882600"/>
        <c:scaling>
          <c:orientation val="minMax"/>
        </c:scaling>
        <c:delete val="1"/>
        <c:axPos val="t"/>
        <c:numFmt formatCode="0%" sourceLinked="1"/>
        <c:majorTickMark val="none"/>
        <c:minorTickMark val="none"/>
        <c:tickLblPos val="nextTo"/>
        <c:crossAx val="458879856"/>
        <c:crosses val="autoZero"/>
        <c:crossBetween val="between"/>
      </c:valAx>
    </c:plotArea>
    <c:legend>
      <c:legendPos val="b"/>
      <c:layout>
        <c:manualLayout>
          <c:xMode val="edge"/>
          <c:yMode val="edge"/>
          <c:x val="0.44523077096294261"/>
          <c:y val="0.92863147835249382"/>
          <c:w val="0.11320489171534676"/>
          <c:h val="3.525741316916748E-2"/>
        </c:manualLayout>
      </c:layout>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Milline on Teie kindlustunne järgmiste tootegruppide ohutuse osas? </a:t>
            </a:r>
            <a:br>
              <a:rPr lang="et-EE"/>
            </a:br>
            <a:r>
              <a:rPr lang="et-EE" b="0"/>
              <a:t>N=800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'Q5'!$B$2</c:f>
              <c:strCache>
                <c:ptCount val="1"/>
                <c:pt idx="0">
                  <c:v>Olen täiesti kindel</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'Q5'!$A$3:$A$20</c:f>
              <c:strCache>
                <c:ptCount val="18"/>
                <c:pt idx="0">
                  <c:v>Leiva- ja saiatooted</c:v>
                </c:pt>
                <c:pt idx="1">
                  <c:v>Juust</c:v>
                </c:pt>
                <c:pt idx="2">
                  <c:v>Piim ja värske piima tooted</c:v>
                </c:pt>
                <c:pt idx="3">
                  <c:v>Mahlad</c:v>
                </c:pt>
                <c:pt idx="4">
                  <c:v>Maiustused</c:v>
                </c:pt>
                <c:pt idx="5">
                  <c:v>Klaaspurkides ja –pudelites toit</c:v>
                </c:pt>
                <c:pt idx="6">
                  <c:v>Külmutatud tooted</c:v>
                </c:pt>
                <c:pt idx="7">
                  <c:v>Sealiha</c:v>
                </c:pt>
                <c:pt idx="8">
                  <c:v>Veiseliha</c:v>
                </c:pt>
                <c:pt idx="9">
                  <c:v>Plekist konservikarpides toit</c:v>
                </c:pt>
                <c:pt idx="10">
                  <c:v>Toidulisandid, sh vitamiinid</c:v>
                </c:pt>
                <c:pt idx="11">
                  <c:v>Värsked puu- ja köögiviljad ning marjad</c:v>
                </c:pt>
                <c:pt idx="12">
                  <c:v>Plastpakendis ja –pudelites ning kilepakendis toit</c:v>
                </c:pt>
                <c:pt idx="13">
                  <c:v>Lihatooted</c:v>
                </c:pt>
                <c:pt idx="14">
                  <c:v>Linnuliha</c:v>
                </c:pt>
                <c:pt idx="15">
                  <c:v>Valmistoit</c:v>
                </c:pt>
                <c:pt idx="16">
                  <c:v>Eelnevalt lõigatud ja pestud värsked köögiviljad</c:v>
                </c:pt>
                <c:pt idx="17">
                  <c:v>Kala ja kalatooted</c:v>
                </c:pt>
              </c:strCache>
            </c:strRef>
          </c:cat>
          <c:val>
            <c:numRef>
              <c:f>'Q5'!$B$3:$B$20</c:f>
              <c:numCache>
                <c:formatCode>0</c:formatCode>
                <c:ptCount val="18"/>
                <c:pt idx="0">
                  <c:v>24.5</c:v>
                </c:pt>
                <c:pt idx="1">
                  <c:v>24</c:v>
                </c:pt>
                <c:pt idx="2">
                  <c:v>17.5</c:v>
                </c:pt>
                <c:pt idx="3">
                  <c:v>16.5</c:v>
                </c:pt>
                <c:pt idx="4">
                  <c:v>16.25</c:v>
                </c:pt>
                <c:pt idx="5">
                  <c:v>15.125</c:v>
                </c:pt>
                <c:pt idx="6">
                  <c:v>14</c:v>
                </c:pt>
                <c:pt idx="7">
                  <c:v>12.375</c:v>
                </c:pt>
                <c:pt idx="8">
                  <c:v>11.75</c:v>
                </c:pt>
                <c:pt idx="9">
                  <c:v>11.375</c:v>
                </c:pt>
                <c:pt idx="10">
                  <c:v>11</c:v>
                </c:pt>
                <c:pt idx="11">
                  <c:v>10.25</c:v>
                </c:pt>
                <c:pt idx="12">
                  <c:v>9.375</c:v>
                </c:pt>
                <c:pt idx="13">
                  <c:v>8.75</c:v>
                </c:pt>
                <c:pt idx="14">
                  <c:v>8.75</c:v>
                </c:pt>
                <c:pt idx="15">
                  <c:v>7</c:v>
                </c:pt>
                <c:pt idx="16">
                  <c:v>6.75</c:v>
                </c:pt>
                <c:pt idx="17">
                  <c:v>5.875</c:v>
                </c:pt>
              </c:numCache>
            </c:numRef>
          </c:val>
          <c:extLst>
            <c:ext xmlns:c16="http://schemas.microsoft.com/office/drawing/2014/chart" uri="{C3380CC4-5D6E-409C-BE32-E72D297353CC}">
              <c16:uniqueId val="{00000000-19FE-4BA2-882B-073ADA4E4493}"/>
            </c:ext>
          </c:extLst>
        </c:ser>
        <c:ser>
          <c:idx val="1"/>
          <c:order val="1"/>
          <c:tx>
            <c:strRef>
              <c:f>'Q5'!$C$2</c:f>
              <c:strCache>
                <c:ptCount val="1"/>
                <c:pt idx="0">
                  <c:v>Pigem olen kindel</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'Q5'!$A$3:$A$20</c:f>
              <c:strCache>
                <c:ptCount val="18"/>
                <c:pt idx="0">
                  <c:v>Leiva- ja saiatooted</c:v>
                </c:pt>
                <c:pt idx="1">
                  <c:v>Juust</c:v>
                </c:pt>
                <c:pt idx="2">
                  <c:v>Piim ja värske piima tooted</c:v>
                </c:pt>
                <c:pt idx="3">
                  <c:v>Mahlad</c:v>
                </c:pt>
                <c:pt idx="4">
                  <c:v>Maiustused</c:v>
                </c:pt>
                <c:pt idx="5">
                  <c:v>Klaaspurkides ja –pudelites toit</c:v>
                </c:pt>
                <c:pt idx="6">
                  <c:v>Külmutatud tooted</c:v>
                </c:pt>
                <c:pt idx="7">
                  <c:v>Sealiha</c:v>
                </c:pt>
                <c:pt idx="8">
                  <c:v>Veiseliha</c:v>
                </c:pt>
                <c:pt idx="9">
                  <c:v>Plekist konservikarpides toit</c:v>
                </c:pt>
                <c:pt idx="10">
                  <c:v>Toidulisandid, sh vitamiinid</c:v>
                </c:pt>
                <c:pt idx="11">
                  <c:v>Värsked puu- ja köögiviljad ning marjad</c:v>
                </c:pt>
                <c:pt idx="12">
                  <c:v>Plastpakendis ja –pudelites ning kilepakendis toit</c:v>
                </c:pt>
                <c:pt idx="13">
                  <c:v>Lihatooted</c:v>
                </c:pt>
                <c:pt idx="14">
                  <c:v>Linnuliha</c:v>
                </c:pt>
                <c:pt idx="15">
                  <c:v>Valmistoit</c:v>
                </c:pt>
                <c:pt idx="16">
                  <c:v>Eelnevalt lõigatud ja pestud värsked köögiviljad</c:v>
                </c:pt>
                <c:pt idx="17">
                  <c:v>Kala ja kalatooted</c:v>
                </c:pt>
              </c:strCache>
            </c:strRef>
          </c:cat>
          <c:val>
            <c:numRef>
              <c:f>'Q5'!$C$3:$C$20</c:f>
              <c:numCache>
                <c:formatCode>0</c:formatCode>
                <c:ptCount val="18"/>
                <c:pt idx="0">
                  <c:v>51.875</c:v>
                </c:pt>
                <c:pt idx="1">
                  <c:v>53.75</c:v>
                </c:pt>
                <c:pt idx="2">
                  <c:v>53.625</c:v>
                </c:pt>
                <c:pt idx="3">
                  <c:v>45.75</c:v>
                </c:pt>
                <c:pt idx="4">
                  <c:v>46.25</c:v>
                </c:pt>
                <c:pt idx="5">
                  <c:v>50.625</c:v>
                </c:pt>
                <c:pt idx="6">
                  <c:v>42.375</c:v>
                </c:pt>
                <c:pt idx="7">
                  <c:v>46.125</c:v>
                </c:pt>
                <c:pt idx="8">
                  <c:v>48.25</c:v>
                </c:pt>
                <c:pt idx="9">
                  <c:v>37.75</c:v>
                </c:pt>
                <c:pt idx="10">
                  <c:v>32.875</c:v>
                </c:pt>
                <c:pt idx="11">
                  <c:v>42.5</c:v>
                </c:pt>
                <c:pt idx="12">
                  <c:v>33.75</c:v>
                </c:pt>
                <c:pt idx="13">
                  <c:v>40.875</c:v>
                </c:pt>
                <c:pt idx="14">
                  <c:v>40.875</c:v>
                </c:pt>
                <c:pt idx="15">
                  <c:v>30.125</c:v>
                </c:pt>
                <c:pt idx="16">
                  <c:v>29.75</c:v>
                </c:pt>
                <c:pt idx="17">
                  <c:v>32.5</c:v>
                </c:pt>
              </c:numCache>
            </c:numRef>
          </c:val>
          <c:extLst>
            <c:ext xmlns:c16="http://schemas.microsoft.com/office/drawing/2014/chart" uri="{C3380CC4-5D6E-409C-BE32-E72D297353CC}">
              <c16:uniqueId val="{00000001-19FE-4BA2-882B-073ADA4E4493}"/>
            </c:ext>
          </c:extLst>
        </c:ser>
        <c:ser>
          <c:idx val="2"/>
          <c:order val="2"/>
          <c:tx>
            <c:strRef>
              <c:f>'Q5'!$D$2</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'Q5'!$A$3:$A$20</c:f>
              <c:strCache>
                <c:ptCount val="18"/>
                <c:pt idx="0">
                  <c:v>Leiva- ja saiatooted</c:v>
                </c:pt>
                <c:pt idx="1">
                  <c:v>Juust</c:v>
                </c:pt>
                <c:pt idx="2">
                  <c:v>Piim ja värske piima tooted</c:v>
                </c:pt>
                <c:pt idx="3">
                  <c:v>Mahlad</c:v>
                </c:pt>
                <c:pt idx="4">
                  <c:v>Maiustused</c:v>
                </c:pt>
                <c:pt idx="5">
                  <c:v>Klaaspurkides ja –pudelites toit</c:v>
                </c:pt>
                <c:pt idx="6">
                  <c:v>Külmutatud tooted</c:v>
                </c:pt>
                <c:pt idx="7">
                  <c:v>Sealiha</c:v>
                </c:pt>
                <c:pt idx="8">
                  <c:v>Veiseliha</c:v>
                </c:pt>
                <c:pt idx="9">
                  <c:v>Plekist konservikarpides toit</c:v>
                </c:pt>
                <c:pt idx="10">
                  <c:v>Toidulisandid, sh vitamiinid</c:v>
                </c:pt>
                <c:pt idx="11">
                  <c:v>Värsked puu- ja köögiviljad ning marjad</c:v>
                </c:pt>
                <c:pt idx="12">
                  <c:v>Plastpakendis ja –pudelites ning kilepakendis toit</c:v>
                </c:pt>
                <c:pt idx="13">
                  <c:v>Lihatooted</c:v>
                </c:pt>
                <c:pt idx="14">
                  <c:v>Linnuliha</c:v>
                </c:pt>
                <c:pt idx="15">
                  <c:v>Valmistoit</c:v>
                </c:pt>
                <c:pt idx="16">
                  <c:v>Eelnevalt lõigatud ja pestud värsked köögiviljad</c:v>
                </c:pt>
                <c:pt idx="17">
                  <c:v>Kala ja kalatooted</c:v>
                </c:pt>
              </c:strCache>
            </c:strRef>
          </c:cat>
          <c:val>
            <c:numRef>
              <c:f>'Q5'!$D$3:$D$20</c:f>
              <c:numCache>
                <c:formatCode>0</c:formatCode>
                <c:ptCount val="18"/>
                <c:pt idx="0">
                  <c:v>16</c:v>
                </c:pt>
                <c:pt idx="1">
                  <c:v>15</c:v>
                </c:pt>
                <c:pt idx="2">
                  <c:v>20.125</c:v>
                </c:pt>
                <c:pt idx="3">
                  <c:v>23.625</c:v>
                </c:pt>
                <c:pt idx="4">
                  <c:v>23.875</c:v>
                </c:pt>
                <c:pt idx="5">
                  <c:v>22.75</c:v>
                </c:pt>
                <c:pt idx="6">
                  <c:v>29.75</c:v>
                </c:pt>
                <c:pt idx="7">
                  <c:v>25.75</c:v>
                </c:pt>
                <c:pt idx="8">
                  <c:v>22.25</c:v>
                </c:pt>
                <c:pt idx="9">
                  <c:v>29.875</c:v>
                </c:pt>
                <c:pt idx="10">
                  <c:v>30.125</c:v>
                </c:pt>
                <c:pt idx="11">
                  <c:v>32.625</c:v>
                </c:pt>
                <c:pt idx="12">
                  <c:v>37.625</c:v>
                </c:pt>
                <c:pt idx="13">
                  <c:v>32.625</c:v>
                </c:pt>
                <c:pt idx="14">
                  <c:v>30.625</c:v>
                </c:pt>
                <c:pt idx="15">
                  <c:v>40.375</c:v>
                </c:pt>
                <c:pt idx="16">
                  <c:v>37.625</c:v>
                </c:pt>
                <c:pt idx="17">
                  <c:v>39</c:v>
                </c:pt>
              </c:numCache>
            </c:numRef>
          </c:val>
          <c:extLst>
            <c:ext xmlns:c16="http://schemas.microsoft.com/office/drawing/2014/chart" uri="{C3380CC4-5D6E-409C-BE32-E72D297353CC}">
              <c16:uniqueId val="{00000002-19FE-4BA2-882B-073ADA4E4493}"/>
            </c:ext>
          </c:extLst>
        </c:ser>
        <c:ser>
          <c:idx val="3"/>
          <c:order val="3"/>
          <c:tx>
            <c:strRef>
              <c:f>'Q5'!$E$2</c:f>
              <c:strCache>
                <c:ptCount val="1"/>
                <c:pt idx="0">
                  <c:v>Pigem ei ole kindel</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'Q5'!$A$3:$A$20</c:f>
              <c:strCache>
                <c:ptCount val="18"/>
                <c:pt idx="0">
                  <c:v>Leiva- ja saiatooted</c:v>
                </c:pt>
                <c:pt idx="1">
                  <c:v>Juust</c:v>
                </c:pt>
                <c:pt idx="2">
                  <c:v>Piim ja värske piima tooted</c:v>
                </c:pt>
                <c:pt idx="3">
                  <c:v>Mahlad</c:v>
                </c:pt>
                <c:pt idx="4">
                  <c:v>Maiustused</c:v>
                </c:pt>
                <c:pt idx="5">
                  <c:v>Klaaspurkides ja –pudelites toit</c:v>
                </c:pt>
                <c:pt idx="6">
                  <c:v>Külmutatud tooted</c:v>
                </c:pt>
                <c:pt idx="7">
                  <c:v>Sealiha</c:v>
                </c:pt>
                <c:pt idx="8">
                  <c:v>Veiseliha</c:v>
                </c:pt>
                <c:pt idx="9">
                  <c:v>Plekist konservikarpides toit</c:v>
                </c:pt>
                <c:pt idx="10">
                  <c:v>Toidulisandid, sh vitamiinid</c:v>
                </c:pt>
                <c:pt idx="11">
                  <c:v>Värsked puu- ja köögiviljad ning marjad</c:v>
                </c:pt>
                <c:pt idx="12">
                  <c:v>Plastpakendis ja –pudelites ning kilepakendis toit</c:v>
                </c:pt>
                <c:pt idx="13">
                  <c:v>Lihatooted</c:v>
                </c:pt>
                <c:pt idx="14">
                  <c:v>Linnuliha</c:v>
                </c:pt>
                <c:pt idx="15">
                  <c:v>Valmistoit</c:v>
                </c:pt>
                <c:pt idx="16">
                  <c:v>Eelnevalt lõigatud ja pestud värsked köögiviljad</c:v>
                </c:pt>
                <c:pt idx="17">
                  <c:v>Kala ja kalatooted</c:v>
                </c:pt>
              </c:strCache>
            </c:strRef>
          </c:cat>
          <c:val>
            <c:numRef>
              <c:f>'Q5'!$E$3:$E$20</c:f>
              <c:numCache>
                <c:formatCode>0</c:formatCode>
                <c:ptCount val="18"/>
                <c:pt idx="0">
                  <c:v>4</c:v>
                </c:pt>
                <c:pt idx="1">
                  <c:v>3.125</c:v>
                </c:pt>
                <c:pt idx="2">
                  <c:v>4.125</c:v>
                </c:pt>
                <c:pt idx="3">
                  <c:v>7.625</c:v>
                </c:pt>
                <c:pt idx="4">
                  <c:v>6.5</c:v>
                </c:pt>
                <c:pt idx="5">
                  <c:v>6.625</c:v>
                </c:pt>
                <c:pt idx="6">
                  <c:v>8.5</c:v>
                </c:pt>
                <c:pt idx="7">
                  <c:v>8.25</c:v>
                </c:pt>
                <c:pt idx="8">
                  <c:v>7</c:v>
                </c:pt>
                <c:pt idx="9">
                  <c:v>12.375</c:v>
                </c:pt>
                <c:pt idx="10">
                  <c:v>10.75</c:v>
                </c:pt>
                <c:pt idx="11">
                  <c:v>9.125</c:v>
                </c:pt>
                <c:pt idx="12">
                  <c:v>12.125</c:v>
                </c:pt>
                <c:pt idx="13">
                  <c:v>10.125</c:v>
                </c:pt>
                <c:pt idx="14">
                  <c:v>12.5</c:v>
                </c:pt>
                <c:pt idx="15">
                  <c:v>13.75</c:v>
                </c:pt>
                <c:pt idx="16">
                  <c:v>16.125</c:v>
                </c:pt>
                <c:pt idx="17">
                  <c:v>15.375</c:v>
                </c:pt>
              </c:numCache>
            </c:numRef>
          </c:val>
          <c:extLst>
            <c:ext xmlns:c16="http://schemas.microsoft.com/office/drawing/2014/chart" uri="{C3380CC4-5D6E-409C-BE32-E72D297353CC}">
              <c16:uniqueId val="{00000003-19FE-4BA2-882B-073ADA4E4493}"/>
            </c:ext>
          </c:extLst>
        </c:ser>
        <c:ser>
          <c:idx val="4"/>
          <c:order val="4"/>
          <c:tx>
            <c:strRef>
              <c:f>'Q5'!$F$2</c:f>
              <c:strCache>
                <c:ptCount val="1"/>
                <c:pt idx="0">
                  <c:v>Kindlustunne puudub täielikult</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FE-4BA2-882B-073ADA4E449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'Q5'!$A$3:$A$20</c:f>
              <c:strCache>
                <c:ptCount val="18"/>
                <c:pt idx="0">
                  <c:v>Leiva- ja saiatooted</c:v>
                </c:pt>
                <c:pt idx="1">
                  <c:v>Juust</c:v>
                </c:pt>
                <c:pt idx="2">
                  <c:v>Piim ja värske piima tooted</c:v>
                </c:pt>
                <c:pt idx="3">
                  <c:v>Mahlad</c:v>
                </c:pt>
                <c:pt idx="4">
                  <c:v>Maiustused</c:v>
                </c:pt>
                <c:pt idx="5">
                  <c:v>Klaaspurkides ja –pudelites toit</c:v>
                </c:pt>
                <c:pt idx="6">
                  <c:v>Külmutatud tooted</c:v>
                </c:pt>
                <c:pt idx="7">
                  <c:v>Sealiha</c:v>
                </c:pt>
                <c:pt idx="8">
                  <c:v>Veiseliha</c:v>
                </c:pt>
                <c:pt idx="9">
                  <c:v>Plekist konservikarpides toit</c:v>
                </c:pt>
                <c:pt idx="10">
                  <c:v>Toidulisandid, sh vitamiinid</c:v>
                </c:pt>
                <c:pt idx="11">
                  <c:v>Värsked puu- ja köögiviljad ning marjad</c:v>
                </c:pt>
                <c:pt idx="12">
                  <c:v>Plastpakendis ja –pudelites ning kilepakendis toit</c:v>
                </c:pt>
                <c:pt idx="13">
                  <c:v>Lihatooted</c:v>
                </c:pt>
                <c:pt idx="14">
                  <c:v>Linnuliha</c:v>
                </c:pt>
                <c:pt idx="15">
                  <c:v>Valmistoit</c:v>
                </c:pt>
                <c:pt idx="16">
                  <c:v>Eelnevalt lõigatud ja pestud värsked köögiviljad</c:v>
                </c:pt>
                <c:pt idx="17">
                  <c:v>Kala ja kalatooted</c:v>
                </c:pt>
              </c:strCache>
            </c:strRef>
          </c:cat>
          <c:val>
            <c:numRef>
              <c:f>'Q5'!$F$3:$F$20</c:f>
              <c:numCache>
                <c:formatCode>0</c:formatCode>
                <c:ptCount val="18"/>
                <c:pt idx="0">
                  <c:v>1.375</c:v>
                </c:pt>
                <c:pt idx="1">
                  <c:v>1.5</c:v>
                </c:pt>
                <c:pt idx="2">
                  <c:v>2.125</c:v>
                </c:pt>
                <c:pt idx="3">
                  <c:v>3.5</c:v>
                </c:pt>
                <c:pt idx="4">
                  <c:v>3.625</c:v>
                </c:pt>
                <c:pt idx="5">
                  <c:v>1.625</c:v>
                </c:pt>
                <c:pt idx="6">
                  <c:v>2.875</c:v>
                </c:pt>
                <c:pt idx="7">
                  <c:v>2.25</c:v>
                </c:pt>
                <c:pt idx="8">
                  <c:v>2.5</c:v>
                </c:pt>
                <c:pt idx="9">
                  <c:v>3.75</c:v>
                </c:pt>
                <c:pt idx="10">
                  <c:v>6.375</c:v>
                </c:pt>
                <c:pt idx="11">
                  <c:v>3</c:v>
                </c:pt>
                <c:pt idx="12">
                  <c:v>3.875</c:v>
                </c:pt>
                <c:pt idx="13">
                  <c:v>3</c:v>
                </c:pt>
                <c:pt idx="14">
                  <c:v>3.375</c:v>
                </c:pt>
                <c:pt idx="15">
                  <c:v>5.125</c:v>
                </c:pt>
                <c:pt idx="16">
                  <c:v>5.25</c:v>
                </c:pt>
                <c:pt idx="17">
                  <c:v>3</c:v>
                </c:pt>
              </c:numCache>
            </c:numRef>
          </c:val>
          <c:extLst>
            <c:ext xmlns:c16="http://schemas.microsoft.com/office/drawing/2014/chart" uri="{C3380CC4-5D6E-409C-BE32-E72D297353CC}">
              <c16:uniqueId val="{00000005-19FE-4BA2-882B-073ADA4E4493}"/>
            </c:ext>
          </c:extLst>
        </c:ser>
        <c:ser>
          <c:idx val="5"/>
          <c:order val="5"/>
          <c:tx>
            <c:strRef>
              <c:f>'Q5'!$G$2</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FE-4BA2-882B-073ADA4E449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'Q5'!$A$3:$A$20</c:f>
              <c:strCache>
                <c:ptCount val="18"/>
                <c:pt idx="0">
                  <c:v>Leiva- ja saiatooted</c:v>
                </c:pt>
                <c:pt idx="1">
                  <c:v>Juust</c:v>
                </c:pt>
                <c:pt idx="2">
                  <c:v>Piim ja värske piima tooted</c:v>
                </c:pt>
                <c:pt idx="3">
                  <c:v>Mahlad</c:v>
                </c:pt>
                <c:pt idx="4">
                  <c:v>Maiustused</c:v>
                </c:pt>
                <c:pt idx="5">
                  <c:v>Klaaspurkides ja –pudelites toit</c:v>
                </c:pt>
                <c:pt idx="6">
                  <c:v>Külmutatud tooted</c:v>
                </c:pt>
                <c:pt idx="7">
                  <c:v>Sealiha</c:v>
                </c:pt>
                <c:pt idx="8">
                  <c:v>Veiseliha</c:v>
                </c:pt>
                <c:pt idx="9">
                  <c:v>Plekist konservikarpides toit</c:v>
                </c:pt>
                <c:pt idx="10">
                  <c:v>Toidulisandid, sh vitamiinid</c:v>
                </c:pt>
                <c:pt idx="11">
                  <c:v>Värsked puu- ja köögiviljad ning marjad</c:v>
                </c:pt>
                <c:pt idx="12">
                  <c:v>Plastpakendis ja –pudelites ning kilepakendis toit</c:v>
                </c:pt>
                <c:pt idx="13">
                  <c:v>Lihatooted</c:v>
                </c:pt>
                <c:pt idx="14">
                  <c:v>Linnuliha</c:v>
                </c:pt>
                <c:pt idx="15">
                  <c:v>Valmistoit</c:v>
                </c:pt>
                <c:pt idx="16">
                  <c:v>Eelnevalt lõigatud ja pestud värsked köögiviljad</c:v>
                </c:pt>
                <c:pt idx="17">
                  <c:v>Kala ja kalatooted</c:v>
                </c:pt>
              </c:strCache>
            </c:strRef>
          </c:cat>
          <c:val>
            <c:numRef>
              <c:f>'Q5'!$G$3:$G$20</c:f>
              <c:numCache>
                <c:formatCode>0</c:formatCode>
                <c:ptCount val="18"/>
                <c:pt idx="0">
                  <c:v>2.25</c:v>
                </c:pt>
                <c:pt idx="1">
                  <c:v>2.625</c:v>
                </c:pt>
                <c:pt idx="2">
                  <c:v>2.5</c:v>
                </c:pt>
                <c:pt idx="3">
                  <c:v>3</c:v>
                </c:pt>
                <c:pt idx="4">
                  <c:v>3.5</c:v>
                </c:pt>
                <c:pt idx="5">
                  <c:v>3.25</c:v>
                </c:pt>
                <c:pt idx="6">
                  <c:v>2.5</c:v>
                </c:pt>
                <c:pt idx="7">
                  <c:v>5.25</c:v>
                </c:pt>
                <c:pt idx="8">
                  <c:v>8.25</c:v>
                </c:pt>
                <c:pt idx="9">
                  <c:v>4.875</c:v>
                </c:pt>
                <c:pt idx="10">
                  <c:v>8.875</c:v>
                </c:pt>
                <c:pt idx="11">
                  <c:v>2.5</c:v>
                </c:pt>
                <c:pt idx="12">
                  <c:v>3.25</c:v>
                </c:pt>
                <c:pt idx="13">
                  <c:v>4.625</c:v>
                </c:pt>
                <c:pt idx="14">
                  <c:v>3.875</c:v>
                </c:pt>
                <c:pt idx="15">
                  <c:v>3.625</c:v>
                </c:pt>
                <c:pt idx="16">
                  <c:v>4.5</c:v>
                </c:pt>
                <c:pt idx="17">
                  <c:v>4.25</c:v>
                </c:pt>
              </c:numCache>
            </c:numRef>
          </c:val>
          <c:extLst>
            <c:ext xmlns:c16="http://schemas.microsoft.com/office/drawing/2014/chart" uri="{C3380CC4-5D6E-409C-BE32-E72D297353CC}">
              <c16:uniqueId val="{00000007-19FE-4BA2-882B-073ADA4E4493}"/>
            </c:ext>
          </c:extLst>
        </c:ser>
        <c:dLbls>
          <c:showLegendKey val="0"/>
          <c:showVal val="1"/>
          <c:showCatName val="0"/>
          <c:showSerName val="0"/>
          <c:showPercent val="0"/>
          <c:showBubbleSize val="0"/>
        </c:dLbls>
        <c:gapWidth val="150"/>
        <c:shape val="box"/>
        <c:axId val="458879464"/>
        <c:axId val="458880248"/>
        <c:axId val="0"/>
      </c:bar3DChart>
      <c:catAx>
        <c:axId val="458879464"/>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58880248"/>
        <c:crosses val="autoZero"/>
        <c:auto val="1"/>
        <c:lblAlgn val="ctr"/>
        <c:lblOffset val="100"/>
        <c:noMultiLvlLbl val="0"/>
      </c:catAx>
      <c:valAx>
        <c:axId val="458880248"/>
        <c:scaling>
          <c:orientation val="minMax"/>
        </c:scaling>
        <c:delete val="1"/>
        <c:axPos val="t"/>
        <c:numFmt formatCode="0%" sourceLinked="1"/>
        <c:majorTickMark val="none"/>
        <c:minorTickMark val="none"/>
        <c:tickLblPos val="nextTo"/>
        <c:crossAx val="458879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Milline on Teie kindlustunne järgmiste tootegruppide ohutuse osas? 
</a:t>
            </a:r>
            <a:r>
              <a:rPr lang="et-EE" sz="1400" b="0" strike="noStrike" spc="-1">
                <a:solidFill>
                  <a:srgbClr val="595959"/>
                </a:solidFill>
                <a:latin typeface="Calibri"/>
              </a:rPr>
              <a:t>N=800</a:t>
            </a:r>
          </a:p>
        </c:rich>
      </c:tx>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Q5_taust!$B$2</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Q5_taust!$A$3:$A$29</c:f>
              <c:strCache>
                <c:ptCount val="27"/>
                <c:pt idx="0">
                  <c:v>Leiva- ja saiatooted</c:v>
                </c:pt>
                <c:pt idx="1">
                  <c:v>Mees</c:v>
                </c:pt>
                <c:pt idx="2">
                  <c:v>Naine</c:v>
                </c:pt>
                <c:pt idx="3">
                  <c:v>Juust</c:v>
                </c:pt>
                <c:pt idx="4">
                  <c:v>Mees</c:v>
                </c:pt>
                <c:pt idx="5">
                  <c:v>Naine</c:v>
                </c:pt>
                <c:pt idx="6">
                  <c:v>Piim ja värske piima tooted</c:v>
                </c:pt>
                <c:pt idx="7">
                  <c:v>Mees</c:v>
                </c:pt>
                <c:pt idx="8">
                  <c:v>Naine</c:v>
                </c:pt>
                <c:pt idx="9">
                  <c:v>Mahlad</c:v>
                </c:pt>
                <c:pt idx="10">
                  <c:v>Mees</c:v>
                </c:pt>
                <c:pt idx="11">
                  <c:v>Naine</c:v>
                </c:pt>
                <c:pt idx="12">
                  <c:v>Maiustused</c:v>
                </c:pt>
                <c:pt idx="13">
                  <c:v>Mees</c:v>
                </c:pt>
                <c:pt idx="14">
                  <c:v>Naine</c:v>
                </c:pt>
                <c:pt idx="15">
                  <c:v>Klaaspurkides ja –pudelites toit</c:v>
                </c:pt>
                <c:pt idx="16">
                  <c:v>Mees</c:v>
                </c:pt>
                <c:pt idx="17">
                  <c:v>Naine</c:v>
                </c:pt>
                <c:pt idx="18">
                  <c:v>Külmutatud tooted</c:v>
                </c:pt>
                <c:pt idx="19">
                  <c:v>Mees</c:v>
                </c:pt>
                <c:pt idx="20">
                  <c:v>Naine</c:v>
                </c:pt>
                <c:pt idx="21">
                  <c:v>Sealiha</c:v>
                </c:pt>
                <c:pt idx="22">
                  <c:v>Mees</c:v>
                </c:pt>
                <c:pt idx="23">
                  <c:v>Naine</c:v>
                </c:pt>
                <c:pt idx="24">
                  <c:v>Veiseliha</c:v>
                </c:pt>
                <c:pt idx="25">
                  <c:v>Mees</c:v>
                </c:pt>
                <c:pt idx="26">
                  <c:v>Naine</c:v>
                </c:pt>
              </c:strCache>
            </c:strRef>
          </c:cat>
          <c:val>
            <c:numRef>
              <c:f>Q5_taust!$B$3:$B$29</c:f>
              <c:numCache>
                <c:formatCode>0</c:formatCode>
                <c:ptCount val="27"/>
                <c:pt idx="1">
                  <c:v>26.984126984126998</c:v>
                </c:pt>
                <c:pt idx="2">
                  <c:v>22.274881516587701</c:v>
                </c:pt>
                <c:pt idx="4">
                  <c:v>25.925925925925899</c:v>
                </c:pt>
                <c:pt idx="5">
                  <c:v>22.274881516587701</c:v>
                </c:pt>
                <c:pt idx="7">
                  <c:v>19.047619047619001</c:v>
                </c:pt>
                <c:pt idx="8">
                  <c:v>16.113744075829398</c:v>
                </c:pt>
                <c:pt idx="10">
                  <c:v>18.783068783068799</c:v>
                </c:pt>
                <c:pt idx="11">
                  <c:v>14.454976303317499</c:v>
                </c:pt>
                <c:pt idx="13">
                  <c:v>18.253968253968299</c:v>
                </c:pt>
                <c:pt idx="14">
                  <c:v>14.454976303317499</c:v>
                </c:pt>
                <c:pt idx="16">
                  <c:v>17.460317460317501</c:v>
                </c:pt>
                <c:pt idx="17">
                  <c:v>13.033175355450201</c:v>
                </c:pt>
                <c:pt idx="19">
                  <c:v>15.8730158730159</c:v>
                </c:pt>
                <c:pt idx="20">
                  <c:v>12.3222748815166</c:v>
                </c:pt>
                <c:pt idx="22">
                  <c:v>14.5502645502646</c:v>
                </c:pt>
                <c:pt idx="23">
                  <c:v>10.4265402843602</c:v>
                </c:pt>
                <c:pt idx="25">
                  <c:v>14.021164021163999</c:v>
                </c:pt>
                <c:pt idx="26">
                  <c:v>9.7156398104265396</c:v>
                </c:pt>
              </c:numCache>
            </c:numRef>
          </c:val>
          <c:extLst>
            <c:ext xmlns:c16="http://schemas.microsoft.com/office/drawing/2014/chart" uri="{C3380CC4-5D6E-409C-BE32-E72D297353CC}">
              <c16:uniqueId val="{00000000-4791-4ACC-B238-C3B4DC435B7D}"/>
            </c:ext>
          </c:extLst>
        </c:ser>
        <c:ser>
          <c:idx val="1"/>
          <c:order val="1"/>
          <c:tx>
            <c:strRef>
              <c:f>Q5_taust!$C$2</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Q5_taust!$A$3:$A$29</c:f>
              <c:strCache>
                <c:ptCount val="27"/>
                <c:pt idx="0">
                  <c:v>Leiva- ja saiatooted</c:v>
                </c:pt>
                <c:pt idx="1">
                  <c:v>Mees</c:v>
                </c:pt>
                <c:pt idx="2">
                  <c:v>Naine</c:v>
                </c:pt>
                <c:pt idx="3">
                  <c:v>Juust</c:v>
                </c:pt>
                <c:pt idx="4">
                  <c:v>Mees</c:v>
                </c:pt>
                <c:pt idx="5">
                  <c:v>Naine</c:v>
                </c:pt>
                <c:pt idx="6">
                  <c:v>Piim ja värske piima tooted</c:v>
                </c:pt>
                <c:pt idx="7">
                  <c:v>Mees</c:v>
                </c:pt>
                <c:pt idx="8">
                  <c:v>Naine</c:v>
                </c:pt>
                <c:pt idx="9">
                  <c:v>Mahlad</c:v>
                </c:pt>
                <c:pt idx="10">
                  <c:v>Mees</c:v>
                </c:pt>
                <c:pt idx="11">
                  <c:v>Naine</c:v>
                </c:pt>
                <c:pt idx="12">
                  <c:v>Maiustused</c:v>
                </c:pt>
                <c:pt idx="13">
                  <c:v>Mees</c:v>
                </c:pt>
                <c:pt idx="14">
                  <c:v>Naine</c:v>
                </c:pt>
                <c:pt idx="15">
                  <c:v>Klaaspurkides ja –pudelites toit</c:v>
                </c:pt>
                <c:pt idx="16">
                  <c:v>Mees</c:v>
                </c:pt>
                <c:pt idx="17">
                  <c:v>Naine</c:v>
                </c:pt>
                <c:pt idx="18">
                  <c:v>Külmutatud tooted</c:v>
                </c:pt>
                <c:pt idx="19">
                  <c:v>Mees</c:v>
                </c:pt>
                <c:pt idx="20">
                  <c:v>Naine</c:v>
                </c:pt>
                <c:pt idx="21">
                  <c:v>Sealiha</c:v>
                </c:pt>
                <c:pt idx="22">
                  <c:v>Mees</c:v>
                </c:pt>
                <c:pt idx="23">
                  <c:v>Naine</c:v>
                </c:pt>
                <c:pt idx="24">
                  <c:v>Veiseliha</c:v>
                </c:pt>
                <c:pt idx="25">
                  <c:v>Mees</c:v>
                </c:pt>
                <c:pt idx="26">
                  <c:v>Naine</c:v>
                </c:pt>
              </c:strCache>
            </c:strRef>
          </c:cat>
          <c:val>
            <c:numRef>
              <c:f>Q5_taust!$C$3:$C$29</c:f>
              <c:numCache>
                <c:formatCode>0</c:formatCode>
                <c:ptCount val="27"/>
                <c:pt idx="1">
                  <c:v>49.735449735449698</c:v>
                </c:pt>
                <c:pt idx="2">
                  <c:v>53.791469194312803</c:v>
                </c:pt>
                <c:pt idx="4">
                  <c:v>50</c:v>
                </c:pt>
                <c:pt idx="5">
                  <c:v>57.109004739336498</c:v>
                </c:pt>
                <c:pt idx="7">
                  <c:v>52.116402116402099</c:v>
                </c:pt>
                <c:pt idx="8">
                  <c:v>54.976303317535503</c:v>
                </c:pt>
                <c:pt idx="10">
                  <c:v>45.5026455026455</c:v>
                </c:pt>
                <c:pt idx="11">
                  <c:v>45.971563981042699</c:v>
                </c:pt>
                <c:pt idx="13">
                  <c:v>48.941798941798901</c:v>
                </c:pt>
                <c:pt idx="14">
                  <c:v>43.838862559241697</c:v>
                </c:pt>
                <c:pt idx="16">
                  <c:v>50.264550264550302</c:v>
                </c:pt>
                <c:pt idx="17">
                  <c:v>50.947867298578203</c:v>
                </c:pt>
                <c:pt idx="19">
                  <c:v>40.211640211640201</c:v>
                </c:pt>
                <c:pt idx="20">
                  <c:v>44.312796208530798</c:v>
                </c:pt>
                <c:pt idx="22">
                  <c:v>48.412698412698397</c:v>
                </c:pt>
                <c:pt idx="23">
                  <c:v>44.075829383886301</c:v>
                </c:pt>
                <c:pt idx="25">
                  <c:v>51.058201058201099</c:v>
                </c:pt>
                <c:pt idx="26">
                  <c:v>45.734597156398102</c:v>
                </c:pt>
              </c:numCache>
            </c:numRef>
          </c:val>
          <c:extLst>
            <c:ext xmlns:c16="http://schemas.microsoft.com/office/drawing/2014/chart" uri="{C3380CC4-5D6E-409C-BE32-E72D297353CC}">
              <c16:uniqueId val="{00000001-4791-4ACC-B238-C3B4DC435B7D}"/>
            </c:ext>
          </c:extLst>
        </c:ser>
        <c:ser>
          <c:idx val="2"/>
          <c:order val="2"/>
          <c:tx>
            <c:strRef>
              <c:f>Q5_taust!$D$2</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Q5_taust!$A$3:$A$29</c:f>
              <c:strCache>
                <c:ptCount val="27"/>
                <c:pt idx="0">
                  <c:v>Leiva- ja saiatooted</c:v>
                </c:pt>
                <c:pt idx="1">
                  <c:v>Mees</c:v>
                </c:pt>
                <c:pt idx="2">
                  <c:v>Naine</c:v>
                </c:pt>
                <c:pt idx="3">
                  <c:v>Juust</c:v>
                </c:pt>
                <c:pt idx="4">
                  <c:v>Mees</c:v>
                </c:pt>
                <c:pt idx="5">
                  <c:v>Naine</c:v>
                </c:pt>
                <c:pt idx="6">
                  <c:v>Piim ja värske piima tooted</c:v>
                </c:pt>
                <c:pt idx="7">
                  <c:v>Mees</c:v>
                </c:pt>
                <c:pt idx="8">
                  <c:v>Naine</c:v>
                </c:pt>
                <c:pt idx="9">
                  <c:v>Mahlad</c:v>
                </c:pt>
                <c:pt idx="10">
                  <c:v>Mees</c:v>
                </c:pt>
                <c:pt idx="11">
                  <c:v>Naine</c:v>
                </c:pt>
                <c:pt idx="12">
                  <c:v>Maiustused</c:v>
                </c:pt>
                <c:pt idx="13">
                  <c:v>Mees</c:v>
                </c:pt>
                <c:pt idx="14">
                  <c:v>Naine</c:v>
                </c:pt>
                <c:pt idx="15">
                  <c:v>Klaaspurkides ja –pudelites toit</c:v>
                </c:pt>
                <c:pt idx="16">
                  <c:v>Mees</c:v>
                </c:pt>
                <c:pt idx="17">
                  <c:v>Naine</c:v>
                </c:pt>
                <c:pt idx="18">
                  <c:v>Külmutatud tooted</c:v>
                </c:pt>
                <c:pt idx="19">
                  <c:v>Mees</c:v>
                </c:pt>
                <c:pt idx="20">
                  <c:v>Naine</c:v>
                </c:pt>
                <c:pt idx="21">
                  <c:v>Sealiha</c:v>
                </c:pt>
                <c:pt idx="22">
                  <c:v>Mees</c:v>
                </c:pt>
                <c:pt idx="23">
                  <c:v>Naine</c:v>
                </c:pt>
                <c:pt idx="24">
                  <c:v>Veiseliha</c:v>
                </c:pt>
                <c:pt idx="25">
                  <c:v>Mees</c:v>
                </c:pt>
                <c:pt idx="26">
                  <c:v>Naine</c:v>
                </c:pt>
              </c:strCache>
            </c:strRef>
          </c:cat>
          <c:val>
            <c:numRef>
              <c:f>Q5_taust!$D$3:$D$29</c:f>
              <c:numCache>
                <c:formatCode>0</c:formatCode>
                <c:ptCount val="27"/>
                <c:pt idx="1">
                  <c:v>16.402116402116398</c:v>
                </c:pt>
                <c:pt idx="2">
                  <c:v>15.639810426540301</c:v>
                </c:pt>
                <c:pt idx="4">
                  <c:v>16.1375661375661</c:v>
                </c:pt>
                <c:pt idx="5">
                  <c:v>13.9810426540284</c:v>
                </c:pt>
                <c:pt idx="7">
                  <c:v>19.841269841269799</c:v>
                </c:pt>
                <c:pt idx="8">
                  <c:v>20.3791469194313</c:v>
                </c:pt>
                <c:pt idx="10">
                  <c:v>23.2804232804233</c:v>
                </c:pt>
                <c:pt idx="11">
                  <c:v>23.933649289099499</c:v>
                </c:pt>
                <c:pt idx="13">
                  <c:v>20.899470899470899</c:v>
                </c:pt>
                <c:pt idx="14">
                  <c:v>26.540284360189599</c:v>
                </c:pt>
                <c:pt idx="16">
                  <c:v>20.634920634920601</c:v>
                </c:pt>
                <c:pt idx="17">
                  <c:v>24.644549763033201</c:v>
                </c:pt>
                <c:pt idx="19">
                  <c:v>30.158730158730201</c:v>
                </c:pt>
                <c:pt idx="20">
                  <c:v>29.3838862559242</c:v>
                </c:pt>
                <c:pt idx="22">
                  <c:v>23.8095238095238</c:v>
                </c:pt>
                <c:pt idx="23">
                  <c:v>27.488151658767801</c:v>
                </c:pt>
                <c:pt idx="25">
                  <c:v>21.428571428571399</c:v>
                </c:pt>
                <c:pt idx="26">
                  <c:v>22.9857819905213</c:v>
                </c:pt>
              </c:numCache>
            </c:numRef>
          </c:val>
          <c:extLst>
            <c:ext xmlns:c16="http://schemas.microsoft.com/office/drawing/2014/chart" uri="{C3380CC4-5D6E-409C-BE32-E72D297353CC}">
              <c16:uniqueId val="{00000002-4791-4ACC-B238-C3B4DC435B7D}"/>
            </c:ext>
          </c:extLst>
        </c:ser>
        <c:ser>
          <c:idx val="3"/>
          <c:order val="3"/>
          <c:tx>
            <c:strRef>
              <c:f>Q5_taust!$E$2</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Q5_taust!$A$3:$A$29</c:f>
              <c:strCache>
                <c:ptCount val="27"/>
                <c:pt idx="0">
                  <c:v>Leiva- ja saiatooted</c:v>
                </c:pt>
                <c:pt idx="1">
                  <c:v>Mees</c:v>
                </c:pt>
                <c:pt idx="2">
                  <c:v>Naine</c:v>
                </c:pt>
                <c:pt idx="3">
                  <c:v>Juust</c:v>
                </c:pt>
                <c:pt idx="4">
                  <c:v>Mees</c:v>
                </c:pt>
                <c:pt idx="5">
                  <c:v>Naine</c:v>
                </c:pt>
                <c:pt idx="6">
                  <c:v>Piim ja värske piima tooted</c:v>
                </c:pt>
                <c:pt idx="7">
                  <c:v>Mees</c:v>
                </c:pt>
                <c:pt idx="8">
                  <c:v>Naine</c:v>
                </c:pt>
                <c:pt idx="9">
                  <c:v>Mahlad</c:v>
                </c:pt>
                <c:pt idx="10">
                  <c:v>Mees</c:v>
                </c:pt>
                <c:pt idx="11">
                  <c:v>Naine</c:v>
                </c:pt>
                <c:pt idx="12">
                  <c:v>Maiustused</c:v>
                </c:pt>
                <c:pt idx="13">
                  <c:v>Mees</c:v>
                </c:pt>
                <c:pt idx="14">
                  <c:v>Naine</c:v>
                </c:pt>
                <c:pt idx="15">
                  <c:v>Klaaspurkides ja –pudelites toit</c:v>
                </c:pt>
                <c:pt idx="16">
                  <c:v>Mees</c:v>
                </c:pt>
                <c:pt idx="17">
                  <c:v>Naine</c:v>
                </c:pt>
                <c:pt idx="18">
                  <c:v>Külmutatud tooted</c:v>
                </c:pt>
                <c:pt idx="19">
                  <c:v>Mees</c:v>
                </c:pt>
                <c:pt idx="20">
                  <c:v>Naine</c:v>
                </c:pt>
                <c:pt idx="21">
                  <c:v>Sealiha</c:v>
                </c:pt>
                <c:pt idx="22">
                  <c:v>Mees</c:v>
                </c:pt>
                <c:pt idx="23">
                  <c:v>Naine</c:v>
                </c:pt>
                <c:pt idx="24">
                  <c:v>Veiseliha</c:v>
                </c:pt>
                <c:pt idx="25">
                  <c:v>Mees</c:v>
                </c:pt>
                <c:pt idx="26">
                  <c:v>Naine</c:v>
                </c:pt>
              </c:strCache>
            </c:strRef>
          </c:cat>
          <c:val>
            <c:numRef>
              <c:f>Q5_taust!$E$3:$E$29</c:f>
              <c:numCache>
                <c:formatCode>0</c:formatCode>
                <c:ptCount val="27"/>
                <c:pt idx="1">
                  <c:v>3.17460317460317</c:v>
                </c:pt>
                <c:pt idx="2">
                  <c:v>4.7393364928909998</c:v>
                </c:pt>
                <c:pt idx="4">
                  <c:v>3.17460317460317</c:v>
                </c:pt>
                <c:pt idx="5">
                  <c:v>3.0805687203791501</c:v>
                </c:pt>
                <c:pt idx="7">
                  <c:v>3.43915343915344</c:v>
                </c:pt>
                <c:pt idx="8">
                  <c:v>4.7393364928909998</c:v>
                </c:pt>
                <c:pt idx="10">
                  <c:v>6.3492063492063497</c:v>
                </c:pt>
                <c:pt idx="11">
                  <c:v>8.7677725118483405</c:v>
                </c:pt>
                <c:pt idx="13">
                  <c:v>5.5555555555555598</c:v>
                </c:pt>
                <c:pt idx="14">
                  <c:v>7.3459715639810401</c:v>
                </c:pt>
                <c:pt idx="16">
                  <c:v>6.6137566137566104</c:v>
                </c:pt>
                <c:pt idx="17">
                  <c:v>6.6350710900473899</c:v>
                </c:pt>
                <c:pt idx="19">
                  <c:v>7.9365079365079403</c:v>
                </c:pt>
                <c:pt idx="20">
                  <c:v>9.0047393364928894</c:v>
                </c:pt>
                <c:pt idx="22">
                  <c:v>6.6137566137566104</c:v>
                </c:pt>
                <c:pt idx="23">
                  <c:v>9.7156398104265396</c:v>
                </c:pt>
                <c:pt idx="25">
                  <c:v>4.2328042328042299</c:v>
                </c:pt>
                <c:pt idx="26">
                  <c:v>9.4786729857819907</c:v>
                </c:pt>
              </c:numCache>
            </c:numRef>
          </c:val>
          <c:extLst>
            <c:ext xmlns:c16="http://schemas.microsoft.com/office/drawing/2014/chart" uri="{C3380CC4-5D6E-409C-BE32-E72D297353CC}">
              <c16:uniqueId val="{00000003-4791-4ACC-B238-C3B4DC435B7D}"/>
            </c:ext>
          </c:extLst>
        </c:ser>
        <c:ser>
          <c:idx val="4"/>
          <c:order val="4"/>
          <c:tx>
            <c:strRef>
              <c:f>Q5_taust!$F$2</c:f>
              <c:strCache>
                <c:ptCount val="1"/>
                <c:pt idx="0">
                  <c:v>Kindlustunne puudub täielikult</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4791-4ACC-B238-C3B4DC435B7D}"/>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4791-4ACC-B238-C3B4DC435B7D}"/>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Q5_taust!$A$3:$A$29</c:f>
              <c:strCache>
                <c:ptCount val="27"/>
                <c:pt idx="0">
                  <c:v>Leiva- ja saiatooted</c:v>
                </c:pt>
                <c:pt idx="1">
                  <c:v>Mees</c:v>
                </c:pt>
                <c:pt idx="2">
                  <c:v>Naine</c:v>
                </c:pt>
                <c:pt idx="3">
                  <c:v>Juust</c:v>
                </c:pt>
                <c:pt idx="4">
                  <c:v>Mees</c:v>
                </c:pt>
                <c:pt idx="5">
                  <c:v>Naine</c:v>
                </c:pt>
                <c:pt idx="6">
                  <c:v>Piim ja värske piima tooted</c:v>
                </c:pt>
                <c:pt idx="7">
                  <c:v>Mees</c:v>
                </c:pt>
                <c:pt idx="8">
                  <c:v>Naine</c:v>
                </c:pt>
                <c:pt idx="9">
                  <c:v>Mahlad</c:v>
                </c:pt>
                <c:pt idx="10">
                  <c:v>Mees</c:v>
                </c:pt>
                <c:pt idx="11">
                  <c:v>Naine</c:v>
                </c:pt>
                <c:pt idx="12">
                  <c:v>Maiustused</c:v>
                </c:pt>
                <c:pt idx="13">
                  <c:v>Mees</c:v>
                </c:pt>
                <c:pt idx="14">
                  <c:v>Naine</c:v>
                </c:pt>
                <c:pt idx="15">
                  <c:v>Klaaspurkides ja –pudelites toit</c:v>
                </c:pt>
                <c:pt idx="16">
                  <c:v>Mees</c:v>
                </c:pt>
                <c:pt idx="17">
                  <c:v>Naine</c:v>
                </c:pt>
                <c:pt idx="18">
                  <c:v>Külmutatud tooted</c:v>
                </c:pt>
                <c:pt idx="19">
                  <c:v>Mees</c:v>
                </c:pt>
                <c:pt idx="20">
                  <c:v>Naine</c:v>
                </c:pt>
                <c:pt idx="21">
                  <c:v>Sealiha</c:v>
                </c:pt>
                <c:pt idx="22">
                  <c:v>Mees</c:v>
                </c:pt>
                <c:pt idx="23">
                  <c:v>Naine</c:v>
                </c:pt>
                <c:pt idx="24">
                  <c:v>Veiseliha</c:v>
                </c:pt>
                <c:pt idx="25">
                  <c:v>Mees</c:v>
                </c:pt>
                <c:pt idx="26">
                  <c:v>Naine</c:v>
                </c:pt>
              </c:strCache>
            </c:strRef>
          </c:cat>
          <c:val>
            <c:numRef>
              <c:f>Q5_taust!$F$3:$F$29</c:f>
              <c:numCache>
                <c:formatCode>0</c:formatCode>
                <c:ptCount val="27"/>
                <c:pt idx="1">
                  <c:v>1.3227513227513199</c:v>
                </c:pt>
                <c:pt idx="2">
                  <c:v>1.4218009478672999</c:v>
                </c:pt>
                <c:pt idx="4">
                  <c:v>1.5873015873015901</c:v>
                </c:pt>
                <c:pt idx="5">
                  <c:v>1.4218009478672999</c:v>
                </c:pt>
                <c:pt idx="7">
                  <c:v>3.17460317460317</c:v>
                </c:pt>
                <c:pt idx="8">
                  <c:v>1.1848341232227499</c:v>
                </c:pt>
                <c:pt idx="10">
                  <c:v>3.43915343915344</c:v>
                </c:pt>
                <c:pt idx="11">
                  <c:v>3.5545023696682501</c:v>
                </c:pt>
                <c:pt idx="13">
                  <c:v>2.64550264550265</c:v>
                </c:pt>
                <c:pt idx="14">
                  <c:v>4.50236966824645</c:v>
                </c:pt>
                <c:pt idx="16">
                  <c:v>1.5873015873015901</c:v>
                </c:pt>
                <c:pt idx="17">
                  <c:v>1.6587677725118499</c:v>
                </c:pt>
                <c:pt idx="19">
                  <c:v>2.9100529100529098</c:v>
                </c:pt>
                <c:pt idx="20">
                  <c:v>2.8436018957345999</c:v>
                </c:pt>
                <c:pt idx="22">
                  <c:v>2.38095238095238</c:v>
                </c:pt>
                <c:pt idx="23">
                  <c:v>2.1327014218009501</c:v>
                </c:pt>
                <c:pt idx="25">
                  <c:v>2.64550264550265</c:v>
                </c:pt>
                <c:pt idx="26">
                  <c:v>2.3696682464454999</c:v>
                </c:pt>
              </c:numCache>
            </c:numRef>
          </c:val>
          <c:extLst>
            <c:ext xmlns:c16="http://schemas.microsoft.com/office/drawing/2014/chart" uri="{C3380CC4-5D6E-409C-BE32-E72D297353CC}">
              <c16:uniqueId val="{00000005-4791-4ACC-B238-C3B4DC435B7D}"/>
            </c:ext>
          </c:extLst>
        </c:ser>
        <c:ser>
          <c:idx val="5"/>
          <c:order val="5"/>
          <c:tx>
            <c:strRef>
              <c:f>Q5_taust!$G$2</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4791-4ACC-B238-C3B4DC435B7D}"/>
              </c:ext>
            </c:extLst>
          </c:dPt>
          <c:dLbls>
            <c:dLbl>
              <c:idx val="4"/>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4791-4ACC-B238-C3B4DC435B7D}"/>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Q5_taust!$A$3:$A$29</c:f>
              <c:strCache>
                <c:ptCount val="27"/>
                <c:pt idx="0">
                  <c:v>Leiva- ja saiatooted</c:v>
                </c:pt>
                <c:pt idx="1">
                  <c:v>Mees</c:v>
                </c:pt>
                <c:pt idx="2">
                  <c:v>Naine</c:v>
                </c:pt>
                <c:pt idx="3">
                  <c:v>Juust</c:v>
                </c:pt>
                <c:pt idx="4">
                  <c:v>Mees</c:v>
                </c:pt>
                <c:pt idx="5">
                  <c:v>Naine</c:v>
                </c:pt>
                <c:pt idx="6">
                  <c:v>Piim ja värske piima tooted</c:v>
                </c:pt>
                <c:pt idx="7">
                  <c:v>Mees</c:v>
                </c:pt>
                <c:pt idx="8">
                  <c:v>Naine</c:v>
                </c:pt>
                <c:pt idx="9">
                  <c:v>Mahlad</c:v>
                </c:pt>
                <c:pt idx="10">
                  <c:v>Mees</c:v>
                </c:pt>
                <c:pt idx="11">
                  <c:v>Naine</c:v>
                </c:pt>
                <c:pt idx="12">
                  <c:v>Maiustused</c:v>
                </c:pt>
                <c:pt idx="13">
                  <c:v>Mees</c:v>
                </c:pt>
                <c:pt idx="14">
                  <c:v>Naine</c:v>
                </c:pt>
                <c:pt idx="15">
                  <c:v>Klaaspurkides ja –pudelites toit</c:v>
                </c:pt>
                <c:pt idx="16">
                  <c:v>Mees</c:v>
                </c:pt>
                <c:pt idx="17">
                  <c:v>Naine</c:v>
                </c:pt>
                <c:pt idx="18">
                  <c:v>Külmutatud tooted</c:v>
                </c:pt>
                <c:pt idx="19">
                  <c:v>Mees</c:v>
                </c:pt>
                <c:pt idx="20">
                  <c:v>Naine</c:v>
                </c:pt>
                <c:pt idx="21">
                  <c:v>Sealiha</c:v>
                </c:pt>
                <c:pt idx="22">
                  <c:v>Mees</c:v>
                </c:pt>
                <c:pt idx="23">
                  <c:v>Naine</c:v>
                </c:pt>
                <c:pt idx="24">
                  <c:v>Veiseliha</c:v>
                </c:pt>
                <c:pt idx="25">
                  <c:v>Mees</c:v>
                </c:pt>
                <c:pt idx="26">
                  <c:v>Naine</c:v>
                </c:pt>
              </c:strCache>
            </c:strRef>
          </c:cat>
          <c:val>
            <c:numRef>
              <c:f>Q5_taust!$G$3:$G$29</c:f>
              <c:numCache>
                <c:formatCode>0</c:formatCode>
                <c:ptCount val="27"/>
                <c:pt idx="1">
                  <c:v>2.38095238095238</c:v>
                </c:pt>
                <c:pt idx="2">
                  <c:v>2.1327014218009501</c:v>
                </c:pt>
                <c:pt idx="4">
                  <c:v>3.17460317460317</c:v>
                </c:pt>
                <c:pt idx="5">
                  <c:v>2.1327014218009501</c:v>
                </c:pt>
                <c:pt idx="7">
                  <c:v>2.38095238095238</c:v>
                </c:pt>
                <c:pt idx="8">
                  <c:v>2.6066350710900501</c:v>
                </c:pt>
                <c:pt idx="10">
                  <c:v>2.64550264550265</c:v>
                </c:pt>
                <c:pt idx="11">
                  <c:v>3.3175355450236999</c:v>
                </c:pt>
                <c:pt idx="13">
                  <c:v>3.7037037037037002</c:v>
                </c:pt>
                <c:pt idx="14">
                  <c:v>3.3175355450236999</c:v>
                </c:pt>
                <c:pt idx="16">
                  <c:v>3.43915343915344</c:v>
                </c:pt>
                <c:pt idx="17">
                  <c:v>3.0805687203791501</c:v>
                </c:pt>
                <c:pt idx="19">
                  <c:v>2.9100529100529098</c:v>
                </c:pt>
                <c:pt idx="20">
                  <c:v>2.1327014218009501</c:v>
                </c:pt>
                <c:pt idx="22">
                  <c:v>4.2328042328042299</c:v>
                </c:pt>
                <c:pt idx="23">
                  <c:v>6.1611374407582904</c:v>
                </c:pt>
                <c:pt idx="25">
                  <c:v>6.6137566137566104</c:v>
                </c:pt>
                <c:pt idx="26">
                  <c:v>9.7156398104265396</c:v>
                </c:pt>
              </c:numCache>
            </c:numRef>
          </c:val>
          <c:extLst>
            <c:ext xmlns:c16="http://schemas.microsoft.com/office/drawing/2014/chart" uri="{C3380CC4-5D6E-409C-BE32-E72D297353CC}">
              <c16:uniqueId val="{00000007-4791-4ACC-B238-C3B4DC435B7D}"/>
            </c:ext>
          </c:extLst>
        </c:ser>
        <c:dLbls>
          <c:showLegendKey val="0"/>
          <c:showVal val="0"/>
          <c:showCatName val="0"/>
          <c:showSerName val="0"/>
          <c:showPercent val="0"/>
          <c:showBubbleSize val="0"/>
        </c:dLbls>
        <c:gapWidth val="60"/>
        <c:shape val="box"/>
        <c:axId val="458880640"/>
        <c:axId val="458877112"/>
        <c:axId val="0"/>
      </c:bar3DChart>
      <c:catAx>
        <c:axId val="458880640"/>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58877112"/>
        <c:crosses val="autoZero"/>
        <c:auto val="1"/>
        <c:lblAlgn val="ctr"/>
        <c:lblOffset val="100"/>
        <c:noMultiLvlLbl val="0"/>
      </c:catAx>
      <c:valAx>
        <c:axId val="458877112"/>
        <c:scaling>
          <c:orientation val="minMax"/>
        </c:scaling>
        <c:delete val="1"/>
        <c:axPos val="t"/>
        <c:numFmt formatCode="0%" sourceLinked="1"/>
        <c:majorTickMark val="none"/>
        <c:minorTickMark val="none"/>
        <c:tickLblPos val="nextTo"/>
        <c:crossAx val="458880640"/>
        <c:crosses val="autoZero"/>
        <c:crossBetween val="between"/>
      </c:valAx>
    </c:plotArea>
    <c:legend>
      <c:legendPos val="r"/>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Milline on Teie kindlustunne järgmiste tootegruppide ohutuse osas? 
</a:t>
            </a:r>
            <a:r>
              <a:rPr lang="et-EE" sz="1400" b="0" strike="noStrike" spc="-1">
                <a:solidFill>
                  <a:srgbClr val="595959"/>
                </a:solidFill>
                <a:latin typeface="Calibri"/>
              </a:rPr>
              <a:t>N=800</a:t>
            </a:r>
          </a:p>
        </c:rich>
      </c:tx>
      <c:layout>
        <c:manualLayout>
          <c:xMode val="edge"/>
          <c:yMode val="edge"/>
          <c:x val="0.17335954459405042"/>
          <c:y val="3.7541252092956473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Q5_taust!$B$33</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Q5_taust!$A$34:$A$60</c:f>
              <c:strCache>
                <c:ptCount val="27"/>
                <c:pt idx="0">
                  <c:v>Plekist konservikarpides toit</c:v>
                </c:pt>
                <c:pt idx="1">
                  <c:v>Mees</c:v>
                </c:pt>
                <c:pt idx="2">
                  <c:v>Naine</c:v>
                </c:pt>
                <c:pt idx="3">
                  <c:v>Toidulisandid, sh vitamiinid</c:v>
                </c:pt>
                <c:pt idx="4">
                  <c:v>Mees</c:v>
                </c:pt>
                <c:pt idx="5">
                  <c:v>Naine</c:v>
                </c:pt>
                <c:pt idx="6">
                  <c:v>Värsked puu- ja köögiviljad ning marjad</c:v>
                </c:pt>
                <c:pt idx="7">
                  <c:v>Mees</c:v>
                </c:pt>
                <c:pt idx="8">
                  <c:v>Naine</c:v>
                </c:pt>
                <c:pt idx="9">
                  <c:v>Plastpakendis ja –pudelites ning kilepakendis toit</c:v>
                </c:pt>
                <c:pt idx="10">
                  <c:v>Mees</c:v>
                </c:pt>
                <c:pt idx="11">
                  <c:v>Naine</c:v>
                </c:pt>
                <c:pt idx="12">
                  <c:v>Lihatooted</c:v>
                </c:pt>
                <c:pt idx="13">
                  <c:v>Mees</c:v>
                </c:pt>
                <c:pt idx="14">
                  <c:v>Naine</c:v>
                </c:pt>
                <c:pt idx="15">
                  <c:v>Linnuliha</c:v>
                </c:pt>
                <c:pt idx="16">
                  <c:v>Mees</c:v>
                </c:pt>
                <c:pt idx="17">
                  <c:v>Naine</c:v>
                </c:pt>
                <c:pt idx="18">
                  <c:v>Valmistoit</c:v>
                </c:pt>
                <c:pt idx="19">
                  <c:v>Mees</c:v>
                </c:pt>
                <c:pt idx="20">
                  <c:v>Naine</c:v>
                </c:pt>
                <c:pt idx="21">
                  <c:v>Eelnevalt lõigatud ja pestud värsked köögiviljad</c:v>
                </c:pt>
                <c:pt idx="22">
                  <c:v>Mees</c:v>
                </c:pt>
                <c:pt idx="23">
                  <c:v>Naine</c:v>
                </c:pt>
                <c:pt idx="24">
                  <c:v>Kala ja kalatooted</c:v>
                </c:pt>
                <c:pt idx="25">
                  <c:v>Mees</c:v>
                </c:pt>
                <c:pt idx="26">
                  <c:v>Naine</c:v>
                </c:pt>
              </c:strCache>
            </c:strRef>
          </c:cat>
          <c:val>
            <c:numRef>
              <c:f>Q5_taust!$B$34:$B$60</c:f>
              <c:numCache>
                <c:formatCode>0</c:formatCode>
                <c:ptCount val="27"/>
                <c:pt idx="1">
                  <c:v>14.814814814814801</c:v>
                </c:pt>
                <c:pt idx="2">
                  <c:v>8.2938388625592392</c:v>
                </c:pt>
                <c:pt idx="4">
                  <c:v>10.8465608465608</c:v>
                </c:pt>
                <c:pt idx="5">
                  <c:v>11.137440758293801</c:v>
                </c:pt>
                <c:pt idx="7">
                  <c:v>11.9047619047619</c:v>
                </c:pt>
                <c:pt idx="8">
                  <c:v>8.7677725118483405</c:v>
                </c:pt>
                <c:pt idx="10">
                  <c:v>10.8465608465608</c:v>
                </c:pt>
                <c:pt idx="11">
                  <c:v>8.0568720379146903</c:v>
                </c:pt>
                <c:pt idx="13">
                  <c:v>10.5820105820106</c:v>
                </c:pt>
                <c:pt idx="14">
                  <c:v>7.1090047393364904</c:v>
                </c:pt>
                <c:pt idx="16">
                  <c:v>9.7883597883597897</c:v>
                </c:pt>
                <c:pt idx="17">
                  <c:v>7.8199052132701397</c:v>
                </c:pt>
                <c:pt idx="19">
                  <c:v>8.4656084656084705</c:v>
                </c:pt>
                <c:pt idx="20">
                  <c:v>5.68720379146919</c:v>
                </c:pt>
                <c:pt idx="22">
                  <c:v>8.4656084656084705</c:v>
                </c:pt>
                <c:pt idx="23">
                  <c:v>5.2132701421801002</c:v>
                </c:pt>
                <c:pt idx="25">
                  <c:v>7.4074074074074101</c:v>
                </c:pt>
                <c:pt idx="26">
                  <c:v>4.50236966824645</c:v>
                </c:pt>
              </c:numCache>
            </c:numRef>
          </c:val>
          <c:extLst>
            <c:ext xmlns:c16="http://schemas.microsoft.com/office/drawing/2014/chart" uri="{C3380CC4-5D6E-409C-BE32-E72D297353CC}">
              <c16:uniqueId val="{00000000-C299-49F0-816C-18775AF207C6}"/>
            </c:ext>
          </c:extLst>
        </c:ser>
        <c:ser>
          <c:idx val="1"/>
          <c:order val="1"/>
          <c:tx>
            <c:strRef>
              <c:f>Q5_taust!$C$33</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Q5_taust!$A$34:$A$60</c:f>
              <c:strCache>
                <c:ptCount val="27"/>
                <c:pt idx="0">
                  <c:v>Plekist konservikarpides toit</c:v>
                </c:pt>
                <c:pt idx="1">
                  <c:v>Mees</c:v>
                </c:pt>
                <c:pt idx="2">
                  <c:v>Naine</c:v>
                </c:pt>
                <c:pt idx="3">
                  <c:v>Toidulisandid, sh vitamiinid</c:v>
                </c:pt>
                <c:pt idx="4">
                  <c:v>Mees</c:v>
                </c:pt>
                <c:pt idx="5">
                  <c:v>Naine</c:v>
                </c:pt>
                <c:pt idx="6">
                  <c:v>Värsked puu- ja köögiviljad ning marjad</c:v>
                </c:pt>
                <c:pt idx="7">
                  <c:v>Mees</c:v>
                </c:pt>
                <c:pt idx="8">
                  <c:v>Naine</c:v>
                </c:pt>
                <c:pt idx="9">
                  <c:v>Plastpakendis ja –pudelites ning kilepakendis toit</c:v>
                </c:pt>
                <c:pt idx="10">
                  <c:v>Mees</c:v>
                </c:pt>
                <c:pt idx="11">
                  <c:v>Naine</c:v>
                </c:pt>
                <c:pt idx="12">
                  <c:v>Lihatooted</c:v>
                </c:pt>
                <c:pt idx="13">
                  <c:v>Mees</c:v>
                </c:pt>
                <c:pt idx="14">
                  <c:v>Naine</c:v>
                </c:pt>
                <c:pt idx="15">
                  <c:v>Linnuliha</c:v>
                </c:pt>
                <c:pt idx="16">
                  <c:v>Mees</c:v>
                </c:pt>
                <c:pt idx="17">
                  <c:v>Naine</c:v>
                </c:pt>
                <c:pt idx="18">
                  <c:v>Valmistoit</c:v>
                </c:pt>
                <c:pt idx="19">
                  <c:v>Mees</c:v>
                </c:pt>
                <c:pt idx="20">
                  <c:v>Naine</c:v>
                </c:pt>
                <c:pt idx="21">
                  <c:v>Eelnevalt lõigatud ja pestud värsked köögiviljad</c:v>
                </c:pt>
                <c:pt idx="22">
                  <c:v>Mees</c:v>
                </c:pt>
                <c:pt idx="23">
                  <c:v>Naine</c:v>
                </c:pt>
                <c:pt idx="24">
                  <c:v>Kala ja kalatooted</c:v>
                </c:pt>
                <c:pt idx="25">
                  <c:v>Mees</c:v>
                </c:pt>
                <c:pt idx="26">
                  <c:v>Naine</c:v>
                </c:pt>
              </c:strCache>
            </c:strRef>
          </c:cat>
          <c:val>
            <c:numRef>
              <c:f>Q5_taust!$C$34:$C$60</c:f>
              <c:numCache>
                <c:formatCode>0</c:formatCode>
                <c:ptCount val="27"/>
                <c:pt idx="1">
                  <c:v>40.476190476190503</c:v>
                </c:pt>
                <c:pt idx="2">
                  <c:v>35.308056872037902</c:v>
                </c:pt>
                <c:pt idx="4">
                  <c:v>30.952380952380999</c:v>
                </c:pt>
                <c:pt idx="5">
                  <c:v>34.597156398104303</c:v>
                </c:pt>
                <c:pt idx="7">
                  <c:v>41.534391534391503</c:v>
                </c:pt>
                <c:pt idx="8">
                  <c:v>43.364928909952603</c:v>
                </c:pt>
                <c:pt idx="10">
                  <c:v>35.185185185185198</c:v>
                </c:pt>
                <c:pt idx="11">
                  <c:v>32.464454976303301</c:v>
                </c:pt>
                <c:pt idx="13">
                  <c:v>44.973544973545003</c:v>
                </c:pt>
                <c:pt idx="14">
                  <c:v>37.2037914691943</c:v>
                </c:pt>
                <c:pt idx="16">
                  <c:v>42.328042328042301</c:v>
                </c:pt>
                <c:pt idx="17">
                  <c:v>39.5734597156398</c:v>
                </c:pt>
                <c:pt idx="19">
                  <c:v>34.920634920634903</c:v>
                </c:pt>
                <c:pt idx="20">
                  <c:v>25.829383886255901</c:v>
                </c:pt>
                <c:pt idx="22">
                  <c:v>33.068783068783098</c:v>
                </c:pt>
                <c:pt idx="23">
                  <c:v>26.7772511848341</c:v>
                </c:pt>
                <c:pt idx="25">
                  <c:v>35.714285714285701</c:v>
                </c:pt>
                <c:pt idx="26">
                  <c:v>29.6208530805687</c:v>
                </c:pt>
              </c:numCache>
            </c:numRef>
          </c:val>
          <c:extLst>
            <c:ext xmlns:c16="http://schemas.microsoft.com/office/drawing/2014/chart" uri="{C3380CC4-5D6E-409C-BE32-E72D297353CC}">
              <c16:uniqueId val="{00000001-C299-49F0-816C-18775AF207C6}"/>
            </c:ext>
          </c:extLst>
        </c:ser>
        <c:ser>
          <c:idx val="2"/>
          <c:order val="2"/>
          <c:tx>
            <c:strRef>
              <c:f>Q5_taust!$D$33</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Q5_taust!$A$34:$A$60</c:f>
              <c:strCache>
                <c:ptCount val="27"/>
                <c:pt idx="0">
                  <c:v>Plekist konservikarpides toit</c:v>
                </c:pt>
                <c:pt idx="1">
                  <c:v>Mees</c:v>
                </c:pt>
                <c:pt idx="2">
                  <c:v>Naine</c:v>
                </c:pt>
                <c:pt idx="3">
                  <c:v>Toidulisandid, sh vitamiinid</c:v>
                </c:pt>
                <c:pt idx="4">
                  <c:v>Mees</c:v>
                </c:pt>
                <c:pt idx="5">
                  <c:v>Naine</c:v>
                </c:pt>
                <c:pt idx="6">
                  <c:v>Värsked puu- ja köögiviljad ning marjad</c:v>
                </c:pt>
                <c:pt idx="7">
                  <c:v>Mees</c:v>
                </c:pt>
                <c:pt idx="8">
                  <c:v>Naine</c:v>
                </c:pt>
                <c:pt idx="9">
                  <c:v>Plastpakendis ja –pudelites ning kilepakendis toit</c:v>
                </c:pt>
                <c:pt idx="10">
                  <c:v>Mees</c:v>
                </c:pt>
                <c:pt idx="11">
                  <c:v>Naine</c:v>
                </c:pt>
                <c:pt idx="12">
                  <c:v>Lihatooted</c:v>
                </c:pt>
                <c:pt idx="13">
                  <c:v>Mees</c:v>
                </c:pt>
                <c:pt idx="14">
                  <c:v>Naine</c:v>
                </c:pt>
                <c:pt idx="15">
                  <c:v>Linnuliha</c:v>
                </c:pt>
                <c:pt idx="16">
                  <c:v>Mees</c:v>
                </c:pt>
                <c:pt idx="17">
                  <c:v>Naine</c:v>
                </c:pt>
                <c:pt idx="18">
                  <c:v>Valmistoit</c:v>
                </c:pt>
                <c:pt idx="19">
                  <c:v>Mees</c:v>
                </c:pt>
                <c:pt idx="20">
                  <c:v>Naine</c:v>
                </c:pt>
                <c:pt idx="21">
                  <c:v>Eelnevalt lõigatud ja pestud värsked köögiviljad</c:v>
                </c:pt>
                <c:pt idx="22">
                  <c:v>Mees</c:v>
                </c:pt>
                <c:pt idx="23">
                  <c:v>Naine</c:v>
                </c:pt>
                <c:pt idx="24">
                  <c:v>Kala ja kalatooted</c:v>
                </c:pt>
                <c:pt idx="25">
                  <c:v>Mees</c:v>
                </c:pt>
                <c:pt idx="26">
                  <c:v>Naine</c:v>
                </c:pt>
              </c:strCache>
            </c:strRef>
          </c:cat>
          <c:val>
            <c:numRef>
              <c:f>Q5_taust!$D$34:$D$60</c:f>
              <c:numCache>
                <c:formatCode>0</c:formatCode>
                <c:ptCount val="27"/>
                <c:pt idx="1">
                  <c:v>27.513227513227498</c:v>
                </c:pt>
                <c:pt idx="2">
                  <c:v>31.9905213270142</c:v>
                </c:pt>
                <c:pt idx="4">
                  <c:v>31.216931216931201</c:v>
                </c:pt>
                <c:pt idx="5">
                  <c:v>29.146919431279599</c:v>
                </c:pt>
                <c:pt idx="7">
                  <c:v>32.010582010581999</c:v>
                </c:pt>
                <c:pt idx="8">
                  <c:v>33.175355450236999</c:v>
                </c:pt>
                <c:pt idx="10">
                  <c:v>35.4497354497354</c:v>
                </c:pt>
                <c:pt idx="11">
                  <c:v>39.5734597156398</c:v>
                </c:pt>
                <c:pt idx="13">
                  <c:v>28.042328042327998</c:v>
                </c:pt>
                <c:pt idx="14">
                  <c:v>36.729857819905199</c:v>
                </c:pt>
                <c:pt idx="16">
                  <c:v>29.894179894179899</c:v>
                </c:pt>
                <c:pt idx="17">
                  <c:v>31.279620853080601</c:v>
                </c:pt>
                <c:pt idx="19">
                  <c:v>35.714285714285701</c:v>
                </c:pt>
                <c:pt idx="20">
                  <c:v>44.549763033175402</c:v>
                </c:pt>
                <c:pt idx="22">
                  <c:v>35.978835978836003</c:v>
                </c:pt>
                <c:pt idx="23">
                  <c:v>39.099526066350698</c:v>
                </c:pt>
                <c:pt idx="25">
                  <c:v>35.185185185185198</c:v>
                </c:pt>
                <c:pt idx="26">
                  <c:v>42.4170616113744</c:v>
                </c:pt>
              </c:numCache>
            </c:numRef>
          </c:val>
          <c:extLst>
            <c:ext xmlns:c16="http://schemas.microsoft.com/office/drawing/2014/chart" uri="{C3380CC4-5D6E-409C-BE32-E72D297353CC}">
              <c16:uniqueId val="{00000002-C299-49F0-816C-18775AF207C6}"/>
            </c:ext>
          </c:extLst>
        </c:ser>
        <c:ser>
          <c:idx val="3"/>
          <c:order val="3"/>
          <c:tx>
            <c:strRef>
              <c:f>Q5_taust!$E$33</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Q5_taust!$A$34:$A$60</c:f>
              <c:strCache>
                <c:ptCount val="27"/>
                <c:pt idx="0">
                  <c:v>Plekist konservikarpides toit</c:v>
                </c:pt>
                <c:pt idx="1">
                  <c:v>Mees</c:v>
                </c:pt>
                <c:pt idx="2">
                  <c:v>Naine</c:v>
                </c:pt>
                <c:pt idx="3">
                  <c:v>Toidulisandid, sh vitamiinid</c:v>
                </c:pt>
                <c:pt idx="4">
                  <c:v>Mees</c:v>
                </c:pt>
                <c:pt idx="5">
                  <c:v>Naine</c:v>
                </c:pt>
                <c:pt idx="6">
                  <c:v>Värsked puu- ja köögiviljad ning marjad</c:v>
                </c:pt>
                <c:pt idx="7">
                  <c:v>Mees</c:v>
                </c:pt>
                <c:pt idx="8">
                  <c:v>Naine</c:v>
                </c:pt>
                <c:pt idx="9">
                  <c:v>Plastpakendis ja –pudelites ning kilepakendis toit</c:v>
                </c:pt>
                <c:pt idx="10">
                  <c:v>Mees</c:v>
                </c:pt>
                <c:pt idx="11">
                  <c:v>Naine</c:v>
                </c:pt>
                <c:pt idx="12">
                  <c:v>Lihatooted</c:v>
                </c:pt>
                <c:pt idx="13">
                  <c:v>Mees</c:v>
                </c:pt>
                <c:pt idx="14">
                  <c:v>Naine</c:v>
                </c:pt>
                <c:pt idx="15">
                  <c:v>Linnuliha</c:v>
                </c:pt>
                <c:pt idx="16">
                  <c:v>Mees</c:v>
                </c:pt>
                <c:pt idx="17">
                  <c:v>Naine</c:v>
                </c:pt>
                <c:pt idx="18">
                  <c:v>Valmistoit</c:v>
                </c:pt>
                <c:pt idx="19">
                  <c:v>Mees</c:v>
                </c:pt>
                <c:pt idx="20">
                  <c:v>Naine</c:v>
                </c:pt>
                <c:pt idx="21">
                  <c:v>Eelnevalt lõigatud ja pestud värsked köögiviljad</c:v>
                </c:pt>
                <c:pt idx="22">
                  <c:v>Mees</c:v>
                </c:pt>
                <c:pt idx="23">
                  <c:v>Naine</c:v>
                </c:pt>
                <c:pt idx="24">
                  <c:v>Kala ja kalatooted</c:v>
                </c:pt>
                <c:pt idx="25">
                  <c:v>Mees</c:v>
                </c:pt>
                <c:pt idx="26">
                  <c:v>Naine</c:v>
                </c:pt>
              </c:strCache>
            </c:strRef>
          </c:cat>
          <c:val>
            <c:numRef>
              <c:f>Q5_taust!$E$34:$E$60</c:f>
              <c:numCache>
                <c:formatCode>0</c:formatCode>
                <c:ptCount val="27"/>
                <c:pt idx="1">
                  <c:v>8.9947089947090006</c:v>
                </c:pt>
                <c:pt idx="2">
                  <c:v>15.4028436018957</c:v>
                </c:pt>
                <c:pt idx="4">
                  <c:v>12.4338624338624</c:v>
                </c:pt>
                <c:pt idx="5">
                  <c:v>9.24170616113744</c:v>
                </c:pt>
                <c:pt idx="7">
                  <c:v>9.2592592592592595</c:v>
                </c:pt>
                <c:pt idx="8">
                  <c:v>9.0047393364928894</c:v>
                </c:pt>
                <c:pt idx="10">
                  <c:v>10.0529100529101</c:v>
                </c:pt>
                <c:pt idx="11">
                  <c:v>13.9810426540284</c:v>
                </c:pt>
                <c:pt idx="13">
                  <c:v>9.2592592592592595</c:v>
                </c:pt>
                <c:pt idx="14">
                  <c:v>10.9004739336493</c:v>
                </c:pt>
                <c:pt idx="16">
                  <c:v>10.5820105820106</c:v>
                </c:pt>
                <c:pt idx="17">
                  <c:v>14.218009478673</c:v>
                </c:pt>
                <c:pt idx="19">
                  <c:v>12.698412698412699</c:v>
                </c:pt>
                <c:pt idx="20">
                  <c:v>14.6919431279621</c:v>
                </c:pt>
                <c:pt idx="22">
                  <c:v>13.756613756613801</c:v>
                </c:pt>
                <c:pt idx="23">
                  <c:v>18.246445497630301</c:v>
                </c:pt>
                <c:pt idx="25">
                  <c:v>14.5502645502646</c:v>
                </c:pt>
                <c:pt idx="26">
                  <c:v>16.113744075829398</c:v>
                </c:pt>
              </c:numCache>
            </c:numRef>
          </c:val>
          <c:extLst>
            <c:ext xmlns:c16="http://schemas.microsoft.com/office/drawing/2014/chart" uri="{C3380CC4-5D6E-409C-BE32-E72D297353CC}">
              <c16:uniqueId val="{00000003-C299-49F0-816C-18775AF207C6}"/>
            </c:ext>
          </c:extLst>
        </c:ser>
        <c:ser>
          <c:idx val="4"/>
          <c:order val="4"/>
          <c:tx>
            <c:strRef>
              <c:f>Q5_taust!$F$33</c:f>
              <c:strCache>
                <c:ptCount val="1"/>
                <c:pt idx="0">
                  <c:v>Kindlustunne puudub täielikult</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C299-49F0-816C-18775AF207C6}"/>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C299-49F0-816C-18775AF207C6}"/>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Q5_taust!$A$34:$A$60</c:f>
              <c:strCache>
                <c:ptCount val="27"/>
                <c:pt idx="0">
                  <c:v>Plekist konservikarpides toit</c:v>
                </c:pt>
                <c:pt idx="1">
                  <c:v>Mees</c:v>
                </c:pt>
                <c:pt idx="2">
                  <c:v>Naine</c:v>
                </c:pt>
                <c:pt idx="3">
                  <c:v>Toidulisandid, sh vitamiinid</c:v>
                </c:pt>
                <c:pt idx="4">
                  <c:v>Mees</c:v>
                </c:pt>
                <c:pt idx="5">
                  <c:v>Naine</c:v>
                </c:pt>
                <c:pt idx="6">
                  <c:v>Värsked puu- ja köögiviljad ning marjad</c:v>
                </c:pt>
                <c:pt idx="7">
                  <c:v>Mees</c:v>
                </c:pt>
                <c:pt idx="8">
                  <c:v>Naine</c:v>
                </c:pt>
                <c:pt idx="9">
                  <c:v>Plastpakendis ja –pudelites ning kilepakendis toit</c:v>
                </c:pt>
                <c:pt idx="10">
                  <c:v>Mees</c:v>
                </c:pt>
                <c:pt idx="11">
                  <c:v>Naine</c:v>
                </c:pt>
                <c:pt idx="12">
                  <c:v>Lihatooted</c:v>
                </c:pt>
                <c:pt idx="13">
                  <c:v>Mees</c:v>
                </c:pt>
                <c:pt idx="14">
                  <c:v>Naine</c:v>
                </c:pt>
                <c:pt idx="15">
                  <c:v>Linnuliha</c:v>
                </c:pt>
                <c:pt idx="16">
                  <c:v>Mees</c:v>
                </c:pt>
                <c:pt idx="17">
                  <c:v>Naine</c:v>
                </c:pt>
                <c:pt idx="18">
                  <c:v>Valmistoit</c:v>
                </c:pt>
                <c:pt idx="19">
                  <c:v>Mees</c:v>
                </c:pt>
                <c:pt idx="20">
                  <c:v>Naine</c:v>
                </c:pt>
                <c:pt idx="21">
                  <c:v>Eelnevalt lõigatud ja pestud värsked köögiviljad</c:v>
                </c:pt>
                <c:pt idx="22">
                  <c:v>Mees</c:v>
                </c:pt>
                <c:pt idx="23">
                  <c:v>Naine</c:v>
                </c:pt>
                <c:pt idx="24">
                  <c:v>Kala ja kalatooted</c:v>
                </c:pt>
                <c:pt idx="25">
                  <c:v>Mees</c:v>
                </c:pt>
                <c:pt idx="26">
                  <c:v>Naine</c:v>
                </c:pt>
              </c:strCache>
            </c:strRef>
          </c:cat>
          <c:val>
            <c:numRef>
              <c:f>Q5_taust!$F$34:$F$60</c:f>
              <c:numCache>
                <c:formatCode>0</c:formatCode>
                <c:ptCount val="27"/>
                <c:pt idx="1">
                  <c:v>3.43915343915344</c:v>
                </c:pt>
                <c:pt idx="2">
                  <c:v>4.0284360189573496</c:v>
                </c:pt>
                <c:pt idx="4">
                  <c:v>5.2910052910052903</c:v>
                </c:pt>
                <c:pt idx="5">
                  <c:v>7.3459715639810401</c:v>
                </c:pt>
                <c:pt idx="7">
                  <c:v>2.38095238095238</c:v>
                </c:pt>
                <c:pt idx="8">
                  <c:v>3.5545023696682501</c:v>
                </c:pt>
                <c:pt idx="10">
                  <c:v>5.0264550264550296</c:v>
                </c:pt>
                <c:pt idx="11">
                  <c:v>2.8436018957345999</c:v>
                </c:pt>
                <c:pt idx="13">
                  <c:v>3.17460317460317</c:v>
                </c:pt>
                <c:pt idx="14">
                  <c:v>2.8436018957345999</c:v>
                </c:pt>
                <c:pt idx="16">
                  <c:v>3.43915343915344</c:v>
                </c:pt>
                <c:pt idx="17">
                  <c:v>3.3175355450236999</c:v>
                </c:pt>
                <c:pt idx="19">
                  <c:v>4.4973544973545003</c:v>
                </c:pt>
                <c:pt idx="20">
                  <c:v>5.68720379146919</c:v>
                </c:pt>
                <c:pt idx="22">
                  <c:v>4.2328042328042299</c:v>
                </c:pt>
                <c:pt idx="23">
                  <c:v>6.1611374407582904</c:v>
                </c:pt>
                <c:pt idx="25">
                  <c:v>2.1164021164021198</c:v>
                </c:pt>
                <c:pt idx="26">
                  <c:v>3.7914691943127998</c:v>
                </c:pt>
              </c:numCache>
            </c:numRef>
          </c:val>
          <c:extLst>
            <c:ext xmlns:c16="http://schemas.microsoft.com/office/drawing/2014/chart" uri="{C3380CC4-5D6E-409C-BE32-E72D297353CC}">
              <c16:uniqueId val="{00000005-C299-49F0-816C-18775AF207C6}"/>
            </c:ext>
          </c:extLst>
        </c:ser>
        <c:ser>
          <c:idx val="5"/>
          <c:order val="5"/>
          <c:tx>
            <c:strRef>
              <c:f>Q5_taust!$G$33</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C299-49F0-816C-18775AF207C6}"/>
              </c:ext>
            </c:extLst>
          </c:dPt>
          <c:dLbls>
            <c:dLbl>
              <c:idx val="4"/>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C299-49F0-816C-18775AF207C6}"/>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Q5_taust!$A$34:$A$60</c:f>
              <c:strCache>
                <c:ptCount val="27"/>
                <c:pt idx="0">
                  <c:v>Plekist konservikarpides toit</c:v>
                </c:pt>
                <c:pt idx="1">
                  <c:v>Mees</c:v>
                </c:pt>
                <c:pt idx="2">
                  <c:v>Naine</c:v>
                </c:pt>
                <c:pt idx="3">
                  <c:v>Toidulisandid, sh vitamiinid</c:v>
                </c:pt>
                <c:pt idx="4">
                  <c:v>Mees</c:v>
                </c:pt>
                <c:pt idx="5">
                  <c:v>Naine</c:v>
                </c:pt>
                <c:pt idx="6">
                  <c:v>Värsked puu- ja köögiviljad ning marjad</c:v>
                </c:pt>
                <c:pt idx="7">
                  <c:v>Mees</c:v>
                </c:pt>
                <c:pt idx="8">
                  <c:v>Naine</c:v>
                </c:pt>
                <c:pt idx="9">
                  <c:v>Plastpakendis ja –pudelites ning kilepakendis toit</c:v>
                </c:pt>
                <c:pt idx="10">
                  <c:v>Mees</c:v>
                </c:pt>
                <c:pt idx="11">
                  <c:v>Naine</c:v>
                </c:pt>
                <c:pt idx="12">
                  <c:v>Lihatooted</c:v>
                </c:pt>
                <c:pt idx="13">
                  <c:v>Mees</c:v>
                </c:pt>
                <c:pt idx="14">
                  <c:v>Naine</c:v>
                </c:pt>
                <c:pt idx="15">
                  <c:v>Linnuliha</c:v>
                </c:pt>
                <c:pt idx="16">
                  <c:v>Mees</c:v>
                </c:pt>
                <c:pt idx="17">
                  <c:v>Naine</c:v>
                </c:pt>
                <c:pt idx="18">
                  <c:v>Valmistoit</c:v>
                </c:pt>
                <c:pt idx="19">
                  <c:v>Mees</c:v>
                </c:pt>
                <c:pt idx="20">
                  <c:v>Naine</c:v>
                </c:pt>
                <c:pt idx="21">
                  <c:v>Eelnevalt lõigatud ja pestud värsked köögiviljad</c:v>
                </c:pt>
                <c:pt idx="22">
                  <c:v>Mees</c:v>
                </c:pt>
                <c:pt idx="23">
                  <c:v>Naine</c:v>
                </c:pt>
                <c:pt idx="24">
                  <c:v>Kala ja kalatooted</c:v>
                </c:pt>
                <c:pt idx="25">
                  <c:v>Mees</c:v>
                </c:pt>
                <c:pt idx="26">
                  <c:v>Naine</c:v>
                </c:pt>
              </c:strCache>
            </c:strRef>
          </c:cat>
          <c:val>
            <c:numRef>
              <c:f>Q5_taust!$G$34:$G$60</c:f>
              <c:numCache>
                <c:formatCode>0</c:formatCode>
                <c:ptCount val="27"/>
                <c:pt idx="1">
                  <c:v>4.7619047619047601</c:v>
                </c:pt>
                <c:pt idx="2">
                  <c:v>4.9763033175355504</c:v>
                </c:pt>
                <c:pt idx="4">
                  <c:v>9.2592592592592595</c:v>
                </c:pt>
                <c:pt idx="5">
                  <c:v>8.5308056872037898</c:v>
                </c:pt>
                <c:pt idx="7">
                  <c:v>2.9100529100529098</c:v>
                </c:pt>
                <c:pt idx="8">
                  <c:v>2.1327014218009501</c:v>
                </c:pt>
                <c:pt idx="10">
                  <c:v>3.43915343915344</c:v>
                </c:pt>
                <c:pt idx="11">
                  <c:v>3.0805687203791501</c:v>
                </c:pt>
                <c:pt idx="13">
                  <c:v>3.9682539682539701</c:v>
                </c:pt>
                <c:pt idx="14">
                  <c:v>5.2132701421801002</c:v>
                </c:pt>
                <c:pt idx="16">
                  <c:v>3.9682539682539701</c:v>
                </c:pt>
                <c:pt idx="17">
                  <c:v>3.7914691943127998</c:v>
                </c:pt>
                <c:pt idx="19">
                  <c:v>3.7037037037037002</c:v>
                </c:pt>
                <c:pt idx="20">
                  <c:v>3.5545023696682501</c:v>
                </c:pt>
                <c:pt idx="22">
                  <c:v>4.4973544973545003</c:v>
                </c:pt>
                <c:pt idx="23">
                  <c:v>4.50236966824645</c:v>
                </c:pt>
                <c:pt idx="25">
                  <c:v>5.0264550264550296</c:v>
                </c:pt>
                <c:pt idx="26">
                  <c:v>3.5545023696682501</c:v>
                </c:pt>
              </c:numCache>
            </c:numRef>
          </c:val>
          <c:extLst>
            <c:ext xmlns:c16="http://schemas.microsoft.com/office/drawing/2014/chart" uri="{C3380CC4-5D6E-409C-BE32-E72D297353CC}">
              <c16:uniqueId val="{00000007-C299-49F0-816C-18775AF207C6}"/>
            </c:ext>
          </c:extLst>
        </c:ser>
        <c:dLbls>
          <c:showLegendKey val="0"/>
          <c:showVal val="0"/>
          <c:showCatName val="0"/>
          <c:showSerName val="0"/>
          <c:showPercent val="0"/>
          <c:showBubbleSize val="0"/>
        </c:dLbls>
        <c:gapWidth val="60"/>
        <c:shape val="box"/>
        <c:axId val="460134240"/>
        <c:axId val="460134632"/>
        <c:axId val="0"/>
      </c:bar3DChart>
      <c:catAx>
        <c:axId val="460134240"/>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60134632"/>
        <c:crosses val="autoZero"/>
        <c:auto val="1"/>
        <c:lblAlgn val="ctr"/>
        <c:lblOffset val="100"/>
        <c:noMultiLvlLbl val="0"/>
      </c:catAx>
      <c:valAx>
        <c:axId val="460134632"/>
        <c:scaling>
          <c:orientation val="minMax"/>
        </c:scaling>
        <c:delete val="1"/>
        <c:axPos val="t"/>
        <c:numFmt formatCode="0%" sourceLinked="1"/>
        <c:majorTickMark val="none"/>
        <c:minorTickMark val="none"/>
        <c:tickLblPos val="nextTo"/>
        <c:crossAx val="460134240"/>
        <c:crosses val="autoZero"/>
        <c:crossBetween val="between"/>
      </c:valAx>
    </c:plotArea>
    <c:legend>
      <c:legendPos val="r"/>
      <c:layout>
        <c:manualLayout>
          <c:xMode val="edge"/>
          <c:yMode val="edge"/>
          <c:x val="0.70138710859496656"/>
          <c:y val="0.3655235648629806"/>
          <c:w val="0.22900109933189355"/>
          <c:h val="0.28747217663480484"/>
        </c:manualLayout>
      </c:layout>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Milline on Teie kindlustunne järgmiste tootegruppide ohutuse osas? 
</a:t>
            </a:r>
            <a:r>
              <a:rPr lang="et-EE" sz="1400" b="0" strike="noStrike" spc="-1">
                <a:solidFill>
                  <a:srgbClr val="595959"/>
                </a:solidFill>
                <a:latin typeface="Calibri"/>
              </a:rPr>
              <a:t>N=800</a:t>
            </a:r>
          </a:p>
        </c:rich>
      </c:tx>
      <c:layout>
        <c:manualLayout>
          <c:xMode val="edge"/>
          <c:yMode val="edge"/>
          <c:x val="0.20133336839170277"/>
          <c:y val="9.1759190367371998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Q5_taust!$B$70</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Q5_taust!$A$71:$A$100</c:f>
              <c:strCache>
                <c:ptCount val="30"/>
                <c:pt idx="0">
                  <c:v>Leiva- ja saiatooted</c:v>
                </c:pt>
                <c:pt idx="1">
                  <c:v>18-29</c:v>
                </c:pt>
                <c:pt idx="2">
                  <c:v>30-49</c:v>
                </c:pt>
                <c:pt idx="3">
                  <c:v>50-64</c:v>
                </c:pt>
                <c:pt idx="4">
                  <c:v>65-74</c:v>
                </c:pt>
                <c:pt idx="5">
                  <c:v>Juust</c:v>
                </c:pt>
                <c:pt idx="6">
                  <c:v>18-29</c:v>
                </c:pt>
                <c:pt idx="7">
                  <c:v>30-49</c:v>
                </c:pt>
                <c:pt idx="8">
                  <c:v>50-64</c:v>
                </c:pt>
                <c:pt idx="9">
                  <c:v>65-74</c:v>
                </c:pt>
                <c:pt idx="10">
                  <c:v>Piim ja värske piima tooted</c:v>
                </c:pt>
                <c:pt idx="11">
                  <c:v>18-29</c:v>
                </c:pt>
                <c:pt idx="12">
                  <c:v>30-49</c:v>
                </c:pt>
                <c:pt idx="13">
                  <c:v>50-64</c:v>
                </c:pt>
                <c:pt idx="14">
                  <c:v>65-74</c:v>
                </c:pt>
                <c:pt idx="15">
                  <c:v>Mahlad</c:v>
                </c:pt>
                <c:pt idx="16">
                  <c:v>18-29</c:v>
                </c:pt>
                <c:pt idx="17">
                  <c:v>30-49</c:v>
                </c:pt>
                <c:pt idx="18">
                  <c:v>50-64</c:v>
                </c:pt>
                <c:pt idx="19">
                  <c:v>65-74</c:v>
                </c:pt>
                <c:pt idx="20">
                  <c:v>Maiustused</c:v>
                </c:pt>
                <c:pt idx="21">
                  <c:v>18-29</c:v>
                </c:pt>
                <c:pt idx="22">
                  <c:v>30-49</c:v>
                </c:pt>
                <c:pt idx="23">
                  <c:v>50-64</c:v>
                </c:pt>
                <c:pt idx="24">
                  <c:v>65-74</c:v>
                </c:pt>
                <c:pt idx="25">
                  <c:v>Klaaspurkides ja –pudelites toit</c:v>
                </c:pt>
                <c:pt idx="26">
                  <c:v>18-29</c:v>
                </c:pt>
                <c:pt idx="27">
                  <c:v>30-49</c:v>
                </c:pt>
                <c:pt idx="28">
                  <c:v>50-64</c:v>
                </c:pt>
                <c:pt idx="29">
                  <c:v>65-74</c:v>
                </c:pt>
              </c:strCache>
            </c:strRef>
          </c:cat>
          <c:val>
            <c:numRef>
              <c:f>Q5_taust!$B$71:$B$100</c:f>
              <c:numCache>
                <c:formatCode>0</c:formatCode>
                <c:ptCount val="30"/>
                <c:pt idx="1">
                  <c:v>28.4671532846715</c:v>
                </c:pt>
                <c:pt idx="2">
                  <c:v>21.406727828746199</c:v>
                </c:pt>
                <c:pt idx="3">
                  <c:v>25.108225108225099</c:v>
                </c:pt>
                <c:pt idx="4">
                  <c:v>27.619047619047599</c:v>
                </c:pt>
                <c:pt idx="6">
                  <c:v>27.007299270072998</c:v>
                </c:pt>
                <c:pt idx="7">
                  <c:v>21.712538226299699</c:v>
                </c:pt>
                <c:pt idx="8">
                  <c:v>22.9437229437229</c:v>
                </c:pt>
                <c:pt idx="9">
                  <c:v>29.523809523809501</c:v>
                </c:pt>
                <c:pt idx="11">
                  <c:v>19.7080291970803</c:v>
                </c:pt>
                <c:pt idx="12">
                  <c:v>19.5718654434251</c:v>
                </c:pt>
                <c:pt idx="13">
                  <c:v>14.718614718614701</c:v>
                </c:pt>
                <c:pt idx="14">
                  <c:v>14.285714285714301</c:v>
                </c:pt>
                <c:pt idx="16">
                  <c:v>21.897810218978101</c:v>
                </c:pt>
                <c:pt idx="17">
                  <c:v>16.5137614678899</c:v>
                </c:pt>
                <c:pt idx="18">
                  <c:v>13.419913419913399</c:v>
                </c:pt>
                <c:pt idx="19">
                  <c:v>16.1904761904762</c:v>
                </c:pt>
                <c:pt idx="21">
                  <c:v>22.6277372262774</c:v>
                </c:pt>
                <c:pt idx="22">
                  <c:v>16.207951070336399</c:v>
                </c:pt>
                <c:pt idx="23">
                  <c:v>12.987012987012999</c:v>
                </c:pt>
                <c:pt idx="24">
                  <c:v>15.2380952380952</c:v>
                </c:pt>
                <c:pt idx="26">
                  <c:v>21.897810218978101</c:v>
                </c:pt>
                <c:pt idx="27">
                  <c:v>14.678899082568799</c:v>
                </c:pt>
                <c:pt idx="28">
                  <c:v>11.6883116883117</c:v>
                </c:pt>
                <c:pt idx="29">
                  <c:v>15.2380952380952</c:v>
                </c:pt>
              </c:numCache>
            </c:numRef>
          </c:val>
          <c:extLst>
            <c:ext xmlns:c16="http://schemas.microsoft.com/office/drawing/2014/chart" uri="{C3380CC4-5D6E-409C-BE32-E72D297353CC}">
              <c16:uniqueId val="{00000000-64DD-4FA0-A643-596EF3403681}"/>
            </c:ext>
          </c:extLst>
        </c:ser>
        <c:ser>
          <c:idx val="1"/>
          <c:order val="1"/>
          <c:tx>
            <c:strRef>
              <c:f>Q5_taust!$C$70</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Q5_taust!$A$71:$A$100</c:f>
              <c:strCache>
                <c:ptCount val="30"/>
                <c:pt idx="0">
                  <c:v>Leiva- ja saiatooted</c:v>
                </c:pt>
                <c:pt idx="1">
                  <c:v>18-29</c:v>
                </c:pt>
                <c:pt idx="2">
                  <c:v>30-49</c:v>
                </c:pt>
                <c:pt idx="3">
                  <c:v>50-64</c:v>
                </c:pt>
                <c:pt idx="4">
                  <c:v>65-74</c:v>
                </c:pt>
                <c:pt idx="5">
                  <c:v>Juust</c:v>
                </c:pt>
                <c:pt idx="6">
                  <c:v>18-29</c:v>
                </c:pt>
                <c:pt idx="7">
                  <c:v>30-49</c:v>
                </c:pt>
                <c:pt idx="8">
                  <c:v>50-64</c:v>
                </c:pt>
                <c:pt idx="9">
                  <c:v>65-74</c:v>
                </c:pt>
                <c:pt idx="10">
                  <c:v>Piim ja värske piima tooted</c:v>
                </c:pt>
                <c:pt idx="11">
                  <c:v>18-29</c:v>
                </c:pt>
                <c:pt idx="12">
                  <c:v>30-49</c:v>
                </c:pt>
                <c:pt idx="13">
                  <c:v>50-64</c:v>
                </c:pt>
                <c:pt idx="14">
                  <c:v>65-74</c:v>
                </c:pt>
                <c:pt idx="15">
                  <c:v>Mahlad</c:v>
                </c:pt>
                <c:pt idx="16">
                  <c:v>18-29</c:v>
                </c:pt>
                <c:pt idx="17">
                  <c:v>30-49</c:v>
                </c:pt>
                <c:pt idx="18">
                  <c:v>50-64</c:v>
                </c:pt>
                <c:pt idx="19">
                  <c:v>65-74</c:v>
                </c:pt>
                <c:pt idx="20">
                  <c:v>Maiustused</c:v>
                </c:pt>
                <c:pt idx="21">
                  <c:v>18-29</c:v>
                </c:pt>
                <c:pt idx="22">
                  <c:v>30-49</c:v>
                </c:pt>
                <c:pt idx="23">
                  <c:v>50-64</c:v>
                </c:pt>
                <c:pt idx="24">
                  <c:v>65-74</c:v>
                </c:pt>
                <c:pt idx="25">
                  <c:v>Klaaspurkides ja –pudelites toit</c:v>
                </c:pt>
                <c:pt idx="26">
                  <c:v>18-29</c:v>
                </c:pt>
                <c:pt idx="27">
                  <c:v>30-49</c:v>
                </c:pt>
                <c:pt idx="28">
                  <c:v>50-64</c:v>
                </c:pt>
                <c:pt idx="29">
                  <c:v>65-74</c:v>
                </c:pt>
              </c:strCache>
            </c:strRef>
          </c:cat>
          <c:val>
            <c:numRef>
              <c:f>Q5_taust!$C$71:$C$100</c:f>
              <c:numCache>
                <c:formatCode>0</c:formatCode>
                <c:ptCount val="30"/>
                <c:pt idx="1">
                  <c:v>46.715328467153299</c:v>
                </c:pt>
                <c:pt idx="2">
                  <c:v>54.128440366972498</c:v>
                </c:pt>
                <c:pt idx="3">
                  <c:v>52.380952380952401</c:v>
                </c:pt>
                <c:pt idx="4">
                  <c:v>50.476190476190503</c:v>
                </c:pt>
                <c:pt idx="6">
                  <c:v>48.9051094890511</c:v>
                </c:pt>
                <c:pt idx="7">
                  <c:v>55.9633027522936</c:v>
                </c:pt>
                <c:pt idx="8">
                  <c:v>54.545454545454596</c:v>
                </c:pt>
                <c:pt idx="9">
                  <c:v>51.428571428571402</c:v>
                </c:pt>
                <c:pt idx="11">
                  <c:v>45.985401459854003</c:v>
                </c:pt>
                <c:pt idx="12">
                  <c:v>51.987767584097902</c:v>
                </c:pt>
                <c:pt idx="13">
                  <c:v>56.277056277056303</c:v>
                </c:pt>
                <c:pt idx="14">
                  <c:v>62.857142857142897</c:v>
                </c:pt>
                <c:pt idx="16">
                  <c:v>41.605839416058402</c:v>
                </c:pt>
                <c:pt idx="17">
                  <c:v>44.6483180428135</c:v>
                </c:pt>
                <c:pt idx="18">
                  <c:v>49.350649350649299</c:v>
                </c:pt>
                <c:pt idx="19">
                  <c:v>46.6666666666667</c:v>
                </c:pt>
                <c:pt idx="21">
                  <c:v>43.795620437956202</c:v>
                </c:pt>
                <c:pt idx="22">
                  <c:v>45.565749235474001</c:v>
                </c:pt>
                <c:pt idx="23">
                  <c:v>47.619047619047599</c:v>
                </c:pt>
                <c:pt idx="24">
                  <c:v>48.571428571428598</c:v>
                </c:pt>
                <c:pt idx="26">
                  <c:v>39.416058394160601</c:v>
                </c:pt>
                <c:pt idx="27">
                  <c:v>50.764525993883801</c:v>
                </c:pt>
                <c:pt idx="28">
                  <c:v>56.7099567099567</c:v>
                </c:pt>
                <c:pt idx="29">
                  <c:v>51.428571428571402</c:v>
                </c:pt>
              </c:numCache>
            </c:numRef>
          </c:val>
          <c:extLst>
            <c:ext xmlns:c16="http://schemas.microsoft.com/office/drawing/2014/chart" uri="{C3380CC4-5D6E-409C-BE32-E72D297353CC}">
              <c16:uniqueId val="{00000001-64DD-4FA0-A643-596EF3403681}"/>
            </c:ext>
          </c:extLst>
        </c:ser>
        <c:ser>
          <c:idx val="2"/>
          <c:order val="2"/>
          <c:tx>
            <c:strRef>
              <c:f>Q5_taust!$D$70</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Q5_taust!$A$71:$A$100</c:f>
              <c:strCache>
                <c:ptCount val="30"/>
                <c:pt idx="0">
                  <c:v>Leiva- ja saiatooted</c:v>
                </c:pt>
                <c:pt idx="1">
                  <c:v>18-29</c:v>
                </c:pt>
                <c:pt idx="2">
                  <c:v>30-49</c:v>
                </c:pt>
                <c:pt idx="3">
                  <c:v>50-64</c:v>
                </c:pt>
                <c:pt idx="4">
                  <c:v>65-74</c:v>
                </c:pt>
                <c:pt idx="5">
                  <c:v>Juust</c:v>
                </c:pt>
                <c:pt idx="6">
                  <c:v>18-29</c:v>
                </c:pt>
                <c:pt idx="7">
                  <c:v>30-49</c:v>
                </c:pt>
                <c:pt idx="8">
                  <c:v>50-64</c:v>
                </c:pt>
                <c:pt idx="9">
                  <c:v>65-74</c:v>
                </c:pt>
                <c:pt idx="10">
                  <c:v>Piim ja värske piima tooted</c:v>
                </c:pt>
                <c:pt idx="11">
                  <c:v>18-29</c:v>
                </c:pt>
                <c:pt idx="12">
                  <c:v>30-49</c:v>
                </c:pt>
                <c:pt idx="13">
                  <c:v>50-64</c:v>
                </c:pt>
                <c:pt idx="14">
                  <c:v>65-74</c:v>
                </c:pt>
                <c:pt idx="15">
                  <c:v>Mahlad</c:v>
                </c:pt>
                <c:pt idx="16">
                  <c:v>18-29</c:v>
                </c:pt>
                <c:pt idx="17">
                  <c:v>30-49</c:v>
                </c:pt>
                <c:pt idx="18">
                  <c:v>50-64</c:v>
                </c:pt>
                <c:pt idx="19">
                  <c:v>65-74</c:v>
                </c:pt>
                <c:pt idx="20">
                  <c:v>Maiustused</c:v>
                </c:pt>
                <c:pt idx="21">
                  <c:v>18-29</c:v>
                </c:pt>
                <c:pt idx="22">
                  <c:v>30-49</c:v>
                </c:pt>
                <c:pt idx="23">
                  <c:v>50-64</c:v>
                </c:pt>
                <c:pt idx="24">
                  <c:v>65-74</c:v>
                </c:pt>
                <c:pt idx="25">
                  <c:v>Klaaspurkides ja –pudelites toit</c:v>
                </c:pt>
                <c:pt idx="26">
                  <c:v>18-29</c:v>
                </c:pt>
                <c:pt idx="27">
                  <c:v>30-49</c:v>
                </c:pt>
                <c:pt idx="28">
                  <c:v>50-64</c:v>
                </c:pt>
                <c:pt idx="29">
                  <c:v>65-74</c:v>
                </c:pt>
              </c:strCache>
            </c:strRef>
          </c:cat>
          <c:val>
            <c:numRef>
              <c:f>Q5_taust!$D$71:$D$100</c:f>
              <c:numCache>
                <c:formatCode>0</c:formatCode>
                <c:ptCount val="30"/>
                <c:pt idx="1">
                  <c:v>16.788321167883201</c:v>
                </c:pt>
                <c:pt idx="2">
                  <c:v>16.5137614678899</c:v>
                </c:pt>
                <c:pt idx="3">
                  <c:v>15.5844155844156</c:v>
                </c:pt>
                <c:pt idx="4">
                  <c:v>14.285714285714301</c:v>
                </c:pt>
                <c:pt idx="6">
                  <c:v>16.788321167883201</c:v>
                </c:pt>
                <c:pt idx="7">
                  <c:v>13.7614678899083</c:v>
                </c:pt>
                <c:pt idx="8">
                  <c:v>16.017316017315999</c:v>
                </c:pt>
                <c:pt idx="9">
                  <c:v>14.285714285714301</c:v>
                </c:pt>
                <c:pt idx="11">
                  <c:v>24.087591240875899</c:v>
                </c:pt>
                <c:pt idx="12">
                  <c:v>19.5718654434251</c:v>
                </c:pt>
                <c:pt idx="13">
                  <c:v>19.913419913419901</c:v>
                </c:pt>
                <c:pt idx="14">
                  <c:v>17.1428571428571</c:v>
                </c:pt>
                <c:pt idx="16">
                  <c:v>23.3576642335766</c:v>
                </c:pt>
                <c:pt idx="17">
                  <c:v>21.712538226299699</c:v>
                </c:pt>
                <c:pt idx="18">
                  <c:v>25.541125541125499</c:v>
                </c:pt>
                <c:pt idx="19">
                  <c:v>25.714285714285701</c:v>
                </c:pt>
                <c:pt idx="21">
                  <c:v>21.897810218978101</c:v>
                </c:pt>
                <c:pt idx="22">
                  <c:v>22.629969418960201</c:v>
                </c:pt>
                <c:pt idx="23">
                  <c:v>26.839826839826799</c:v>
                </c:pt>
                <c:pt idx="24">
                  <c:v>23.8095238095238</c:v>
                </c:pt>
                <c:pt idx="26">
                  <c:v>23.3576642335766</c:v>
                </c:pt>
                <c:pt idx="27">
                  <c:v>23.547400611620802</c:v>
                </c:pt>
                <c:pt idx="28">
                  <c:v>19.480519480519501</c:v>
                </c:pt>
                <c:pt idx="29">
                  <c:v>26.6666666666667</c:v>
                </c:pt>
              </c:numCache>
            </c:numRef>
          </c:val>
          <c:extLst>
            <c:ext xmlns:c16="http://schemas.microsoft.com/office/drawing/2014/chart" uri="{C3380CC4-5D6E-409C-BE32-E72D297353CC}">
              <c16:uniqueId val="{00000002-64DD-4FA0-A643-596EF3403681}"/>
            </c:ext>
          </c:extLst>
        </c:ser>
        <c:ser>
          <c:idx val="3"/>
          <c:order val="3"/>
          <c:tx>
            <c:strRef>
              <c:f>Q5_taust!$E$70</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Q5_taust!$A$71:$A$100</c:f>
              <c:strCache>
                <c:ptCount val="30"/>
                <c:pt idx="0">
                  <c:v>Leiva- ja saiatooted</c:v>
                </c:pt>
                <c:pt idx="1">
                  <c:v>18-29</c:v>
                </c:pt>
                <c:pt idx="2">
                  <c:v>30-49</c:v>
                </c:pt>
                <c:pt idx="3">
                  <c:v>50-64</c:v>
                </c:pt>
                <c:pt idx="4">
                  <c:v>65-74</c:v>
                </c:pt>
                <c:pt idx="5">
                  <c:v>Juust</c:v>
                </c:pt>
                <c:pt idx="6">
                  <c:v>18-29</c:v>
                </c:pt>
                <c:pt idx="7">
                  <c:v>30-49</c:v>
                </c:pt>
                <c:pt idx="8">
                  <c:v>50-64</c:v>
                </c:pt>
                <c:pt idx="9">
                  <c:v>65-74</c:v>
                </c:pt>
                <c:pt idx="10">
                  <c:v>Piim ja värske piima tooted</c:v>
                </c:pt>
                <c:pt idx="11">
                  <c:v>18-29</c:v>
                </c:pt>
                <c:pt idx="12">
                  <c:v>30-49</c:v>
                </c:pt>
                <c:pt idx="13">
                  <c:v>50-64</c:v>
                </c:pt>
                <c:pt idx="14">
                  <c:v>65-74</c:v>
                </c:pt>
                <c:pt idx="15">
                  <c:v>Mahlad</c:v>
                </c:pt>
                <c:pt idx="16">
                  <c:v>18-29</c:v>
                </c:pt>
                <c:pt idx="17">
                  <c:v>30-49</c:v>
                </c:pt>
                <c:pt idx="18">
                  <c:v>50-64</c:v>
                </c:pt>
                <c:pt idx="19">
                  <c:v>65-74</c:v>
                </c:pt>
                <c:pt idx="20">
                  <c:v>Maiustused</c:v>
                </c:pt>
                <c:pt idx="21">
                  <c:v>18-29</c:v>
                </c:pt>
                <c:pt idx="22">
                  <c:v>30-49</c:v>
                </c:pt>
                <c:pt idx="23">
                  <c:v>50-64</c:v>
                </c:pt>
                <c:pt idx="24">
                  <c:v>65-74</c:v>
                </c:pt>
                <c:pt idx="25">
                  <c:v>Klaaspurkides ja –pudelites toit</c:v>
                </c:pt>
                <c:pt idx="26">
                  <c:v>18-29</c:v>
                </c:pt>
                <c:pt idx="27">
                  <c:v>30-49</c:v>
                </c:pt>
                <c:pt idx="28">
                  <c:v>50-64</c:v>
                </c:pt>
                <c:pt idx="29">
                  <c:v>65-74</c:v>
                </c:pt>
              </c:strCache>
            </c:strRef>
          </c:cat>
          <c:val>
            <c:numRef>
              <c:f>Q5_taust!$E$71:$E$100</c:f>
              <c:numCache>
                <c:formatCode>0</c:formatCode>
                <c:ptCount val="30"/>
                <c:pt idx="1">
                  <c:v>6.5693430656934302</c:v>
                </c:pt>
                <c:pt idx="2">
                  <c:v>3.9755351681957198</c:v>
                </c:pt>
                <c:pt idx="3">
                  <c:v>2.16450216450216</c:v>
                </c:pt>
                <c:pt idx="4">
                  <c:v>4.7619047619047601</c:v>
                </c:pt>
                <c:pt idx="6">
                  <c:v>3.6496350364963499</c:v>
                </c:pt>
                <c:pt idx="7">
                  <c:v>3.36391437308869</c:v>
                </c:pt>
                <c:pt idx="8">
                  <c:v>3.0303030303030298</c:v>
                </c:pt>
                <c:pt idx="9">
                  <c:v>1.9047619047619</c:v>
                </c:pt>
                <c:pt idx="11">
                  <c:v>5.10948905109489</c:v>
                </c:pt>
                <c:pt idx="12">
                  <c:v>3.36391437308869</c:v>
                </c:pt>
                <c:pt idx="13">
                  <c:v>5.1948051948052001</c:v>
                </c:pt>
                <c:pt idx="14">
                  <c:v>2.8571428571428599</c:v>
                </c:pt>
                <c:pt idx="16">
                  <c:v>8.0291970802919703</c:v>
                </c:pt>
                <c:pt idx="17">
                  <c:v>9.4801223241590193</c:v>
                </c:pt>
                <c:pt idx="18">
                  <c:v>4.7619047619047601</c:v>
                </c:pt>
                <c:pt idx="19">
                  <c:v>7.6190476190476204</c:v>
                </c:pt>
                <c:pt idx="21">
                  <c:v>5.8394160583941597</c:v>
                </c:pt>
                <c:pt idx="22">
                  <c:v>7.0336391437308903</c:v>
                </c:pt>
                <c:pt idx="23">
                  <c:v>6.0606060606060597</c:v>
                </c:pt>
                <c:pt idx="24">
                  <c:v>6.6666666666666696</c:v>
                </c:pt>
                <c:pt idx="26">
                  <c:v>7.2992700729926998</c:v>
                </c:pt>
                <c:pt idx="27">
                  <c:v>5.5045871559632999</c:v>
                </c:pt>
                <c:pt idx="28">
                  <c:v>9.0909090909090899</c:v>
                </c:pt>
                <c:pt idx="29">
                  <c:v>3.8095238095238102</c:v>
                </c:pt>
              </c:numCache>
            </c:numRef>
          </c:val>
          <c:extLst>
            <c:ext xmlns:c16="http://schemas.microsoft.com/office/drawing/2014/chart" uri="{C3380CC4-5D6E-409C-BE32-E72D297353CC}">
              <c16:uniqueId val="{00000003-64DD-4FA0-A643-596EF3403681}"/>
            </c:ext>
          </c:extLst>
        </c:ser>
        <c:ser>
          <c:idx val="4"/>
          <c:order val="4"/>
          <c:tx>
            <c:strRef>
              <c:f>Q5_taust!$F$70</c:f>
              <c:strCache>
                <c:ptCount val="1"/>
                <c:pt idx="0">
                  <c:v>Kindlustunne puudub täielikult</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64DD-4FA0-A643-596EF3403681}"/>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64DD-4FA0-A643-596EF3403681}"/>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Q5_taust!$A$71:$A$100</c:f>
              <c:strCache>
                <c:ptCount val="30"/>
                <c:pt idx="0">
                  <c:v>Leiva- ja saiatooted</c:v>
                </c:pt>
                <c:pt idx="1">
                  <c:v>18-29</c:v>
                </c:pt>
                <c:pt idx="2">
                  <c:v>30-49</c:v>
                </c:pt>
                <c:pt idx="3">
                  <c:v>50-64</c:v>
                </c:pt>
                <c:pt idx="4">
                  <c:v>65-74</c:v>
                </c:pt>
                <c:pt idx="5">
                  <c:v>Juust</c:v>
                </c:pt>
                <c:pt idx="6">
                  <c:v>18-29</c:v>
                </c:pt>
                <c:pt idx="7">
                  <c:v>30-49</c:v>
                </c:pt>
                <c:pt idx="8">
                  <c:v>50-64</c:v>
                </c:pt>
                <c:pt idx="9">
                  <c:v>65-74</c:v>
                </c:pt>
                <c:pt idx="10">
                  <c:v>Piim ja värske piima tooted</c:v>
                </c:pt>
                <c:pt idx="11">
                  <c:v>18-29</c:v>
                </c:pt>
                <c:pt idx="12">
                  <c:v>30-49</c:v>
                </c:pt>
                <c:pt idx="13">
                  <c:v>50-64</c:v>
                </c:pt>
                <c:pt idx="14">
                  <c:v>65-74</c:v>
                </c:pt>
                <c:pt idx="15">
                  <c:v>Mahlad</c:v>
                </c:pt>
                <c:pt idx="16">
                  <c:v>18-29</c:v>
                </c:pt>
                <c:pt idx="17">
                  <c:v>30-49</c:v>
                </c:pt>
                <c:pt idx="18">
                  <c:v>50-64</c:v>
                </c:pt>
                <c:pt idx="19">
                  <c:v>65-74</c:v>
                </c:pt>
                <c:pt idx="20">
                  <c:v>Maiustused</c:v>
                </c:pt>
                <c:pt idx="21">
                  <c:v>18-29</c:v>
                </c:pt>
                <c:pt idx="22">
                  <c:v>30-49</c:v>
                </c:pt>
                <c:pt idx="23">
                  <c:v>50-64</c:v>
                </c:pt>
                <c:pt idx="24">
                  <c:v>65-74</c:v>
                </c:pt>
                <c:pt idx="25">
                  <c:v>Klaaspurkides ja –pudelites toit</c:v>
                </c:pt>
                <c:pt idx="26">
                  <c:v>18-29</c:v>
                </c:pt>
                <c:pt idx="27">
                  <c:v>30-49</c:v>
                </c:pt>
                <c:pt idx="28">
                  <c:v>50-64</c:v>
                </c:pt>
                <c:pt idx="29">
                  <c:v>65-74</c:v>
                </c:pt>
              </c:strCache>
            </c:strRef>
          </c:cat>
          <c:val>
            <c:numRef>
              <c:f>Q5_taust!$F$71:$F$100</c:f>
              <c:numCache>
                <c:formatCode>General</c:formatCode>
                <c:ptCount val="30"/>
                <c:pt idx="2" formatCode="0">
                  <c:v>0.91743119266054995</c:v>
                </c:pt>
                <c:pt idx="3" formatCode="0">
                  <c:v>3.4632034632034601</c:v>
                </c:pt>
                <c:pt idx="6" formatCode="0">
                  <c:v>0.72992700729926996</c:v>
                </c:pt>
                <c:pt idx="7" formatCode="0">
                  <c:v>1.5290519877675799</c:v>
                </c:pt>
                <c:pt idx="8" formatCode="0">
                  <c:v>2.16450216450216</c:v>
                </c:pt>
                <c:pt idx="9" formatCode="0">
                  <c:v>0.952380952380952</c:v>
                </c:pt>
                <c:pt idx="11" formatCode="0">
                  <c:v>2.1897810218978102</c:v>
                </c:pt>
                <c:pt idx="12" formatCode="0">
                  <c:v>2.1406727828746202</c:v>
                </c:pt>
                <c:pt idx="13" formatCode="0">
                  <c:v>2.16450216450216</c:v>
                </c:pt>
                <c:pt idx="14" formatCode="0">
                  <c:v>1.9047619047619</c:v>
                </c:pt>
                <c:pt idx="16" formatCode="0">
                  <c:v>2.1897810218978102</c:v>
                </c:pt>
                <c:pt idx="17" formatCode="0">
                  <c:v>4.2813455657492403</c:v>
                </c:pt>
                <c:pt idx="18" formatCode="0">
                  <c:v>3.4632034632034601</c:v>
                </c:pt>
                <c:pt idx="19" formatCode="0">
                  <c:v>2.8571428571428599</c:v>
                </c:pt>
                <c:pt idx="21" formatCode="0">
                  <c:v>1.4598540145985399</c:v>
                </c:pt>
                <c:pt idx="22" formatCode="0">
                  <c:v>4.2813455657492403</c:v>
                </c:pt>
                <c:pt idx="23" formatCode="0">
                  <c:v>3.8961038961039001</c:v>
                </c:pt>
                <c:pt idx="24" formatCode="0">
                  <c:v>3.8095238095238102</c:v>
                </c:pt>
                <c:pt idx="26" formatCode="0">
                  <c:v>2.9197080291970798</c:v>
                </c:pt>
                <c:pt idx="27" formatCode="0">
                  <c:v>1.2232415902140701</c:v>
                </c:pt>
                <c:pt idx="28" formatCode="0">
                  <c:v>1.73160173160173</c:v>
                </c:pt>
                <c:pt idx="29" formatCode="0">
                  <c:v>0.952380952380952</c:v>
                </c:pt>
              </c:numCache>
            </c:numRef>
          </c:val>
          <c:extLst>
            <c:ext xmlns:c16="http://schemas.microsoft.com/office/drawing/2014/chart" uri="{C3380CC4-5D6E-409C-BE32-E72D297353CC}">
              <c16:uniqueId val="{00000005-64DD-4FA0-A643-596EF3403681}"/>
            </c:ext>
          </c:extLst>
        </c:ser>
        <c:ser>
          <c:idx val="5"/>
          <c:order val="5"/>
          <c:tx>
            <c:strRef>
              <c:f>Q5_taust!$G$70</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64DD-4FA0-A643-596EF3403681}"/>
              </c:ext>
            </c:extLst>
          </c:dPt>
          <c:dLbls>
            <c:dLbl>
              <c:idx val="4"/>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64DD-4FA0-A643-596EF3403681}"/>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Q5_taust!$A$71:$A$100</c:f>
              <c:strCache>
                <c:ptCount val="30"/>
                <c:pt idx="0">
                  <c:v>Leiva- ja saiatooted</c:v>
                </c:pt>
                <c:pt idx="1">
                  <c:v>18-29</c:v>
                </c:pt>
                <c:pt idx="2">
                  <c:v>30-49</c:v>
                </c:pt>
                <c:pt idx="3">
                  <c:v>50-64</c:v>
                </c:pt>
                <c:pt idx="4">
                  <c:v>65-74</c:v>
                </c:pt>
                <c:pt idx="5">
                  <c:v>Juust</c:v>
                </c:pt>
                <c:pt idx="6">
                  <c:v>18-29</c:v>
                </c:pt>
                <c:pt idx="7">
                  <c:v>30-49</c:v>
                </c:pt>
                <c:pt idx="8">
                  <c:v>50-64</c:v>
                </c:pt>
                <c:pt idx="9">
                  <c:v>65-74</c:v>
                </c:pt>
                <c:pt idx="10">
                  <c:v>Piim ja värske piima tooted</c:v>
                </c:pt>
                <c:pt idx="11">
                  <c:v>18-29</c:v>
                </c:pt>
                <c:pt idx="12">
                  <c:v>30-49</c:v>
                </c:pt>
                <c:pt idx="13">
                  <c:v>50-64</c:v>
                </c:pt>
                <c:pt idx="14">
                  <c:v>65-74</c:v>
                </c:pt>
                <c:pt idx="15">
                  <c:v>Mahlad</c:v>
                </c:pt>
                <c:pt idx="16">
                  <c:v>18-29</c:v>
                </c:pt>
                <c:pt idx="17">
                  <c:v>30-49</c:v>
                </c:pt>
                <c:pt idx="18">
                  <c:v>50-64</c:v>
                </c:pt>
                <c:pt idx="19">
                  <c:v>65-74</c:v>
                </c:pt>
                <c:pt idx="20">
                  <c:v>Maiustused</c:v>
                </c:pt>
                <c:pt idx="21">
                  <c:v>18-29</c:v>
                </c:pt>
                <c:pt idx="22">
                  <c:v>30-49</c:v>
                </c:pt>
                <c:pt idx="23">
                  <c:v>50-64</c:v>
                </c:pt>
                <c:pt idx="24">
                  <c:v>65-74</c:v>
                </c:pt>
                <c:pt idx="25">
                  <c:v>Klaaspurkides ja –pudelites toit</c:v>
                </c:pt>
                <c:pt idx="26">
                  <c:v>18-29</c:v>
                </c:pt>
                <c:pt idx="27">
                  <c:v>30-49</c:v>
                </c:pt>
                <c:pt idx="28">
                  <c:v>50-64</c:v>
                </c:pt>
                <c:pt idx="29">
                  <c:v>65-74</c:v>
                </c:pt>
              </c:strCache>
            </c:strRef>
          </c:cat>
          <c:val>
            <c:numRef>
              <c:f>Q5_taust!$G$71:$G$100</c:f>
              <c:numCache>
                <c:formatCode>0</c:formatCode>
                <c:ptCount val="30"/>
                <c:pt idx="1">
                  <c:v>1.4598540145985399</c:v>
                </c:pt>
                <c:pt idx="2">
                  <c:v>3.05810397553517</c:v>
                </c:pt>
                <c:pt idx="3">
                  <c:v>1.2987012987013</c:v>
                </c:pt>
                <c:pt idx="4">
                  <c:v>2.8571428571428599</c:v>
                </c:pt>
                <c:pt idx="6">
                  <c:v>2.9197080291970798</c:v>
                </c:pt>
                <c:pt idx="7">
                  <c:v>3.6697247706421998</c:v>
                </c:pt>
                <c:pt idx="8">
                  <c:v>1.2987012987013</c:v>
                </c:pt>
                <c:pt idx="9">
                  <c:v>1.9047619047619</c:v>
                </c:pt>
                <c:pt idx="11">
                  <c:v>2.9197080291970798</c:v>
                </c:pt>
                <c:pt idx="12">
                  <c:v>3.36391437308869</c:v>
                </c:pt>
                <c:pt idx="13">
                  <c:v>1.73160173160173</c:v>
                </c:pt>
                <c:pt idx="14">
                  <c:v>0.952380952380952</c:v>
                </c:pt>
                <c:pt idx="16">
                  <c:v>2.9197080291970798</c:v>
                </c:pt>
                <c:pt idx="17">
                  <c:v>3.36391437308869</c:v>
                </c:pt>
                <c:pt idx="18">
                  <c:v>3.4632034632034601</c:v>
                </c:pt>
                <c:pt idx="19">
                  <c:v>0.952380952380952</c:v>
                </c:pt>
                <c:pt idx="21">
                  <c:v>4.3795620437956204</c:v>
                </c:pt>
                <c:pt idx="22">
                  <c:v>4.2813455657492403</c:v>
                </c:pt>
                <c:pt idx="23">
                  <c:v>2.5974025974026</c:v>
                </c:pt>
                <c:pt idx="24">
                  <c:v>1.9047619047619</c:v>
                </c:pt>
                <c:pt idx="26">
                  <c:v>5.10948905109489</c:v>
                </c:pt>
                <c:pt idx="27">
                  <c:v>4.2813455657492403</c:v>
                </c:pt>
                <c:pt idx="28">
                  <c:v>1.2987012987013</c:v>
                </c:pt>
                <c:pt idx="29">
                  <c:v>1.9047619047619</c:v>
                </c:pt>
              </c:numCache>
            </c:numRef>
          </c:val>
          <c:extLst>
            <c:ext xmlns:c16="http://schemas.microsoft.com/office/drawing/2014/chart" uri="{C3380CC4-5D6E-409C-BE32-E72D297353CC}">
              <c16:uniqueId val="{00000007-64DD-4FA0-A643-596EF3403681}"/>
            </c:ext>
          </c:extLst>
        </c:ser>
        <c:dLbls>
          <c:showLegendKey val="0"/>
          <c:showVal val="0"/>
          <c:showCatName val="0"/>
          <c:showSerName val="0"/>
          <c:showPercent val="0"/>
          <c:showBubbleSize val="0"/>
        </c:dLbls>
        <c:gapWidth val="60"/>
        <c:shape val="box"/>
        <c:axId val="460133456"/>
        <c:axId val="460131496"/>
        <c:axId val="0"/>
      </c:bar3DChart>
      <c:catAx>
        <c:axId val="460133456"/>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60131496"/>
        <c:crosses val="autoZero"/>
        <c:auto val="1"/>
        <c:lblAlgn val="ctr"/>
        <c:lblOffset val="100"/>
        <c:noMultiLvlLbl val="0"/>
      </c:catAx>
      <c:valAx>
        <c:axId val="460131496"/>
        <c:scaling>
          <c:orientation val="minMax"/>
        </c:scaling>
        <c:delete val="1"/>
        <c:axPos val="t"/>
        <c:numFmt formatCode="0%" sourceLinked="1"/>
        <c:majorTickMark val="none"/>
        <c:minorTickMark val="none"/>
        <c:tickLblPos val="nextTo"/>
        <c:crossAx val="460133456"/>
        <c:crosses val="autoZero"/>
        <c:crossBetween val="between"/>
      </c:valAx>
    </c:plotArea>
    <c:legend>
      <c:legendPos val="r"/>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dirty="0">
                <a:solidFill>
                  <a:srgbClr val="595959"/>
                </a:solidFill>
                <a:latin typeface="Calibri"/>
              </a:rPr>
              <a:t>Milline on Teie kindlustunne järgmiste tootegruppide ohutuse osas? 
</a:t>
            </a:r>
            <a:r>
              <a:rPr lang="et-EE" sz="1400" b="0" strike="noStrike" spc="-1" dirty="0">
                <a:solidFill>
                  <a:srgbClr val="595959"/>
                </a:solidFill>
                <a:latin typeface="Calibri"/>
              </a:rPr>
              <a:t>N=800</a:t>
            </a:r>
          </a:p>
        </c:rich>
      </c:tx>
      <c:layout>
        <c:manualLayout>
          <c:xMode val="edge"/>
          <c:yMode val="edge"/>
          <c:x val="0.18025270747619063"/>
          <c:y val="6.2842324338141381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Q5_taust!$B$106</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Q5_taust!$A$107:$A$136</c:f>
              <c:strCache>
                <c:ptCount val="30"/>
                <c:pt idx="0">
                  <c:v>Külmutatud tooted</c:v>
                </c:pt>
                <c:pt idx="1">
                  <c:v>18-29</c:v>
                </c:pt>
                <c:pt idx="2">
                  <c:v>30-49</c:v>
                </c:pt>
                <c:pt idx="3">
                  <c:v>50-64</c:v>
                </c:pt>
                <c:pt idx="4">
                  <c:v>65-74</c:v>
                </c:pt>
                <c:pt idx="5">
                  <c:v>Sealiha</c:v>
                </c:pt>
                <c:pt idx="6">
                  <c:v>18-29</c:v>
                </c:pt>
                <c:pt idx="7">
                  <c:v>30-49</c:v>
                </c:pt>
                <c:pt idx="8">
                  <c:v>50-64</c:v>
                </c:pt>
                <c:pt idx="9">
                  <c:v>65-74</c:v>
                </c:pt>
                <c:pt idx="10">
                  <c:v>Veiseliha</c:v>
                </c:pt>
                <c:pt idx="11">
                  <c:v>18-29</c:v>
                </c:pt>
                <c:pt idx="12">
                  <c:v>30-49</c:v>
                </c:pt>
                <c:pt idx="13">
                  <c:v>50-64</c:v>
                </c:pt>
                <c:pt idx="14">
                  <c:v>65-74</c:v>
                </c:pt>
                <c:pt idx="15">
                  <c:v>Plekist konservikarpides toit</c:v>
                </c:pt>
                <c:pt idx="16">
                  <c:v>18-29</c:v>
                </c:pt>
                <c:pt idx="17">
                  <c:v>30-49</c:v>
                </c:pt>
                <c:pt idx="18">
                  <c:v>50-64</c:v>
                </c:pt>
                <c:pt idx="19">
                  <c:v>65-74</c:v>
                </c:pt>
                <c:pt idx="20">
                  <c:v>Toidulisandid, sh vitamiinid</c:v>
                </c:pt>
                <c:pt idx="21">
                  <c:v>18-29</c:v>
                </c:pt>
                <c:pt idx="22">
                  <c:v>30-49</c:v>
                </c:pt>
                <c:pt idx="23">
                  <c:v>50-64</c:v>
                </c:pt>
                <c:pt idx="24">
                  <c:v>65-74</c:v>
                </c:pt>
                <c:pt idx="25">
                  <c:v>Värsked puu- ja köögiviljad ning marjad</c:v>
                </c:pt>
                <c:pt idx="26">
                  <c:v>18-29</c:v>
                </c:pt>
                <c:pt idx="27">
                  <c:v>30-49</c:v>
                </c:pt>
                <c:pt idx="28">
                  <c:v>50-64</c:v>
                </c:pt>
                <c:pt idx="29">
                  <c:v>65-74</c:v>
                </c:pt>
              </c:strCache>
            </c:strRef>
          </c:cat>
          <c:val>
            <c:numRef>
              <c:f>Q5_taust!$B$107:$B$136</c:f>
              <c:numCache>
                <c:formatCode>0</c:formatCode>
                <c:ptCount val="30"/>
                <c:pt idx="1">
                  <c:v>22.6277372262774</c:v>
                </c:pt>
                <c:pt idx="2">
                  <c:v>14.9847094801223</c:v>
                </c:pt>
                <c:pt idx="3">
                  <c:v>9.0909090909090899</c:v>
                </c:pt>
                <c:pt idx="4">
                  <c:v>10.476190476190499</c:v>
                </c:pt>
                <c:pt idx="6">
                  <c:v>14.5985401459854</c:v>
                </c:pt>
                <c:pt idx="7">
                  <c:v>13.149847094801199</c:v>
                </c:pt>
                <c:pt idx="8">
                  <c:v>10.8225108225108</c:v>
                </c:pt>
                <c:pt idx="9">
                  <c:v>10.476190476190499</c:v>
                </c:pt>
                <c:pt idx="11">
                  <c:v>15.3284671532847</c:v>
                </c:pt>
                <c:pt idx="12">
                  <c:v>13.149847094801199</c:v>
                </c:pt>
                <c:pt idx="13">
                  <c:v>6.9264069264069299</c:v>
                </c:pt>
                <c:pt idx="14">
                  <c:v>13.3333333333333</c:v>
                </c:pt>
                <c:pt idx="16">
                  <c:v>13.868613138686101</c:v>
                </c:pt>
                <c:pt idx="17">
                  <c:v>12.2324159021407</c:v>
                </c:pt>
                <c:pt idx="18">
                  <c:v>9.0909090909090899</c:v>
                </c:pt>
                <c:pt idx="19">
                  <c:v>10.476190476190499</c:v>
                </c:pt>
                <c:pt idx="21">
                  <c:v>18.248175182481798</c:v>
                </c:pt>
                <c:pt idx="22">
                  <c:v>11.3149847094801</c:v>
                </c:pt>
                <c:pt idx="23">
                  <c:v>7.3593073593073601</c:v>
                </c:pt>
                <c:pt idx="24">
                  <c:v>8.5714285714285694</c:v>
                </c:pt>
                <c:pt idx="26">
                  <c:v>12.408759124087601</c:v>
                </c:pt>
                <c:pt idx="27">
                  <c:v>11.3149847094801</c:v>
                </c:pt>
                <c:pt idx="28">
                  <c:v>8.2251082251082295</c:v>
                </c:pt>
                <c:pt idx="29">
                  <c:v>8.5714285714285694</c:v>
                </c:pt>
              </c:numCache>
            </c:numRef>
          </c:val>
          <c:extLst>
            <c:ext xmlns:c16="http://schemas.microsoft.com/office/drawing/2014/chart" uri="{C3380CC4-5D6E-409C-BE32-E72D297353CC}">
              <c16:uniqueId val="{00000000-801F-4253-96F0-34ADCF62E6FD}"/>
            </c:ext>
          </c:extLst>
        </c:ser>
        <c:ser>
          <c:idx val="1"/>
          <c:order val="1"/>
          <c:tx>
            <c:strRef>
              <c:f>Q5_taust!$C$106</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Q5_taust!$A$107:$A$136</c:f>
              <c:strCache>
                <c:ptCount val="30"/>
                <c:pt idx="0">
                  <c:v>Külmutatud tooted</c:v>
                </c:pt>
                <c:pt idx="1">
                  <c:v>18-29</c:v>
                </c:pt>
                <c:pt idx="2">
                  <c:v>30-49</c:v>
                </c:pt>
                <c:pt idx="3">
                  <c:v>50-64</c:v>
                </c:pt>
                <c:pt idx="4">
                  <c:v>65-74</c:v>
                </c:pt>
                <c:pt idx="5">
                  <c:v>Sealiha</c:v>
                </c:pt>
                <c:pt idx="6">
                  <c:v>18-29</c:v>
                </c:pt>
                <c:pt idx="7">
                  <c:v>30-49</c:v>
                </c:pt>
                <c:pt idx="8">
                  <c:v>50-64</c:v>
                </c:pt>
                <c:pt idx="9">
                  <c:v>65-74</c:v>
                </c:pt>
                <c:pt idx="10">
                  <c:v>Veiseliha</c:v>
                </c:pt>
                <c:pt idx="11">
                  <c:v>18-29</c:v>
                </c:pt>
                <c:pt idx="12">
                  <c:v>30-49</c:v>
                </c:pt>
                <c:pt idx="13">
                  <c:v>50-64</c:v>
                </c:pt>
                <c:pt idx="14">
                  <c:v>65-74</c:v>
                </c:pt>
                <c:pt idx="15">
                  <c:v>Plekist konservikarpides toit</c:v>
                </c:pt>
                <c:pt idx="16">
                  <c:v>18-29</c:v>
                </c:pt>
                <c:pt idx="17">
                  <c:v>30-49</c:v>
                </c:pt>
                <c:pt idx="18">
                  <c:v>50-64</c:v>
                </c:pt>
                <c:pt idx="19">
                  <c:v>65-74</c:v>
                </c:pt>
                <c:pt idx="20">
                  <c:v>Toidulisandid, sh vitamiinid</c:v>
                </c:pt>
                <c:pt idx="21">
                  <c:v>18-29</c:v>
                </c:pt>
                <c:pt idx="22">
                  <c:v>30-49</c:v>
                </c:pt>
                <c:pt idx="23">
                  <c:v>50-64</c:v>
                </c:pt>
                <c:pt idx="24">
                  <c:v>65-74</c:v>
                </c:pt>
                <c:pt idx="25">
                  <c:v>Värsked puu- ja köögiviljad ning marjad</c:v>
                </c:pt>
                <c:pt idx="26">
                  <c:v>18-29</c:v>
                </c:pt>
                <c:pt idx="27">
                  <c:v>30-49</c:v>
                </c:pt>
                <c:pt idx="28">
                  <c:v>50-64</c:v>
                </c:pt>
                <c:pt idx="29">
                  <c:v>65-74</c:v>
                </c:pt>
              </c:strCache>
            </c:strRef>
          </c:cat>
          <c:val>
            <c:numRef>
              <c:f>Q5_taust!$C$107:$C$136</c:f>
              <c:numCache>
                <c:formatCode>0</c:formatCode>
                <c:ptCount val="30"/>
                <c:pt idx="1">
                  <c:v>39.416058394160601</c:v>
                </c:pt>
                <c:pt idx="2">
                  <c:v>43.425076452599399</c:v>
                </c:pt>
                <c:pt idx="3">
                  <c:v>42.857142857142897</c:v>
                </c:pt>
                <c:pt idx="4">
                  <c:v>41.904761904761898</c:v>
                </c:pt>
                <c:pt idx="6">
                  <c:v>36.496350364963497</c:v>
                </c:pt>
                <c:pt idx="7">
                  <c:v>43.730886850152899</c:v>
                </c:pt>
                <c:pt idx="8">
                  <c:v>52.380952380952401</c:v>
                </c:pt>
                <c:pt idx="9">
                  <c:v>52.380952380952401</c:v>
                </c:pt>
                <c:pt idx="11">
                  <c:v>45.985401459854003</c:v>
                </c:pt>
                <c:pt idx="12">
                  <c:v>48.929663608562699</c:v>
                </c:pt>
                <c:pt idx="13">
                  <c:v>50.216450216450198</c:v>
                </c:pt>
                <c:pt idx="14">
                  <c:v>44.761904761904802</c:v>
                </c:pt>
                <c:pt idx="16">
                  <c:v>29.197080291970799</c:v>
                </c:pt>
                <c:pt idx="17">
                  <c:v>39.449541284403701</c:v>
                </c:pt>
                <c:pt idx="18">
                  <c:v>41.991341991341997</c:v>
                </c:pt>
                <c:pt idx="19">
                  <c:v>34.285714285714299</c:v>
                </c:pt>
                <c:pt idx="21">
                  <c:v>33.576642335766401</c:v>
                </c:pt>
                <c:pt idx="22">
                  <c:v>34.556574923547402</c:v>
                </c:pt>
                <c:pt idx="23">
                  <c:v>30.303030303030301</c:v>
                </c:pt>
                <c:pt idx="24">
                  <c:v>32.380952380952401</c:v>
                </c:pt>
                <c:pt idx="26">
                  <c:v>46.715328467153299</c:v>
                </c:pt>
                <c:pt idx="27">
                  <c:v>43.730886850152899</c:v>
                </c:pt>
                <c:pt idx="28">
                  <c:v>38.095238095238102</c:v>
                </c:pt>
                <c:pt idx="29">
                  <c:v>42.857142857142897</c:v>
                </c:pt>
              </c:numCache>
            </c:numRef>
          </c:val>
          <c:extLst>
            <c:ext xmlns:c16="http://schemas.microsoft.com/office/drawing/2014/chart" uri="{C3380CC4-5D6E-409C-BE32-E72D297353CC}">
              <c16:uniqueId val="{00000001-801F-4253-96F0-34ADCF62E6FD}"/>
            </c:ext>
          </c:extLst>
        </c:ser>
        <c:ser>
          <c:idx val="2"/>
          <c:order val="2"/>
          <c:tx>
            <c:strRef>
              <c:f>Q5_taust!$D$106</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Q5_taust!$A$107:$A$136</c:f>
              <c:strCache>
                <c:ptCount val="30"/>
                <c:pt idx="0">
                  <c:v>Külmutatud tooted</c:v>
                </c:pt>
                <c:pt idx="1">
                  <c:v>18-29</c:v>
                </c:pt>
                <c:pt idx="2">
                  <c:v>30-49</c:v>
                </c:pt>
                <c:pt idx="3">
                  <c:v>50-64</c:v>
                </c:pt>
                <c:pt idx="4">
                  <c:v>65-74</c:v>
                </c:pt>
                <c:pt idx="5">
                  <c:v>Sealiha</c:v>
                </c:pt>
                <c:pt idx="6">
                  <c:v>18-29</c:v>
                </c:pt>
                <c:pt idx="7">
                  <c:v>30-49</c:v>
                </c:pt>
                <c:pt idx="8">
                  <c:v>50-64</c:v>
                </c:pt>
                <c:pt idx="9">
                  <c:v>65-74</c:v>
                </c:pt>
                <c:pt idx="10">
                  <c:v>Veiseliha</c:v>
                </c:pt>
                <c:pt idx="11">
                  <c:v>18-29</c:v>
                </c:pt>
                <c:pt idx="12">
                  <c:v>30-49</c:v>
                </c:pt>
                <c:pt idx="13">
                  <c:v>50-64</c:v>
                </c:pt>
                <c:pt idx="14">
                  <c:v>65-74</c:v>
                </c:pt>
                <c:pt idx="15">
                  <c:v>Plekist konservikarpides toit</c:v>
                </c:pt>
                <c:pt idx="16">
                  <c:v>18-29</c:v>
                </c:pt>
                <c:pt idx="17">
                  <c:v>30-49</c:v>
                </c:pt>
                <c:pt idx="18">
                  <c:v>50-64</c:v>
                </c:pt>
                <c:pt idx="19">
                  <c:v>65-74</c:v>
                </c:pt>
                <c:pt idx="20">
                  <c:v>Toidulisandid, sh vitamiinid</c:v>
                </c:pt>
                <c:pt idx="21">
                  <c:v>18-29</c:v>
                </c:pt>
                <c:pt idx="22">
                  <c:v>30-49</c:v>
                </c:pt>
                <c:pt idx="23">
                  <c:v>50-64</c:v>
                </c:pt>
                <c:pt idx="24">
                  <c:v>65-74</c:v>
                </c:pt>
                <c:pt idx="25">
                  <c:v>Värsked puu- ja köögiviljad ning marjad</c:v>
                </c:pt>
                <c:pt idx="26">
                  <c:v>18-29</c:v>
                </c:pt>
                <c:pt idx="27">
                  <c:v>30-49</c:v>
                </c:pt>
                <c:pt idx="28">
                  <c:v>50-64</c:v>
                </c:pt>
                <c:pt idx="29">
                  <c:v>65-74</c:v>
                </c:pt>
              </c:strCache>
            </c:strRef>
          </c:cat>
          <c:val>
            <c:numRef>
              <c:f>Q5_taust!$D$107:$D$136</c:f>
              <c:numCache>
                <c:formatCode>0</c:formatCode>
                <c:ptCount val="30"/>
                <c:pt idx="1">
                  <c:v>24.087591240875899</c:v>
                </c:pt>
                <c:pt idx="2">
                  <c:v>27.82874617737</c:v>
                </c:pt>
                <c:pt idx="3">
                  <c:v>32.4675324675325</c:v>
                </c:pt>
                <c:pt idx="4">
                  <c:v>37.142857142857103</c:v>
                </c:pt>
                <c:pt idx="6">
                  <c:v>27.007299270072998</c:v>
                </c:pt>
                <c:pt idx="7">
                  <c:v>25.993883792048901</c:v>
                </c:pt>
                <c:pt idx="8">
                  <c:v>24.675324675324699</c:v>
                </c:pt>
                <c:pt idx="9">
                  <c:v>25.714285714285701</c:v>
                </c:pt>
                <c:pt idx="11">
                  <c:v>18.248175182481798</c:v>
                </c:pt>
                <c:pt idx="12">
                  <c:v>19.5718654434251</c:v>
                </c:pt>
                <c:pt idx="13">
                  <c:v>25.541125541125499</c:v>
                </c:pt>
                <c:pt idx="14">
                  <c:v>28.571428571428601</c:v>
                </c:pt>
                <c:pt idx="16">
                  <c:v>29.927007299270102</c:v>
                </c:pt>
                <c:pt idx="17">
                  <c:v>29.051987767584102</c:v>
                </c:pt>
                <c:pt idx="18">
                  <c:v>29.004329004329001</c:v>
                </c:pt>
                <c:pt idx="19">
                  <c:v>34.285714285714299</c:v>
                </c:pt>
                <c:pt idx="21">
                  <c:v>27.737226277372301</c:v>
                </c:pt>
                <c:pt idx="22">
                  <c:v>32.415902140672799</c:v>
                </c:pt>
                <c:pt idx="23">
                  <c:v>30.303030303030301</c:v>
                </c:pt>
                <c:pt idx="24">
                  <c:v>25.714285714285701</c:v>
                </c:pt>
                <c:pt idx="26">
                  <c:v>27.737226277372301</c:v>
                </c:pt>
                <c:pt idx="27">
                  <c:v>29.051987767584102</c:v>
                </c:pt>
                <c:pt idx="28">
                  <c:v>39.826839826839802</c:v>
                </c:pt>
                <c:pt idx="29">
                  <c:v>34.285714285714299</c:v>
                </c:pt>
              </c:numCache>
            </c:numRef>
          </c:val>
          <c:extLst>
            <c:ext xmlns:c16="http://schemas.microsoft.com/office/drawing/2014/chart" uri="{C3380CC4-5D6E-409C-BE32-E72D297353CC}">
              <c16:uniqueId val="{00000002-801F-4253-96F0-34ADCF62E6FD}"/>
            </c:ext>
          </c:extLst>
        </c:ser>
        <c:ser>
          <c:idx val="3"/>
          <c:order val="3"/>
          <c:tx>
            <c:strRef>
              <c:f>Q5_taust!$E$106</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Q5_taust!$A$107:$A$136</c:f>
              <c:strCache>
                <c:ptCount val="30"/>
                <c:pt idx="0">
                  <c:v>Külmutatud tooted</c:v>
                </c:pt>
                <c:pt idx="1">
                  <c:v>18-29</c:v>
                </c:pt>
                <c:pt idx="2">
                  <c:v>30-49</c:v>
                </c:pt>
                <c:pt idx="3">
                  <c:v>50-64</c:v>
                </c:pt>
                <c:pt idx="4">
                  <c:v>65-74</c:v>
                </c:pt>
                <c:pt idx="5">
                  <c:v>Sealiha</c:v>
                </c:pt>
                <c:pt idx="6">
                  <c:v>18-29</c:v>
                </c:pt>
                <c:pt idx="7">
                  <c:v>30-49</c:v>
                </c:pt>
                <c:pt idx="8">
                  <c:v>50-64</c:v>
                </c:pt>
                <c:pt idx="9">
                  <c:v>65-74</c:v>
                </c:pt>
                <c:pt idx="10">
                  <c:v>Veiseliha</c:v>
                </c:pt>
                <c:pt idx="11">
                  <c:v>18-29</c:v>
                </c:pt>
                <c:pt idx="12">
                  <c:v>30-49</c:v>
                </c:pt>
                <c:pt idx="13">
                  <c:v>50-64</c:v>
                </c:pt>
                <c:pt idx="14">
                  <c:v>65-74</c:v>
                </c:pt>
                <c:pt idx="15">
                  <c:v>Plekist konservikarpides toit</c:v>
                </c:pt>
                <c:pt idx="16">
                  <c:v>18-29</c:v>
                </c:pt>
                <c:pt idx="17">
                  <c:v>30-49</c:v>
                </c:pt>
                <c:pt idx="18">
                  <c:v>50-64</c:v>
                </c:pt>
                <c:pt idx="19">
                  <c:v>65-74</c:v>
                </c:pt>
                <c:pt idx="20">
                  <c:v>Toidulisandid, sh vitamiinid</c:v>
                </c:pt>
                <c:pt idx="21">
                  <c:v>18-29</c:v>
                </c:pt>
                <c:pt idx="22">
                  <c:v>30-49</c:v>
                </c:pt>
                <c:pt idx="23">
                  <c:v>50-64</c:v>
                </c:pt>
                <c:pt idx="24">
                  <c:v>65-74</c:v>
                </c:pt>
                <c:pt idx="25">
                  <c:v>Värsked puu- ja köögiviljad ning marjad</c:v>
                </c:pt>
                <c:pt idx="26">
                  <c:v>18-29</c:v>
                </c:pt>
                <c:pt idx="27">
                  <c:v>30-49</c:v>
                </c:pt>
                <c:pt idx="28">
                  <c:v>50-64</c:v>
                </c:pt>
                <c:pt idx="29">
                  <c:v>65-74</c:v>
                </c:pt>
              </c:strCache>
            </c:strRef>
          </c:cat>
          <c:val>
            <c:numRef>
              <c:f>Q5_taust!$E$107:$E$136</c:f>
              <c:numCache>
                <c:formatCode>0</c:formatCode>
                <c:ptCount val="30"/>
                <c:pt idx="1">
                  <c:v>8.7591240875912408</c:v>
                </c:pt>
                <c:pt idx="2">
                  <c:v>7.3394495412843996</c:v>
                </c:pt>
                <c:pt idx="3">
                  <c:v>11.2554112554113</c:v>
                </c:pt>
                <c:pt idx="4">
                  <c:v>5.71428571428571</c:v>
                </c:pt>
                <c:pt idx="6">
                  <c:v>13.868613138686101</c:v>
                </c:pt>
                <c:pt idx="7">
                  <c:v>7.6452599388379197</c:v>
                </c:pt>
                <c:pt idx="8">
                  <c:v>6.0606060606060597</c:v>
                </c:pt>
                <c:pt idx="9">
                  <c:v>7.6190476190476204</c:v>
                </c:pt>
                <c:pt idx="11">
                  <c:v>8.7591240875912408</c:v>
                </c:pt>
                <c:pt idx="12">
                  <c:v>6.7278287461773703</c:v>
                </c:pt>
                <c:pt idx="13">
                  <c:v>7.3593073593073601</c:v>
                </c:pt>
                <c:pt idx="14">
                  <c:v>4.7619047619047601</c:v>
                </c:pt>
                <c:pt idx="16">
                  <c:v>16.058394160583902</c:v>
                </c:pt>
                <c:pt idx="17">
                  <c:v>9.7859327217125394</c:v>
                </c:pt>
                <c:pt idx="18">
                  <c:v>12.1212121212121</c:v>
                </c:pt>
                <c:pt idx="19">
                  <c:v>16.1904761904762</c:v>
                </c:pt>
                <c:pt idx="21">
                  <c:v>11.6788321167883</c:v>
                </c:pt>
                <c:pt idx="22">
                  <c:v>7.6452599388379197</c:v>
                </c:pt>
                <c:pt idx="23">
                  <c:v>14.285714285714301</c:v>
                </c:pt>
                <c:pt idx="24">
                  <c:v>11.4285714285714</c:v>
                </c:pt>
                <c:pt idx="26">
                  <c:v>8.7591240875912408</c:v>
                </c:pt>
                <c:pt idx="27">
                  <c:v>9.1743119266054993</c:v>
                </c:pt>
                <c:pt idx="28">
                  <c:v>9.0909090909090899</c:v>
                </c:pt>
                <c:pt idx="29">
                  <c:v>9.5238095238095202</c:v>
                </c:pt>
              </c:numCache>
            </c:numRef>
          </c:val>
          <c:extLst>
            <c:ext xmlns:c16="http://schemas.microsoft.com/office/drawing/2014/chart" uri="{C3380CC4-5D6E-409C-BE32-E72D297353CC}">
              <c16:uniqueId val="{00000003-801F-4253-96F0-34ADCF62E6FD}"/>
            </c:ext>
          </c:extLst>
        </c:ser>
        <c:ser>
          <c:idx val="4"/>
          <c:order val="4"/>
          <c:tx>
            <c:strRef>
              <c:f>Q5_taust!$F$106</c:f>
              <c:strCache>
                <c:ptCount val="1"/>
                <c:pt idx="0">
                  <c:v>Kindlustunne puudub täielikult</c:v>
                </c:pt>
              </c:strCache>
            </c:strRef>
          </c:tx>
          <c:spPr>
            <a:solidFill>
              <a:srgbClr val="ED7D31"/>
            </a:solidFill>
            <a:ln w="0">
              <a:noFill/>
            </a:ln>
          </c:spPr>
          <c:invertIfNegative val="0"/>
          <c:dPt>
            <c:idx val="10"/>
            <c:invertIfNegative val="0"/>
            <c:bubble3D val="0"/>
            <c:extLst>
              <c:ext xmlns:c16="http://schemas.microsoft.com/office/drawing/2014/chart" uri="{C3380CC4-5D6E-409C-BE32-E72D297353CC}">
                <c16:uniqueId val="{00000000-3FE1-42DB-BC50-B18855FFC078}"/>
              </c:ext>
            </c:extLst>
          </c:dPt>
          <c:dLbls>
            <c:dLbl>
              <c:idx val="10"/>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0-3FE1-42DB-BC50-B18855FFC078}"/>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Q5_taust!$A$107:$A$136</c:f>
              <c:strCache>
                <c:ptCount val="30"/>
                <c:pt idx="0">
                  <c:v>Külmutatud tooted</c:v>
                </c:pt>
                <c:pt idx="1">
                  <c:v>18-29</c:v>
                </c:pt>
                <c:pt idx="2">
                  <c:v>30-49</c:v>
                </c:pt>
                <c:pt idx="3">
                  <c:v>50-64</c:v>
                </c:pt>
                <c:pt idx="4">
                  <c:v>65-74</c:v>
                </c:pt>
                <c:pt idx="5">
                  <c:v>Sealiha</c:v>
                </c:pt>
                <c:pt idx="6">
                  <c:v>18-29</c:v>
                </c:pt>
                <c:pt idx="7">
                  <c:v>30-49</c:v>
                </c:pt>
                <c:pt idx="8">
                  <c:v>50-64</c:v>
                </c:pt>
                <c:pt idx="9">
                  <c:v>65-74</c:v>
                </c:pt>
                <c:pt idx="10">
                  <c:v>Veiseliha</c:v>
                </c:pt>
                <c:pt idx="11">
                  <c:v>18-29</c:v>
                </c:pt>
                <c:pt idx="12">
                  <c:v>30-49</c:v>
                </c:pt>
                <c:pt idx="13">
                  <c:v>50-64</c:v>
                </c:pt>
                <c:pt idx="14">
                  <c:v>65-74</c:v>
                </c:pt>
                <c:pt idx="15">
                  <c:v>Plekist konservikarpides toit</c:v>
                </c:pt>
                <c:pt idx="16">
                  <c:v>18-29</c:v>
                </c:pt>
                <c:pt idx="17">
                  <c:v>30-49</c:v>
                </c:pt>
                <c:pt idx="18">
                  <c:v>50-64</c:v>
                </c:pt>
                <c:pt idx="19">
                  <c:v>65-74</c:v>
                </c:pt>
                <c:pt idx="20">
                  <c:v>Toidulisandid, sh vitamiinid</c:v>
                </c:pt>
                <c:pt idx="21">
                  <c:v>18-29</c:v>
                </c:pt>
                <c:pt idx="22">
                  <c:v>30-49</c:v>
                </c:pt>
                <c:pt idx="23">
                  <c:v>50-64</c:v>
                </c:pt>
                <c:pt idx="24">
                  <c:v>65-74</c:v>
                </c:pt>
                <c:pt idx="25">
                  <c:v>Värsked puu- ja köögiviljad ning marjad</c:v>
                </c:pt>
                <c:pt idx="26">
                  <c:v>18-29</c:v>
                </c:pt>
                <c:pt idx="27">
                  <c:v>30-49</c:v>
                </c:pt>
                <c:pt idx="28">
                  <c:v>50-64</c:v>
                </c:pt>
                <c:pt idx="29">
                  <c:v>65-74</c:v>
                </c:pt>
              </c:strCache>
            </c:strRef>
          </c:cat>
          <c:val>
            <c:numRef>
              <c:f>Q5_taust!$F$107:$F$136</c:f>
              <c:numCache>
                <c:formatCode>0</c:formatCode>
                <c:ptCount val="30"/>
                <c:pt idx="1">
                  <c:v>1.4598540145985399</c:v>
                </c:pt>
                <c:pt idx="2">
                  <c:v>2.44648318042813</c:v>
                </c:pt>
                <c:pt idx="3">
                  <c:v>3.4632034632034601</c:v>
                </c:pt>
                <c:pt idx="4">
                  <c:v>4.7619047619047601</c:v>
                </c:pt>
                <c:pt idx="6">
                  <c:v>2.1897810218978102</c:v>
                </c:pt>
                <c:pt idx="7">
                  <c:v>3.05810397553517</c:v>
                </c:pt>
                <c:pt idx="8">
                  <c:v>1.2987012987013</c:v>
                </c:pt>
                <c:pt idx="9">
                  <c:v>1.9047619047619</c:v>
                </c:pt>
                <c:pt idx="11">
                  <c:v>2.9197080291970798</c:v>
                </c:pt>
                <c:pt idx="12">
                  <c:v>3.05810397553517</c:v>
                </c:pt>
                <c:pt idx="13">
                  <c:v>1.73160173160173</c:v>
                </c:pt>
                <c:pt idx="14">
                  <c:v>1.9047619047619</c:v>
                </c:pt>
                <c:pt idx="16">
                  <c:v>3.6496350364963499</c:v>
                </c:pt>
                <c:pt idx="17">
                  <c:v>3.9755351681957198</c:v>
                </c:pt>
                <c:pt idx="18">
                  <c:v>4.3290043290043299</c:v>
                </c:pt>
                <c:pt idx="19">
                  <c:v>1.9047619047619</c:v>
                </c:pt>
                <c:pt idx="21">
                  <c:v>4.3795620437956204</c:v>
                </c:pt>
                <c:pt idx="22">
                  <c:v>5.5045871559632999</c:v>
                </c:pt>
                <c:pt idx="23">
                  <c:v>7.3593073593073601</c:v>
                </c:pt>
                <c:pt idx="24">
                  <c:v>9.5238095238095202</c:v>
                </c:pt>
                <c:pt idx="26">
                  <c:v>2.9197080291970798</c:v>
                </c:pt>
                <c:pt idx="27">
                  <c:v>2.75229357798165</c:v>
                </c:pt>
                <c:pt idx="28">
                  <c:v>3.0303030303030298</c:v>
                </c:pt>
                <c:pt idx="29">
                  <c:v>3.8095238095238102</c:v>
                </c:pt>
              </c:numCache>
            </c:numRef>
          </c:val>
          <c:extLst>
            <c:ext xmlns:c16="http://schemas.microsoft.com/office/drawing/2014/chart" uri="{C3380CC4-5D6E-409C-BE32-E72D297353CC}">
              <c16:uniqueId val="{00000005-801F-4253-96F0-34ADCF62E6FD}"/>
            </c:ext>
          </c:extLst>
        </c:ser>
        <c:ser>
          <c:idx val="5"/>
          <c:order val="5"/>
          <c:tx>
            <c:strRef>
              <c:f>Q5_taust!$G$106</c:f>
              <c:strCache>
                <c:ptCount val="1"/>
                <c:pt idx="0">
                  <c:v>Ei oska öelda</c:v>
                </c:pt>
              </c:strCache>
            </c:strRef>
          </c:tx>
          <c:spPr>
            <a:solidFill>
              <a:srgbClr val="BFBFBF"/>
            </a:solidFill>
            <a:ln w="0">
              <a:noFill/>
            </a:ln>
          </c:spPr>
          <c:invertIfNegative val="0"/>
          <c:dPt>
            <c:idx val="9"/>
            <c:invertIfNegative val="0"/>
            <c:bubble3D val="0"/>
            <c:extLst>
              <c:ext xmlns:c16="http://schemas.microsoft.com/office/drawing/2014/chart" uri="{C3380CC4-5D6E-409C-BE32-E72D297353CC}">
                <c16:uniqueId val="{00000001-3FE1-42DB-BC50-B18855FFC078}"/>
              </c:ext>
            </c:extLst>
          </c:dPt>
          <c:dLbls>
            <c:dLbl>
              <c:idx val="9"/>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3FE1-42DB-BC50-B18855FFC078}"/>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Q5_taust!$A$107:$A$136</c:f>
              <c:strCache>
                <c:ptCount val="30"/>
                <c:pt idx="0">
                  <c:v>Külmutatud tooted</c:v>
                </c:pt>
                <c:pt idx="1">
                  <c:v>18-29</c:v>
                </c:pt>
                <c:pt idx="2">
                  <c:v>30-49</c:v>
                </c:pt>
                <c:pt idx="3">
                  <c:v>50-64</c:v>
                </c:pt>
                <c:pt idx="4">
                  <c:v>65-74</c:v>
                </c:pt>
                <c:pt idx="5">
                  <c:v>Sealiha</c:v>
                </c:pt>
                <c:pt idx="6">
                  <c:v>18-29</c:v>
                </c:pt>
                <c:pt idx="7">
                  <c:v>30-49</c:v>
                </c:pt>
                <c:pt idx="8">
                  <c:v>50-64</c:v>
                </c:pt>
                <c:pt idx="9">
                  <c:v>65-74</c:v>
                </c:pt>
                <c:pt idx="10">
                  <c:v>Veiseliha</c:v>
                </c:pt>
                <c:pt idx="11">
                  <c:v>18-29</c:v>
                </c:pt>
                <c:pt idx="12">
                  <c:v>30-49</c:v>
                </c:pt>
                <c:pt idx="13">
                  <c:v>50-64</c:v>
                </c:pt>
                <c:pt idx="14">
                  <c:v>65-74</c:v>
                </c:pt>
                <c:pt idx="15">
                  <c:v>Plekist konservikarpides toit</c:v>
                </c:pt>
                <c:pt idx="16">
                  <c:v>18-29</c:v>
                </c:pt>
                <c:pt idx="17">
                  <c:v>30-49</c:v>
                </c:pt>
                <c:pt idx="18">
                  <c:v>50-64</c:v>
                </c:pt>
                <c:pt idx="19">
                  <c:v>65-74</c:v>
                </c:pt>
                <c:pt idx="20">
                  <c:v>Toidulisandid, sh vitamiinid</c:v>
                </c:pt>
                <c:pt idx="21">
                  <c:v>18-29</c:v>
                </c:pt>
                <c:pt idx="22">
                  <c:v>30-49</c:v>
                </c:pt>
                <c:pt idx="23">
                  <c:v>50-64</c:v>
                </c:pt>
                <c:pt idx="24">
                  <c:v>65-74</c:v>
                </c:pt>
                <c:pt idx="25">
                  <c:v>Värsked puu- ja köögiviljad ning marjad</c:v>
                </c:pt>
                <c:pt idx="26">
                  <c:v>18-29</c:v>
                </c:pt>
                <c:pt idx="27">
                  <c:v>30-49</c:v>
                </c:pt>
                <c:pt idx="28">
                  <c:v>50-64</c:v>
                </c:pt>
                <c:pt idx="29">
                  <c:v>65-74</c:v>
                </c:pt>
              </c:strCache>
            </c:strRef>
          </c:cat>
          <c:val>
            <c:numRef>
              <c:f>Q5_taust!$G$107:$G$136</c:f>
              <c:numCache>
                <c:formatCode>0</c:formatCode>
                <c:ptCount val="30"/>
                <c:pt idx="1">
                  <c:v>3.6496350364963499</c:v>
                </c:pt>
                <c:pt idx="2">
                  <c:v>3.9755351681957198</c:v>
                </c:pt>
                <c:pt idx="3">
                  <c:v>0.86580086580086602</c:v>
                </c:pt>
                <c:pt idx="6">
                  <c:v>5.8394160583941597</c:v>
                </c:pt>
                <c:pt idx="7">
                  <c:v>6.4220183486238502</c:v>
                </c:pt>
                <c:pt idx="8">
                  <c:v>4.7619047619047601</c:v>
                </c:pt>
                <c:pt idx="9">
                  <c:v>1.9047619047619</c:v>
                </c:pt>
                <c:pt idx="11">
                  <c:v>8.7591240875912408</c:v>
                </c:pt>
                <c:pt idx="12">
                  <c:v>8.5626911314984699</c:v>
                </c:pt>
                <c:pt idx="13">
                  <c:v>8.2251082251082295</c:v>
                </c:pt>
                <c:pt idx="14">
                  <c:v>6.6666666666666696</c:v>
                </c:pt>
                <c:pt idx="16">
                  <c:v>7.2992700729926998</c:v>
                </c:pt>
                <c:pt idx="17">
                  <c:v>5.5045871559632999</c:v>
                </c:pt>
                <c:pt idx="18">
                  <c:v>3.4632034632034601</c:v>
                </c:pt>
                <c:pt idx="19">
                  <c:v>2.8571428571428599</c:v>
                </c:pt>
                <c:pt idx="21">
                  <c:v>4.3795620437956204</c:v>
                </c:pt>
                <c:pt idx="22">
                  <c:v>8.5626911314984699</c:v>
                </c:pt>
                <c:pt idx="23">
                  <c:v>10.3896103896104</c:v>
                </c:pt>
                <c:pt idx="24">
                  <c:v>12.380952380952399</c:v>
                </c:pt>
                <c:pt idx="26">
                  <c:v>1.4598540145985399</c:v>
                </c:pt>
                <c:pt idx="27">
                  <c:v>3.9755351681957198</c:v>
                </c:pt>
                <c:pt idx="28">
                  <c:v>1.73160173160173</c:v>
                </c:pt>
                <c:pt idx="29">
                  <c:v>0.952380952380952</c:v>
                </c:pt>
              </c:numCache>
            </c:numRef>
          </c:val>
          <c:extLst>
            <c:ext xmlns:c16="http://schemas.microsoft.com/office/drawing/2014/chart" uri="{C3380CC4-5D6E-409C-BE32-E72D297353CC}">
              <c16:uniqueId val="{00000007-801F-4253-96F0-34ADCF62E6FD}"/>
            </c:ext>
          </c:extLst>
        </c:ser>
        <c:dLbls>
          <c:showLegendKey val="0"/>
          <c:showVal val="0"/>
          <c:showCatName val="0"/>
          <c:showSerName val="0"/>
          <c:showPercent val="0"/>
          <c:showBubbleSize val="0"/>
        </c:dLbls>
        <c:gapWidth val="60"/>
        <c:shape val="box"/>
        <c:axId val="460135024"/>
        <c:axId val="460129536"/>
        <c:axId val="0"/>
      </c:bar3DChart>
      <c:catAx>
        <c:axId val="460135024"/>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60129536"/>
        <c:crosses val="autoZero"/>
        <c:auto val="1"/>
        <c:lblAlgn val="ctr"/>
        <c:lblOffset val="100"/>
        <c:noMultiLvlLbl val="0"/>
      </c:catAx>
      <c:valAx>
        <c:axId val="460129536"/>
        <c:scaling>
          <c:orientation val="minMax"/>
        </c:scaling>
        <c:delete val="1"/>
        <c:axPos val="t"/>
        <c:numFmt formatCode="0%" sourceLinked="1"/>
        <c:majorTickMark val="none"/>
        <c:minorTickMark val="none"/>
        <c:tickLblPos val="nextTo"/>
        <c:crossAx val="460135024"/>
        <c:crosses val="autoZero"/>
        <c:crossBetween val="between"/>
      </c:valAx>
    </c:plotArea>
    <c:legend>
      <c:legendPos val="r"/>
      <c:layout>
        <c:manualLayout>
          <c:xMode val="edge"/>
          <c:yMode val="edge"/>
          <c:x val="0.74574219728291125"/>
          <c:y val="0.43260784001741853"/>
          <c:w val="0.1760924296304619"/>
          <c:h val="0.32416108479853634"/>
        </c:manualLayout>
      </c:layout>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Milline on Teie kindlustunne järgmiste tootegruppide ohutuse osas? 
</a:t>
            </a:r>
            <a:r>
              <a:rPr lang="et-EE" sz="1400" b="0" strike="noStrike" spc="-1">
                <a:solidFill>
                  <a:srgbClr val="595959"/>
                </a:solidFill>
                <a:latin typeface="Calibri"/>
              </a:rPr>
              <a:t>N=800</a:t>
            </a:r>
          </a:p>
        </c:rich>
      </c:tx>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Q5_taust!$B$142</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Q5_taust!$A$143:$A$172</c:f>
              <c:strCache>
                <c:ptCount val="30"/>
                <c:pt idx="0">
                  <c:v>Plastpakendis ja –pudelites ning kilepakendis toit</c:v>
                </c:pt>
                <c:pt idx="1">
                  <c:v>18-29</c:v>
                </c:pt>
                <c:pt idx="2">
                  <c:v>30-49</c:v>
                </c:pt>
                <c:pt idx="3">
                  <c:v>50-64</c:v>
                </c:pt>
                <c:pt idx="4">
                  <c:v>65-74</c:v>
                </c:pt>
                <c:pt idx="5">
                  <c:v>Lihatooted</c:v>
                </c:pt>
                <c:pt idx="6">
                  <c:v>18-29</c:v>
                </c:pt>
                <c:pt idx="7">
                  <c:v>30-49</c:v>
                </c:pt>
                <c:pt idx="8">
                  <c:v>50-64</c:v>
                </c:pt>
                <c:pt idx="9">
                  <c:v>65-74</c:v>
                </c:pt>
                <c:pt idx="10">
                  <c:v>Linnuliha</c:v>
                </c:pt>
                <c:pt idx="11">
                  <c:v>18-29</c:v>
                </c:pt>
                <c:pt idx="12">
                  <c:v>30-49</c:v>
                </c:pt>
                <c:pt idx="13">
                  <c:v>50-64</c:v>
                </c:pt>
                <c:pt idx="14">
                  <c:v>65-74</c:v>
                </c:pt>
                <c:pt idx="15">
                  <c:v>Valmistoit</c:v>
                </c:pt>
                <c:pt idx="16">
                  <c:v>18-29</c:v>
                </c:pt>
                <c:pt idx="17">
                  <c:v>30-49</c:v>
                </c:pt>
                <c:pt idx="18">
                  <c:v>50-64</c:v>
                </c:pt>
                <c:pt idx="19">
                  <c:v>65-74</c:v>
                </c:pt>
                <c:pt idx="20">
                  <c:v>Eelnevalt lõigatud ja pestud värsked köögiviljad</c:v>
                </c:pt>
                <c:pt idx="21">
                  <c:v>18-29</c:v>
                </c:pt>
                <c:pt idx="22">
                  <c:v>30-49</c:v>
                </c:pt>
                <c:pt idx="23">
                  <c:v>50-64</c:v>
                </c:pt>
                <c:pt idx="24">
                  <c:v>65-74</c:v>
                </c:pt>
                <c:pt idx="25">
                  <c:v>Kala ja kalatooted</c:v>
                </c:pt>
                <c:pt idx="26">
                  <c:v>18-29</c:v>
                </c:pt>
                <c:pt idx="27">
                  <c:v>30-49</c:v>
                </c:pt>
                <c:pt idx="28">
                  <c:v>50-64</c:v>
                </c:pt>
                <c:pt idx="29">
                  <c:v>65-74</c:v>
                </c:pt>
              </c:strCache>
            </c:strRef>
          </c:cat>
          <c:val>
            <c:numRef>
              <c:f>Q5_taust!$B$143:$B$172</c:f>
              <c:numCache>
                <c:formatCode>0</c:formatCode>
                <c:ptCount val="30"/>
                <c:pt idx="1">
                  <c:v>13.868613138686101</c:v>
                </c:pt>
                <c:pt idx="2">
                  <c:v>11.0091743119266</c:v>
                </c:pt>
                <c:pt idx="3">
                  <c:v>4.7619047619047601</c:v>
                </c:pt>
                <c:pt idx="4">
                  <c:v>8.5714285714285694</c:v>
                </c:pt>
                <c:pt idx="6">
                  <c:v>9.4890510948905096</c:v>
                </c:pt>
                <c:pt idx="7">
                  <c:v>11.3149847094801</c:v>
                </c:pt>
                <c:pt idx="8">
                  <c:v>4.7619047619047601</c:v>
                </c:pt>
                <c:pt idx="9">
                  <c:v>8.5714285714285694</c:v>
                </c:pt>
                <c:pt idx="11">
                  <c:v>11.6788321167883</c:v>
                </c:pt>
                <c:pt idx="12">
                  <c:v>10.397553516819601</c:v>
                </c:pt>
                <c:pt idx="13">
                  <c:v>4.7619047619047601</c:v>
                </c:pt>
                <c:pt idx="14">
                  <c:v>8.5714285714285694</c:v>
                </c:pt>
                <c:pt idx="16">
                  <c:v>8.7591240875912408</c:v>
                </c:pt>
                <c:pt idx="17">
                  <c:v>8.86850152905199</c:v>
                </c:pt>
                <c:pt idx="18">
                  <c:v>3.0303030303030298</c:v>
                </c:pt>
                <c:pt idx="19">
                  <c:v>7.6190476190476204</c:v>
                </c:pt>
                <c:pt idx="21">
                  <c:v>6.5693430656934302</c:v>
                </c:pt>
                <c:pt idx="22">
                  <c:v>9.1743119266054993</c:v>
                </c:pt>
                <c:pt idx="23">
                  <c:v>3.8961038961039001</c:v>
                </c:pt>
                <c:pt idx="24">
                  <c:v>5.71428571428571</c:v>
                </c:pt>
                <c:pt idx="26">
                  <c:v>6.5693430656934302</c:v>
                </c:pt>
                <c:pt idx="27">
                  <c:v>6.4220183486238502</c:v>
                </c:pt>
                <c:pt idx="28">
                  <c:v>4.3290043290043299</c:v>
                </c:pt>
                <c:pt idx="29">
                  <c:v>6.6666666666666696</c:v>
                </c:pt>
              </c:numCache>
            </c:numRef>
          </c:val>
          <c:extLst>
            <c:ext xmlns:c16="http://schemas.microsoft.com/office/drawing/2014/chart" uri="{C3380CC4-5D6E-409C-BE32-E72D297353CC}">
              <c16:uniqueId val="{00000000-C6CF-4A17-BC74-D7C99C1210EF}"/>
            </c:ext>
          </c:extLst>
        </c:ser>
        <c:ser>
          <c:idx val="1"/>
          <c:order val="1"/>
          <c:tx>
            <c:strRef>
              <c:f>Q5_taust!$C$142</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Q5_taust!$A$143:$A$172</c:f>
              <c:strCache>
                <c:ptCount val="30"/>
                <c:pt idx="0">
                  <c:v>Plastpakendis ja –pudelites ning kilepakendis toit</c:v>
                </c:pt>
                <c:pt idx="1">
                  <c:v>18-29</c:v>
                </c:pt>
                <c:pt idx="2">
                  <c:v>30-49</c:v>
                </c:pt>
                <c:pt idx="3">
                  <c:v>50-64</c:v>
                </c:pt>
                <c:pt idx="4">
                  <c:v>65-74</c:v>
                </c:pt>
                <c:pt idx="5">
                  <c:v>Lihatooted</c:v>
                </c:pt>
                <c:pt idx="6">
                  <c:v>18-29</c:v>
                </c:pt>
                <c:pt idx="7">
                  <c:v>30-49</c:v>
                </c:pt>
                <c:pt idx="8">
                  <c:v>50-64</c:v>
                </c:pt>
                <c:pt idx="9">
                  <c:v>65-74</c:v>
                </c:pt>
                <c:pt idx="10">
                  <c:v>Linnuliha</c:v>
                </c:pt>
                <c:pt idx="11">
                  <c:v>18-29</c:v>
                </c:pt>
                <c:pt idx="12">
                  <c:v>30-49</c:v>
                </c:pt>
                <c:pt idx="13">
                  <c:v>50-64</c:v>
                </c:pt>
                <c:pt idx="14">
                  <c:v>65-74</c:v>
                </c:pt>
                <c:pt idx="15">
                  <c:v>Valmistoit</c:v>
                </c:pt>
                <c:pt idx="16">
                  <c:v>18-29</c:v>
                </c:pt>
                <c:pt idx="17">
                  <c:v>30-49</c:v>
                </c:pt>
                <c:pt idx="18">
                  <c:v>50-64</c:v>
                </c:pt>
                <c:pt idx="19">
                  <c:v>65-74</c:v>
                </c:pt>
                <c:pt idx="20">
                  <c:v>Eelnevalt lõigatud ja pestud värsked köögiviljad</c:v>
                </c:pt>
                <c:pt idx="21">
                  <c:v>18-29</c:v>
                </c:pt>
                <c:pt idx="22">
                  <c:v>30-49</c:v>
                </c:pt>
                <c:pt idx="23">
                  <c:v>50-64</c:v>
                </c:pt>
                <c:pt idx="24">
                  <c:v>65-74</c:v>
                </c:pt>
                <c:pt idx="25">
                  <c:v>Kala ja kalatooted</c:v>
                </c:pt>
                <c:pt idx="26">
                  <c:v>18-29</c:v>
                </c:pt>
                <c:pt idx="27">
                  <c:v>30-49</c:v>
                </c:pt>
                <c:pt idx="28">
                  <c:v>50-64</c:v>
                </c:pt>
                <c:pt idx="29">
                  <c:v>65-74</c:v>
                </c:pt>
              </c:strCache>
            </c:strRef>
          </c:cat>
          <c:val>
            <c:numRef>
              <c:f>Q5_taust!$C$143:$C$172</c:f>
              <c:numCache>
                <c:formatCode>0</c:formatCode>
                <c:ptCount val="30"/>
                <c:pt idx="1">
                  <c:v>31.3868613138686</c:v>
                </c:pt>
                <c:pt idx="2">
                  <c:v>34.862385321100902</c:v>
                </c:pt>
                <c:pt idx="3">
                  <c:v>35.930735930735899</c:v>
                </c:pt>
                <c:pt idx="4">
                  <c:v>28.571428571428601</c:v>
                </c:pt>
                <c:pt idx="6">
                  <c:v>38.686131386861298</c:v>
                </c:pt>
                <c:pt idx="7">
                  <c:v>40.978593272171302</c:v>
                </c:pt>
                <c:pt idx="8">
                  <c:v>42.857142857142897</c:v>
                </c:pt>
                <c:pt idx="9">
                  <c:v>39.047619047619101</c:v>
                </c:pt>
                <c:pt idx="11">
                  <c:v>35.766423357664202</c:v>
                </c:pt>
                <c:pt idx="12">
                  <c:v>38.5321100917431</c:v>
                </c:pt>
                <c:pt idx="13">
                  <c:v>46.320346320346303</c:v>
                </c:pt>
                <c:pt idx="14">
                  <c:v>42.857142857142897</c:v>
                </c:pt>
                <c:pt idx="16">
                  <c:v>35.766423357664202</c:v>
                </c:pt>
                <c:pt idx="17">
                  <c:v>27.5229357798165</c:v>
                </c:pt>
                <c:pt idx="18">
                  <c:v>30.735930735930701</c:v>
                </c:pt>
                <c:pt idx="19">
                  <c:v>29.523809523809501</c:v>
                </c:pt>
                <c:pt idx="21">
                  <c:v>32.846715328467198</c:v>
                </c:pt>
                <c:pt idx="22">
                  <c:v>28.746177370030601</c:v>
                </c:pt>
                <c:pt idx="23">
                  <c:v>30.735930735930701</c:v>
                </c:pt>
                <c:pt idx="24">
                  <c:v>26.6666666666667</c:v>
                </c:pt>
                <c:pt idx="26">
                  <c:v>35.766423357664202</c:v>
                </c:pt>
                <c:pt idx="27">
                  <c:v>35.168195718654403</c:v>
                </c:pt>
                <c:pt idx="28">
                  <c:v>29.004329004329001</c:v>
                </c:pt>
                <c:pt idx="29">
                  <c:v>27.619047619047599</c:v>
                </c:pt>
              </c:numCache>
            </c:numRef>
          </c:val>
          <c:extLst>
            <c:ext xmlns:c16="http://schemas.microsoft.com/office/drawing/2014/chart" uri="{C3380CC4-5D6E-409C-BE32-E72D297353CC}">
              <c16:uniqueId val="{00000001-C6CF-4A17-BC74-D7C99C1210EF}"/>
            </c:ext>
          </c:extLst>
        </c:ser>
        <c:ser>
          <c:idx val="2"/>
          <c:order val="2"/>
          <c:tx>
            <c:strRef>
              <c:f>Q5_taust!$D$142</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Q5_taust!$A$143:$A$172</c:f>
              <c:strCache>
                <c:ptCount val="30"/>
                <c:pt idx="0">
                  <c:v>Plastpakendis ja –pudelites ning kilepakendis toit</c:v>
                </c:pt>
                <c:pt idx="1">
                  <c:v>18-29</c:v>
                </c:pt>
                <c:pt idx="2">
                  <c:v>30-49</c:v>
                </c:pt>
                <c:pt idx="3">
                  <c:v>50-64</c:v>
                </c:pt>
                <c:pt idx="4">
                  <c:v>65-74</c:v>
                </c:pt>
                <c:pt idx="5">
                  <c:v>Lihatooted</c:v>
                </c:pt>
                <c:pt idx="6">
                  <c:v>18-29</c:v>
                </c:pt>
                <c:pt idx="7">
                  <c:v>30-49</c:v>
                </c:pt>
                <c:pt idx="8">
                  <c:v>50-64</c:v>
                </c:pt>
                <c:pt idx="9">
                  <c:v>65-74</c:v>
                </c:pt>
                <c:pt idx="10">
                  <c:v>Linnuliha</c:v>
                </c:pt>
                <c:pt idx="11">
                  <c:v>18-29</c:v>
                </c:pt>
                <c:pt idx="12">
                  <c:v>30-49</c:v>
                </c:pt>
                <c:pt idx="13">
                  <c:v>50-64</c:v>
                </c:pt>
                <c:pt idx="14">
                  <c:v>65-74</c:v>
                </c:pt>
                <c:pt idx="15">
                  <c:v>Valmistoit</c:v>
                </c:pt>
                <c:pt idx="16">
                  <c:v>18-29</c:v>
                </c:pt>
                <c:pt idx="17">
                  <c:v>30-49</c:v>
                </c:pt>
                <c:pt idx="18">
                  <c:v>50-64</c:v>
                </c:pt>
                <c:pt idx="19">
                  <c:v>65-74</c:v>
                </c:pt>
                <c:pt idx="20">
                  <c:v>Eelnevalt lõigatud ja pestud värsked köögiviljad</c:v>
                </c:pt>
                <c:pt idx="21">
                  <c:v>18-29</c:v>
                </c:pt>
                <c:pt idx="22">
                  <c:v>30-49</c:v>
                </c:pt>
                <c:pt idx="23">
                  <c:v>50-64</c:v>
                </c:pt>
                <c:pt idx="24">
                  <c:v>65-74</c:v>
                </c:pt>
                <c:pt idx="25">
                  <c:v>Kala ja kalatooted</c:v>
                </c:pt>
                <c:pt idx="26">
                  <c:v>18-29</c:v>
                </c:pt>
                <c:pt idx="27">
                  <c:v>30-49</c:v>
                </c:pt>
                <c:pt idx="28">
                  <c:v>50-64</c:v>
                </c:pt>
                <c:pt idx="29">
                  <c:v>65-74</c:v>
                </c:pt>
              </c:strCache>
            </c:strRef>
          </c:cat>
          <c:val>
            <c:numRef>
              <c:f>Q5_taust!$D$143:$D$172</c:f>
              <c:numCache>
                <c:formatCode>0</c:formatCode>
                <c:ptCount val="30"/>
                <c:pt idx="1">
                  <c:v>35.036496350364999</c:v>
                </c:pt>
                <c:pt idx="2">
                  <c:v>34.862385321100902</c:v>
                </c:pt>
                <c:pt idx="3">
                  <c:v>39.826839826839802</c:v>
                </c:pt>
                <c:pt idx="4">
                  <c:v>44.761904761904802</c:v>
                </c:pt>
                <c:pt idx="6">
                  <c:v>30.656934306569301</c:v>
                </c:pt>
                <c:pt idx="7">
                  <c:v>29.357798165137599</c:v>
                </c:pt>
                <c:pt idx="8">
                  <c:v>36.796536796536799</c:v>
                </c:pt>
                <c:pt idx="9">
                  <c:v>36.190476190476197</c:v>
                </c:pt>
                <c:pt idx="11">
                  <c:v>28.4671532846715</c:v>
                </c:pt>
                <c:pt idx="12">
                  <c:v>31.498470948012201</c:v>
                </c:pt>
                <c:pt idx="13">
                  <c:v>32.034632034631997</c:v>
                </c:pt>
                <c:pt idx="14">
                  <c:v>27.619047619047599</c:v>
                </c:pt>
                <c:pt idx="16">
                  <c:v>35.766423357664202</c:v>
                </c:pt>
                <c:pt idx="17">
                  <c:v>40.366972477064202</c:v>
                </c:pt>
                <c:pt idx="18">
                  <c:v>41.991341991341997</c:v>
                </c:pt>
                <c:pt idx="19">
                  <c:v>42.857142857142897</c:v>
                </c:pt>
                <c:pt idx="21">
                  <c:v>31.3868613138686</c:v>
                </c:pt>
                <c:pt idx="22">
                  <c:v>36.697247706421997</c:v>
                </c:pt>
                <c:pt idx="23">
                  <c:v>40.259740259740298</c:v>
                </c:pt>
                <c:pt idx="24">
                  <c:v>42.857142857142897</c:v>
                </c:pt>
                <c:pt idx="26">
                  <c:v>32.116788321167903</c:v>
                </c:pt>
                <c:pt idx="27">
                  <c:v>37.308868501529098</c:v>
                </c:pt>
                <c:pt idx="28">
                  <c:v>45.887445887445899</c:v>
                </c:pt>
                <c:pt idx="29">
                  <c:v>38.095238095238102</c:v>
                </c:pt>
              </c:numCache>
            </c:numRef>
          </c:val>
          <c:extLst>
            <c:ext xmlns:c16="http://schemas.microsoft.com/office/drawing/2014/chart" uri="{C3380CC4-5D6E-409C-BE32-E72D297353CC}">
              <c16:uniqueId val="{00000002-C6CF-4A17-BC74-D7C99C1210EF}"/>
            </c:ext>
          </c:extLst>
        </c:ser>
        <c:ser>
          <c:idx val="3"/>
          <c:order val="3"/>
          <c:tx>
            <c:strRef>
              <c:f>Q5_taust!$E$142</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Q5_taust!$A$143:$A$172</c:f>
              <c:strCache>
                <c:ptCount val="30"/>
                <c:pt idx="0">
                  <c:v>Plastpakendis ja –pudelites ning kilepakendis toit</c:v>
                </c:pt>
                <c:pt idx="1">
                  <c:v>18-29</c:v>
                </c:pt>
                <c:pt idx="2">
                  <c:v>30-49</c:v>
                </c:pt>
                <c:pt idx="3">
                  <c:v>50-64</c:v>
                </c:pt>
                <c:pt idx="4">
                  <c:v>65-74</c:v>
                </c:pt>
                <c:pt idx="5">
                  <c:v>Lihatooted</c:v>
                </c:pt>
                <c:pt idx="6">
                  <c:v>18-29</c:v>
                </c:pt>
                <c:pt idx="7">
                  <c:v>30-49</c:v>
                </c:pt>
                <c:pt idx="8">
                  <c:v>50-64</c:v>
                </c:pt>
                <c:pt idx="9">
                  <c:v>65-74</c:v>
                </c:pt>
                <c:pt idx="10">
                  <c:v>Linnuliha</c:v>
                </c:pt>
                <c:pt idx="11">
                  <c:v>18-29</c:v>
                </c:pt>
                <c:pt idx="12">
                  <c:v>30-49</c:v>
                </c:pt>
                <c:pt idx="13">
                  <c:v>50-64</c:v>
                </c:pt>
                <c:pt idx="14">
                  <c:v>65-74</c:v>
                </c:pt>
                <c:pt idx="15">
                  <c:v>Valmistoit</c:v>
                </c:pt>
                <c:pt idx="16">
                  <c:v>18-29</c:v>
                </c:pt>
                <c:pt idx="17">
                  <c:v>30-49</c:v>
                </c:pt>
                <c:pt idx="18">
                  <c:v>50-64</c:v>
                </c:pt>
                <c:pt idx="19">
                  <c:v>65-74</c:v>
                </c:pt>
                <c:pt idx="20">
                  <c:v>Eelnevalt lõigatud ja pestud värsked köögiviljad</c:v>
                </c:pt>
                <c:pt idx="21">
                  <c:v>18-29</c:v>
                </c:pt>
                <c:pt idx="22">
                  <c:v>30-49</c:v>
                </c:pt>
                <c:pt idx="23">
                  <c:v>50-64</c:v>
                </c:pt>
                <c:pt idx="24">
                  <c:v>65-74</c:v>
                </c:pt>
                <c:pt idx="25">
                  <c:v>Kala ja kalatooted</c:v>
                </c:pt>
                <c:pt idx="26">
                  <c:v>18-29</c:v>
                </c:pt>
                <c:pt idx="27">
                  <c:v>30-49</c:v>
                </c:pt>
                <c:pt idx="28">
                  <c:v>50-64</c:v>
                </c:pt>
                <c:pt idx="29">
                  <c:v>65-74</c:v>
                </c:pt>
              </c:strCache>
            </c:strRef>
          </c:cat>
          <c:val>
            <c:numRef>
              <c:f>Q5_taust!$E$143:$E$172</c:f>
              <c:numCache>
                <c:formatCode>0</c:formatCode>
                <c:ptCount val="30"/>
                <c:pt idx="1">
                  <c:v>13.138686131386899</c:v>
                </c:pt>
                <c:pt idx="2">
                  <c:v>11.0091743119266</c:v>
                </c:pt>
                <c:pt idx="3">
                  <c:v>12.1212121212121</c:v>
                </c:pt>
                <c:pt idx="4">
                  <c:v>14.285714285714301</c:v>
                </c:pt>
                <c:pt idx="6">
                  <c:v>12.408759124087601</c:v>
                </c:pt>
                <c:pt idx="7">
                  <c:v>8.5626911314984699</c:v>
                </c:pt>
                <c:pt idx="8">
                  <c:v>9.5238095238095202</c:v>
                </c:pt>
                <c:pt idx="9">
                  <c:v>13.3333333333333</c:v>
                </c:pt>
                <c:pt idx="11">
                  <c:v>16.058394160583902</c:v>
                </c:pt>
                <c:pt idx="12">
                  <c:v>9.7859327217125394</c:v>
                </c:pt>
                <c:pt idx="13">
                  <c:v>12.1212121212121</c:v>
                </c:pt>
                <c:pt idx="14">
                  <c:v>17.1428571428571</c:v>
                </c:pt>
                <c:pt idx="16">
                  <c:v>10.2189781021898</c:v>
                </c:pt>
                <c:pt idx="17">
                  <c:v>14.678899082568799</c:v>
                </c:pt>
                <c:pt idx="18">
                  <c:v>13.852813852813901</c:v>
                </c:pt>
                <c:pt idx="19">
                  <c:v>15.2380952380952</c:v>
                </c:pt>
                <c:pt idx="21">
                  <c:v>16.788321167883201</c:v>
                </c:pt>
                <c:pt idx="22">
                  <c:v>14.9847094801223</c:v>
                </c:pt>
                <c:pt idx="23">
                  <c:v>16.017316017315999</c:v>
                </c:pt>
                <c:pt idx="24">
                  <c:v>19.047619047619001</c:v>
                </c:pt>
                <c:pt idx="26">
                  <c:v>17.518248175182499</c:v>
                </c:pt>
                <c:pt idx="27">
                  <c:v>12.2324159021407</c:v>
                </c:pt>
                <c:pt idx="28">
                  <c:v>16.450216450216502</c:v>
                </c:pt>
                <c:pt idx="29">
                  <c:v>20</c:v>
                </c:pt>
              </c:numCache>
            </c:numRef>
          </c:val>
          <c:extLst>
            <c:ext xmlns:c16="http://schemas.microsoft.com/office/drawing/2014/chart" uri="{C3380CC4-5D6E-409C-BE32-E72D297353CC}">
              <c16:uniqueId val="{00000003-C6CF-4A17-BC74-D7C99C1210EF}"/>
            </c:ext>
          </c:extLst>
        </c:ser>
        <c:ser>
          <c:idx val="4"/>
          <c:order val="4"/>
          <c:tx>
            <c:strRef>
              <c:f>Q5_taust!$F$142</c:f>
              <c:strCache>
                <c:ptCount val="1"/>
                <c:pt idx="0">
                  <c:v>Kindlustunne puudub täielikult</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C6CF-4A17-BC74-D7C99C1210EF}"/>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C6CF-4A17-BC74-D7C99C1210EF}"/>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Q5_taust!$A$143:$A$172</c:f>
              <c:strCache>
                <c:ptCount val="30"/>
                <c:pt idx="0">
                  <c:v>Plastpakendis ja –pudelites ning kilepakendis toit</c:v>
                </c:pt>
                <c:pt idx="1">
                  <c:v>18-29</c:v>
                </c:pt>
                <c:pt idx="2">
                  <c:v>30-49</c:v>
                </c:pt>
                <c:pt idx="3">
                  <c:v>50-64</c:v>
                </c:pt>
                <c:pt idx="4">
                  <c:v>65-74</c:v>
                </c:pt>
                <c:pt idx="5">
                  <c:v>Lihatooted</c:v>
                </c:pt>
                <c:pt idx="6">
                  <c:v>18-29</c:v>
                </c:pt>
                <c:pt idx="7">
                  <c:v>30-49</c:v>
                </c:pt>
                <c:pt idx="8">
                  <c:v>50-64</c:v>
                </c:pt>
                <c:pt idx="9">
                  <c:v>65-74</c:v>
                </c:pt>
                <c:pt idx="10">
                  <c:v>Linnuliha</c:v>
                </c:pt>
                <c:pt idx="11">
                  <c:v>18-29</c:v>
                </c:pt>
                <c:pt idx="12">
                  <c:v>30-49</c:v>
                </c:pt>
                <c:pt idx="13">
                  <c:v>50-64</c:v>
                </c:pt>
                <c:pt idx="14">
                  <c:v>65-74</c:v>
                </c:pt>
                <c:pt idx="15">
                  <c:v>Valmistoit</c:v>
                </c:pt>
                <c:pt idx="16">
                  <c:v>18-29</c:v>
                </c:pt>
                <c:pt idx="17">
                  <c:v>30-49</c:v>
                </c:pt>
                <c:pt idx="18">
                  <c:v>50-64</c:v>
                </c:pt>
                <c:pt idx="19">
                  <c:v>65-74</c:v>
                </c:pt>
                <c:pt idx="20">
                  <c:v>Eelnevalt lõigatud ja pestud värsked köögiviljad</c:v>
                </c:pt>
                <c:pt idx="21">
                  <c:v>18-29</c:v>
                </c:pt>
                <c:pt idx="22">
                  <c:v>30-49</c:v>
                </c:pt>
                <c:pt idx="23">
                  <c:v>50-64</c:v>
                </c:pt>
                <c:pt idx="24">
                  <c:v>65-74</c:v>
                </c:pt>
                <c:pt idx="25">
                  <c:v>Kala ja kalatooted</c:v>
                </c:pt>
                <c:pt idx="26">
                  <c:v>18-29</c:v>
                </c:pt>
                <c:pt idx="27">
                  <c:v>30-49</c:v>
                </c:pt>
                <c:pt idx="28">
                  <c:v>50-64</c:v>
                </c:pt>
                <c:pt idx="29">
                  <c:v>65-74</c:v>
                </c:pt>
              </c:strCache>
            </c:strRef>
          </c:cat>
          <c:val>
            <c:numRef>
              <c:f>Q5_taust!$F$143:$F$172</c:f>
              <c:numCache>
                <c:formatCode>0</c:formatCode>
                <c:ptCount val="30"/>
                <c:pt idx="1">
                  <c:v>2.1897810218978102</c:v>
                </c:pt>
                <c:pt idx="2">
                  <c:v>3.05810397553517</c:v>
                </c:pt>
                <c:pt idx="3">
                  <c:v>6.0606060606060597</c:v>
                </c:pt>
                <c:pt idx="4">
                  <c:v>3.8095238095238102</c:v>
                </c:pt>
                <c:pt idx="6">
                  <c:v>2.9197080291970798</c:v>
                </c:pt>
                <c:pt idx="7">
                  <c:v>3.9755351681957198</c:v>
                </c:pt>
                <c:pt idx="8">
                  <c:v>2.5974025974026</c:v>
                </c:pt>
                <c:pt idx="9">
                  <c:v>0.952380952380952</c:v>
                </c:pt>
                <c:pt idx="11">
                  <c:v>3.6496350364963499</c:v>
                </c:pt>
                <c:pt idx="12">
                  <c:v>3.9755351681957198</c:v>
                </c:pt>
                <c:pt idx="13">
                  <c:v>3.0303030303030298</c:v>
                </c:pt>
                <c:pt idx="14">
                  <c:v>1.9047619047619</c:v>
                </c:pt>
                <c:pt idx="16">
                  <c:v>6.5693430656934302</c:v>
                </c:pt>
                <c:pt idx="17">
                  <c:v>3.9755351681957198</c:v>
                </c:pt>
                <c:pt idx="18">
                  <c:v>6.0606060606060597</c:v>
                </c:pt>
                <c:pt idx="19">
                  <c:v>4.7619047619047601</c:v>
                </c:pt>
                <c:pt idx="21">
                  <c:v>6.5693430656934302</c:v>
                </c:pt>
                <c:pt idx="22">
                  <c:v>3.6697247706421998</c:v>
                </c:pt>
                <c:pt idx="23">
                  <c:v>6.4935064935064899</c:v>
                </c:pt>
                <c:pt idx="24">
                  <c:v>5.71428571428571</c:v>
                </c:pt>
                <c:pt idx="26">
                  <c:v>2.9197080291970798</c:v>
                </c:pt>
                <c:pt idx="27">
                  <c:v>3.05810397553517</c:v>
                </c:pt>
                <c:pt idx="28">
                  <c:v>2.16450216450216</c:v>
                </c:pt>
                <c:pt idx="29">
                  <c:v>4.7619047619047601</c:v>
                </c:pt>
              </c:numCache>
            </c:numRef>
          </c:val>
          <c:extLst>
            <c:ext xmlns:c16="http://schemas.microsoft.com/office/drawing/2014/chart" uri="{C3380CC4-5D6E-409C-BE32-E72D297353CC}">
              <c16:uniqueId val="{00000005-C6CF-4A17-BC74-D7C99C1210EF}"/>
            </c:ext>
          </c:extLst>
        </c:ser>
        <c:ser>
          <c:idx val="5"/>
          <c:order val="5"/>
          <c:tx>
            <c:strRef>
              <c:f>Q5_taust!$G$142</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C6CF-4A17-BC74-D7C99C1210EF}"/>
              </c:ext>
            </c:extLst>
          </c:dPt>
          <c:dLbls>
            <c:dLbl>
              <c:idx val="4"/>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C6CF-4A17-BC74-D7C99C1210EF}"/>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Q5_taust!$A$143:$A$172</c:f>
              <c:strCache>
                <c:ptCount val="30"/>
                <c:pt idx="0">
                  <c:v>Plastpakendis ja –pudelites ning kilepakendis toit</c:v>
                </c:pt>
                <c:pt idx="1">
                  <c:v>18-29</c:v>
                </c:pt>
                <c:pt idx="2">
                  <c:v>30-49</c:v>
                </c:pt>
                <c:pt idx="3">
                  <c:v>50-64</c:v>
                </c:pt>
                <c:pt idx="4">
                  <c:v>65-74</c:v>
                </c:pt>
                <c:pt idx="5">
                  <c:v>Lihatooted</c:v>
                </c:pt>
                <c:pt idx="6">
                  <c:v>18-29</c:v>
                </c:pt>
                <c:pt idx="7">
                  <c:v>30-49</c:v>
                </c:pt>
                <c:pt idx="8">
                  <c:v>50-64</c:v>
                </c:pt>
                <c:pt idx="9">
                  <c:v>65-74</c:v>
                </c:pt>
                <c:pt idx="10">
                  <c:v>Linnuliha</c:v>
                </c:pt>
                <c:pt idx="11">
                  <c:v>18-29</c:v>
                </c:pt>
                <c:pt idx="12">
                  <c:v>30-49</c:v>
                </c:pt>
                <c:pt idx="13">
                  <c:v>50-64</c:v>
                </c:pt>
                <c:pt idx="14">
                  <c:v>65-74</c:v>
                </c:pt>
                <c:pt idx="15">
                  <c:v>Valmistoit</c:v>
                </c:pt>
                <c:pt idx="16">
                  <c:v>18-29</c:v>
                </c:pt>
                <c:pt idx="17">
                  <c:v>30-49</c:v>
                </c:pt>
                <c:pt idx="18">
                  <c:v>50-64</c:v>
                </c:pt>
                <c:pt idx="19">
                  <c:v>65-74</c:v>
                </c:pt>
                <c:pt idx="20">
                  <c:v>Eelnevalt lõigatud ja pestud värsked köögiviljad</c:v>
                </c:pt>
                <c:pt idx="21">
                  <c:v>18-29</c:v>
                </c:pt>
                <c:pt idx="22">
                  <c:v>30-49</c:v>
                </c:pt>
                <c:pt idx="23">
                  <c:v>50-64</c:v>
                </c:pt>
                <c:pt idx="24">
                  <c:v>65-74</c:v>
                </c:pt>
                <c:pt idx="25">
                  <c:v>Kala ja kalatooted</c:v>
                </c:pt>
                <c:pt idx="26">
                  <c:v>18-29</c:v>
                </c:pt>
                <c:pt idx="27">
                  <c:v>30-49</c:v>
                </c:pt>
                <c:pt idx="28">
                  <c:v>50-64</c:v>
                </c:pt>
                <c:pt idx="29">
                  <c:v>65-74</c:v>
                </c:pt>
              </c:strCache>
            </c:strRef>
          </c:cat>
          <c:val>
            <c:numRef>
              <c:f>Q5_taust!$G$143:$G$172</c:f>
              <c:numCache>
                <c:formatCode>0</c:formatCode>
                <c:ptCount val="30"/>
                <c:pt idx="1">
                  <c:v>4.3795620437956204</c:v>
                </c:pt>
                <c:pt idx="2">
                  <c:v>5.1987767584097897</c:v>
                </c:pt>
                <c:pt idx="3">
                  <c:v>1.2987012987013</c:v>
                </c:pt>
                <c:pt idx="6">
                  <c:v>5.8394160583941597</c:v>
                </c:pt>
                <c:pt idx="7">
                  <c:v>5.81039755351682</c:v>
                </c:pt>
                <c:pt idx="8">
                  <c:v>3.4632034632034601</c:v>
                </c:pt>
                <c:pt idx="9">
                  <c:v>1.9047619047619</c:v>
                </c:pt>
                <c:pt idx="11">
                  <c:v>4.3795620437956204</c:v>
                </c:pt>
                <c:pt idx="12">
                  <c:v>5.81039755351682</c:v>
                </c:pt>
                <c:pt idx="13">
                  <c:v>1.73160173160173</c:v>
                </c:pt>
                <c:pt idx="14">
                  <c:v>1.9047619047619</c:v>
                </c:pt>
                <c:pt idx="16">
                  <c:v>2.9197080291970798</c:v>
                </c:pt>
                <c:pt idx="17">
                  <c:v>4.5871559633027497</c:v>
                </c:pt>
                <c:pt idx="18">
                  <c:v>4.3290043290043299</c:v>
                </c:pt>
                <c:pt idx="21">
                  <c:v>5.8394160583941597</c:v>
                </c:pt>
                <c:pt idx="22">
                  <c:v>6.7278287461773703</c:v>
                </c:pt>
                <c:pt idx="23">
                  <c:v>2.5974025974026</c:v>
                </c:pt>
                <c:pt idx="26">
                  <c:v>5.10948905109489</c:v>
                </c:pt>
                <c:pt idx="27">
                  <c:v>5.81039755351682</c:v>
                </c:pt>
                <c:pt idx="28">
                  <c:v>2.16450216450216</c:v>
                </c:pt>
                <c:pt idx="29">
                  <c:v>2.8571428571428599</c:v>
                </c:pt>
              </c:numCache>
            </c:numRef>
          </c:val>
          <c:extLst>
            <c:ext xmlns:c16="http://schemas.microsoft.com/office/drawing/2014/chart" uri="{C3380CC4-5D6E-409C-BE32-E72D297353CC}">
              <c16:uniqueId val="{00000007-C6CF-4A17-BC74-D7C99C1210EF}"/>
            </c:ext>
          </c:extLst>
        </c:ser>
        <c:dLbls>
          <c:showLegendKey val="0"/>
          <c:showVal val="0"/>
          <c:showCatName val="0"/>
          <c:showSerName val="0"/>
          <c:showPercent val="0"/>
          <c:showBubbleSize val="0"/>
        </c:dLbls>
        <c:gapWidth val="60"/>
        <c:shape val="box"/>
        <c:axId val="460128752"/>
        <c:axId val="460129928"/>
        <c:axId val="0"/>
      </c:bar3DChart>
      <c:catAx>
        <c:axId val="460128752"/>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60129928"/>
        <c:crosses val="autoZero"/>
        <c:auto val="1"/>
        <c:lblAlgn val="ctr"/>
        <c:lblOffset val="100"/>
        <c:noMultiLvlLbl val="0"/>
      </c:catAx>
      <c:valAx>
        <c:axId val="460129928"/>
        <c:scaling>
          <c:orientation val="minMax"/>
        </c:scaling>
        <c:delete val="1"/>
        <c:axPos val="t"/>
        <c:numFmt formatCode="0%" sourceLinked="1"/>
        <c:majorTickMark val="none"/>
        <c:minorTickMark val="none"/>
        <c:tickLblPos val="nextTo"/>
        <c:crossAx val="460128752"/>
        <c:crosses val="autoZero"/>
        <c:crossBetween val="between"/>
      </c:valAx>
    </c:plotArea>
    <c:legend>
      <c:legendPos val="r"/>
      <c:layout>
        <c:manualLayout>
          <c:xMode val="edge"/>
          <c:yMode val="edge"/>
          <c:x val="0.73525771361710768"/>
          <c:y val="0.41589699507049349"/>
          <c:w val="0.14041526332344306"/>
          <c:h val="0.28981014236669372"/>
        </c:manualLayout>
      </c:layout>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Milline on Teie kindlustunne järgmiste tootegruppide ohutuse osas? 
</a:t>
            </a:r>
            <a:r>
              <a:rPr lang="et-EE" sz="1400" b="0" strike="noStrike" spc="-1">
                <a:solidFill>
                  <a:srgbClr val="595959"/>
                </a:solidFill>
                <a:latin typeface="Calibri"/>
              </a:rPr>
              <a:t>N=800</a:t>
            </a:r>
          </a:p>
        </c:rich>
      </c:tx>
      <c:layout>
        <c:manualLayout>
          <c:xMode val="edge"/>
          <c:yMode val="edge"/>
          <c:x val="0.14639800918906559"/>
          <c:y val="2.5925925925925925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Q5_taust!$B$172</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Q5_taust!$A$173:$A$199</c:f>
              <c:strCache>
                <c:ptCount val="27"/>
                <c:pt idx="0">
                  <c:v>Leiva- ja saiatooted</c:v>
                </c:pt>
                <c:pt idx="1">
                  <c:v>eesti</c:v>
                </c:pt>
                <c:pt idx="2">
                  <c:v>vene ja muu</c:v>
                </c:pt>
                <c:pt idx="3">
                  <c:v>Juust</c:v>
                </c:pt>
                <c:pt idx="4">
                  <c:v>eesti</c:v>
                </c:pt>
                <c:pt idx="5">
                  <c:v>vene ja muu</c:v>
                </c:pt>
                <c:pt idx="6">
                  <c:v>Piim ja värske piima tooted</c:v>
                </c:pt>
                <c:pt idx="7">
                  <c:v>eesti</c:v>
                </c:pt>
                <c:pt idx="8">
                  <c:v>vene ja muu</c:v>
                </c:pt>
                <c:pt idx="9">
                  <c:v>Mahlad</c:v>
                </c:pt>
                <c:pt idx="10">
                  <c:v>eesti</c:v>
                </c:pt>
                <c:pt idx="11">
                  <c:v>vene ja muu</c:v>
                </c:pt>
                <c:pt idx="12">
                  <c:v>Maiustused</c:v>
                </c:pt>
                <c:pt idx="13">
                  <c:v>eesti</c:v>
                </c:pt>
                <c:pt idx="14">
                  <c:v>vene ja muu</c:v>
                </c:pt>
                <c:pt idx="15">
                  <c:v>Klaaspurkides ja –pudelites toit</c:v>
                </c:pt>
                <c:pt idx="16">
                  <c:v>eesti</c:v>
                </c:pt>
                <c:pt idx="17">
                  <c:v>vene ja muu</c:v>
                </c:pt>
                <c:pt idx="18">
                  <c:v>Külmutatud tooted</c:v>
                </c:pt>
                <c:pt idx="19">
                  <c:v>eesti</c:v>
                </c:pt>
                <c:pt idx="20">
                  <c:v>vene ja muu</c:v>
                </c:pt>
                <c:pt idx="21">
                  <c:v>Sealiha</c:v>
                </c:pt>
                <c:pt idx="22">
                  <c:v>eesti</c:v>
                </c:pt>
                <c:pt idx="23">
                  <c:v>vene ja muu</c:v>
                </c:pt>
                <c:pt idx="24">
                  <c:v>Veiseliha</c:v>
                </c:pt>
                <c:pt idx="25">
                  <c:v>eesti</c:v>
                </c:pt>
                <c:pt idx="26">
                  <c:v>vene ja muu</c:v>
                </c:pt>
              </c:strCache>
            </c:strRef>
          </c:cat>
          <c:val>
            <c:numRef>
              <c:f>Q5_taust!$B$173:$B$199</c:f>
              <c:numCache>
                <c:formatCode>0</c:formatCode>
                <c:ptCount val="27"/>
                <c:pt idx="1">
                  <c:v>26.268115942028999</c:v>
                </c:pt>
                <c:pt idx="2">
                  <c:v>20.564516129032299</c:v>
                </c:pt>
                <c:pt idx="4">
                  <c:v>27.355072463768099</c:v>
                </c:pt>
                <c:pt idx="5">
                  <c:v>16.5322580645161</c:v>
                </c:pt>
                <c:pt idx="7">
                  <c:v>18.840579710144901</c:v>
                </c:pt>
                <c:pt idx="8">
                  <c:v>14.5161290322581</c:v>
                </c:pt>
                <c:pt idx="10">
                  <c:v>18.297101449275399</c:v>
                </c:pt>
                <c:pt idx="11">
                  <c:v>12.5</c:v>
                </c:pt>
                <c:pt idx="13">
                  <c:v>17.934782608695699</c:v>
                </c:pt>
                <c:pt idx="14">
                  <c:v>12.5</c:v>
                </c:pt>
                <c:pt idx="16">
                  <c:v>16.847826086956498</c:v>
                </c:pt>
                <c:pt idx="17">
                  <c:v>11.290322580645199</c:v>
                </c:pt>
                <c:pt idx="19">
                  <c:v>14.673913043478301</c:v>
                </c:pt>
                <c:pt idx="20">
                  <c:v>12.5</c:v>
                </c:pt>
                <c:pt idx="22">
                  <c:v>13.586956521739101</c:v>
                </c:pt>
                <c:pt idx="23">
                  <c:v>9.67741935483871</c:v>
                </c:pt>
                <c:pt idx="25">
                  <c:v>12.3188405797101</c:v>
                </c:pt>
                <c:pt idx="26">
                  <c:v>10.4838709677419</c:v>
                </c:pt>
              </c:numCache>
            </c:numRef>
          </c:val>
          <c:extLst>
            <c:ext xmlns:c16="http://schemas.microsoft.com/office/drawing/2014/chart" uri="{C3380CC4-5D6E-409C-BE32-E72D297353CC}">
              <c16:uniqueId val="{00000000-AEEC-4D40-A3BC-D7AFE053D6C9}"/>
            </c:ext>
          </c:extLst>
        </c:ser>
        <c:ser>
          <c:idx val="1"/>
          <c:order val="1"/>
          <c:tx>
            <c:strRef>
              <c:f>Q5_taust!$C$172</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Q5_taust!$A$173:$A$199</c:f>
              <c:strCache>
                <c:ptCount val="27"/>
                <c:pt idx="0">
                  <c:v>Leiva- ja saiatooted</c:v>
                </c:pt>
                <c:pt idx="1">
                  <c:v>eesti</c:v>
                </c:pt>
                <c:pt idx="2">
                  <c:v>vene ja muu</c:v>
                </c:pt>
                <c:pt idx="3">
                  <c:v>Juust</c:v>
                </c:pt>
                <c:pt idx="4">
                  <c:v>eesti</c:v>
                </c:pt>
                <c:pt idx="5">
                  <c:v>vene ja muu</c:v>
                </c:pt>
                <c:pt idx="6">
                  <c:v>Piim ja värske piima tooted</c:v>
                </c:pt>
                <c:pt idx="7">
                  <c:v>eesti</c:v>
                </c:pt>
                <c:pt idx="8">
                  <c:v>vene ja muu</c:v>
                </c:pt>
                <c:pt idx="9">
                  <c:v>Mahlad</c:v>
                </c:pt>
                <c:pt idx="10">
                  <c:v>eesti</c:v>
                </c:pt>
                <c:pt idx="11">
                  <c:v>vene ja muu</c:v>
                </c:pt>
                <c:pt idx="12">
                  <c:v>Maiustused</c:v>
                </c:pt>
                <c:pt idx="13">
                  <c:v>eesti</c:v>
                </c:pt>
                <c:pt idx="14">
                  <c:v>vene ja muu</c:v>
                </c:pt>
                <c:pt idx="15">
                  <c:v>Klaaspurkides ja –pudelites toit</c:v>
                </c:pt>
                <c:pt idx="16">
                  <c:v>eesti</c:v>
                </c:pt>
                <c:pt idx="17">
                  <c:v>vene ja muu</c:v>
                </c:pt>
                <c:pt idx="18">
                  <c:v>Külmutatud tooted</c:v>
                </c:pt>
                <c:pt idx="19">
                  <c:v>eesti</c:v>
                </c:pt>
                <c:pt idx="20">
                  <c:v>vene ja muu</c:v>
                </c:pt>
                <c:pt idx="21">
                  <c:v>Sealiha</c:v>
                </c:pt>
                <c:pt idx="22">
                  <c:v>eesti</c:v>
                </c:pt>
                <c:pt idx="23">
                  <c:v>vene ja muu</c:v>
                </c:pt>
                <c:pt idx="24">
                  <c:v>Veiseliha</c:v>
                </c:pt>
                <c:pt idx="25">
                  <c:v>eesti</c:v>
                </c:pt>
                <c:pt idx="26">
                  <c:v>vene ja muu</c:v>
                </c:pt>
              </c:strCache>
            </c:strRef>
          </c:cat>
          <c:val>
            <c:numRef>
              <c:f>Q5_taust!$C$173:$C$199</c:f>
              <c:numCache>
                <c:formatCode>0</c:formatCode>
                <c:ptCount val="27"/>
                <c:pt idx="1">
                  <c:v>54.1666666666667</c:v>
                </c:pt>
                <c:pt idx="2">
                  <c:v>46.774193548387103</c:v>
                </c:pt>
                <c:pt idx="4">
                  <c:v>54.528985507246396</c:v>
                </c:pt>
                <c:pt idx="5">
                  <c:v>52.0161290322581</c:v>
                </c:pt>
                <c:pt idx="7">
                  <c:v>54.8913043478261</c:v>
                </c:pt>
                <c:pt idx="8">
                  <c:v>50.806451612903203</c:v>
                </c:pt>
                <c:pt idx="10">
                  <c:v>48.188405797101503</c:v>
                </c:pt>
                <c:pt idx="11">
                  <c:v>40.322580645161302</c:v>
                </c:pt>
                <c:pt idx="13">
                  <c:v>49.456521739130402</c:v>
                </c:pt>
                <c:pt idx="14">
                  <c:v>39.112903225806399</c:v>
                </c:pt>
                <c:pt idx="16">
                  <c:v>52.173913043478301</c:v>
                </c:pt>
                <c:pt idx="17">
                  <c:v>47.177419354838698</c:v>
                </c:pt>
                <c:pt idx="19">
                  <c:v>43.840579710144901</c:v>
                </c:pt>
                <c:pt idx="20">
                  <c:v>39.112903225806399</c:v>
                </c:pt>
                <c:pt idx="22">
                  <c:v>49.2753623188406</c:v>
                </c:pt>
                <c:pt idx="23">
                  <c:v>39.112903225806399</c:v>
                </c:pt>
                <c:pt idx="25">
                  <c:v>50.181159420289902</c:v>
                </c:pt>
                <c:pt idx="26">
                  <c:v>43.951612903225801</c:v>
                </c:pt>
              </c:numCache>
            </c:numRef>
          </c:val>
          <c:extLst>
            <c:ext xmlns:c16="http://schemas.microsoft.com/office/drawing/2014/chart" uri="{C3380CC4-5D6E-409C-BE32-E72D297353CC}">
              <c16:uniqueId val="{00000001-AEEC-4D40-A3BC-D7AFE053D6C9}"/>
            </c:ext>
          </c:extLst>
        </c:ser>
        <c:ser>
          <c:idx val="2"/>
          <c:order val="2"/>
          <c:tx>
            <c:strRef>
              <c:f>Q5_taust!$D$172</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Q5_taust!$A$173:$A$199</c:f>
              <c:strCache>
                <c:ptCount val="27"/>
                <c:pt idx="0">
                  <c:v>Leiva- ja saiatooted</c:v>
                </c:pt>
                <c:pt idx="1">
                  <c:v>eesti</c:v>
                </c:pt>
                <c:pt idx="2">
                  <c:v>vene ja muu</c:v>
                </c:pt>
                <c:pt idx="3">
                  <c:v>Juust</c:v>
                </c:pt>
                <c:pt idx="4">
                  <c:v>eesti</c:v>
                </c:pt>
                <c:pt idx="5">
                  <c:v>vene ja muu</c:v>
                </c:pt>
                <c:pt idx="6">
                  <c:v>Piim ja värske piima tooted</c:v>
                </c:pt>
                <c:pt idx="7">
                  <c:v>eesti</c:v>
                </c:pt>
                <c:pt idx="8">
                  <c:v>vene ja muu</c:v>
                </c:pt>
                <c:pt idx="9">
                  <c:v>Mahlad</c:v>
                </c:pt>
                <c:pt idx="10">
                  <c:v>eesti</c:v>
                </c:pt>
                <c:pt idx="11">
                  <c:v>vene ja muu</c:v>
                </c:pt>
                <c:pt idx="12">
                  <c:v>Maiustused</c:v>
                </c:pt>
                <c:pt idx="13">
                  <c:v>eesti</c:v>
                </c:pt>
                <c:pt idx="14">
                  <c:v>vene ja muu</c:v>
                </c:pt>
                <c:pt idx="15">
                  <c:v>Klaaspurkides ja –pudelites toit</c:v>
                </c:pt>
                <c:pt idx="16">
                  <c:v>eesti</c:v>
                </c:pt>
                <c:pt idx="17">
                  <c:v>vene ja muu</c:v>
                </c:pt>
                <c:pt idx="18">
                  <c:v>Külmutatud tooted</c:v>
                </c:pt>
                <c:pt idx="19">
                  <c:v>eesti</c:v>
                </c:pt>
                <c:pt idx="20">
                  <c:v>vene ja muu</c:v>
                </c:pt>
                <c:pt idx="21">
                  <c:v>Sealiha</c:v>
                </c:pt>
                <c:pt idx="22">
                  <c:v>eesti</c:v>
                </c:pt>
                <c:pt idx="23">
                  <c:v>vene ja muu</c:v>
                </c:pt>
                <c:pt idx="24">
                  <c:v>Veiseliha</c:v>
                </c:pt>
                <c:pt idx="25">
                  <c:v>eesti</c:v>
                </c:pt>
                <c:pt idx="26">
                  <c:v>vene ja muu</c:v>
                </c:pt>
              </c:strCache>
            </c:strRef>
          </c:cat>
          <c:val>
            <c:numRef>
              <c:f>Q5_taust!$D$173:$D$199</c:f>
              <c:numCache>
                <c:formatCode>0</c:formatCode>
                <c:ptCount val="27"/>
                <c:pt idx="1">
                  <c:v>13.949275362318801</c:v>
                </c:pt>
                <c:pt idx="2">
                  <c:v>20.564516129032299</c:v>
                </c:pt>
                <c:pt idx="4">
                  <c:v>12.3188405797101</c:v>
                </c:pt>
                <c:pt idx="5">
                  <c:v>20.9677419354839</c:v>
                </c:pt>
                <c:pt idx="7">
                  <c:v>18.297101449275399</c:v>
                </c:pt>
                <c:pt idx="8">
                  <c:v>24.193548387096801</c:v>
                </c:pt>
                <c:pt idx="10">
                  <c:v>21.9202898550725</c:v>
                </c:pt>
                <c:pt idx="11">
                  <c:v>27.419354838709701</c:v>
                </c:pt>
                <c:pt idx="13">
                  <c:v>20.652173913043502</c:v>
                </c:pt>
                <c:pt idx="14">
                  <c:v>31.048387096774199</c:v>
                </c:pt>
                <c:pt idx="16">
                  <c:v>19.565217391304301</c:v>
                </c:pt>
                <c:pt idx="17">
                  <c:v>29.838709677419399</c:v>
                </c:pt>
                <c:pt idx="19">
                  <c:v>28.0797101449275</c:v>
                </c:pt>
                <c:pt idx="20">
                  <c:v>33.4677419354839</c:v>
                </c:pt>
                <c:pt idx="22">
                  <c:v>22.2826086956522</c:v>
                </c:pt>
                <c:pt idx="23">
                  <c:v>33.4677419354839</c:v>
                </c:pt>
                <c:pt idx="25">
                  <c:v>19.7463768115942</c:v>
                </c:pt>
                <c:pt idx="26">
                  <c:v>27.822580645161299</c:v>
                </c:pt>
              </c:numCache>
            </c:numRef>
          </c:val>
          <c:extLst>
            <c:ext xmlns:c16="http://schemas.microsoft.com/office/drawing/2014/chart" uri="{C3380CC4-5D6E-409C-BE32-E72D297353CC}">
              <c16:uniqueId val="{00000002-AEEC-4D40-A3BC-D7AFE053D6C9}"/>
            </c:ext>
          </c:extLst>
        </c:ser>
        <c:ser>
          <c:idx val="3"/>
          <c:order val="3"/>
          <c:tx>
            <c:strRef>
              <c:f>Q5_taust!$E$172</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Q5_taust!$A$173:$A$199</c:f>
              <c:strCache>
                <c:ptCount val="27"/>
                <c:pt idx="0">
                  <c:v>Leiva- ja saiatooted</c:v>
                </c:pt>
                <c:pt idx="1">
                  <c:v>eesti</c:v>
                </c:pt>
                <c:pt idx="2">
                  <c:v>vene ja muu</c:v>
                </c:pt>
                <c:pt idx="3">
                  <c:v>Juust</c:v>
                </c:pt>
                <c:pt idx="4">
                  <c:v>eesti</c:v>
                </c:pt>
                <c:pt idx="5">
                  <c:v>vene ja muu</c:v>
                </c:pt>
                <c:pt idx="6">
                  <c:v>Piim ja värske piima tooted</c:v>
                </c:pt>
                <c:pt idx="7">
                  <c:v>eesti</c:v>
                </c:pt>
                <c:pt idx="8">
                  <c:v>vene ja muu</c:v>
                </c:pt>
                <c:pt idx="9">
                  <c:v>Mahlad</c:v>
                </c:pt>
                <c:pt idx="10">
                  <c:v>eesti</c:v>
                </c:pt>
                <c:pt idx="11">
                  <c:v>vene ja muu</c:v>
                </c:pt>
                <c:pt idx="12">
                  <c:v>Maiustused</c:v>
                </c:pt>
                <c:pt idx="13">
                  <c:v>eesti</c:v>
                </c:pt>
                <c:pt idx="14">
                  <c:v>vene ja muu</c:v>
                </c:pt>
                <c:pt idx="15">
                  <c:v>Klaaspurkides ja –pudelites toit</c:v>
                </c:pt>
                <c:pt idx="16">
                  <c:v>eesti</c:v>
                </c:pt>
                <c:pt idx="17">
                  <c:v>vene ja muu</c:v>
                </c:pt>
                <c:pt idx="18">
                  <c:v>Külmutatud tooted</c:v>
                </c:pt>
                <c:pt idx="19">
                  <c:v>eesti</c:v>
                </c:pt>
                <c:pt idx="20">
                  <c:v>vene ja muu</c:v>
                </c:pt>
                <c:pt idx="21">
                  <c:v>Sealiha</c:v>
                </c:pt>
                <c:pt idx="22">
                  <c:v>eesti</c:v>
                </c:pt>
                <c:pt idx="23">
                  <c:v>vene ja muu</c:v>
                </c:pt>
                <c:pt idx="24">
                  <c:v>Veiseliha</c:v>
                </c:pt>
                <c:pt idx="25">
                  <c:v>eesti</c:v>
                </c:pt>
                <c:pt idx="26">
                  <c:v>vene ja muu</c:v>
                </c:pt>
              </c:strCache>
            </c:strRef>
          </c:cat>
          <c:val>
            <c:numRef>
              <c:f>Q5_taust!$E$173:$E$199</c:f>
              <c:numCache>
                <c:formatCode>0</c:formatCode>
                <c:ptCount val="27"/>
                <c:pt idx="1">
                  <c:v>2.5362318840579698</c:v>
                </c:pt>
                <c:pt idx="2">
                  <c:v>7.2580645161290303</c:v>
                </c:pt>
                <c:pt idx="4">
                  <c:v>1.99275362318841</c:v>
                </c:pt>
                <c:pt idx="5">
                  <c:v>5.6451612903225801</c:v>
                </c:pt>
                <c:pt idx="7">
                  <c:v>3.6231884057971002</c:v>
                </c:pt>
                <c:pt idx="8">
                  <c:v>5.2419354838709697</c:v>
                </c:pt>
                <c:pt idx="10">
                  <c:v>6.1594202898550696</c:v>
                </c:pt>
                <c:pt idx="11">
                  <c:v>10.8870967741935</c:v>
                </c:pt>
                <c:pt idx="13">
                  <c:v>5.6159420289855104</c:v>
                </c:pt>
                <c:pt idx="14">
                  <c:v>8.4677419354838701</c:v>
                </c:pt>
                <c:pt idx="16">
                  <c:v>6.1594202898550696</c:v>
                </c:pt>
                <c:pt idx="17">
                  <c:v>7.6612903225806503</c:v>
                </c:pt>
                <c:pt idx="19">
                  <c:v>7.6086956521739104</c:v>
                </c:pt>
                <c:pt idx="20">
                  <c:v>10.4838709677419</c:v>
                </c:pt>
                <c:pt idx="22">
                  <c:v>8.1521739130434803</c:v>
                </c:pt>
                <c:pt idx="23">
                  <c:v>8.4677419354838701</c:v>
                </c:pt>
                <c:pt idx="25">
                  <c:v>6.7028985507246404</c:v>
                </c:pt>
                <c:pt idx="26">
                  <c:v>7.6612903225806503</c:v>
                </c:pt>
              </c:numCache>
            </c:numRef>
          </c:val>
          <c:extLst>
            <c:ext xmlns:c16="http://schemas.microsoft.com/office/drawing/2014/chart" uri="{C3380CC4-5D6E-409C-BE32-E72D297353CC}">
              <c16:uniqueId val="{00000003-AEEC-4D40-A3BC-D7AFE053D6C9}"/>
            </c:ext>
          </c:extLst>
        </c:ser>
        <c:ser>
          <c:idx val="4"/>
          <c:order val="4"/>
          <c:tx>
            <c:strRef>
              <c:f>Q5_taust!$F$172</c:f>
              <c:strCache>
                <c:ptCount val="1"/>
                <c:pt idx="0">
                  <c:v>Kindlustunne puudub täielikult</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AEEC-4D40-A3BC-D7AFE053D6C9}"/>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AEEC-4D40-A3BC-D7AFE053D6C9}"/>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Q5_taust!$A$173:$A$199</c:f>
              <c:strCache>
                <c:ptCount val="27"/>
                <c:pt idx="0">
                  <c:v>Leiva- ja saiatooted</c:v>
                </c:pt>
                <c:pt idx="1">
                  <c:v>eesti</c:v>
                </c:pt>
                <c:pt idx="2">
                  <c:v>vene ja muu</c:v>
                </c:pt>
                <c:pt idx="3">
                  <c:v>Juust</c:v>
                </c:pt>
                <c:pt idx="4">
                  <c:v>eesti</c:v>
                </c:pt>
                <c:pt idx="5">
                  <c:v>vene ja muu</c:v>
                </c:pt>
                <c:pt idx="6">
                  <c:v>Piim ja värske piima tooted</c:v>
                </c:pt>
                <c:pt idx="7">
                  <c:v>eesti</c:v>
                </c:pt>
                <c:pt idx="8">
                  <c:v>vene ja muu</c:v>
                </c:pt>
                <c:pt idx="9">
                  <c:v>Mahlad</c:v>
                </c:pt>
                <c:pt idx="10">
                  <c:v>eesti</c:v>
                </c:pt>
                <c:pt idx="11">
                  <c:v>vene ja muu</c:v>
                </c:pt>
                <c:pt idx="12">
                  <c:v>Maiustused</c:v>
                </c:pt>
                <c:pt idx="13">
                  <c:v>eesti</c:v>
                </c:pt>
                <c:pt idx="14">
                  <c:v>vene ja muu</c:v>
                </c:pt>
                <c:pt idx="15">
                  <c:v>Klaaspurkides ja –pudelites toit</c:v>
                </c:pt>
                <c:pt idx="16">
                  <c:v>eesti</c:v>
                </c:pt>
                <c:pt idx="17">
                  <c:v>vene ja muu</c:v>
                </c:pt>
                <c:pt idx="18">
                  <c:v>Külmutatud tooted</c:v>
                </c:pt>
                <c:pt idx="19">
                  <c:v>eesti</c:v>
                </c:pt>
                <c:pt idx="20">
                  <c:v>vene ja muu</c:v>
                </c:pt>
                <c:pt idx="21">
                  <c:v>Sealiha</c:v>
                </c:pt>
                <c:pt idx="22">
                  <c:v>eesti</c:v>
                </c:pt>
                <c:pt idx="23">
                  <c:v>vene ja muu</c:v>
                </c:pt>
                <c:pt idx="24">
                  <c:v>Veiseliha</c:v>
                </c:pt>
                <c:pt idx="25">
                  <c:v>eesti</c:v>
                </c:pt>
                <c:pt idx="26">
                  <c:v>vene ja muu</c:v>
                </c:pt>
              </c:strCache>
            </c:strRef>
          </c:cat>
          <c:val>
            <c:numRef>
              <c:f>Q5_taust!$F$173:$F$199</c:f>
              <c:numCache>
                <c:formatCode>0</c:formatCode>
                <c:ptCount val="27"/>
                <c:pt idx="1">
                  <c:v>0.54347826086956497</c:v>
                </c:pt>
                <c:pt idx="2">
                  <c:v>3.2258064516128999</c:v>
                </c:pt>
                <c:pt idx="4">
                  <c:v>1.0869565217391299</c:v>
                </c:pt>
                <c:pt idx="5">
                  <c:v>2.4193548387096802</c:v>
                </c:pt>
                <c:pt idx="7">
                  <c:v>1.6304347826087</c:v>
                </c:pt>
                <c:pt idx="8">
                  <c:v>3.2258064516128999</c:v>
                </c:pt>
                <c:pt idx="10">
                  <c:v>2.3550724637681202</c:v>
                </c:pt>
                <c:pt idx="11">
                  <c:v>6.0483870967741904</c:v>
                </c:pt>
                <c:pt idx="13">
                  <c:v>3.0797101449275401</c:v>
                </c:pt>
                <c:pt idx="14">
                  <c:v>4.8387096774193603</c:v>
                </c:pt>
                <c:pt idx="16">
                  <c:v>1.6304347826087</c:v>
                </c:pt>
                <c:pt idx="17">
                  <c:v>1.61290322580645</c:v>
                </c:pt>
                <c:pt idx="19">
                  <c:v>2.7173913043478302</c:v>
                </c:pt>
                <c:pt idx="20">
                  <c:v>3.2258064516128999</c:v>
                </c:pt>
                <c:pt idx="22">
                  <c:v>1.26811594202899</c:v>
                </c:pt>
                <c:pt idx="23">
                  <c:v>4.4354838709677402</c:v>
                </c:pt>
                <c:pt idx="25">
                  <c:v>1.8115942028985501</c:v>
                </c:pt>
                <c:pt idx="26">
                  <c:v>4.0322580645161299</c:v>
                </c:pt>
              </c:numCache>
            </c:numRef>
          </c:val>
          <c:extLst>
            <c:ext xmlns:c16="http://schemas.microsoft.com/office/drawing/2014/chart" uri="{C3380CC4-5D6E-409C-BE32-E72D297353CC}">
              <c16:uniqueId val="{00000005-AEEC-4D40-A3BC-D7AFE053D6C9}"/>
            </c:ext>
          </c:extLst>
        </c:ser>
        <c:ser>
          <c:idx val="5"/>
          <c:order val="5"/>
          <c:tx>
            <c:strRef>
              <c:f>Q5_taust!$G$172</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AEEC-4D40-A3BC-D7AFE053D6C9}"/>
              </c:ext>
            </c:extLst>
          </c:dPt>
          <c:dLbls>
            <c:dLbl>
              <c:idx val="4"/>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AEEC-4D40-A3BC-D7AFE053D6C9}"/>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Q5_taust!$A$173:$A$199</c:f>
              <c:strCache>
                <c:ptCount val="27"/>
                <c:pt idx="0">
                  <c:v>Leiva- ja saiatooted</c:v>
                </c:pt>
                <c:pt idx="1">
                  <c:v>eesti</c:v>
                </c:pt>
                <c:pt idx="2">
                  <c:v>vene ja muu</c:v>
                </c:pt>
                <c:pt idx="3">
                  <c:v>Juust</c:v>
                </c:pt>
                <c:pt idx="4">
                  <c:v>eesti</c:v>
                </c:pt>
                <c:pt idx="5">
                  <c:v>vene ja muu</c:v>
                </c:pt>
                <c:pt idx="6">
                  <c:v>Piim ja värske piima tooted</c:v>
                </c:pt>
                <c:pt idx="7">
                  <c:v>eesti</c:v>
                </c:pt>
                <c:pt idx="8">
                  <c:v>vene ja muu</c:v>
                </c:pt>
                <c:pt idx="9">
                  <c:v>Mahlad</c:v>
                </c:pt>
                <c:pt idx="10">
                  <c:v>eesti</c:v>
                </c:pt>
                <c:pt idx="11">
                  <c:v>vene ja muu</c:v>
                </c:pt>
                <c:pt idx="12">
                  <c:v>Maiustused</c:v>
                </c:pt>
                <c:pt idx="13">
                  <c:v>eesti</c:v>
                </c:pt>
                <c:pt idx="14">
                  <c:v>vene ja muu</c:v>
                </c:pt>
                <c:pt idx="15">
                  <c:v>Klaaspurkides ja –pudelites toit</c:v>
                </c:pt>
                <c:pt idx="16">
                  <c:v>eesti</c:v>
                </c:pt>
                <c:pt idx="17">
                  <c:v>vene ja muu</c:v>
                </c:pt>
                <c:pt idx="18">
                  <c:v>Külmutatud tooted</c:v>
                </c:pt>
                <c:pt idx="19">
                  <c:v>eesti</c:v>
                </c:pt>
                <c:pt idx="20">
                  <c:v>vene ja muu</c:v>
                </c:pt>
                <c:pt idx="21">
                  <c:v>Sealiha</c:v>
                </c:pt>
                <c:pt idx="22">
                  <c:v>eesti</c:v>
                </c:pt>
                <c:pt idx="23">
                  <c:v>vene ja muu</c:v>
                </c:pt>
                <c:pt idx="24">
                  <c:v>Veiseliha</c:v>
                </c:pt>
                <c:pt idx="25">
                  <c:v>eesti</c:v>
                </c:pt>
                <c:pt idx="26">
                  <c:v>vene ja muu</c:v>
                </c:pt>
              </c:strCache>
            </c:strRef>
          </c:cat>
          <c:val>
            <c:numRef>
              <c:f>Q5_taust!$G$173:$G$199</c:f>
              <c:numCache>
                <c:formatCode>0</c:formatCode>
                <c:ptCount val="27"/>
                <c:pt idx="1">
                  <c:v>2.5362318840579698</c:v>
                </c:pt>
                <c:pt idx="2">
                  <c:v>1.61290322580645</c:v>
                </c:pt>
                <c:pt idx="4">
                  <c:v>2.7173913043478302</c:v>
                </c:pt>
                <c:pt idx="5">
                  <c:v>2.4193548387096802</c:v>
                </c:pt>
                <c:pt idx="7">
                  <c:v>2.7173913043478302</c:v>
                </c:pt>
                <c:pt idx="8">
                  <c:v>2.0161290322580601</c:v>
                </c:pt>
                <c:pt idx="10">
                  <c:v>3.0797101449275401</c:v>
                </c:pt>
                <c:pt idx="11">
                  <c:v>2.82258064516129</c:v>
                </c:pt>
                <c:pt idx="13">
                  <c:v>3.2608695652173898</c:v>
                </c:pt>
                <c:pt idx="14">
                  <c:v>4.0322580645161299</c:v>
                </c:pt>
                <c:pt idx="16">
                  <c:v>3.6231884057971002</c:v>
                </c:pt>
                <c:pt idx="17">
                  <c:v>2.4193548387096802</c:v>
                </c:pt>
                <c:pt idx="19">
                  <c:v>3.0797101449275401</c:v>
                </c:pt>
                <c:pt idx="20">
                  <c:v>1.2096774193548401</c:v>
                </c:pt>
                <c:pt idx="22">
                  <c:v>5.4347826086956497</c:v>
                </c:pt>
                <c:pt idx="23">
                  <c:v>4.8387096774193603</c:v>
                </c:pt>
                <c:pt idx="25">
                  <c:v>9.2391304347826093</c:v>
                </c:pt>
                <c:pt idx="26">
                  <c:v>6.0483870967741904</c:v>
                </c:pt>
              </c:numCache>
            </c:numRef>
          </c:val>
          <c:extLst>
            <c:ext xmlns:c16="http://schemas.microsoft.com/office/drawing/2014/chart" uri="{C3380CC4-5D6E-409C-BE32-E72D297353CC}">
              <c16:uniqueId val="{00000007-AEEC-4D40-A3BC-D7AFE053D6C9}"/>
            </c:ext>
          </c:extLst>
        </c:ser>
        <c:dLbls>
          <c:showLegendKey val="0"/>
          <c:showVal val="0"/>
          <c:showCatName val="0"/>
          <c:showSerName val="0"/>
          <c:showPercent val="0"/>
          <c:showBubbleSize val="0"/>
        </c:dLbls>
        <c:gapWidth val="60"/>
        <c:shape val="box"/>
        <c:axId val="460130712"/>
        <c:axId val="460131104"/>
        <c:axId val="0"/>
      </c:bar3DChart>
      <c:catAx>
        <c:axId val="460130712"/>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60131104"/>
        <c:crosses val="autoZero"/>
        <c:auto val="1"/>
        <c:lblAlgn val="ctr"/>
        <c:lblOffset val="100"/>
        <c:noMultiLvlLbl val="0"/>
      </c:catAx>
      <c:valAx>
        <c:axId val="460131104"/>
        <c:scaling>
          <c:orientation val="minMax"/>
        </c:scaling>
        <c:delete val="1"/>
        <c:axPos val="t"/>
        <c:numFmt formatCode="0%" sourceLinked="1"/>
        <c:majorTickMark val="none"/>
        <c:minorTickMark val="none"/>
        <c:tickLblPos val="nextTo"/>
        <c:crossAx val="460130712"/>
        <c:crosses val="autoZero"/>
        <c:crossBetween val="between"/>
      </c:valAx>
    </c:plotArea>
    <c:legend>
      <c:legendPos val="r"/>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Q1_taust!$B$7</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Q1_taust!$A$8:$A$19</c:f>
              <c:strCache>
                <c:ptCount val="12"/>
                <c:pt idx="0">
                  <c:v>Arvan, et üldiselt on toit ohutu</c:v>
                </c:pt>
                <c:pt idx="1">
                  <c:v>Mees</c:v>
                </c:pt>
                <c:pt idx="2">
                  <c:v>Naine</c:v>
                </c:pt>
                <c:pt idx="3">
                  <c:v>Olen toiduohutuse suhtes optimistlik</c:v>
                </c:pt>
                <c:pt idx="4">
                  <c:v>Mees</c:v>
                </c:pt>
                <c:pt idx="5">
                  <c:v>Naine</c:v>
                </c:pt>
                <c:pt idx="6">
                  <c:v>Olen toidu ohutusega rahul</c:v>
                </c:pt>
                <c:pt idx="7">
                  <c:v>Mees</c:v>
                </c:pt>
                <c:pt idx="8">
                  <c:v>Naine</c:v>
                </c:pt>
                <c:pt idx="9">
                  <c:v>Olen kindel, et  toit on ohutu</c:v>
                </c:pt>
                <c:pt idx="10">
                  <c:v>Mees</c:v>
                </c:pt>
                <c:pt idx="11">
                  <c:v>Naine</c:v>
                </c:pt>
              </c:strCache>
            </c:strRef>
          </c:cat>
          <c:val>
            <c:numRef>
              <c:f>Q1_taust!$B$8:$B$19</c:f>
              <c:numCache>
                <c:formatCode>0</c:formatCode>
                <c:ptCount val="12"/>
                <c:pt idx="1">
                  <c:v>13.756613756613801</c:v>
                </c:pt>
                <c:pt idx="2">
                  <c:v>12.3222748815166</c:v>
                </c:pt>
                <c:pt idx="4">
                  <c:v>12.1693121693122</c:v>
                </c:pt>
                <c:pt idx="5">
                  <c:v>12.7962085308057</c:v>
                </c:pt>
                <c:pt idx="7">
                  <c:v>10.3174603174603</c:v>
                </c:pt>
                <c:pt idx="8">
                  <c:v>9.24170616113744</c:v>
                </c:pt>
                <c:pt idx="10">
                  <c:v>10.0529100529101</c:v>
                </c:pt>
                <c:pt idx="11">
                  <c:v>7.8199052132701397</c:v>
                </c:pt>
              </c:numCache>
            </c:numRef>
          </c:val>
          <c:extLst>
            <c:ext xmlns:c16="http://schemas.microsoft.com/office/drawing/2014/chart" uri="{C3380CC4-5D6E-409C-BE32-E72D297353CC}">
              <c16:uniqueId val="{00000000-6907-4E13-9CFD-92BAD8024EDE}"/>
            </c:ext>
          </c:extLst>
        </c:ser>
        <c:ser>
          <c:idx val="1"/>
          <c:order val="1"/>
          <c:tx>
            <c:strRef>
              <c:f>Q1_taust!$C$7</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Q1_taust!$A$8:$A$19</c:f>
              <c:strCache>
                <c:ptCount val="12"/>
                <c:pt idx="0">
                  <c:v>Arvan, et üldiselt on toit ohutu</c:v>
                </c:pt>
                <c:pt idx="1">
                  <c:v>Mees</c:v>
                </c:pt>
                <c:pt idx="2">
                  <c:v>Naine</c:v>
                </c:pt>
                <c:pt idx="3">
                  <c:v>Olen toiduohutuse suhtes optimistlik</c:v>
                </c:pt>
                <c:pt idx="4">
                  <c:v>Mees</c:v>
                </c:pt>
                <c:pt idx="5">
                  <c:v>Naine</c:v>
                </c:pt>
                <c:pt idx="6">
                  <c:v>Olen toidu ohutusega rahul</c:v>
                </c:pt>
                <c:pt idx="7">
                  <c:v>Mees</c:v>
                </c:pt>
                <c:pt idx="8">
                  <c:v>Naine</c:v>
                </c:pt>
                <c:pt idx="9">
                  <c:v>Olen kindel, et  toit on ohutu</c:v>
                </c:pt>
                <c:pt idx="10">
                  <c:v>Mees</c:v>
                </c:pt>
                <c:pt idx="11">
                  <c:v>Naine</c:v>
                </c:pt>
              </c:strCache>
            </c:strRef>
          </c:cat>
          <c:val>
            <c:numRef>
              <c:f>Q1_taust!$C$8:$C$19</c:f>
              <c:numCache>
                <c:formatCode>0</c:formatCode>
                <c:ptCount val="12"/>
                <c:pt idx="1">
                  <c:v>56.6137566137566</c:v>
                </c:pt>
                <c:pt idx="2">
                  <c:v>46.445497630331801</c:v>
                </c:pt>
                <c:pt idx="4">
                  <c:v>46.296296296296298</c:v>
                </c:pt>
                <c:pt idx="5">
                  <c:v>42.654028436018997</c:v>
                </c:pt>
                <c:pt idx="7">
                  <c:v>47.883597883597901</c:v>
                </c:pt>
                <c:pt idx="8">
                  <c:v>39.5734597156398</c:v>
                </c:pt>
                <c:pt idx="10">
                  <c:v>44.4444444444444</c:v>
                </c:pt>
                <c:pt idx="11">
                  <c:v>38.625592417061597</c:v>
                </c:pt>
              </c:numCache>
            </c:numRef>
          </c:val>
          <c:extLst>
            <c:ext xmlns:c16="http://schemas.microsoft.com/office/drawing/2014/chart" uri="{C3380CC4-5D6E-409C-BE32-E72D297353CC}">
              <c16:uniqueId val="{00000001-6907-4E13-9CFD-92BAD8024EDE}"/>
            </c:ext>
          </c:extLst>
        </c:ser>
        <c:ser>
          <c:idx val="2"/>
          <c:order val="2"/>
          <c:tx>
            <c:strRef>
              <c:f>Q1_taust!$D$7</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Q1_taust!$A$8:$A$19</c:f>
              <c:strCache>
                <c:ptCount val="12"/>
                <c:pt idx="0">
                  <c:v>Arvan, et üldiselt on toit ohutu</c:v>
                </c:pt>
                <c:pt idx="1">
                  <c:v>Mees</c:v>
                </c:pt>
                <c:pt idx="2">
                  <c:v>Naine</c:v>
                </c:pt>
                <c:pt idx="3">
                  <c:v>Olen toiduohutuse suhtes optimistlik</c:v>
                </c:pt>
                <c:pt idx="4">
                  <c:v>Mees</c:v>
                </c:pt>
                <c:pt idx="5">
                  <c:v>Naine</c:v>
                </c:pt>
                <c:pt idx="6">
                  <c:v>Olen toidu ohutusega rahul</c:v>
                </c:pt>
                <c:pt idx="7">
                  <c:v>Mees</c:v>
                </c:pt>
                <c:pt idx="8">
                  <c:v>Naine</c:v>
                </c:pt>
                <c:pt idx="9">
                  <c:v>Olen kindel, et  toit on ohutu</c:v>
                </c:pt>
                <c:pt idx="10">
                  <c:v>Mees</c:v>
                </c:pt>
                <c:pt idx="11">
                  <c:v>Naine</c:v>
                </c:pt>
              </c:strCache>
            </c:strRef>
          </c:cat>
          <c:val>
            <c:numRef>
              <c:f>Q1_taust!$D$8:$D$19</c:f>
              <c:numCache>
                <c:formatCode>0</c:formatCode>
                <c:ptCount val="12"/>
                <c:pt idx="1">
                  <c:v>18.253968253968299</c:v>
                </c:pt>
                <c:pt idx="2">
                  <c:v>26.540284360189599</c:v>
                </c:pt>
                <c:pt idx="4">
                  <c:v>27.2486772486772</c:v>
                </c:pt>
                <c:pt idx="5">
                  <c:v>30.8056872037915</c:v>
                </c:pt>
                <c:pt idx="7">
                  <c:v>27.513227513227498</c:v>
                </c:pt>
                <c:pt idx="8">
                  <c:v>34.597156398104303</c:v>
                </c:pt>
                <c:pt idx="10">
                  <c:v>32.010582010581999</c:v>
                </c:pt>
                <c:pt idx="11">
                  <c:v>36.729857819905199</c:v>
                </c:pt>
              </c:numCache>
            </c:numRef>
          </c:val>
          <c:extLst>
            <c:ext xmlns:c16="http://schemas.microsoft.com/office/drawing/2014/chart" uri="{C3380CC4-5D6E-409C-BE32-E72D297353CC}">
              <c16:uniqueId val="{00000002-6907-4E13-9CFD-92BAD8024EDE}"/>
            </c:ext>
          </c:extLst>
        </c:ser>
        <c:ser>
          <c:idx val="3"/>
          <c:order val="3"/>
          <c:tx>
            <c:strRef>
              <c:f>Q1_taust!$E$7</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Q1_taust!$A$8:$A$19</c:f>
              <c:strCache>
                <c:ptCount val="12"/>
                <c:pt idx="0">
                  <c:v>Arvan, et üldiselt on toit ohutu</c:v>
                </c:pt>
                <c:pt idx="1">
                  <c:v>Mees</c:v>
                </c:pt>
                <c:pt idx="2">
                  <c:v>Naine</c:v>
                </c:pt>
                <c:pt idx="3">
                  <c:v>Olen toiduohutuse suhtes optimistlik</c:v>
                </c:pt>
                <c:pt idx="4">
                  <c:v>Mees</c:v>
                </c:pt>
                <c:pt idx="5">
                  <c:v>Naine</c:v>
                </c:pt>
                <c:pt idx="6">
                  <c:v>Olen toidu ohutusega rahul</c:v>
                </c:pt>
                <c:pt idx="7">
                  <c:v>Mees</c:v>
                </c:pt>
                <c:pt idx="8">
                  <c:v>Naine</c:v>
                </c:pt>
                <c:pt idx="9">
                  <c:v>Olen kindel, et  toit on ohutu</c:v>
                </c:pt>
                <c:pt idx="10">
                  <c:v>Mees</c:v>
                </c:pt>
                <c:pt idx="11">
                  <c:v>Naine</c:v>
                </c:pt>
              </c:strCache>
            </c:strRef>
          </c:cat>
          <c:val>
            <c:numRef>
              <c:f>Q1_taust!$E$8:$E$19</c:f>
              <c:numCache>
                <c:formatCode>0</c:formatCode>
                <c:ptCount val="12"/>
                <c:pt idx="1">
                  <c:v>6.8783068783068799</c:v>
                </c:pt>
                <c:pt idx="2">
                  <c:v>10.4265402843602</c:v>
                </c:pt>
                <c:pt idx="4">
                  <c:v>7.1428571428571397</c:v>
                </c:pt>
                <c:pt idx="5">
                  <c:v>7.3459715639810401</c:v>
                </c:pt>
                <c:pt idx="7">
                  <c:v>10.0529100529101</c:v>
                </c:pt>
                <c:pt idx="8">
                  <c:v>10.6635071090047</c:v>
                </c:pt>
                <c:pt idx="10">
                  <c:v>9.2592592592592595</c:v>
                </c:pt>
                <c:pt idx="11">
                  <c:v>11.848341232227501</c:v>
                </c:pt>
              </c:numCache>
            </c:numRef>
          </c:val>
          <c:extLst>
            <c:ext xmlns:c16="http://schemas.microsoft.com/office/drawing/2014/chart" uri="{C3380CC4-5D6E-409C-BE32-E72D297353CC}">
              <c16:uniqueId val="{00000003-6907-4E13-9CFD-92BAD8024EDE}"/>
            </c:ext>
          </c:extLst>
        </c:ser>
        <c:ser>
          <c:idx val="4"/>
          <c:order val="4"/>
          <c:tx>
            <c:strRef>
              <c:f>Q1_taust!$F$7</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6907-4E13-9CFD-92BAD8024EDE}"/>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6907-4E13-9CFD-92BAD8024EDE}"/>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Q1_taust!$A$8:$A$19</c:f>
              <c:strCache>
                <c:ptCount val="12"/>
                <c:pt idx="0">
                  <c:v>Arvan, et üldiselt on toit ohutu</c:v>
                </c:pt>
                <c:pt idx="1">
                  <c:v>Mees</c:v>
                </c:pt>
                <c:pt idx="2">
                  <c:v>Naine</c:v>
                </c:pt>
                <c:pt idx="3">
                  <c:v>Olen toiduohutuse suhtes optimistlik</c:v>
                </c:pt>
                <c:pt idx="4">
                  <c:v>Mees</c:v>
                </c:pt>
                <c:pt idx="5">
                  <c:v>Naine</c:v>
                </c:pt>
                <c:pt idx="6">
                  <c:v>Olen toidu ohutusega rahul</c:v>
                </c:pt>
                <c:pt idx="7">
                  <c:v>Mees</c:v>
                </c:pt>
                <c:pt idx="8">
                  <c:v>Naine</c:v>
                </c:pt>
                <c:pt idx="9">
                  <c:v>Olen kindel, et  toit on ohutu</c:v>
                </c:pt>
                <c:pt idx="10">
                  <c:v>Mees</c:v>
                </c:pt>
                <c:pt idx="11">
                  <c:v>Naine</c:v>
                </c:pt>
              </c:strCache>
            </c:strRef>
          </c:cat>
          <c:val>
            <c:numRef>
              <c:f>Q1_taust!$F$8:$F$19</c:f>
              <c:numCache>
                <c:formatCode>0</c:formatCode>
                <c:ptCount val="12"/>
                <c:pt idx="1">
                  <c:v>2.38095238095238</c:v>
                </c:pt>
                <c:pt idx="2">
                  <c:v>2.3696682464454999</c:v>
                </c:pt>
                <c:pt idx="4">
                  <c:v>2.1164021164021198</c:v>
                </c:pt>
                <c:pt idx="5">
                  <c:v>2.3696682464454999</c:v>
                </c:pt>
                <c:pt idx="7">
                  <c:v>1.8518518518518501</c:v>
                </c:pt>
                <c:pt idx="8">
                  <c:v>2.8436018957345999</c:v>
                </c:pt>
                <c:pt idx="10">
                  <c:v>2.38095238095238</c:v>
                </c:pt>
                <c:pt idx="11">
                  <c:v>3.3175355450236999</c:v>
                </c:pt>
              </c:numCache>
            </c:numRef>
          </c:val>
          <c:extLst>
            <c:ext xmlns:c16="http://schemas.microsoft.com/office/drawing/2014/chart" uri="{C3380CC4-5D6E-409C-BE32-E72D297353CC}">
              <c16:uniqueId val="{00000005-6907-4E13-9CFD-92BAD8024EDE}"/>
            </c:ext>
          </c:extLst>
        </c:ser>
        <c:ser>
          <c:idx val="5"/>
          <c:order val="5"/>
          <c:tx>
            <c:strRef>
              <c:f>Q1_taust!$G$7</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6907-4E13-9CFD-92BAD8024EDE}"/>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6907-4E13-9CFD-92BAD8024EDE}"/>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Q1_taust!$A$8:$A$19</c:f>
              <c:strCache>
                <c:ptCount val="12"/>
                <c:pt idx="0">
                  <c:v>Arvan, et üldiselt on toit ohutu</c:v>
                </c:pt>
                <c:pt idx="1">
                  <c:v>Mees</c:v>
                </c:pt>
                <c:pt idx="2">
                  <c:v>Naine</c:v>
                </c:pt>
                <c:pt idx="3">
                  <c:v>Olen toiduohutuse suhtes optimistlik</c:v>
                </c:pt>
                <c:pt idx="4">
                  <c:v>Mees</c:v>
                </c:pt>
                <c:pt idx="5">
                  <c:v>Naine</c:v>
                </c:pt>
                <c:pt idx="6">
                  <c:v>Olen toidu ohutusega rahul</c:v>
                </c:pt>
                <c:pt idx="7">
                  <c:v>Mees</c:v>
                </c:pt>
                <c:pt idx="8">
                  <c:v>Naine</c:v>
                </c:pt>
                <c:pt idx="9">
                  <c:v>Olen kindel, et  toit on ohutu</c:v>
                </c:pt>
                <c:pt idx="10">
                  <c:v>Mees</c:v>
                </c:pt>
                <c:pt idx="11">
                  <c:v>Naine</c:v>
                </c:pt>
              </c:strCache>
            </c:strRef>
          </c:cat>
          <c:val>
            <c:numRef>
              <c:f>Q1_taust!$G$8:$G$19</c:f>
              <c:numCache>
                <c:formatCode>0</c:formatCode>
                <c:ptCount val="12"/>
                <c:pt idx="1">
                  <c:v>2.1164021164021198</c:v>
                </c:pt>
                <c:pt idx="2">
                  <c:v>1.8957345971563999</c:v>
                </c:pt>
                <c:pt idx="4">
                  <c:v>5.0264550264550296</c:v>
                </c:pt>
                <c:pt idx="5">
                  <c:v>4.0284360189573496</c:v>
                </c:pt>
                <c:pt idx="7">
                  <c:v>2.38095238095238</c:v>
                </c:pt>
                <c:pt idx="8">
                  <c:v>3.0805687203791501</c:v>
                </c:pt>
                <c:pt idx="10">
                  <c:v>1.8518518518518501</c:v>
                </c:pt>
                <c:pt idx="11">
                  <c:v>1.6587677725118499</c:v>
                </c:pt>
              </c:numCache>
            </c:numRef>
          </c:val>
          <c:extLst>
            <c:ext xmlns:c16="http://schemas.microsoft.com/office/drawing/2014/chart" uri="{C3380CC4-5D6E-409C-BE32-E72D297353CC}">
              <c16:uniqueId val="{00000007-6907-4E13-9CFD-92BAD8024EDE}"/>
            </c:ext>
          </c:extLst>
        </c:ser>
        <c:dLbls>
          <c:showLegendKey val="0"/>
          <c:showVal val="0"/>
          <c:showCatName val="0"/>
          <c:showSerName val="0"/>
          <c:showPercent val="0"/>
          <c:showBubbleSize val="0"/>
        </c:dLbls>
        <c:gapWidth val="150"/>
        <c:shape val="box"/>
        <c:axId val="399453664"/>
        <c:axId val="399455624"/>
        <c:axId val="0"/>
      </c:bar3DChart>
      <c:catAx>
        <c:axId val="399453664"/>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399455624"/>
        <c:crosses val="autoZero"/>
        <c:auto val="1"/>
        <c:lblAlgn val="ctr"/>
        <c:lblOffset val="100"/>
        <c:noMultiLvlLbl val="0"/>
      </c:catAx>
      <c:valAx>
        <c:axId val="399455624"/>
        <c:scaling>
          <c:orientation val="minMax"/>
        </c:scaling>
        <c:delete val="1"/>
        <c:axPos val="t"/>
        <c:numFmt formatCode="0%" sourceLinked="1"/>
        <c:majorTickMark val="none"/>
        <c:minorTickMark val="none"/>
        <c:tickLblPos val="nextTo"/>
        <c:crossAx val="399453664"/>
        <c:crosses val="autoZero"/>
        <c:crossBetween val="between"/>
      </c:valAx>
    </c:plotArea>
    <c:legend>
      <c:legendPos val="b"/>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Milline on Teie kindlustunne järgmiste tootegruppide ohutuse osas? 
</a:t>
            </a:r>
            <a:r>
              <a:rPr lang="et-EE" sz="1400" b="0" strike="noStrike" spc="-1">
                <a:solidFill>
                  <a:srgbClr val="595959"/>
                </a:solidFill>
                <a:latin typeface="Calibri"/>
              </a:rPr>
              <a:t>N=800</a:t>
            </a:r>
          </a:p>
        </c:rich>
      </c:tx>
      <c:layout>
        <c:manualLayout>
          <c:xMode val="edge"/>
          <c:yMode val="edge"/>
          <c:x val="0.24021765264795703"/>
          <c:y val="5.6815944969954655E-3"/>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manualLayout>
          <c:layoutTarget val="inner"/>
          <c:xMode val="edge"/>
          <c:yMode val="edge"/>
          <c:x val="0.30673212575244285"/>
          <c:y val="5.9749928326208152E-2"/>
          <c:w val="0.32423133773399559"/>
          <c:h val="0.91614575477327387"/>
        </c:manualLayout>
      </c:layout>
      <c:bar3DChart>
        <c:barDir val="bar"/>
        <c:grouping val="percentStacked"/>
        <c:varyColors val="0"/>
        <c:ser>
          <c:idx val="0"/>
          <c:order val="0"/>
          <c:tx>
            <c:strRef>
              <c:f>Q5_taust!$B$203</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Q5_taust!$A$204:$A$230</c:f>
              <c:strCache>
                <c:ptCount val="27"/>
                <c:pt idx="0">
                  <c:v>Plekist konservikarpides toit</c:v>
                </c:pt>
                <c:pt idx="1">
                  <c:v>eesti</c:v>
                </c:pt>
                <c:pt idx="2">
                  <c:v>vene ja muu</c:v>
                </c:pt>
                <c:pt idx="3">
                  <c:v>Toidulisandid, sh vitamiinid</c:v>
                </c:pt>
                <c:pt idx="4">
                  <c:v>eesti</c:v>
                </c:pt>
                <c:pt idx="5">
                  <c:v>vene ja muu</c:v>
                </c:pt>
                <c:pt idx="6">
                  <c:v>Värsked puu- ja köögiviljad ning marjad</c:v>
                </c:pt>
                <c:pt idx="7">
                  <c:v>eesti</c:v>
                </c:pt>
                <c:pt idx="8">
                  <c:v>vene ja muu</c:v>
                </c:pt>
                <c:pt idx="9">
                  <c:v>Plastpakendis ja –pudelites ning kilepakendis toit</c:v>
                </c:pt>
                <c:pt idx="10">
                  <c:v>eesti</c:v>
                </c:pt>
                <c:pt idx="11">
                  <c:v>vene ja muu</c:v>
                </c:pt>
                <c:pt idx="12">
                  <c:v>Lihatooted</c:v>
                </c:pt>
                <c:pt idx="13">
                  <c:v>eesti</c:v>
                </c:pt>
                <c:pt idx="14">
                  <c:v>vene ja muu</c:v>
                </c:pt>
                <c:pt idx="15">
                  <c:v>Linnuliha</c:v>
                </c:pt>
                <c:pt idx="16">
                  <c:v>eesti</c:v>
                </c:pt>
                <c:pt idx="17">
                  <c:v>vene ja muu</c:v>
                </c:pt>
                <c:pt idx="18">
                  <c:v>Valmistoit</c:v>
                </c:pt>
                <c:pt idx="19">
                  <c:v>eesti</c:v>
                </c:pt>
                <c:pt idx="20">
                  <c:v>vene ja muu</c:v>
                </c:pt>
                <c:pt idx="21">
                  <c:v>Eelnevalt lõigatud ja pestud värsked köögiviljad</c:v>
                </c:pt>
                <c:pt idx="22">
                  <c:v>eesti</c:v>
                </c:pt>
                <c:pt idx="23">
                  <c:v>vene ja muu</c:v>
                </c:pt>
                <c:pt idx="24">
                  <c:v>Kala ja kalatooted</c:v>
                </c:pt>
                <c:pt idx="25">
                  <c:v>eesti</c:v>
                </c:pt>
                <c:pt idx="26">
                  <c:v>vene ja muu</c:v>
                </c:pt>
              </c:strCache>
            </c:strRef>
          </c:cat>
          <c:val>
            <c:numRef>
              <c:f>Q5_taust!$B$204:$B$230</c:f>
              <c:numCache>
                <c:formatCode>0</c:formatCode>
                <c:ptCount val="27"/>
                <c:pt idx="1">
                  <c:v>12.8623188405797</c:v>
                </c:pt>
                <c:pt idx="2">
                  <c:v>8.0645161290322598</c:v>
                </c:pt>
                <c:pt idx="4">
                  <c:v>11.413043478260899</c:v>
                </c:pt>
                <c:pt idx="5">
                  <c:v>10.080645161290301</c:v>
                </c:pt>
                <c:pt idx="7">
                  <c:v>10.144927536231901</c:v>
                </c:pt>
                <c:pt idx="8">
                  <c:v>10.4838709677419</c:v>
                </c:pt>
                <c:pt idx="10">
                  <c:v>10.326086956521699</c:v>
                </c:pt>
                <c:pt idx="11">
                  <c:v>7.2580645161290303</c:v>
                </c:pt>
                <c:pt idx="13">
                  <c:v>9.6014492753623202</c:v>
                </c:pt>
                <c:pt idx="14">
                  <c:v>6.8548387096774199</c:v>
                </c:pt>
                <c:pt idx="16">
                  <c:v>8.8768115942029002</c:v>
                </c:pt>
                <c:pt idx="17">
                  <c:v>8.4677419354838701</c:v>
                </c:pt>
                <c:pt idx="19">
                  <c:v>7.4275362318840603</c:v>
                </c:pt>
                <c:pt idx="20">
                  <c:v>6.0483870967741904</c:v>
                </c:pt>
                <c:pt idx="22">
                  <c:v>6.8840579710144896</c:v>
                </c:pt>
                <c:pt idx="23">
                  <c:v>6.4516129032258096</c:v>
                </c:pt>
                <c:pt idx="25">
                  <c:v>5.7971014492753596</c:v>
                </c:pt>
                <c:pt idx="26">
                  <c:v>6.0483870967741904</c:v>
                </c:pt>
              </c:numCache>
            </c:numRef>
          </c:val>
          <c:extLst>
            <c:ext xmlns:c16="http://schemas.microsoft.com/office/drawing/2014/chart" uri="{C3380CC4-5D6E-409C-BE32-E72D297353CC}">
              <c16:uniqueId val="{00000000-2629-41DD-B163-E38309663FB5}"/>
            </c:ext>
          </c:extLst>
        </c:ser>
        <c:ser>
          <c:idx val="1"/>
          <c:order val="1"/>
          <c:tx>
            <c:strRef>
              <c:f>Q5_taust!$C$203</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Q5_taust!$A$204:$A$230</c:f>
              <c:strCache>
                <c:ptCount val="27"/>
                <c:pt idx="0">
                  <c:v>Plekist konservikarpides toit</c:v>
                </c:pt>
                <c:pt idx="1">
                  <c:v>eesti</c:v>
                </c:pt>
                <c:pt idx="2">
                  <c:v>vene ja muu</c:v>
                </c:pt>
                <c:pt idx="3">
                  <c:v>Toidulisandid, sh vitamiinid</c:v>
                </c:pt>
                <c:pt idx="4">
                  <c:v>eesti</c:v>
                </c:pt>
                <c:pt idx="5">
                  <c:v>vene ja muu</c:v>
                </c:pt>
                <c:pt idx="6">
                  <c:v>Värsked puu- ja köögiviljad ning marjad</c:v>
                </c:pt>
                <c:pt idx="7">
                  <c:v>eesti</c:v>
                </c:pt>
                <c:pt idx="8">
                  <c:v>vene ja muu</c:v>
                </c:pt>
                <c:pt idx="9">
                  <c:v>Plastpakendis ja –pudelites ning kilepakendis toit</c:v>
                </c:pt>
                <c:pt idx="10">
                  <c:v>eesti</c:v>
                </c:pt>
                <c:pt idx="11">
                  <c:v>vene ja muu</c:v>
                </c:pt>
                <c:pt idx="12">
                  <c:v>Lihatooted</c:v>
                </c:pt>
                <c:pt idx="13">
                  <c:v>eesti</c:v>
                </c:pt>
                <c:pt idx="14">
                  <c:v>vene ja muu</c:v>
                </c:pt>
                <c:pt idx="15">
                  <c:v>Linnuliha</c:v>
                </c:pt>
                <c:pt idx="16">
                  <c:v>eesti</c:v>
                </c:pt>
                <c:pt idx="17">
                  <c:v>vene ja muu</c:v>
                </c:pt>
                <c:pt idx="18">
                  <c:v>Valmistoit</c:v>
                </c:pt>
                <c:pt idx="19">
                  <c:v>eesti</c:v>
                </c:pt>
                <c:pt idx="20">
                  <c:v>vene ja muu</c:v>
                </c:pt>
                <c:pt idx="21">
                  <c:v>Eelnevalt lõigatud ja pestud värsked köögiviljad</c:v>
                </c:pt>
                <c:pt idx="22">
                  <c:v>eesti</c:v>
                </c:pt>
                <c:pt idx="23">
                  <c:v>vene ja muu</c:v>
                </c:pt>
                <c:pt idx="24">
                  <c:v>Kala ja kalatooted</c:v>
                </c:pt>
                <c:pt idx="25">
                  <c:v>eesti</c:v>
                </c:pt>
                <c:pt idx="26">
                  <c:v>vene ja muu</c:v>
                </c:pt>
              </c:strCache>
            </c:strRef>
          </c:cat>
          <c:val>
            <c:numRef>
              <c:f>Q5_taust!$C$204:$C$230</c:f>
              <c:numCache>
                <c:formatCode>0</c:formatCode>
                <c:ptCount val="27"/>
                <c:pt idx="1">
                  <c:v>38.586956521739097</c:v>
                </c:pt>
                <c:pt idx="2">
                  <c:v>35.887096774193502</c:v>
                </c:pt>
                <c:pt idx="4">
                  <c:v>32.789855072463801</c:v>
                </c:pt>
                <c:pt idx="5">
                  <c:v>33.064516129032299</c:v>
                </c:pt>
                <c:pt idx="7">
                  <c:v>43.115942028985501</c:v>
                </c:pt>
                <c:pt idx="8">
                  <c:v>41.129032258064498</c:v>
                </c:pt>
                <c:pt idx="10">
                  <c:v>33.876811594202898</c:v>
                </c:pt>
                <c:pt idx="11">
                  <c:v>33.4677419354839</c:v>
                </c:pt>
                <c:pt idx="13">
                  <c:v>45.652173913043498</c:v>
                </c:pt>
                <c:pt idx="14">
                  <c:v>30.241935483871</c:v>
                </c:pt>
                <c:pt idx="16">
                  <c:v>42.934782608695599</c:v>
                </c:pt>
                <c:pt idx="17">
                  <c:v>36.290322580645203</c:v>
                </c:pt>
                <c:pt idx="19">
                  <c:v>35.326086956521699</c:v>
                </c:pt>
                <c:pt idx="20">
                  <c:v>18.548387096774199</c:v>
                </c:pt>
                <c:pt idx="22">
                  <c:v>30.978260869565201</c:v>
                </c:pt>
                <c:pt idx="23">
                  <c:v>27.0161290322581</c:v>
                </c:pt>
                <c:pt idx="25">
                  <c:v>35.326086956521699</c:v>
                </c:pt>
                <c:pt idx="26">
                  <c:v>26.209677419354801</c:v>
                </c:pt>
              </c:numCache>
            </c:numRef>
          </c:val>
          <c:extLst>
            <c:ext xmlns:c16="http://schemas.microsoft.com/office/drawing/2014/chart" uri="{C3380CC4-5D6E-409C-BE32-E72D297353CC}">
              <c16:uniqueId val="{00000001-2629-41DD-B163-E38309663FB5}"/>
            </c:ext>
          </c:extLst>
        </c:ser>
        <c:ser>
          <c:idx val="2"/>
          <c:order val="2"/>
          <c:tx>
            <c:strRef>
              <c:f>Q5_taust!$D$203</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Q5_taust!$A$204:$A$230</c:f>
              <c:strCache>
                <c:ptCount val="27"/>
                <c:pt idx="0">
                  <c:v>Plekist konservikarpides toit</c:v>
                </c:pt>
                <c:pt idx="1">
                  <c:v>eesti</c:v>
                </c:pt>
                <c:pt idx="2">
                  <c:v>vene ja muu</c:v>
                </c:pt>
                <c:pt idx="3">
                  <c:v>Toidulisandid, sh vitamiinid</c:v>
                </c:pt>
                <c:pt idx="4">
                  <c:v>eesti</c:v>
                </c:pt>
                <c:pt idx="5">
                  <c:v>vene ja muu</c:v>
                </c:pt>
                <c:pt idx="6">
                  <c:v>Värsked puu- ja köögiviljad ning marjad</c:v>
                </c:pt>
                <c:pt idx="7">
                  <c:v>eesti</c:v>
                </c:pt>
                <c:pt idx="8">
                  <c:v>vene ja muu</c:v>
                </c:pt>
                <c:pt idx="9">
                  <c:v>Plastpakendis ja –pudelites ning kilepakendis toit</c:v>
                </c:pt>
                <c:pt idx="10">
                  <c:v>eesti</c:v>
                </c:pt>
                <c:pt idx="11">
                  <c:v>vene ja muu</c:v>
                </c:pt>
                <c:pt idx="12">
                  <c:v>Lihatooted</c:v>
                </c:pt>
                <c:pt idx="13">
                  <c:v>eesti</c:v>
                </c:pt>
                <c:pt idx="14">
                  <c:v>vene ja muu</c:v>
                </c:pt>
                <c:pt idx="15">
                  <c:v>Linnuliha</c:v>
                </c:pt>
                <c:pt idx="16">
                  <c:v>eesti</c:v>
                </c:pt>
                <c:pt idx="17">
                  <c:v>vene ja muu</c:v>
                </c:pt>
                <c:pt idx="18">
                  <c:v>Valmistoit</c:v>
                </c:pt>
                <c:pt idx="19">
                  <c:v>eesti</c:v>
                </c:pt>
                <c:pt idx="20">
                  <c:v>vene ja muu</c:v>
                </c:pt>
                <c:pt idx="21">
                  <c:v>Eelnevalt lõigatud ja pestud värsked köögiviljad</c:v>
                </c:pt>
                <c:pt idx="22">
                  <c:v>eesti</c:v>
                </c:pt>
                <c:pt idx="23">
                  <c:v>vene ja muu</c:v>
                </c:pt>
                <c:pt idx="24">
                  <c:v>Kala ja kalatooted</c:v>
                </c:pt>
                <c:pt idx="25">
                  <c:v>eesti</c:v>
                </c:pt>
                <c:pt idx="26">
                  <c:v>vene ja muu</c:v>
                </c:pt>
              </c:strCache>
            </c:strRef>
          </c:cat>
          <c:val>
            <c:numRef>
              <c:f>Q5_taust!$D$204:$D$230</c:f>
              <c:numCache>
                <c:formatCode>0</c:formatCode>
                <c:ptCount val="27"/>
                <c:pt idx="1">
                  <c:v>27.355072463768099</c:v>
                </c:pt>
                <c:pt idx="2">
                  <c:v>35.4838709677419</c:v>
                </c:pt>
                <c:pt idx="4">
                  <c:v>27.898550724637701</c:v>
                </c:pt>
                <c:pt idx="5">
                  <c:v>35.080645161290299</c:v>
                </c:pt>
                <c:pt idx="7">
                  <c:v>31.884057971014499</c:v>
                </c:pt>
                <c:pt idx="8">
                  <c:v>34.274193548387103</c:v>
                </c:pt>
                <c:pt idx="10">
                  <c:v>36.050724637681199</c:v>
                </c:pt>
                <c:pt idx="11">
                  <c:v>41.129032258064498</c:v>
                </c:pt>
                <c:pt idx="13">
                  <c:v>28.4420289855072</c:v>
                </c:pt>
                <c:pt idx="14">
                  <c:v>41.935483870967701</c:v>
                </c:pt>
                <c:pt idx="16">
                  <c:v>28.804347826087</c:v>
                </c:pt>
                <c:pt idx="17">
                  <c:v>34.677419354838698</c:v>
                </c:pt>
                <c:pt idx="19">
                  <c:v>36.231884057971001</c:v>
                </c:pt>
                <c:pt idx="20">
                  <c:v>49.596774193548399</c:v>
                </c:pt>
                <c:pt idx="22">
                  <c:v>36.231884057971001</c:v>
                </c:pt>
                <c:pt idx="23">
                  <c:v>40.725806451612897</c:v>
                </c:pt>
                <c:pt idx="25">
                  <c:v>35.688405797101503</c:v>
                </c:pt>
                <c:pt idx="26">
                  <c:v>46.370967741935502</c:v>
                </c:pt>
              </c:numCache>
            </c:numRef>
          </c:val>
          <c:extLst>
            <c:ext xmlns:c16="http://schemas.microsoft.com/office/drawing/2014/chart" uri="{C3380CC4-5D6E-409C-BE32-E72D297353CC}">
              <c16:uniqueId val="{00000002-2629-41DD-B163-E38309663FB5}"/>
            </c:ext>
          </c:extLst>
        </c:ser>
        <c:ser>
          <c:idx val="3"/>
          <c:order val="3"/>
          <c:tx>
            <c:strRef>
              <c:f>Q5_taust!$E$203</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Q5_taust!$A$204:$A$230</c:f>
              <c:strCache>
                <c:ptCount val="27"/>
                <c:pt idx="0">
                  <c:v>Plekist konservikarpides toit</c:v>
                </c:pt>
                <c:pt idx="1">
                  <c:v>eesti</c:v>
                </c:pt>
                <c:pt idx="2">
                  <c:v>vene ja muu</c:v>
                </c:pt>
                <c:pt idx="3">
                  <c:v>Toidulisandid, sh vitamiinid</c:v>
                </c:pt>
                <c:pt idx="4">
                  <c:v>eesti</c:v>
                </c:pt>
                <c:pt idx="5">
                  <c:v>vene ja muu</c:v>
                </c:pt>
                <c:pt idx="6">
                  <c:v>Värsked puu- ja köögiviljad ning marjad</c:v>
                </c:pt>
                <c:pt idx="7">
                  <c:v>eesti</c:v>
                </c:pt>
                <c:pt idx="8">
                  <c:v>vene ja muu</c:v>
                </c:pt>
                <c:pt idx="9">
                  <c:v>Plastpakendis ja –pudelites ning kilepakendis toit</c:v>
                </c:pt>
                <c:pt idx="10">
                  <c:v>eesti</c:v>
                </c:pt>
                <c:pt idx="11">
                  <c:v>vene ja muu</c:v>
                </c:pt>
                <c:pt idx="12">
                  <c:v>Lihatooted</c:v>
                </c:pt>
                <c:pt idx="13">
                  <c:v>eesti</c:v>
                </c:pt>
                <c:pt idx="14">
                  <c:v>vene ja muu</c:v>
                </c:pt>
                <c:pt idx="15">
                  <c:v>Linnuliha</c:v>
                </c:pt>
                <c:pt idx="16">
                  <c:v>eesti</c:v>
                </c:pt>
                <c:pt idx="17">
                  <c:v>vene ja muu</c:v>
                </c:pt>
                <c:pt idx="18">
                  <c:v>Valmistoit</c:v>
                </c:pt>
                <c:pt idx="19">
                  <c:v>eesti</c:v>
                </c:pt>
                <c:pt idx="20">
                  <c:v>vene ja muu</c:v>
                </c:pt>
                <c:pt idx="21">
                  <c:v>Eelnevalt lõigatud ja pestud värsked köögiviljad</c:v>
                </c:pt>
                <c:pt idx="22">
                  <c:v>eesti</c:v>
                </c:pt>
                <c:pt idx="23">
                  <c:v>vene ja muu</c:v>
                </c:pt>
                <c:pt idx="24">
                  <c:v>Kala ja kalatooted</c:v>
                </c:pt>
                <c:pt idx="25">
                  <c:v>eesti</c:v>
                </c:pt>
                <c:pt idx="26">
                  <c:v>vene ja muu</c:v>
                </c:pt>
              </c:strCache>
            </c:strRef>
          </c:cat>
          <c:val>
            <c:numRef>
              <c:f>Q5_taust!$E$204:$E$230</c:f>
              <c:numCache>
                <c:formatCode>0</c:formatCode>
                <c:ptCount val="27"/>
                <c:pt idx="1">
                  <c:v>12.6811594202899</c:v>
                </c:pt>
                <c:pt idx="2">
                  <c:v>11.693548387096801</c:v>
                </c:pt>
                <c:pt idx="4">
                  <c:v>11.5942028985507</c:v>
                </c:pt>
                <c:pt idx="5">
                  <c:v>8.8709677419354804</c:v>
                </c:pt>
                <c:pt idx="7">
                  <c:v>8.8768115942029002</c:v>
                </c:pt>
                <c:pt idx="8">
                  <c:v>9.67741935483871</c:v>
                </c:pt>
                <c:pt idx="10">
                  <c:v>12.3188405797101</c:v>
                </c:pt>
                <c:pt idx="11">
                  <c:v>11.693548387096801</c:v>
                </c:pt>
                <c:pt idx="13">
                  <c:v>9.2391304347826093</c:v>
                </c:pt>
                <c:pt idx="14">
                  <c:v>12.0967741935484</c:v>
                </c:pt>
                <c:pt idx="16">
                  <c:v>12.8623188405797</c:v>
                </c:pt>
                <c:pt idx="17">
                  <c:v>11.693548387096801</c:v>
                </c:pt>
                <c:pt idx="19">
                  <c:v>13.0434782608696</c:v>
                </c:pt>
                <c:pt idx="20">
                  <c:v>15.322580645161301</c:v>
                </c:pt>
                <c:pt idx="22">
                  <c:v>16.123188405797102</c:v>
                </c:pt>
                <c:pt idx="23">
                  <c:v>16.129032258064498</c:v>
                </c:pt>
                <c:pt idx="25">
                  <c:v>16.123188405797102</c:v>
                </c:pt>
                <c:pt idx="26">
                  <c:v>13.709677419354801</c:v>
                </c:pt>
              </c:numCache>
            </c:numRef>
          </c:val>
          <c:extLst>
            <c:ext xmlns:c16="http://schemas.microsoft.com/office/drawing/2014/chart" uri="{C3380CC4-5D6E-409C-BE32-E72D297353CC}">
              <c16:uniqueId val="{00000003-2629-41DD-B163-E38309663FB5}"/>
            </c:ext>
          </c:extLst>
        </c:ser>
        <c:ser>
          <c:idx val="4"/>
          <c:order val="4"/>
          <c:tx>
            <c:strRef>
              <c:f>Q5_taust!$F$203</c:f>
              <c:strCache>
                <c:ptCount val="1"/>
                <c:pt idx="0">
                  <c:v>Kindlustunne puudub täielikult</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2629-41DD-B163-E38309663FB5}"/>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2629-41DD-B163-E38309663FB5}"/>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Q5_taust!$A$204:$A$230</c:f>
              <c:strCache>
                <c:ptCount val="27"/>
                <c:pt idx="0">
                  <c:v>Plekist konservikarpides toit</c:v>
                </c:pt>
                <c:pt idx="1">
                  <c:v>eesti</c:v>
                </c:pt>
                <c:pt idx="2">
                  <c:v>vene ja muu</c:v>
                </c:pt>
                <c:pt idx="3">
                  <c:v>Toidulisandid, sh vitamiinid</c:v>
                </c:pt>
                <c:pt idx="4">
                  <c:v>eesti</c:v>
                </c:pt>
                <c:pt idx="5">
                  <c:v>vene ja muu</c:v>
                </c:pt>
                <c:pt idx="6">
                  <c:v>Värsked puu- ja köögiviljad ning marjad</c:v>
                </c:pt>
                <c:pt idx="7">
                  <c:v>eesti</c:v>
                </c:pt>
                <c:pt idx="8">
                  <c:v>vene ja muu</c:v>
                </c:pt>
                <c:pt idx="9">
                  <c:v>Plastpakendis ja –pudelites ning kilepakendis toit</c:v>
                </c:pt>
                <c:pt idx="10">
                  <c:v>eesti</c:v>
                </c:pt>
                <c:pt idx="11">
                  <c:v>vene ja muu</c:v>
                </c:pt>
                <c:pt idx="12">
                  <c:v>Lihatooted</c:v>
                </c:pt>
                <c:pt idx="13">
                  <c:v>eesti</c:v>
                </c:pt>
                <c:pt idx="14">
                  <c:v>vene ja muu</c:v>
                </c:pt>
                <c:pt idx="15">
                  <c:v>Linnuliha</c:v>
                </c:pt>
                <c:pt idx="16">
                  <c:v>eesti</c:v>
                </c:pt>
                <c:pt idx="17">
                  <c:v>vene ja muu</c:v>
                </c:pt>
                <c:pt idx="18">
                  <c:v>Valmistoit</c:v>
                </c:pt>
                <c:pt idx="19">
                  <c:v>eesti</c:v>
                </c:pt>
                <c:pt idx="20">
                  <c:v>vene ja muu</c:v>
                </c:pt>
                <c:pt idx="21">
                  <c:v>Eelnevalt lõigatud ja pestud värsked köögiviljad</c:v>
                </c:pt>
                <c:pt idx="22">
                  <c:v>eesti</c:v>
                </c:pt>
                <c:pt idx="23">
                  <c:v>vene ja muu</c:v>
                </c:pt>
                <c:pt idx="24">
                  <c:v>Kala ja kalatooted</c:v>
                </c:pt>
                <c:pt idx="25">
                  <c:v>eesti</c:v>
                </c:pt>
                <c:pt idx="26">
                  <c:v>vene ja muu</c:v>
                </c:pt>
              </c:strCache>
            </c:strRef>
          </c:cat>
          <c:val>
            <c:numRef>
              <c:f>Q5_taust!$F$204:$F$230</c:f>
              <c:numCache>
                <c:formatCode>0</c:formatCode>
                <c:ptCount val="27"/>
                <c:pt idx="1">
                  <c:v>3.2608695652173898</c:v>
                </c:pt>
                <c:pt idx="2">
                  <c:v>4.8387096774193603</c:v>
                </c:pt>
                <c:pt idx="4">
                  <c:v>7.0652173913043503</c:v>
                </c:pt>
                <c:pt idx="5">
                  <c:v>4.8387096774193603</c:v>
                </c:pt>
                <c:pt idx="7">
                  <c:v>3.0797101449275401</c:v>
                </c:pt>
                <c:pt idx="8">
                  <c:v>2.82258064516129</c:v>
                </c:pt>
                <c:pt idx="10">
                  <c:v>4.1666666666666696</c:v>
                </c:pt>
                <c:pt idx="11">
                  <c:v>3.2258064516128999</c:v>
                </c:pt>
                <c:pt idx="13">
                  <c:v>2.3550724637681202</c:v>
                </c:pt>
                <c:pt idx="14">
                  <c:v>4.4354838709677402</c:v>
                </c:pt>
                <c:pt idx="16">
                  <c:v>2.1739130434782599</c:v>
                </c:pt>
                <c:pt idx="17">
                  <c:v>6.0483870967741904</c:v>
                </c:pt>
                <c:pt idx="19">
                  <c:v>4.1666666666666696</c:v>
                </c:pt>
                <c:pt idx="20">
                  <c:v>7.2580645161290303</c:v>
                </c:pt>
                <c:pt idx="22">
                  <c:v>5.0724637681159397</c:v>
                </c:pt>
                <c:pt idx="23">
                  <c:v>5.6451612903225801</c:v>
                </c:pt>
                <c:pt idx="25">
                  <c:v>2.3550724637681202</c:v>
                </c:pt>
                <c:pt idx="26">
                  <c:v>4.4354838709677402</c:v>
                </c:pt>
              </c:numCache>
            </c:numRef>
          </c:val>
          <c:extLst>
            <c:ext xmlns:c16="http://schemas.microsoft.com/office/drawing/2014/chart" uri="{C3380CC4-5D6E-409C-BE32-E72D297353CC}">
              <c16:uniqueId val="{00000005-2629-41DD-B163-E38309663FB5}"/>
            </c:ext>
          </c:extLst>
        </c:ser>
        <c:ser>
          <c:idx val="5"/>
          <c:order val="5"/>
          <c:tx>
            <c:strRef>
              <c:f>Q5_taust!$G$203</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2629-41DD-B163-E38309663FB5}"/>
              </c:ext>
            </c:extLst>
          </c:dPt>
          <c:dLbls>
            <c:dLbl>
              <c:idx val="4"/>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2629-41DD-B163-E38309663FB5}"/>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Q5_taust!$A$204:$A$230</c:f>
              <c:strCache>
                <c:ptCount val="27"/>
                <c:pt idx="0">
                  <c:v>Plekist konservikarpides toit</c:v>
                </c:pt>
                <c:pt idx="1">
                  <c:v>eesti</c:v>
                </c:pt>
                <c:pt idx="2">
                  <c:v>vene ja muu</c:v>
                </c:pt>
                <c:pt idx="3">
                  <c:v>Toidulisandid, sh vitamiinid</c:v>
                </c:pt>
                <c:pt idx="4">
                  <c:v>eesti</c:v>
                </c:pt>
                <c:pt idx="5">
                  <c:v>vene ja muu</c:v>
                </c:pt>
                <c:pt idx="6">
                  <c:v>Värsked puu- ja köögiviljad ning marjad</c:v>
                </c:pt>
                <c:pt idx="7">
                  <c:v>eesti</c:v>
                </c:pt>
                <c:pt idx="8">
                  <c:v>vene ja muu</c:v>
                </c:pt>
                <c:pt idx="9">
                  <c:v>Plastpakendis ja –pudelites ning kilepakendis toit</c:v>
                </c:pt>
                <c:pt idx="10">
                  <c:v>eesti</c:v>
                </c:pt>
                <c:pt idx="11">
                  <c:v>vene ja muu</c:v>
                </c:pt>
                <c:pt idx="12">
                  <c:v>Lihatooted</c:v>
                </c:pt>
                <c:pt idx="13">
                  <c:v>eesti</c:v>
                </c:pt>
                <c:pt idx="14">
                  <c:v>vene ja muu</c:v>
                </c:pt>
                <c:pt idx="15">
                  <c:v>Linnuliha</c:v>
                </c:pt>
                <c:pt idx="16">
                  <c:v>eesti</c:v>
                </c:pt>
                <c:pt idx="17">
                  <c:v>vene ja muu</c:v>
                </c:pt>
                <c:pt idx="18">
                  <c:v>Valmistoit</c:v>
                </c:pt>
                <c:pt idx="19">
                  <c:v>eesti</c:v>
                </c:pt>
                <c:pt idx="20">
                  <c:v>vene ja muu</c:v>
                </c:pt>
                <c:pt idx="21">
                  <c:v>Eelnevalt lõigatud ja pestud värsked köögiviljad</c:v>
                </c:pt>
                <c:pt idx="22">
                  <c:v>eesti</c:v>
                </c:pt>
                <c:pt idx="23">
                  <c:v>vene ja muu</c:v>
                </c:pt>
                <c:pt idx="24">
                  <c:v>Kala ja kalatooted</c:v>
                </c:pt>
                <c:pt idx="25">
                  <c:v>eesti</c:v>
                </c:pt>
                <c:pt idx="26">
                  <c:v>vene ja muu</c:v>
                </c:pt>
              </c:strCache>
            </c:strRef>
          </c:cat>
          <c:val>
            <c:numRef>
              <c:f>Q5_taust!$G$204:$G$230</c:f>
              <c:numCache>
                <c:formatCode>0</c:formatCode>
                <c:ptCount val="27"/>
                <c:pt idx="1">
                  <c:v>5.2536231884057996</c:v>
                </c:pt>
                <c:pt idx="2">
                  <c:v>4.0322580645161299</c:v>
                </c:pt>
                <c:pt idx="4">
                  <c:v>9.2391304347826093</c:v>
                </c:pt>
                <c:pt idx="5">
                  <c:v>8.0645161290322598</c:v>
                </c:pt>
                <c:pt idx="7">
                  <c:v>2.8985507246376798</c:v>
                </c:pt>
                <c:pt idx="8">
                  <c:v>1.61290322580645</c:v>
                </c:pt>
                <c:pt idx="10">
                  <c:v>3.2608695652173898</c:v>
                </c:pt>
                <c:pt idx="11">
                  <c:v>3.2258064516128999</c:v>
                </c:pt>
                <c:pt idx="13">
                  <c:v>4.7101449275362297</c:v>
                </c:pt>
                <c:pt idx="14">
                  <c:v>4.4354838709677402</c:v>
                </c:pt>
                <c:pt idx="16">
                  <c:v>4.3478260869565197</c:v>
                </c:pt>
                <c:pt idx="17">
                  <c:v>2.82258064516129</c:v>
                </c:pt>
                <c:pt idx="19">
                  <c:v>3.8043478260869601</c:v>
                </c:pt>
                <c:pt idx="20">
                  <c:v>3.2258064516128999</c:v>
                </c:pt>
                <c:pt idx="22">
                  <c:v>4.7101449275362297</c:v>
                </c:pt>
                <c:pt idx="23">
                  <c:v>4.0322580645161299</c:v>
                </c:pt>
                <c:pt idx="25">
                  <c:v>4.7101449275362297</c:v>
                </c:pt>
                <c:pt idx="26">
                  <c:v>3.2258064516128999</c:v>
                </c:pt>
              </c:numCache>
            </c:numRef>
          </c:val>
          <c:extLst>
            <c:ext xmlns:c16="http://schemas.microsoft.com/office/drawing/2014/chart" uri="{C3380CC4-5D6E-409C-BE32-E72D297353CC}">
              <c16:uniqueId val="{00000007-2629-41DD-B163-E38309663FB5}"/>
            </c:ext>
          </c:extLst>
        </c:ser>
        <c:dLbls>
          <c:showLegendKey val="0"/>
          <c:showVal val="0"/>
          <c:showCatName val="0"/>
          <c:showSerName val="0"/>
          <c:showPercent val="0"/>
          <c:showBubbleSize val="0"/>
        </c:dLbls>
        <c:gapWidth val="60"/>
        <c:shape val="box"/>
        <c:axId val="460133064"/>
        <c:axId val="461721560"/>
        <c:axId val="0"/>
      </c:bar3DChart>
      <c:catAx>
        <c:axId val="460133064"/>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61721560"/>
        <c:crosses val="autoZero"/>
        <c:auto val="1"/>
        <c:lblAlgn val="ctr"/>
        <c:lblOffset val="100"/>
        <c:noMultiLvlLbl val="0"/>
      </c:catAx>
      <c:valAx>
        <c:axId val="461721560"/>
        <c:scaling>
          <c:orientation val="minMax"/>
        </c:scaling>
        <c:delete val="1"/>
        <c:axPos val="t"/>
        <c:numFmt formatCode="0%" sourceLinked="1"/>
        <c:majorTickMark val="none"/>
        <c:minorTickMark val="none"/>
        <c:tickLblPos val="nextTo"/>
        <c:crossAx val="460133064"/>
        <c:crosses val="autoZero"/>
        <c:crossBetween val="between"/>
      </c:valAx>
    </c:plotArea>
    <c:legend>
      <c:legendPos val="r"/>
      <c:layout>
        <c:manualLayout>
          <c:xMode val="edge"/>
          <c:yMode val="edge"/>
          <c:x val="0.62637962240138334"/>
          <c:y val="0.37326137243463342"/>
          <c:w val="0.13974498814085293"/>
          <c:h val="0.3257850144291623"/>
        </c:manualLayout>
      </c:layout>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Milline on Teie kindlustunne järgmiste tootegruppide ohutuse osas? 
</a:t>
            </a:r>
            <a:r>
              <a:rPr lang="et-EE" sz="1400" b="0" strike="noStrike" spc="-1">
                <a:solidFill>
                  <a:srgbClr val="595959"/>
                </a:solidFill>
                <a:latin typeface="Calibri"/>
              </a:rPr>
              <a:t>N=800</a:t>
            </a:r>
          </a:p>
        </c:rich>
      </c:tx>
      <c:layout>
        <c:manualLayout>
          <c:xMode val="edge"/>
          <c:yMode val="edge"/>
          <c:x val="0.14732291827016622"/>
          <c:y val="5.050505719995986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Q5_taust!$B$248</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Q5_taust!$A$249:$A$278</c:f>
              <c:strCache>
                <c:ptCount val="30"/>
                <c:pt idx="0">
                  <c:v>Leiva- ja saiatooted</c:v>
                </c:pt>
                <c:pt idx="1">
                  <c:v>Põhja-Eesti</c:v>
                </c:pt>
                <c:pt idx="2">
                  <c:v>Virumaa</c:v>
                </c:pt>
                <c:pt idx="3">
                  <c:v>Kesk-Eesti</c:v>
                </c:pt>
                <c:pt idx="4">
                  <c:v>Lääne-Eesti</c:v>
                </c:pt>
                <c:pt idx="5">
                  <c:v>Lõuna-Eesti</c:v>
                </c:pt>
                <c:pt idx="6">
                  <c:v>Juust</c:v>
                </c:pt>
                <c:pt idx="7">
                  <c:v>Põhja-Eesti</c:v>
                </c:pt>
                <c:pt idx="8">
                  <c:v>Virumaa</c:v>
                </c:pt>
                <c:pt idx="9">
                  <c:v>Kesk-Eesti</c:v>
                </c:pt>
                <c:pt idx="10">
                  <c:v>Lääne-Eesti</c:v>
                </c:pt>
                <c:pt idx="11">
                  <c:v>Lõuna-Eesti</c:v>
                </c:pt>
                <c:pt idx="12">
                  <c:v>Piim ja värske piima tooted</c:v>
                </c:pt>
                <c:pt idx="13">
                  <c:v>Põhja-Eesti</c:v>
                </c:pt>
                <c:pt idx="14">
                  <c:v>Virumaa</c:v>
                </c:pt>
                <c:pt idx="15">
                  <c:v>Kesk-Eesti</c:v>
                </c:pt>
                <c:pt idx="16">
                  <c:v>Lääne-Eesti</c:v>
                </c:pt>
                <c:pt idx="17">
                  <c:v>Lõuna-Eesti</c:v>
                </c:pt>
                <c:pt idx="18">
                  <c:v>Mahlad</c:v>
                </c:pt>
                <c:pt idx="19">
                  <c:v>Põhja-Eesti</c:v>
                </c:pt>
                <c:pt idx="20">
                  <c:v>Virumaa</c:v>
                </c:pt>
                <c:pt idx="21">
                  <c:v>Kesk-Eesti</c:v>
                </c:pt>
                <c:pt idx="22">
                  <c:v>Lääne-Eesti</c:v>
                </c:pt>
                <c:pt idx="23">
                  <c:v>Lõuna-Eesti</c:v>
                </c:pt>
                <c:pt idx="24">
                  <c:v>Maiustused</c:v>
                </c:pt>
                <c:pt idx="25">
                  <c:v>Põhja-Eesti</c:v>
                </c:pt>
                <c:pt idx="26">
                  <c:v>Virumaa</c:v>
                </c:pt>
                <c:pt idx="27">
                  <c:v>Kesk-Eesti</c:v>
                </c:pt>
                <c:pt idx="28">
                  <c:v>Lääne-Eesti</c:v>
                </c:pt>
                <c:pt idx="29">
                  <c:v>Lõuna-Eesti</c:v>
                </c:pt>
              </c:strCache>
            </c:strRef>
          </c:cat>
          <c:val>
            <c:numRef>
              <c:f>Q5_taust!$B$249:$B$278</c:f>
              <c:numCache>
                <c:formatCode>0</c:formatCode>
                <c:ptCount val="30"/>
                <c:pt idx="1">
                  <c:v>24.384236453202</c:v>
                </c:pt>
                <c:pt idx="2">
                  <c:v>19.354838709677399</c:v>
                </c:pt>
                <c:pt idx="3">
                  <c:v>33.3333333333333</c:v>
                </c:pt>
                <c:pt idx="4">
                  <c:v>27.5</c:v>
                </c:pt>
                <c:pt idx="5">
                  <c:v>24.460431654676299</c:v>
                </c:pt>
                <c:pt idx="7">
                  <c:v>23.891625615763498</c:v>
                </c:pt>
                <c:pt idx="8">
                  <c:v>17.741935483871</c:v>
                </c:pt>
                <c:pt idx="9">
                  <c:v>35.294117647058798</c:v>
                </c:pt>
                <c:pt idx="10">
                  <c:v>25</c:v>
                </c:pt>
                <c:pt idx="11">
                  <c:v>25.179856115107899</c:v>
                </c:pt>
                <c:pt idx="13">
                  <c:v>16.748768472906399</c:v>
                </c:pt>
                <c:pt idx="14">
                  <c:v>17.741935483871</c:v>
                </c:pt>
                <c:pt idx="15">
                  <c:v>23.529411764705898</c:v>
                </c:pt>
                <c:pt idx="16">
                  <c:v>16.25</c:v>
                </c:pt>
                <c:pt idx="17">
                  <c:v>17.985611510791401</c:v>
                </c:pt>
                <c:pt idx="19">
                  <c:v>17.733990147783299</c:v>
                </c:pt>
                <c:pt idx="20">
                  <c:v>16.935483870967701</c:v>
                </c:pt>
                <c:pt idx="21">
                  <c:v>15.6862745098039</c:v>
                </c:pt>
                <c:pt idx="22">
                  <c:v>8.75</c:v>
                </c:pt>
                <c:pt idx="23">
                  <c:v>17.266187050359701</c:v>
                </c:pt>
                <c:pt idx="25">
                  <c:v>16.995073891625601</c:v>
                </c:pt>
                <c:pt idx="26">
                  <c:v>18.548387096774199</c:v>
                </c:pt>
                <c:pt idx="27">
                  <c:v>17.647058823529399</c:v>
                </c:pt>
                <c:pt idx="28">
                  <c:v>13.75</c:v>
                </c:pt>
                <c:pt idx="29">
                  <c:v>12.9496402877698</c:v>
                </c:pt>
              </c:numCache>
            </c:numRef>
          </c:val>
          <c:extLst>
            <c:ext xmlns:c16="http://schemas.microsoft.com/office/drawing/2014/chart" uri="{C3380CC4-5D6E-409C-BE32-E72D297353CC}">
              <c16:uniqueId val="{00000000-81A6-436C-9659-723889797A6E}"/>
            </c:ext>
          </c:extLst>
        </c:ser>
        <c:ser>
          <c:idx val="1"/>
          <c:order val="1"/>
          <c:tx>
            <c:strRef>
              <c:f>Q5_taust!$C$248</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Q5_taust!$A$249:$A$278</c:f>
              <c:strCache>
                <c:ptCount val="30"/>
                <c:pt idx="0">
                  <c:v>Leiva- ja saiatooted</c:v>
                </c:pt>
                <c:pt idx="1">
                  <c:v>Põhja-Eesti</c:v>
                </c:pt>
                <c:pt idx="2">
                  <c:v>Virumaa</c:v>
                </c:pt>
                <c:pt idx="3">
                  <c:v>Kesk-Eesti</c:v>
                </c:pt>
                <c:pt idx="4">
                  <c:v>Lääne-Eesti</c:v>
                </c:pt>
                <c:pt idx="5">
                  <c:v>Lõuna-Eesti</c:v>
                </c:pt>
                <c:pt idx="6">
                  <c:v>Juust</c:v>
                </c:pt>
                <c:pt idx="7">
                  <c:v>Põhja-Eesti</c:v>
                </c:pt>
                <c:pt idx="8">
                  <c:v>Virumaa</c:v>
                </c:pt>
                <c:pt idx="9">
                  <c:v>Kesk-Eesti</c:v>
                </c:pt>
                <c:pt idx="10">
                  <c:v>Lääne-Eesti</c:v>
                </c:pt>
                <c:pt idx="11">
                  <c:v>Lõuna-Eesti</c:v>
                </c:pt>
                <c:pt idx="12">
                  <c:v>Piim ja värske piima tooted</c:v>
                </c:pt>
                <c:pt idx="13">
                  <c:v>Põhja-Eesti</c:v>
                </c:pt>
                <c:pt idx="14">
                  <c:v>Virumaa</c:v>
                </c:pt>
                <c:pt idx="15">
                  <c:v>Kesk-Eesti</c:v>
                </c:pt>
                <c:pt idx="16">
                  <c:v>Lääne-Eesti</c:v>
                </c:pt>
                <c:pt idx="17">
                  <c:v>Lõuna-Eesti</c:v>
                </c:pt>
                <c:pt idx="18">
                  <c:v>Mahlad</c:v>
                </c:pt>
                <c:pt idx="19">
                  <c:v>Põhja-Eesti</c:v>
                </c:pt>
                <c:pt idx="20">
                  <c:v>Virumaa</c:v>
                </c:pt>
                <c:pt idx="21">
                  <c:v>Kesk-Eesti</c:v>
                </c:pt>
                <c:pt idx="22">
                  <c:v>Lääne-Eesti</c:v>
                </c:pt>
                <c:pt idx="23">
                  <c:v>Lõuna-Eesti</c:v>
                </c:pt>
                <c:pt idx="24">
                  <c:v>Maiustused</c:v>
                </c:pt>
                <c:pt idx="25">
                  <c:v>Põhja-Eesti</c:v>
                </c:pt>
                <c:pt idx="26">
                  <c:v>Virumaa</c:v>
                </c:pt>
                <c:pt idx="27">
                  <c:v>Kesk-Eesti</c:v>
                </c:pt>
                <c:pt idx="28">
                  <c:v>Lääne-Eesti</c:v>
                </c:pt>
                <c:pt idx="29">
                  <c:v>Lõuna-Eesti</c:v>
                </c:pt>
              </c:strCache>
            </c:strRef>
          </c:cat>
          <c:val>
            <c:numRef>
              <c:f>Q5_taust!$C$249:$C$278</c:f>
              <c:numCache>
                <c:formatCode>0</c:formatCode>
                <c:ptCount val="30"/>
                <c:pt idx="1">
                  <c:v>53.201970443349801</c:v>
                </c:pt>
                <c:pt idx="2">
                  <c:v>46.774193548387103</c:v>
                </c:pt>
                <c:pt idx="3">
                  <c:v>52.941176470588204</c:v>
                </c:pt>
                <c:pt idx="4">
                  <c:v>53.75</c:v>
                </c:pt>
                <c:pt idx="5">
                  <c:v>51.079136690647502</c:v>
                </c:pt>
                <c:pt idx="7">
                  <c:v>50.492610837438399</c:v>
                </c:pt>
                <c:pt idx="8">
                  <c:v>54.838709677419402</c:v>
                </c:pt>
                <c:pt idx="9">
                  <c:v>50.980392156862699</c:v>
                </c:pt>
                <c:pt idx="10">
                  <c:v>63.75</c:v>
                </c:pt>
                <c:pt idx="11">
                  <c:v>57.5539568345324</c:v>
                </c:pt>
                <c:pt idx="13">
                  <c:v>50.985221674876897</c:v>
                </c:pt>
                <c:pt idx="14">
                  <c:v>56.451612903225801</c:v>
                </c:pt>
                <c:pt idx="15">
                  <c:v>54.901960784313701</c:v>
                </c:pt>
                <c:pt idx="16">
                  <c:v>58.75</c:v>
                </c:pt>
                <c:pt idx="17">
                  <c:v>55.395683453237403</c:v>
                </c:pt>
                <c:pt idx="19">
                  <c:v>41.871921182266</c:v>
                </c:pt>
                <c:pt idx="20">
                  <c:v>45.9677419354839</c:v>
                </c:pt>
                <c:pt idx="21">
                  <c:v>49.019607843137301</c:v>
                </c:pt>
                <c:pt idx="22">
                  <c:v>57.5</c:v>
                </c:pt>
                <c:pt idx="23">
                  <c:v>48.920863309352498</c:v>
                </c:pt>
                <c:pt idx="25">
                  <c:v>42.857142857142897</c:v>
                </c:pt>
                <c:pt idx="26">
                  <c:v>43.548387096774199</c:v>
                </c:pt>
                <c:pt idx="27">
                  <c:v>49.019607843137301</c:v>
                </c:pt>
                <c:pt idx="28">
                  <c:v>60</c:v>
                </c:pt>
                <c:pt idx="29">
                  <c:v>49.640287769784202</c:v>
                </c:pt>
              </c:numCache>
            </c:numRef>
          </c:val>
          <c:extLst>
            <c:ext xmlns:c16="http://schemas.microsoft.com/office/drawing/2014/chart" uri="{C3380CC4-5D6E-409C-BE32-E72D297353CC}">
              <c16:uniqueId val="{00000001-81A6-436C-9659-723889797A6E}"/>
            </c:ext>
          </c:extLst>
        </c:ser>
        <c:ser>
          <c:idx val="2"/>
          <c:order val="2"/>
          <c:tx>
            <c:strRef>
              <c:f>Q5_taust!$D$248</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Q5_taust!$A$249:$A$278</c:f>
              <c:strCache>
                <c:ptCount val="30"/>
                <c:pt idx="0">
                  <c:v>Leiva- ja saiatooted</c:v>
                </c:pt>
                <c:pt idx="1">
                  <c:v>Põhja-Eesti</c:v>
                </c:pt>
                <c:pt idx="2">
                  <c:v>Virumaa</c:v>
                </c:pt>
                <c:pt idx="3">
                  <c:v>Kesk-Eesti</c:v>
                </c:pt>
                <c:pt idx="4">
                  <c:v>Lääne-Eesti</c:v>
                </c:pt>
                <c:pt idx="5">
                  <c:v>Lõuna-Eesti</c:v>
                </c:pt>
                <c:pt idx="6">
                  <c:v>Juust</c:v>
                </c:pt>
                <c:pt idx="7">
                  <c:v>Põhja-Eesti</c:v>
                </c:pt>
                <c:pt idx="8">
                  <c:v>Virumaa</c:v>
                </c:pt>
                <c:pt idx="9">
                  <c:v>Kesk-Eesti</c:v>
                </c:pt>
                <c:pt idx="10">
                  <c:v>Lääne-Eesti</c:v>
                </c:pt>
                <c:pt idx="11">
                  <c:v>Lõuna-Eesti</c:v>
                </c:pt>
                <c:pt idx="12">
                  <c:v>Piim ja värske piima tooted</c:v>
                </c:pt>
                <c:pt idx="13">
                  <c:v>Põhja-Eesti</c:v>
                </c:pt>
                <c:pt idx="14">
                  <c:v>Virumaa</c:v>
                </c:pt>
                <c:pt idx="15">
                  <c:v>Kesk-Eesti</c:v>
                </c:pt>
                <c:pt idx="16">
                  <c:v>Lääne-Eesti</c:v>
                </c:pt>
                <c:pt idx="17">
                  <c:v>Lõuna-Eesti</c:v>
                </c:pt>
                <c:pt idx="18">
                  <c:v>Mahlad</c:v>
                </c:pt>
                <c:pt idx="19">
                  <c:v>Põhja-Eesti</c:v>
                </c:pt>
                <c:pt idx="20">
                  <c:v>Virumaa</c:v>
                </c:pt>
                <c:pt idx="21">
                  <c:v>Kesk-Eesti</c:v>
                </c:pt>
                <c:pt idx="22">
                  <c:v>Lääne-Eesti</c:v>
                </c:pt>
                <c:pt idx="23">
                  <c:v>Lõuna-Eesti</c:v>
                </c:pt>
                <c:pt idx="24">
                  <c:v>Maiustused</c:v>
                </c:pt>
                <c:pt idx="25">
                  <c:v>Põhja-Eesti</c:v>
                </c:pt>
                <c:pt idx="26">
                  <c:v>Virumaa</c:v>
                </c:pt>
                <c:pt idx="27">
                  <c:v>Kesk-Eesti</c:v>
                </c:pt>
                <c:pt idx="28">
                  <c:v>Lääne-Eesti</c:v>
                </c:pt>
                <c:pt idx="29">
                  <c:v>Lõuna-Eesti</c:v>
                </c:pt>
              </c:strCache>
            </c:strRef>
          </c:cat>
          <c:val>
            <c:numRef>
              <c:f>Q5_taust!$D$249:$D$278</c:f>
              <c:numCache>
                <c:formatCode>0</c:formatCode>
                <c:ptCount val="30"/>
                <c:pt idx="1">
                  <c:v>15.2709359605911</c:v>
                </c:pt>
                <c:pt idx="2">
                  <c:v>24.193548387096801</c:v>
                </c:pt>
                <c:pt idx="3">
                  <c:v>11.764705882352899</c:v>
                </c:pt>
                <c:pt idx="4">
                  <c:v>12.5</c:v>
                </c:pt>
                <c:pt idx="5">
                  <c:v>14.3884892086331</c:v>
                </c:pt>
                <c:pt idx="7">
                  <c:v>18.226600985221701</c:v>
                </c:pt>
                <c:pt idx="8">
                  <c:v>16.129032258064498</c:v>
                </c:pt>
                <c:pt idx="9">
                  <c:v>11.764705882352899</c:v>
                </c:pt>
                <c:pt idx="10">
                  <c:v>6.25</c:v>
                </c:pt>
                <c:pt idx="11">
                  <c:v>10.791366906474799</c:v>
                </c:pt>
                <c:pt idx="13">
                  <c:v>21.428571428571399</c:v>
                </c:pt>
                <c:pt idx="14">
                  <c:v>18.548387096774199</c:v>
                </c:pt>
                <c:pt idx="15">
                  <c:v>17.647058823529399</c:v>
                </c:pt>
                <c:pt idx="16">
                  <c:v>17.5</c:v>
                </c:pt>
                <c:pt idx="17">
                  <c:v>20.143884892086302</c:v>
                </c:pt>
                <c:pt idx="19">
                  <c:v>22.906403940886701</c:v>
                </c:pt>
                <c:pt idx="20">
                  <c:v>25.806451612903199</c:v>
                </c:pt>
                <c:pt idx="21">
                  <c:v>31.372549019607799</c:v>
                </c:pt>
                <c:pt idx="22">
                  <c:v>15</c:v>
                </c:pt>
                <c:pt idx="23">
                  <c:v>25.899280575539599</c:v>
                </c:pt>
                <c:pt idx="25">
                  <c:v>25.615763546798</c:v>
                </c:pt>
                <c:pt idx="26">
                  <c:v>23.387096774193498</c:v>
                </c:pt>
                <c:pt idx="27">
                  <c:v>25.490196078431399</c:v>
                </c:pt>
                <c:pt idx="28">
                  <c:v>15</c:v>
                </c:pt>
                <c:pt idx="29">
                  <c:v>23.741007194244599</c:v>
                </c:pt>
              </c:numCache>
            </c:numRef>
          </c:val>
          <c:extLst>
            <c:ext xmlns:c16="http://schemas.microsoft.com/office/drawing/2014/chart" uri="{C3380CC4-5D6E-409C-BE32-E72D297353CC}">
              <c16:uniqueId val="{00000002-81A6-436C-9659-723889797A6E}"/>
            </c:ext>
          </c:extLst>
        </c:ser>
        <c:ser>
          <c:idx val="3"/>
          <c:order val="3"/>
          <c:tx>
            <c:strRef>
              <c:f>Q5_taust!$E$248</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Q5_taust!$A$249:$A$278</c:f>
              <c:strCache>
                <c:ptCount val="30"/>
                <c:pt idx="0">
                  <c:v>Leiva- ja saiatooted</c:v>
                </c:pt>
                <c:pt idx="1">
                  <c:v>Põhja-Eesti</c:v>
                </c:pt>
                <c:pt idx="2">
                  <c:v>Virumaa</c:v>
                </c:pt>
                <c:pt idx="3">
                  <c:v>Kesk-Eesti</c:v>
                </c:pt>
                <c:pt idx="4">
                  <c:v>Lääne-Eesti</c:v>
                </c:pt>
                <c:pt idx="5">
                  <c:v>Lõuna-Eesti</c:v>
                </c:pt>
                <c:pt idx="6">
                  <c:v>Juust</c:v>
                </c:pt>
                <c:pt idx="7">
                  <c:v>Põhja-Eesti</c:v>
                </c:pt>
                <c:pt idx="8">
                  <c:v>Virumaa</c:v>
                </c:pt>
                <c:pt idx="9">
                  <c:v>Kesk-Eesti</c:v>
                </c:pt>
                <c:pt idx="10">
                  <c:v>Lääne-Eesti</c:v>
                </c:pt>
                <c:pt idx="11">
                  <c:v>Lõuna-Eesti</c:v>
                </c:pt>
                <c:pt idx="12">
                  <c:v>Piim ja värske piima tooted</c:v>
                </c:pt>
                <c:pt idx="13">
                  <c:v>Põhja-Eesti</c:v>
                </c:pt>
                <c:pt idx="14">
                  <c:v>Virumaa</c:v>
                </c:pt>
                <c:pt idx="15">
                  <c:v>Kesk-Eesti</c:v>
                </c:pt>
                <c:pt idx="16">
                  <c:v>Lääne-Eesti</c:v>
                </c:pt>
                <c:pt idx="17">
                  <c:v>Lõuna-Eesti</c:v>
                </c:pt>
                <c:pt idx="18">
                  <c:v>Mahlad</c:v>
                </c:pt>
                <c:pt idx="19">
                  <c:v>Põhja-Eesti</c:v>
                </c:pt>
                <c:pt idx="20">
                  <c:v>Virumaa</c:v>
                </c:pt>
                <c:pt idx="21">
                  <c:v>Kesk-Eesti</c:v>
                </c:pt>
                <c:pt idx="22">
                  <c:v>Lääne-Eesti</c:v>
                </c:pt>
                <c:pt idx="23">
                  <c:v>Lõuna-Eesti</c:v>
                </c:pt>
                <c:pt idx="24">
                  <c:v>Maiustused</c:v>
                </c:pt>
                <c:pt idx="25">
                  <c:v>Põhja-Eesti</c:v>
                </c:pt>
                <c:pt idx="26">
                  <c:v>Virumaa</c:v>
                </c:pt>
                <c:pt idx="27">
                  <c:v>Kesk-Eesti</c:v>
                </c:pt>
                <c:pt idx="28">
                  <c:v>Lääne-Eesti</c:v>
                </c:pt>
                <c:pt idx="29">
                  <c:v>Lõuna-Eesti</c:v>
                </c:pt>
              </c:strCache>
            </c:strRef>
          </c:cat>
          <c:val>
            <c:numRef>
              <c:f>Q5_taust!$E$249:$E$278</c:f>
              <c:numCache>
                <c:formatCode>0</c:formatCode>
                <c:ptCount val="30"/>
                <c:pt idx="1">
                  <c:v>3.6945812807881802</c:v>
                </c:pt>
                <c:pt idx="2">
                  <c:v>4.8387096774193603</c:v>
                </c:pt>
                <c:pt idx="3">
                  <c:v>1.9607843137254899</c:v>
                </c:pt>
                <c:pt idx="4">
                  <c:v>2.5</c:v>
                </c:pt>
                <c:pt idx="5">
                  <c:v>5.7553956834532398</c:v>
                </c:pt>
                <c:pt idx="7">
                  <c:v>3.20197044334975</c:v>
                </c:pt>
                <c:pt idx="8">
                  <c:v>7.2580645161290303</c:v>
                </c:pt>
                <c:pt idx="11">
                  <c:v>2.1582733812949599</c:v>
                </c:pt>
                <c:pt idx="13">
                  <c:v>5.1724137931034502</c:v>
                </c:pt>
                <c:pt idx="14">
                  <c:v>4.0322580645161299</c:v>
                </c:pt>
                <c:pt idx="15">
                  <c:v>3.9215686274509798</c:v>
                </c:pt>
                <c:pt idx="16">
                  <c:v>2.5</c:v>
                </c:pt>
                <c:pt idx="17">
                  <c:v>2.1582733812949599</c:v>
                </c:pt>
                <c:pt idx="19">
                  <c:v>9.3596059113300498</c:v>
                </c:pt>
                <c:pt idx="20">
                  <c:v>5.6451612903225801</c:v>
                </c:pt>
                <c:pt idx="21">
                  <c:v>3.9215686274509798</c:v>
                </c:pt>
                <c:pt idx="22">
                  <c:v>10</c:v>
                </c:pt>
                <c:pt idx="23">
                  <c:v>4.3165467625899296</c:v>
                </c:pt>
                <c:pt idx="25">
                  <c:v>7.1428571428571397</c:v>
                </c:pt>
                <c:pt idx="26">
                  <c:v>8.0645161290322598</c:v>
                </c:pt>
                <c:pt idx="27">
                  <c:v>5.8823529411764701</c:v>
                </c:pt>
                <c:pt idx="28">
                  <c:v>2.5</c:v>
                </c:pt>
                <c:pt idx="29">
                  <c:v>5.7553956834532398</c:v>
                </c:pt>
              </c:numCache>
            </c:numRef>
          </c:val>
          <c:extLst>
            <c:ext xmlns:c16="http://schemas.microsoft.com/office/drawing/2014/chart" uri="{C3380CC4-5D6E-409C-BE32-E72D297353CC}">
              <c16:uniqueId val="{00000003-81A6-436C-9659-723889797A6E}"/>
            </c:ext>
          </c:extLst>
        </c:ser>
        <c:ser>
          <c:idx val="4"/>
          <c:order val="4"/>
          <c:tx>
            <c:strRef>
              <c:f>Q5_taust!$F$248</c:f>
              <c:strCache>
                <c:ptCount val="1"/>
                <c:pt idx="0">
                  <c:v>Kindlustunne puudub täielikult</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81A6-436C-9659-723889797A6E}"/>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81A6-436C-9659-723889797A6E}"/>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Q5_taust!$A$249:$A$278</c:f>
              <c:strCache>
                <c:ptCount val="30"/>
                <c:pt idx="0">
                  <c:v>Leiva- ja saiatooted</c:v>
                </c:pt>
                <c:pt idx="1">
                  <c:v>Põhja-Eesti</c:v>
                </c:pt>
                <c:pt idx="2">
                  <c:v>Virumaa</c:v>
                </c:pt>
                <c:pt idx="3">
                  <c:v>Kesk-Eesti</c:v>
                </c:pt>
                <c:pt idx="4">
                  <c:v>Lääne-Eesti</c:v>
                </c:pt>
                <c:pt idx="5">
                  <c:v>Lõuna-Eesti</c:v>
                </c:pt>
                <c:pt idx="6">
                  <c:v>Juust</c:v>
                </c:pt>
                <c:pt idx="7">
                  <c:v>Põhja-Eesti</c:v>
                </c:pt>
                <c:pt idx="8">
                  <c:v>Virumaa</c:v>
                </c:pt>
                <c:pt idx="9">
                  <c:v>Kesk-Eesti</c:v>
                </c:pt>
                <c:pt idx="10">
                  <c:v>Lääne-Eesti</c:v>
                </c:pt>
                <c:pt idx="11">
                  <c:v>Lõuna-Eesti</c:v>
                </c:pt>
                <c:pt idx="12">
                  <c:v>Piim ja värske piima tooted</c:v>
                </c:pt>
                <c:pt idx="13">
                  <c:v>Põhja-Eesti</c:v>
                </c:pt>
                <c:pt idx="14">
                  <c:v>Virumaa</c:v>
                </c:pt>
                <c:pt idx="15">
                  <c:v>Kesk-Eesti</c:v>
                </c:pt>
                <c:pt idx="16">
                  <c:v>Lääne-Eesti</c:v>
                </c:pt>
                <c:pt idx="17">
                  <c:v>Lõuna-Eesti</c:v>
                </c:pt>
                <c:pt idx="18">
                  <c:v>Mahlad</c:v>
                </c:pt>
                <c:pt idx="19">
                  <c:v>Põhja-Eesti</c:v>
                </c:pt>
                <c:pt idx="20">
                  <c:v>Virumaa</c:v>
                </c:pt>
                <c:pt idx="21">
                  <c:v>Kesk-Eesti</c:v>
                </c:pt>
                <c:pt idx="22">
                  <c:v>Lääne-Eesti</c:v>
                </c:pt>
                <c:pt idx="23">
                  <c:v>Lõuna-Eesti</c:v>
                </c:pt>
                <c:pt idx="24">
                  <c:v>Maiustused</c:v>
                </c:pt>
                <c:pt idx="25">
                  <c:v>Põhja-Eesti</c:v>
                </c:pt>
                <c:pt idx="26">
                  <c:v>Virumaa</c:v>
                </c:pt>
                <c:pt idx="27">
                  <c:v>Kesk-Eesti</c:v>
                </c:pt>
                <c:pt idx="28">
                  <c:v>Lääne-Eesti</c:v>
                </c:pt>
                <c:pt idx="29">
                  <c:v>Lõuna-Eesti</c:v>
                </c:pt>
              </c:strCache>
            </c:strRef>
          </c:cat>
          <c:val>
            <c:numRef>
              <c:f>Q5_taust!$F$249:$F$278</c:f>
              <c:numCache>
                <c:formatCode>0</c:formatCode>
                <c:ptCount val="30"/>
                <c:pt idx="1">
                  <c:v>1.47783251231527</c:v>
                </c:pt>
                <c:pt idx="2">
                  <c:v>3.2258064516128999</c:v>
                </c:pt>
                <c:pt idx="5">
                  <c:v>0.71942446043165498</c:v>
                </c:pt>
                <c:pt idx="7">
                  <c:v>1.97044334975369</c:v>
                </c:pt>
                <c:pt idx="8">
                  <c:v>1.61290322580645</c:v>
                </c:pt>
                <c:pt idx="11">
                  <c:v>1.43884892086331</c:v>
                </c:pt>
                <c:pt idx="13">
                  <c:v>3.20197044334975</c:v>
                </c:pt>
                <c:pt idx="14">
                  <c:v>0.80645161290322598</c:v>
                </c:pt>
                <c:pt idx="16">
                  <c:v>1.25</c:v>
                </c:pt>
                <c:pt idx="17">
                  <c:v>1.43884892086331</c:v>
                </c:pt>
                <c:pt idx="19">
                  <c:v>5.4187192118226601</c:v>
                </c:pt>
                <c:pt idx="20">
                  <c:v>1.61290322580645</c:v>
                </c:pt>
                <c:pt idx="22">
                  <c:v>2.5</c:v>
                </c:pt>
                <c:pt idx="23">
                  <c:v>1.43884892086331</c:v>
                </c:pt>
                <c:pt idx="25">
                  <c:v>4.1871921182265996</c:v>
                </c:pt>
                <c:pt idx="26">
                  <c:v>2.4193548387096802</c:v>
                </c:pt>
                <c:pt idx="27">
                  <c:v>1.9607843137254899</c:v>
                </c:pt>
                <c:pt idx="28">
                  <c:v>3.75</c:v>
                </c:pt>
                <c:pt idx="29">
                  <c:v>3.5971223021582701</c:v>
                </c:pt>
              </c:numCache>
            </c:numRef>
          </c:val>
          <c:extLst>
            <c:ext xmlns:c16="http://schemas.microsoft.com/office/drawing/2014/chart" uri="{C3380CC4-5D6E-409C-BE32-E72D297353CC}">
              <c16:uniqueId val="{00000005-81A6-436C-9659-723889797A6E}"/>
            </c:ext>
          </c:extLst>
        </c:ser>
        <c:ser>
          <c:idx val="5"/>
          <c:order val="5"/>
          <c:tx>
            <c:strRef>
              <c:f>Q5_taust!$G$248</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81A6-436C-9659-723889797A6E}"/>
              </c:ext>
            </c:extLst>
          </c:dPt>
          <c:dLbls>
            <c:dLbl>
              <c:idx val="4"/>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81A6-436C-9659-723889797A6E}"/>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Q5_taust!$A$249:$A$278</c:f>
              <c:strCache>
                <c:ptCount val="30"/>
                <c:pt idx="0">
                  <c:v>Leiva- ja saiatooted</c:v>
                </c:pt>
                <c:pt idx="1">
                  <c:v>Põhja-Eesti</c:v>
                </c:pt>
                <c:pt idx="2">
                  <c:v>Virumaa</c:v>
                </c:pt>
                <c:pt idx="3">
                  <c:v>Kesk-Eesti</c:v>
                </c:pt>
                <c:pt idx="4">
                  <c:v>Lääne-Eesti</c:v>
                </c:pt>
                <c:pt idx="5">
                  <c:v>Lõuna-Eesti</c:v>
                </c:pt>
                <c:pt idx="6">
                  <c:v>Juust</c:v>
                </c:pt>
                <c:pt idx="7">
                  <c:v>Põhja-Eesti</c:v>
                </c:pt>
                <c:pt idx="8">
                  <c:v>Virumaa</c:v>
                </c:pt>
                <c:pt idx="9">
                  <c:v>Kesk-Eesti</c:v>
                </c:pt>
                <c:pt idx="10">
                  <c:v>Lääne-Eesti</c:v>
                </c:pt>
                <c:pt idx="11">
                  <c:v>Lõuna-Eesti</c:v>
                </c:pt>
                <c:pt idx="12">
                  <c:v>Piim ja värske piima tooted</c:v>
                </c:pt>
                <c:pt idx="13">
                  <c:v>Põhja-Eesti</c:v>
                </c:pt>
                <c:pt idx="14">
                  <c:v>Virumaa</c:v>
                </c:pt>
                <c:pt idx="15">
                  <c:v>Kesk-Eesti</c:v>
                </c:pt>
                <c:pt idx="16">
                  <c:v>Lääne-Eesti</c:v>
                </c:pt>
                <c:pt idx="17">
                  <c:v>Lõuna-Eesti</c:v>
                </c:pt>
                <c:pt idx="18">
                  <c:v>Mahlad</c:v>
                </c:pt>
                <c:pt idx="19">
                  <c:v>Põhja-Eesti</c:v>
                </c:pt>
                <c:pt idx="20">
                  <c:v>Virumaa</c:v>
                </c:pt>
                <c:pt idx="21">
                  <c:v>Kesk-Eesti</c:v>
                </c:pt>
                <c:pt idx="22">
                  <c:v>Lääne-Eesti</c:v>
                </c:pt>
                <c:pt idx="23">
                  <c:v>Lõuna-Eesti</c:v>
                </c:pt>
                <c:pt idx="24">
                  <c:v>Maiustused</c:v>
                </c:pt>
                <c:pt idx="25">
                  <c:v>Põhja-Eesti</c:v>
                </c:pt>
                <c:pt idx="26">
                  <c:v>Virumaa</c:v>
                </c:pt>
                <c:pt idx="27">
                  <c:v>Kesk-Eesti</c:v>
                </c:pt>
                <c:pt idx="28">
                  <c:v>Lääne-Eesti</c:v>
                </c:pt>
                <c:pt idx="29">
                  <c:v>Lõuna-Eesti</c:v>
                </c:pt>
              </c:strCache>
            </c:strRef>
          </c:cat>
          <c:val>
            <c:numRef>
              <c:f>Q5_taust!$G$249:$G$278</c:f>
              <c:numCache>
                <c:formatCode>0</c:formatCode>
                <c:ptCount val="30"/>
                <c:pt idx="1">
                  <c:v>1.97044334975369</c:v>
                </c:pt>
                <c:pt idx="2">
                  <c:v>1.61290322580645</c:v>
                </c:pt>
                <c:pt idx="4">
                  <c:v>3.75</c:v>
                </c:pt>
                <c:pt idx="5">
                  <c:v>3.5971223021582701</c:v>
                </c:pt>
                <c:pt idx="7">
                  <c:v>2.2167487684729101</c:v>
                </c:pt>
                <c:pt idx="8">
                  <c:v>2.4193548387096802</c:v>
                </c:pt>
                <c:pt idx="9">
                  <c:v>1.9607843137254899</c:v>
                </c:pt>
                <c:pt idx="10">
                  <c:v>5</c:v>
                </c:pt>
                <c:pt idx="11">
                  <c:v>2.8776978417266199</c:v>
                </c:pt>
                <c:pt idx="13">
                  <c:v>2.4630541871921201</c:v>
                </c:pt>
                <c:pt idx="14">
                  <c:v>2.4193548387096802</c:v>
                </c:pt>
                <c:pt idx="16">
                  <c:v>3.75</c:v>
                </c:pt>
                <c:pt idx="17">
                  <c:v>2.8776978417266199</c:v>
                </c:pt>
                <c:pt idx="19">
                  <c:v>2.7093596059113301</c:v>
                </c:pt>
                <c:pt idx="20">
                  <c:v>4.0322580645161299</c:v>
                </c:pt>
                <c:pt idx="22">
                  <c:v>6.25</c:v>
                </c:pt>
                <c:pt idx="23">
                  <c:v>2.1582733812949599</c:v>
                </c:pt>
                <c:pt idx="25">
                  <c:v>3.20197044334975</c:v>
                </c:pt>
                <c:pt idx="26">
                  <c:v>4.0322580645161299</c:v>
                </c:pt>
                <c:pt idx="28">
                  <c:v>5</c:v>
                </c:pt>
                <c:pt idx="29">
                  <c:v>4.3165467625899296</c:v>
                </c:pt>
              </c:numCache>
            </c:numRef>
          </c:val>
          <c:extLst>
            <c:ext xmlns:c16="http://schemas.microsoft.com/office/drawing/2014/chart" uri="{C3380CC4-5D6E-409C-BE32-E72D297353CC}">
              <c16:uniqueId val="{00000007-81A6-436C-9659-723889797A6E}"/>
            </c:ext>
          </c:extLst>
        </c:ser>
        <c:dLbls>
          <c:showLegendKey val="0"/>
          <c:showVal val="0"/>
          <c:showCatName val="0"/>
          <c:showSerName val="0"/>
          <c:showPercent val="0"/>
          <c:showBubbleSize val="0"/>
        </c:dLbls>
        <c:gapWidth val="60"/>
        <c:shape val="box"/>
        <c:axId val="461718816"/>
        <c:axId val="461719208"/>
        <c:axId val="0"/>
      </c:bar3DChart>
      <c:catAx>
        <c:axId val="461718816"/>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61719208"/>
        <c:crosses val="autoZero"/>
        <c:auto val="1"/>
        <c:lblAlgn val="ctr"/>
        <c:lblOffset val="100"/>
        <c:noMultiLvlLbl val="0"/>
      </c:catAx>
      <c:valAx>
        <c:axId val="461719208"/>
        <c:scaling>
          <c:orientation val="minMax"/>
        </c:scaling>
        <c:delete val="1"/>
        <c:axPos val="t"/>
        <c:numFmt formatCode="0%" sourceLinked="1"/>
        <c:majorTickMark val="none"/>
        <c:minorTickMark val="none"/>
        <c:tickLblPos val="nextTo"/>
        <c:crossAx val="461718816"/>
        <c:crosses val="autoZero"/>
        <c:crossBetween val="between"/>
      </c:valAx>
    </c:plotArea>
    <c:legend>
      <c:legendPos val="r"/>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Milline on Teie kindlustunne järgmiste tootegruppide ohutuse osas? 
</a:t>
            </a:r>
            <a:r>
              <a:rPr lang="et-EE" sz="1400" b="0" strike="noStrike" spc="-1">
                <a:solidFill>
                  <a:srgbClr val="595959"/>
                </a:solidFill>
                <a:latin typeface="Calibri"/>
              </a:rPr>
              <a:t>N=800</a:t>
            </a:r>
          </a:p>
        </c:rich>
      </c:tx>
      <c:layout>
        <c:manualLayout>
          <c:xMode val="edge"/>
          <c:yMode val="edge"/>
          <c:x val="0.17694565408929416"/>
          <c:y val="6.1023708751937022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Q5_taust!$B$285</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Q5_taust!$A$286:$A$315</c:f>
              <c:strCache>
                <c:ptCount val="30"/>
                <c:pt idx="0">
                  <c:v>Klaaspurkides ja –pudelites toit</c:v>
                </c:pt>
                <c:pt idx="1">
                  <c:v>Põhja-Eesti</c:v>
                </c:pt>
                <c:pt idx="2">
                  <c:v>Virumaa</c:v>
                </c:pt>
                <c:pt idx="3">
                  <c:v>Kesk-Eesti</c:v>
                </c:pt>
                <c:pt idx="4">
                  <c:v>Lääne-Eesti</c:v>
                </c:pt>
                <c:pt idx="5">
                  <c:v>Lõuna-Eesti</c:v>
                </c:pt>
                <c:pt idx="6">
                  <c:v>Külmutatud tooted</c:v>
                </c:pt>
                <c:pt idx="7">
                  <c:v>Põhja-Eesti</c:v>
                </c:pt>
                <c:pt idx="8">
                  <c:v>Virumaa</c:v>
                </c:pt>
                <c:pt idx="9">
                  <c:v>Kesk-Eesti</c:v>
                </c:pt>
                <c:pt idx="10">
                  <c:v>Lääne-Eesti</c:v>
                </c:pt>
                <c:pt idx="11">
                  <c:v>Lõuna-Eesti</c:v>
                </c:pt>
                <c:pt idx="12">
                  <c:v>Sealiha</c:v>
                </c:pt>
                <c:pt idx="13">
                  <c:v>Põhja-Eesti</c:v>
                </c:pt>
                <c:pt idx="14">
                  <c:v>Virumaa</c:v>
                </c:pt>
                <c:pt idx="15">
                  <c:v>Kesk-Eesti</c:v>
                </c:pt>
                <c:pt idx="16">
                  <c:v>Lääne-Eesti</c:v>
                </c:pt>
                <c:pt idx="17">
                  <c:v>Lõuna-Eesti</c:v>
                </c:pt>
                <c:pt idx="18">
                  <c:v>Veiseliha</c:v>
                </c:pt>
                <c:pt idx="19">
                  <c:v>Põhja-Eesti</c:v>
                </c:pt>
                <c:pt idx="20">
                  <c:v>Virumaa</c:v>
                </c:pt>
                <c:pt idx="21">
                  <c:v>Kesk-Eesti</c:v>
                </c:pt>
                <c:pt idx="22">
                  <c:v>Lääne-Eesti</c:v>
                </c:pt>
                <c:pt idx="23">
                  <c:v>Lõuna-Eesti</c:v>
                </c:pt>
                <c:pt idx="24">
                  <c:v>Plekist konservikarpides toit</c:v>
                </c:pt>
                <c:pt idx="25">
                  <c:v>Põhja-Eesti</c:v>
                </c:pt>
                <c:pt idx="26">
                  <c:v>Virumaa</c:v>
                </c:pt>
                <c:pt idx="27">
                  <c:v>Kesk-Eesti</c:v>
                </c:pt>
                <c:pt idx="28">
                  <c:v>Lääne-Eesti</c:v>
                </c:pt>
                <c:pt idx="29">
                  <c:v>Lõuna-Eesti</c:v>
                </c:pt>
              </c:strCache>
            </c:strRef>
          </c:cat>
          <c:val>
            <c:numRef>
              <c:f>Q5_taust!$B$286:$B$315</c:f>
              <c:numCache>
                <c:formatCode>0</c:formatCode>
                <c:ptCount val="30"/>
                <c:pt idx="1">
                  <c:v>16.995073891625601</c:v>
                </c:pt>
                <c:pt idx="2">
                  <c:v>13.709677419354801</c:v>
                </c:pt>
                <c:pt idx="3">
                  <c:v>19.6078431372549</c:v>
                </c:pt>
                <c:pt idx="4">
                  <c:v>8.75</c:v>
                </c:pt>
                <c:pt idx="5">
                  <c:v>12.9496402877698</c:v>
                </c:pt>
                <c:pt idx="7">
                  <c:v>14.0394088669951</c:v>
                </c:pt>
                <c:pt idx="8">
                  <c:v>17.741935483871</c:v>
                </c:pt>
                <c:pt idx="9">
                  <c:v>13.7254901960784</c:v>
                </c:pt>
                <c:pt idx="10">
                  <c:v>10</c:v>
                </c:pt>
                <c:pt idx="11">
                  <c:v>12.9496402877698</c:v>
                </c:pt>
                <c:pt idx="13">
                  <c:v>9.3596059113300498</c:v>
                </c:pt>
                <c:pt idx="14">
                  <c:v>16.129032258064498</c:v>
                </c:pt>
                <c:pt idx="15">
                  <c:v>19.6078431372549</c:v>
                </c:pt>
                <c:pt idx="16">
                  <c:v>15</c:v>
                </c:pt>
                <c:pt idx="17">
                  <c:v>13.6690647482014</c:v>
                </c:pt>
                <c:pt idx="19">
                  <c:v>9.3596059113300498</c:v>
                </c:pt>
                <c:pt idx="20">
                  <c:v>16.935483870967701</c:v>
                </c:pt>
                <c:pt idx="21">
                  <c:v>19.6078431372549</c:v>
                </c:pt>
                <c:pt idx="22">
                  <c:v>12.5</c:v>
                </c:pt>
                <c:pt idx="23">
                  <c:v>10.791366906474799</c:v>
                </c:pt>
                <c:pt idx="25">
                  <c:v>11.822660098522199</c:v>
                </c:pt>
                <c:pt idx="26">
                  <c:v>10.4838709677419</c:v>
                </c:pt>
                <c:pt idx="27">
                  <c:v>15.6862745098039</c:v>
                </c:pt>
                <c:pt idx="28">
                  <c:v>5</c:v>
                </c:pt>
                <c:pt idx="29">
                  <c:v>12.9496402877698</c:v>
                </c:pt>
              </c:numCache>
            </c:numRef>
          </c:val>
          <c:extLst>
            <c:ext xmlns:c16="http://schemas.microsoft.com/office/drawing/2014/chart" uri="{C3380CC4-5D6E-409C-BE32-E72D297353CC}">
              <c16:uniqueId val="{00000000-BB7A-4779-B341-9E1D94B4A93C}"/>
            </c:ext>
          </c:extLst>
        </c:ser>
        <c:ser>
          <c:idx val="1"/>
          <c:order val="1"/>
          <c:tx>
            <c:strRef>
              <c:f>Q5_taust!$C$285</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Q5_taust!$A$286:$A$315</c:f>
              <c:strCache>
                <c:ptCount val="30"/>
                <c:pt idx="0">
                  <c:v>Klaaspurkides ja –pudelites toit</c:v>
                </c:pt>
                <c:pt idx="1">
                  <c:v>Põhja-Eesti</c:v>
                </c:pt>
                <c:pt idx="2">
                  <c:v>Virumaa</c:v>
                </c:pt>
                <c:pt idx="3">
                  <c:v>Kesk-Eesti</c:v>
                </c:pt>
                <c:pt idx="4">
                  <c:v>Lääne-Eesti</c:v>
                </c:pt>
                <c:pt idx="5">
                  <c:v>Lõuna-Eesti</c:v>
                </c:pt>
                <c:pt idx="6">
                  <c:v>Külmutatud tooted</c:v>
                </c:pt>
                <c:pt idx="7">
                  <c:v>Põhja-Eesti</c:v>
                </c:pt>
                <c:pt idx="8">
                  <c:v>Virumaa</c:v>
                </c:pt>
                <c:pt idx="9">
                  <c:v>Kesk-Eesti</c:v>
                </c:pt>
                <c:pt idx="10">
                  <c:v>Lääne-Eesti</c:v>
                </c:pt>
                <c:pt idx="11">
                  <c:v>Lõuna-Eesti</c:v>
                </c:pt>
                <c:pt idx="12">
                  <c:v>Sealiha</c:v>
                </c:pt>
                <c:pt idx="13">
                  <c:v>Põhja-Eesti</c:v>
                </c:pt>
                <c:pt idx="14">
                  <c:v>Virumaa</c:v>
                </c:pt>
                <c:pt idx="15">
                  <c:v>Kesk-Eesti</c:v>
                </c:pt>
                <c:pt idx="16">
                  <c:v>Lääne-Eesti</c:v>
                </c:pt>
                <c:pt idx="17">
                  <c:v>Lõuna-Eesti</c:v>
                </c:pt>
                <c:pt idx="18">
                  <c:v>Veiseliha</c:v>
                </c:pt>
                <c:pt idx="19">
                  <c:v>Põhja-Eesti</c:v>
                </c:pt>
                <c:pt idx="20">
                  <c:v>Virumaa</c:v>
                </c:pt>
                <c:pt idx="21">
                  <c:v>Kesk-Eesti</c:v>
                </c:pt>
                <c:pt idx="22">
                  <c:v>Lääne-Eesti</c:v>
                </c:pt>
                <c:pt idx="23">
                  <c:v>Lõuna-Eesti</c:v>
                </c:pt>
                <c:pt idx="24">
                  <c:v>Plekist konservikarpides toit</c:v>
                </c:pt>
                <c:pt idx="25">
                  <c:v>Põhja-Eesti</c:v>
                </c:pt>
                <c:pt idx="26">
                  <c:v>Virumaa</c:v>
                </c:pt>
                <c:pt idx="27">
                  <c:v>Kesk-Eesti</c:v>
                </c:pt>
                <c:pt idx="28">
                  <c:v>Lääne-Eesti</c:v>
                </c:pt>
                <c:pt idx="29">
                  <c:v>Lõuna-Eesti</c:v>
                </c:pt>
              </c:strCache>
            </c:strRef>
          </c:cat>
          <c:val>
            <c:numRef>
              <c:f>Q5_taust!$C$286:$C$315</c:f>
              <c:numCache>
                <c:formatCode>0</c:formatCode>
                <c:ptCount val="30"/>
                <c:pt idx="1">
                  <c:v>47.044334975369502</c:v>
                </c:pt>
                <c:pt idx="2">
                  <c:v>48.387096774193601</c:v>
                </c:pt>
                <c:pt idx="3">
                  <c:v>58.823529411764703</c:v>
                </c:pt>
                <c:pt idx="4">
                  <c:v>60</c:v>
                </c:pt>
                <c:pt idx="5">
                  <c:v>54.676258992805799</c:v>
                </c:pt>
                <c:pt idx="7">
                  <c:v>44.088669950738897</c:v>
                </c:pt>
                <c:pt idx="8">
                  <c:v>35.4838709677419</c:v>
                </c:pt>
                <c:pt idx="9">
                  <c:v>45.098039215686299</c:v>
                </c:pt>
                <c:pt idx="10">
                  <c:v>45</c:v>
                </c:pt>
                <c:pt idx="11">
                  <c:v>41.0071942446043</c:v>
                </c:pt>
                <c:pt idx="13">
                  <c:v>42.857142857142897</c:v>
                </c:pt>
                <c:pt idx="14">
                  <c:v>43.548387096774199</c:v>
                </c:pt>
                <c:pt idx="15">
                  <c:v>54.901960784313701</c:v>
                </c:pt>
                <c:pt idx="16">
                  <c:v>53.75</c:v>
                </c:pt>
                <c:pt idx="17">
                  <c:v>50.359712230215798</c:v>
                </c:pt>
                <c:pt idx="19">
                  <c:v>47.783251231527103</c:v>
                </c:pt>
                <c:pt idx="20">
                  <c:v>39.5161290322581</c:v>
                </c:pt>
                <c:pt idx="21">
                  <c:v>49.019607843137301</c:v>
                </c:pt>
                <c:pt idx="22">
                  <c:v>60</c:v>
                </c:pt>
                <c:pt idx="23">
                  <c:v>50.359712230215798</c:v>
                </c:pt>
                <c:pt idx="25">
                  <c:v>33.743842364532</c:v>
                </c:pt>
                <c:pt idx="26">
                  <c:v>39.5161290322581</c:v>
                </c:pt>
                <c:pt idx="27">
                  <c:v>43.137254901960802</c:v>
                </c:pt>
                <c:pt idx="28">
                  <c:v>46.25</c:v>
                </c:pt>
                <c:pt idx="29">
                  <c:v>41.0071942446043</c:v>
                </c:pt>
              </c:numCache>
            </c:numRef>
          </c:val>
          <c:extLst>
            <c:ext xmlns:c16="http://schemas.microsoft.com/office/drawing/2014/chart" uri="{C3380CC4-5D6E-409C-BE32-E72D297353CC}">
              <c16:uniqueId val="{00000001-BB7A-4779-B341-9E1D94B4A93C}"/>
            </c:ext>
          </c:extLst>
        </c:ser>
        <c:ser>
          <c:idx val="2"/>
          <c:order val="2"/>
          <c:tx>
            <c:strRef>
              <c:f>Q5_taust!$D$285</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Q5_taust!$A$286:$A$315</c:f>
              <c:strCache>
                <c:ptCount val="30"/>
                <c:pt idx="0">
                  <c:v>Klaaspurkides ja –pudelites toit</c:v>
                </c:pt>
                <c:pt idx="1">
                  <c:v>Põhja-Eesti</c:v>
                </c:pt>
                <c:pt idx="2">
                  <c:v>Virumaa</c:v>
                </c:pt>
                <c:pt idx="3">
                  <c:v>Kesk-Eesti</c:v>
                </c:pt>
                <c:pt idx="4">
                  <c:v>Lääne-Eesti</c:v>
                </c:pt>
                <c:pt idx="5">
                  <c:v>Lõuna-Eesti</c:v>
                </c:pt>
                <c:pt idx="6">
                  <c:v>Külmutatud tooted</c:v>
                </c:pt>
                <c:pt idx="7">
                  <c:v>Põhja-Eesti</c:v>
                </c:pt>
                <c:pt idx="8">
                  <c:v>Virumaa</c:v>
                </c:pt>
                <c:pt idx="9">
                  <c:v>Kesk-Eesti</c:v>
                </c:pt>
                <c:pt idx="10">
                  <c:v>Lääne-Eesti</c:v>
                </c:pt>
                <c:pt idx="11">
                  <c:v>Lõuna-Eesti</c:v>
                </c:pt>
                <c:pt idx="12">
                  <c:v>Sealiha</c:v>
                </c:pt>
                <c:pt idx="13">
                  <c:v>Põhja-Eesti</c:v>
                </c:pt>
                <c:pt idx="14">
                  <c:v>Virumaa</c:v>
                </c:pt>
                <c:pt idx="15">
                  <c:v>Kesk-Eesti</c:v>
                </c:pt>
                <c:pt idx="16">
                  <c:v>Lääne-Eesti</c:v>
                </c:pt>
                <c:pt idx="17">
                  <c:v>Lõuna-Eesti</c:v>
                </c:pt>
                <c:pt idx="18">
                  <c:v>Veiseliha</c:v>
                </c:pt>
                <c:pt idx="19">
                  <c:v>Põhja-Eesti</c:v>
                </c:pt>
                <c:pt idx="20">
                  <c:v>Virumaa</c:v>
                </c:pt>
                <c:pt idx="21">
                  <c:v>Kesk-Eesti</c:v>
                </c:pt>
                <c:pt idx="22">
                  <c:v>Lääne-Eesti</c:v>
                </c:pt>
                <c:pt idx="23">
                  <c:v>Lõuna-Eesti</c:v>
                </c:pt>
                <c:pt idx="24">
                  <c:v>Plekist konservikarpides toit</c:v>
                </c:pt>
                <c:pt idx="25">
                  <c:v>Põhja-Eesti</c:v>
                </c:pt>
                <c:pt idx="26">
                  <c:v>Virumaa</c:v>
                </c:pt>
                <c:pt idx="27">
                  <c:v>Kesk-Eesti</c:v>
                </c:pt>
                <c:pt idx="28">
                  <c:v>Lääne-Eesti</c:v>
                </c:pt>
                <c:pt idx="29">
                  <c:v>Lõuna-Eesti</c:v>
                </c:pt>
              </c:strCache>
            </c:strRef>
          </c:cat>
          <c:val>
            <c:numRef>
              <c:f>Q5_taust!$D$286:$D$315</c:f>
              <c:numCache>
                <c:formatCode>0</c:formatCode>
                <c:ptCount val="30"/>
                <c:pt idx="1">
                  <c:v>24.630541871921199</c:v>
                </c:pt>
                <c:pt idx="2">
                  <c:v>21.7741935483871</c:v>
                </c:pt>
                <c:pt idx="3">
                  <c:v>19.6078431372549</c:v>
                </c:pt>
                <c:pt idx="4">
                  <c:v>15</c:v>
                </c:pt>
                <c:pt idx="5">
                  <c:v>23.741007194244599</c:v>
                </c:pt>
                <c:pt idx="7">
                  <c:v>28.0788177339901</c:v>
                </c:pt>
                <c:pt idx="8">
                  <c:v>29.0322580645161</c:v>
                </c:pt>
                <c:pt idx="9">
                  <c:v>33.3333333333333</c:v>
                </c:pt>
                <c:pt idx="10">
                  <c:v>28.75</c:v>
                </c:pt>
                <c:pt idx="11">
                  <c:v>34.532374100719402</c:v>
                </c:pt>
                <c:pt idx="13">
                  <c:v>28.325123152709399</c:v>
                </c:pt>
                <c:pt idx="14">
                  <c:v>29.838709677419399</c:v>
                </c:pt>
                <c:pt idx="15">
                  <c:v>21.568627450980401</c:v>
                </c:pt>
                <c:pt idx="16">
                  <c:v>17.5</c:v>
                </c:pt>
                <c:pt idx="17">
                  <c:v>20.863309352518002</c:v>
                </c:pt>
                <c:pt idx="19">
                  <c:v>23.1527093596059</c:v>
                </c:pt>
                <c:pt idx="20">
                  <c:v>31.451612903225801</c:v>
                </c:pt>
                <c:pt idx="21">
                  <c:v>21.568627450980401</c:v>
                </c:pt>
                <c:pt idx="22">
                  <c:v>12.5</c:v>
                </c:pt>
                <c:pt idx="23">
                  <c:v>17.266187050359701</c:v>
                </c:pt>
                <c:pt idx="25">
                  <c:v>31.5270935960591</c:v>
                </c:pt>
                <c:pt idx="26">
                  <c:v>29.838709677419399</c:v>
                </c:pt>
                <c:pt idx="27">
                  <c:v>37.254901960784302</c:v>
                </c:pt>
                <c:pt idx="28">
                  <c:v>26.25</c:v>
                </c:pt>
                <c:pt idx="29">
                  <c:v>24.460431654676299</c:v>
                </c:pt>
              </c:numCache>
            </c:numRef>
          </c:val>
          <c:extLst>
            <c:ext xmlns:c16="http://schemas.microsoft.com/office/drawing/2014/chart" uri="{C3380CC4-5D6E-409C-BE32-E72D297353CC}">
              <c16:uniqueId val="{00000002-BB7A-4779-B341-9E1D94B4A93C}"/>
            </c:ext>
          </c:extLst>
        </c:ser>
        <c:ser>
          <c:idx val="3"/>
          <c:order val="3"/>
          <c:tx>
            <c:strRef>
              <c:f>Q5_taust!$E$285</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Q5_taust!$A$286:$A$315</c:f>
              <c:strCache>
                <c:ptCount val="30"/>
                <c:pt idx="0">
                  <c:v>Klaaspurkides ja –pudelites toit</c:v>
                </c:pt>
                <c:pt idx="1">
                  <c:v>Põhja-Eesti</c:v>
                </c:pt>
                <c:pt idx="2">
                  <c:v>Virumaa</c:v>
                </c:pt>
                <c:pt idx="3">
                  <c:v>Kesk-Eesti</c:v>
                </c:pt>
                <c:pt idx="4">
                  <c:v>Lääne-Eesti</c:v>
                </c:pt>
                <c:pt idx="5">
                  <c:v>Lõuna-Eesti</c:v>
                </c:pt>
                <c:pt idx="6">
                  <c:v>Külmutatud tooted</c:v>
                </c:pt>
                <c:pt idx="7">
                  <c:v>Põhja-Eesti</c:v>
                </c:pt>
                <c:pt idx="8">
                  <c:v>Virumaa</c:v>
                </c:pt>
                <c:pt idx="9">
                  <c:v>Kesk-Eesti</c:v>
                </c:pt>
                <c:pt idx="10">
                  <c:v>Lääne-Eesti</c:v>
                </c:pt>
                <c:pt idx="11">
                  <c:v>Lõuna-Eesti</c:v>
                </c:pt>
                <c:pt idx="12">
                  <c:v>Sealiha</c:v>
                </c:pt>
                <c:pt idx="13">
                  <c:v>Põhja-Eesti</c:v>
                </c:pt>
                <c:pt idx="14">
                  <c:v>Virumaa</c:v>
                </c:pt>
                <c:pt idx="15">
                  <c:v>Kesk-Eesti</c:v>
                </c:pt>
                <c:pt idx="16">
                  <c:v>Lääne-Eesti</c:v>
                </c:pt>
                <c:pt idx="17">
                  <c:v>Lõuna-Eesti</c:v>
                </c:pt>
                <c:pt idx="18">
                  <c:v>Veiseliha</c:v>
                </c:pt>
                <c:pt idx="19">
                  <c:v>Põhja-Eesti</c:v>
                </c:pt>
                <c:pt idx="20">
                  <c:v>Virumaa</c:v>
                </c:pt>
                <c:pt idx="21">
                  <c:v>Kesk-Eesti</c:v>
                </c:pt>
                <c:pt idx="22">
                  <c:v>Lääne-Eesti</c:v>
                </c:pt>
                <c:pt idx="23">
                  <c:v>Lõuna-Eesti</c:v>
                </c:pt>
                <c:pt idx="24">
                  <c:v>Plekist konservikarpides toit</c:v>
                </c:pt>
                <c:pt idx="25">
                  <c:v>Põhja-Eesti</c:v>
                </c:pt>
                <c:pt idx="26">
                  <c:v>Virumaa</c:v>
                </c:pt>
                <c:pt idx="27">
                  <c:v>Kesk-Eesti</c:v>
                </c:pt>
                <c:pt idx="28">
                  <c:v>Lääne-Eesti</c:v>
                </c:pt>
                <c:pt idx="29">
                  <c:v>Lõuna-Eesti</c:v>
                </c:pt>
              </c:strCache>
            </c:strRef>
          </c:cat>
          <c:val>
            <c:numRef>
              <c:f>Q5_taust!$E$286:$E$315</c:f>
              <c:numCache>
                <c:formatCode>0</c:formatCode>
                <c:ptCount val="30"/>
                <c:pt idx="1">
                  <c:v>6.4039408866995098</c:v>
                </c:pt>
                <c:pt idx="2">
                  <c:v>12.0967741935484</c:v>
                </c:pt>
                <c:pt idx="3">
                  <c:v>1.9607843137254899</c:v>
                </c:pt>
                <c:pt idx="4">
                  <c:v>8.75</c:v>
                </c:pt>
                <c:pt idx="5">
                  <c:v>2.8776978417266199</c:v>
                </c:pt>
                <c:pt idx="7">
                  <c:v>7.8817733990147802</c:v>
                </c:pt>
                <c:pt idx="8">
                  <c:v>13.709677419354801</c:v>
                </c:pt>
                <c:pt idx="9">
                  <c:v>5.8823529411764701</c:v>
                </c:pt>
                <c:pt idx="10">
                  <c:v>8.75</c:v>
                </c:pt>
                <c:pt idx="11">
                  <c:v>6.47482014388489</c:v>
                </c:pt>
                <c:pt idx="13">
                  <c:v>8.8669950738916299</c:v>
                </c:pt>
                <c:pt idx="14">
                  <c:v>6.4516129032258096</c:v>
                </c:pt>
                <c:pt idx="15">
                  <c:v>3.9215686274509798</c:v>
                </c:pt>
                <c:pt idx="16">
                  <c:v>7.5</c:v>
                </c:pt>
                <c:pt idx="17">
                  <c:v>10.071942446043201</c:v>
                </c:pt>
                <c:pt idx="19">
                  <c:v>7.6354679802955703</c:v>
                </c:pt>
                <c:pt idx="20">
                  <c:v>5.6451612903225801</c:v>
                </c:pt>
                <c:pt idx="21">
                  <c:v>1.9607843137254899</c:v>
                </c:pt>
                <c:pt idx="22">
                  <c:v>7.5</c:v>
                </c:pt>
                <c:pt idx="23">
                  <c:v>7.9136690647482002</c:v>
                </c:pt>
                <c:pt idx="25">
                  <c:v>13.7931034482759</c:v>
                </c:pt>
                <c:pt idx="26">
                  <c:v>11.290322580645199</c:v>
                </c:pt>
                <c:pt idx="27">
                  <c:v>3.9215686274509798</c:v>
                </c:pt>
                <c:pt idx="28">
                  <c:v>12.5</c:v>
                </c:pt>
                <c:pt idx="29">
                  <c:v>12.2302158273381</c:v>
                </c:pt>
              </c:numCache>
            </c:numRef>
          </c:val>
          <c:extLst>
            <c:ext xmlns:c16="http://schemas.microsoft.com/office/drawing/2014/chart" uri="{C3380CC4-5D6E-409C-BE32-E72D297353CC}">
              <c16:uniqueId val="{00000003-BB7A-4779-B341-9E1D94B4A93C}"/>
            </c:ext>
          </c:extLst>
        </c:ser>
        <c:ser>
          <c:idx val="4"/>
          <c:order val="4"/>
          <c:tx>
            <c:strRef>
              <c:f>Q5_taust!$F$285</c:f>
              <c:strCache>
                <c:ptCount val="1"/>
                <c:pt idx="0">
                  <c:v>Kindlustunne puudub täielikult</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BB7A-4779-B341-9E1D94B4A93C}"/>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BB7A-4779-B341-9E1D94B4A93C}"/>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Q5_taust!$A$286:$A$315</c:f>
              <c:strCache>
                <c:ptCount val="30"/>
                <c:pt idx="0">
                  <c:v>Klaaspurkides ja –pudelites toit</c:v>
                </c:pt>
                <c:pt idx="1">
                  <c:v>Põhja-Eesti</c:v>
                </c:pt>
                <c:pt idx="2">
                  <c:v>Virumaa</c:v>
                </c:pt>
                <c:pt idx="3">
                  <c:v>Kesk-Eesti</c:v>
                </c:pt>
                <c:pt idx="4">
                  <c:v>Lääne-Eesti</c:v>
                </c:pt>
                <c:pt idx="5">
                  <c:v>Lõuna-Eesti</c:v>
                </c:pt>
                <c:pt idx="6">
                  <c:v>Külmutatud tooted</c:v>
                </c:pt>
                <c:pt idx="7">
                  <c:v>Põhja-Eesti</c:v>
                </c:pt>
                <c:pt idx="8">
                  <c:v>Virumaa</c:v>
                </c:pt>
                <c:pt idx="9">
                  <c:v>Kesk-Eesti</c:v>
                </c:pt>
                <c:pt idx="10">
                  <c:v>Lääne-Eesti</c:v>
                </c:pt>
                <c:pt idx="11">
                  <c:v>Lõuna-Eesti</c:v>
                </c:pt>
                <c:pt idx="12">
                  <c:v>Sealiha</c:v>
                </c:pt>
                <c:pt idx="13">
                  <c:v>Põhja-Eesti</c:v>
                </c:pt>
                <c:pt idx="14">
                  <c:v>Virumaa</c:v>
                </c:pt>
                <c:pt idx="15">
                  <c:v>Kesk-Eesti</c:v>
                </c:pt>
                <c:pt idx="16">
                  <c:v>Lääne-Eesti</c:v>
                </c:pt>
                <c:pt idx="17">
                  <c:v>Lõuna-Eesti</c:v>
                </c:pt>
                <c:pt idx="18">
                  <c:v>Veiseliha</c:v>
                </c:pt>
                <c:pt idx="19">
                  <c:v>Põhja-Eesti</c:v>
                </c:pt>
                <c:pt idx="20">
                  <c:v>Virumaa</c:v>
                </c:pt>
                <c:pt idx="21">
                  <c:v>Kesk-Eesti</c:v>
                </c:pt>
                <c:pt idx="22">
                  <c:v>Lääne-Eesti</c:v>
                </c:pt>
                <c:pt idx="23">
                  <c:v>Lõuna-Eesti</c:v>
                </c:pt>
                <c:pt idx="24">
                  <c:v>Plekist konservikarpides toit</c:v>
                </c:pt>
                <c:pt idx="25">
                  <c:v>Põhja-Eesti</c:v>
                </c:pt>
                <c:pt idx="26">
                  <c:v>Virumaa</c:v>
                </c:pt>
                <c:pt idx="27">
                  <c:v>Kesk-Eesti</c:v>
                </c:pt>
                <c:pt idx="28">
                  <c:v>Lääne-Eesti</c:v>
                </c:pt>
                <c:pt idx="29">
                  <c:v>Lõuna-Eesti</c:v>
                </c:pt>
              </c:strCache>
            </c:strRef>
          </c:cat>
          <c:val>
            <c:numRef>
              <c:f>Q5_taust!$F$286:$F$315</c:f>
              <c:numCache>
                <c:formatCode>0</c:formatCode>
                <c:ptCount val="30"/>
                <c:pt idx="1">
                  <c:v>1.72413793103448</c:v>
                </c:pt>
                <c:pt idx="2">
                  <c:v>1.61290322580645</c:v>
                </c:pt>
                <c:pt idx="4">
                  <c:v>1.25</c:v>
                </c:pt>
                <c:pt idx="5">
                  <c:v>2.1582733812949599</c:v>
                </c:pt>
                <c:pt idx="7">
                  <c:v>3.20197044334975</c:v>
                </c:pt>
                <c:pt idx="8">
                  <c:v>2.4193548387096802</c:v>
                </c:pt>
                <c:pt idx="9">
                  <c:v>1.9607843137254899</c:v>
                </c:pt>
                <c:pt idx="10">
                  <c:v>2.5</c:v>
                </c:pt>
                <c:pt idx="11">
                  <c:v>2.8776978417266199</c:v>
                </c:pt>
                <c:pt idx="13">
                  <c:v>3.9408866995073901</c:v>
                </c:pt>
                <c:pt idx="16">
                  <c:v>1.25</c:v>
                </c:pt>
                <c:pt idx="17">
                  <c:v>0.71942446043165498</c:v>
                </c:pt>
                <c:pt idx="19">
                  <c:v>3.4482758620689702</c:v>
                </c:pt>
                <c:pt idx="22">
                  <c:v>1.25</c:v>
                </c:pt>
                <c:pt idx="23">
                  <c:v>3.5971223021582701</c:v>
                </c:pt>
                <c:pt idx="25">
                  <c:v>3.6945812807881802</c:v>
                </c:pt>
                <c:pt idx="26">
                  <c:v>4.0322580645161299</c:v>
                </c:pt>
                <c:pt idx="28">
                  <c:v>3.75</c:v>
                </c:pt>
                <c:pt idx="29">
                  <c:v>5.0359712230215798</c:v>
                </c:pt>
              </c:numCache>
            </c:numRef>
          </c:val>
          <c:extLst>
            <c:ext xmlns:c16="http://schemas.microsoft.com/office/drawing/2014/chart" uri="{C3380CC4-5D6E-409C-BE32-E72D297353CC}">
              <c16:uniqueId val="{00000005-BB7A-4779-B341-9E1D94B4A93C}"/>
            </c:ext>
          </c:extLst>
        </c:ser>
        <c:ser>
          <c:idx val="5"/>
          <c:order val="5"/>
          <c:tx>
            <c:strRef>
              <c:f>Q5_taust!$G$285</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BB7A-4779-B341-9E1D94B4A93C}"/>
              </c:ext>
            </c:extLst>
          </c:dPt>
          <c:dLbls>
            <c:dLbl>
              <c:idx val="4"/>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BB7A-4779-B341-9E1D94B4A93C}"/>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Q5_taust!$A$286:$A$315</c:f>
              <c:strCache>
                <c:ptCount val="30"/>
                <c:pt idx="0">
                  <c:v>Klaaspurkides ja –pudelites toit</c:v>
                </c:pt>
                <c:pt idx="1">
                  <c:v>Põhja-Eesti</c:v>
                </c:pt>
                <c:pt idx="2">
                  <c:v>Virumaa</c:v>
                </c:pt>
                <c:pt idx="3">
                  <c:v>Kesk-Eesti</c:v>
                </c:pt>
                <c:pt idx="4">
                  <c:v>Lääne-Eesti</c:v>
                </c:pt>
                <c:pt idx="5">
                  <c:v>Lõuna-Eesti</c:v>
                </c:pt>
                <c:pt idx="6">
                  <c:v>Külmutatud tooted</c:v>
                </c:pt>
                <c:pt idx="7">
                  <c:v>Põhja-Eesti</c:v>
                </c:pt>
                <c:pt idx="8">
                  <c:v>Virumaa</c:v>
                </c:pt>
                <c:pt idx="9">
                  <c:v>Kesk-Eesti</c:v>
                </c:pt>
                <c:pt idx="10">
                  <c:v>Lääne-Eesti</c:v>
                </c:pt>
                <c:pt idx="11">
                  <c:v>Lõuna-Eesti</c:v>
                </c:pt>
                <c:pt idx="12">
                  <c:v>Sealiha</c:v>
                </c:pt>
                <c:pt idx="13">
                  <c:v>Põhja-Eesti</c:v>
                </c:pt>
                <c:pt idx="14">
                  <c:v>Virumaa</c:v>
                </c:pt>
                <c:pt idx="15">
                  <c:v>Kesk-Eesti</c:v>
                </c:pt>
                <c:pt idx="16">
                  <c:v>Lääne-Eesti</c:v>
                </c:pt>
                <c:pt idx="17">
                  <c:v>Lõuna-Eesti</c:v>
                </c:pt>
                <c:pt idx="18">
                  <c:v>Veiseliha</c:v>
                </c:pt>
                <c:pt idx="19">
                  <c:v>Põhja-Eesti</c:v>
                </c:pt>
                <c:pt idx="20">
                  <c:v>Virumaa</c:v>
                </c:pt>
                <c:pt idx="21">
                  <c:v>Kesk-Eesti</c:v>
                </c:pt>
                <c:pt idx="22">
                  <c:v>Lääne-Eesti</c:v>
                </c:pt>
                <c:pt idx="23">
                  <c:v>Lõuna-Eesti</c:v>
                </c:pt>
                <c:pt idx="24">
                  <c:v>Plekist konservikarpides toit</c:v>
                </c:pt>
                <c:pt idx="25">
                  <c:v>Põhja-Eesti</c:v>
                </c:pt>
                <c:pt idx="26">
                  <c:v>Virumaa</c:v>
                </c:pt>
                <c:pt idx="27">
                  <c:v>Kesk-Eesti</c:v>
                </c:pt>
                <c:pt idx="28">
                  <c:v>Lääne-Eesti</c:v>
                </c:pt>
                <c:pt idx="29">
                  <c:v>Lõuna-Eesti</c:v>
                </c:pt>
              </c:strCache>
            </c:strRef>
          </c:cat>
          <c:val>
            <c:numRef>
              <c:f>Q5_taust!$G$286:$G$315</c:f>
              <c:numCache>
                <c:formatCode>0</c:formatCode>
                <c:ptCount val="30"/>
                <c:pt idx="1">
                  <c:v>3.20197044334975</c:v>
                </c:pt>
                <c:pt idx="2">
                  <c:v>2.4193548387096802</c:v>
                </c:pt>
                <c:pt idx="4">
                  <c:v>6.25</c:v>
                </c:pt>
                <c:pt idx="5">
                  <c:v>3.5971223021582701</c:v>
                </c:pt>
                <c:pt idx="7">
                  <c:v>2.7093596059113301</c:v>
                </c:pt>
                <c:pt idx="8">
                  <c:v>1.61290322580645</c:v>
                </c:pt>
                <c:pt idx="9">
                  <c:v>0</c:v>
                </c:pt>
                <c:pt idx="10">
                  <c:v>5</c:v>
                </c:pt>
                <c:pt idx="11">
                  <c:v>2.1582733812949599</c:v>
                </c:pt>
                <c:pt idx="13">
                  <c:v>6.6502463054187197</c:v>
                </c:pt>
                <c:pt idx="14">
                  <c:v>4.0322580645161299</c:v>
                </c:pt>
                <c:pt idx="16">
                  <c:v>5</c:v>
                </c:pt>
                <c:pt idx="17">
                  <c:v>4.3165467625899296</c:v>
                </c:pt>
                <c:pt idx="19">
                  <c:v>8.6206896551724093</c:v>
                </c:pt>
                <c:pt idx="20">
                  <c:v>6.4516129032258096</c:v>
                </c:pt>
                <c:pt idx="21">
                  <c:v>7.8431372549019596</c:v>
                </c:pt>
                <c:pt idx="22">
                  <c:v>6.25</c:v>
                </c:pt>
                <c:pt idx="23">
                  <c:v>10.071942446043201</c:v>
                </c:pt>
                <c:pt idx="25">
                  <c:v>5.4187192118226601</c:v>
                </c:pt>
                <c:pt idx="26">
                  <c:v>4.8387096774193603</c:v>
                </c:pt>
                <c:pt idx="28">
                  <c:v>6.25</c:v>
                </c:pt>
                <c:pt idx="29">
                  <c:v>4.3165467625899296</c:v>
                </c:pt>
              </c:numCache>
            </c:numRef>
          </c:val>
          <c:extLst>
            <c:ext xmlns:c16="http://schemas.microsoft.com/office/drawing/2014/chart" uri="{C3380CC4-5D6E-409C-BE32-E72D297353CC}">
              <c16:uniqueId val="{00000007-BB7A-4779-B341-9E1D94B4A93C}"/>
            </c:ext>
          </c:extLst>
        </c:ser>
        <c:dLbls>
          <c:showLegendKey val="0"/>
          <c:showVal val="0"/>
          <c:showCatName val="0"/>
          <c:showSerName val="0"/>
          <c:showPercent val="0"/>
          <c:showBubbleSize val="0"/>
        </c:dLbls>
        <c:gapWidth val="60"/>
        <c:shape val="box"/>
        <c:axId val="461714504"/>
        <c:axId val="461720384"/>
        <c:axId val="0"/>
      </c:bar3DChart>
      <c:catAx>
        <c:axId val="461714504"/>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61720384"/>
        <c:crosses val="autoZero"/>
        <c:auto val="1"/>
        <c:lblAlgn val="ctr"/>
        <c:lblOffset val="100"/>
        <c:noMultiLvlLbl val="0"/>
      </c:catAx>
      <c:valAx>
        <c:axId val="461720384"/>
        <c:scaling>
          <c:orientation val="minMax"/>
        </c:scaling>
        <c:delete val="1"/>
        <c:axPos val="t"/>
        <c:numFmt formatCode="0%" sourceLinked="1"/>
        <c:majorTickMark val="none"/>
        <c:minorTickMark val="none"/>
        <c:tickLblPos val="nextTo"/>
        <c:crossAx val="461714504"/>
        <c:crosses val="autoZero"/>
        <c:crossBetween val="between"/>
      </c:valAx>
    </c:plotArea>
    <c:legend>
      <c:legendPos val="r"/>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Milline on Teie kindlustunne järgmiste tootegruppide ohutuse osas? 
</a:t>
            </a:r>
            <a:r>
              <a:rPr lang="et-EE" sz="1400" b="0" strike="noStrike" spc="-1">
                <a:solidFill>
                  <a:srgbClr val="595959"/>
                </a:solidFill>
                <a:latin typeface="Calibri"/>
              </a:rPr>
              <a:t>N=800</a:t>
            </a:r>
          </a:p>
        </c:rich>
      </c:tx>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Q5_taust!$B$322</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Q5_taust!$A$323:$A$346</c:f>
              <c:strCache>
                <c:ptCount val="24"/>
                <c:pt idx="0">
                  <c:v>Toidulisandid, sh vitamiinid</c:v>
                </c:pt>
                <c:pt idx="1">
                  <c:v>Põhja-Eesti</c:v>
                </c:pt>
                <c:pt idx="2">
                  <c:v>Virumaa</c:v>
                </c:pt>
                <c:pt idx="3">
                  <c:v>Kesk-Eesti</c:v>
                </c:pt>
                <c:pt idx="4">
                  <c:v>Lääne-Eesti</c:v>
                </c:pt>
                <c:pt idx="5">
                  <c:v>Lõuna-Eesti</c:v>
                </c:pt>
                <c:pt idx="6">
                  <c:v>Värsked puu- ja köögiviljad ning marjad</c:v>
                </c:pt>
                <c:pt idx="7">
                  <c:v>Põhja-Eesti</c:v>
                </c:pt>
                <c:pt idx="8">
                  <c:v>Virumaa</c:v>
                </c:pt>
                <c:pt idx="9">
                  <c:v>Kesk-Eesti</c:v>
                </c:pt>
                <c:pt idx="10">
                  <c:v>Lääne-Eesti</c:v>
                </c:pt>
                <c:pt idx="11">
                  <c:v>Lõuna-Eesti</c:v>
                </c:pt>
                <c:pt idx="12">
                  <c:v>Plastpakendis ja –pudelites ning kilepakendis toit</c:v>
                </c:pt>
                <c:pt idx="13">
                  <c:v>Põhja-Eesti</c:v>
                </c:pt>
                <c:pt idx="14">
                  <c:v>Virumaa</c:v>
                </c:pt>
                <c:pt idx="15">
                  <c:v>Kesk-Eesti</c:v>
                </c:pt>
                <c:pt idx="16">
                  <c:v>Lääne-Eesti</c:v>
                </c:pt>
                <c:pt idx="17">
                  <c:v>Lõuna-Eesti</c:v>
                </c:pt>
                <c:pt idx="18">
                  <c:v>Lihatooted</c:v>
                </c:pt>
                <c:pt idx="19">
                  <c:v>Põhja-Eesti</c:v>
                </c:pt>
                <c:pt idx="20">
                  <c:v>Virumaa</c:v>
                </c:pt>
                <c:pt idx="21">
                  <c:v>Kesk-Eesti</c:v>
                </c:pt>
                <c:pt idx="22">
                  <c:v>Lääne-Eesti</c:v>
                </c:pt>
                <c:pt idx="23">
                  <c:v>Lõuna-Eesti</c:v>
                </c:pt>
              </c:strCache>
            </c:strRef>
          </c:cat>
          <c:val>
            <c:numRef>
              <c:f>Q5_taust!$B$323:$B$346</c:f>
              <c:numCache>
                <c:formatCode>0</c:formatCode>
                <c:ptCount val="24"/>
                <c:pt idx="1">
                  <c:v>12.561576354679801</c:v>
                </c:pt>
                <c:pt idx="2">
                  <c:v>11.290322580645199</c:v>
                </c:pt>
                <c:pt idx="3">
                  <c:v>9.8039215686274499</c:v>
                </c:pt>
                <c:pt idx="4">
                  <c:v>7.5</c:v>
                </c:pt>
                <c:pt idx="5">
                  <c:v>8.6330935251798593</c:v>
                </c:pt>
                <c:pt idx="7">
                  <c:v>8.6206896551724093</c:v>
                </c:pt>
                <c:pt idx="8">
                  <c:v>11.290322580645199</c:v>
                </c:pt>
                <c:pt idx="9">
                  <c:v>13.7254901960784</c:v>
                </c:pt>
                <c:pt idx="10">
                  <c:v>11.25</c:v>
                </c:pt>
                <c:pt idx="11">
                  <c:v>12.2302158273381</c:v>
                </c:pt>
                <c:pt idx="13">
                  <c:v>9.6059113300492598</c:v>
                </c:pt>
                <c:pt idx="14">
                  <c:v>10.4838709677419</c:v>
                </c:pt>
                <c:pt idx="15">
                  <c:v>13.7254901960784</c:v>
                </c:pt>
                <c:pt idx="16">
                  <c:v>6.25</c:v>
                </c:pt>
                <c:pt idx="17">
                  <c:v>7.9136690647482002</c:v>
                </c:pt>
                <c:pt idx="19">
                  <c:v>6.4039408866995098</c:v>
                </c:pt>
                <c:pt idx="20">
                  <c:v>11.290322580645199</c:v>
                </c:pt>
                <c:pt idx="21">
                  <c:v>13.7254901960784</c:v>
                </c:pt>
                <c:pt idx="22">
                  <c:v>12.5</c:v>
                </c:pt>
                <c:pt idx="23">
                  <c:v>9.3525179856115095</c:v>
                </c:pt>
              </c:numCache>
            </c:numRef>
          </c:val>
          <c:extLst>
            <c:ext xmlns:c16="http://schemas.microsoft.com/office/drawing/2014/chart" uri="{C3380CC4-5D6E-409C-BE32-E72D297353CC}">
              <c16:uniqueId val="{00000000-C48F-4D26-80C2-DCDE65A955C2}"/>
            </c:ext>
          </c:extLst>
        </c:ser>
        <c:ser>
          <c:idx val="1"/>
          <c:order val="1"/>
          <c:tx>
            <c:strRef>
              <c:f>Q5_taust!$C$322</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Q5_taust!$A$323:$A$346</c:f>
              <c:strCache>
                <c:ptCount val="24"/>
                <c:pt idx="0">
                  <c:v>Toidulisandid, sh vitamiinid</c:v>
                </c:pt>
                <c:pt idx="1">
                  <c:v>Põhja-Eesti</c:v>
                </c:pt>
                <c:pt idx="2">
                  <c:v>Virumaa</c:v>
                </c:pt>
                <c:pt idx="3">
                  <c:v>Kesk-Eesti</c:v>
                </c:pt>
                <c:pt idx="4">
                  <c:v>Lääne-Eesti</c:v>
                </c:pt>
                <c:pt idx="5">
                  <c:v>Lõuna-Eesti</c:v>
                </c:pt>
                <c:pt idx="6">
                  <c:v>Värsked puu- ja köögiviljad ning marjad</c:v>
                </c:pt>
                <c:pt idx="7">
                  <c:v>Põhja-Eesti</c:v>
                </c:pt>
                <c:pt idx="8">
                  <c:v>Virumaa</c:v>
                </c:pt>
                <c:pt idx="9">
                  <c:v>Kesk-Eesti</c:v>
                </c:pt>
                <c:pt idx="10">
                  <c:v>Lääne-Eesti</c:v>
                </c:pt>
                <c:pt idx="11">
                  <c:v>Lõuna-Eesti</c:v>
                </c:pt>
                <c:pt idx="12">
                  <c:v>Plastpakendis ja –pudelites ning kilepakendis toit</c:v>
                </c:pt>
                <c:pt idx="13">
                  <c:v>Põhja-Eesti</c:v>
                </c:pt>
                <c:pt idx="14">
                  <c:v>Virumaa</c:v>
                </c:pt>
                <c:pt idx="15">
                  <c:v>Kesk-Eesti</c:v>
                </c:pt>
                <c:pt idx="16">
                  <c:v>Lääne-Eesti</c:v>
                </c:pt>
                <c:pt idx="17">
                  <c:v>Lõuna-Eesti</c:v>
                </c:pt>
                <c:pt idx="18">
                  <c:v>Lihatooted</c:v>
                </c:pt>
                <c:pt idx="19">
                  <c:v>Põhja-Eesti</c:v>
                </c:pt>
                <c:pt idx="20">
                  <c:v>Virumaa</c:v>
                </c:pt>
                <c:pt idx="21">
                  <c:v>Kesk-Eesti</c:v>
                </c:pt>
                <c:pt idx="22">
                  <c:v>Lääne-Eesti</c:v>
                </c:pt>
                <c:pt idx="23">
                  <c:v>Lõuna-Eesti</c:v>
                </c:pt>
              </c:strCache>
            </c:strRef>
          </c:cat>
          <c:val>
            <c:numRef>
              <c:f>Q5_taust!$C$323:$C$346</c:f>
              <c:numCache>
                <c:formatCode>0</c:formatCode>
                <c:ptCount val="24"/>
                <c:pt idx="1">
                  <c:v>31.5270935960591</c:v>
                </c:pt>
                <c:pt idx="2">
                  <c:v>37.096774193548399</c:v>
                </c:pt>
                <c:pt idx="3">
                  <c:v>31.372549019607799</c:v>
                </c:pt>
                <c:pt idx="4">
                  <c:v>43.75</c:v>
                </c:pt>
                <c:pt idx="5">
                  <c:v>27.3381294964029</c:v>
                </c:pt>
                <c:pt idx="7">
                  <c:v>43.1034482758621</c:v>
                </c:pt>
                <c:pt idx="8">
                  <c:v>39.5161290322581</c:v>
                </c:pt>
                <c:pt idx="9">
                  <c:v>52.941176470588204</c:v>
                </c:pt>
                <c:pt idx="10">
                  <c:v>45</c:v>
                </c:pt>
                <c:pt idx="11">
                  <c:v>38.129496402877699</c:v>
                </c:pt>
                <c:pt idx="13">
                  <c:v>32.266009852216698</c:v>
                </c:pt>
                <c:pt idx="14">
                  <c:v>34.677419354838698</c:v>
                </c:pt>
                <c:pt idx="15">
                  <c:v>41.176470588235297</c:v>
                </c:pt>
                <c:pt idx="16">
                  <c:v>32.5</c:v>
                </c:pt>
                <c:pt idx="17">
                  <c:v>35.251798561151098</c:v>
                </c:pt>
                <c:pt idx="19">
                  <c:v>40.394088669950698</c:v>
                </c:pt>
                <c:pt idx="20">
                  <c:v>32.258064516128997</c:v>
                </c:pt>
                <c:pt idx="21">
                  <c:v>49.019607843137301</c:v>
                </c:pt>
                <c:pt idx="22">
                  <c:v>48.75</c:v>
                </c:pt>
                <c:pt idx="23">
                  <c:v>42.4460431654676</c:v>
                </c:pt>
              </c:numCache>
            </c:numRef>
          </c:val>
          <c:extLst>
            <c:ext xmlns:c16="http://schemas.microsoft.com/office/drawing/2014/chart" uri="{C3380CC4-5D6E-409C-BE32-E72D297353CC}">
              <c16:uniqueId val="{00000001-C48F-4D26-80C2-DCDE65A955C2}"/>
            </c:ext>
          </c:extLst>
        </c:ser>
        <c:ser>
          <c:idx val="2"/>
          <c:order val="2"/>
          <c:tx>
            <c:strRef>
              <c:f>Q5_taust!$D$322</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Q5_taust!$A$323:$A$346</c:f>
              <c:strCache>
                <c:ptCount val="24"/>
                <c:pt idx="0">
                  <c:v>Toidulisandid, sh vitamiinid</c:v>
                </c:pt>
                <c:pt idx="1">
                  <c:v>Põhja-Eesti</c:v>
                </c:pt>
                <c:pt idx="2">
                  <c:v>Virumaa</c:v>
                </c:pt>
                <c:pt idx="3">
                  <c:v>Kesk-Eesti</c:v>
                </c:pt>
                <c:pt idx="4">
                  <c:v>Lääne-Eesti</c:v>
                </c:pt>
                <c:pt idx="5">
                  <c:v>Lõuna-Eesti</c:v>
                </c:pt>
                <c:pt idx="6">
                  <c:v>Värsked puu- ja köögiviljad ning marjad</c:v>
                </c:pt>
                <c:pt idx="7">
                  <c:v>Põhja-Eesti</c:v>
                </c:pt>
                <c:pt idx="8">
                  <c:v>Virumaa</c:v>
                </c:pt>
                <c:pt idx="9">
                  <c:v>Kesk-Eesti</c:v>
                </c:pt>
                <c:pt idx="10">
                  <c:v>Lääne-Eesti</c:v>
                </c:pt>
                <c:pt idx="11">
                  <c:v>Lõuna-Eesti</c:v>
                </c:pt>
                <c:pt idx="12">
                  <c:v>Plastpakendis ja –pudelites ning kilepakendis toit</c:v>
                </c:pt>
                <c:pt idx="13">
                  <c:v>Põhja-Eesti</c:v>
                </c:pt>
                <c:pt idx="14">
                  <c:v>Virumaa</c:v>
                </c:pt>
                <c:pt idx="15">
                  <c:v>Kesk-Eesti</c:v>
                </c:pt>
                <c:pt idx="16">
                  <c:v>Lääne-Eesti</c:v>
                </c:pt>
                <c:pt idx="17">
                  <c:v>Lõuna-Eesti</c:v>
                </c:pt>
                <c:pt idx="18">
                  <c:v>Lihatooted</c:v>
                </c:pt>
                <c:pt idx="19">
                  <c:v>Põhja-Eesti</c:v>
                </c:pt>
                <c:pt idx="20">
                  <c:v>Virumaa</c:v>
                </c:pt>
                <c:pt idx="21">
                  <c:v>Kesk-Eesti</c:v>
                </c:pt>
                <c:pt idx="22">
                  <c:v>Lääne-Eesti</c:v>
                </c:pt>
                <c:pt idx="23">
                  <c:v>Lõuna-Eesti</c:v>
                </c:pt>
              </c:strCache>
            </c:strRef>
          </c:cat>
          <c:val>
            <c:numRef>
              <c:f>Q5_taust!$D$323:$D$346</c:f>
              <c:numCache>
                <c:formatCode>0</c:formatCode>
                <c:ptCount val="24"/>
                <c:pt idx="1">
                  <c:v>28.571428571428601</c:v>
                </c:pt>
                <c:pt idx="2">
                  <c:v>29.0322580645161</c:v>
                </c:pt>
                <c:pt idx="3">
                  <c:v>29.411764705882302</c:v>
                </c:pt>
                <c:pt idx="4">
                  <c:v>26.25</c:v>
                </c:pt>
                <c:pt idx="5">
                  <c:v>38.129496402877699</c:v>
                </c:pt>
                <c:pt idx="7">
                  <c:v>33.004926108374399</c:v>
                </c:pt>
                <c:pt idx="8">
                  <c:v>38.709677419354797</c:v>
                </c:pt>
                <c:pt idx="9">
                  <c:v>25.490196078431399</c:v>
                </c:pt>
                <c:pt idx="10">
                  <c:v>28.75</c:v>
                </c:pt>
                <c:pt idx="11">
                  <c:v>30.935251798561101</c:v>
                </c:pt>
                <c:pt idx="13">
                  <c:v>37.438423645320199</c:v>
                </c:pt>
                <c:pt idx="14">
                  <c:v>33.870967741935502</c:v>
                </c:pt>
                <c:pt idx="15">
                  <c:v>39.2156862745098</c:v>
                </c:pt>
                <c:pt idx="16">
                  <c:v>37.5</c:v>
                </c:pt>
                <c:pt idx="17">
                  <c:v>41.0071942446043</c:v>
                </c:pt>
                <c:pt idx="19">
                  <c:v>31.2807881773399</c:v>
                </c:pt>
                <c:pt idx="20">
                  <c:v>40.322580645161302</c:v>
                </c:pt>
                <c:pt idx="21">
                  <c:v>31.372549019607799</c:v>
                </c:pt>
                <c:pt idx="22">
                  <c:v>26.25</c:v>
                </c:pt>
                <c:pt idx="23">
                  <c:v>33.812949640287798</c:v>
                </c:pt>
              </c:numCache>
            </c:numRef>
          </c:val>
          <c:extLst>
            <c:ext xmlns:c16="http://schemas.microsoft.com/office/drawing/2014/chart" uri="{C3380CC4-5D6E-409C-BE32-E72D297353CC}">
              <c16:uniqueId val="{00000002-C48F-4D26-80C2-DCDE65A955C2}"/>
            </c:ext>
          </c:extLst>
        </c:ser>
        <c:ser>
          <c:idx val="3"/>
          <c:order val="3"/>
          <c:tx>
            <c:strRef>
              <c:f>Q5_taust!$E$322</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Q5_taust!$A$323:$A$346</c:f>
              <c:strCache>
                <c:ptCount val="24"/>
                <c:pt idx="0">
                  <c:v>Toidulisandid, sh vitamiinid</c:v>
                </c:pt>
                <c:pt idx="1">
                  <c:v>Põhja-Eesti</c:v>
                </c:pt>
                <c:pt idx="2">
                  <c:v>Virumaa</c:v>
                </c:pt>
                <c:pt idx="3">
                  <c:v>Kesk-Eesti</c:v>
                </c:pt>
                <c:pt idx="4">
                  <c:v>Lääne-Eesti</c:v>
                </c:pt>
                <c:pt idx="5">
                  <c:v>Lõuna-Eesti</c:v>
                </c:pt>
                <c:pt idx="6">
                  <c:v>Värsked puu- ja köögiviljad ning marjad</c:v>
                </c:pt>
                <c:pt idx="7">
                  <c:v>Põhja-Eesti</c:v>
                </c:pt>
                <c:pt idx="8">
                  <c:v>Virumaa</c:v>
                </c:pt>
                <c:pt idx="9">
                  <c:v>Kesk-Eesti</c:v>
                </c:pt>
                <c:pt idx="10">
                  <c:v>Lääne-Eesti</c:v>
                </c:pt>
                <c:pt idx="11">
                  <c:v>Lõuna-Eesti</c:v>
                </c:pt>
                <c:pt idx="12">
                  <c:v>Plastpakendis ja –pudelites ning kilepakendis toit</c:v>
                </c:pt>
                <c:pt idx="13">
                  <c:v>Põhja-Eesti</c:v>
                </c:pt>
                <c:pt idx="14">
                  <c:v>Virumaa</c:v>
                </c:pt>
                <c:pt idx="15">
                  <c:v>Kesk-Eesti</c:v>
                </c:pt>
                <c:pt idx="16">
                  <c:v>Lääne-Eesti</c:v>
                </c:pt>
                <c:pt idx="17">
                  <c:v>Lõuna-Eesti</c:v>
                </c:pt>
                <c:pt idx="18">
                  <c:v>Lihatooted</c:v>
                </c:pt>
                <c:pt idx="19">
                  <c:v>Põhja-Eesti</c:v>
                </c:pt>
                <c:pt idx="20">
                  <c:v>Virumaa</c:v>
                </c:pt>
                <c:pt idx="21">
                  <c:v>Kesk-Eesti</c:v>
                </c:pt>
                <c:pt idx="22">
                  <c:v>Lääne-Eesti</c:v>
                </c:pt>
                <c:pt idx="23">
                  <c:v>Lõuna-Eesti</c:v>
                </c:pt>
              </c:strCache>
            </c:strRef>
          </c:cat>
          <c:val>
            <c:numRef>
              <c:f>Q5_taust!$E$323:$E$346</c:f>
              <c:numCache>
                <c:formatCode>0</c:formatCode>
                <c:ptCount val="24"/>
                <c:pt idx="1">
                  <c:v>12.561576354679801</c:v>
                </c:pt>
                <c:pt idx="2">
                  <c:v>9.67741935483871</c:v>
                </c:pt>
                <c:pt idx="3">
                  <c:v>15.6862745098039</c:v>
                </c:pt>
                <c:pt idx="4">
                  <c:v>5</c:v>
                </c:pt>
                <c:pt idx="5">
                  <c:v>7.9136690647482002</c:v>
                </c:pt>
                <c:pt idx="7">
                  <c:v>9.1133004926108399</c:v>
                </c:pt>
                <c:pt idx="8">
                  <c:v>7.2580645161290303</c:v>
                </c:pt>
                <c:pt idx="9">
                  <c:v>5.8823529411764701</c:v>
                </c:pt>
                <c:pt idx="10">
                  <c:v>8.75</c:v>
                </c:pt>
                <c:pt idx="11">
                  <c:v>12.2302158273381</c:v>
                </c:pt>
                <c:pt idx="13">
                  <c:v>12.807881773399</c:v>
                </c:pt>
                <c:pt idx="14">
                  <c:v>13.709677419354801</c:v>
                </c:pt>
                <c:pt idx="15">
                  <c:v>5.8823529411764701</c:v>
                </c:pt>
                <c:pt idx="16">
                  <c:v>13.75</c:v>
                </c:pt>
                <c:pt idx="17">
                  <c:v>10.071942446043201</c:v>
                </c:pt>
                <c:pt idx="19">
                  <c:v>11.822660098522199</c:v>
                </c:pt>
                <c:pt idx="20">
                  <c:v>11.290322580645199</c:v>
                </c:pt>
                <c:pt idx="21">
                  <c:v>3.9215686274509798</c:v>
                </c:pt>
                <c:pt idx="22">
                  <c:v>6.25</c:v>
                </c:pt>
                <c:pt idx="23">
                  <c:v>8.6330935251798593</c:v>
                </c:pt>
              </c:numCache>
            </c:numRef>
          </c:val>
          <c:extLst>
            <c:ext xmlns:c16="http://schemas.microsoft.com/office/drawing/2014/chart" uri="{C3380CC4-5D6E-409C-BE32-E72D297353CC}">
              <c16:uniqueId val="{00000003-C48F-4D26-80C2-DCDE65A955C2}"/>
            </c:ext>
          </c:extLst>
        </c:ser>
        <c:ser>
          <c:idx val="4"/>
          <c:order val="4"/>
          <c:tx>
            <c:strRef>
              <c:f>Q5_taust!$F$322</c:f>
              <c:strCache>
                <c:ptCount val="1"/>
                <c:pt idx="0">
                  <c:v>Kindlustunne puudub täielikult</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C48F-4D26-80C2-DCDE65A955C2}"/>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C48F-4D26-80C2-DCDE65A955C2}"/>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Q5_taust!$A$323:$A$346</c:f>
              <c:strCache>
                <c:ptCount val="24"/>
                <c:pt idx="0">
                  <c:v>Toidulisandid, sh vitamiinid</c:v>
                </c:pt>
                <c:pt idx="1">
                  <c:v>Põhja-Eesti</c:v>
                </c:pt>
                <c:pt idx="2">
                  <c:v>Virumaa</c:v>
                </c:pt>
                <c:pt idx="3">
                  <c:v>Kesk-Eesti</c:v>
                </c:pt>
                <c:pt idx="4">
                  <c:v>Lääne-Eesti</c:v>
                </c:pt>
                <c:pt idx="5">
                  <c:v>Lõuna-Eesti</c:v>
                </c:pt>
                <c:pt idx="6">
                  <c:v>Värsked puu- ja köögiviljad ning marjad</c:v>
                </c:pt>
                <c:pt idx="7">
                  <c:v>Põhja-Eesti</c:v>
                </c:pt>
                <c:pt idx="8">
                  <c:v>Virumaa</c:v>
                </c:pt>
                <c:pt idx="9">
                  <c:v>Kesk-Eesti</c:v>
                </c:pt>
                <c:pt idx="10">
                  <c:v>Lääne-Eesti</c:v>
                </c:pt>
                <c:pt idx="11">
                  <c:v>Lõuna-Eesti</c:v>
                </c:pt>
                <c:pt idx="12">
                  <c:v>Plastpakendis ja –pudelites ning kilepakendis toit</c:v>
                </c:pt>
                <c:pt idx="13">
                  <c:v>Põhja-Eesti</c:v>
                </c:pt>
                <c:pt idx="14">
                  <c:v>Virumaa</c:v>
                </c:pt>
                <c:pt idx="15">
                  <c:v>Kesk-Eesti</c:v>
                </c:pt>
                <c:pt idx="16">
                  <c:v>Lääne-Eesti</c:v>
                </c:pt>
                <c:pt idx="17">
                  <c:v>Lõuna-Eesti</c:v>
                </c:pt>
                <c:pt idx="18">
                  <c:v>Lihatooted</c:v>
                </c:pt>
                <c:pt idx="19">
                  <c:v>Põhja-Eesti</c:v>
                </c:pt>
                <c:pt idx="20">
                  <c:v>Virumaa</c:v>
                </c:pt>
                <c:pt idx="21">
                  <c:v>Kesk-Eesti</c:v>
                </c:pt>
                <c:pt idx="22">
                  <c:v>Lääne-Eesti</c:v>
                </c:pt>
                <c:pt idx="23">
                  <c:v>Lõuna-Eesti</c:v>
                </c:pt>
              </c:strCache>
            </c:strRef>
          </c:cat>
          <c:val>
            <c:numRef>
              <c:f>Q5_taust!$F$323:$F$346</c:f>
              <c:numCache>
                <c:formatCode>0</c:formatCode>
                <c:ptCount val="24"/>
                <c:pt idx="1">
                  <c:v>5.6650246305418701</c:v>
                </c:pt>
                <c:pt idx="2">
                  <c:v>5.6451612903225801</c:v>
                </c:pt>
                <c:pt idx="3">
                  <c:v>5.8823529411764701</c:v>
                </c:pt>
                <c:pt idx="4">
                  <c:v>8.75</c:v>
                </c:pt>
                <c:pt idx="5">
                  <c:v>7.9136690647482002</c:v>
                </c:pt>
                <c:pt idx="7">
                  <c:v>4.1871921182265996</c:v>
                </c:pt>
                <c:pt idx="8">
                  <c:v>0.80645161290322598</c:v>
                </c:pt>
                <c:pt idx="9">
                  <c:v>0</c:v>
                </c:pt>
                <c:pt idx="10">
                  <c:v>2.5</c:v>
                </c:pt>
                <c:pt idx="11">
                  <c:v>2.8776978417266199</c:v>
                </c:pt>
                <c:pt idx="13">
                  <c:v>4.1871921182265996</c:v>
                </c:pt>
                <c:pt idx="14">
                  <c:v>4.8387096774193603</c:v>
                </c:pt>
                <c:pt idx="16">
                  <c:v>5</c:v>
                </c:pt>
                <c:pt idx="17">
                  <c:v>2.8776978417266199</c:v>
                </c:pt>
                <c:pt idx="19">
                  <c:v>4.1871921182265996</c:v>
                </c:pt>
                <c:pt idx="20">
                  <c:v>1.61290322580645</c:v>
                </c:pt>
                <c:pt idx="21">
                  <c:v>1.9607843137254899</c:v>
                </c:pt>
                <c:pt idx="22">
                  <c:v>2.5</c:v>
                </c:pt>
                <c:pt idx="23">
                  <c:v>1.43884892086331</c:v>
                </c:pt>
              </c:numCache>
            </c:numRef>
          </c:val>
          <c:extLst>
            <c:ext xmlns:c16="http://schemas.microsoft.com/office/drawing/2014/chart" uri="{C3380CC4-5D6E-409C-BE32-E72D297353CC}">
              <c16:uniqueId val="{00000005-C48F-4D26-80C2-DCDE65A955C2}"/>
            </c:ext>
          </c:extLst>
        </c:ser>
        <c:ser>
          <c:idx val="5"/>
          <c:order val="5"/>
          <c:tx>
            <c:strRef>
              <c:f>Q5_taust!$G$322</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C48F-4D26-80C2-DCDE65A955C2}"/>
              </c:ext>
            </c:extLst>
          </c:dPt>
          <c:dLbls>
            <c:dLbl>
              <c:idx val="4"/>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C48F-4D26-80C2-DCDE65A955C2}"/>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Q5_taust!$A$323:$A$346</c:f>
              <c:strCache>
                <c:ptCount val="24"/>
                <c:pt idx="0">
                  <c:v>Toidulisandid, sh vitamiinid</c:v>
                </c:pt>
                <c:pt idx="1">
                  <c:v>Põhja-Eesti</c:v>
                </c:pt>
                <c:pt idx="2">
                  <c:v>Virumaa</c:v>
                </c:pt>
                <c:pt idx="3">
                  <c:v>Kesk-Eesti</c:v>
                </c:pt>
                <c:pt idx="4">
                  <c:v>Lääne-Eesti</c:v>
                </c:pt>
                <c:pt idx="5">
                  <c:v>Lõuna-Eesti</c:v>
                </c:pt>
                <c:pt idx="6">
                  <c:v>Värsked puu- ja köögiviljad ning marjad</c:v>
                </c:pt>
                <c:pt idx="7">
                  <c:v>Põhja-Eesti</c:v>
                </c:pt>
                <c:pt idx="8">
                  <c:v>Virumaa</c:v>
                </c:pt>
                <c:pt idx="9">
                  <c:v>Kesk-Eesti</c:v>
                </c:pt>
                <c:pt idx="10">
                  <c:v>Lääne-Eesti</c:v>
                </c:pt>
                <c:pt idx="11">
                  <c:v>Lõuna-Eesti</c:v>
                </c:pt>
                <c:pt idx="12">
                  <c:v>Plastpakendis ja –pudelites ning kilepakendis toit</c:v>
                </c:pt>
                <c:pt idx="13">
                  <c:v>Põhja-Eesti</c:v>
                </c:pt>
                <c:pt idx="14">
                  <c:v>Virumaa</c:v>
                </c:pt>
                <c:pt idx="15">
                  <c:v>Kesk-Eesti</c:v>
                </c:pt>
                <c:pt idx="16">
                  <c:v>Lääne-Eesti</c:v>
                </c:pt>
                <c:pt idx="17">
                  <c:v>Lõuna-Eesti</c:v>
                </c:pt>
                <c:pt idx="18">
                  <c:v>Lihatooted</c:v>
                </c:pt>
                <c:pt idx="19">
                  <c:v>Põhja-Eesti</c:v>
                </c:pt>
                <c:pt idx="20">
                  <c:v>Virumaa</c:v>
                </c:pt>
                <c:pt idx="21">
                  <c:v>Kesk-Eesti</c:v>
                </c:pt>
                <c:pt idx="22">
                  <c:v>Lääne-Eesti</c:v>
                </c:pt>
                <c:pt idx="23">
                  <c:v>Lõuna-Eesti</c:v>
                </c:pt>
              </c:strCache>
            </c:strRef>
          </c:cat>
          <c:val>
            <c:numRef>
              <c:f>Q5_taust!$G$323:$G$346</c:f>
              <c:numCache>
                <c:formatCode>0</c:formatCode>
                <c:ptCount val="24"/>
                <c:pt idx="1">
                  <c:v>9.1133004926108399</c:v>
                </c:pt>
                <c:pt idx="2">
                  <c:v>7.2580645161290303</c:v>
                </c:pt>
                <c:pt idx="3">
                  <c:v>7.8431372549019596</c:v>
                </c:pt>
                <c:pt idx="4">
                  <c:v>8.75</c:v>
                </c:pt>
                <c:pt idx="5">
                  <c:v>10.071942446043201</c:v>
                </c:pt>
                <c:pt idx="7">
                  <c:v>1.97044334975369</c:v>
                </c:pt>
                <c:pt idx="8">
                  <c:v>2.4193548387096802</c:v>
                </c:pt>
                <c:pt idx="9">
                  <c:v>1.9607843137254899</c:v>
                </c:pt>
                <c:pt idx="10">
                  <c:v>3.75</c:v>
                </c:pt>
                <c:pt idx="11">
                  <c:v>3.5971223021582701</c:v>
                </c:pt>
                <c:pt idx="13">
                  <c:v>3.6945812807881802</c:v>
                </c:pt>
                <c:pt idx="14">
                  <c:v>2.4193548387096802</c:v>
                </c:pt>
                <c:pt idx="16">
                  <c:v>5</c:v>
                </c:pt>
                <c:pt idx="17">
                  <c:v>2.8776978417266199</c:v>
                </c:pt>
                <c:pt idx="19">
                  <c:v>5.9113300492610801</c:v>
                </c:pt>
                <c:pt idx="20">
                  <c:v>3.2258064516128999</c:v>
                </c:pt>
                <c:pt idx="22">
                  <c:v>3.75</c:v>
                </c:pt>
                <c:pt idx="23">
                  <c:v>4.3165467625899296</c:v>
                </c:pt>
              </c:numCache>
            </c:numRef>
          </c:val>
          <c:extLst>
            <c:ext xmlns:c16="http://schemas.microsoft.com/office/drawing/2014/chart" uri="{C3380CC4-5D6E-409C-BE32-E72D297353CC}">
              <c16:uniqueId val="{00000007-C48F-4D26-80C2-DCDE65A955C2}"/>
            </c:ext>
          </c:extLst>
        </c:ser>
        <c:dLbls>
          <c:showLegendKey val="0"/>
          <c:showVal val="0"/>
          <c:showCatName val="0"/>
          <c:showSerName val="0"/>
          <c:showPercent val="0"/>
          <c:showBubbleSize val="0"/>
        </c:dLbls>
        <c:gapWidth val="60"/>
        <c:shape val="box"/>
        <c:axId val="461717640"/>
        <c:axId val="461715288"/>
        <c:axId val="0"/>
      </c:bar3DChart>
      <c:catAx>
        <c:axId val="461717640"/>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61715288"/>
        <c:crosses val="autoZero"/>
        <c:auto val="1"/>
        <c:lblAlgn val="ctr"/>
        <c:lblOffset val="100"/>
        <c:noMultiLvlLbl val="0"/>
      </c:catAx>
      <c:valAx>
        <c:axId val="461715288"/>
        <c:scaling>
          <c:orientation val="minMax"/>
        </c:scaling>
        <c:delete val="1"/>
        <c:axPos val="t"/>
        <c:numFmt formatCode="0%" sourceLinked="1"/>
        <c:majorTickMark val="none"/>
        <c:minorTickMark val="none"/>
        <c:tickLblPos val="nextTo"/>
        <c:crossAx val="461717640"/>
        <c:crosses val="autoZero"/>
        <c:crossBetween val="between"/>
      </c:valAx>
    </c:plotArea>
    <c:legend>
      <c:legendPos val="r"/>
      <c:layout>
        <c:manualLayout>
          <c:xMode val="edge"/>
          <c:yMode val="edge"/>
          <c:x val="0.73644711189249124"/>
          <c:y val="0.4128510137439555"/>
          <c:w val="0.14269804120202992"/>
          <c:h val="0.36222670331097467"/>
        </c:manualLayout>
      </c:layout>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Milline on Teie kindlustunne järgmiste tootegruppide ohutuse osas? 
</a:t>
            </a:r>
            <a:r>
              <a:rPr lang="et-EE" sz="1400" b="0" strike="noStrike" spc="-1">
                <a:solidFill>
                  <a:srgbClr val="595959"/>
                </a:solidFill>
                <a:latin typeface="Calibri"/>
              </a:rPr>
              <a:t>N=800</a:t>
            </a:r>
          </a:p>
        </c:rich>
      </c:tx>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Q5_taust!$B$347</c:f>
              <c:strCache>
                <c:ptCount val="1"/>
                <c:pt idx="0">
                  <c:v>Olen täiesti kindel</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Q5_taust!$A$348:$A$371</c:f>
              <c:strCache>
                <c:ptCount val="24"/>
                <c:pt idx="0">
                  <c:v>Linnuliha</c:v>
                </c:pt>
                <c:pt idx="1">
                  <c:v>Põhja-Eesti</c:v>
                </c:pt>
                <c:pt idx="2">
                  <c:v>Virumaa</c:v>
                </c:pt>
                <c:pt idx="3">
                  <c:v>Kesk-Eesti</c:v>
                </c:pt>
                <c:pt idx="4">
                  <c:v>Lääne-Eesti</c:v>
                </c:pt>
                <c:pt idx="5">
                  <c:v>Lõuna-Eesti</c:v>
                </c:pt>
                <c:pt idx="6">
                  <c:v>Valmistoit</c:v>
                </c:pt>
                <c:pt idx="7">
                  <c:v>Põhja-Eesti</c:v>
                </c:pt>
                <c:pt idx="8">
                  <c:v>Virumaa</c:v>
                </c:pt>
                <c:pt idx="9">
                  <c:v>Kesk-Eesti</c:v>
                </c:pt>
                <c:pt idx="10">
                  <c:v>Lääne-Eesti</c:v>
                </c:pt>
                <c:pt idx="11">
                  <c:v>Lõuna-Eesti</c:v>
                </c:pt>
                <c:pt idx="12">
                  <c:v>Eelnevalt lõigatud ja pestud värsked köögiviljad</c:v>
                </c:pt>
                <c:pt idx="13">
                  <c:v>Põhja-Eesti</c:v>
                </c:pt>
                <c:pt idx="14">
                  <c:v>Virumaa</c:v>
                </c:pt>
                <c:pt idx="15">
                  <c:v>Kesk-Eesti</c:v>
                </c:pt>
                <c:pt idx="16">
                  <c:v>Lääne-Eesti</c:v>
                </c:pt>
                <c:pt idx="17">
                  <c:v>Lõuna-Eesti</c:v>
                </c:pt>
                <c:pt idx="18">
                  <c:v>Kala ja kalatooted</c:v>
                </c:pt>
                <c:pt idx="19">
                  <c:v>Põhja-Eesti</c:v>
                </c:pt>
                <c:pt idx="20">
                  <c:v>Virumaa</c:v>
                </c:pt>
                <c:pt idx="21">
                  <c:v>Kesk-Eesti</c:v>
                </c:pt>
                <c:pt idx="22">
                  <c:v>Lääne-Eesti</c:v>
                </c:pt>
                <c:pt idx="23">
                  <c:v>Lõuna-Eesti</c:v>
                </c:pt>
              </c:strCache>
            </c:strRef>
          </c:cat>
          <c:val>
            <c:numRef>
              <c:f>Q5_taust!$B$348:$B$371</c:f>
              <c:numCache>
                <c:formatCode>0</c:formatCode>
                <c:ptCount val="24"/>
                <c:pt idx="1">
                  <c:v>7.6354679802955703</c:v>
                </c:pt>
                <c:pt idx="2">
                  <c:v>10.4838709677419</c:v>
                </c:pt>
                <c:pt idx="3">
                  <c:v>13.7254901960784</c:v>
                </c:pt>
                <c:pt idx="4">
                  <c:v>11.25</c:v>
                </c:pt>
                <c:pt idx="5">
                  <c:v>7.19424460431655</c:v>
                </c:pt>
                <c:pt idx="7">
                  <c:v>7.3891625615763603</c:v>
                </c:pt>
                <c:pt idx="8">
                  <c:v>8.0645161290322598</c:v>
                </c:pt>
                <c:pt idx="9">
                  <c:v>3.9215686274509798</c:v>
                </c:pt>
                <c:pt idx="10">
                  <c:v>5</c:v>
                </c:pt>
                <c:pt idx="11">
                  <c:v>7.19424460431655</c:v>
                </c:pt>
                <c:pt idx="13">
                  <c:v>6.4039408866995098</c:v>
                </c:pt>
                <c:pt idx="14">
                  <c:v>8.8709677419354804</c:v>
                </c:pt>
                <c:pt idx="15">
                  <c:v>7.8431372549019596</c:v>
                </c:pt>
                <c:pt idx="16">
                  <c:v>2.5</c:v>
                </c:pt>
                <c:pt idx="17">
                  <c:v>7.9136690647482002</c:v>
                </c:pt>
                <c:pt idx="19">
                  <c:v>4.4334975369458096</c:v>
                </c:pt>
                <c:pt idx="20">
                  <c:v>9.67741935483871</c:v>
                </c:pt>
                <c:pt idx="21">
                  <c:v>9.8039215686274499</c:v>
                </c:pt>
                <c:pt idx="22">
                  <c:v>6.25</c:v>
                </c:pt>
                <c:pt idx="23">
                  <c:v>5.0359712230215798</c:v>
                </c:pt>
              </c:numCache>
            </c:numRef>
          </c:val>
          <c:extLst>
            <c:ext xmlns:c16="http://schemas.microsoft.com/office/drawing/2014/chart" uri="{C3380CC4-5D6E-409C-BE32-E72D297353CC}">
              <c16:uniqueId val="{00000000-4B4C-4486-AB75-EBEB59572AE1}"/>
            </c:ext>
          </c:extLst>
        </c:ser>
        <c:ser>
          <c:idx val="1"/>
          <c:order val="1"/>
          <c:tx>
            <c:strRef>
              <c:f>Q5_taust!$C$347</c:f>
              <c:strCache>
                <c:ptCount val="1"/>
                <c:pt idx="0">
                  <c:v>Pigem olen kindel</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Q5_taust!$A$348:$A$371</c:f>
              <c:strCache>
                <c:ptCount val="24"/>
                <c:pt idx="0">
                  <c:v>Linnuliha</c:v>
                </c:pt>
                <c:pt idx="1">
                  <c:v>Põhja-Eesti</c:v>
                </c:pt>
                <c:pt idx="2">
                  <c:v>Virumaa</c:v>
                </c:pt>
                <c:pt idx="3">
                  <c:v>Kesk-Eesti</c:v>
                </c:pt>
                <c:pt idx="4">
                  <c:v>Lääne-Eesti</c:v>
                </c:pt>
                <c:pt idx="5">
                  <c:v>Lõuna-Eesti</c:v>
                </c:pt>
                <c:pt idx="6">
                  <c:v>Valmistoit</c:v>
                </c:pt>
                <c:pt idx="7">
                  <c:v>Põhja-Eesti</c:v>
                </c:pt>
                <c:pt idx="8">
                  <c:v>Virumaa</c:v>
                </c:pt>
                <c:pt idx="9">
                  <c:v>Kesk-Eesti</c:v>
                </c:pt>
                <c:pt idx="10">
                  <c:v>Lääne-Eesti</c:v>
                </c:pt>
                <c:pt idx="11">
                  <c:v>Lõuna-Eesti</c:v>
                </c:pt>
                <c:pt idx="12">
                  <c:v>Eelnevalt lõigatud ja pestud värsked köögiviljad</c:v>
                </c:pt>
                <c:pt idx="13">
                  <c:v>Põhja-Eesti</c:v>
                </c:pt>
                <c:pt idx="14">
                  <c:v>Virumaa</c:v>
                </c:pt>
                <c:pt idx="15">
                  <c:v>Kesk-Eesti</c:v>
                </c:pt>
                <c:pt idx="16">
                  <c:v>Lääne-Eesti</c:v>
                </c:pt>
                <c:pt idx="17">
                  <c:v>Lõuna-Eesti</c:v>
                </c:pt>
                <c:pt idx="18">
                  <c:v>Kala ja kalatooted</c:v>
                </c:pt>
                <c:pt idx="19">
                  <c:v>Põhja-Eesti</c:v>
                </c:pt>
                <c:pt idx="20">
                  <c:v>Virumaa</c:v>
                </c:pt>
                <c:pt idx="21">
                  <c:v>Kesk-Eesti</c:v>
                </c:pt>
                <c:pt idx="22">
                  <c:v>Lääne-Eesti</c:v>
                </c:pt>
                <c:pt idx="23">
                  <c:v>Lõuna-Eesti</c:v>
                </c:pt>
              </c:strCache>
            </c:strRef>
          </c:cat>
          <c:val>
            <c:numRef>
              <c:f>Q5_taust!$C$348:$C$371</c:f>
              <c:numCache>
                <c:formatCode>0</c:formatCode>
                <c:ptCount val="24"/>
                <c:pt idx="1">
                  <c:v>40.394088669950698</c:v>
                </c:pt>
                <c:pt idx="2">
                  <c:v>41.129032258064498</c:v>
                </c:pt>
                <c:pt idx="3">
                  <c:v>45.098039215686299</c:v>
                </c:pt>
                <c:pt idx="4">
                  <c:v>47.5</c:v>
                </c:pt>
                <c:pt idx="5">
                  <c:v>36.690647482014398</c:v>
                </c:pt>
                <c:pt idx="7">
                  <c:v>25.862068965517199</c:v>
                </c:pt>
                <c:pt idx="8">
                  <c:v>24.193548387096801</c:v>
                </c:pt>
                <c:pt idx="9">
                  <c:v>39.2156862745098</c:v>
                </c:pt>
                <c:pt idx="10">
                  <c:v>41.25</c:v>
                </c:pt>
                <c:pt idx="11">
                  <c:v>38.129496402877699</c:v>
                </c:pt>
                <c:pt idx="13">
                  <c:v>29.064039408867</c:v>
                </c:pt>
                <c:pt idx="14">
                  <c:v>27.419354838709701</c:v>
                </c:pt>
                <c:pt idx="15">
                  <c:v>37.254901960784302</c:v>
                </c:pt>
                <c:pt idx="16">
                  <c:v>42.5</c:v>
                </c:pt>
                <c:pt idx="17">
                  <c:v>23.741007194244599</c:v>
                </c:pt>
                <c:pt idx="19">
                  <c:v>28.325123152709399</c:v>
                </c:pt>
                <c:pt idx="20">
                  <c:v>33.064516129032299</c:v>
                </c:pt>
                <c:pt idx="21">
                  <c:v>45.098039215686299</c:v>
                </c:pt>
                <c:pt idx="22">
                  <c:v>40</c:v>
                </c:pt>
                <c:pt idx="23">
                  <c:v>35.251798561151098</c:v>
                </c:pt>
              </c:numCache>
            </c:numRef>
          </c:val>
          <c:extLst>
            <c:ext xmlns:c16="http://schemas.microsoft.com/office/drawing/2014/chart" uri="{C3380CC4-5D6E-409C-BE32-E72D297353CC}">
              <c16:uniqueId val="{00000001-4B4C-4486-AB75-EBEB59572AE1}"/>
            </c:ext>
          </c:extLst>
        </c:ser>
        <c:ser>
          <c:idx val="2"/>
          <c:order val="2"/>
          <c:tx>
            <c:strRef>
              <c:f>Q5_taust!$D$347</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Q5_taust!$A$348:$A$371</c:f>
              <c:strCache>
                <c:ptCount val="24"/>
                <c:pt idx="0">
                  <c:v>Linnuliha</c:v>
                </c:pt>
                <c:pt idx="1">
                  <c:v>Põhja-Eesti</c:v>
                </c:pt>
                <c:pt idx="2">
                  <c:v>Virumaa</c:v>
                </c:pt>
                <c:pt idx="3">
                  <c:v>Kesk-Eesti</c:v>
                </c:pt>
                <c:pt idx="4">
                  <c:v>Lääne-Eesti</c:v>
                </c:pt>
                <c:pt idx="5">
                  <c:v>Lõuna-Eesti</c:v>
                </c:pt>
                <c:pt idx="6">
                  <c:v>Valmistoit</c:v>
                </c:pt>
                <c:pt idx="7">
                  <c:v>Põhja-Eesti</c:v>
                </c:pt>
                <c:pt idx="8">
                  <c:v>Virumaa</c:v>
                </c:pt>
                <c:pt idx="9">
                  <c:v>Kesk-Eesti</c:v>
                </c:pt>
                <c:pt idx="10">
                  <c:v>Lääne-Eesti</c:v>
                </c:pt>
                <c:pt idx="11">
                  <c:v>Lõuna-Eesti</c:v>
                </c:pt>
                <c:pt idx="12">
                  <c:v>Eelnevalt lõigatud ja pestud värsked köögiviljad</c:v>
                </c:pt>
                <c:pt idx="13">
                  <c:v>Põhja-Eesti</c:v>
                </c:pt>
                <c:pt idx="14">
                  <c:v>Virumaa</c:v>
                </c:pt>
                <c:pt idx="15">
                  <c:v>Kesk-Eesti</c:v>
                </c:pt>
                <c:pt idx="16">
                  <c:v>Lääne-Eesti</c:v>
                </c:pt>
                <c:pt idx="17">
                  <c:v>Lõuna-Eesti</c:v>
                </c:pt>
                <c:pt idx="18">
                  <c:v>Kala ja kalatooted</c:v>
                </c:pt>
                <c:pt idx="19">
                  <c:v>Põhja-Eesti</c:v>
                </c:pt>
                <c:pt idx="20">
                  <c:v>Virumaa</c:v>
                </c:pt>
                <c:pt idx="21">
                  <c:v>Kesk-Eesti</c:v>
                </c:pt>
                <c:pt idx="22">
                  <c:v>Lääne-Eesti</c:v>
                </c:pt>
                <c:pt idx="23">
                  <c:v>Lõuna-Eesti</c:v>
                </c:pt>
              </c:strCache>
            </c:strRef>
          </c:cat>
          <c:val>
            <c:numRef>
              <c:f>Q5_taust!$D$348:$D$371</c:f>
              <c:numCache>
                <c:formatCode>0</c:formatCode>
                <c:ptCount val="24"/>
                <c:pt idx="1">
                  <c:v>31.034482758620701</c:v>
                </c:pt>
                <c:pt idx="2">
                  <c:v>32.258064516128997</c:v>
                </c:pt>
                <c:pt idx="3">
                  <c:v>25.490196078431399</c:v>
                </c:pt>
                <c:pt idx="4">
                  <c:v>27.5</c:v>
                </c:pt>
                <c:pt idx="5">
                  <c:v>31.654676258992801</c:v>
                </c:pt>
                <c:pt idx="7">
                  <c:v>43.349753694581302</c:v>
                </c:pt>
                <c:pt idx="8">
                  <c:v>45.9677419354839</c:v>
                </c:pt>
                <c:pt idx="9">
                  <c:v>37.254901960784302</c:v>
                </c:pt>
                <c:pt idx="10">
                  <c:v>30</c:v>
                </c:pt>
                <c:pt idx="11">
                  <c:v>33.812949640287798</c:v>
                </c:pt>
                <c:pt idx="13">
                  <c:v>39.162561576354697</c:v>
                </c:pt>
                <c:pt idx="14">
                  <c:v>37.096774193548399</c:v>
                </c:pt>
                <c:pt idx="15">
                  <c:v>29.411764705882302</c:v>
                </c:pt>
                <c:pt idx="16">
                  <c:v>27.5</c:v>
                </c:pt>
                <c:pt idx="17">
                  <c:v>42.4460431654676</c:v>
                </c:pt>
                <c:pt idx="19">
                  <c:v>41.133004926108399</c:v>
                </c:pt>
                <c:pt idx="20">
                  <c:v>41.935483870967701</c:v>
                </c:pt>
                <c:pt idx="21">
                  <c:v>31.372549019607799</c:v>
                </c:pt>
                <c:pt idx="22">
                  <c:v>37.5</c:v>
                </c:pt>
                <c:pt idx="23">
                  <c:v>33.812949640287798</c:v>
                </c:pt>
              </c:numCache>
            </c:numRef>
          </c:val>
          <c:extLst>
            <c:ext xmlns:c16="http://schemas.microsoft.com/office/drawing/2014/chart" uri="{C3380CC4-5D6E-409C-BE32-E72D297353CC}">
              <c16:uniqueId val="{00000002-4B4C-4486-AB75-EBEB59572AE1}"/>
            </c:ext>
          </c:extLst>
        </c:ser>
        <c:ser>
          <c:idx val="3"/>
          <c:order val="3"/>
          <c:tx>
            <c:strRef>
              <c:f>Q5_taust!$E$347</c:f>
              <c:strCache>
                <c:ptCount val="1"/>
                <c:pt idx="0">
                  <c:v>Pigem ei ole kindel</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Q5_taust!$A$348:$A$371</c:f>
              <c:strCache>
                <c:ptCount val="24"/>
                <c:pt idx="0">
                  <c:v>Linnuliha</c:v>
                </c:pt>
                <c:pt idx="1">
                  <c:v>Põhja-Eesti</c:v>
                </c:pt>
                <c:pt idx="2">
                  <c:v>Virumaa</c:v>
                </c:pt>
                <c:pt idx="3">
                  <c:v>Kesk-Eesti</c:v>
                </c:pt>
                <c:pt idx="4">
                  <c:v>Lääne-Eesti</c:v>
                </c:pt>
                <c:pt idx="5">
                  <c:v>Lõuna-Eesti</c:v>
                </c:pt>
                <c:pt idx="6">
                  <c:v>Valmistoit</c:v>
                </c:pt>
                <c:pt idx="7">
                  <c:v>Põhja-Eesti</c:v>
                </c:pt>
                <c:pt idx="8">
                  <c:v>Virumaa</c:v>
                </c:pt>
                <c:pt idx="9">
                  <c:v>Kesk-Eesti</c:v>
                </c:pt>
                <c:pt idx="10">
                  <c:v>Lääne-Eesti</c:v>
                </c:pt>
                <c:pt idx="11">
                  <c:v>Lõuna-Eesti</c:v>
                </c:pt>
                <c:pt idx="12">
                  <c:v>Eelnevalt lõigatud ja pestud värsked köögiviljad</c:v>
                </c:pt>
                <c:pt idx="13">
                  <c:v>Põhja-Eesti</c:v>
                </c:pt>
                <c:pt idx="14">
                  <c:v>Virumaa</c:v>
                </c:pt>
                <c:pt idx="15">
                  <c:v>Kesk-Eesti</c:v>
                </c:pt>
                <c:pt idx="16">
                  <c:v>Lääne-Eesti</c:v>
                </c:pt>
                <c:pt idx="17">
                  <c:v>Lõuna-Eesti</c:v>
                </c:pt>
                <c:pt idx="18">
                  <c:v>Kala ja kalatooted</c:v>
                </c:pt>
                <c:pt idx="19">
                  <c:v>Põhja-Eesti</c:v>
                </c:pt>
                <c:pt idx="20">
                  <c:v>Virumaa</c:v>
                </c:pt>
                <c:pt idx="21">
                  <c:v>Kesk-Eesti</c:v>
                </c:pt>
                <c:pt idx="22">
                  <c:v>Lääne-Eesti</c:v>
                </c:pt>
                <c:pt idx="23">
                  <c:v>Lõuna-Eesti</c:v>
                </c:pt>
              </c:strCache>
            </c:strRef>
          </c:cat>
          <c:val>
            <c:numRef>
              <c:f>Q5_taust!$E$348:$E$371</c:f>
              <c:numCache>
                <c:formatCode>0</c:formatCode>
                <c:ptCount val="24"/>
                <c:pt idx="1">
                  <c:v>12.3152709359606</c:v>
                </c:pt>
                <c:pt idx="2">
                  <c:v>11.290322580645199</c:v>
                </c:pt>
                <c:pt idx="3">
                  <c:v>11.764705882352899</c:v>
                </c:pt>
                <c:pt idx="4">
                  <c:v>7.5</c:v>
                </c:pt>
                <c:pt idx="5">
                  <c:v>17.266187050359701</c:v>
                </c:pt>
                <c:pt idx="7">
                  <c:v>14.0394088669951</c:v>
                </c:pt>
                <c:pt idx="8">
                  <c:v>10.4838709677419</c:v>
                </c:pt>
                <c:pt idx="9">
                  <c:v>17.647058823529399</c:v>
                </c:pt>
                <c:pt idx="10">
                  <c:v>13.75</c:v>
                </c:pt>
                <c:pt idx="11">
                  <c:v>14.3884892086331</c:v>
                </c:pt>
                <c:pt idx="13">
                  <c:v>16.009852216748801</c:v>
                </c:pt>
                <c:pt idx="14">
                  <c:v>16.129032258064498</c:v>
                </c:pt>
                <c:pt idx="15">
                  <c:v>15.6862745098039</c:v>
                </c:pt>
                <c:pt idx="16">
                  <c:v>18.75</c:v>
                </c:pt>
                <c:pt idx="17">
                  <c:v>15.1079136690647</c:v>
                </c:pt>
                <c:pt idx="19">
                  <c:v>16.995073891625601</c:v>
                </c:pt>
                <c:pt idx="20">
                  <c:v>9.67741935483871</c:v>
                </c:pt>
                <c:pt idx="21">
                  <c:v>11.764705882352899</c:v>
                </c:pt>
                <c:pt idx="22">
                  <c:v>11.25</c:v>
                </c:pt>
                <c:pt idx="23">
                  <c:v>19.424460431654701</c:v>
                </c:pt>
              </c:numCache>
            </c:numRef>
          </c:val>
          <c:extLst>
            <c:ext xmlns:c16="http://schemas.microsoft.com/office/drawing/2014/chart" uri="{C3380CC4-5D6E-409C-BE32-E72D297353CC}">
              <c16:uniqueId val="{00000003-4B4C-4486-AB75-EBEB59572AE1}"/>
            </c:ext>
          </c:extLst>
        </c:ser>
        <c:ser>
          <c:idx val="4"/>
          <c:order val="4"/>
          <c:tx>
            <c:strRef>
              <c:f>Q5_taust!$F$347</c:f>
              <c:strCache>
                <c:ptCount val="1"/>
                <c:pt idx="0">
                  <c:v>Kindlustunne puudub täielikult</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4B4C-4486-AB75-EBEB59572AE1}"/>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4B4C-4486-AB75-EBEB59572AE1}"/>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Q5_taust!$A$348:$A$371</c:f>
              <c:strCache>
                <c:ptCount val="24"/>
                <c:pt idx="0">
                  <c:v>Linnuliha</c:v>
                </c:pt>
                <c:pt idx="1">
                  <c:v>Põhja-Eesti</c:v>
                </c:pt>
                <c:pt idx="2">
                  <c:v>Virumaa</c:v>
                </c:pt>
                <c:pt idx="3">
                  <c:v>Kesk-Eesti</c:v>
                </c:pt>
                <c:pt idx="4">
                  <c:v>Lääne-Eesti</c:v>
                </c:pt>
                <c:pt idx="5">
                  <c:v>Lõuna-Eesti</c:v>
                </c:pt>
                <c:pt idx="6">
                  <c:v>Valmistoit</c:v>
                </c:pt>
                <c:pt idx="7">
                  <c:v>Põhja-Eesti</c:v>
                </c:pt>
                <c:pt idx="8">
                  <c:v>Virumaa</c:v>
                </c:pt>
                <c:pt idx="9">
                  <c:v>Kesk-Eesti</c:v>
                </c:pt>
                <c:pt idx="10">
                  <c:v>Lääne-Eesti</c:v>
                </c:pt>
                <c:pt idx="11">
                  <c:v>Lõuna-Eesti</c:v>
                </c:pt>
                <c:pt idx="12">
                  <c:v>Eelnevalt lõigatud ja pestud värsked köögiviljad</c:v>
                </c:pt>
                <c:pt idx="13">
                  <c:v>Põhja-Eesti</c:v>
                </c:pt>
                <c:pt idx="14">
                  <c:v>Virumaa</c:v>
                </c:pt>
                <c:pt idx="15">
                  <c:v>Kesk-Eesti</c:v>
                </c:pt>
                <c:pt idx="16">
                  <c:v>Lääne-Eesti</c:v>
                </c:pt>
                <c:pt idx="17">
                  <c:v>Lõuna-Eesti</c:v>
                </c:pt>
                <c:pt idx="18">
                  <c:v>Kala ja kalatooted</c:v>
                </c:pt>
                <c:pt idx="19">
                  <c:v>Põhja-Eesti</c:v>
                </c:pt>
                <c:pt idx="20">
                  <c:v>Virumaa</c:v>
                </c:pt>
                <c:pt idx="21">
                  <c:v>Kesk-Eesti</c:v>
                </c:pt>
                <c:pt idx="22">
                  <c:v>Lääne-Eesti</c:v>
                </c:pt>
                <c:pt idx="23">
                  <c:v>Lõuna-Eesti</c:v>
                </c:pt>
              </c:strCache>
            </c:strRef>
          </c:cat>
          <c:val>
            <c:numRef>
              <c:f>Q5_taust!$F$348:$F$371</c:f>
              <c:numCache>
                <c:formatCode>0</c:formatCode>
                <c:ptCount val="24"/>
                <c:pt idx="1">
                  <c:v>4.4334975369458096</c:v>
                </c:pt>
                <c:pt idx="2">
                  <c:v>2.4193548387096802</c:v>
                </c:pt>
                <c:pt idx="3">
                  <c:v>1.9607843137254899</c:v>
                </c:pt>
                <c:pt idx="4">
                  <c:v>2.5</c:v>
                </c:pt>
                <c:pt idx="5">
                  <c:v>2.1582733812949599</c:v>
                </c:pt>
                <c:pt idx="7">
                  <c:v>5.6650246305418701</c:v>
                </c:pt>
                <c:pt idx="8">
                  <c:v>5.6451612903225801</c:v>
                </c:pt>
                <c:pt idx="9">
                  <c:v>1.9607843137254899</c:v>
                </c:pt>
                <c:pt idx="10">
                  <c:v>5</c:v>
                </c:pt>
                <c:pt idx="11">
                  <c:v>4.3165467625899296</c:v>
                </c:pt>
                <c:pt idx="13">
                  <c:v>5.6650246305418701</c:v>
                </c:pt>
                <c:pt idx="14">
                  <c:v>4.8387096774193603</c:v>
                </c:pt>
                <c:pt idx="15">
                  <c:v>7.8431372549019596</c:v>
                </c:pt>
                <c:pt idx="16">
                  <c:v>3.75</c:v>
                </c:pt>
                <c:pt idx="17">
                  <c:v>4.3165467625899296</c:v>
                </c:pt>
                <c:pt idx="19">
                  <c:v>4.4334975369458096</c:v>
                </c:pt>
                <c:pt idx="20">
                  <c:v>3.2258064516128999</c:v>
                </c:pt>
                <c:pt idx="21">
                  <c:v>0</c:v>
                </c:pt>
                <c:pt idx="22">
                  <c:v>0</c:v>
                </c:pt>
                <c:pt idx="23">
                  <c:v>1.43884892086331</c:v>
                </c:pt>
              </c:numCache>
            </c:numRef>
          </c:val>
          <c:extLst>
            <c:ext xmlns:c16="http://schemas.microsoft.com/office/drawing/2014/chart" uri="{C3380CC4-5D6E-409C-BE32-E72D297353CC}">
              <c16:uniqueId val="{00000005-4B4C-4486-AB75-EBEB59572AE1}"/>
            </c:ext>
          </c:extLst>
        </c:ser>
        <c:ser>
          <c:idx val="5"/>
          <c:order val="5"/>
          <c:tx>
            <c:strRef>
              <c:f>Q5_taust!$G$347</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4B4C-4486-AB75-EBEB59572AE1}"/>
              </c:ext>
            </c:extLst>
          </c:dPt>
          <c:dLbls>
            <c:dLbl>
              <c:idx val="4"/>
              <c:layout>
                <c:manualLayout>
                  <c:x val="5.0793640636191103E-3"/>
                  <c:y val="1.8747653032552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4B4C-4486-AB75-EBEB59572AE1}"/>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Q5_taust!$A$348:$A$371</c:f>
              <c:strCache>
                <c:ptCount val="24"/>
                <c:pt idx="0">
                  <c:v>Linnuliha</c:v>
                </c:pt>
                <c:pt idx="1">
                  <c:v>Põhja-Eesti</c:v>
                </c:pt>
                <c:pt idx="2">
                  <c:v>Virumaa</c:v>
                </c:pt>
                <c:pt idx="3">
                  <c:v>Kesk-Eesti</c:v>
                </c:pt>
                <c:pt idx="4">
                  <c:v>Lääne-Eesti</c:v>
                </c:pt>
                <c:pt idx="5">
                  <c:v>Lõuna-Eesti</c:v>
                </c:pt>
                <c:pt idx="6">
                  <c:v>Valmistoit</c:v>
                </c:pt>
                <c:pt idx="7">
                  <c:v>Põhja-Eesti</c:v>
                </c:pt>
                <c:pt idx="8">
                  <c:v>Virumaa</c:v>
                </c:pt>
                <c:pt idx="9">
                  <c:v>Kesk-Eesti</c:v>
                </c:pt>
                <c:pt idx="10">
                  <c:v>Lääne-Eesti</c:v>
                </c:pt>
                <c:pt idx="11">
                  <c:v>Lõuna-Eesti</c:v>
                </c:pt>
                <c:pt idx="12">
                  <c:v>Eelnevalt lõigatud ja pestud värsked köögiviljad</c:v>
                </c:pt>
                <c:pt idx="13">
                  <c:v>Põhja-Eesti</c:v>
                </c:pt>
                <c:pt idx="14">
                  <c:v>Virumaa</c:v>
                </c:pt>
                <c:pt idx="15">
                  <c:v>Kesk-Eesti</c:v>
                </c:pt>
                <c:pt idx="16">
                  <c:v>Lääne-Eesti</c:v>
                </c:pt>
                <c:pt idx="17">
                  <c:v>Lõuna-Eesti</c:v>
                </c:pt>
                <c:pt idx="18">
                  <c:v>Kala ja kalatooted</c:v>
                </c:pt>
                <c:pt idx="19">
                  <c:v>Põhja-Eesti</c:v>
                </c:pt>
                <c:pt idx="20">
                  <c:v>Virumaa</c:v>
                </c:pt>
                <c:pt idx="21">
                  <c:v>Kesk-Eesti</c:v>
                </c:pt>
                <c:pt idx="22">
                  <c:v>Lääne-Eesti</c:v>
                </c:pt>
                <c:pt idx="23">
                  <c:v>Lõuna-Eesti</c:v>
                </c:pt>
              </c:strCache>
            </c:strRef>
          </c:cat>
          <c:val>
            <c:numRef>
              <c:f>Q5_taust!$G$348:$G$371</c:f>
              <c:numCache>
                <c:formatCode>0</c:formatCode>
                <c:ptCount val="24"/>
                <c:pt idx="1">
                  <c:v>4.1871921182265996</c:v>
                </c:pt>
                <c:pt idx="2">
                  <c:v>2.4193548387096802</c:v>
                </c:pt>
                <c:pt idx="3">
                  <c:v>1.9607843137254899</c:v>
                </c:pt>
                <c:pt idx="4">
                  <c:v>3.75</c:v>
                </c:pt>
                <c:pt idx="5">
                  <c:v>5.0359712230215798</c:v>
                </c:pt>
                <c:pt idx="7">
                  <c:v>3.6945812807881802</c:v>
                </c:pt>
                <c:pt idx="8">
                  <c:v>5.6451612903225801</c:v>
                </c:pt>
                <c:pt idx="10">
                  <c:v>5</c:v>
                </c:pt>
                <c:pt idx="11">
                  <c:v>2.1582733812949599</c:v>
                </c:pt>
                <c:pt idx="13">
                  <c:v>3.6945812807881802</c:v>
                </c:pt>
                <c:pt idx="14">
                  <c:v>5.6451612903225801</c:v>
                </c:pt>
                <c:pt idx="15">
                  <c:v>1.9607843137254899</c:v>
                </c:pt>
                <c:pt idx="16">
                  <c:v>5</c:v>
                </c:pt>
                <c:pt idx="17">
                  <c:v>6.47482014388489</c:v>
                </c:pt>
                <c:pt idx="19">
                  <c:v>4.6798029556650302</c:v>
                </c:pt>
                <c:pt idx="20">
                  <c:v>2.4193548387096802</c:v>
                </c:pt>
                <c:pt idx="21">
                  <c:v>1.9607843137254899</c:v>
                </c:pt>
                <c:pt idx="22">
                  <c:v>5</c:v>
                </c:pt>
                <c:pt idx="23">
                  <c:v>5.0359712230215798</c:v>
                </c:pt>
              </c:numCache>
            </c:numRef>
          </c:val>
          <c:extLst>
            <c:ext xmlns:c16="http://schemas.microsoft.com/office/drawing/2014/chart" uri="{C3380CC4-5D6E-409C-BE32-E72D297353CC}">
              <c16:uniqueId val="{00000007-4B4C-4486-AB75-EBEB59572AE1}"/>
            </c:ext>
          </c:extLst>
        </c:ser>
        <c:dLbls>
          <c:showLegendKey val="0"/>
          <c:showVal val="0"/>
          <c:showCatName val="0"/>
          <c:showSerName val="0"/>
          <c:showPercent val="0"/>
          <c:showBubbleSize val="0"/>
        </c:dLbls>
        <c:gapWidth val="60"/>
        <c:shape val="box"/>
        <c:axId val="461719600"/>
        <c:axId val="461721168"/>
        <c:axId val="0"/>
      </c:bar3DChart>
      <c:catAx>
        <c:axId val="461719600"/>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461721168"/>
        <c:crosses val="autoZero"/>
        <c:auto val="1"/>
        <c:lblAlgn val="ctr"/>
        <c:lblOffset val="100"/>
        <c:noMultiLvlLbl val="0"/>
      </c:catAx>
      <c:valAx>
        <c:axId val="461721168"/>
        <c:scaling>
          <c:orientation val="minMax"/>
        </c:scaling>
        <c:delete val="1"/>
        <c:axPos val="t"/>
        <c:numFmt formatCode="0%" sourceLinked="1"/>
        <c:majorTickMark val="none"/>
        <c:minorTickMark val="none"/>
        <c:tickLblPos val="nextTo"/>
        <c:crossAx val="461719600"/>
        <c:crosses val="autoZero"/>
        <c:crossBetween val="between"/>
      </c:valAx>
    </c:plotArea>
    <c:legend>
      <c:legendPos val="r"/>
      <c:layout>
        <c:manualLayout>
          <c:xMode val="edge"/>
          <c:yMode val="edge"/>
          <c:x val="0.73754595933982015"/>
          <c:y val="0.38718401866433372"/>
          <c:w val="0.14834660040258568"/>
          <c:h val="0.32040974044911058"/>
        </c:manualLayout>
      </c:layout>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n-GB" sz="1400" b="1" strike="noStrike" spc="-1">
                <a:solidFill>
                  <a:srgbClr val="595959"/>
                </a:solidFill>
                <a:latin typeface="Calibri"/>
              </a:defRPr>
            </a:pPr>
            <a:r>
              <a:rPr lang="en-GB" sz="1400" b="1" strike="noStrike" spc="-1">
                <a:solidFill>
                  <a:srgbClr val="595959"/>
                </a:solidFill>
                <a:latin typeface="Calibri"/>
              </a:rPr>
              <a:t>Milline on Teie hinnang oma tervisele? 
</a:t>
            </a:r>
            <a:r>
              <a:rPr lang="en-GB" sz="1400" b="0" strike="noStrike" spc="-1">
                <a:solidFill>
                  <a:srgbClr val="595959"/>
                </a:solidFill>
                <a:latin typeface="Calibri"/>
              </a:rPr>
              <a:t>N=800</a:t>
            </a:r>
          </a:p>
        </c:rich>
      </c:tx>
      <c:layout>
        <c:manualLayout>
          <c:xMode val="edge"/>
          <c:yMode val="edge"/>
          <c:x val="0.247482837528604"/>
          <c:y val="1.7082111436950102E-2"/>
        </c:manualLayout>
      </c:layout>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stacked"/>
        <c:varyColors val="0"/>
        <c:ser>
          <c:idx val="0"/>
          <c:order val="0"/>
          <c:tx>
            <c:strRef>
              <c:f>Tervis!$C$2</c:f>
              <c:strCache>
                <c:ptCount val="1"/>
                <c:pt idx="0">
                  <c:v>Väga hea</c:v>
                </c:pt>
              </c:strCache>
            </c:strRef>
          </c:tx>
          <c:spPr>
            <a:solidFill>
              <a:srgbClr val="2E75B6"/>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multiLvlStrRef>
              <c:f>Tervis!$A$3:$B$16</c:f>
              <c:multiLvlStrCache>
                <c:ptCount val="14"/>
                <c:lvl>
                  <c:pt idx="0">
                    <c:v>Üldjaotus</c:v>
                  </c:pt>
                  <c:pt idx="1">
                    <c:v>Mees</c:v>
                  </c:pt>
                  <c:pt idx="2">
                    <c:v>Naine</c:v>
                  </c:pt>
                  <c:pt idx="3">
                    <c:v>18-29</c:v>
                  </c:pt>
                  <c:pt idx="4">
                    <c:v>30-49</c:v>
                  </c:pt>
                  <c:pt idx="5">
                    <c:v>50-64</c:v>
                  </c:pt>
                  <c:pt idx="6">
                    <c:v>65-74</c:v>
                  </c:pt>
                  <c:pt idx="7">
                    <c:v>eesti</c:v>
                  </c:pt>
                  <c:pt idx="8">
                    <c:v>vene ja muu</c:v>
                  </c:pt>
                  <c:pt idx="9">
                    <c:v>Põhja-Eesti</c:v>
                  </c:pt>
                  <c:pt idx="10">
                    <c:v>Kirde-Eesti</c:v>
                  </c:pt>
                  <c:pt idx="11">
                    <c:v>Kesk-Eesti</c:v>
                  </c:pt>
                  <c:pt idx="12">
                    <c:v>Lääne-Eesti</c:v>
                  </c:pt>
                  <c:pt idx="13">
                    <c:v>Lõuna-Eesti</c:v>
                  </c:pt>
                </c:lvl>
                <c:lvl>
                  <c:pt idx="1">
                    <c:v>Sugu</c:v>
                  </c:pt>
                  <c:pt idx="3">
                    <c:v>Vanus</c:v>
                  </c:pt>
                  <c:pt idx="7">
                    <c:v>Suhtluskeel</c:v>
                  </c:pt>
                  <c:pt idx="9">
                    <c:v>Elukoht</c:v>
                  </c:pt>
                </c:lvl>
              </c:multiLvlStrCache>
            </c:multiLvlStrRef>
          </c:cat>
          <c:val>
            <c:numRef>
              <c:f>Tervis!$C$3:$C$16</c:f>
              <c:numCache>
                <c:formatCode>0</c:formatCode>
                <c:ptCount val="14"/>
                <c:pt idx="0">
                  <c:v>9.125</c:v>
                </c:pt>
                <c:pt idx="1">
                  <c:v>7.4074074074074101</c:v>
                </c:pt>
                <c:pt idx="2">
                  <c:v>10.6635071090047</c:v>
                </c:pt>
                <c:pt idx="3">
                  <c:v>16.058394160583902</c:v>
                </c:pt>
                <c:pt idx="4">
                  <c:v>10.703363914373099</c:v>
                </c:pt>
                <c:pt idx="5">
                  <c:v>4.7619047619047601</c:v>
                </c:pt>
                <c:pt idx="6">
                  <c:v>4.7619047619047601</c:v>
                </c:pt>
                <c:pt idx="7">
                  <c:v>9.0579710144927503</c:v>
                </c:pt>
                <c:pt idx="8">
                  <c:v>9.2741935483870996</c:v>
                </c:pt>
                <c:pt idx="9">
                  <c:v>10.5911330049261</c:v>
                </c:pt>
                <c:pt idx="10">
                  <c:v>8.8709677419354804</c:v>
                </c:pt>
                <c:pt idx="11">
                  <c:v>9.8039215686274499</c:v>
                </c:pt>
                <c:pt idx="12">
                  <c:v>3.75</c:v>
                </c:pt>
                <c:pt idx="13">
                  <c:v>7.9136690647482002</c:v>
                </c:pt>
              </c:numCache>
            </c:numRef>
          </c:val>
          <c:extLst>
            <c:ext xmlns:c16="http://schemas.microsoft.com/office/drawing/2014/chart" uri="{C3380CC4-5D6E-409C-BE32-E72D297353CC}">
              <c16:uniqueId val="{00000000-9151-4143-ACBE-1831F1CBEF4A}"/>
            </c:ext>
          </c:extLst>
        </c:ser>
        <c:ser>
          <c:idx val="1"/>
          <c:order val="1"/>
          <c:tx>
            <c:strRef>
              <c:f>Tervis!$D$2</c:f>
              <c:strCache>
                <c:ptCount val="1"/>
                <c:pt idx="0">
                  <c:v>Pigem hea</c:v>
                </c:pt>
              </c:strCache>
            </c:strRef>
          </c:tx>
          <c:spPr>
            <a:solidFill>
              <a:srgbClr val="9DC3E6"/>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multiLvlStrRef>
              <c:f>Tervis!$A$3:$B$16</c:f>
              <c:multiLvlStrCache>
                <c:ptCount val="14"/>
                <c:lvl>
                  <c:pt idx="0">
                    <c:v>Üldjaotus</c:v>
                  </c:pt>
                  <c:pt idx="1">
                    <c:v>Mees</c:v>
                  </c:pt>
                  <c:pt idx="2">
                    <c:v>Naine</c:v>
                  </c:pt>
                  <c:pt idx="3">
                    <c:v>18-29</c:v>
                  </c:pt>
                  <c:pt idx="4">
                    <c:v>30-49</c:v>
                  </c:pt>
                  <c:pt idx="5">
                    <c:v>50-64</c:v>
                  </c:pt>
                  <c:pt idx="6">
                    <c:v>65-74</c:v>
                  </c:pt>
                  <c:pt idx="7">
                    <c:v>eesti</c:v>
                  </c:pt>
                  <c:pt idx="8">
                    <c:v>vene ja muu</c:v>
                  </c:pt>
                  <c:pt idx="9">
                    <c:v>Põhja-Eesti</c:v>
                  </c:pt>
                  <c:pt idx="10">
                    <c:v>Kirde-Eesti</c:v>
                  </c:pt>
                  <c:pt idx="11">
                    <c:v>Kesk-Eesti</c:v>
                  </c:pt>
                  <c:pt idx="12">
                    <c:v>Lääne-Eesti</c:v>
                  </c:pt>
                  <c:pt idx="13">
                    <c:v>Lõuna-Eesti</c:v>
                  </c:pt>
                </c:lvl>
                <c:lvl>
                  <c:pt idx="1">
                    <c:v>Sugu</c:v>
                  </c:pt>
                  <c:pt idx="3">
                    <c:v>Vanus</c:v>
                  </c:pt>
                  <c:pt idx="7">
                    <c:v>Suhtluskeel</c:v>
                  </c:pt>
                  <c:pt idx="9">
                    <c:v>Elukoht</c:v>
                  </c:pt>
                </c:lvl>
              </c:multiLvlStrCache>
            </c:multiLvlStrRef>
          </c:cat>
          <c:val>
            <c:numRef>
              <c:f>Tervis!$D$3:$D$16</c:f>
              <c:numCache>
                <c:formatCode>0</c:formatCode>
                <c:ptCount val="14"/>
                <c:pt idx="0">
                  <c:v>51.25</c:v>
                </c:pt>
                <c:pt idx="1">
                  <c:v>46.031746031746003</c:v>
                </c:pt>
                <c:pt idx="2">
                  <c:v>55.924170616113699</c:v>
                </c:pt>
                <c:pt idx="3">
                  <c:v>64.233576642335805</c:v>
                </c:pt>
                <c:pt idx="4">
                  <c:v>51.376146788990802</c:v>
                </c:pt>
                <c:pt idx="5">
                  <c:v>44.1558441558442</c:v>
                </c:pt>
                <c:pt idx="6">
                  <c:v>49.523809523809497</c:v>
                </c:pt>
                <c:pt idx="7">
                  <c:v>52.355072463768103</c:v>
                </c:pt>
                <c:pt idx="8">
                  <c:v>48.790322580645203</c:v>
                </c:pt>
                <c:pt idx="9">
                  <c:v>55.418719211822697</c:v>
                </c:pt>
                <c:pt idx="10">
                  <c:v>37.903225806451601</c:v>
                </c:pt>
                <c:pt idx="11">
                  <c:v>45.098039215686299</c:v>
                </c:pt>
                <c:pt idx="12">
                  <c:v>57.5</c:v>
                </c:pt>
                <c:pt idx="13">
                  <c:v>49.640287769784202</c:v>
                </c:pt>
              </c:numCache>
            </c:numRef>
          </c:val>
          <c:extLst>
            <c:ext xmlns:c16="http://schemas.microsoft.com/office/drawing/2014/chart" uri="{C3380CC4-5D6E-409C-BE32-E72D297353CC}">
              <c16:uniqueId val="{00000001-9151-4143-ACBE-1831F1CBEF4A}"/>
            </c:ext>
          </c:extLst>
        </c:ser>
        <c:ser>
          <c:idx val="2"/>
          <c:order val="2"/>
          <c:tx>
            <c:strRef>
              <c:f>Tervis!$E$2</c:f>
              <c:strCache>
                <c:ptCount val="1"/>
                <c:pt idx="0">
                  <c:v>Nii ja naa</c:v>
                </c:pt>
              </c:strCache>
            </c:strRef>
          </c:tx>
          <c:spPr>
            <a:solidFill>
              <a:srgbClr val="DAE3F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multiLvlStrRef>
              <c:f>Tervis!$A$3:$B$16</c:f>
              <c:multiLvlStrCache>
                <c:ptCount val="14"/>
                <c:lvl>
                  <c:pt idx="0">
                    <c:v>Üldjaotus</c:v>
                  </c:pt>
                  <c:pt idx="1">
                    <c:v>Mees</c:v>
                  </c:pt>
                  <c:pt idx="2">
                    <c:v>Naine</c:v>
                  </c:pt>
                  <c:pt idx="3">
                    <c:v>18-29</c:v>
                  </c:pt>
                  <c:pt idx="4">
                    <c:v>30-49</c:v>
                  </c:pt>
                  <c:pt idx="5">
                    <c:v>50-64</c:v>
                  </c:pt>
                  <c:pt idx="6">
                    <c:v>65-74</c:v>
                  </c:pt>
                  <c:pt idx="7">
                    <c:v>eesti</c:v>
                  </c:pt>
                  <c:pt idx="8">
                    <c:v>vene ja muu</c:v>
                  </c:pt>
                  <c:pt idx="9">
                    <c:v>Põhja-Eesti</c:v>
                  </c:pt>
                  <c:pt idx="10">
                    <c:v>Kirde-Eesti</c:v>
                  </c:pt>
                  <c:pt idx="11">
                    <c:v>Kesk-Eesti</c:v>
                  </c:pt>
                  <c:pt idx="12">
                    <c:v>Lääne-Eesti</c:v>
                  </c:pt>
                  <c:pt idx="13">
                    <c:v>Lõuna-Eesti</c:v>
                  </c:pt>
                </c:lvl>
                <c:lvl>
                  <c:pt idx="1">
                    <c:v>Sugu</c:v>
                  </c:pt>
                  <c:pt idx="3">
                    <c:v>Vanus</c:v>
                  </c:pt>
                  <c:pt idx="7">
                    <c:v>Suhtluskeel</c:v>
                  </c:pt>
                  <c:pt idx="9">
                    <c:v>Elukoht</c:v>
                  </c:pt>
                </c:lvl>
              </c:multiLvlStrCache>
            </c:multiLvlStrRef>
          </c:cat>
          <c:val>
            <c:numRef>
              <c:f>Tervis!$E$3:$E$16</c:f>
              <c:numCache>
                <c:formatCode>0</c:formatCode>
                <c:ptCount val="14"/>
                <c:pt idx="0">
                  <c:v>28.25</c:v>
                </c:pt>
                <c:pt idx="1">
                  <c:v>29.894179894179899</c:v>
                </c:pt>
                <c:pt idx="2">
                  <c:v>26.7772511848341</c:v>
                </c:pt>
                <c:pt idx="3">
                  <c:v>16.058394160583902</c:v>
                </c:pt>
                <c:pt idx="4">
                  <c:v>25.3822629969419</c:v>
                </c:pt>
                <c:pt idx="5">
                  <c:v>36.363636363636402</c:v>
                </c:pt>
                <c:pt idx="6">
                  <c:v>35.238095238095198</c:v>
                </c:pt>
                <c:pt idx="7">
                  <c:v>26.449275362318801</c:v>
                </c:pt>
                <c:pt idx="8">
                  <c:v>32.258064516128997</c:v>
                </c:pt>
                <c:pt idx="9">
                  <c:v>25.862068965517199</c:v>
                </c:pt>
                <c:pt idx="10">
                  <c:v>39.5161290322581</c:v>
                </c:pt>
                <c:pt idx="11">
                  <c:v>29.411764705882401</c:v>
                </c:pt>
                <c:pt idx="12">
                  <c:v>28.75</c:v>
                </c:pt>
                <c:pt idx="13">
                  <c:v>24.460431654676299</c:v>
                </c:pt>
              </c:numCache>
            </c:numRef>
          </c:val>
          <c:extLst>
            <c:ext xmlns:c16="http://schemas.microsoft.com/office/drawing/2014/chart" uri="{C3380CC4-5D6E-409C-BE32-E72D297353CC}">
              <c16:uniqueId val="{00000002-9151-4143-ACBE-1831F1CBEF4A}"/>
            </c:ext>
          </c:extLst>
        </c:ser>
        <c:ser>
          <c:idx val="3"/>
          <c:order val="3"/>
          <c:tx>
            <c:strRef>
              <c:f>Tervis!$F$2</c:f>
              <c:strCache>
                <c:ptCount val="1"/>
                <c:pt idx="0">
                  <c:v>Pigem halb</c:v>
                </c:pt>
              </c:strCache>
            </c:strRef>
          </c:tx>
          <c:spPr>
            <a:solidFill>
              <a:srgbClr val="F8CBAD"/>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multiLvlStrRef>
              <c:f>Tervis!$A$3:$B$16</c:f>
              <c:multiLvlStrCache>
                <c:ptCount val="14"/>
                <c:lvl>
                  <c:pt idx="0">
                    <c:v>Üldjaotus</c:v>
                  </c:pt>
                  <c:pt idx="1">
                    <c:v>Mees</c:v>
                  </c:pt>
                  <c:pt idx="2">
                    <c:v>Naine</c:v>
                  </c:pt>
                  <c:pt idx="3">
                    <c:v>18-29</c:v>
                  </c:pt>
                  <c:pt idx="4">
                    <c:v>30-49</c:v>
                  </c:pt>
                  <c:pt idx="5">
                    <c:v>50-64</c:v>
                  </c:pt>
                  <c:pt idx="6">
                    <c:v>65-74</c:v>
                  </c:pt>
                  <c:pt idx="7">
                    <c:v>eesti</c:v>
                  </c:pt>
                  <c:pt idx="8">
                    <c:v>vene ja muu</c:v>
                  </c:pt>
                  <c:pt idx="9">
                    <c:v>Põhja-Eesti</c:v>
                  </c:pt>
                  <c:pt idx="10">
                    <c:v>Kirde-Eesti</c:v>
                  </c:pt>
                  <c:pt idx="11">
                    <c:v>Kesk-Eesti</c:v>
                  </c:pt>
                  <c:pt idx="12">
                    <c:v>Lääne-Eesti</c:v>
                  </c:pt>
                  <c:pt idx="13">
                    <c:v>Lõuna-Eesti</c:v>
                  </c:pt>
                </c:lvl>
                <c:lvl>
                  <c:pt idx="1">
                    <c:v>Sugu</c:v>
                  </c:pt>
                  <c:pt idx="3">
                    <c:v>Vanus</c:v>
                  </c:pt>
                  <c:pt idx="7">
                    <c:v>Suhtluskeel</c:v>
                  </c:pt>
                  <c:pt idx="9">
                    <c:v>Elukoht</c:v>
                  </c:pt>
                </c:lvl>
              </c:multiLvlStrCache>
            </c:multiLvlStrRef>
          </c:cat>
          <c:val>
            <c:numRef>
              <c:f>Tervis!$F$3:$F$16</c:f>
              <c:numCache>
                <c:formatCode>0</c:formatCode>
                <c:ptCount val="14"/>
                <c:pt idx="0">
                  <c:v>9.75</c:v>
                </c:pt>
                <c:pt idx="1">
                  <c:v>14.021164021163999</c:v>
                </c:pt>
                <c:pt idx="2">
                  <c:v>5.9241706161137397</c:v>
                </c:pt>
                <c:pt idx="3">
                  <c:v>2.9197080291970798</c:v>
                </c:pt>
                <c:pt idx="4">
                  <c:v>10.397553516819601</c:v>
                </c:pt>
                <c:pt idx="5">
                  <c:v>13.419913419913399</c:v>
                </c:pt>
                <c:pt idx="6">
                  <c:v>8.5714285714285694</c:v>
                </c:pt>
                <c:pt idx="7">
                  <c:v>10.326086956521699</c:v>
                </c:pt>
                <c:pt idx="8">
                  <c:v>8.4677419354838701</c:v>
                </c:pt>
                <c:pt idx="9">
                  <c:v>6.6502463054187197</c:v>
                </c:pt>
                <c:pt idx="10">
                  <c:v>12.0967741935484</c:v>
                </c:pt>
                <c:pt idx="11">
                  <c:v>13.7254901960784</c:v>
                </c:pt>
                <c:pt idx="12">
                  <c:v>7.5</c:v>
                </c:pt>
                <c:pt idx="13">
                  <c:v>16.5467625899281</c:v>
                </c:pt>
              </c:numCache>
            </c:numRef>
          </c:val>
          <c:extLst>
            <c:ext xmlns:c16="http://schemas.microsoft.com/office/drawing/2014/chart" uri="{C3380CC4-5D6E-409C-BE32-E72D297353CC}">
              <c16:uniqueId val="{00000003-9151-4143-ACBE-1831F1CBEF4A}"/>
            </c:ext>
          </c:extLst>
        </c:ser>
        <c:ser>
          <c:idx val="4"/>
          <c:order val="4"/>
          <c:tx>
            <c:strRef>
              <c:f>Tervis!$G$2</c:f>
              <c:strCache>
                <c:ptCount val="1"/>
                <c:pt idx="0">
                  <c:v>Väga halb</c:v>
                </c:pt>
              </c:strCache>
            </c:strRef>
          </c:tx>
          <c:spPr>
            <a:solidFill>
              <a:srgbClr val="ED7D31"/>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multiLvlStrRef>
              <c:f>Tervis!$A$3:$B$16</c:f>
              <c:multiLvlStrCache>
                <c:ptCount val="14"/>
                <c:lvl>
                  <c:pt idx="0">
                    <c:v>Üldjaotus</c:v>
                  </c:pt>
                  <c:pt idx="1">
                    <c:v>Mees</c:v>
                  </c:pt>
                  <c:pt idx="2">
                    <c:v>Naine</c:v>
                  </c:pt>
                  <c:pt idx="3">
                    <c:v>18-29</c:v>
                  </c:pt>
                  <c:pt idx="4">
                    <c:v>30-49</c:v>
                  </c:pt>
                  <c:pt idx="5">
                    <c:v>50-64</c:v>
                  </c:pt>
                  <c:pt idx="6">
                    <c:v>65-74</c:v>
                  </c:pt>
                  <c:pt idx="7">
                    <c:v>eesti</c:v>
                  </c:pt>
                  <c:pt idx="8">
                    <c:v>vene ja muu</c:v>
                  </c:pt>
                  <c:pt idx="9">
                    <c:v>Põhja-Eesti</c:v>
                  </c:pt>
                  <c:pt idx="10">
                    <c:v>Kirde-Eesti</c:v>
                  </c:pt>
                  <c:pt idx="11">
                    <c:v>Kesk-Eesti</c:v>
                  </c:pt>
                  <c:pt idx="12">
                    <c:v>Lääne-Eesti</c:v>
                  </c:pt>
                  <c:pt idx="13">
                    <c:v>Lõuna-Eesti</c:v>
                  </c:pt>
                </c:lvl>
                <c:lvl>
                  <c:pt idx="1">
                    <c:v>Sugu</c:v>
                  </c:pt>
                  <c:pt idx="3">
                    <c:v>Vanus</c:v>
                  </c:pt>
                  <c:pt idx="7">
                    <c:v>Suhtluskeel</c:v>
                  </c:pt>
                  <c:pt idx="9">
                    <c:v>Elukoht</c:v>
                  </c:pt>
                </c:lvl>
              </c:multiLvlStrCache>
            </c:multiLvlStrRef>
          </c:cat>
          <c:val>
            <c:numRef>
              <c:f>Tervis!$G$3:$G$16</c:f>
              <c:numCache>
                <c:formatCode>0</c:formatCode>
                <c:ptCount val="14"/>
                <c:pt idx="0">
                  <c:v>1.125</c:v>
                </c:pt>
                <c:pt idx="1">
                  <c:v>1.5873015873015901</c:v>
                </c:pt>
                <c:pt idx="2">
                  <c:v>0.71090047393364897</c:v>
                </c:pt>
                <c:pt idx="3">
                  <c:v>0.72992700729926996</c:v>
                </c:pt>
                <c:pt idx="4">
                  <c:v>1.5290519877675799</c:v>
                </c:pt>
                <c:pt idx="5">
                  <c:v>1.2987012987013</c:v>
                </c:pt>
                <c:pt idx="7">
                  <c:v>1.26811594202899</c:v>
                </c:pt>
                <c:pt idx="8">
                  <c:v>0.80645161290322598</c:v>
                </c:pt>
                <c:pt idx="9">
                  <c:v>0.98522167487684698</c:v>
                </c:pt>
                <c:pt idx="10">
                  <c:v>1.61290322580645</c:v>
                </c:pt>
                <c:pt idx="11">
                  <c:v>1.9607843137254899</c:v>
                </c:pt>
                <c:pt idx="12">
                  <c:v>2.5</c:v>
                </c:pt>
              </c:numCache>
            </c:numRef>
          </c:val>
          <c:extLst>
            <c:ext xmlns:c16="http://schemas.microsoft.com/office/drawing/2014/chart" uri="{C3380CC4-5D6E-409C-BE32-E72D297353CC}">
              <c16:uniqueId val="{00000004-9151-4143-ACBE-1831F1CBEF4A}"/>
            </c:ext>
          </c:extLst>
        </c:ser>
        <c:ser>
          <c:idx val="5"/>
          <c:order val="5"/>
          <c:tx>
            <c:strRef>
              <c:f>Tervis!$H$2</c:f>
              <c:strCache>
                <c:ptCount val="1"/>
                <c:pt idx="0">
                  <c:v>Ei oska öelda</c:v>
                </c:pt>
              </c:strCache>
            </c:strRef>
          </c:tx>
          <c:spPr>
            <a:solidFill>
              <a:srgbClr val="BFBFBF"/>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multiLvlStrRef>
              <c:f>Tervis!$A$3:$B$16</c:f>
              <c:multiLvlStrCache>
                <c:ptCount val="14"/>
                <c:lvl>
                  <c:pt idx="0">
                    <c:v>Üldjaotus</c:v>
                  </c:pt>
                  <c:pt idx="1">
                    <c:v>Mees</c:v>
                  </c:pt>
                  <c:pt idx="2">
                    <c:v>Naine</c:v>
                  </c:pt>
                  <c:pt idx="3">
                    <c:v>18-29</c:v>
                  </c:pt>
                  <c:pt idx="4">
                    <c:v>30-49</c:v>
                  </c:pt>
                  <c:pt idx="5">
                    <c:v>50-64</c:v>
                  </c:pt>
                  <c:pt idx="6">
                    <c:v>65-74</c:v>
                  </c:pt>
                  <c:pt idx="7">
                    <c:v>eesti</c:v>
                  </c:pt>
                  <c:pt idx="8">
                    <c:v>vene ja muu</c:v>
                  </c:pt>
                  <c:pt idx="9">
                    <c:v>Põhja-Eesti</c:v>
                  </c:pt>
                  <c:pt idx="10">
                    <c:v>Kirde-Eesti</c:v>
                  </c:pt>
                  <c:pt idx="11">
                    <c:v>Kesk-Eesti</c:v>
                  </c:pt>
                  <c:pt idx="12">
                    <c:v>Lääne-Eesti</c:v>
                  </c:pt>
                  <c:pt idx="13">
                    <c:v>Lõuna-Eesti</c:v>
                  </c:pt>
                </c:lvl>
                <c:lvl>
                  <c:pt idx="1">
                    <c:v>Sugu</c:v>
                  </c:pt>
                  <c:pt idx="3">
                    <c:v>Vanus</c:v>
                  </c:pt>
                  <c:pt idx="7">
                    <c:v>Suhtluskeel</c:v>
                  </c:pt>
                  <c:pt idx="9">
                    <c:v>Elukoht</c:v>
                  </c:pt>
                </c:lvl>
              </c:multiLvlStrCache>
            </c:multiLvlStrRef>
          </c:cat>
          <c:val>
            <c:numRef>
              <c:f>Tervis!$H$3:$H$16</c:f>
              <c:numCache>
                <c:formatCode>0</c:formatCode>
                <c:ptCount val="14"/>
                <c:pt idx="0">
                  <c:v>0.5</c:v>
                </c:pt>
                <c:pt idx="1">
                  <c:v>1.0582010582010599</c:v>
                </c:pt>
                <c:pt idx="4">
                  <c:v>0.61162079510703404</c:v>
                </c:pt>
                <c:pt idx="6">
                  <c:v>1.90476190476191</c:v>
                </c:pt>
                <c:pt idx="7">
                  <c:v>0.54347826086956497</c:v>
                </c:pt>
                <c:pt idx="13">
                  <c:v>1.43884892086331</c:v>
                </c:pt>
              </c:numCache>
            </c:numRef>
          </c:val>
          <c:extLst>
            <c:ext xmlns:c16="http://schemas.microsoft.com/office/drawing/2014/chart" uri="{C3380CC4-5D6E-409C-BE32-E72D297353CC}">
              <c16:uniqueId val="{00000005-9151-4143-ACBE-1831F1CBEF4A}"/>
            </c:ext>
          </c:extLst>
        </c:ser>
        <c:dLbls>
          <c:showLegendKey val="0"/>
          <c:showVal val="0"/>
          <c:showCatName val="0"/>
          <c:showSerName val="0"/>
          <c:showPercent val="0"/>
          <c:showBubbleSize val="0"/>
        </c:dLbls>
        <c:gapWidth val="150"/>
        <c:shape val="box"/>
        <c:axId val="461711368"/>
        <c:axId val="461714112"/>
        <c:axId val="0"/>
      </c:bar3DChart>
      <c:catAx>
        <c:axId val="461711368"/>
        <c:scaling>
          <c:orientation val="maxMin"/>
        </c:scaling>
        <c:delete val="0"/>
        <c:axPos val="l"/>
        <c:numFmt formatCode="General" sourceLinked="0"/>
        <c:majorTickMark val="none"/>
        <c:minorTickMark val="none"/>
        <c:tickLblPos val="nextTo"/>
        <c:spPr>
          <a:ln w="6480">
            <a:solidFill>
              <a:srgbClr val="BFBFBF"/>
            </a:solidFill>
            <a:round/>
          </a:ln>
        </c:spPr>
        <c:txPr>
          <a:bodyPr/>
          <a:lstStyle/>
          <a:p>
            <a:pPr>
              <a:defRPr sz="1200" b="1" strike="noStrike" spc="-1">
                <a:solidFill>
                  <a:srgbClr val="595959"/>
                </a:solidFill>
                <a:latin typeface="Calibri"/>
              </a:defRPr>
            </a:pPr>
            <a:endParaRPr lang="et-EE"/>
          </a:p>
        </c:txPr>
        <c:crossAx val="461714112"/>
        <c:crosses val="autoZero"/>
        <c:auto val="1"/>
        <c:lblAlgn val="ctr"/>
        <c:lblOffset val="100"/>
        <c:noMultiLvlLbl val="0"/>
      </c:catAx>
      <c:valAx>
        <c:axId val="461714112"/>
        <c:scaling>
          <c:orientation val="minMax"/>
        </c:scaling>
        <c:delete val="1"/>
        <c:axPos val="t"/>
        <c:numFmt formatCode="0" sourceLinked="1"/>
        <c:majorTickMark val="none"/>
        <c:minorTickMark val="none"/>
        <c:tickLblPos val="nextTo"/>
        <c:crossAx val="461711368"/>
        <c:crosses val="autoZero"/>
        <c:crossBetween val="between"/>
      </c:valAx>
    </c:plotArea>
    <c:legend>
      <c:legendPos val="b"/>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solidFill>
      <a:srgbClr val="FFFFFF"/>
    </a:solidFill>
    <a:ln w="9360">
      <a:noFill/>
      <a:round/>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Q1_taust!$B$27</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Q1_taust!$A$28:$A$47</c:f>
              <c:strCache>
                <c:ptCount val="20"/>
                <c:pt idx="0">
                  <c:v>Arvan, et üldiselt on toit ohutu</c:v>
                </c:pt>
                <c:pt idx="1">
                  <c:v>18-29</c:v>
                </c:pt>
                <c:pt idx="2">
                  <c:v>30-49</c:v>
                </c:pt>
                <c:pt idx="3">
                  <c:v>50-64</c:v>
                </c:pt>
                <c:pt idx="4">
                  <c:v>65-74</c:v>
                </c:pt>
                <c:pt idx="5">
                  <c:v>Olen toiduohutuse suhtes optimistlik</c:v>
                </c:pt>
                <c:pt idx="6">
                  <c:v>18-29</c:v>
                </c:pt>
                <c:pt idx="7">
                  <c:v>30-49</c:v>
                </c:pt>
                <c:pt idx="8">
                  <c:v>50-64</c:v>
                </c:pt>
                <c:pt idx="9">
                  <c:v>65-74</c:v>
                </c:pt>
                <c:pt idx="10">
                  <c:v>Olen toidu ohutusega rahul</c:v>
                </c:pt>
                <c:pt idx="11">
                  <c:v>18-29</c:v>
                </c:pt>
                <c:pt idx="12">
                  <c:v>30-49</c:v>
                </c:pt>
                <c:pt idx="13">
                  <c:v>50-64</c:v>
                </c:pt>
                <c:pt idx="14">
                  <c:v>65-74</c:v>
                </c:pt>
                <c:pt idx="15">
                  <c:v>Olen kindel, et  toit on ohutu</c:v>
                </c:pt>
                <c:pt idx="16">
                  <c:v>18-29</c:v>
                </c:pt>
                <c:pt idx="17">
                  <c:v>30-49</c:v>
                </c:pt>
                <c:pt idx="18">
                  <c:v>50-64</c:v>
                </c:pt>
                <c:pt idx="19">
                  <c:v>65-74</c:v>
                </c:pt>
              </c:strCache>
            </c:strRef>
          </c:cat>
          <c:val>
            <c:numRef>
              <c:f>Q1_taust!$B$28:$B$47</c:f>
              <c:numCache>
                <c:formatCode>0</c:formatCode>
                <c:ptCount val="20"/>
                <c:pt idx="1">
                  <c:v>18.248175182481798</c:v>
                </c:pt>
                <c:pt idx="2">
                  <c:v>11.3149847094801</c:v>
                </c:pt>
                <c:pt idx="3">
                  <c:v>10.8225108225108</c:v>
                </c:pt>
                <c:pt idx="4">
                  <c:v>16.1904761904762</c:v>
                </c:pt>
                <c:pt idx="6">
                  <c:v>16.058394160583902</c:v>
                </c:pt>
                <c:pt idx="7">
                  <c:v>14.0672782874618</c:v>
                </c:pt>
                <c:pt idx="8">
                  <c:v>9.9567099567099593</c:v>
                </c:pt>
                <c:pt idx="9">
                  <c:v>8.5714285714285694</c:v>
                </c:pt>
                <c:pt idx="11">
                  <c:v>13.138686131386899</c:v>
                </c:pt>
                <c:pt idx="12">
                  <c:v>9.7859327217125394</c:v>
                </c:pt>
                <c:pt idx="13">
                  <c:v>6.4935064935064899</c:v>
                </c:pt>
                <c:pt idx="14">
                  <c:v>12.380952380952399</c:v>
                </c:pt>
                <c:pt idx="16">
                  <c:v>9.4890510948905096</c:v>
                </c:pt>
                <c:pt idx="17">
                  <c:v>10.0917431192661</c:v>
                </c:pt>
                <c:pt idx="18">
                  <c:v>6.9264069264069299</c:v>
                </c:pt>
                <c:pt idx="19">
                  <c:v>8.5714285714285694</c:v>
                </c:pt>
              </c:numCache>
            </c:numRef>
          </c:val>
          <c:extLst>
            <c:ext xmlns:c16="http://schemas.microsoft.com/office/drawing/2014/chart" uri="{C3380CC4-5D6E-409C-BE32-E72D297353CC}">
              <c16:uniqueId val="{00000000-4C1D-480C-ACE4-7E3F82C89997}"/>
            </c:ext>
          </c:extLst>
        </c:ser>
        <c:ser>
          <c:idx val="1"/>
          <c:order val="1"/>
          <c:tx>
            <c:strRef>
              <c:f>Q1_taust!$C$27</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Q1_taust!$A$28:$A$47</c:f>
              <c:strCache>
                <c:ptCount val="20"/>
                <c:pt idx="0">
                  <c:v>Arvan, et üldiselt on toit ohutu</c:v>
                </c:pt>
                <c:pt idx="1">
                  <c:v>18-29</c:v>
                </c:pt>
                <c:pt idx="2">
                  <c:v>30-49</c:v>
                </c:pt>
                <c:pt idx="3">
                  <c:v>50-64</c:v>
                </c:pt>
                <c:pt idx="4">
                  <c:v>65-74</c:v>
                </c:pt>
                <c:pt idx="5">
                  <c:v>Olen toiduohutuse suhtes optimistlik</c:v>
                </c:pt>
                <c:pt idx="6">
                  <c:v>18-29</c:v>
                </c:pt>
                <c:pt idx="7">
                  <c:v>30-49</c:v>
                </c:pt>
                <c:pt idx="8">
                  <c:v>50-64</c:v>
                </c:pt>
                <c:pt idx="9">
                  <c:v>65-74</c:v>
                </c:pt>
                <c:pt idx="10">
                  <c:v>Olen toidu ohutusega rahul</c:v>
                </c:pt>
                <c:pt idx="11">
                  <c:v>18-29</c:v>
                </c:pt>
                <c:pt idx="12">
                  <c:v>30-49</c:v>
                </c:pt>
                <c:pt idx="13">
                  <c:v>50-64</c:v>
                </c:pt>
                <c:pt idx="14">
                  <c:v>65-74</c:v>
                </c:pt>
                <c:pt idx="15">
                  <c:v>Olen kindel, et  toit on ohutu</c:v>
                </c:pt>
                <c:pt idx="16">
                  <c:v>18-29</c:v>
                </c:pt>
                <c:pt idx="17">
                  <c:v>30-49</c:v>
                </c:pt>
                <c:pt idx="18">
                  <c:v>50-64</c:v>
                </c:pt>
                <c:pt idx="19">
                  <c:v>65-74</c:v>
                </c:pt>
              </c:strCache>
            </c:strRef>
          </c:cat>
          <c:val>
            <c:numRef>
              <c:f>Q1_taust!$C$28:$C$47</c:f>
              <c:numCache>
                <c:formatCode>0</c:formatCode>
                <c:ptCount val="20"/>
                <c:pt idx="1">
                  <c:v>47.445255474452601</c:v>
                </c:pt>
                <c:pt idx="2">
                  <c:v>53.211009174311897</c:v>
                </c:pt>
                <c:pt idx="3">
                  <c:v>53.246753246753201</c:v>
                </c:pt>
                <c:pt idx="4">
                  <c:v>45.714285714285701</c:v>
                </c:pt>
                <c:pt idx="6">
                  <c:v>40.875912408759099</c:v>
                </c:pt>
                <c:pt idx="7">
                  <c:v>44.3425076452599</c:v>
                </c:pt>
                <c:pt idx="8">
                  <c:v>44.1558441558442</c:v>
                </c:pt>
                <c:pt idx="9">
                  <c:v>49.523809523809497</c:v>
                </c:pt>
                <c:pt idx="11">
                  <c:v>40.875912408759099</c:v>
                </c:pt>
                <c:pt idx="12">
                  <c:v>44.6483180428135</c:v>
                </c:pt>
                <c:pt idx="13">
                  <c:v>45.021645021645</c:v>
                </c:pt>
                <c:pt idx="14">
                  <c:v>40</c:v>
                </c:pt>
                <c:pt idx="16">
                  <c:v>42.335766423357697</c:v>
                </c:pt>
                <c:pt idx="17">
                  <c:v>38.226299694189599</c:v>
                </c:pt>
                <c:pt idx="18">
                  <c:v>41.991341991341997</c:v>
                </c:pt>
                <c:pt idx="19">
                  <c:v>48.571428571428598</c:v>
                </c:pt>
              </c:numCache>
            </c:numRef>
          </c:val>
          <c:extLst>
            <c:ext xmlns:c16="http://schemas.microsoft.com/office/drawing/2014/chart" uri="{C3380CC4-5D6E-409C-BE32-E72D297353CC}">
              <c16:uniqueId val="{00000001-4C1D-480C-ACE4-7E3F82C89997}"/>
            </c:ext>
          </c:extLst>
        </c:ser>
        <c:ser>
          <c:idx val="2"/>
          <c:order val="2"/>
          <c:tx>
            <c:strRef>
              <c:f>Q1_taust!$D$27</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Q1_taust!$A$28:$A$47</c:f>
              <c:strCache>
                <c:ptCount val="20"/>
                <c:pt idx="0">
                  <c:v>Arvan, et üldiselt on toit ohutu</c:v>
                </c:pt>
                <c:pt idx="1">
                  <c:v>18-29</c:v>
                </c:pt>
                <c:pt idx="2">
                  <c:v>30-49</c:v>
                </c:pt>
                <c:pt idx="3">
                  <c:v>50-64</c:v>
                </c:pt>
                <c:pt idx="4">
                  <c:v>65-74</c:v>
                </c:pt>
                <c:pt idx="5">
                  <c:v>Olen toiduohutuse suhtes optimistlik</c:v>
                </c:pt>
                <c:pt idx="6">
                  <c:v>18-29</c:v>
                </c:pt>
                <c:pt idx="7">
                  <c:v>30-49</c:v>
                </c:pt>
                <c:pt idx="8">
                  <c:v>50-64</c:v>
                </c:pt>
                <c:pt idx="9">
                  <c:v>65-74</c:v>
                </c:pt>
                <c:pt idx="10">
                  <c:v>Olen toidu ohutusega rahul</c:v>
                </c:pt>
                <c:pt idx="11">
                  <c:v>18-29</c:v>
                </c:pt>
                <c:pt idx="12">
                  <c:v>30-49</c:v>
                </c:pt>
                <c:pt idx="13">
                  <c:v>50-64</c:v>
                </c:pt>
                <c:pt idx="14">
                  <c:v>65-74</c:v>
                </c:pt>
                <c:pt idx="15">
                  <c:v>Olen kindel, et  toit on ohutu</c:v>
                </c:pt>
                <c:pt idx="16">
                  <c:v>18-29</c:v>
                </c:pt>
                <c:pt idx="17">
                  <c:v>30-49</c:v>
                </c:pt>
                <c:pt idx="18">
                  <c:v>50-64</c:v>
                </c:pt>
                <c:pt idx="19">
                  <c:v>65-74</c:v>
                </c:pt>
              </c:strCache>
            </c:strRef>
          </c:cat>
          <c:val>
            <c:numRef>
              <c:f>Q1_taust!$D$28:$D$47</c:f>
              <c:numCache>
                <c:formatCode>0</c:formatCode>
                <c:ptCount val="20"/>
                <c:pt idx="1">
                  <c:v>25.5474452554745</c:v>
                </c:pt>
                <c:pt idx="2">
                  <c:v>22.3241590214067</c:v>
                </c:pt>
                <c:pt idx="3">
                  <c:v>22.0779220779221</c:v>
                </c:pt>
                <c:pt idx="4">
                  <c:v>20.952380952380999</c:v>
                </c:pt>
                <c:pt idx="6">
                  <c:v>29.927007299270102</c:v>
                </c:pt>
                <c:pt idx="7">
                  <c:v>28.440366972477101</c:v>
                </c:pt>
                <c:pt idx="8">
                  <c:v>31.601731601731601</c:v>
                </c:pt>
                <c:pt idx="9">
                  <c:v>24.761904761904798</c:v>
                </c:pt>
                <c:pt idx="11">
                  <c:v>32.116788321167903</c:v>
                </c:pt>
                <c:pt idx="12">
                  <c:v>29.9694189602446</c:v>
                </c:pt>
                <c:pt idx="13">
                  <c:v>33.3333333333333</c:v>
                </c:pt>
                <c:pt idx="14">
                  <c:v>29.523809523809501</c:v>
                </c:pt>
                <c:pt idx="16">
                  <c:v>33.576642335766401</c:v>
                </c:pt>
                <c:pt idx="17">
                  <c:v>36.391437308868497</c:v>
                </c:pt>
                <c:pt idx="18">
                  <c:v>37.662337662337698</c:v>
                </c:pt>
                <c:pt idx="19">
                  <c:v>22.8571428571429</c:v>
                </c:pt>
              </c:numCache>
            </c:numRef>
          </c:val>
          <c:extLst>
            <c:ext xmlns:c16="http://schemas.microsoft.com/office/drawing/2014/chart" uri="{C3380CC4-5D6E-409C-BE32-E72D297353CC}">
              <c16:uniqueId val="{00000002-4C1D-480C-ACE4-7E3F82C89997}"/>
            </c:ext>
          </c:extLst>
        </c:ser>
        <c:ser>
          <c:idx val="3"/>
          <c:order val="3"/>
          <c:tx>
            <c:strRef>
              <c:f>Q1_taust!$E$27</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Q1_taust!$A$28:$A$47</c:f>
              <c:strCache>
                <c:ptCount val="20"/>
                <c:pt idx="0">
                  <c:v>Arvan, et üldiselt on toit ohutu</c:v>
                </c:pt>
                <c:pt idx="1">
                  <c:v>18-29</c:v>
                </c:pt>
                <c:pt idx="2">
                  <c:v>30-49</c:v>
                </c:pt>
                <c:pt idx="3">
                  <c:v>50-64</c:v>
                </c:pt>
                <c:pt idx="4">
                  <c:v>65-74</c:v>
                </c:pt>
                <c:pt idx="5">
                  <c:v>Olen toiduohutuse suhtes optimistlik</c:v>
                </c:pt>
                <c:pt idx="6">
                  <c:v>18-29</c:v>
                </c:pt>
                <c:pt idx="7">
                  <c:v>30-49</c:v>
                </c:pt>
                <c:pt idx="8">
                  <c:v>50-64</c:v>
                </c:pt>
                <c:pt idx="9">
                  <c:v>65-74</c:v>
                </c:pt>
                <c:pt idx="10">
                  <c:v>Olen toidu ohutusega rahul</c:v>
                </c:pt>
                <c:pt idx="11">
                  <c:v>18-29</c:v>
                </c:pt>
                <c:pt idx="12">
                  <c:v>30-49</c:v>
                </c:pt>
                <c:pt idx="13">
                  <c:v>50-64</c:v>
                </c:pt>
                <c:pt idx="14">
                  <c:v>65-74</c:v>
                </c:pt>
                <c:pt idx="15">
                  <c:v>Olen kindel, et  toit on ohutu</c:v>
                </c:pt>
                <c:pt idx="16">
                  <c:v>18-29</c:v>
                </c:pt>
                <c:pt idx="17">
                  <c:v>30-49</c:v>
                </c:pt>
                <c:pt idx="18">
                  <c:v>50-64</c:v>
                </c:pt>
                <c:pt idx="19">
                  <c:v>65-74</c:v>
                </c:pt>
              </c:strCache>
            </c:strRef>
          </c:cat>
          <c:val>
            <c:numRef>
              <c:f>Q1_taust!$E$28:$E$47</c:f>
              <c:numCache>
                <c:formatCode>0</c:formatCode>
                <c:ptCount val="20"/>
                <c:pt idx="1">
                  <c:v>5.8394160583941597</c:v>
                </c:pt>
                <c:pt idx="2">
                  <c:v>7.3394495412843996</c:v>
                </c:pt>
                <c:pt idx="3">
                  <c:v>9.5238095238095202</c:v>
                </c:pt>
                <c:pt idx="4">
                  <c:v>15.2380952380952</c:v>
                </c:pt>
                <c:pt idx="6">
                  <c:v>6.5693430656934302</c:v>
                </c:pt>
                <c:pt idx="7">
                  <c:v>6.11620795107034</c:v>
                </c:pt>
                <c:pt idx="8">
                  <c:v>7.7922077922077904</c:v>
                </c:pt>
                <c:pt idx="9">
                  <c:v>10.476190476190499</c:v>
                </c:pt>
                <c:pt idx="11">
                  <c:v>9.4890510948905096</c:v>
                </c:pt>
                <c:pt idx="12">
                  <c:v>9.7859327217125394</c:v>
                </c:pt>
                <c:pt idx="13">
                  <c:v>11.6883116883117</c:v>
                </c:pt>
                <c:pt idx="14">
                  <c:v>10.476190476190499</c:v>
                </c:pt>
                <c:pt idx="16">
                  <c:v>10.9489051094891</c:v>
                </c:pt>
                <c:pt idx="17">
                  <c:v>9.1743119266054993</c:v>
                </c:pt>
                <c:pt idx="18">
                  <c:v>10.8225108225108</c:v>
                </c:pt>
                <c:pt idx="19">
                  <c:v>14.285714285714301</c:v>
                </c:pt>
              </c:numCache>
            </c:numRef>
          </c:val>
          <c:extLst>
            <c:ext xmlns:c16="http://schemas.microsoft.com/office/drawing/2014/chart" uri="{C3380CC4-5D6E-409C-BE32-E72D297353CC}">
              <c16:uniqueId val="{00000003-4C1D-480C-ACE4-7E3F82C89997}"/>
            </c:ext>
          </c:extLst>
        </c:ser>
        <c:ser>
          <c:idx val="4"/>
          <c:order val="4"/>
          <c:tx>
            <c:strRef>
              <c:f>Q1_taust!$F$27</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4C1D-480C-ACE4-7E3F82C89997}"/>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4C1D-480C-ACE4-7E3F82C89997}"/>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Q1_taust!$A$28:$A$47</c:f>
              <c:strCache>
                <c:ptCount val="20"/>
                <c:pt idx="0">
                  <c:v>Arvan, et üldiselt on toit ohutu</c:v>
                </c:pt>
                <c:pt idx="1">
                  <c:v>18-29</c:v>
                </c:pt>
                <c:pt idx="2">
                  <c:v>30-49</c:v>
                </c:pt>
                <c:pt idx="3">
                  <c:v>50-64</c:v>
                </c:pt>
                <c:pt idx="4">
                  <c:v>65-74</c:v>
                </c:pt>
                <c:pt idx="5">
                  <c:v>Olen toiduohutuse suhtes optimistlik</c:v>
                </c:pt>
                <c:pt idx="6">
                  <c:v>18-29</c:v>
                </c:pt>
                <c:pt idx="7">
                  <c:v>30-49</c:v>
                </c:pt>
                <c:pt idx="8">
                  <c:v>50-64</c:v>
                </c:pt>
                <c:pt idx="9">
                  <c:v>65-74</c:v>
                </c:pt>
                <c:pt idx="10">
                  <c:v>Olen toidu ohutusega rahul</c:v>
                </c:pt>
                <c:pt idx="11">
                  <c:v>18-29</c:v>
                </c:pt>
                <c:pt idx="12">
                  <c:v>30-49</c:v>
                </c:pt>
                <c:pt idx="13">
                  <c:v>50-64</c:v>
                </c:pt>
                <c:pt idx="14">
                  <c:v>65-74</c:v>
                </c:pt>
                <c:pt idx="15">
                  <c:v>Olen kindel, et  toit on ohutu</c:v>
                </c:pt>
                <c:pt idx="16">
                  <c:v>18-29</c:v>
                </c:pt>
                <c:pt idx="17">
                  <c:v>30-49</c:v>
                </c:pt>
                <c:pt idx="18">
                  <c:v>50-64</c:v>
                </c:pt>
                <c:pt idx="19">
                  <c:v>65-74</c:v>
                </c:pt>
              </c:strCache>
            </c:strRef>
          </c:cat>
          <c:val>
            <c:numRef>
              <c:f>Q1_taust!$F$28:$F$47</c:f>
              <c:numCache>
                <c:formatCode>0</c:formatCode>
                <c:ptCount val="20"/>
                <c:pt idx="1">
                  <c:v>2.1897810218978102</c:v>
                </c:pt>
                <c:pt idx="2">
                  <c:v>3.36391437308869</c:v>
                </c:pt>
                <c:pt idx="3">
                  <c:v>2.16450216450216</c:v>
                </c:pt>
                <c:pt idx="6">
                  <c:v>2.1897810218978102</c:v>
                </c:pt>
                <c:pt idx="7">
                  <c:v>2.1406727828746202</c:v>
                </c:pt>
                <c:pt idx="8">
                  <c:v>2.5974025974026</c:v>
                </c:pt>
                <c:pt idx="9">
                  <c:v>1.9047619047619</c:v>
                </c:pt>
                <c:pt idx="11">
                  <c:v>2.1897810218978102</c:v>
                </c:pt>
                <c:pt idx="12">
                  <c:v>1.8348623853210999</c:v>
                </c:pt>
                <c:pt idx="13">
                  <c:v>2.5974025974026</c:v>
                </c:pt>
                <c:pt idx="14">
                  <c:v>3.8095238095238102</c:v>
                </c:pt>
                <c:pt idx="16">
                  <c:v>2.9197080291970798</c:v>
                </c:pt>
                <c:pt idx="17">
                  <c:v>3.36391437308869</c:v>
                </c:pt>
                <c:pt idx="18">
                  <c:v>2.16450216450216</c:v>
                </c:pt>
                <c:pt idx="19">
                  <c:v>2.8571428571428599</c:v>
                </c:pt>
              </c:numCache>
            </c:numRef>
          </c:val>
          <c:extLst>
            <c:ext xmlns:c16="http://schemas.microsoft.com/office/drawing/2014/chart" uri="{C3380CC4-5D6E-409C-BE32-E72D297353CC}">
              <c16:uniqueId val="{00000005-4C1D-480C-ACE4-7E3F82C89997}"/>
            </c:ext>
          </c:extLst>
        </c:ser>
        <c:ser>
          <c:idx val="5"/>
          <c:order val="5"/>
          <c:tx>
            <c:strRef>
              <c:f>Q1_taust!$G$27</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4C1D-480C-ACE4-7E3F82C89997}"/>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4C1D-480C-ACE4-7E3F82C89997}"/>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Q1_taust!$A$28:$A$47</c:f>
              <c:strCache>
                <c:ptCount val="20"/>
                <c:pt idx="0">
                  <c:v>Arvan, et üldiselt on toit ohutu</c:v>
                </c:pt>
                <c:pt idx="1">
                  <c:v>18-29</c:v>
                </c:pt>
                <c:pt idx="2">
                  <c:v>30-49</c:v>
                </c:pt>
                <c:pt idx="3">
                  <c:v>50-64</c:v>
                </c:pt>
                <c:pt idx="4">
                  <c:v>65-74</c:v>
                </c:pt>
                <c:pt idx="5">
                  <c:v>Olen toiduohutuse suhtes optimistlik</c:v>
                </c:pt>
                <c:pt idx="6">
                  <c:v>18-29</c:v>
                </c:pt>
                <c:pt idx="7">
                  <c:v>30-49</c:v>
                </c:pt>
                <c:pt idx="8">
                  <c:v>50-64</c:v>
                </c:pt>
                <c:pt idx="9">
                  <c:v>65-74</c:v>
                </c:pt>
                <c:pt idx="10">
                  <c:v>Olen toidu ohutusega rahul</c:v>
                </c:pt>
                <c:pt idx="11">
                  <c:v>18-29</c:v>
                </c:pt>
                <c:pt idx="12">
                  <c:v>30-49</c:v>
                </c:pt>
                <c:pt idx="13">
                  <c:v>50-64</c:v>
                </c:pt>
                <c:pt idx="14">
                  <c:v>65-74</c:v>
                </c:pt>
                <c:pt idx="15">
                  <c:v>Olen kindel, et  toit on ohutu</c:v>
                </c:pt>
                <c:pt idx="16">
                  <c:v>18-29</c:v>
                </c:pt>
                <c:pt idx="17">
                  <c:v>30-49</c:v>
                </c:pt>
                <c:pt idx="18">
                  <c:v>50-64</c:v>
                </c:pt>
                <c:pt idx="19">
                  <c:v>65-74</c:v>
                </c:pt>
              </c:strCache>
            </c:strRef>
          </c:cat>
          <c:val>
            <c:numRef>
              <c:f>Q1_taust!$G$28:$G$47</c:f>
              <c:numCache>
                <c:formatCode>0</c:formatCode>
                <c:ptCount val="20"/>
                <c:pt idx="1">
                  <c:v>0.72992700729926996</c:v>
                </c:pt>
                <c:pt idx="2">
                  <c:v>2.44648318042813</c:v>
                </c:pt>
                <c:pt idx="3">
                  <c:v>2.16450216450216</c:v>
                </c:pt>
                <c:pt idx="4">
                  <c:v>1.9047619047619</c:v>
                </c:pt>
                <c:pt idx="6">
                  <c:v>4.3795620437956204</c:v>
                </c:pt>
                <c:pt idx="7">
                  <c:v>4.8929663608562697</c:v>
                </c:pt>
                <c:pt idx="8">
                  <c:v>3.8961038961039001</c:v>
                </c:pt>
                <c:pt idx="9">
                  <c:v>4.7619047619047601</c:v>
                </c:pt>
                <c:pt idx="11">
                  <c:v>2.1897810218978102</c:v>
                </c:pt>
                <c:pt idx="12">
                  <c:v>3.9755351681957198</c:v>
                </c:pt>
                <c:pt idx="13">
                  <c:v>0.86580086580086602</c:v>
                </c:pt>
                <c:pt idx="14">
                  <c:v>3.8095238095238102</c:v>
                </c:pt>
                <c:pt idx="16">
                  <c:v>0.72992700729926996</c:v>
                </c:pt>
                <c:pt idx="17">
                  <c:v>2.75229357798165</c:v>
                </c:pt>
                <c:pt idx="19">
                  <c:v>2.8571428571428599</c:v>
                </c:pt>
              </c:numCache>
            </c:numRef>
          </c:val>
          <c:extLst>
            <c:ext xmlns:c16="http://schemas.microsoft.com/office/drawing/2014/chart" uri="{C3380CC4-5D6E-409C-BE32-E72D297353CC}">
              <c16:uniqueId val="{00000007-4C1D-480C-ACE4-7E3F82C89997}"/>
            </c:ext>
          </c:extLst>
        </c:ser>
        <c:dLbls>
          <c:showLegendKey val="0"/>
          <c:showVal val="0"/>
          <c:showCatName val="0"/>
          <c:showSerName val="0"/>
          <c:showPercent val="0"/>
          <c:showBubbleSize val="0"/>
        </c:dLbls>
        <c:gapWidth val="150"/>
        <c:shape val="box"/>
        <c:axId val="399456800"/>
        <c:axId val="399450528"/>
        <c:axId val="0"/>
      </c:bar3DChart>
      <c:catAx>
        <c:axId val="399456800"/>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399450528"/>
        <c:crosses val="autoZero"/>
        <c:auto val="1"/>
        <c:lblAlgn val="ctr"/>
        <c:lblOffset val="100"/>
        <c:noMultiLvlLbl val="0"/>
      </c:catAx>
      <c:valAx>
        <c:axId val="399450528"/>
        <c:scaling>
          <c:orientation val="minMax"/>
        </c:scaling>
        <c:delete val="1"/>
        <c:axPos val="t"/>
        <c:numFmt formatCode="0%" sourceLinked="1"/>
        <c:majorTickMark val="none"/>
        <c:minorTickMark val="none"/>
        <c:tickLblPos val="nextTo"/>
        <c:crossAx val="399456800"/>
        <c:crosses val="autoZero"/>
        <c:crossBetween val="between"/>
      </c:valAx>
    </c:plotArea>
    <c:legend>
      <c:legendPos val="b"/>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Q1_taust!$B$52</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Q1_taust!$A$53:$A$64</c:f>
              <c:strCache>
                <c:ptCount val="12"/>
                <c:pt idx="0">
                  <c:v>Arvan, et üldiselt on toit ohutu</c:v>
                </c:pt>
                <c:pt idx="1">
                  <c:v>eesti</c:v>
                </c:pt>
                <c:pt idx="2">
                  <c:v>vene ja muu</c:v>
                </c:pt>
                <c:pt idx="3">
                  <c:v>Olen toiduohutuse suhtes optimistlik</c:v>
                </c:pt>
                <c:pt idx="4">
                  <c:v>eesti</c:v>
                </c:pt>
                <c:pt idx="5">
                  <c:v>vene ja muu</c:v>
                </c:pt>
                <c:pt idx="6">
                  <c:v>Olen toidu ohutusega rahul</c:v>
                </c:pt>
                <c:pt idx="7">
                  <c:v>eesti</c:v>
                </c:pt>
                <c:pt idx="8">
                  <c:v>vene ja muu</c:v>
                </c:pt>
                <c:pt idx="9">
                  <c:v>Olen kindel, et  toit on ohutu</c:v>
                </c:pt>
                <c:pt idx="10">
                  <c:v>eesti</c:v>
                </c:pt>
                <c:pt idx="11">
                  <c:v>vene ja muu</c:v>
                </c:pt>
              </c:strCache>
            </c:strRef>
          </c:cat>
          <c:val>
            <c:numRef>
              <c:f>Q1_taust!$B$53:$B$64</c:f>
              <c:numCache>
                <c:formatCode>0</c:formatCode>
                <c:ptCount val="12"/>
                <c:pt idx="1">
                  <c:v>16.304347826087</c:v>
                </c:pt>
                <c:pt idx="2">
                  <c:v>5.6451612903225801</c:v>
                </c:pt>
                <c:pt idx="4">
                  <c:v>13.2246376811594</c:v>
                </c:pt>
                <c:pt idx="5">
                  <c:v>10.8870967741935</c:v>
                </c:pt>
                <c:pt idx="7">
                  <c:v>11.050724637681199</c:v>
                </c:pt>
                <c:pt idx="8">
                  <c:v>6.8548387096774199</c:v>
                </c:pt>
                <c:pt idx="10">
                  <c:v>10.144927536231901</c:v>
                </c:pt>
                <c:pt idx="11">
                  <c:v>6.0483870967741904</c:v>
                </c:pt>
              </c:numCache>
            </c:numRef>
          </c:val>
          <c:extLst>
            <c:ext xmlns:c16="http://schemas.microsoft.com/office/drawing/2014/chart" uri="{C3380CC4-5D6E-409C-BE32-E72D297353CC}">
              <c16:uniqueId val="{00000000-7EDB-4DE7-BC59-DF2DF4F50787}"/>
            </c:ext>
          </c:extLst>
        </c:ser>
        <c:ser>
          <c:idx val="1"/>
          <c:order val="1"/>
          <c:tx>
            <c:strRef>
              <c:f>Q1_taust!$C$52</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Q1_taust!$A$53:$A$64</c:f>
              <c:strCache>
                <c:ptCount val="12"/>
                <c:pt idx="0">
                  <c:v>Arvan, et üldiselt on toit ohutu</c:v>
                </c:pt>
                <c:pt idx="1">
                  <c:v>eesti</c:v>
                </c:pt>
                <c:pt idx="2">
                  <c:v>vene ja muu</c:v>
                </c:pt>
                <c:pt idx="3">
                  <c:v>Olen toiduohutuse suhtes optimistlik</c:v>
                </c:pt>
                <c:pt idx="4">
                  <c:v>eesti</c:v>
                </c:pt>
                <c:pt idx="5">
                  <c:v>vene ja muu</c:v>
                </c:pt>
                <c:pt idx="6">
                  <c:v>Olen toidu ohutusega rahul</c:v>
                </c:pt>
                <c:pt idx="7">
                  <c:v>eesti</c:v>
                </c:pt>
                <c:pt idx="8">
                  <c:v>vene ja muu</c:v>
                </c:pt>
                <c:pt idx="9">
                  <c:v>Olen kindel, et  toit on ohutu</c:v>
                </c:pt>
                <c:pt idx="10">
                  <c:v>eesti</c:v>
                </c:pt>
                <c:pt idx="11">
                  <c:v>vene ja muu</c:v>
                </c:pt>
              </c:strCache>
            </c:strRef>
          </c:cat>
          <c:val>
            <c:numRef>
              <c:f>Q1_taust!$C$53:$C$64</c:f>
              <c:numCache>
                <c:formatCode>0</c:formatCode>
                <c:ptCount val="12"/>
                <c:pt idx="1">
                  <c:v>53.804347826087003</c:v>
                </c:pt>
                <c:pt idx="2">
                  <c:v>45.564516129032299</c:v>
                </c:pt>
                <c:pt idx="4">
                  <c:v>44.565217391304401</c:v>
                </c:pt>
                <c:pt idx="5">
                  <c:v>43.951612903225801</c:v>
                </c:pt>
                <c:pt idx="7">
                  <c:v>45.8333333333333</c:v>
                </c:pt>
                <c:pt idx="8">
                  <c:v>38.306451612903203</c:v>
                </c:pt>
                <c:pt idx="10">
                  <c:v>44.927536231884098</c:v>
                </c:pt>
                <c:pt idx="11">
                  <c:v>33.4677419354839</c:v>
                </c:pt>
              </c:numCache>
            </c:numRef>
          </c:val>
          <c:extLst>
            <c:ext xmlns:c16="http://schemas.microsoft.com/office/drawing/2014/chart" uri="{C3380CC4-5D6E-409C-BE32-E72D297353CC}">
              <c16:uniqueId val="{00000001-7EDB-4DE7-BC59-DF2DF4F50787}"/>
            </c:ext>
          </c:extLst>
        </c:ser>
        <c:ser>
          <c:idx val="2"/>
          <c:order val="2"/>
          <c:tx>
            <c:strRef>
              <c:f>Q1_taust!$D$52</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Q1_taust!$A$53:$A$64</c:f>
              <c:strCache>
                <c:ptCount val="12"/>
                <c:pt idx="0">
                  <c:v>Arvan, et üldiselt on toit ohutu</c:v>
                </c:pt>
                <c:pt idx="1">
                  <c:v>eesti</c:v>
                </c:pt>
                <c:pt idx="2">
                  <c:v>vene ja muu</c:v>
                </c:pt>
                <c:pt idx="3">
                  <c:v>Olen toiduohutuse suhtes optimistlik</c:v>
                </c:pt>
                <c:pt idx="4">
                  <c:v>eesti</c:v>
                </c:pt>
                <c:pt idx="5">
                  <c:v>vene ja muu</c:v>
                </c:pt>
                <c:pt idx="6">
                  <c:v>Olen toidu ohutusega rahul</c:v>
                </c:pt>
                <c:pt idx="7">
                  <c:v>eesti</c:v>
                </c:pt>
                <c:pt idx="8">
                  <c:v>vene ja muu</c:v>
                </c:pt>
                <c:pt idx="9">
                  <c:v>Olen kindel, et  toit on ohutu</c:v>
                </c:pt>
                <c:pt idx="10">
                  <c:v>eesti</c:v>
                </c:pt>
                <c:pt idx="11">
                  <c:v>vene ja muu</c:v>
                </c:pt>
              </c:strCache>
            </c:strRef>
          </c:cat>
          <c:val>
            <c:numRef>
              <c:f>Q1_taust!$D$53:$D$64</c:f>
              <c:numCache>
                <c:formatCode>0</c:formatCode>
                <c:ptCount val="12"/>
                <c:pt idx="1">
                  <c:v>19.927536231884101</c:v>
                </c:pt>
                <c:pt idx="2">
                  <c:v>28.629032258064498</c:v>
                </c:pt>
                <c:pt idx="4">
                  <c:v>29.8913043478261</c:v>
                </c:pt>
                <c:pt idx="5">
                  <c:v>27.419354838709701</c:v>
                </c:pt>
                <c:pt idx="7">
                  <c:v>29.710144927536199</c:v>
                </c:pt>
                <c:pt idx="8">
                  <c:v>34.677419354838698</c:v>
                </c:pt>
                <c:pt idx="10">
                  <c:v>31.521739130434799</c:v>
                </c:pt>
                <c:pt idx="11">
                  <c:v>41.129032258064498</c:v>
                </c:pt>
              </c:numCache>
            </c:numRef>
          </c:val>
          <c:extLst>
            <c:ext xmlns:c16="http://schemas.microsoft.com/office/drawing/2014/chart" uri="{C3380CC4-5D6E-409C-BE32-E72D297353CC}">
              <c16:uniqueId val="{00000002-7EDB-4DE7-BC59-DF2DF4F50787}"/>
            </c:ext>
          </c:extLst>
        </c:ser>
        <c:ser>
          <c:idx val="3"/>
          <c:order val="3"/>
          <c:tx>
            <c:strRef>
              <c:f>Q1_taust!$E$52</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Q1_taust!$A$53:$A$64</c:f>
              <c:strCache>
                <c:ptCount val="12"/>
                <c:pt idx="0">
                  <c:v>Arvan, et üldiselt on toit ohutu</c:v>
                </c:pt>
                <c:pt idx="1">
                  <c:v>eesti</c:v>
                </c:pt>
                <c:pt idx="2">
                  <c:v>vene ja muu</c:v>
                </c:pt>
                <c:pt idx="3">
                  <c:v>Olen toiduohutuse suhtes optimistlik</c:v>
                </c:pt>
                <c:pt idx="4">
                  <c:v>eesti</c:v>
                </c:pt>
                <c:pt idx="5">
                  <c:v>vene ja muu</c:v>
                </c:pt>
                <c:pt idx="6">
                  <c:v>Olen toidu ohutusega rahul</c:v>
                </c:pt>
                <c:pt idx="7">
                  <c:v>eesti</c:v>
                </c:pt>
                <c:pt idx="8">
                  <c:v>vene ja muu</c:v>
                </c:pt>
                <c:pt idx="9">
                  <c:v>Olen kindel, et  toit on ohutu</c:v>
                </c:pt>
                <c:pt idx="10">
                  <c:v>eesti</c:v>
                </c:pt>
                <c:pt idx="11">
                  <c:v>vene ja muu</c:v>
                </c:pt>
              </c:strCache>
            </c:strRef>
          </c:cat>
          <c:val>
            <c:numRef>
              <c:f>Q1_taust!$E$53:$E$64</c:f>
              <c:numCache>
                <c:formatCode>0</c:formatCode>
                <c:ptCount val="12"/>
                <c:pt idx="1">
                  <c:v>7.0652173913043503</c:v>
                </c:pt>
                <c:pt idx="2">
                  <c:v>12.5</c:v>
                </c:pt>
                <c:pt idx="4">
                  <c:v>5.9782608695652204</c:v>
                </c:pt>
                <c:pt idx="5">
                  <c:v>10.080645161290301</c:v>
                </c:pt>
                <c:pt idx="7">
                  <c:v>9.0579710144927503</c:v>
                </c:pt>
                <c:pt idx="8">
                  <c:v>13.306451612903199</c:v>
                </c:pt>
                <c:pt idx="10">
                  <c:v>9.2391304347826093</c:v>
                </c:pt>
                <c:pt idx="11">
                  <c:v>13.709677419354801</c:v>
                </c:pt>
              </c:numCache>
            </c:numRef>
          </c:val>
          <c:extLst>
            <c:ext xmlns:c16="http://schemas.microsoft.com/office/drawing/2014/chart" uri="{C3380CC4-5D6E-409C-BE32-E72D297353CC}">
              <c16:uniqueId val="{00000003-7EDB-4DE7-BC59-DF2DF4F50787}"/>
            </c:ext>
          </c:extLst>
        </c:ser>
        <c:ser>
          <c:idx val="4"/>
          <c:order val="4"/>
          <c:tx>
            <c:strRef>
              <c:f>Q1_taust!$F$52</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7EDB-4DE7-BC59-DF2DF4F50787}"/>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7EDB-4DE7-BC59-DF2DF4F50787}"/>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Q1_taust!$A$53:$A$64</c:f>
              <c:strCache>
                <c:ptCount val="12"/>
                <c:pt idx="0">
                  <c:v>Arvan, et üldiselt on toit ohutu</c:v>
                </c:pt>
                <c:pt idx="1">
                  <c:v>eesti</c:v>
                </c:pt>
                <c:pt idx="2">
                  <c:v>vene ja muu</c:v>
                </c:pt>
                <c:pt idx="3">
                  <c:v>Olen toiduohutuse suhtes optimistlik</c:v>
                </c:pt>
                <c:pt idx="4">
                  <c:v>eesti</c:v>
                </c:pt>
                <c:pt idx="5">
                  <c:v>vene ja muu</c:v>
                </c:pt>
                <c:pt idx="6">
                  <c:v>Olen toidu ohutusega rahul</c:v>
                </c:pt>
                <c:pt idx="7">
                  <c:v>eesti</c:v>
                </c:pt>
                <c:pt idx="8">
                  <c:v>vene ja muu</c:v>
                </c:pt>
                <c:pt idx="9">
                  <c:v>Olen kindel, et  toit on ohutu</c:v>
                </c:pt>
                <c:pt idx="10">
                  <c:v>eesti</c:v>
                </c:pt>
                <c:pt idx="11">
                  <c:v>vene ja muu</c:v>
                </c:pt>
              </c:strCache>
            </c:strRef>
          </c:cat>
          <c:val>
            <c:numRef>
              <c:f>Q1_taust!$F$53:$F$64</c:f>
              <c:numCache>
                <c:formatCode>0</c:formatCode>
                <c:ptCount val="12"/>
                <c:pt idx="1">
                  <c:v>1.6304347826087</c:v>
                </c:pt>
                <c:pt idx="2">
                  <c:v>4.0322580645161299</c:v>
                </c:pt>
                <c:pt idx="4">
                  <c:v>1.4492753623188399</c:v>
                </c:pt>
                <c:pt idx="5">
                  <c:v>4.0322580645161299</c:v>
                </c:pt>
                <c:pt idx="7">
                  <c:v>1.8115942028985501</c:v>
                </c:pt>
                <c:pt idx="8">
                  <c:v>3.62903225806452</c:v>
                </c:pt>
                <c:pt idx="10">
                  <c:v>2.5362318840579698</c:v>
                </c:pt>
                <c:pt idx="11">
                  <c:v>3.62903225806452</c:v>
                </c:pt>
              </c:numCache>
            </c:numRef>
          </c:val>
          <c:extLst>
            <c:ext xmlns:c16="http://schemas.microsoft.com/office/drawing/2014/chart" uri="{C3380CC4-5D6E-409C-BE32-E72D297353CC}">
              <c16:uniqueId val="{00000005-7EDB-4DE7-BC59-DF2DF4F50787}"/>
            </c:ext>
          </c:extLst>
        </c:ser>
        <c:ser>
          <c:idx val="5"/>
          <c:order val="5"/>
          <c:tx>
            <c:strRef>
              <c:f>Q1_taust!$G$52</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7EDB-4DE7-BC59-DF2DF4F50787}"/>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7EDB-4DE7-BC59-DF2DF4F50787}"/>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Q1_taust!$A$53:$A$64</c:f>
              <c:strCache>
                <c:ptCount val="12"/>
                <c:pt idx="0">
                  <c:v>Arvan, et üldiselt on toit ohutu</c:v>
                </c:pt>
                <c:pt idx="1">
                  <c:v>eesti</c:v>
                </c:pt>
                <c:pt idx="2">
                  <c:v>vene ja muu</c:v>
                </c:pt>
                <c:pt idx="3">
                  <c:v>Olen toiduohutuse suhtes optimistlik</c:v>
                </c:pt>
                <c:pt idx="4">
                  <c:v>eesti</c:v>
                </c:pt>
                <c:pt idx="5">
                  <c:v>vene ja muu</c:v>
                </c:pt>
                <c:pt idx="6">
                  <c:v>Olen toidu ohutusega rahul</c:v>
                </c:pt>
                <c:pt idx="7">
                  <c:v>eesti</c:v>
                </c:pt>
                <c:pt idx="8">
                  <c:v>vene ja muu</c:v>
                </c:pt>
                <c:pt idx="9">
                  <c:v>Olen kindel, et  toit on ohutu</c:v>
                </c:pt>
                <c:pt idx="10">
                  <c:v>eesti</c:v>
                </c:pt>
                <c:pt idx="11">
                  <c:v>vene ja muu</c:v>
                </c:pt>
              </c:strCache>
            </c:strRef>
          </c:cat>
          <c:val>
            <c:numRef>
              <c:f>Q1_taust!$G$53:$G$64</c:f>
              <c:numCache>
                <c:formatCode>0</c:formatCode>
                <c:ptCount val="12"/>
                <c:pt idx="1">
                  <c:v>1.26811594202899</c:v>
                </c:pt>
                <c:pt idx="2">
                  <c:v>3.62903225806452</c:v>
                </c:pt>
                <c:pt idx="4">
                  <c:v>4.8913043478260896</c:v>
                </c:pt>
                <c:pt idx="5">
                  <c:v>3.62903225806452</c:v>
                </c:pt>
                <c:pt idx="7">
                  <c:v>2.5362318840579698</c:v>
                </c:pt>
                <c:pt idx="8">
                  <c:v>3.2258064516128999</c:v>
                </c:pt>
                <c:pt idx="10">
                  <c:v>1.6304347826087</c:v>
                </c:pt>
                <c:pt idx="11">
                  <c:v>2.0161290322580601</c:v>
                </c:pt>
              </c:numCache>
            </c:numRef>
          </c:val>
          <c:extLst>
            <c:ext xmlns:c16="http://schemas.microsoft.com/office/drawing/2014/chart" uri="{C3380CC4-5D6E-409C-BE32-E72D297353CC}">
              <c16:uniqueId val="{00000007-7EDB-4DE7-BC59-DF2DF4F50787}"/>
            </c:ext>
          </c:extLst>
        </c:ser>
        <c:dLbls>
          <c:showLegendKey val="0"/>
          <c:showVal val="0"/>
          <c:showCatName val="0"/>
          <c:showSerName val="0"/>
          <c:showPercent val="0"/>
          <c:showBubbleSize val="0"/>
        </c:dLbls>
        <c:gapWidth val="150"/>
        <c:shape val="box"/>
        <c:axId val="397863744"/>
        <c:axId val="397868840"/>
        <c:axId val="0"/>
      </c:bar3DChart>
      <c:catAx>
        <c:axId val="397863744"/>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397868840"/>
        <c:crosses val="autoZero"/>
        <c:auto val="1"/>
        <c:lblAlgn val="ctr"/>
        <c:lblOffset val="100"/>
        <c:noMultiLvlLbl val="0"/>
      </c:catAx>
      <c:valAx>
        <c:axId val="397868840"/>
        <c:scaling>
          <c:orientation val="minMax"/>
        </c:scaling>
        <c:delete val="1"/>
        <c:axPos val="t"/>
        <c:numFmt formatCode="0%" sourceLinked="1"/>
        <c:majorTickMark val="none"/>
        <c:minorTickMark val="none"/>
        <c:tickLblPos val="nextTo"/>
        <c:crossAx val="397863744"/>
        <c:crosses val="autoZero"/>
        <c:crossBetween val="between"/>
      </c:valAx>
    </c:plotArea>
    <c:legend>
      <c:legendPos val="b"/>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t-EE" sz="1400" b="1" strike="noStrike" spc="-1">
                <a:solidFill>
                  <a:srgbClr val="595959"/>
                </a:solidFill>
                <a:latin typeface="Calibri"/>
              </a:defRPr>
            </a:pPr>
            <a:r>
              <a:rPr lang="et-EE" sz="1400" b="1" strike="noStrike" spc="-1">
                <a:solidFill>
                  <a:srgbClr val="595959"/>
                </a:solidFill>
                <a:latin typeface="Calibri"/>
              </a:rPr>
              <a:t>Mil määral nõustute järgnevate väidetega? 
</a:t>
            </a:r>
            <a:r>
              <a:rPr lang="et-EE" sz="1400" b="0" strike="noStrike" spc="-1">
                <a:solidFill>
                  <a:srgbClr val="595959"/>
                </a:solidFill>
                <a:latin typeface="Calibri"/>
              </a:rPr>
              <a:t>N=800</a:t>
            </a:r>
          </a:p>
        </c:rich>
      </c:tx>
      <c:overlay val="0"/>
      <c:spPr>
        <a:noFill/>
        <a:ln w="0">
          <a:noFill/>
        </a:ln>
      </c:spPr>
    </c:title>
    <c:autoTitleDeleted val="0"/>
    <c:view3D>
      <c:rotX val="15"/>
      <c:rotY val="20"/>
      <c:rAngAx val="1"/>
    </c:view3D>
    <c:floor>
      <c:thickness val="0"/>
      <c:spPr>
        <a:noFill/>
        <a:ln w="6480">
          <a:noFill/>
        </a:ln>
      </c:spPr>
    </c:floor>
    <c:sideWall>
      <c:thickness val="0"/>
      <c:spPr>
        <a:noFill/>
        <a:ln w="6480">
          <a:noFill/>
        </a:ln>
      </c:spPr>
    </c:sideWall>
    <c:backWall>
      <c:thickness val="0"/>
      <c:spPr>
        <a:noFill/>
        <a:ln w="6480">
          <a:noFill/>
        </a:ln>
      </c:spPr>
    </c:backWall>
    <c:plotArea>
      <c:layout/>
      <c:bar3DChart>
        <c:barDir val="bar"/>
        <c:grouping val="percentStacked"/>
        <c:varyColors val="0"/>
        <c:ser>
          <c:idx val="0"/>
          <c:order val="0"/>
          <c:tx>
            <c:strRef>
              <c:f>Q1_taust!$B$73</c:f>
              <c:strCache>
                <c:ptCount val="1"/>
                <c:pt idx="0">
                  <c:v>Nõustun igati</c:v>
                </c:pt>
              </c:strCache>
            </c:strRef>
          </c:tx>
          <c:spPr>
            <a:solidFill>
              <a:srgbClr val="2F5597"/>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Q1_taust!$A$74:$A$97</c:f>
              <c:strCache>
                <c:ptCount val="24"/>
                <c:pt idx="0">
                  <c:v>Arvan, et üldiselt on toit ohutu</c:v>
                </c:pt>
                <c:pt idx="1">
                  <c:v>Põhja-Eesti</c:v>
                </c:pt>
                <c:pt idx="2">
                  <c:v>Virumaa</c:v>
                </c:pt>
                <c:pt idx="3">
                  <c:v>Kesk-Eesti</c:v>
                </c:pt>
                <c:pt idx="4">
                  <c:v>Lääne-Eesti</c:v>
                </c:pt>
                <c:pt idx="5">
                  <c:v>Lõuna-Eesti</c:v>
                </c:pt>
                <c:pt idx="6">
                  <c:v>Olen toiduohutuse suhtes optimistlik</c:v>
                </c:pt>
                <c:pt idx="7">
                  <c:v>Põhja-Eesti</c:v>
                </c:pt>
                <c:pt idx="8">
                  <c:v>Virumaa</c:v>
                </c:pt>
                <c:pt idx="9">
                  <c:v>Kesk-Eesti</c:v>
                </c:pt>
                <c:pt idx="10">
                  <c:v>Lääne-Eesti</c:v>
                </c:pt>
                <c:pt idx="11">
                  <c:v>Lõuna-Eesti</c:v>
                </c:pt>
                <c:pt idx="12">
                  <c:v>Olen toidu ohutusega rahul</c:v>
                </c:pt>
                <c:pt idx="13">
                  <c:v>Põhja-Eesti</c:v>
                </c:pt>
                <c:pt idx="14">
                  <c:v>Virumaa</c:v>
                </c:pt>
                <c:pt idx="15">
                  <c:v>Kesk-Eesti</c:v>
                </c:pt>
                <c:pt idx="16">
                  <c:v>Lääne-Eesti</c:v>
                </c:pt>
                <c:pt idx="17">
                  <c:v>Lõuna-Eesti</c:v>
                </c:pt>
                <c:pt idx="18">
                  <c:v>Olen kindel, et  toit on ohutu</c:v>
                </c:pt>
                <c:pt idx="19">
                  <c:v>Põhja-Eesti</c:v>
                </c:pt>
                <c:pt idx="20">
                  <c:v>Virumaa</c:v>
                </c:pt>
                <c:pt idx="21">
                  <c:v>Kesk-Eesti</c:v>
                </c:pt>
                <c:pt idx="22">
                  <c:v>Lääne-Eesti</c:v>
                </c:pt>
                <c:pt idx="23">
                  <c:v>Lõuna-Eesti</c:v>
                </c:pt>
              </c:strCache>
            </c:strRef>
          </c:cat>
          <c:val>
            <c:numRef>
              <c:f>Q1_taust!$B$74:$B$97</c:f>
              <c:numCache>
                <c:formatCode>0</c:formatCode>
                <c:ptCount val="24"/>
                <c:pt idx="1">
                  <c:v>12.807881773399</c:v>
                </c:pt>
                <c:pt idx="2">
                  <c:v>10.4838709677419</c:v>
                </c:pt>
                <c:pt idx="3">
                  <c:v>17.647058823529399</c:v>
                </c:pt>
                <c:pt idx="4">
                  <c:v>13.75</c:v>
                </c:pt>
                <c:pt idx="5">
                  <c:v>13.6690647482014</c:v>
                </c:pt>
                <c:pt idx="7">
                  <c:v>13.7931034482759</c:v>
                </c:pt>
                <c:pt idx="8">
                  <c:v>13.709677419354801</c:v>
                </c:pt>
                <c:pt idx="9">
                  <c:v>11.764705882352899</c:v>
                </c:pt>
                <c:pt idx="10">
                  <c:v>7.5</c:v>
                </c:pt>
                <c:pt idx="11">
                  <c:v>10.791366906474799</c:v>
                </c:pt>
                <c:pt idx="13">
                  <c:v>8.8669950738916299</c:v>
                </c:pt>
                <c:pt idx="14">
                  <c:v>9.67741935483871</c:v>
                </c:pt>
                <c:pt idx="15">
                  <c:v>15.6862745098039</c:v>
                </c:pt>
                <c:pt idx="16">
                  <c:v>11.25</c:v>
                </c:pt>
                <c:pt idx="17">
                  <c:v>9.3525179856115095</c:v>
                </c:pt>
                <c:pt idx="19">
                  <c:v>7.6354679802955703</c:v>
                </c:pt>
                <c:pt idx="20">
                  <c:v>12.9032258064516</c:v>
                </c:pt>
                <c:pt idx="21">
                  <c:v>13.7254901960784</c:v>
                </c:pt>
                <c:pt idx="22">
                  <c:v>11.25</c:v>
                </c:pt>
                <c:pt idx="23">
                  <c:v>5.7553956834532398</c:v>
                </c:pt>
              </c:numCache>
            </c:numRef>
          </c:val>
          <c:extLst>
            <c:ext xmlns:c16="http://schemas.microsoft.com/office/drawing/2014/chart" uri="{C3380CC4-5D6E-409C-BE32-E72D297353CC}">
              <c16:uniqueId val="{00000000-306B-4547-860B-DCD55F893794}"/>
            </c:ext>
          </c:extLst>
        </c:ser>
        <c:ser>
          <c:idx val="1"/>
          <c:order val="1"/>
          <c:tx>
            <c:strRef>
              <c:f>Q1_taust!$C$73</c:f>
              <c:strCache>
                <c:ptCount val="1"/>
                <c:pt idx="0">
                  <c:v>Pigem olen nõus</c:v>
                </c:pt>
              </c:strCache>
            </c:strRef>
          </c:tx>
          <c:spPr>
            <a:solidFill>
              <a:srgbClr val="4472C4"/>
            </a:solidFill>
            <a:ln w="0">
              <a:noFill/>
            </a:ln>
          </c:spPr>
          <c:invertIfNegative val="0"/>
          <c:dLbls>
            <c:spPr>
              <a:noFill/>
              <a:ln>
                <a:noFill/>
              </a:ln>
              <a:effectLst/>
            </c:spPr>
            <c:txPr>
              <a:bodyPr wrap="square"/>
              <a:lstStyle/>
              <a:p>
                <a:pPr>
                  <a:defRPr sz="1200" b="1" strike="noStrike" spc="-1">
                    <a:solidFill>
                      <a:srgbClr val="FFFFFF"/>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Q1_taust!$A$74:$A$97</c:f>
              <c:strCache>
                <c:ptCount val="24"/>
                <c:pt idx="0">
                  <c:v>Arvan, et üldiselt on toit ohutu</c:v>
                </c:pt>
                <c:pt idx="1">
                  <c:v>Põhja-Eesti</c:v>
                </c:pt>
                <c:pt idx="2">
                  <c:v>Virumaa</c:v>
                </c:pt>
                <c:pt idx="3">
                  <c:v>Kesk-Eesti</c:v>
                </c:pt>
                <c:pt idx="4">
                  <c:v>Lääne-Eesti</c:v>
                </c:pt>
                <c:pt idx="5">
                  <c:v>Lõuna-Eesti</c:v>
                </c:pt>
                <c:pt idx="6">
                  <c:v>Olen toiduohutuse suhtes optimistlik</c:v>
                </c:pt>
                <c:pt idx="7">
                  <c:v>Põhja-Eesti</c:v>
                </c:pt>
                <c:pt idx="8">
                  <c:v>Virumaa</c:v>
                </c:pt>
                <c:pt idx="9">
                  <c:v>Kesk-Eesti</c:v>
                </c:pt>
                <c:pt idx="10">
                  <c:v>Lääne-Eesti</c:v>
                </c:pt>
                <c:pt idx="11">
                  <c:v>Lõuna-Eesti</c:v>
                </c:pt>
                <c:pt idx="12">
                  <c:v>Olen toidu ohutusega rahul</c:v>
                </c:pt>
                <c:pt idx="13">
                  <c:v>Põhja-Eesti</c:v>
                </c:pt>
                <c:pt idx="14">
                  <c:v>Virumaa</c:v>
                </c:pt>
                <c:pt idx="15">
                  <c:v>Kesk-Eesti</c:v>
                </c:pt>
                <c:pt idx="16">
                  <c:v>Lääne-Eesti</c:v>
                </c:pt>
                <c:pt idx="17">
                  <c:v>Lõuna-Eesti</c:v>
                </c:pt>
                <c:pt idx="18">
                  <c:v>Olen kindel, et  toit on ohutu</c:v>
                </c:pt>
                <c:pt idx="19">
                  <c:v>Põhja-Eesti</c:v>
                </c:pt>
                <c:pt idx="20">
                  <c:v>Virumaa</c:v>
                </c:pt>
                <c:pt idx="21">
                  <c:v>Kesk-Eesti</c:v>
                </c:pt>
                <c:pt idx="22">
                  <c:v>Lääne-Eesti</c:v>
                </c:pt>
                <c:pt idx="23">
                  <c:v>Lõuna-Eesti</c:v>
                </c:pt>
              </c:strCache>
            </c:strRef>
          </c:cat>
          <c:val>
            <c:numRef>
              <c:f>Q1_taust!$C$74:$C$97</c:f>
              <c:numCache>
                <c:formatCode>0</c:formatCode>
                <c:ptCount val="24"/>
                <c:pt idx="1">
                  <c:v>50.246305418719203</c:v>
                </c:pt>
                <c:pt idx="2">
                  <c:v>47.580645161290299</c:v>
                </c:pt>
                <c:pt idx="3">
                  <c:v>66.6666666666667</c:v>
                </c:pt>
                <c:pt idx="4">
                  <c:v>48.75</c:v>
                </c:pt>
                <c:pt idx="5">
                  <c:v>53.237410071942499</c:v>
                </c:pt>
                <c:pt idx="7">
                  <c:v>41.625615763546797</c:v>
                </c:pt>
                <c:pt idx="8">
                  <c:v>40.322580645161302</c:v>
                </c:pt>
                <c:pt idx="9">
                  <c:v>58.823529411764703</c:v>
                </c:pt>
                <c:pt idx="10">
                  <c:v>48.75</c:v>
                </c:pt>
                <c:pt idx="11">
                  <c:v>48.201438848920901</c:v>
                </c:pt>
                <c:pt idx="13">
                  <c:v>41.871921182266</c:v>
                </c:pt>
                <c:pt idx="14">
                  <c:v>41.935483870967701</c:v>
                </c:pt>
                <c:pt idx="15">
                  <c:v>45.098039215686299</c:v>
                </c:pt>
                <c:pt idx="16">
                  <c:v>45</c:v>
                </c:pt>
                <c:pt idx="17">
                  <c:v>48.201438848920901</c:v>
                </c:pt>
                <c:pt idx="19">
                  <c:v>39.4088669950739</c:v>
                </c:pt>
                <c:pt idx="20">
                  <c:v>34.677419354838698</c:v>
                </c:pt>
                <c:pt idx="21">
                  <c:v>52.941176470588204</c:v>
                </c:pt>
                <c:pt idx="22">
                  <c:v>42.5</c:v>
                </c:pt>
                <c:pt idx="23">
                  <c:v>48.201438848920901</c:v>
                </c:pt>
              </c:numCache>
            </c:numRef>
          </c:val>
          <c:extLst>
            <c:ext xmlns:c16="http://schemas.microsoft.com/office/drawing/2014/chart" uri="{C3380CC4-5D6E-409C-BE32-E72D297353CC}">
              <c16:uniqueId val="{00000001-306B-4547-860B-DCD55F893794}"/>
            </c:ext>
          </c:extLst>
        </c:ser>
        <c:ser>
          <c:idx val="2"/>
          <c:order val="2"/>
          <c:tx>
            <c:strRef>
              <c:f>Q1_taust!$D$73</c:f>
              <c:strCache>
                <c:ptCount val="1"/>
                <c:pt idx="0">
                  <c:v>Nii ja naa</c:v>
                </c:pt>
              </c:strCache>
            </c:strRef>
          </c:tx>
          <c:spPr>
            <a:solidFill>
              <a:srgbClr val="BDD7EE"/>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Q1_taust!$A$74:$A$97</c:f>
              <c:strCache>
                <c:ptCount val="24"/>
                <c:pt idx="0">
                  <c:v>Arvan, et üldiselt on toit ohutu</c:v>
                </c:pt>
                <c:pt idx="1">
                  <c:v>Põhja-Eesti</c:v>
                </c:pt>
                <c:pt idx="2">
                  <c:v>Virumaa</c:v>
                </c:pt>
                <c:pt idx="3">
                  <c:v>Kesk-Eesti</c:v>
                </c:pt>
                <c:pt idx="4">
                  <c:v>Lääne-Eesti</c:v>
                </c:pt>
                <c:pt idx="5">
                  <c:v>Lõuna-Eesti</c:v>
                </c:pt>
                <c:pt idx="6">
                  <c:v>Olen toiduohutuse suhtes optimistlik</c:v>
                </c:pt>
                <c:pt idx="7">
                  <c:v>Põhja-Eesti</c:v>
                </c:pt>
                <c:pt idx="8">
                  <c:v>Virumaa</c:v>
                </c:pt>
                <c:pt idx="9">
                  <c:v>Kesk-Eesti</c:v>
                </c:pt>
                <c:pt idx="10">
                  <c:v>Lääne-Eesti</c:v>
                </c:pt>
                <c:pt idx="11">
                  <c:v>Lõuna-Eesti</c:v>
                </c:pt>
                <c:pt idx="12">
                  <c:v>Olen toidu ohutusega rahul</c:v>
                </c:pt>
                <c:pt idx="13">
                  <c:v>Põhja-Eesti</c:v>
                </c:pt>
                <c:pt idx="14">
                  <c:v>Virumaa</c:v>
                </c:pt>
                <c:pt idx="15">
                  <c:v>Kesk-Eesti</c:v>
                </c:pt>
                <c:pt idx="16">
                  <c:v>Lääne-Eesti</c:v>
                </c:pt>
                <c:pt idx="17">
                  <c:v>Lõuna-Eesti</c:v>
                </c:pt>
                <c:pt idx="18">
                  <c:v>Olen kindel, et  toit on ohutu</c:v>
                </c:pt>
                <c:pt idx="19">
                  <c:v>Põhja-Eesti</c:v>
                </c:pt>
                <c:pt idx="20">
                  <c:v>Virumaa</c:v>
                </c:pt>
                <c:pt idx="21">
                  <c:v>Kesk-Eesti</c:v>
                </c:pt>
                <c:pt idx="22">
                  <c:v>Lääne-Eesti</c:v>
                </c:pt>
                <c:pt idx="23">
                  <c:v>Lõuna-Eesti</c:v>
                </c:pt>
              </c:strCache>
            </c:strRef>
          </c:cat>
          <c:val>
            <c:numRef>
              <c:f>Q1_taust!$D$74:$D$97</c:f>
              <c:numCache>
                <c:formatCode>0</c:formatCode>
                <c:ptCount val="24"/>
                <c:pt idx="1">
                  <c:v>22.1674876847291</c:v>
                </c:pt>
                <c:pt idx="2">
                  <c:v>29.0322580645161</c:v>
                </c:pt>
                <c:pt idx="3">
                  <c:v>11.764705882352899</c:v>
                </c:pt>
                <c:pt idx="4">
                  <c:v>25</c:v>
                </c:pt>
                <c:pt idx="5">
                  <c:v>20.863309352518002</c:v>
                </c:pt>
                <c:pt idx="7">
                  <c:v>31.773399014778299</c:v>
                </c:pt>
                <c:pt idx="8">
                  <c:v>29.0322580645161</c:v>
                </c:pt>
                <c:pt idx="9">
                  <c:v>17.647058823529399</c:v>
                </c:pt>
                <c:pt idx="10">
                  <c:v>27.5</c:v>
                </c:pt>
                <c:pt idx="11">
                  <c:v>26.6187050359712</c:v>
                </c:pt>
                <c:pt idx="13">
                  <c:v>33.497536945812797</c:v>
                </c:pt>
                <c:pt idx="14">
                  <c:v>32.258064516128997</c:v>
                </c:pt>
                <c:pt idx="15">
                  <c:v>31.372549019607799</c:v>
                </c:pt>
                <c:pt idx="16">
                  <c:v>27.5</c:v>
                </c:pt>
                <c:pt idx="17">
                  <c:v>25.899280575539599</c:v>
                </c:pt>
                <c:pt idx="19">
                  <c:v>36.453201970443402</c:v>
                </c:pt>
                <c:pt idx="20">
                  <c:v>37.903225806451601</c:v>
                </c:pt>
                <c:pt idx="21">
                  <c:v>25.490196078431399</c:v>
                </c:pt>
                <c:pt idx="22">
                  <c:v>28.75</c:v>
                </c:pt>
                <c:pt idx="23">
                  <c:v>32.374100719424497</c:v>
                </c:pt>
              </c:numCache>
            </c:numRef>
          </c:val>
          <c:extLst>
            <c:ext xmlns:c16="http://schemas.microsoft.com/office/drawing/2014/chart" uri="{C3380CC4-5D6E-409C-BE32-E72D297353CC}">
              <c16:uniqueId val="{00000002-306B-4547-860B-DCD55F893794}"/>
            </c:ext>
          </c:extLst>
        </c:ser>
        <c:ser>
          <c:idx val="3"/>
          <c:order val="3"/>
          <c:tx>
            <c:strRef>
              <c:f>Q1_taust!$E$73</c:f>
              <c:strCache>
                <c:ptCount val="1"/>
                <c:pt idx="0">
                  <c:v>Pigem ei ole nõus</c:v>
                </c:pt>
              </c:strCache>
            </c:strRef>
          </c:tx>
          <c:spPr>
            <a:solidFill>
              <a:srgbClr val="F4B183"/>
            </a:solidFill>
            <a:ln w="0">
              <a:noFill/>
            </a:ln>
          </c:spPr>
          <c:invertIfNegative val="0"/>
          <c:dLbls>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Q1_taust!$A$74:$A$97</c:f>
              <c:strCache>
                <c:ptCount val="24"/>
                <c:pt idx="0">
                  <c:v>Arvan, et üldiselt on toit ohutu</c:v>
                </c:pt>
                <c:pt idx="1">
                  <c:v>Põhja-Eesti</c:v>
                </c:pt>
                <c:pt idx="2">
                  <c:v>Virumaa</c:v>
                </c:pt>
                <c:pt idx="3">
                  <c:v>Kesk-Eesti</c:v>
                </c:pt>
                <c:pt idx="4">
                  <c:v>Lääne-Eesti</c:v>
                </c:pt>
                <c:pt idx="5">
                  <c:v>Lõuna-Eesti</c:v>
                </c:pt>
                <c:pt idx="6">
                  <c:v>Olen toiduohutuse suhtes optimistlik</c:v>
                </c:pt>
                <c:pt idx="7">
                  <c:v>Põhja-Eesti</c:v>
                </c:pt>
                <c:pt idx="8">
                  <c:v>Virumaa</c:v>
                </c:pt>
                <c:pt idx="9">
                  <c:v>Kesk-Eesti</c:v>
                </c:pt>
                <c:pt idx="10">
                  <c:v>Lääne-Eesti</c:v>
                </c:pt>
                <c:pt idx="11">
                  <c:v>Lõuna-Eesti</c:v>
                </c:pt>
                <c:pt idx="12">
                  <c:v>Olen toidu ohutusega rahul</c:v>
                </c:pt>
                <c:pt idx="13">
                  <c:v>Põhja-Eesti</c:v>
                </c:pt>
                <c:pt idx="14">
                  <c:v>Virumaa</c:v>
                </c:pt>
                <c:pt idx="15">
                  <c:v>Kesk-Eesti</c:v>
                </c:pt>
                <c:pt idx="16">
                  <c:v>Lääne-Eesti</c:v>
                </c:pt>
                <c:pt idx="17">
                  <c:v>Lõuna-Eesti</c:v>
                </c:pt>
                <c:pt idx="18">
                  <c:v>Olen kindel, et  toit on ohutu</c:v>
                </c:pt>
                <c:pt idx="19">
                  <c:v>Põhja-Eesti</c:v>
                </c:pt>
                <c:pt idx="20">
                  <c:v>Virumaa</c:v>
                </c:pt>
                <c:pt idx="21">
                  <c:v>Kesk-Eesti</c:v>
                </c:pt>
                <c:pt idx="22">
                  <c:v>Lääne-Eesti</c:v>
                </c:pt>
                <c:pt idx="23">
                  <c:v>Lõuna-Eesti</c:v>
                </c:pt>
              </c:strCache>
            </c:strRef>
          </c:cat>
          <c:val>
            <c:numRef>
              <c:f>Q1_taust!$E$74:$E$97</c:f>
              <c:numCache>
                <c:formatCode>0</c:formatCode>
                <c:ptCount val="24"/>
                <c:pt idx="1">
                  <c:v>9.3596059113300498</c:v>
                </c:pt>
                <c:pt idx="2">
                  <c:v>7.2580645161290303</c:v>
                </c:pt>
                <c:pt idx="3">
                  <c:v>3.9215686274509798</c:v>
                </c:pt>
                <c:pt idx="4">
                  <c:v>10</c:v>
                </c:pt>
                <c:pt idx="5">
                  <c:v>9.3525179856115095</c:v>
                </c:pt>
                <c:pt idx="7">
                  <c:v>6.6502463054187197</c:v>
                </c:pt>
                <c:pt idx="8">
                  <c:v>8.0645161290322598</c:v>
                </c:pt>
                <c:pt idx="9">
                  <c:v>3.9215686274509798</c:v>
                </c:pt>
                <c:pt idx="10">
                  <c:v>11.25</c:v>
                </c:pt>
                <c:pt idx="11">
                  <c:v>7.19424460431655</c:v>
                </c:pt>
                <c:pt idx="13">
                  <c:v>10.3448275862069</c:v>
                </c:pt>
                <c:pt idx="14">
                  <c:v>10.4838709677419</c:v>
                </c:pt>
                <c:pt idx="15">
                  <c:v>5.8823529411764701</c:v>
                </c:pt>
                <c:pt idx="16">
                  <c:v>12.5</c:v>
                </c:pt>
                <c:pt idx="17">
                  <c:v>10.791366906474799</c:v>
                </c:pt>
                <c:pt idx="19">
                  <c:v>11.0837438423645</c:v>
                </c:pt>
                <c:pt idx="20">
                  <c:v>12.9032258064516</c:v>
                </c:pt>
                <c:pt idx="21">
                  <c:v>3.9215686274509798</c:v>
                </c:pt>
                <c:pt idx="22">
                  <c:v>13.75</c:v>
                </c:pt>
                <c:pt idx="23">
                  <c:v>7.9136690647482002</c:v>
                </c:pt>
              </c:numCache>
            </c:numRef>
          </c:val>
          <c:extLst>
            <c:ext xmlns:c16="http://schemas.microsoft.com/office/drawing/2014/chart" uri="{C3380CC4-5D6E-409C-BE32-E72D297353CC}">
              <c16:uniqueId val="{00000003-306B-4547-860B-DCD55F893794}"/>
            </c:ext>
          </c:extLst>
        </c:ser>
        <c:ser>
          <c:idx val="4"/>
          <c:order val="4"/>
          <c:tx>
            <c:strRef>
              <c:f>Q1_taust!$F$73</c:f>
              <c:strCache>
                <c:ptCount val="1"/>
                <c:pt idx="0">
                  <c:v>Üldse ei nõustu</c:v>
                </c:pt>
              </c:strCache>
            </c:strRef>
          </c:tx>
          <c:spPr>
            <a:solidFill>
              <a:srgbClr val="ED7D31"/>
            </a:solidFill>
            <a:ln w="0">
              <a:noFill/>
            </a:ln>
          </c:spPr>
          <c:invertIfNegative val="0"/>
          <c:dPt>
            <c:idx val="5"/>
            <c:invertIfNegative val="0"/>
            <c:bubble3D val="0"/>
            <c:extLst>
              <c:ext xmlns:c16="http://schemas.microsoft.com/office/drawing/2014/chart" uri="{C3380CC4-5D6E-409C-BE32-E72D297353CC}">
                <c16:uniqueId val="{00000004-306B-4547-860B-DCD55F893794}"/>
              </c:ext>
            </c:extLst>
          </c:dPt>
          <c:dLbls>
            <c:dLbl>
              <c:idx val="5"/>
              <c:layout>
                <c:manualLayout>
                  <c:x val="5.3220003522213297E-4"/>
                  <c:y val="3.8361447626275298E-3"/>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306B-4547-860B-DCD55F893794}"/>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Q1_taust!$A$74:$A$97</c:f>
              <c:strCache>
                <c:ptCount val="24"/>
                <c:pt idx="0">
                  <c:v>Arvan, et üldiselt on toit ohutu</c:v>
                </c:pt>
                <c:pt idx="1">
                  <c:v>Põhja-Eesti</c:v>
                </c:pt>
                <c:pt idx="2">
                  <c:v>Virumaa</c:v>
                </c:pt>
                <c:pt idx="3">
                  <c:v>Kesk-Eesti</c:v>
                </c:pt>
                <c:pt idx="4">
                  <c:v>Lääne-Eesti</c:v>
                </c:pt>
                <c:pt idx="5">
                  <c:v>Lõuna-Eesti</c:v>
                </c:pt>
                <c:pt idx="6">
                  <c:v>Olen toiduohutuse suhtes optimistlik</c:v>
                </c:pt>
                <c:pt idx="7">
                  <c:v>Põhja-Eesti</c:v>
                </c:pt>
                <c:pt idx="8">
                  <c:v>Virumaa</c:v>
                </c:pt>
                <c:pt idx="9">
                  <c:v>Kesk-Eesti</c:v>
                </c:pt>
                <c:pt idx="10">
                  <c:v>Lääne-Eesti</c:v>
                </c:pt>
                <c:pt idx="11">
                  <c:v>Lõuna-Eesti</c:v>
                </c:pt>
                <c:pt idx="12">
                  <c:v>Olen toidu ohutusega rahul</c:v>
                </c:pt>
                <c:pt idx="13">
                  <c:v>Põhja-Eesti</c:v>
                </c:pt>
                <c:pt idx="14">
                  <c:v>Virumaa</c:v>
                </c:pt>
                <c:pt idx="15">
                  <c:v>Kesk-Eesti</c:v>
                </c:pt>
                <c:pt idx="16">
                  <c:v>Lääne-Eesti</c:v>
                </c:pt>
                <c:pt idx="17">
                  <c:v>Lõuna-Eesti</c:v>
                </c:pt>
                <c:pt idx="18">
                  <c:v>Olen kindel, et  toit on ohutu</c:v>
                </c:pt>
                <c:pt idx="19">
                  <c:v>Põhja-Eesti</c:v>
                </c:pt>
                <c:pt idx="20">
                  <c:v>Virumaa</c:v>
                </c:pt>
                <c:pt idx="21">
                  <c:v>Kesk-Eesti</c:v>
                </c:pt>
                <c:pt idx="22">
                  <c:v>Lääne-Eesti</c:v>
                </c:pt>
                <c:pt idx="23">
                  <c:v>Lõuna-Eesti</c:v>
                </c:pt>
              </c:strCache>
            </c:strRef>
          </c:cat>
          <c:val>
            <c:numRef>
              <c:f>Q1_taust!$F$74:$F$97</c:f>
              <c:numCache>
                <c:formatCode>0</c:formatCode>
                <c:ptCount val="24"/>
                <c:pt idx="1">
                  <c:v>3.20197044334975</c:v>
                </c:pt>
                <c:pt idx="2">
                  <c:v>2.4193548387096802</c:v>
                </c:pt>
                <c:pt idx="4">
                  <c:v>1.25</c:v>
                </c:pt>
                <c:pt idx="5">
                  <c:v>1.43884892086331</c:v>
                </c:pt>
                <c:pt idx="7">
                  <c:v>2.95566502463054</c:v>
                </c:pt>
                <c:pt idx="8">
                  <c:v>1.61290322580645</c:v>
                </c:pt>
                <c:pt idx="11">
                  <c:v>2.8776978417266199</c:v>
                </c:pt>
                <c:pt idx="13">
                  <c:v>2.95566502463054</c:v>
                </c:pt>
                <c:pt idx="14">
                  <c:v>2.4193548387096802</c:v>
                </c:pt>
                <c:pt idx="16">
                  <c:v>1.25</c:v>
                </c:pt>
                <c:pt idx="17">
                  <c:v>2.1582733812949599</c:v>
                </c:pt>
                <c:pt idx="19">
                  <c:v>3.6945812807881802</c:v>
                </c:pt>
                <c:pt idx="21">
                  <c:v>1.9607843137254899</c:v>
                </c:pt>
                <c:pt idx="22">
                  <c:v>2.5</c:v>
                </c:pt>
                <c:pt idx="23">
                  <c:v>3.5971223021582701</c:v>
                </c:pt>
              </c:numCache>
            </c:numRef>
          </c:val>
          <c:extLst>
            <c:ext xmlns:c16="http://schemas.microsoft.com/office/drawing/2014/chart" uri="{C3380CC4-5D6E-409C-BE32-E72D297353CC}">
              <c16:uniqueId val="{00000005-306B-4547-860B-DCD55F893794}"/>
            </c:ext>
          </c:extLst>
        </c:ser>
        <c:ser>
          <c:idx val="5"/>
          <c:order val="5"/>
          <c:tx>
            <c:strRef>
              <c:f>Q1_taust!$G$73</c:f>
              <c:strCache>
                <c:ptCount val="1"/>
                <c:pt idx="0">
                  <c:v>Ei oska öelda</c:v>
                </c:pt>
              </c:strCache>
            </c:strRef>
          </c:tx>
          <c:spPr>
            <a:solidFill>
              <a:srgbClr val="BFBFBF"/>
            </a:solidFill>
            <a:ln w="0">
              <a:noFill/>
            </a:ln>
          </c:spPr>
          <c:invertIfNegative val="0"/>
          <c:dPt>
            <c:idx val="4"/>
            <c:invertIfNegative val="0"/>
            <c:bubble3D val="0"/>
            <c:extLst>
              <c:ext xmlns:c16="http://schemas.microsoft.com/office/drawing/2014/chart" uri="{C3380CC4-5D6E-409C-BE32-E72D297353CC}">
                <c16:uniqueId val="{00000006-306B-4547-860B-DCD55F893794}"/>
              </c:ext>
            </c:extLst>
          </c:dPt>
          <c:dLbls>
            <c:dLbl>
              <c:idx val="4"/>
              <c:layout>
                <c:manualLayout>
                  <c:x val="5.0793640636191103E-3"/>
                  <c:y val="1.87476530325516E-7"/>
                </c:manualLayout>
              </c:layou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306B-4547-860B-DCD55F893794}"/>
                </c:ext>
              </c:extLst>
            </c:dLbl>
            <c:spPr>
              <a:noFill/>
              <a:ln>
                <a:noFill/>
              </a:ln>
              <a:effectLst/>
            </c:spPr>
            <c:txPr>
              <a:bodyPr wrap="square"/>
              <a:lstStyle/>
              <a:p>
                <a:pPr>
                  <a:defRPr sz="1200" b="1" strike="noStrike" spc="-1">
                    <a:solidFill>
                      <a:srgbClr val="404040"/>
                    </a:solidFill>
                    <a:latin typeface="Calibri"/>
                  </a:defRPr>
                </a:pPr>
                <a:endParaRPr lang="et-EE"/>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Q1_taust!$A$74:$A$97</c:f>
              <c:strCache>
                <c:ptCount val="24"/>
                <c:pt idx="0">
                  <c:v>Arvan, et üldiselt on toit ohutu</c:v>
                </c:pt>
                <c:pt idx="1">
                  <c:v>Põhja-Eesti</c:v>
                </c:pt>
                <c:pt idx="2">
                  <c:v>Virumaa</c:v>
                </c:pt>
                <c:pt idx="3">
                  <c:v>Kesk-Eesti</c:v>
                </c:pt>
                <c:pt idx="4">
                  <c:v>Lääne-Eesti</c:v>
                </c:pt>
                <c:pt idx="5">
                  <c:v>Lõuna-Eesti</c:v>
                </c:pt>
                <c:pt idx="6">
                  <c:v>Olen toiduohutuse suhtes optimistlik</c:v>
                </c:pt>
                <c:pt idx="7">
                  <c:v>Põhja-Eesti</c:v>
                </c:pt>
                <c:pt idx="8">
                  <c:v>Virumaa</c:v>
                </c:pt>
                <c:pt idx="9">
                  <c:v>Kesk-Eesti</c:v>
                </c:pt>
                <c:pt idx="10">
                  <c:v>Lääne-Eesti</c:v>
                </c:pt>
                <c:pt idx="11">
                  <c:v>Lõuna-Eesti</c:v>
                </c:pt>
                <c:pt idx="12">
                  <c:v>Olen toidu ohutusega rahul</c:v>
                </c:pt>
                <c:pt idx="13">
                  <c:v>Põhja-Eesti</c:v>
                </c:pt>
                <c:pt idx="14">
                  <c:v>Virumaa</c:v>
                </c:pt>
                <c:pt idx="15">
                  <c:v>Kesk-Eesti</c:v>
                </c:pt>
                <c:pt idx="16">
                  <c:v>Lääne-Eesti</c:v>
                </c:pt>
                <c:pt idx="17">
                  <c:v>Lõuna-Eesti</c:v>
                </c:pt>
                <c:pt idx="18">
                  <c:v>Olen kindel, et  toit on ohutu</c:v>
                </c:pt>
                <c:pt idx="19">
                  <c:v>Põhja-Eesti</c:v>
                </c:pt>
                <c:pt idx="20">
                  <c:v>Virumaa</c:v>
                </c:pt>
                <c:pt idx="21">
                  <c:v>Kesk-Eesti</c:v>
                </c:pt>
                <c:pt idx="22">
                  <c:v>Lääne-Eesti</c:v>
                </c:pt>
                <c:pt idx="23">
                  <c:v>Lõuna-Eesti</c:v>
                </c:pt>
              </c:strCache>
            </c:strRef>
          </c:cat>
          <c:val>
            <c:numRef>
              <c:f>Q1_taust!$G$74:$G$97</c:f>
              <c:numCache>
                <c:formatCode>0</c:formatCode>
                <c:ptCount val="24"/>
                <c:pt idx="1">
                  <c:v>2.2167487684729101</c:v>
                </c:pt>
                <c:pt idx="2">
                  <c:v>3.2258064516128999</c:v>
                </c:pt>
                <c:pt idx="4">
                  <c:v>1.25</c:v>
                </c:pt>
                <c:pt idx="5">
                  <c:v>1.43884892086331</c:v>
                </c:pt>
                <c:pt idx="7">
                  <c:v>3.20197044334975</c:v>
                </c:pt>
                <c:pt idx="8">
                  <c:v>7.2580645161290303</c:v>
                </c:pt>
                <c:pt idx="9">
                  <c:v>7.8431372549019596</c:v>
                </c:pt>
                <c:pt idx="10">
                  <c:v>5</c:v>
                </c:pt>
                <c:pt idx="11">
                  <c:v>4.3165467625899296</c:v>
                </c:pt>
                <c:pt idx="13">
                  <c:v>2.4630541871921201</c:v>
                </c:pt>
                <c:pt idx="14">
                  <c:v>3.2258064516128999</c:v>
                </c:pt>
                <c:pt idx="15">
                  <c:v>1.9607843137254899</c:v>
                </c:pt>
                <c:pt idx="16">
                  <c:v>2.5</c:v>
                </c:pt>
                <c:pt idx="17">
                  <c:v>3.5971223021582701</c:v>
                </c:pt>
                <c:pt idx="19">
                  <c:v>1.72413793103448</c:v>
                </c:pt>
                <c:pt idx="20">
                  <c:v>1.61290322580645</c:v>
                </c:pt>
                <c:pt idx="21">
                  <c:v>1.9607843137254899</c:v>
                </c:pt>
                <c:pt idx="22">
                  <c:v>1.25</c:v>
                </c:pt>
                <c:pt idx="23">
                  <c:v>2.1582733812949599</c:v>
                </c:pt>
              </c:numCache>
            </c:numRef>
          </c:val>
          <c:extLst>
            <c:ext xmlns:c16="http://schemas.microsoft.com/office/drawing/2014/chart" uri="{C3380CC4-5D6E-409C-BE32-E72D297353CC}">
              <c16:uniqueId val="{00000007-306B-4547-860B-DCD55F893794}"/>
            </c:ext>
          </c:extLst>
        </c:ser>
        <c:dLbls>
          <c:showLegendKey val="0"/>
          <c:showVal val="0"/>
          <c:showCatName val="0"/>
          <c:showSerName val="0"/>
          <c:showPercent val="0"/>
          <c:showBubbleSize val="0"/>
        </c:dLbls>
        <c:gapWidth val="150"/>
        <c:shape val="box"/>
        <c:axId val="397867664"/>
        <c:axId val="397864528"/>
        <c:axId val="0"/>
      </c:bar3DChart>
      <c:catAx>
        <c:axId val="397867664"/>
        <c:scaling>
          <c:orientation val="maxMin"/>
        </c:scaling>
        <c:delete val="0"/>
        <c:axPos val="l"/>
        <c:numFmt formatCode="General" sourceLinked="0"/>
        <c:majorTickMark val="none"/>
        <c:minorTickMark val="none"/>
        <c:tickLblPos val="nextTo"/>
        <c:spPr>
          <a:ln w="6480">
            <a:solidFill>
              <a:srgbClr val="000000"/>
            </a:solidFill>
            <a:round/>
          </a:ln>
        </c:spPr>
        <c:txPr>
          <a:bodyPr/>
          <a:lstStyle/>
          <a:p>
            <a:pPr>
              <a:defRPr sz="1200" b="1" strike="noStrike" spc="-1">
                <a:solidFill>
                  <a:srgbClr val="595959"/>
                </a:solidFill>
                <a:latin typeface="Calibri"/>
              </a:defRPr>
            </a:pPr>
            <a:endParaRPr lang="et-EE"/>
          </a:p>
        </c:txPr>
        <c:crossAx val="397864528"/>
        <c:crosses val="autoZero"/>
        <c:auto val="1"/>
        <c:lblAlgn val="ctr"/>
        <c:lblOffset val="100"/>
        <c:noMultiLvlLbl val="0"/>
      </c:catAx>
      <c:valAx>
        <c:axId val="397864528"/>
        <c:scaling>
          <c:orientation val="minMax"/>
        </c:scaling>
        <c:delete val="1"/>
        <c:axPos val="t"/>
        <c:numFmt formatCode="0%" sourceLinked="1"/>
        <c:majorTickMark val="none"/>
        <c:minorTickMark val="none"/>
        <c:tickLblPos val="nextTo"/>
        <c:crossAx val="397867664"/>
        <c:crosses val="autoZero"/>
        <c:crossBetween val="between"/>
      </c:valAx>
    </c:plotArea>
    <c:legend>
      <c:legendPos val="b"/>
      <c:overlay val="0"/>
      <c:spPr>
        <a:noFill/>
        <a:ln w="0">
          <a:noFill/>
        </a:ln>
      </c:spPr>
      <c:txPr>
        <a:bodyPr/>
        <a:lstStyle/>
        <a:p>
          <a:pPr>
            <a:defRPr sz="1200" b="1" strike="noStrike" spc="-1">
              <a:solidFill>
                <a:srgbClr val="595959"/>
              </a:solidFill>
              <a:latin typeface="Calibri"/>
            </a:defRPr>
          </a:pPr>
          <a:endParaRPr lang="et-EE"/>
        </a:p>
      </c:txPr>
    </c:legend>
    <c:plotVisOnly val="1"/>
    <c:dispBlanksAs val="gap"/>
    <c:showDLblsOverMax val="1"/>
  </c:chart>
  <c:spPr>
    <a:noFill/>
    <a:ln w="9360">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t-EE"/>
              <a:t>Mil määral nõustute järgnevate väidetega?</a:t>
            </a:r>
            <a:br>
              <a:rPr lang="et-EE"/>
            </a:br>
            <a:r>
              <a:rPr lang="et-EE" b="0"/>
              <a:t>N=800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'Q2'!$B$3</c:f>
              <c:strCache>
                <c:ptCount val="1"/>
                <c:pt idx="0">
                  <c:v>Nõustun igati</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'Q2'!$A$4:$A$6</c:f>
              <c:strCache>
                <c:ptCount val="3"/>
                <c:pt idx="0">
                  <c:v>Toiduohutuse juhtumite* tõttu olen teatud toitude suhtes kahtlustav</c:v>
                </c:pt>
                <c:pt idx="1">
                  <c:v>Olen toidu ohutuse pärast mures</c:v>
                </c:pt>
                <c:pt idx="2">
                  <c:v>Tunnen toidu ohutuse osas ebakindlust</c:v>
                </c:pt>
              </c:strCache>
            </c:strRef>
          </c:cat>
          <c:val>
            <c:numRef>
              <c:f>'Q2'!$B$4:$B$6</c:f>
              <c:numCache>
                <c:formatCode>0</c:formatCode>
                <c:ptCount val="3"/>
                <c:pt idx="0">
                  <c:v>6.5</c:v>
                </c:pt>
                <c:pt idx="1">
                  <c:v>7.125</c:v>
                </c:pt>
                <c:pt idx="2">
                  <c:v>4.75</c:v>
                </c:pt>
              </c:numCache>
            </c:numRef>
          </c:val>
          <c:extLst>
            <c:ext xmlns:c16="http://schemas.microsoft.com/office/drawing/2014/chart" uri="{C3380CC4-5D6E-409C-BE32-E72D297353CC}">
              <c16:uniqueId val="{00000000-D3C5-4D75-98D5-80C5BFAE215E}"/>
            </c:ext>
          </c:extLst>
        </c:ser>
        <c:ser>
          <c:idx val="1"/>
          <c:order val="1"/>
          <c:tx>
            <c:strRef>
              <c:f>'Q2'!$C$3</c:f>
              <c:strCache>
                <c:ptCount val="1"/>
                <c:pt idx="0">
                  <c:v>Pigem olen nõus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'Q2'!$A$4:$A$6</c:f>
              <c:strCache>
                <c:ptCount val="3"/>
                <c:pt idx="0">
                  <c:v>Toiduohutuse juhtumite* tõttu olen teatud toitude suhtes kahtlustav</c:v>
                </c:pt>
                <c:pt idx="1">
                  <c:v>Olen toidu ohutuse pärast mures</c:v>
                </c:pt>
                <c:pt idx="2">
                  <c:v>Tunnen toidu ohutuse osas ebakindlust</c:v>
                </c:pt>
              </c:strCache>
            </c:strRef>
          </c:cat>
          <c:val>
            <c:numRef>
              <c:f>'Q2'!$C$4:$C$6</c:f>
              <c:numCache>
                <c:formatCode>0</c:formatCode>
                <c:ptCount val="3"/>
                <c:pt idx="0">
                  <c:v>24.125</c:v>
                </c:pt>
                <c:pt idx="1">
                  <c:v>20.625</c:v>
                </c:pt>
                <c:pt idx="2">
                  <c:v>17.375</c:v>
                </c:pt>
              </c:numCache>
            </c:numRef>
          </c:val>
          <c:extLst>
            <c:ext xmlns:c16="http://schemas.microsoft.com/office/drawing/2014/chart" uri="{C3380CC4-5D6E-409C-BE32-E72D297353CC}">
              <c16:uniqueId val="{00000001-D3C5-4D75-98D5-80C5BFAE215E}"/>
            </c:ext>
          </c:extLst>
        </c:ser>
        <c:ser>
          <c:idx val="2"/>
          <c:order val="2"/>
          <c:tx>
            <c:strRef>
              <c:f>'Q2'!$D$3</c:f>
              <c:strCache>
                <c:ptCount val="1"/>
                <c:pt idx="0">
                  <c:v>Nii ja naa</c:v>
                </c:pt>
              </c:strCache>
            </c:strRef>
          </c:tx>
          <c:spPr>
            <a:solidFill>
              <a:srgbClr val="5B9BD5">
                <a:lumMod val="40000"/>
                <a:lumOff val="6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'Q2'!$A$4:$A$6</c:f>
              <c:strCache>
                <c:ptCount val="3"/>
                <c:pt idx="0">
                  <c:v>Toiduohutuse juhtumite* tõttu olen teatud toitude suhtes kahtlustav</c:v>
                </c:pt>
                <c:pt idx="1">
                  <c:v>Olen toidu ohutuse pärast mures</c:v>
                </c:pt>
                <c:pt idx="2">
                  <c:v>Tunnen toidu ohutuse osas ebakindlust</c:v>
                </c:pt>
              </c:strCache>
            </c:strRef>
          </c:cat>
          <c:val>
            <c:numRef>
              <c:f>'Q2'!$D$4:$D$6</c:f>
              <c:numCache>
                <c:formatCode>0</c:formatCode>
                <c:ptCount val="3"/>
                <c:pt idx="0">
                  <c:v>27.25</c:v>
                </c:pt>
                <c:pt idx="1">
                  <c:v>27.5</c:v>
                </c:pt>
                <c:pt idx="2">
                  <c:v>25.375</c:v>
                </c:pt>
              </c:numCache>
            </c:numRef>
          </c:val>
          <c:extLst>
            <c:ext xmlns:c16="http://schemas.microsoft.com/office/drawing/2014/chart" uri="{C3380CC4-5D6E-409C-BE32-E72D297353CC}">
              <c16:uniqueId val="{00000002-D3C5-4D75-98D5-80C5BFAE215E}"/>
            </c:ext>
          </c:extLst>
        </c:ser>
        <c:ser>
          <c:idx val="3"/>
          <c:order val="3"/>
          <c:tx>
            <c:strRef>
              <c:f>'Q2'!$E$3</c:f>
              <c:strCache>
                <c:ptCount val="1"/>
                <c:pt idx="0">
                  <c:v>Pigem ei ole nõus</c:v>
                </c:pt>
              </c:strCache>
            </c:strRef>
          </c:tx>
          <c:spPr>
            <a:solidFill>
              <a:srgbClr val="ED7D31">
                <a:lumMod val="60000"/>
                <a:lumOff val="40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'Q2'!$A$4:$A$6</c:f>
              <c:strCache>
                <c:ptCount val="3"/>
                <c:pt idx="0">
                  <c:v>Toiduohutuse juhtumite* tõttu olen teatud toitude suhtes kahtlustav</c:v>
                </c:pt>
                <c:pt idx="1">
                  <c:v>Olen toidu ohutuse pärast mures</c:v>
                </c:pt>
                <c:pt idx="2">
                  <c:v>Tunnen toidu ohutuse osas ebakindlust</c:v>
                </c:pt>
              </c:strCache>
            </c:strRef>
          </c:cat>
          <c:val>
            <c:numRef>
              <c:f>'Q2'!$E$4:$E$6</c:f>
              <c:numCache>
                <c:formatCode>0</c:formatCode>
                <c:ptCount val="3"/>
                <c:pt idx="0">
                  <c:v>27.875</c:v>
                </c:pt>
                <c:pt idx="1">
                  <c:v>31.75</c:v>
                </c:pt>
                <c:pt idx="2">
                  <c:v>36.875</c:v>
                </c:pt>
              </c:numCache>
            </c:numRef>
          </c:val>
          <c:extLst>
            <c:ext xmlns:c16="http://schemas.microsoft.com/office/drawing/2014/chart" uri="{C3380CC4-5D6E-409C-BE32-E72D297353CC}">
              <c16:uniqueId val="{00000003-D3C5-4D75-98D5-80C5BFAE215E}"/>
            </c:ext>
          </c:extLst>
        </c:ser>
        <c:ser>
          <c:idx val="4"/>
          <c:order val="4"/>
          <c:tx>
            <c:strRef>
              <c:f>'Q2'!$F$3</c:f>
              <c:strCache>
                <c:ptCount val="1"/>
                <c:pt idx="0">
                  <c:v>Üldse ei nõustu</c:v>
                </c:pt>
              </c:strCache>
            </c:strRef>
          </c:tx>
          <c:spPr>
            <a:solidFill>
              <a:srgbClr val="ED7D31"/>
            </a:solidFill>
            <a:ln>
              <a:noFill/>
            </a:ln>
            <a:effectLst/>
            <a:sp3d/>
          </c:spPr>
          <c:invertIfNegative val="0"/>
          <c:dLbls>
            <c:dLbl>
              <c:idx val="5"/>
              <c:layout>
                <c:manualLayout>
                  <c:x val="5.3220003522213264E-4"/>
                  <c:y val="3.836144762627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C5-4D75-98D5-80C5BFAE215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'Q2'!$A$4:$A$6</c:f>
              <c:strCache>
                <c:ptCount val="3"/>
                <c:pt idx="0">
                  <c:v>Toiduohutuse juhtumite* tõttu olen teatud toitude suhtes kahtlustav</c:v>
                </c:pt>
                <c:pt idx="1">
                  <c:v>Olen toidu ohutuse pärast mures</c:v>
                </c:pt>
                <c:pt idx="2">
                  <c:v>Tunnen toidu ohutuse osas ebakindlust</c:v>
                </c:pt>
              </c:strCache>
            </c:strRef>
          </c:cat>
          <c:val>
            <c:numRef>
              <c:f>'Q2'!$F$4:$F$6</c:f>
              <c:numCache>
                <c:formatCode>0</c:formatCode>
                <c:ptCount val="3"/>
                <c:pt idx="0">
                  <c:v>10.375</c:v>
                </c:pt>
                <c:pt idx="1">
                  <c:v>9.75</c:v>
                </c:pt>
                <c:pt idx="2">
                  <c:v>12.25</c:v>
                </c:pt>
              </c:numCache>
            </c:numRef>
          </c:val>
          <c:extLst>
            <c:ext xmlns:c16="http://schemas.microsoft.com/office/drawing/2014/chart" uri="{C3380CC4-5D6E-409C-BE32-E72D297353CC}">
              <c16:uniqueId val="{00000005-D3C5-4D75-98D5-80C5BFAE215E}"/>
            </c:ext>
          </c:extLst>
        </c:ser>
        <c:ser>
          <c:idx val="5"/>
          <c:order val="5"/>
          <c:tx>
            <c:strRef>
              <c:f>'Q2'!$G$3</c:f>
              <c:strCache>
                <c:ptCount val="1"/>
                <c:pt idx="0">
                  <c:v>Ei oska öelda</c:v>
                </c:pt>
              </c:strCache>
            </c:strRef>
          </c:tx>
          <c:spPr>
            <a:solidFill>
              <a:sysClr val="window" lastClr="FFFFFF">
                <a:lumMod val="75000"/>
              </a:sysClr>
            </a:solidFill>
            <a:ln>
              <a:noFill/>
            </a:ln>
            <a:effectLst/>
            <a:sp3d/>
          </c:spPr>
          <c:invertIfNegative val="0"/>
          <c:dLbls>
            <c:dLbl>
              <c:idx val="4"/>
              <c:layout>
                <c:manualLayout>
                  <c:x val="5.0793640636191111E-3"/>
                  <c:y val="1.874765303255156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C5-4D75-98D5-80C5BFAE21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'Q2'!$A$4:$A$6</c:f>
              <c:strCache>
                <c:ptCount val="3"/>
                <c:pt idx="0">
                  <c:v>Toiduohutuse juhtumite* tõttu olen teatud toitude suhtes kahtlustav</c:v>
                </c:pt>
                <c:pt idx="1">
                  <c:v>Olen toidu ohutuse pärast mures</c:v>
                </c:pt>
                <c:pt idx="2">
                  <c:v>Tunnen toidu ohutuse osas ebakindlust</c:v>
                </c:pt>
              </c:strCache>
            </c:strRef>
          </c:cat>
          <c:val>
            <c:numRef>
              <c:f>'Q2'!$G$4:$G$6</c:f>
              <c:numCache>
                <c:formatCode>0</c:formatCode>
                <c:ptCount val="3"/>
                <c:pt idx="0">
                  <c:v>3.875</c:v>
                </c:pt>
                <c:pt idx="1">
                  <c:v>3.25</c:v>
                </c:pt>
                <c:pt idx="2">
                  <c:v>3.375</c:v>
                </c:pt>
              </c:numCache>
            </c:numRef>
          </c:val>
          <c:extLst>
            <c:ext xmlns:c16="http://schemas.microsoft.com/office/drawing/2014/chart" uri="{C3380CC4-5D6E-409C-BE32-E72D297353CC}">
              <c16:uniqueId val="{00000007-D3C5-4D75-98D5-80C5BFAE215E}"/>
            </c:ext>
          </c:extLst>
        </c:ser>
        <c:dLbls>
          <c:showLegendKey val="0"/>
          <c:showVal val="1"/>
          <c:showCatName val="0"/>
          <c:showSerName val="0"/>
          <c:showPercent val="0"/>
          <c:showBubbleSize val="0"/>
        </c:dLbls>
        <c:gapWidth val="150"/>
        <c:shape val="box"/>
        <c:axId val="397866096"/>
        <c:axId val="397864920"/>
        <c:axId val="0"/>
      </c:bar3DChart>
      <c:catAx>
        <c:axId val="397866096"/>
        <c:scaling>
          <c:orientation val="maxMin"/>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7864920"/>
        <c:crosses val="autoZero"/>
        <c:auto val="1"/>
        <c:lblAlgn val="ctr"/>
        <c:lblOffset val="100"/>
        <c:noMultiLvlLbl val="0"/>
      </c:catAx>
      <c:valAx>
        <c:axId val="397864920"/>
        <c:scaling>
          <c:orientation val="minMax"/>
        </c:scaling>
        <c:delete val="1"/>
        <c:axPos val="t"/>
        <c:numFmt formatCode="0%" sourceLinked="1"/>
        <c:majorTickMark val="none"/>
        <c:minorTickMark val="none"/>
        <c:tickLblPos val="nextTo"/>
        <c:crossAx val="39786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b="1"/>
      </a:pPr>
      <a:endParaRPr lang="et-E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3C7210-B3CF-4674-8748-D51044E18A02}" type="slidenum">
              <a:rPr lang="lt-LT" smtClean="0"/>
              <a:t>‹#›</a:t>
            </a:fld>
            <a:endParaRPr lang="lt-LT"/>
          </a:p>
        </p:txBody>
      </p:sp>
    </p:spTree>
    <p:extLst>
      <p:ext uri="{BB962C8B-B14F-4D97-AF65-F5344CB8AC3E}">
        <p14:creationId xmlns:p14="http://schemas.microsoft.com/office/powerpoint/2010/main" val="539390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948DD-93C8-4050-ADB1-F5C0565DA06B}" type="datetimeFigureOut">
              <a:rPr lang="lt-LT" smtClean="0"/>
              <a:t>2022-03-21</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A2B44-49CB-4723-964D-A9AF7BF96B3A}" type="slidenum">
              <a:rPr lang="lt-LT" smtClean="0"/>
              <a:t>‹#›</a:t>
            </a:fld>
            <a:endParaRPr lang="lt-LT"/>
          </a:p>
        </p:txBody>
      </p:sp>
    </p:spTree>
    <p:extLst>
      <p:ext uri="{BB962C8B-B14F-4D97-AF65-F5344CB8AC3E}">
        <p14:creationId xmlns:p14="http://schemas.microsoft.com/office/powerpoint/2010/main" val="102522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2</a:t>
            </a:fld>
            <a:endParaRPr lang="lt-LT"/>
          </a:p>
        </p:txBody>
      </p:sp>
    </p:spTree>
    <p:extLst>
      <p:ext uri="{BB962C8B-B14F-4D97-AF65-F5344CB8AC3E}">
        <p14:creationId xmlns:p14="http://schemas.microsoft.com/office/powerpoint/2010/main" val="2629967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56</a:t>
            </a:fld>
            <a:endParaRPr lang="lt-LT"/>
          </a:p>
        </p:txBody>
      </p:sp>
    </p:spTree>
    <p:extLst>
      <p:ext uri="{BB962C8B-B14F-4D97-AF65-F5344CB8AC3E}">
        <p14:creationId xmlns:p14="http://schemas.microsoft.com/office/powerpoint/2010/main" val="38583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60</a:t>
            </a:fld>
            <a:endParaRPr lang="lt-LT"/>
          </a:p>
        </p:txBody>
      </p:sp>
    </p:spTree>
    <p:extLst>
      <p:ext uri="{BB962C8B-B14F-4D97-AF65-F5344CB8AC3E}">
        <p14:creationId xmlns:p14="http://schemas.microsoft.com/office/powerpoint/2010/main" val="416327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61</a:t>
            </a:fld>
            <a:endParaRPr lang="lt-LT"/>
          </a:p>
        </p:txBody>
      </p:sp>
    </p:spTree>
    <p:extLst>
      <p:ext uri="{BB962C8B-B14F-4D97-AF65-F5344CB8AC3E}">
        <p14:creationId xmlns:p14="http://schemas.microsoft.com/office/powerpoint/2010/main" val="420580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66</a:t>
            </a:fld>
            <a:endParaRPr lang="lt-LT"/>
          </a:p>
        </p:txBody>
      </p:sp>
    </p:spTree>
    <p:extLst>
      <p:ext uri="{BB962C8B-B14F-4D97-AF65-F5344CB8AC3E}">
        <p14:creationId xmlns:p14="http://schemas.microsoft.com/office/powerpoint/2010/main" val="257561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68</a:t>
            </a:fld>
            <a:endParaRPr lang="lt-LT"/>
          </a:p>
        </p:txBody>
      </p:sp>
    </p:spTree>
    <p:extLst>
      <p:ext uri="{BB962C8B-B14F-4D97-AF65-F5344CB8AC3E}">
        <p14:creationId xmlns:p14="http://schemas.microsoft.com/office/powerpoint/2010/main" val="397320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69</a:t>
            </a:fld>
            <a:endParaRPr lang="lt-LT"/>
          </a:p>
        </p:txBody>
      </p:sp>
    </p:spTree>
    <p:extLst>
      <p:ext uri="{BB962C8B-B14F-4D97-AF65-F5344CB8AC3E}">
        <p14:creationId xmlns:p14="http://schemas.microsoft.com/office/powerpoint/2010/main" val="409277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0A26B8-364F-4B0B-8B54-492A4C47665A}" type="slidenum">
              <a:rPr lang="en-GB" smtClean="0"/>
              <a:pPr/>
              <a:t>72</a:t>
            </a:fld>
            <a:endParaRPr lang="en-GB"/>
          </a:p>
        </p:txBody>
      </p:sp>
    </p:spTree>
    <p:extLst>
      <p:ext uri="{BB962C8B-B14F-4D97-AF65-F5344CB8AC3E}">
        <p14:creationId xmlns:p14="http://schemas.microsoft.com/office/powerpoint/2010/main" val="284168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3</a:t>
            </a:fld>
            <a:endParaRPr lang="lt-LT"/>
          </a:p>
        </p:txBody>
      </p:sp>
    </p:spTree>
    <p:extLst>
      <p:ext uri="{BB962C8B-B14F-4D97-AF65-F5344CB8AC3E}">
        <p14:creationId xmlns:p14="http://schemas.microsoft.com/office/powerpoint/2010/main" val="370803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12</a:t>
            </a:fld>
            <a:endParaRPr lang="lt-LT"/>
          </a:p>
        </p:txBody>
      </p:sp>
    </p:spTree>
    <p:extLst>
      <p:ext uri="{BB962C8B-B14F-4D97-AF65-F5344CB8AC3E}">
        <p14:creationId xmlns:p14="http://schemas.microsoft.com/office/powerpoint/2010/main" val="276736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13</a:t>
            </a:fld>
            <a:endParaRPr lang="lt-LT"/>
          </a:p>
        </p:txBody>
      </p:sp>
    </p:spTree>
    <p:extLst>
      <p:ext uri="{BB962C8B-B14F-4D97-AF65-F5344CB8AC3E}">
        <p14:creationId xmlns:p14="http://schemas.microsoft.com/office/powerpoint/2010/main" val="11693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C56A2B44-49CB-4723-964D-A9AF7BF96B3A}" type="slidenum">
              <a:rPr lang="lt-LT" smtClean="0"/>
              <a:t>14</a:t>
            </a:fld>
            <a:endParaRPr lang="lt-LT"/>
          </a:p>
        </p:txBody>
      </p:sp>
    </p:spTree>
    <p:extLst>
      <p:ext uri="{BB962C8B-B14F-4D97-AF65-F5344CB8AC3E}">
        <p14:creationId xmlns:p14="http://schemas.microsoft.com/office/powerpoint/2010/main" val="293914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C56A2B44-49CB-4723-964D-A9AF7BF96B3A}" type="slidenum">
              <a:rPr lang="lt-LT" smtClean="0"/>
              <a:t>24</a:t>
            </a:fld>
            <a:endParaRPr lang="lt-LT"/>
          </a:p>
        </p:txBody>
      </p:sp>
    </p:spTree>
    <p:extLst>
      <p:ext uri="{BB962C8B-B14F-4D97-AF65-F5344CB8AC3E}">
        <p14:creationId xmlns:p14="http://schemas.microsoft.com/office/powerpoint/2010/main" val="213314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C56A2B44-49CB-4723-964D-A9AF7BF96B3A}" type="slidenum">
              <a:rPr lang="lt-LT" smtClean="0"/>
              <a:t>26</a:t>
            </a:fld>
            <a:endParaRPr lang="lt-LT"/>
          </a:p>
        </p:txBody>
      </p:sp>
    </p:spTree>
    <p:extLst>
      <p:ext uri="{BB962C8B-B14F-4D97-AF65-F5344CB8AC3E}">
        <p14:creationId xmlns:p14="http://schemas.microsoft.com/office/powerpoint/2010/main" val="61586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33</a:t>
            </a:fld>
            <a:endParaRPr lang="lt-LT"/>
          </a:p>
        </p:txBody>
      </p:sp>
    </p:spTree>
    <p:extLst>
      <p:ext uri="{BB962C8B-B14F-4D97-AF65-F5344CB8AC3E}">
        <p14:creationId xmlns:p14="http://schemas.microsoft.com/office/powerpoint/2010/main" val="26563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37</a:t>
            </a:fld>
            <a:endParaRPr lang="lt-LT"/>
          </a:p>
        </p:txBody>
      </p:sp>
    </p:spTree>
    <p:extLst>
      <p:ext uri="{BB962C8B-B14F-4D97-AF65-F5344CB8AC3E}">
        <p14:creationId xmlns:p14="http://schemas.microsoft.com/office/powerpoint/2010/main" val="2877126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96998"/>
            <a:ext cx="9144000" cy="1024287"/>
          </a:xfrm>
        </p:spPr>
        <p:txBody>
          <a:bodyPr anchor="t">
            <a:normAutofit/>
          </a:bodyPr>
          <a:lstStyle>
            <a:lvl1pPr algn="ctr">
              <a:defRPr sz="4800" baseline="0">
                <a:solidFill>
                  <a:srgbClr val="061A26"/>
                </a:solidFill>
                <a:latin typeface="Cambria Math" panose="02040503050406030204" pitchFamily="18" charset="0"/>
                <a:ea typeface="Cambria Math" panose="02040503050406030204" pitchFamily="18" charset="0"/>
              </a:defRPr>
            </a:lvl1pPr>
          </a:lstStyle>
          <a:p>
            <a:r>
              <a:rPr lang="lt-LT" dirty="0"/>
              <a:t>Įrašykite Pavadinimą</a:t>
            </a:r>
          </a:p>
        </p:txBody>
      </p:sp>
      <p:sp>
        <p:nvSpPr>
          <p:cNvPr id="3" name="Subtitle 2"/>
          <p:cNvSpPr>
            <a:spLocks noGrp="1"/>
          </p:cNvSpPr>
          <p:nvPr>
            <p:ph type="subTitle" idx="1" hasCustomPrompt="1"/>
          </p:nvPr>
        </p:nvSpPr>
        <p:spPr>
          <a:xfrm>
            <a:off x="1524000" y="4524663"/>
            <a:ext cx="9144000" cy="472335"/>
          </a:xfrm>
        </p:spPr>
        <p:txBody>
          <a:bodyPr anchor="b"/>
          <a:lstStyle>
            <a:lvl1pPr marL="0" indent="0" algn="ctr">
              <a:buNone/>
              <a:defRPr sz="2400">
                <a:solidFill>
                  <a:srgbClr val="09234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Įrašykite komentarą</a:t>
            </a:r>
          </a:p>
        </p:txBody>
      </p:sp>
      <p:grpSp>
        <p:nvGrpSpPr>
          <p:cNvPr id="7" name="Group 6"/>
          <p:cNvGrpSpPr>
            <a:grpSpLocks noChangeAspect="1"/>
          </p:cNvGrpSpPr>
          <p:nvPr userDrawn="1"/>
        </p:nvGrpSpPr>
        <p:grpSpPr>
          <a:xfrm>
            <a:off x="3913106" y="6286347"/>
            <a:ext cx="4365787" cy="414546"/>
            <a:chOff x="970819" y="4673354"/>
            <a:chExt cx="6829642" cy="648497"/>
          </a:xfrm>
        </p:grpSpPr>
        <p:pic>
          <p:nvPicPr>
            <p:cNvPr id="8" name="Picture 7" descr="LRST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0819" y="4673354"/>
              <a:ext cx="1905000" cy="635000"/>
            </a:xfrm>
            <a:prstGeom prst="rect">
              <a:avLst/>
            </a:prstGeom>
          </p:spPr>
        </p:pic>
        <p:pic>
          <p:nvPicPr>
            <p:cNvPr id="9" name="Picture 8" descr="D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4825" y="4742707"/>
              <a:ext cx="1541521" cy="414283"/>
            </a:xfrm>
            <a:prstGeom prst="rect">
              <a:avLst/>
            </a:prstGeom>
          </p:spPr>
        </p:pic>
        <p:pic>
          <p:nvPicPr>
            <p:cNvPr id="11" name="Picture 10" descr="baltojibanga.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04406" y="4738622"/>
              <a:ext cx="1596055" cy="532019"/>
            </a:xfrm>
            <a:prstGeom prst="rect">
              <a:avLst/>
            </a:prstGeom>
          </p:spPr>
        </p:pic>
        <p:pic>
          <p:nvPicPr>
            <p:cNvPr id="12" name="Picture 11" descr="esomar 4.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72000" y="4686851"/>
              <a:ext cx="1905000" cy="635000"/>
            </a:xfrm>
            <a:prstGeom prst="rect">
              <a:avLst/>
            </a:prstGeom>
          </p:spPr>
        </p:pic>
      </p:gr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0" y="1072462"/>
            <a:ext cx="2492234" cy="1625794"/>
          </a:xfrm>
          <a:prstGeom prst="rect">
            <a:avLst/>
          </a:prstGeom>
        </p:spPr>
      </p:pic>
    </p:spTree>
    <p:extLst>
      <p:ext uri="{BB962C8B-B14F-4D97-AF65-F5344CB8AC3E}">
        <p14:creationId xmlns:p14="http://schemas.microsoft.com/office/powerpoint/2010/main" val="394881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estion and Content">
    <p:spTree>
      <p:nvGrpSpPr>
        <p:cNvPr id="1" name=""/>
        <p:cNvGrpSpPr/>
        <p:nvPr/>
      </p:nvGrpSpPr>
      <p:grpSpPr>
        <a:xfrm>
          <a:off x="0" y="0"/>
          <a:ext cx="0" cy="0"/>
          <a:chOff x="0" y="0"/>
          <a:chExt cx="0" cy="0"/>
        </a:xfrm>
      </p:grpSpPr>
      <p:sp>
        <p:nvSpPr>
          <p:cNvPr id="3" name="Rectangle 2"/>
          <p:cNvSpPr/>
          <p:nvPr userDrawn="1"/>
        </p:nvSpPr>
        <p:spPr>
          <a:xfrm>
            <a:off x="0" y="-1"/>
            <a:ext cx="4038600" cy="6858001"/>
          </a:xfrm>
          <a:prstGeom prst="rect">
            <a:avLst/>
          </a:prstGeom>
          <a:solidFill>
            <a:srgbClr val="061A26">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271681" y="185912"/>
            <a:ext cx="3495236" cy="861889"/>
          </a:xfrm>
        </p:spPr>
        <p:txBody>
          <a:bodyPr anchor="ctr">
            <a:normAutofit/>
          </a:bodyPr>
          <a:lstStyle>
            <a:lvl1pPr>
              <a:defRPr sz="2800" b="1">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8" name="Text Placeholder 7"/>
          <p:cNvSpPr>
            <a:spLocks noGrp="1"/>
          </p:cNvSpPr>
          <p:nvPr>
            <p:ph type="body" sz="quarter" idx="13"/>
          </p:nvPr>
        </p:nvSpPr>
        <p:spPr>
          <a:xfrm>
            <a:off x="271681" y="2281516"/>
            <a:ext cx="3495236" cy="4074833"/>
          </a:xfrm>
        </p:spPr>
        <p:txBody>
          <a:bodyPr>
            <a:normAutofit/>
          </a:bodyPr>
          <a:lstStyle>
            <a:lvl1pPr marL="228600" indent="-228600">
              <a:buSzPct val="50000"/>
              <a:buFont typeface="Wingdings" panose="05000000000000000000" pitchFamily="2" charset="2"/>
              <a:buChar char="§"/>
              <a:defRPr sz="1800">
                <a:solidFill>
                  <a:srgbClr val="F5F5F5"/>
                </a:solidFill>
                <a:latin typeface="+mn-lt"/>
                <a:cs typeface="Times New Roman" panose="02020603050405020304" pitchFamily="18" charset="0"/>
              </a:defRPr>
            </a:lvl1pPr>
            <a:lvl2pPr marL="685800" indent="-228600">
              <a:buSzPct val="50000"/>
              <a:buFont typeface="Wingdings" panose="05000000000000000000" pitchFamily="2" charset="2"/>
              <a:buChar char="§"/>
              <a:defRPr sz="1600">
                <a:solidFill>
                  <a:srgbClr val="F5F5F5"/>
                </a:solidFill>
                <a:latin typeface="+mn-lt"/>
                <a:cs typeface="Times New Roman" panose="02020603050405020304" pitchFamily="18" charset="0"/>
              </a:defRPr>
            </a:lvl2pPr>
            <a:lvl3pPr marL="1143000" indent="-228600">
              <a:buSzPct val="50000"/>
              <a:buFont typeface="Wingdings" panose="05000000000000000000" pitchFamily="2" charset="2"/>
              <a:buChar char="§"/>
              <a:defRPr sz="1400">
                <a:solidFill>
                  <a:srgbClr val="F5F5F5"/>
                </a:solidFill>
                <a:latin typeface="+mn-lt"/>
                <a:cs typeface="Times New Roman" panose="02020603050405020304" pitchFamily="18" charset="0"/>
              </a:defRPr>
            </a:lvl3pPr>
            <a:lvl4pPr marL="1543050" indent="-171450">
              <a:buSzPct val="50000"/>
              <a:buFont typeface="Wingdings" panose="05000000000000000000" pitchFamily="2" charset="2"/>
              <a:buChar char="§"/>
              <a:defRPr sz="1200">
                <a:solidFill>
                  <a:srgbClr val="F5F5F5"/>
                </a:solidFill>
                <a:latin typeface="+mn-lt"/>
                <a:cs typeface="Times New Roman" panose="02020603050405020304" pitchFamily="18" charset="0"/>
              </a:defRPr>
            </a:lvl4pPr>
            <a:lvl5pPr marL="2057400" indent="-228600">
              <a:buSzPct val="50000"/>
              <a:buFont typeface="Wingdings" panose="05000000000000000000" pitchFamily="2" charset="2"/>
              <a:buChar char="§"/>
              <a:defRPr sz="1200">
                <a:solidFill>
                  <a:srgbClr val="F5F5F5"/>
                </a:solidFill>
                <a:latin typeface="+mn-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1" name="Subtitle 2"/>
          <p:cNvSpPr>
            <a:spLocks noGrp="1"/>
          </p:cNvSpPr>
          <p:nvPr>
            <p:ph type="subTitle" idx="1" hasCustomPrompt="1"/>
          </p:nvPr>
        </p:nvSpPr>
        <p:spPr>
          <a:xfrm>
            <a:off x="271681" y="1233714"/>
            <a:ext cx="3495236" cy="827881"/>
          </a:xfrm>
        </p:spPr>
        <p:txBody>
          <a:bodyPr anchor="ctr">
            <a:normAutofit/>
          </a:bodyPr>
          <a:lstStyle>
            <a:lvl1pPr marL="0" indent="0" algn="l">
              <a:buNone/>
              <a:defRPr sz="1800" i="0" baseline="0">
                <a:solidFill>
                  <a:srgbClr val="F5F5F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Įrašykite klausimą</a:t>
            </a:r>
          </a:p>
        </p:txBody>
      </p:sp>
      <p:sp>
        <p:nvSpPr>
          <p:cNvPr id="12" name="Text Placeholder 7"/>
          <p:cNvSpPr>
            <a:spLocks noGrp="1"/>
          </p:cNvSpPr>
          <p:nvPr>
            <p:ph type="body" sz="quarter" idx="14" hasCustomPrompt="1"/>
          </p:nvPr>
        </p:nvSpPr>
        <p:spPr>
          <a:xfrm>
            <a:off x="4038598" y="6356349"/>
            <a:ext cx="8153402" cy="352343"/>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tx1"/>
                </a:solidFill>
                <a:latin typeface="+mn-lt"/>
                <a:cs typeface="Times New Roman" panose="02020603050405020304" pitchFamily="18" charset="0"/>
              </a:defRPr>
            </a:lvl1pPr>
            <a:lvl2pPr>
              <a:defRPr sz="1600">
                <a:solidFill>
                  <a:schemeClr val="accent2"/>
                </a:solidFill>
                <a:latin typeface="+mn-lt"/>
                <a:cs typeface="Times New Roman" panose="02020603050405020304" pitchFamily="18" charset="0"/>
              </a:defRPr>
            </a:lvl2pPr>
            <a:lvl3pPr>
              <a:defRPr sz="1400">
                <a:solidFill>
                  <a:schemeClr val="accent2"/>
                </a:solidFill>
                <a:latin typeface="+mn-lt"/>
                <a:cs typeface="Times New Roman" panose="02020603050405020304" pitchFamily="18" charset="0"/>
              </a:defRPr>
            </a:lvl3pPr>
            <a:lvl4pPr>
              <a:defRPr sz="1200">
                <a:solidFill>
                  <a:schemeClr val="accent2"/>
                </a:solidFill>
                <a:latin typeface="+mn-lt"/>
                <a:cs typeface="Times New Roman" panose="02020603050405020304" pitchFamily="18" charset="0"/>
              </a:defRPr>
            </a:lvl4pPr>
            <a:lvl5pPr>
              <a:defRPr sz="1200">
                <a:solidFill>
                  <a:schemeClr val="accent2"/>
                </a:solidFill>
                <a:latin typeface="+mn-lt"/>
                <a:cs typeface="Times New Roman" panose="02020603050405020304" pitchFamily="18"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t-LT" dirty="0"/>
              <a:t>Įrašykite komentarus apie imtį</a:t>
            </a:r>
          </a:p>
        </p:txBody>
      </p:sp>
    </p:spTree>
    <p:extLst>
      <p:ext uri="{BB962C8B-B14F-4D97-AF65-F5344CB8AC3E}">
        <p14:creationId xmlns:p14="http://schemas.microsoft.com/office/powerpoint/2010/main" val="420780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
            <a:ext cx="12192000"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07832" y="1"/>
            <a:ext cx="11784168" cy="903600"/>
          </a:xfrm>
        </p:spPr>
        <p:txBody>
          <a:bodyPr anchor="ctr">
            <a:normAutofit/>
          </a:bodyPr>
          <a:lstStyle>
            <a:lvl1pPr>
              <a:defRPr sz="3200" b="1">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6" name="Slide Number Placeholder 8"/>
          <p:cNvSpPr>
            <a:spLocks noGrp="1"/>
          </p:cNvSpPr>
          <p:nvPr>
            <p:ph type="sldNum" sz="quarter" idx="12"/>
          </p:nvPr>
        </p:nvSpPr>
        <p:spPr>
          <a:xfrm>
            <a:off x="0" y="0"/>
            <a:ext cx="407831" cy="903600"/>
          </a:xfrm>
          <a:effectLst>
            <a:outerShdw blurRad="50800" dist="38100" algn="l" rotWithShape="0">
              <a:prstClr val="black">
                <a:alpha val="40000"/>
              </a:prstClr>
            </a:outerShdw>
          </a:effectLst>
        </p:spPr>
        <p:txBody>
          <a:bodyPr/>
          <a:lstStyle/>
          <a:p>
            <a:fld id="{8A6009BB-32DB-4743-B7B2-C117DEB9554B}" type="slidenum">
              <a:rPr lang="lt-LT" smtClean="0"/>
              <a:t>‹#›</a:t>
            </a:fld>
            <a:endParaRPr lang="lt-LT" dirty="0"/>
          </a:p>
        </p:txBody>
      </p:sp>
    </p:spTree>
    <p:extLst>
      <p:ext uri="{BB962C8B-B14F-4D97-AF65-F5344CB8AC3E}">
        <p14:creationId xmlns:p14="http://schemas.microsoft.com/office/powerpoint/2010/main" val="31266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a:xfrm>
            <a:off x="1" y="1"/>
            <a:ext cx="12192000"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07832" y="1"/>
            <a:ext cx="11784168" cy="903600"/>
          </a:xfrm>
        </p:spPr>
        <p:txBody>
          <a:bodyPr anchor="ctr">
            <a:normAutofit/>
          </a:bodyPr>
          <a:lstStyle>
            <a:lvl1pPr>
              <a:defRPr sz="3200" b="1">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9" name="Text Placeholder 8"/>
          <p:cNvSpPr>
            <a:spLocks noGrp="1"/>
          </p:cNvSpPr>
          <p:nvPr>
            <p:ph type="body" sz="quarter" idx="15"/>
          </p:nvPr>
        </p:nvSpPr>
        <p:spPr>
          <a:xfrm>
            <a:off x="710270" y="1941342"/>
            <a:ext cx="10771460" cy="3699617"/>
          </a:xfrm>
        </p:spPr>
        <p:txBody>
          <a:bodyPr>
            <a:normAutofit/>
          </a:bodyPr>
          <a:lstStyle>
            <a:lvl1pPr marL="228600" indent="-228600">
              <a:buSzPct val="50000"/>
              <a:buFont typeface="Wingdings" panose="05000000000000000000" pitchFamily="2" charset="2"/>
              <a:buChar char="§"/>
              <a:defRPr sz="2800">
                <a:solidFill>
                  <a:schemeClr val="tx1"/>
                </a:solidFill>
                <a:latin typeface="+mj-lt"/>
              </a:defRPr>
            </a:lvl1pPr>
            <a:lvl2pPr marL="685800" indent="-228600">
              <a:buSzPct val="50000"/>
              <a:buFont typeface="Wingdings" panose="05000000000000000000" pitchFamily="2" charset="2"/>
              <a:buChar char="§"/>
              <a:defRPr sz="2400">
                <a:solidFill>
                  <a:schemeClr val="tx1"/>
                </a:solidFill>
                <a:latin typeface="+mj-lt"/>
              </a:defRPr>
            </a:lvl2pPr>
            <a:lvl3pPr marL="1143000" indent="-228600">
              <a:buSzPct val="50000"/>
              <a:buFont typeface="Wingdings" panose="05000000000000000000" pitchFamily="2" charset="2"/>
              <a:buChar char="§"/>
              <a:defRPr sz="2000">
                <a:solidFill>
                  <a:schemeClr val="tx1"/>
                </a:solidFill>
                <a:latin typeface="+mj-lt"/>
              </a:defRPr>
            </a:lvl3pPr>
            <a:lvl4pPr marL="1600200" indent="-228600">
              <a:buSzPct val="50000"/>
              <a:buFont typeface="Wingdings" panose="05000000000000000000" pitchFamily="2" charset="2"/>
              <a:buChar char="§"/>
              <a:defRPr sz="1800">
                <a:solidFill>
                  <a:schemeClr val="tx1"/>
                </a:solidFill>
                <a:latin typeface="+mj-lt"/>
              </a:defRPr>
            </a:lvl4pPr>
            <a:lvl5pPr marL="2057400" indent="-228600">
              <a:buSzPct val="50000"/>
              <a:buFont typeface="Wingdings" panose="05000000000000000000" pitchFamily="2" charset="2"/>
              <a:buChar cha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7" name="Slide Number Placeholder 8"/>
          <p:cNvSpPr>
            <a:spLocks noGrp="1"/>
          </p:cNvSpPr>
          <p:nvPr>
            <p:ph type="sldNum" sz="quarter" idx="12"/>
          </p:nvPr>
        </p:nvSpPr>
        <p:spPr>
          <a:xfrm>
            <a:off x="0" y="0"/>
            <a:ext cx="407831" cy="903600"/>
          </a:xfrm>
          <a:effectLst>
            <a:outerShdw blurRad="50800" dist="38100" algn="l" rotWithShape="0">
              <a:prstClr val="black">
                <a:alpha val="40000"/>
              </a:prstClr>
            </a:outerShdw>
          </a:effectLst>
        </p:spPr>
        <p:txBody>
          <a:bodyPr/>
          <a:lstStyle/>
          <a:p>
            <a:fld id="{8A6009BB-32DB-4743-B7B2-C117DEB9554B}" type="slidenum">
              <a:rPr lang="lt-LT" smtClean="0"/>
              <a:t>‹#›</a:t>
            </a:fld>
            <a:endParaRPr lang="lt-LT" dirty="0"/>
          </a:p>
        </p:txBody>
      </p:sp>
    </p:spTree>
    <p:extLst>
      <p:ext uri="{BB962C8B-B14F-4D97-AF65-F5344CB8AC3E}">
        <p14:creationId xmlns:p14="http://schemas.microsoft.com/office/powerpoint/2010/main" val="139823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3207434"/>
          </a:xfrm>
          <a:prstGeom prst="rect">
            <a:avLst/>
          </a:prstGeom>
          <a:solidFill>
            <a:srgbClr val="092341">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3207434"/>
            <a:ext cx="12192000" cy="1355041"/>
          </a:xfrm>
          <a:solidFill>
            <a:srgbClr val="061A26">
              <a:alpha val="95000"/>
            </a:srgbClr>
          </a:solidFill>
        </p:spPr>
        <p:txBody>
          <a:bodyPr anchor="b"/>
          <a:lstStyle>
            <a:lvl1pPr algn="r">
              <a:defRPr sz="600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3" name="Text Placeholder 2"/>
          <p:cNvSpPr>
            <a:spLocks noGrp="1"/>
          </p:cNvSpPr>
          <p:nvPr>
            <p:ph type="body" idx="1"/>
          </p:nvPr>
        </p:nvSpPr>
        <p:spPr>
          <a:xfrm>
            <a:off x="0" y="4562475"/>
            <a:ext cx="12192000" cy="544097"/>
          </a:xfrm>
          <a:solidFill>
            <a:srgbClr val="061A26">
              <a:alpha val="95000"/>
            </a:srgbClr>
          </a:solidFill>
        </p:spPr>
        <p:txBody>
          <a:bodyPr/>
          <a:lstStyle>
            <a:lvl1pPr marL="0" indent="0" algn="r">
              <a:buNone/>
              <a:defRPr sz="2400">
                <a:solidFill>
                  <a:srgbClr val="70809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p:cNvSpPr/>
          <p:nvPr userDrawn="1"/>
        </p:nvSpPr>
        <p:spPr>
          <a:xfrm>
            <a:off x="0" y="5106572"/>
            <a:ext cx="12192000" cy="1751428"/>
          </a:xfrm>
          <a:prstGeom prst="rect">
            <a:avLst/>
          </a:prstGeom>
          <a:solidFill>
            <a:srgbClr val="092341">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3728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1</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4F5CF0B-6E6B-41F0-BB91-1A403F6606EC}" type="slidenum">
              <a:rPr lang="en-US" smtClean="0"/>
              <a:pPr/>
              <a:t>‹#›</a:t>
            </a:fld>
            <a:endParaRPr lang="en-US"/>
          </a:p>
        </p:txBody>
      </p:sp>
    </p:spTree>
    <p:extLst>
      <p:ext uri="{BB962C8B-B14F-4D97-AF65-F5344CB8AC3E}">
        <p14:creationId xmlns:p14="http://schemas.microsoft.com/office/powerpoint/2010/main" val="4189869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830" y="1"/>
            <a:ext cx="11784169" cy="903600"/>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6" name="Slide Number Placeholder 5"/>
          <p:cNvSpPr>
            <a:spLocks noGrp="1"/>
          </p:cNvSpPr>
          <p:nvPr>
            <p:ph type="sldNum" sz="quarter" idx="4"/>
          </p:nvPr>
        </p:nvSpPr>
        <p:spPr>
          <a:xfrm>
            <a:off x="0" y="0"/>
            <a:ext cx="407831" cy="903600"/>
          </a:xfrm>
          <a:prstGeom prst="rect">
            <a:avLst/>
          </a:prstGeom>
          <a:solidFill>
            <a:srgbClr val="061A26">
              <a:alpha val="93000"/>
            </a:srgbClr>
          </a:solidFill>
          <a:effectLst>
            <a:outerShdw blurRad="50800" dist="38100" dir="2700000" algn="tl" rotWithShape="0">
              <a:prstClr val="black">
                <a:alpha val="40000"/>
              </a:prstClr>
            </a:outerShdw>
          </a:effectLst>
        </p:spPr>
        <p:txBody>
          <a:bodyPr vert="horz" lIns="91440" tIns="45720" rIns="91440" bIns="45720" rtlCol="0" anchor="ctr"/>
          <a:lstStyle>
            <a:lvl1pPr algn="ctr">
              <a:defRPr sz="1400">
                <a:solidFill>
                  <a:srgbClr val="F5F5F5"/>
                </a:solidFill>
              </a:defRPr>
            </a:lvl1pPr>
          </a:lstStyle>
          <a:p>
            <a:fld id="{8A6009BB-32DB-4743-B7B2-C117DEB9554B}" type="slidenum">
              <a:rPr lang="lt-LT" smtClean="0"/>
              <a:pPr/>
              <a:t>‹#›</a:t>
            </a:fld>
            <a:endParaRPr lang="lt-LT" dirty="0"/>
          </a:p>
        </p:txBody>
      </p:sp>
    </p:spTree>
    <p:extLst>
      <p:ext uri="{BB962C8B-B14F-4D97-AF65-F5344CB8AC3E}">
        <p14:creationId xmlns:p14="http://schemas.microsoft.com/office/powerpoint/2010/main" val="3148794258"/>
      </p:ext>
    </p:extLst>
  </p:cSld>
  <p:clrMap bg1="lt1" tx1="dk1" bg2="lt2" tx2="dk2" accent1="accent1" accent2="accent2" accent3="accent3" accent4="accent4" accent5="accent5" accent6="accent6" hlink="hlink" folHlink="folHlink"/>
  <p:sldLayoutIdLst>
    <p:sldLayoutId id="2147483693" r:id="rId1"/>
    <p:sldLayoutId id="2147483667" r:id="rId2"/>
    <p:sldLayoutId id="2147483664" r:id="rId3"/>
    <p:sldLayoutId id="2147483676" r:id="rId4"/>
    <p:sldLayoutId id="2147483681" r:id="rId5"/>
    <p:sldLayoutId id="2147483699"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Cambria Math" panose="02040503050406030204" pitchFamily="18" charset="0"/>
          <a:ea typeface="Cambria Math"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231" y="2676035"/>
            <a:ext cx="9232360" cy="1276574"/>
          </a:xfrm>
        </p:spPr>
        <p:txBody>
          <a:bodyPr>
            <a:normAutofit fontScale="90000"/>
          </a:bodyPr>
          <a:lstStyle/>
          <a:p>
            <a:r>
              <a:rPr lang="et-EE" b="1" dirty="0">
                <a:latin typeface="Calibry (body)"/>
              </a:rPr>
              <a:t>Tarbija kindlustunne</a:t>
            </a:r>
            <a:r>
              <a:rPr lang="fi-FI" b="1" dirty="0">
                <a:latin typeface="Calibry (body)"/>
              </a:rPr>
              <a:t> </a:t>
            </a:r>
            <a:r>
              <a:rPr lang="et-EE" b="1" dirty="0">
                <a:latin typeface="Calibry (body)"/>
              </a:rPr>
              <a:t>toidu ohutuse osas</a:t>
            </a:r>
          </a:p>
        </p:txBody>
      </p:sp>
      <p:sp>
        <p:nvSpPr>
          <p:cNvPr id="3" name="Subtitle 2"/>
          <p:cNvSpPr>
            <a:spLocks noGrp="1"/>
          </p:cNvSpPr>
          <p:nvPr>
            <p:ph type="subTitle" idx="1"/>
          </p:nvPr>
        </p:nvSpPr>
        <p:spPr>
          <a:xfrm>
            <a:off x="1160891" y="3701564"/>
            <a:ext cx="9144000" cy="948505"/>
          </a:xfrm>
        </p:spPr>
        <p:txBody>
          <a:bodyPr>
            <a:normAutofit/>
          </a:bodyPr>
          <a:lstStyle/>
          <a:p>
            <a:r>
              <a:rPr lang="et-EE" sz="2800" b="1" dirty="0">
                <a:solidFill>
                  <a:schemeClr val="tx1"/>
                </a:solidFill>
              </a:rPr>
              <a:t>November 2021</a:t>
            </a:r>
            <a:endParaRPr lang="en-US" sz="2800"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7811" y="188007"/>
            <a:ext cx="2881560" cy="1496698"/>
          </a:xfrm>
          <a:prstGeom prst="rect">
            <a:avLst/>
          </a:prstGeom>
        </p:spPr>
      </p:pic>
      <p:pic>
        <p:nvPicPr>
          <p:cNvPr id="1028" name="Picture 4" descr="Maaeluministeeriumi logo">
            <a:extLst>
              <a:ext uri="{FF2B5EF4-FFF2-40B4-BE49-F238E27FC236}">
                <a16:creationId xmlns:a16="http://schemas.microsoft.com/office/drawing/2014/main" id="{9FDE0E57-D494-4B0A-AA5D-227A91C0E0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22" y="4175817"/>
            <a:ext cx="3835574" cy="263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59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2310-918B-4CBB-BAAD-D6FEEE771447}"/>
              </a:ext>
            </a:extLst>
          </p:cNvPr>
          <p:cNvSpPr>
            <a:spLocks noGrp="1"/>
          </p:cNvSpPr>
          <p:nvPr>
            <p:ph type="title"/>
          </p:nvPr>
        </p:nvSpPr>
        <p:spPr>
          <a:xfrm>
            <a:off x="271681" y="185911"/>
            <a:ext cx="3495236" cy="1655245"/>
          </a:xfrm>
        </p:spPr>
        <p:txBody>
          <a:bodyPr>
            <a:normAutofit/>
          </a:bodyPr>
          <a:lstStyle/>
          <a:p>
            <a:r>
              <a:rPr lang="et-EE" dirty="0">
                <a:solidFill>
                  <a:schemeClr val="accent2">
                    <a:lumMod val="40000"/>
                    <a:lumOff val="60000"/>
                  </a:schemeClr>
                </a:solidFill>
              </a:rPr>
              <a:t>Tarbijate usaldus  toidu ohtusse</a:t>
            </a:r>
            <a:br>
              <a:rPr lang="et-EE" dirty="0">
                <a:solidFill>
                  <a:schemeClr val="accent2">
                    <a:lumMod val="40000"/>
                    <a:lumOff val="60000"/>
                  </a:schemeClr>
                </a:solidFill>
              </a:rPr>
            </a:br>
            <a:r>
              <a:rPr lang="et-EE" dirty="0">
                <a:solidFill>
                  <a:schemeClr val="accent2">
                    <a:lumMod val="40000"/>
                    <a:lumOff val="60000"/>
                  </a:schemeClr>
                </a:solidFill>
              </a:rPr>
              <a:t>Positiivsed hoiakud</a:t>
            </a:r>
            <a:r>
              <a:rPr lang="et-EE" dirty="0"/>
              <a:t/>
            </a:r>
            <a:br>
              <a:rPr lang="et-EE" dirty="0"/>
            </a:br>
            <a:endParaRPr lang="et-EE" dirty="0"/>
          </a:p>
        </p:txBody>
      </p:sp>
      <p:sp>
        <p:nvSpPr>
          <p:cNvPr id="3" name="Text Placeholder 2">
            <a:extLst>
              <a:ext uri="{FF2B5EF4-FFF2-40B4-BE49-F238E27FC236}">
                <a16:creationId xmlns:a16="http://schemas.microsoft.com/office/drawing/2014/main" id="{5FC19E10-478F-45A8-86A6-8DE0BDD54F86}"/>
              </a:ext>
            </a:extLst>
          </p:cNvPr>
          <p:cNvSpPr>
            <a:spLocks noGrp="1"/>
          </p:cNvSpPr>
          <p:nvPr>
            <p:ph type="body" sz="quarter" idx="13"/>
          </p:nvPr>
        </p:nvSpPr>
        <p:spPr>
          <a:xfrm>
            <a:off x="271681" y="2842054"/>
            <a:ext cx="3495236" cy="3514295"/>
          </a:xfrm>
        </p:spPr>
        <p:txBody>
          <a:bodyPr/>
          <a:lstStyle/>
          <a:p>
            <a:r>
              <a:rPr lang="et-EE" dirty="0"/>
              <a:t>Kõigi esitatud väidete suhtes on nõustumine mõõdukas. Kokkuvõttes 50-64% vastajaist, kuid domineerib „pigem“ nõustumine.</a:t>
            </a:r>
          </a:p>
          <a:p>
            <a:r>
              <a:rPr lang="et-EE" dirty="0"/>
              <a:t>Enim nõustutakse sellega, et </a:t>
            </a:r>
            <a:r>
              <a:rPr lang="et-EE" u="sng" dirty="0"/>
              <a:t>üldiselt</a:t>
            </a:r>
            <a:r>
              <a:rPr lang="et-EE" dirty="0"/>
              <a:t> on toit ohutu, mõnevõrra vähem </a:t>
            </a:r>
            <a:r>
              <a:rPr lang="et-EE" u="sng" dirty="0"/>
              <a:t>kindlusega</a:t>
            </a:r>
            <a:r>
              <a:rPr lang="et-EE" dirty="0"/>
              <a:t>, et toit on ohutu</a:t>
            </a:r>
          </a:p>
          <a:p>
            <a:endParaRPr lang="et-EE" dirty="0"/>
          </a:p>
        </p:txBody>
      </p:sp>
      <p:sp>
        <p:nvSpPr>
          <p:cNvPr id="4" name="Subtitle 3">
            <a:extLst>
              <a:ext uri="{FF2B5EF4-FFF2-40B4-BE49-F238E27FC236}">
                <a16:creationId xmlns:a16="http://schemas.microsoft.com/office/drawing/2014/main" id="{1AEF8E38-27D9-477C-9855-135C6D7484A3}"/>
              </a:ext>
            </a:extLst>
          </p:cNvPr>
          <p:cNvSpPr>
            <a:spLocks noGrp="1"/>
          </p:cNvSpPr>
          <p:nvPr>
            <p:ph type="subTitle" idx="1"/>
          </p:nvPr>
        </p:nvSpPr>
        <p:spPr>
          <a:xfrm>
            <a:off x="271681" y="1629131"/>
            <a:ext cx="3495236" cy="827881"/>
          </a:xfrm>
        </p:spPr>
        <p:txBody>
          <a:bodyPr/>
          <a:lstStyle/>
          <a:p>
            <a:r>
              <a:rPr lang="et-EE" dirty="0"/>
              <a:t>% kõikidest vastanutest</a:t>
            </a: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93875438"/>
              </p:ext>
            </p:extLst>
          </p:nvPr>
        </p:nvGraphicFramePr>
        <p:xfrm>
          <a:off x="5248634" y="844062"/>
          <a:ext cx="6023105" cy="45819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341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44B2A-26BE-4560-8012-499A1E8E229E}"/>
              </a:ext>
            </a:extLst>
          </p:cNvPr>
          <p:cNvSpPr>
            <a:spLocks noGrp="1"/>
          </p:cNvSpPr>
          <p:nvPr>
            <p:ph type="title"/>
          </p:nvPr>
        </p:nvSpPr>
        <p:spPr>
          <a:xfrm>
            <a:off x="271681" y="185911"/>
            <a:ext cx="3495236" cy="1395753"/>
          </a:xfrm>
        </p:spPr>
        <p:txBody>
          <a:bodyPr>
            <a:normAutofit/>
          </a:bodyPr>
          <a:lstStyle/>
          <a:p>
            <a:r>
              <a:rPr lang="et-EE" dirty="0">
                <a:solidFill>
                  <a:schemeClr val="accent2">
                    <a:lumMod val="40000"/>
                    <a:lumOff val="60000"/>
                  </a:schemeClr>
                </a:solidFill>
              </a:rPr>
              <a:t>Tarbijate usaldus  toidu ohtusse</a:t>
            </a:r>
            <a:br>
              <a:rPr lang="et-EE" dirty="0">
                <a:solidFill>
                  <a:schemeClr val="accent2">
                    <a:lumMod val="40000"/>
                    <a:lumOff val="60000"/>
                  </a:schemeClr>
                </a:solidFill>
              </a:rPr>
            </a:br>
            <a:r>
              <a:rPr lang="et-EE" dirty="0">
                <a:solidFill>
                  <a:schemeClr val="accent2">
                    <a:lumMod val="40000"/>
                    <a:lumOff val="60000"/>
                  </a:schemeClr>
                </a:solidFill>
              </a:rPr>
              <a:t>Positiivsed hoiakud</a:t>
            </a:r>
          </a:p>
        </p:txBody>
      </p:sp>
      <p:sp>
        <p:nvSpPr>
          <p:cNvPr id="3" name="Text Placeholder 2">
            <a:extLst>
              <a:ext uri="{FF2B5EF4-FFF2-40B4-BE49-F238E27FC236}">
                <a16:creationId xmlns:a16="http://schemas.microsoft.com/office/drawing/2014/main" id="{9DAC2110-A6AD-4CF3-B9DA-80A904420DD7}"/>
              </a:ext>
            </a:extLst>
          </p:cNvPr>
          <p:cNvSpPr>
            <a:spLocks noGrp="1"/>
          </p:cNvSpPr>
          <p:nvPr>
            <p:ph type="body" sz="quarter" idx="13"/>
          </p:nvPr>
        </p:nvSpPr>
        <p:spPr>
          <a:xfrm>
            <a:off x="271681" y="2508422"/>
            <a:ext cx="3495236" cy="3847927"/>
          </a:xfrm>
        </p:spPr>
        <p:txBody>
          <a:bodyPr/>
          <a:lstStyle/>
          <a:p>
            <a:r>
              <a:rPr lang="et-EE" dirty="0"/>
              <a:t>Mehed on toidu ohutust üldiselt enam usaldavad kui naised, kuid erinevused ei ole statistiliselt väga olulised.</a:t>
            </a:r>
          </a:p>
          <a:p>
            <a:endParaRPr lang="et-EE" dirty="0"/>
          </a:p>
        </p:txBody>
      </p:sp>
      <p:sp>
        <p:nvSpPr>
          <p:cNvPr id="4" name="Subtitle 3">
            <a:extLst>
              <a:ext uri="{FF2B5EF4-FFF2-40B4-BE49-F238E27FC236}">
                <a16:creationId xmlns:a16="http://schemas.microsoft.com/office/drawing/2014/main" id="{6E4AEFAA-32E9-4211-BA2B-57F0A209703A}"/>
              </a:ext>
            </a:extLst>
          </p:cNvPr>
          <p:cNvSpPr>
            <a:spLocks noGrp="1"/>
          </p:cNvSpPr>
          <p:nvPr>
            <p:ph type="subTitle" idx="1"/>
          </p:nvPr>
        </p:nvSpPr>
        <p:spPr>
          <a:xfrm>
            <a:off x="271681" y="1408670"/>
            <a:ext cx="3495236" cy="827881"/>
          </a:xfrm>
        </p:spPr>
        <p:txBody>
          <a:bodyPr/>
          <a:lstStyle/>
          <a:p>
            <a:r>
              <a:rPr lang="et-EE" dirty="0"/>
              <a:t>% kõikidest vastanutest. Soo lõikes</a:t>
            </a:r>
          </a:p>
        </p:txBody>
      </p:sp>
      <p:graphicFrame>
        <p:nvGraphicFramePr>
          <p:cNvPr id="9" name="Chart 8">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929960020"/>
              </p:ext>
            </p:extLst>
          </p:nvPr>
        </p:nvGraphicFramePr>
        <p:xfrm>
          <a:off x="5022659" y="597877"/>
          <a:ext cx="6055650" cy="5380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352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8FEA-3D34-48FA-A169-AC28E1D7B8AF}"/>
              </a:ext>
            </a:extLst>
          </p:cNvPr>
          <p:cNvSpPr>
            <a:spLocks noGrp="1"/>
          </p:cNvSpPr>
          <p:nvPr>
            <p:ph type="title"/>
          </p:nvPr>
        </p:nvSpPr>
        <p:spPr>
          <a:xfrm>
            <a:off x="271681" y="185912"/>
            <a:ext cx="3495236" cy="1332718"/>
          </a:xfrm>
        </p:spPr>
        <p:txBody>
          <a:bodyPr>
            <a:normAutofit/>
          </a:bodyPr>
          <a:lstStyle/>
          <a:p>
            <a:r>
              <a:rPr lang="et-EE" dirty="0">
                <a:solidFill>
                  <a:schemeClr val="accent2">
                    <a:lumMod val="40000"/>
                    <a:lumOff val="60000"/>
                  </a:schemeClr>
                </a:solidFill>
              </a:rPr>
              <a:t>Tarbijate usaldus  toidu ohtusse</a:t>
            </a:r>
            <a:br>
              <a:rPr lang="et-EE" dirty="0">
                <a:solidFill>
                  <a:schemeClr val="accent2">
                    <a:lumMod val="40000"/>
                    <a:lumOff val="60000"/>
                  </a:schemeClr>
                </a:solidFill>
              </a:rPr>
            </a:br>
            <a:r>
              <a:rPr lang="et-EE" dirty="0">
                <a:solidFill>
                  <a:schemeClr val="accent2">
                    <a:lumMod val="40000"/>
                    <a:lumOff val="60000"/>
                  </a:schemeClr>
                </a:solidFill>
              </a:rPr>
              <a:t>Positiivsed hoiakud</a:t>
            </a:r>
          </a:p>
        </p:txBody>
      </p:sp>
      <p:sp>
        <p:nvSpPr>
          <p:cNvPr id="3" name="Text Placeholder 2">
            <a:extLst>
              <a:ext uri="{FF2B5EF4-FFF2-40B4-BE49-F238E27FC236}">
                <a16:creationId xmlns:a16="http://schemas.microsoft.com/office/drawing/2014/main" id="{8EC919F7-1B92-496F-A7FD-FB1BBC6299A6}"/>
              </a:ext>
            </a:extLst>
          </p:cNvPr>
          <p:cNvSpPr>
            <a:spLocks noGrp="1"/>
          </p:cNvSpPr>
          <p:nvPr>
            <p:ph type="body" sz="quarter" idx="13"/>
          </p:nvPr>
        </p:nvSpPr>
        <p:spPr>
          <a:xfrm>
            <a:off x="271681" y="2817341"/>
            <a:ext cx="3495236" cy="3539008"/>
          </a:xfrm>
        </p:spPr>
        <p:txBody>
          <a:bodyPr/>
          <a:lstStyle/>
          <a:p>
            <a:r>
              <a:rPr lang="et-EE" dirty="0"/>
              <a:t>Vanuserühmade lõikes märkimisväärseid põhimõttelisi hoiakute erinevusi ei ole.</a:t>
            </a:r>
          </a:p>
        </p:txBody>
      </p:sp>
      <p:sp>
        <p:nvSpPr>
          <p:cNvPr id="4" name="Subtitle 3">
            <a:extLst>
              <a:ext uri="{FF2B5EF4-FFF2-40B4-BE49-F238E27FC236}">
                <a16:creationId xmlns:a16="http://schemas.microsoft.com/office/drawing/2014/main" id="{E13592DE-444E-42D3-854A-3F8ED39FDDB0}"/>
              </a:ext>
            </a:extLst>
          </p:cNvPr>
          <p:cNvSpPr>
            <a:spLocks noGrp="1"/>
          </p:cNvSpPr>
          <p:nvPr>
            <p:ph type="subTitle" idx="1"/>
          </p:nvPr>
        </p:nvSpPr>
        <p:spPr>
          <a:xfrm>
            <a:off x="271681" y="1943312"/>
            <a:ext cx="3495236" cy="827881"/>
          </a:xfrm>
        </p:spPr>
        <p:txBody>
          <a:bodyPr/>
          <a:lstStyle/>
          <a:p>
            <a:r>
              <a:rPr lang="et-EE" dirty="0"/>
              <a:t>% kõikidest vastanutest. Vanuse lõikes</a:t>
            </a:r>
          </a:p>
        </p:txBody>
      </p:sp>
      <p:graphicFrame>
        <p:nvGraphicFramePr>
          <p:cNvPr id="11" name="Chart 10">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83330733"/>
              </p:ext>
            </p:extLst>
          </p:nvPr>
        </p:nvGraphicFramePr>
        <p:xfrm>
          <a:off x="4674550" y="650632"/>
          <a:ext cx="6887909" cy="5827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21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A5B6-B955-4715-9ED2-EAABFB1A1CCD}"/>
              </a:ext>
            </a:extLst>
          </p:cNvPr>
          <p:cNvSpPr>
            <a:spLocks noGrp="1"/>
          </p:cNvSpPr>
          <p:nvPr>
            <p:ph type="title"/>
          </p:nvPr>
        </p:nvSpPr>
        <p:spPr>
          <a:xfrm>
            <a:off x="271681" y="185912"/>
            <a:ext cx="3495236" cy="1136261"/>
          </a:xfrm>
        </p:spPr>
        <p:txBody>
          <a:bodyPr>
            <a:normAutofit fontScale="90000"/>
          </a:bodyPr>
          <a:lstStyle/>
          <a:p>
            <a:r>
              <a:rPr lang="et-EE" dirty="0">
                <a:solidFill>
                  <a:schemeClr val="accent2">
                    <a:lumMod val="40000"/>
                    <a:lumOff val="60000"/>
                  </a:schemeClr>
                </a:solidFill>
              </a:rPr>
              <a:t>Tarbijate usaldus  toidu ohtusse</a:t>
            </a:r>
            <a:br>
              <a:rPr lang="et-EE" dirty="0">
                <a:solidFill>
                  <a:schemeClr val="accent2">
                    <a:lumMod val="40000"/>
                    <a:lumOff val="60000"/>
                  </a:schemeClr>
                </a:solidFill>
              </a:rPr>
            </a:br>
            <a:r>
              <a:rPr lang="et-EE" dirty="0">
                <a:solidFill>
                  <a:schemeClr val="accent2">
                    <a:lumMod val="40000"/>
                    <a:lumOff val="60000"/>
                  </a:schemeClr>
                </a:solidFill>
              </a:rPr>
              <a:t>Positiivsed hoiakud</a:t>
            </a:r>
          </a:p>
        </p:txBody>
      </p:sp>
      <p:sp>
        <p:nvSpPr>
          <p:cNvPr id="3" name="Text Placeholder 2">
            <a:extLst>
              <a:ext uri="{FF2B5EF4-FFF2-40B4-BE49-F238E27FC236}">
                <a16:creationId xmlns:a16="http://schemas.microsoft.com/office/drawing/2014/main" id="{E0A80141-EB65-43BA-9BC8-969DDC1F45C3}"/>
              </a:ext>
            </a:extLst>
          </p:cNvPr>
          <p:cNvSpPr>
            <a:spLocks noGrp="1"/>
          </p:cNvSpPr>
          <p:nvPr>
            <p:ph type="body" sz="quarter" idx="13"/>
          </p:nvPr>
        </p:nvSpPr>
        <p:spPr>
          <a:xfrm>
            <a:off x="271681" y="2985148"/>
            <a:ext cx="3495236" cy="3371201"/>
          </a:xfrm>
        </p:spPr>
        <p:txBody>
          <a:bodyPr/>
          <a:lstStyle/>
          <a:p>
            <a:r>
              <a:rPr lang="et-EE" dirty="0"/>
              <a:t>Eestikeelse elanikkonna usaldus toidu üldise ohutuse suhtes on reeglina kõrgem kui venekeelse elanikkonna oma, kuigi ka viimased ei väljenda otseselt usaldamatust</a:t>
            </a:r>
          </a:p>
        </p:txBody>
      </p:sp>
      <p:sp>
        <p:nvSpPr>
          <p:cNvPr id="4" name="Subtitle 3">
            <a:extLst>
              <a:ext uri="{FF2B5EF4-FFF2-40B4-BE49-F238E27FC236}">
                <a16:creationId xmlns:a16="http://schemas.microsoft.com/office/drawing/2014/main" id="{4A77E6AC-005B-4781-B915-D53CC9CB4944}"/>
              </a:ext>
            </a:extLst>
          </p:cNvPr>
          <p:cNvSpPr>
            <a:spLocks noGrp="1"/>
          </p:cNvSpPr>
          <p:nvPr>
            <p:ph type="subTitle" idx="1"/>
          </p:nvPr>
        </p:nvSpPr>
        <p:spPr>
          <a:xfrm>
            <a:off x="271681" y="1568995"/>
            <a:ext cx="3495236" cy="827881"/>
          </a:xfrm>
        </p:spPr>
        <p:txBody>
          <a:bodyPr/>
          <a:lstStyle/>
          <a:p>
            <a:r>
              <a:rPr lang="et-EE" dirty="0"/>
              <a:t>% kõikidest vastanutest. Peamise suhtluskeele lõikes</a:t>
            </a:r>
          </a:p>
        </p:txBody>
      </p:sp>
      <p:graphicFrame>
        <p:nvGraphicFramePr>
          <p:cNvPr id="20" name="Chart 19">
            <a:extLst>
              <a:ext uri="{FF2B5EF4-FFF2-40B4-BE49-F238E27FC236}">
                <a16:creationId xmlns:a16="http://schemas.microsoft.com/office/drawing/2014/main" id="{8F837574-619D-4B0A-923D-1F38BAEBCB6E}"/>
              </a:ext>
            </a:extLst>
          </p:cNvPr>
          <p:cNvGraphicFramePr>
            <a:graphicFrameLocks/>
          </p:cNvGraphicFramePr>
          <p:nvPr>
            <p:extLst>
              <p:ext uri="{D42A27DB-BD31-4B8C-83A1-F6EECF244321}">
                <p14:modId xmlns:p14="http://schemas.microsoft.com/office/powerpoint/2010/main" val="1056479361"/>
              </p:ext>
            </p:extLst>
          </p:nvPr>
        </p:nvGraphicFramePr>
        <p:xfrm>
          <a:off x="4823539" y="756138"/>
          <a:ext cx="6588876" cy="53457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058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C9C9-3F6D-49A4-805A-692BBA116352}"/>
              </a:ext>
            </a:extLst>
          </p:cNvPr>
          <p:cNvSpPr>
            <a:spLocks noGrp="1"/>
          </p:cNvSpPr>
          <p:nvPr>
            <p:ph type="title"/>
          </p:nvPr>
        </p:nvSpPr>
        <p:spPr>
          <a:xfrm>
            <a:off x="271681" y="185912"/>
            <a:ext cx="3495236" cy="1185688"/>
          </a:xfrm>
        </p:spPr>
        <p:txBody>
          <a:bodyPr>
            <a:normAutofit fontScale="90000"/>
          </a:bodyPr>
          <a:lstStyle/>
          <a:p>
            <a:r>
              <a:rPr lang="et-EE" dirty="0">
                <a:solidFill>
                  <a:schemeClr val="accent2">
                    <a:lumMod val="40000"/>
                    <a:lumOff val="60000"/>
                  </a:schemeClr>
                </a:solidFill>
              </a:rPr>
              <a:t>Tarbijate usaldus  toidu ohtusse</a:t>
            </a:r>
            <a:br>
              <a:rPr lang="et-EE" dirty="0">
                <a:solidFill>
                  <a:schemeClr val="accent2">
                    <a:lumMod val="40000"/>
                    <a:lumOff val="60000"/>
                  </a:schemeClr>
                </a:solidFill>
              </a:rPr>
            </a:br>
            <a:r>
              <a:rPr lang="et-EE" dirty="0">
                <a:solidFill>
                  <a:schemeClr val="accent2">
                    <a:lumMod val="40000"/>
                    <a:lumOff val="60000"/>
                  </a:schemeClr>
                </a:solidFill>
              </a:rPr>
              <a:t>Positiivsed hoiakud</a:t>
            </a:r>
          </a:p>
        </p:txBody>
      </p:sp>
      <p:sp>
        <p:nvSpPr>
          <p:cNvPr id="3" name="Text Placeholder 2">
            <a:extLst>
              <a:ext uri="{FF2B5EF4-FFF2-40B4-BE49-F238E27FC236}">
                <a16:creationId xmlns:a16="http://schemas.microsoft.com/office/drawing/2014/main" id="{BFEB4C36-FC1A-48AC-AA41-AD48D5FC95C0}"/>
              </a:ext>
            </a:extLst>
          </p:cNvPr>
          <p:cNvSpPr>
            <a:spLocks noGrp="1"/>
          </p:cNvSpPr>
          <p:nvPr>
            <p:ph type="body" sz="quarter" idx="13"/>
          </p:nvPr>
        </p:nvSpPr>
        <p:spPr>
          <a:xfrm>
            <a:off x="271681" y="2730843"/>
            <a:ext cx="3495236" cy="3625506"/>
          </a:xfrm>
        </p:spPr>
        <p:txBody>
          <a:bodyPr/>
          <a:lstStyle/>
          <a:p>
            <a:r>
              <a:rPr lang="et-EE" dirty="0"/>
              <a:t>Piirkondade lõikes paistavad silma Kesk-Eesti kõrgemad tulemused (nii oli see ka 2019 uuringus, kuigi vähem), kuid otsest põhjendust on sellele raske leida. </a:t>
            </a:r>
          </a:p>
        </p:txBody>
      </p:sp>
      <p:sp>
        <p:nvSpPr>
          <p:cNvPr id="4" name="Subtitle 3">
            <a:extLst>
              <a:ext uri="{FF2B5EF4-FFF2-40B4-BE49-F238E27FC236}">
                <a16:creationId xmlns:a16="http://schemas.microsoft.com/office/drawing/2014/main" id="{FD38580D-E860-4E28-9869-5807CC14C30D}"/>
              </a:ext>
            </a:extLst>
          </p:cNvPr>
          <p:cNvSpPr>
            <a:spLocks noGrp="1"/>
          </p:cNvSpPr>
          <p:nvPr>
            <p:ph type="subTitle" idx="1"/>
          </p:nvPr>
        </p:nvSpPr>
        <p:spPr>
          <a:xfrm>
            <a:off x="271681" y="1490959"/>
            <a:ext cx="3495236" cy="827881"/>
          </a:xfrm>
        </p:spPr>
        <p:txBody>
          <a:bodyPr/>
          <a:lstStyle/>
          <a:p>
            <a:r>
              <a:rPr lang="et-EE" dirty="0"/>
              <a:t>% kõikidest vastanutest. Elukoha lõikes</a:t>
            </a:r>
          </a:p>
        </p:txBody>
      </p:sp>
      <p:graphicFrame>
        <p:nvGraphicFramePr>
          <p:cNvPr id="10" name="Chart 9">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2739238041"/>
              </p:ext>
            </p:extLst>
          </p:nvPr>
        </p:nvGraphicFramePr>
        <p:xfrm>
          <a:off x="4514558" y="17584"/>
          <a:ext cx="7156940" cy="6840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113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F243-9A32-4182-8CC7-62A59A28041F}"/>
              </a:ext>
            </a:extLst>
          </p:cNvPr>
          <p:cNvSpPr>
            <a:spLocks noGrp="1"/>
          </p:cNvSpPr>
          <p:nvPr>
            <p:ph type="title"/>
          </p:nvPr>
        </p:nvSpPr>
        <p:spPr>
          <a:xfrm>
            <a:off x="271681" y="185912"/>
            <a:ext cx="3495236" cy="1259829"/>
          </a:xfrm>
        </p:spPr>
        <p:txBody>
          <a:bodyPr>
            <a:normAutofit/>
          </a:bodyPr>
          <a:lstStyle/>
          <a:p>
            <a:r>
              <a:rPr lang="et-EE" dirty="0">
                <a:solidFill>
                  <a:schemeClr val="accent2">
                    <a:lumMod val="40000"/>
                    <a:lumOff val="60000"/>
                  </a:schemeClr>
                </a:solidFill>
              </a:rPr>
              <a:t>Tarbijate usaldus  toidu ohtusse</a:t>
            </a:r>
            <a:br>
              <a:rPr lang="et-EE" dirty="0">
                <a:solidFill>
                  <a:schemeClr val="accent2">
                    <a:lumMod val="40000"/>
                    <a:lumOff val="60000"/>
                  </a:schemeClr>
                </a:solidFill>
              </a:rPr>
            </a:br>
            <a:r>
              <a:rPr lang="et-EE" dirty="0">
                <a:solidFill>
                  <a:schemeClr val="accent2">
                    <a:lumMod val="40000"/>
                    <a:lumOff val="60000"/>
                  </a:schemeClr>
                </a:solidFill>
              </a:rPr>
              <a:t>Negatiivsed hoiakud </a:t>
            </a:r>
          </a:p>
        </p:txBody>
      </p:sp>
      <p:sp>
        <p:nvSpPr>
          <p:cNvPr id="3" name="Text Placeholder 2">
            <a:extLst>
              <a:ext uri="{FF2B5EF4-FFF2-40B4-BE49-F238E27FC236}">
                <a16:creationId xmlns:a16="http://schemas.microsoft.com/office/drawing/2014/main" id="{7E1C8725-012B-442E-A2CA-318514408411}"/>
              </a:ext>
            </a:extLst>
          </p:cNvPr>
          <p:cNvSpPr>
            <a:spLocks noGrp="1"/>
          </p:cNvSpPr>
          <p:nvPr>
            <p:ph type="body" sz="quarter" idx="13"/>
          </p:nvPr>
        </p:nvSpPr>
        <p:spPr>
          <a:xfrm>
            <a:off x="271681" y="2458995"/>
            <a:ext cx="3495236" cy="4127156"/>
          </a:xfrm>
        </p:spPr>
        <p:txBody>
          <a:bodyPr>
            <a:normAutofit/>
          </a:bodyPr>
          <a:lstStyle/>
          <a:p>
            <a:r>
              <a:rPr lang="et-EE" dirty="0"/>
              <a:t>Negatiivsetele väidetele antud vastused näitavad, et vaatamata mõõdukale kindlusele toidu ohutuse suhtes, tuntakse selle pärast siiski teatavat </a:t>
            </a:r>
            <a:r>
              <a:rPr lang="et-EE" u="sng" dirty="0"/>
              <a:t>muret</a:t>
            </a:r>
            <a:r>
              <a:rPr lang="et-EE" dirty="0"/>
              <a:t>.</a:t>
            </a:r>
          </a:p>
          <a:p>
            <a:r>
              <a:rPr lang="et-EE" dirty="0"/>
              <a:t>Keskmisest enam (31%) ollakse kahtlustav teatud toitude suhtes konkreetsete juhtude tõttu</a:t>
            </a:r>
            <a:r>
              <a:rPr lang="et-EE" dirty="0" smtClean="0"/>
              <a:t>.</a:t>
            </a:r>
            <a:endParaRPr lang="et-EE" dirty="0"/>
          </a:p>
          <a:p>
            <a:endParaRPr lang="et-EE" dirty="0"/>
          </a:p>
        </p:txBody>
      </p:sp>
      <p:sp>
        <p:nvSpPr>
          <p:cNvPr id="4" name="Subtitle 3">
            <a:extLst>
              <a:ext uri="{FF2B5EF4-FFF2-40B4-BE49-F238E27FC236}">
                <a16:creationId xmlns:a16="http://schemas.microsoft.com/office/drawing/2014/main" id="{9C68C55D-C087-49D7-A672-0C0D8086DB8F}"/>
              </a:ext>
            </a:extLst>
          </p:cNvPr>
          <p:cNvSpPr>
            <a:spLocks noGrp="1"/>
          </p:cNvSpPr>
          <p:nvPr>
            <p:ph type="subTitle" idx="1"/>
          </p:nvPr>
        </p:nvSpPr>
        <p:spPr>
          <a:xfrm>
            <a:off x="271681" y="1538427"/>
            <a:ext cx="3495236" cy="827881"/>
          </a:xfrm>
        </p:spPr>
        <p:txBody>
          <a:bodyPr/>
          <a:lstStyle/>
          <a:p>
            <a:r>
              <a:rPr lang="et-EE" dirty="0"/>
              <a:t>% kõikidest vastanutest</a:t>
            </a:r>
          </a:p>
        </p:txBody>
      </p:sp>
      <p:sp>
        <p:nvSpPr>
          <p:cNvPr id="7" name="TextBox 6">
            <a:extLst>
              <a:ext uri="{FF2B5EF4-FFF2-40B4-BE49-F238E27FC236}">
                <a16:creationId xmlns:a16="http://schemas.microsoft.com/office/drawing/2014/main" id="{786B3EA2-876F-48D2-9C71-16F71782DFD9}"/>
              </a:ext>
            </a:extLst>
          </p:cNvPr>
          <p:cNvSpPr txBox="1"/>
          <p:nvPr/>
        </p:nvSpPr>
        <p:spPr>
          <a:xfrm>
            <a:off x="5016500" y="6356349"/>
            <a:ext cx="5499100" cy="630942"/>
          </a:xfrm>
          <a:prstGeom prst="rect">
            <a:avLst/>
          </a:prstGeom>
          <a:noFill/>
        </p:spPr>
        <p:txBody>
          <a:bodyPr wrap="square" rtlCol="0">
            <a:spAutoFit/>
          </a:bodyPr>
          <a:lstStyle/>
          <a:p>
            <a:r>
              <a:rPr lang="et-EE" sz="1200" i="1" dirty="0"/>
              <a:t>*Toiduohutuse juhtumiks on kinnitust leidnud kahtlustus, et inimesed said toidutekkelise haiguse või toidumürgistuse.</a:t>
            </a:r>
            <a:endParaRPr lang="et-EE" sz="1200" dirty="0"/>
          </a:p>
          <a:p>
            <a:endParaRPr lang="et-EE" sz="1100" dirty="0"/>
          </a:p>
        </p:txBody>
      </p:sp>
      <p:graphicFrame>
        <p:nvGraphicFramePr>
          <p:cNvPr id="8" name="Chart 7">
            <a:extLst>
              <a:ext uri="{FF2B5EF4-FFF2-40B4-BE49-F238E27FC236}">
                <a16:creationId xmlns:a16="http://schemas.microsoft.com/office/drawing/2014/main" id="{94F7DBD2-DA27-49C5-895A-4B2BA29178C3}"/>
              </a:ext>
            </a:extLst>
          </p:cNvPr>
          <p:cNvGraphicFramePr>
            <a:graphicFrameLocks/>
          </p:cNvGraphicFramePr>
          <p:nvPr>
            <p:extLst>
              <p:ext uri="{D42A27DB-BD31-4B8C-83A1-F6EECF244321}">
                <p14:modId xmlns:p14="http://schemas.microsoft.com/office/powerpoint/2010/main" val="1369513368"/>
              </p:ext>
            </p:extLst>
          </p:nvPr>
        </p:nvGraphicFramePr>
        <p:xfrm>
          <a:off x="4835769" y="893548"/>
          <a:ext cx="6383215" cy="42763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010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CCAB-AEC0-4B43-B758-414DCC3964F4}"/>
              </a:ext>
            </a:extLst>
          </p:cNvPr>
          <p:cNvSpPr>
            <a:spLocks noGrp="1"/>
          </p:cNvSpPr>
          <p:nvPr>
            <p:ph type="title"/>
          </p:nvPr>
        </p:nvSpPr>
        <p:spPr>
          <a:xfrm>
            <a:off x="271681" y="185912"/>
            <a:ext cx="3495236" cy="1267723"/>
          </a:xfrm>
        </p:spPr>
        <p:txBody>
          <a:bodyPr/>
          <a:lstStyle/>
          <a:p>
            <a:r>
              <a:rPr lang="et-EE" dirty="0">
                <a:solidFill>
                  <a:schemeClr val="accent2">
                    <a:lumMod val="40000"/>
                    <a:lumOff val="60000"/>
                  </a:schemeClr>
                </a:solidFill>
              </a:rPr>
              <a:t>Tarbijate usaldus  toidu ohtusse</a:t>
            </a:r>
            <a:br>
              <a:rPr lang="et-EE" dirty="0">
                <a:solidFill>
                  <a:schemeClr val="accent2">
                    <a:lumMod val="40000"/>
                    <a:lumOff val="60000"/>
                  </a:schemeClr>
                </a:solidFill>
              </a:rPr>
            </a:br>
            <a:r>
              <a:rPr lang="et-EE" dirty="0">
                <a:solidFill>
                  <a:schemeClr val="accent2">
                    <a:lumMod val="40000"/>
                    <a:lumOff val="60000"/>
                  </a:schemeClr>
                </a:solidFill>
              </a:rPr>
              <a:t>Negatiivsed hoiakud </a:t>
            </a:r>
          </a:p>
        </p:txBody>
      </p:sp>
      <p:sp>
        <p:nvSpPr>
          <p:cNvPr id="3" name="Text Placeholder 2">
            <a:extLst>
              <a:ext uri="{FF2B5EF4-FFF2-40B4-BE49-F238E27FC236}">
                <a16:creationId xmlns:a16="http://schemas.microsoft.com/office/drawing/2014/main" id="{1F389CF2-2403-4414-947B-5BFA048848FB}"/>
              </a:ext>
            </a:extLst>
          </p:cNvPr>
          <p:cNvSpPr>
            <a:spLocks noGrp="1"/>
          </p:cNvSpPr>
          <p:nvPr>
            <p:ph type="body" sz="quarter" idx="13"/>
          </p:nvPr>
        </p:nvSpPr>
        <p:spPr>
          <a:xfrm>
            <a:off x="271681" y="2545492"/>
            <a:ext cx="3495236" cy="3810857"/>
          </a:xfrm>
        </p:spPr>
        <p:txBody>
          <a:bodyPr/>
          <a:lstStyle/>
          <a:p>
            <a:r>
              <a:rPr lang="et-EE" dirty="0"/>
              <a:t>Ka selles osas on naised veidi enam mures kui mehed.</a:t>
            </a:r>
          </a:p>
        </p:txBody>
      </p:sp>
      <p:sp>
        <p:nvSpPr>
          <p:cNvPr id="4" name="Subtitle 3">
            <a:extLst>
              <a:ext uri="{FF2B5EF4-FFF2-40B4-BE49-F238E27FC236}">
                <a16:creationId xmlns:a16="http://schemas.microsoft.com/office/drawing/2014/main" id="{692AD472-D721-4AC8-B699-B9B103F0AE38}"/>
              </a:ext>
            </a:extLst>
          </p:cNvPr>
          <p:cNvSpPr>
            <a:spLocks noGrp="1"/>
          </p:cNvSpPr>
          <p:nvPr>
            <p:ph type="subTitle" idx="1"/>
          </p:nvPr>
        </p:nvSpPr>
        <p:spPr>
          <a:xfrm>
            <a:off x="271681" y="1453635"/>
            <a:ext cx="3495236" cy="827881"/>
          </a:xfrm>
        </p:spPr>
        <p:txBody>
          <a:bodyPr/>
          <a:lstStyle/>
          <a:p>
            <a:r>
              <a:rPr lang="et-EE" dirty="0"/>
              <a:t>% kõikidest vastanutest. Soo lõikes</a:t>
            </a:r>
          </a:p>
        </p:txBody>
      </p:sp>
      <p:graphicFrame>
        <p:nvGraphicFramePr>
          <p:cNvPr id="8" name="Chart 7">
            <a:extLst>
              <a:ext uri="{FF2B5EF4-FFF2-40B4-BE49-F238E27FC236}">
                <a16:creationId xmlns:a16="http://schemas.microsoft.com/office/drawing/2014/main" id="{375E1264-C3FF-496B-A472-E9BBC0274A2E}"/>
              </a:ext>
            </a:extLst>
          </p:cNvPr>
          <p:cNvGraphicFramePr>
            <a:graphicFrameLocks/>
          </p:cNvGraphicFramePr>
          <p:nvPr>
            <p:extLst>
              <p:ext uri="{D42A27DB-BD31-4B8C-83A1-F6EECF244321}">
                <p14:modId xmlns:p14="http://schemas.microsoft.com/office/powerpoint/2010/main" val="2105661848"/>
              </p:ext>
            </p:extLst>
          </p:nvPr>
        </p:nvGraphicFramePr>
        <p:xfrm>
          <a:off x="4783015" y="576141"/>
          <a:ext cx="6910754" cy="57057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380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E481-F358-4391-88F7-1B378669E756}"/>
              </a:ext>
            </a:extLst>
          </p:cNvPr>
          <p:cNvSpPr>
            <a:spLocks noGrp="1"/>
          </p:cNvSpPr>
          <p:nvPr>
            <p:ph type="title"/>
          </p:nvPr>
        </p:nvSpPr>
        <p:spPr>
          <a:xfrm>
            <a:off x="271681" y="185912"/>
            <a:ext cx="3495236" cy="1373725"/>
          </a:xfrm>
        </p:spPr>
        <p:txBody>
          <a:bodyPr>
            <a:normAutofit/>
          </a:bodyPr>
          <a:lstStyle/>
          <a:p>
            <a:r>
              <a:rPr lang="et-EE" dirty="0">
                <a:solidFill>
                  <a:schemeClr val="accent2">
                    <a:lumMod val="40000"/>
                    <a:lumOff val="60000"/>
                  </a:schemeClr>
                </a:solidFill>
              </a:rPr>
              <a:t>Tarbijate usaldus  toidu ohtusse</a:t>
            </a:r>
            <a:br>
              <a:rPr lang="et-EE" dirty="0">
                <a:solidFill>
                  <a:schemeClr val="accent2">
                    <a:lumMod val="40000"/>
                    <a:lumOff val="60000"/>
                  </a:schemeClr>
                </a:solidFill>
              </a:rPr>
            </a:br>
            <a:r>
              <a:rPr lang="et-EE" dirty="0">
                <a:solidFill>
                  <a:schemeClr val="accent2">
                    <a:lumMod val="40000"/>
                    <a:lumOff val="60000"/>
                  </a:schemeClr>
                </a:solidFill>
              </a:rPr>
              <a:t>Negatiivsed hoiakud </a:t>
            </a:r>
          </a:p>
        </p:txBody>
      </p:sp>
      <p:sp>
        <p:nvSpPr>
          <p:cNvPr id="3" name="Text Placeholder 2">
            <a:extLst>
              <a:ext uri="{FF2B5EF4-FFF2-40B4-BE49-F238E27FC236}">
                <a16:creationId xmlns:a16="http://schemas.microsoft.com/office/drawing/2014/main" id="{943EF566-292B-41A4-A9A4-8A2621D4DFED}"/>
              </a:ext>
            </a:extLst>
          </p:cNvPr>
          <p:cNvSpPr>
            <a:spLocks noGrp="1"/>
          </p:cNvSpPr>
          <p:nvPr>
            <p:ph type="body" sz="quarter" idx="13"/>
          </p:nvPr>
        </p:nvSpPr>
        <p:spPr>
          <a:xfrm>
            <a:off x="271681" y="2681416"/>
            <a:ext cx="3495236" cy="3674933"/>
          </a:xfrm>
        </p:spPr>
        <p:txBody>
          <a:bodyPr/>
          <a:lstStyle/>
          <a:p>
            <a:pPr marL="0" indent="0">
              <a:buNone/>
            </a:pPr>
            <a:r>
              <a:rPr lang="et-EE" dirty="0"/>
              <a:t>Vanuse </a:t>
            </a:r>
            <a:r>
              <a:rPr lang="et-EE" dirty="0" smtClean="0"/>
              <a:t>tunnuses </a:t>
            </a:r>
            <a:r>
              <a:rPr lang="et-EE" dirty="0"/>
              <a:t>märkimisväärseid erinevusi ei ole</a:t>
            </a:r>
          </a:p>
        </p:txBody>
      </p:sp>
      <p:sp>
        <p:nvSpPr>
          <p:cNvPr id="4" name="Subtitle 3">
            <a:extLst>
              <a:ext uri="{FF2B5EF4-FFF2-40B4-BE49-F238E27FC236}">
                <a16:creationId xmlns:a16="http://schemas.microsoft.com/office/drawing/2014/main" id="{D15E9CB5-5D7B-412B-B5E7-0A88F25CB9A3}"/>
              </a:ext>
            </a:extLst>
          </p:cNvPr>
          <p:cNvSpPr>
            <a:spLocks noGrp="1"/>
          </p:cNvSpPr>
          <p:nvPr>
            <p:ph type="subTitle" idx="1"/>
          </p:nvPr>
        </p:nvSpPr>
        <p:spPr>
          <a:xfrm>
            <a:off x="271681" y="1559637"/>
            <a:ext cx="3495236" cy="827881"/>
          </a:xfrm>
        </p:spPr>
        <p:txBody>
          <a:bodyPr/>
          <a:lstStyle/>
          <a:p>
            <a:r>
              <a:rPr lang="et-EE" dirty="0"/>
              <a:t>% kõikidest vastanutest. Vanuse lõikes</a:t>
            </a:r>
          </a:p>
        </p:txBody>
      </p:sp>
      <p:graphicFrame>
        <p:nvGraphicFramePr>
          <p:cNvPr id="7" name="Chart 6">
            <a:extLst>
              <a:ext uri="{FF2B5EF4-FFF2-40B4-BE49-F238E27FC236}">
                <a16:creationId xmlns:a16="http://schemas.microsoft.com/office/drawing/2014/main" id="{B655AE17-A70D-4325-B46C-049ED1AF508A}"/>
              </a:ext>
            </a:extLst>
          </p:cNvPr>
          <p:cNvGraphicFramePr>
            <a:graphicFrameLocks/>
          </p:cNvGraphicFramePr>
          <p:nvPr>
            <p:extLst>
              <p:ext uri="{D42A27DB-BD31-4B8C-83A1-F6EECF244321}">
                <p14:modId xmlns:p14="http://schemas.microsoft.com/office/powerpoint/2010/main" val="3797166000"/>
              </p:ext>
            </p:extLst>
          </p:nvPr>
        </p:nvGraphicFramePr>
        <p:xfrm>
          <a:off x="4642338" y="-425790"/>
          <a:ext cx="7386272" cy="7709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33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CE47-5391-44E4-971D-4BEFE2F2FC4C}"/>
              </a:ext>
            </a:extLst>
          </p:cNvPr>
          <p:cNvSpPr>
            <a:spLocks noGrp="1"/>
          </p:cNvSpPr>
          <p:nvPr>
            <p:ph type="title"/>
          </p:nvPr>
        </p:nvSpPr>
        <p:spPr>
          <a:xfrm>
            <a:off x="271681" y="185912"/>
            <a:ext cx="3495236" cy="1217130"/>
          </a:xfrm>
        </p:spPr>
        <p:txBody>
          <a:bodyPr>
            <a:normAutofit fontScale="90000"/>
          </a:bodyPr>
          <a:lstStyle/>
          <a:p>
            <a:r>
              <a:rPr lang="et-EE" dirty="0">
                <a:solidFill>
                  <a:schemeClr val="accent2">
                    <a:lumMod val="40000"/>
                    <a:lumOff val="60000"/>
                  </a:schemeClr>
                </a:solidFill>
              </a:rPr>
              <a:t>Tarbijate usaldus  toidu ohtusse</a:t>
            </a:r>
            <a:br>
              <a:rPr lang="et-EE" dirty="0">
                <a:solidFill>
                  <a:schemeClr val="accent2">
                    <a:lumMod val="40000"/>
                    <a:lumOff val="60000"/>
                  </a:schemeClr>
                </a:solidFill>
              </a:rPr>
            </a:br>
            <a:r>
              <a:rPr lang="et-EE" dirty="0">
                <a:solidFill>
                  <a:schemeClr val="accent2">
                    <a:lumMod val="40000"/>
                    <a:lumOff val="60000"/>
                  </a:schemeClr>
                </a:solidFill>
              </a:rPr>
              <a:t>Negatiivsed hoiakud </a:t>
            </a:r>
          </a:p>
        </p:txBody>
      </p:sp>
      <p:sp>
        <p:nvSpPr>
          <p:cNvPr id="3" name="Text Placeholder 2">
            <a:extLst>
              <a:ext uri="{FF2B5EF4-FFF2-40B4-BE49-F238E27FC236}">
                <a16:creationId xmlns:a16="http://schemas.microsoft.com/office/drawing/2014/main" id="{1FD8AF19-E1E2-4832-93E1-8D5B7C133C12}"/>
              </a:ext>
            </a:extLst>
          </p:cNvPr>
          <p:cNvSpPr>
            <a:spLocks noGrp="1"/>
          </p:cNvSpPr>
          <p:nvPr>
            <p:ph type="body" sz="quarter" idx="13"/>
          </p:nvPr>
        </p:nvSpPr>
        <p:spPr/>
        <p:txBody>
          <a:bodyPr/>
          <a:lstStyle/>
          <a:p>
            <a:r>
              <a:rPr lang="et-EE" dirty="0"/>
              <a:t>Ning ka negatiivsete (murelike) hoiakute osa on venekeelse elanikkonna seas kõrgem kui eestikeelse elanikkonna seas.</a:t>
            </a:r>
          </a:p>
        </p:txBody>
      </p:sp>
      <p:sp>
        <p:nvSpPr>
          <p:cNvPr id="4" name="Subtitle 3">
            <a:extLst>
              <a:ext uri="{FF2B5EF4-FFF2-40B4-BE49-F238E27FC236}">
                <a16:creationId xmlns:a16="http://schemas.microsoft.com/office/drawing/2014/main" id="{9F65170B-90FB-42D4-837E-E7186E0F28AD}"/>
              </a:ext>
            </a:extLst>
          </p:cNvPr>
          <p:cNvSpPr>
            <a:spLocks noGrp="1"/>
          </p:cNvSpPr>
          <p:nvPr>
            <p:ph type="subTitle" idx="1"/>
          </p:nvPr>
        </p:nvSpPr>
        <p:spPr>
          <a:xfrm>
            <a:off x="271681" y="1403042"/>
            <a:ext cx="3495236" cy="827881"/>
          </a:xfrm>
        </p:spPr>
        <p:txBody>
          <a:bodyPr/>
          <a:lstStyle/>
          <a:p>
            <a:r>
              <a:rPr lang="et-EE" dirty="0"/>
              <a:t>% kõikidest vastanutest. Peamise suhtluskeele lõikes</a:t>
            </a:r>
          </a:p>
        </p:txBody>
      </p:sp>
      <p:graphicFrame>
        <p:nvGraphicFramePr>
          <p:cNvPr id="20" name="Chart 19">
            <a:extLst>
              <a:ext uri="{FF2B5EF4-FFF2-40B4-BE49-F238E27FC236}">
                <a16:creationId xmlns:a16="http://schemas.microsoft.com/office/drawing/2014/main" id="{8ACBC687-9243-483B-97BE-EE846B5915FB}"/>
              </a:ext>
            </a:extLst>
          </p:cNvPr>
          <p:cNvGraphicFramePr>
            <a:graphicFrameLocks/>
          </p:cNvGraphicFramePr>
          <p:nvPr>
            <p:extLst>
              <p:ext uri="{D42A27DB-BD31-4B8C-83A1-F6EECF244321}">
                <p14:modId xmlns:p14="http://schemas.microsoft.com/office/powerpoint/2010/main" val="3399871368"/>
              </p:ext>
            </p:extLst>
          </p:nvPr>
        </p:nvGraphicFramePr>
        <p:xfrm>
          <a:off x="5133362" y="492369"/>
          <a:ext cx="6138375" cy="5863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7648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A7E48-784B-46B7-8A2F-4BAA8B4827AF}"/>
              </a:ext>
            </a:extLst>
          </p:cNvPr>
          <p:cNvSpPr>
            <a:spLocks noGrp="1"/>
          </p:cNvSpPr>
          <p:nvPr>
            <p:ph type="title"/>
          </p:nvPr>
        </p:nvSpPr>
        <p:spPr>
          <a:xfrm>
            <a:off x="271681" y="185912"/>
            <a:ext cx="3495236" cy="1047802"/>
          </a:xfrm>
        </p:spPr>
        <p:txBody>
          <a:bodyPr>
            <a:normAutofit fontScale="90000"/>
          </a:bodyPr>
          <a:lstStyle/>
          <a:p>
            <a:r>
              <a:rPr lang="et-EE" dirty="0">
                <a:solidFill>
                  <a:schemeClr val="accent2">
                    <a:lumMod val="40000"/>
                    <a:lumOff val="60000"/>
                  </a:schemeClr>
                </a:solidFill>
              </a:rPr>
              <a:t>Tarbijate usaldus  toidu ohtusse</a:t>
            </a:r>
            <a:br>
              <a:rPr lang="et-EE" dirty="0">
                <a:solidFill>
                  <a:schemeClr val="accent2">
                    <a:lumMod val="40000"/>
                    <a:lumOff val="60000"/>
                  </a:schemeClr>
                </a:solidFill>
              </a:rPr>
            </a:br>
            <a:r>
              <a:rPr lang="et-EE" dirty="0">
                <a:solidFill>
                  <a:schemeClr val="accent2">
                    <a:lumMod val="40000"/>
                    <a:lumOff val="60000"/>
                  </a:schemeClr>
                </a:solidFill>
              </a:rPr>
              <a:t>Negatiivsed hoiakud </a:t>
            </a:r>
          </a:p>
        </p:txBody>
      </p:sp>
      <p:sp>
        <p:nvSpPr>
          <p:cNvPr id="3" name="Text Placeholder 2">
            <a:extLst>
              <a:ext uri="{FF2B5EF4-FFF2-40B4-BE49-F238E27FC236}">
                <a16:creationId xmlns:a16="http://schemas.microsoft.com/office/drawing/2014/main" id="{5822842E-EB9A-464D-AB05-D84BBC0792F6}"/>
              </a:ext>
            </a:extLst>
          </p:cNvPr>
          <p:cNvSpPr>
            <a:spLocks noGrp="1"/>
          </p:cNvSpPr>
          <p:nvPr>
            <p:ph type="body" sz="quarter" idx="13"/>
          </p:nvPr>
        </p:nvSpPr>
        <p:spPr/>
        <p:txBody>
          <a:bodyPr/>
          <a:lstStyle/>
          <a:p>
            <a:r>
              <a:rPr lang="et-EE" dirty="0"/>
              <a:t>Piirkondade lõikes väljendavad negatiivseid hoiakuid keskmisest enam Põhja-Eesti ja Virumaa (siin ka keele mõju), keskmisest vähem Kesk-Eesti.</a:t>
            </a:r>
          </a:p>
        </p:txBody>
      </p:sp>
      <p:sp>
        <p:nvSpPr>
          <p:cNvPr id="4" name="Subtitle 3">
            <a:extLst>
              <a:ext uri="{FF2B5EF4-FFF2-40B4-BE49-F238E27FC236}">
                <a16:creationId xmlns:a16="http://schemas.microsoft.com/office/drawing/2014/main" id="{0873E4B7-977F-47E3-9F4E-BBC64E0D7345}"/>
              </a:ext>
            </a:extLst>
          </p:cNvPr>
          <p:cNvSpPr>
            <a:spLocks noGrp="1"/>
          </p:cNvSpPr>
          <p:nvPr>
            <p:ph type="subTitle" idx="1"/>
          </p:nvPr>
        </p:nvSpPr>
        <p:spPr>
          <a:xfrm>
            <a:off x="301618" y="1343674"/>
            <a:ext cx="3495236" cy="827881"/>
          </a:xfrm>
        </p:spPr>
        <p:txBody>
          <a:bodyPr/>
          <a:lstStyle/>
          <a:p>
            <a:r>
              <a:rPr lang="et-EE" dirty="0"/>
              <a:t>% kõikidest vastanutest. Elukoha lõikes</a:t>
            </a:r>
          </a:p>
        </p:txBody>
      </p:sp>
      <p:graphicFrame>
        <p:nvGraphicFramePr>
          <p:cNvPr id="14" name="Chart 13">
            <a:extLst>
              <a:ext uri="{FF2B5EF4-FFF2-40B4-BE49-F238E27FC236}">
                <a16:creationId xmlns:a16="http://schemas.microsoft.com/office/drawing/2014/main" id="{37C6A965-00F3-492F-963F-7B1451865A8C}"/>
              </a:ext>
            </a:extLst>
          </p:cNvPr>
          <p:cNvGraphicFramePr>
            <a:graphicFrameLocks/>
          </p:cNvGraphicFramePr>
          <p:nvPr>
            <p:extLst>
              <p:ext uri="{D42A27DB-BD31-4B8C-83A1-F6EECF244321}">
                <p14:modId xmlns:p14="http://schemas.microsoft.com/office/powerpoint/2010/main" val="3896333914"/>
              </p:ext>
            </p:extLst>
          </p:nvPr>
        </p:nvGraphicFramePr>
        <p:xfrm>
          <a:off x="4280346" y="-650631"/>
          <a:ext cx="7594504" cy="777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328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Uuringu taust</a:t>
            </a:r>
          </a:p>
        </p:txBody>
      </p:sp>
      <p:sp>
        <p:nvSpPr>
          <p:cNvPr id="4" name="Slide Number Placeholder 3"/>
          <p:cNvSpPr>
            <a:spLocks noGrp="1"/>
          </p:cNvSpPr>
          <p:nvPr>
            <p:ph type="sldNum" sz="quarter" idx="12"/>
          </p:nvPr>
        </p:nvSpPr>
        <p:spPr/>
        <p:txBody>
          <a:bodyPr/>
          <a:lstStyle/>
          <a:p>
            <a:fld id="{8A6009BB-32DB-4743-B7B2-C117DEB9554B}" type="slidenum">
              <a:rPr lang="lt-LT" smtClean="0"/>
              <a:t>2</a:t>
            </a:fld>
            <a:endParaRPr lang="lt-LT" dirty="0"/>
          </a:p>
        </p:txBody>
      </p:sp>
      <p:graphicFrame>
        <p:nvGraphicFramePr>
          <p:cNvPr id="5" name="Table 4"/>
          <p:cNvGraphicFramePr>
            <a:graphicFrameLocks noGrp="1"/>
          </p:cNvGraphicFramePr>
          <p:nvPr>
            <p:extLst>
              <p:ext uri="{D42A27DB-BD31-4B8C-83A1-F6EECF244321}">
                <p14:modId xmlns:p14="http://schemas.microsoft.com/office/powerpoint/2010/main" val="1876009484"/>
              </p:ext>
            </p:extLst>
          </p:nvPr>
        </p:nvGraphicFramePr>
        <p:xfrm>
          <a:off x="203915" y="1030600"/>
          <a:ext cx="11669871" cy="5801933"/>
        </p:xfrm>
        <a:graphic>
          <a:graphicData uri="http://schemas.openxmlformats.org/drawingml/2006/table">
            <a:tbl>
              <a:tblPr firstRow="1" bandRow="1">
                <a:tableStyleId>{2D5ABB26-0587-4C30-8999-92F81FD0307C}</a:tableStyleId>
              </a:tblPr>
              <a:tblGrid>
                <a:gridCol w="2233771">
                  <a:extLst>
                    <a:ext uri="{9D8B030D-6E8A-4147-A177-3AD203B41FA5}">
                      <a16:colId xmlns:a16="http://schemas.microsoft.com/office/drawing/2014/main" val="20000"/>
                    </a:ext>
                  </a:extLst>
                </a:gridCol>
                <a:gridCol w="9436100">
                  <a:extLst>
                    <a:ext uri="{9D8B030D-6E8A-4147-A177-3AD203B41FA5}">
                      <a16:colId xmlns:a16="http://schemas.microsoft.com/office/drawing/2014/main" val="20001"/>
                    </a:ext>
                  </a:extLst>
                </a:gridCol>
              </a:tblGrid>
              <a:tr h="433752">
                <a:tc>
                  <a:txBody>
                    <a:bodyPr/>
                    <a:lstStyle/>
                    <a:p>
                      <a:r>
                        <a:rPr lang="et-EE" sz="2000" b="1" dirty="0">
                          <a:solidFill>
                            <a:srgbClr val="D05F12"/>
                          </a:solidFill>
                        </a:rPr>
                        <a:t>Tellija</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000" dirty="0"/>
                        <a:t>Maaeluministeerium</a:t>
                      </a:r>
                    </a:p>
                  </a:txBody>
                  <a:tcPr/>
                </a:tc>
                <a:extLst>
                  <a:ext uri="{0D108BD9-81ED-4DB2-BD59-A6C34878D82A}">
                    <a16:rowId xmlns:a16="http://schemas.microsoft.com/office/drawing/2014/main" val="10000"/>
                  </a:ext>
                </a:extLst>
              </a:tr>
              <a:tr h="493230">
                <a:tc>
                  <a:txBody>
                    <a:bodyPr/>
                    <a:lstStyle/>
                    <a:p>
                      <a:r>
                        <a:rPr lang="et-EE" sz="2000" b="1" dirty="0">
                          <a:solidFill>
                            <a:srgbClr val="D05F12"/>
                          </a:solidFill>
                        </a:rPr>
                        <a:t>Küsitlusperiood</a:t>
                      </a:r>
                      <a:endParaRPr lang="en-GB" sz="2000" dirty="0"/>
                    </a:p>
                  </a:txBody>
                  <a:tcPr/>
                </a:tc>
                <a:tc>
                  <a:txBody>
                    <a:bodyPr/>
                    <a:lstStyle/>
                    <a:p>
                      <a:r>
                        <a:rPr lang="et-EE" sz="2000" dirty="0"/>
                        <a:t>07. oktoober – 20. oktoober 2021</a:t>
                      </a:r>
                      <a:endParaRPr lang="en-GB" sz="2000" dirty="0"/>
                    </a:p>
                  </a:txBody>
                  <a:tcPr/>
                </a:tc>
                <a:extLst>
                  <a:ext uri="{0D108BD9-81ED-4DB2-BD59-A6C34878D82A}">
                    <a16:rowId xmlns:a16="http://schemas.microsoft.com/office/drawing/2014/main" val="10001"/>
                  </a:ext>
                </a:extLst>
              </a:tr>
              <a:tr h="449709">
                <a:tc>
                  <a:txBody>
                    <a:bodyPr/>
                    <a:lstStyle/>
                    <a:p>
                      <a:r>
                        <a:rPr lang="et-EE" sz="2000" b="1" dirty="0">
                          <a:solidFill>
                            <a:srgbClr val="D05F12"/>
                          </a:solidFill>
                        </a:rPr>
                        <a:t>Küsitlusmeetod</a:t>
                      </a:r>
                      <a:endParaRPr lang="en-GB" sz="2000" dirty="0"/>
                    </a:p>
                  </a:txBody>
                  <a:tcPr/>
                </a:tc>
                <a:tc>
                  <a:txBody>
                    <a:bodyPr/>
                    <a:lstStyle/>
                    <a:p>
                      <a:r>
                        <a:rPr lang="et-EE" sz="2000" dirty="0"/>
                        <a:t>Veebiküsitlus</a:t>
                      </a:r>
                      <a:r>
                        <a:rPr lang="et-EE" sz="2000" baseline="0" dirty="0"/>
                        <a:t> </a:t>
                      </a:r>
                      <a:r>
                        <a:rPr lang="et-EE" sz="2000" dirty="0"/>
                        <a:t>elanikkonna veebipaneelis</a:t>
                      </a:r>
                      <a:endParaRPr lang="en-GB" sz="2000" dirty="0"/>
                    </a:p>
                  </a:txBody>
                  <a:tcPr/>
                </a:tc>
                <a:extLst>
                  <a:ext uri="{0D108BD9-81ED-4DB2-BD59-A6C34878D82A}">
                    <a16:rowId xmlns:a16="http://schemas.microsoft.com/office/drawing/2014/main" val="10002"/>
                  </a:ext>
                </a:extLst>
              </a:tr>
              <a:tr h="478723">
                <a:tc>
                  <a:txBody>
                    <a:bodyPr/>
                    <a:lstStyle/>
                    <a:p>
                      <a:r>
                        <a:rPr lang="et-EE" altLang="et-EE" sz="2000" b="1" dirty="0">
                          <a:solidFill>
                            <a:srgbClr val="D05F12"/>
                          </a:solidFill>
                        </a:rPr>
                        <a:t>Valimi alus </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000" dirty="0">
                          <a:solidFill>
                            <a:schemeClr val="tx1"/>
                          </a:solidFill>
                        </a:rPr>
                        <a:t>Uuringuteks eelvärvatud elanikkonna paneel, mis sisaldab ca 30 000 liiget</a:t>
                      </a:r>
                    </a:p>
                  </a:txBody>
                  <a:tcPr/>
                </a:tc>
                <a:extLst>
                  <a:ext uri="{0D108BD9-81ED-4DB2-BD59-A6C34878D82A}">
                    <a16:rowId xmlns:a16="http://schemas.microsoft.com/office/drawing/2014/main" val="10003"/>
                  </a:ext>
                </a:extLst>
              </a:tr>
              <a:tr h="1101063">
                <a:tc>
                  <a:txBody>
                    <a:bodyPr/>
                    <a:lstStyle/>
                    <a:p>
                      <a:r>
                        <a:rPr lang="fi-FI" sz="2000" b="1" dirty="0">
                          <a:solidFill>
                            <a:srgbClr val="D05F12"/>
                          </a:solidFill>
                        </a:rPr>
                        <a:t>Valim</a:t>
                      </a:r>
                      <a:endParaRPr lang="en-GB" sz="2000" dirty="0"/>
                    </a:p>
                  </a:txBody>
                  <a:tcPr/>
                </a:tc>
                <a:tc>
                  <a:txBody>
                    <a:bodyPr/>
                    <a:lstStyle/>
                    <a:p>
                      <a:r>
                        <a:rPr lang="et-EE" sz="2000" dirty="0"/>
                        <a:t>N=800 vanusevahemikus 18 – 74 aastat </a:t>
                      </a:r>
                    </a:p>
                    <a:p>
                      <a:r>
                        <a:rPr lang="et-EE" sz="2000" dirty="0"/>
                        <a:t>Valimi jaotus kujundati Eesti elanikkonna suhtes proportsionaalselt vastavalt soo, vanuse, peamise suhtluskeele ja maakonna tunnustele</a:t>
                      </a:r>
                    </a:p>
                  </a:txBody>
                  <a:tcPr/>
                </a:tc>
                <a:extLst>
                  <a:ext uri="{0D108BD9-81ED-4DB2-BD59-A6C34878D82A}">
                    <a16:rowId xmlns:a16="http://schemas.microsoft.com/office/drawing/2014/main" val="10004"/>
                  </a:ext>
                </a:extLst>
              </a:tr>
              <a:tr h="767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D05F12"/>
                          </a:solidFill>
                        </a:rPr>
                        <a:t>Uuringu </a:t>
                      </a:r>
                      <a:r>
                        <a:rPr lang="et-EE" sz="2000" b="1" noProof="0" dirty="0">
                          <a:solidFill>
                            <a:srgbClr val="D05F12"/>
                          </a:solidFill>
                        </a:rPr>
                        <a:t>eesmärk</a:t>
                      </a:r>
                      <a:endParaRPr lang="et-EE" sz="20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000" dirty="0">
                          <a:solidFill>
                            <a:schemeClr val="tx1"/>
                          </a:solidFill>
                        </a:rPr>
                        <a:t>Mõõta</a:t>
                      </a:r>
                      <a:r>
                        <a:rPr lang="en-GB" sz="2000" dirty="0">
                          <a:solidFill>
                            <a:schemeClr val="tx1"/>
                          </a:solidFill>
                        </a:rPr>
                        <a:t> </a:t>
                      </a:r>
                      <a:r>
                        <a:rPr lang="et-EE" sz="2000" noProof="0" dirty="0">
                          <a:solidFill>
                            <a:schemeClr val="tx1"/>
                          </a:solidFill>
                        </a:rPr>
                        <a:t>tarbijate usaldust Eestis tarbitava toidu ohutuse suhtes</a:t>
                      </a:r>
                      <a:r>
                        <a:rPr lang="et-EE" sz="2000" dirty="0">
                          <a:solidFill>
                            <a:schemeClr val="tx1"/>
                          </a:solidFill>
                        </a:rPr>
                        <a:t>,</a:t>
                      </a:r>
                      <a:r>
                        <a:rPr lang="et-EE" sz="2000" baseline="0" dirty="0">
                          <a:solidFill>
                            <a:schemeClr val="tx1"/>
                          </a:solidFill>
                        </a:rPr>
                        <a:t> mille põhjal leitakse</a:t>
                      </a:r>
                      <a:endParaRPr lang="en-GB" sz="2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a:t>
                      </a:r>
                      <a:r>
                        <a:rPr lang="et-EE" sz="2000" noProof="0" dirty="0">
                          <a:solidFill>
                            <a:schemeClr val="tx1"/>
                          </a:solidFill>
                        </a:rPr>
                        <a:t>Tarbija kindlustunde indeks</a:t>
                      </a:r>
                      <a:r>
                        <a:rPr lang="en-GB" sz="2000" dirty="0">
                          <a:solidFill>
                            <a:schemeClr val="tx1"/>
                          </a:solidFill>
                        </a:rPr>
                        <a:t>“ </a:t>
                      </a:r>
                    </a:p>
                  </a:txBody>
                  <a:tcPr/>
                </a:tc>
                <a:extLst>
                  <a:ext uri="{0D108BD9-81ED-4DB2-BD59-A6C34878D82A}">
                    <a16:rowId xmlns:a16="http://schemas.microsoft.com/office/drawing/2014/main" val="1663148375"/>
                  </a:ext>
                </a:extLst>
              </a:tr>
              <a:tr h="861814">
                <a:tc>
                  <a:txBody>
                    <a:bodyPr/>
                    <a:lstStyle/>
                    <a:p>
                      <a:r>
                        <a:rPr lang="et-EE" sz="2000" b="1" dirty="0">
                          <a:solidFill>
                            <a:srgbClr val="D05F12"/>
                          </a:solidFill>
                        </a:rPr>
                        <a:t>Esitatav materjal</a:t>
                      </a:r>
                      <a:endParaRPr lang="en-GB" sz="2000" b="1" dirty="0">
                        <a:solidFill>
                          <a:srgbClr val="D05F1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000" dirty="0">
                          <a:solidFill>
                            <a:schemeClr val="tx1"/>
                          </a:solidFill>
                        </a:rPr>
                        <a:t>Käesolevas materjalis esitatakse küsitluse tulemused ja selle kokkuvõtted. Tarbijate kindlustunde indeksi </a:t>
                      </a:r>
                      <a:r>
                        <a:rPr lang="et-EE" sz="2000" kern="1200" baseline="0" dirty="0">
                          <a:solidFill>
                            <a:schemeClr val="tx1"/>
                          </a:solidFill>
                          <a:effectLst/>
                          <a:latin typeface="+mn-lt"/>
                          <a:ea typeface="+mn-ea"/>
                          <a:cs typeface="+mn-cs"/>
                        </a:rPr>
                        <a:t>leiab uuringu tellija koostöös oma partneriga. Eraldi esitatakse Tellijale küsitluse algandmete fail ning vastuste risttabelid vastajate sotsiaal-demograafiliste tunnuste lõikes.</a:t>
                      </a:r>
                      <a:endParaRPr lang="en-GB" sz="2000" dirty="0">
                        <a:solidFill>
                          <a:schemeClr val="tx1"/>
                        </a:solidFill>
                      </a:endParaRPr>
                    </a:p>
                  </a:txBody>
                  <a:tcPr/>
                </a:tc>
                <a:extLst>
                  <a:ext uri="{0D108BD9-81ED-4DB2-BD59-A6C34878D82A}">
                    <a16:rowId xmlns:a16="http://schemas.microsoft.com/office/drawing/2014/main" val="10006"/>
                  </a:ext>
                </a:extLst>
              </a:tr>
              <a:tr h="76740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000" b="1" dirty="0">
                          <a:solidFill>
                            <a:srgbClr val="D05F12"/>
                          </a:solidFill>
                        </a:rPr>
                        <a:t>Küsimustik                  </a:t>
                      </a:r>
                      <a:r>
                        <a:rPr lang="et-EE" sz="2000" b="0" dirty="0">
                          <a:solidFill>
                            <a:schemeClr val="tx1"/>
                          </a:solidFill>
                        </a:rPr>
                        <a:t>Uuringu küsimustik on koostatud ja esitatud Tellija poolt ning seda uuringu läbiviija</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2000" b="0" dirty="0">
                          <a:solidFill>
                            <a:schemeClr val="tx1"/>
                          </a:solidFill>
                        </a:rPr>
                        <a:t>                                      muutnud ei ole    </a:t>
                      </a:r>
                    </a:p>
                  </a:txBody>
                  <a:tcPr/>
                </a:tc>
                <a:tc hMerge="1">
                  <a:txBody>
                    <a:bodyPr/>
                    <a:lstStyle/>
                    <a:p>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89680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875A-BFAB-46A5-A9BB-4CDCB30DBC4C}"/>
              </a:ext>
            </a:extLst>
          </p:cNvPr>
          <p:cNvSpPr>
            <a:spLocks noGrp="1"/>
          </p:cNvSpPr>
          <p:nvPr>
            <p:ph type="title"/>
          </p:nvPr>
        </p:nvSpPr>
        <p:spPr>
          <a:xfrm>
            <a:off x="271680" y="185912"/>
            <a:ext cx="3728819" cy="1099191"/>
          </a:xfrm>
        </p:spPr>
        <p:txBody>
          <a:bodyPr>
            <a:normAutofit fontScale="90000"/>
          </a:bodyPr>
          <a:lstStyle/>
          <a:p>
            <a:r>
              <a:rPr lang="et-EE" dirty="0">
                <a:solidFill>
                  <a:schemeClr val="accent6">
                    <a:lumMod val="40000"/>
                    <a:lumOff val="60000"/>
                  </a:schemeClr>
                </a:solidFill>
              </a:rPr>
              <a:t>Põllumajandustootjate usaldamine toidu ohutuse osas</a:t>
            </a:r>
          </a:p>
        </p:txBody>
      </p:sp>
      <p:sp>
        <p:nvSpPr>
          <p:cNvPr id="3" name="Text Placeholder 2">
            <a:extLst>
              <a:ext uri="{FF2B5EF4-FFF2-40B4-BE49-F238E27FC236}">
                <a16:creationId xmlns:a16="http://schemas.microsoft.com/office/drawing/2014/main" id="{EE64B093-E0D3-4488-B8A8-CAD5568DF647}"/>
              </a:ext>
            </a:extLst>
          </p:cNvPr>
          <p:cNvSpPr>
            <a:spLocks noGrp="1"/>
          </p:cNvSpPr>
          <p:nvPr>
            <p:ph type="body" sz="quarter" idx="13"/>
          </p:nvPr>
        </p:nvSpPr>
        <p:spPr>
          <a:xfrm>
            <a:off x="271681" y="1828801"/>
            <a:ext cx="3495236" cy="4917989"/>
          </a:xfrm>
        </p:spPr>
        <p:txBody>
          <a:bodyPr>
            <a:normAutofit fontScale="92500" lnSpcReduction="10000"/>
          </a:bodyPr>
          <a:lstStyle/>
          <a:p>
            <a:r>
              <a:rPr lang="et-EE" dirty="0"/>
              <a:t>Usaldus põllumajandustootjatesse seoses toidu ohutusega on üldiselt olemas</a:t>
            </a:r>
          </a:p>
          <a:p>
            <a:r>
              <a:rPr lang="et-EE" dirty="0"/>
              <a:t>Mitteusaldavad hoiakud varieeruvad 13% ja 22% vahel</a:t>
            </a:r>
          </a:p>
          <a:p>
            <a:r>
              <a:rPr lang="et-EE" dirty="0"/>
              <a:t>Usaldus on suurem nende teadmiste suhtes toidu ohutuse tagamiseks (nõustub 60%, ei nõustu 13%) ning nende pädevuses kontrollida toidu ohutust (nõustub 54% ja ei nõustu 14%).</a:t>
            </a:r>
          </a:p>
          <a:p>
            <a:r>
              <a:rPr lang="et-EE" dirty="0"/>
              <a:t>Ülejäänud vaadeldud aspektides on põllumajandustootjate usaldamine madalam ning kergelt on ülekaalus kahevahel hoiak.</a:t>
            </a:r>
          </a:p>
          <a:p>
            <a:r>
              <a:rPr lang="et-EE" dirty="0"/>
              <a:t>Kokkuvõttes – pädevust ja teadmisi usaldatakse enam kui tegelikku käitumist</a:t>
            </a:r>
          </a:p>
          <a:p>
            <a:endParaRPr lang="et-EE" dirty="0"/>
          </a:p>
        </p:txBody>
      </p:sp>
      <p:sp>
        <p:nvSpPr>
          <p:cNvPr id="4" name="Subtitle 3">
            <a:extLst>
              <a:ext uri="{FF2B5EF4-FFF2-40B4-BE49-F238E27FC236}">
                <a16:creationId xmlns:a16="http://schemas.microsoft.com/office/drawing/2014/main" id="{EA43BA45-7A88-4E96-A8BA-BD62F1BEC9F7}"/>
              </a:ext>
            </a:extLst>
          </p:cNvPr>
          <p:cNvSpPr>
            <a:spLocks noGrp="1"/>
          </p:cNvSpPr>
          <p:nvPr>
            <p:ph type="subTitle" idx="1"/>
          </p:nvPr>
        </p:nvSpPr>
        <p:spPr>
          <a:xfrm>
            <a:off x="271680" y="1134861"/>
            <a:ext cx="3495236" cy="693940"/>
          </a:xfrm>
        </p:spPr>
        <p:txBody>
          <a:bodyPr/>
          <a:lstStyle/>
          <a:p>
            <a:r>
              <a:rPr lang="et-EE" dirty="0"/>
              <a:t>% kõikidest vastanutest</a:t>
            </a:r>
          </a:p>
        </p:txBody>
      </p:sp>
      <p:graphicFrame>
        <p:nvGraphicFramePr>
          <p:cNvPr id="6" name="Chart 5">
            <a:extLst>
              <a:ext uri="{FF2B5EF4-FFF2-40B4-BE49-F238E27FC236}">
                <a16:creationId xmlns:a16="http://schemas.microsoft.com/office/drawing/2014/main" id="{5A3078FB-11A4-46CA-BC44-489CD8AD6CAC}"/>
              </a:ext>
            </a:extLst>
          </p:cNvPr>
          <p:cNvGraphicFramePr>
            <a:graphicFrameLocks/>
          </p:cNvGraphicFramePr>
          <p:nvPr>
            <p:extLst>
              <p:ext uri="{D42A27DB-BD31-4B8C-83A1-F6EECF244321}">
                <p14:modId xmlns:p14="http://schemas.microsoft.com/office/powerpoint/2010/main" val="1561188208"/>
              </p:ext>
            </p:extLst>
          </p:nvPr>
        </p:nvGraphicFramePr>
        <p:xfrm>
          <a:off x="4937287" y="791308"/>
          <a:ext cx="6975595" cy="4761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645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D873D-35F2-4F50-A73F-F2055CB79D05}"/>
              </a:ext>
            </a:extLst>
          </p:cNvPr>
          <p:cNvSpPr>
            <a:spLocks noGrp="1"/>
          </p:cNvSpPr>
          <p:nvPr>
            <p:ph type="title"/>
          </p:nvPr>
        </p:nvSpPr>
        <p:spPr>
          <a:xfrm>
            <a:off x="271680" y="185912"/>
            <a:ext cx="3678019" cy="1198045"/>
          </a:xfrm>
        </p:spPr>
        <p:txBody>
          <a:bodyPr>
            <a:normAutofit fontScale="90000"/>
          </a:bodyPr>
          <a:lstStyle/>
          <a:p>
            <a:r>
              <a:rPr lang="et-EE" dirty="0">
                <a:solidFill>
                  <a:schemeClr val="accent6">
                    <a:lumMod val="40000"/>
                    <a:lumOff val="60000"/>
                  </a:schemeClr>
                </a:solidFill>
              </a:rPr>
              <a:t>Põllumajandustootjate usaldamine toidu ohutuse osas</a:t>
            </a:r>
          </a:p>
        </p:txBody>
      </p:sp>
      <p:sp>
        <p:nvSpPr>
          <p:cNvPr id="3" name="Text Placeholder 2">
            <a:extLst>
              <a:ext uri="{FF2B5EF4-FFF2-40B4-BE49-F238E27FC236}">
                <a16:creationId xmlns:a16="http://schemas.microsoft.com/office/drawing/2014/main" id="{1F6E6F7E-4ED6-4C7C-8C00-BC7D88D176BA}"/>
              </a:ext>
            </a:extLst>
          </p:cNvPr>
          <p:cNvSpPr>
            <a:spLocks noGrp="1"/>
          </p:cNvSpPr>
          <p:nvPr>
            <p:ph type="body" sz="quarter" idx="13"/>
          </p:nvPr>
        </p:nvSpPr>
        <p:spPr/>
        <p:txBody>
          <a:bodyPr/>
          <a:lstStyle/>
          <a:p>
            <a:r>
              <a:rPr lang="et-EE" dirty="0"/>
              <a:t>Soo lõikes märkimisväärseid erinevusi hinnangutes ei ole</a:t>
            </a:r>
          </a:p>
        </p:txBody>
      </p:sp>
      <p:sp>
        <p:nvSpPr>
          <p:cNvPr id="4" name="Subtitle 3">
            <a:extLst>
              <a:ext uri="{FF2B5EF4-FFF2-40B4-BE49-F238E27FC236}">
                <a16:creationId xmlns:a16="http://schemas.microsoft.com/office/drawing/2014/main" id="{96FFB2D5-7BB1-459E-B625-3496E911C262}"/>
              </a:ext>
            </a:extLst>
          </p:cNvPr>
          <p:cNvSpPr>
            <a:spLocks noGrp="1"/>
          </p:cNvSpPr>
          <p:nvPr>
            <p:ph type="subTitle" idx="1"/>
          </p:nvPr>
        </p:nvSpPr>
        <p:spPr/>
        <p:txBody>
          <a:bodyPr/>
          <a:lstStyle/>
          <a:p>
            <a:r>
              <a:rPr lang="et-EE" dirty="0"/>
              <a:t>% kõikidest vastanutest. Soo lõikes</a:t>
            </a:r>
          </a:p>
        </p:txBody>
      </p:sp>
      <p:graphicFrame>
        <p:nvGraphicFramePr>
          <p:cNvPr id="7" name="Chart 6">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3364575177"/>
              </p:ext>
            </p:extLst>
          </p:nvPr>
        </p:nvGraphicFramePr>
        <p:xfrm>
          <a:off x="4360986" y="-668216"/>
          <a:ext cx="7315200" cy="78251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0063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8EC1-2375-4B92-91AF-BF6109B81ACB}"/>
              </a:ext>
            </a:extLst>
          </p:cNvPr>
          <p:cNvSpPr>
            <a:spLocks noGrp="1"/>
          </p:cNvSpPr>
          <p:nvPr>
            <p:ph type="title"/>
          </p:nvPr>
        </p:nvSpPr>
        <p:spPr>
          <a:xfrm>
            <a:off x="271680" y="185912"/>
            <a:ext cx="3665319" cy="1271736"/>
          </a:xfrm>
        </p:spPr>
        <p:txBody>
          <a:bodyPr>
            <a:normAutofit/>
          </a:bodyPr>
          <a:lstStyle/>
          <a:p>
            <a:r>
              <a:rPr lang="et-EE" dirty="0">
                <a:solidFill>
                  <a:schemeClr val="accent6">
                    <a:lumMod val="40000"/>
                    <a:lumOff val="60000"/>
                  </a:schemeClr>
                </a:solidFill>
              </a:rPr>
              <a:t>Põllumajandustootjate usaldamine toidu ohutuse osas</a:t>
            </a:r>
          </a:p>
        </p:txBody>
      </p:sp>
      <p:sp>
        <p:nvSpPr>
          <p:cNvPr id="4" name="Subtitle 3">
            <a:extLst>
              <a:ext uri="{FF2B5EF4-FFF2-40B4-BE49-F238E27FC236}">
                <a16:creationId xmlns:a16="http://schemas.microsoft.com/office/drawing/2014/main" id="{D63F236A-50E1-40B3-86CD-2CD1BC1D5AB0}"/>
              </a:ext>
            </a:extLst>
          </p:cNvPr>
          <p:cNvSpPr>
            <a:spLocks noGrp="1"/>
          </p:cNvSpPr>
          <p:nvPr>
            <p:ph type="subTitle" idx="1"/>
          </p:nvPr>
        </p:nvSpPr>
        <p:spPr>
          <a:xfrm>
            <a:off x="271680" y="1496986"/>
            <a:ext cx="3495236" cy="1545317"/>
          </a:xfrm>
        </p:spPr>
        <p:txBody>
          <a:bodyPr>
            <a:normAutofit lnSpcReduction="10000"/>
          </a:bodyPr>
          <a:lstStyle/>
          <a:p>
            <a:r>
              <a:rPr lang="et-EE" dirty="0"/>
              <a:t>Vanuse lõikes samuti märkimisväärseid erinevusi ei ole. Vaid aususe, reaalse tegevuse ja avatuse osas on vanima rühma hinnangud keskmisest leebemad (vt järgmine slaid)</a:t>
            </a:r>
          </a:p>
          <a:p>
            <a:endParaRPr lang="et-EE" dirty="0"/>
          </a:p>
        </p:txBody>
      </p:sp>
      <p:graphicFrame>
        <p:nvGraphicFramePr>
          <p:cNvPr id="12" name="Chart 11">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2097081179"/>
              </p:ext>
            </p:extLst>
          </p:nvPr>
        </p:nvGraphicFramePr>
        <p:xfrm>
          <a:off x="4219334" y="-200165"/>
          <a:ext cx="8071338" cy="72583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156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0638-BB10-43B4-8357-DB5B73F26ABA}"/>
              </a:ext>
            </a:extLst>
          </p:cNvPr>
          <p:cNvSpPr>
            <a:spLocks noGrp="1"/>
          </p:cNvSpPr>
          <p:nvPr>
            <p:ph type="title"/>
          </p:nvPr>
        </p:nvSpPr>
        <p:spPr>
          <a:xfrm>
            <a:off x="271680" y="185912"/>
            <a:ext cx="3665319" cy="1307294"/>
          </a:xfrm>
        </p:spPr>
        <p:txBody>
          <a:bodyPr>
            <a:normAutofit/>
          </a:bodyPr>
          <a:lstStyle/>
          <a:p>
            <a:r>
              <a:rPr lang="et-EE" dirty="0">
                <a:solidFill>
                  <a:schemeClr val="accent6">
                    <a:lumMod val="40000"/>
                    <a:lumOff val="60000"/>
                  </a:schemeClr>
                </a:solidFill>
              </a:rPr>
              <a:t>Põllumajandustootjate usaldamine toidu ohutuse osas</a:t>
            </a:r>
          </a:p>
        </p:txBody>
      </p:sp>
      <p:sp>
        <p:nvSpPr>
          <p:cNvPr id="4" name="Subtitle 3">
            <a:extLst>
              <a:ext uri="{FF2B5EF4-FFF2-40B4-BE49-F238E27FC236}">
                <a16:creationId xmlns:a16="http://schemas.microsoft.com/office/drawing/2014/main" id="{0CA84D64-0952-4591-93C4-03C3A0F56A7B}"/>
              </a:ext>
            </a:extLst>
          </p:cNvPr>
          <p:cNvSpPr>
            <a:spLocks noGrp="1"/>
          </p:cNvSpPr>
          <p:nvPr>
            <p:ph type="subTitle" idx="1"/>
          </p:nvPr>
        </p:nvSpPr>
        <p:spPr>
          <a:xfrm>
            <a:off x="356721" y="1493206"/>
            <a:ext cx="3495236" cy="827881"/>
          </a:xfrm>
        </p:spPr>
        <p:txBody>
          <a:bodyPr/>
          <a:lstStyle/>
          <a:p>
            <a:r>
              <a:rPr lang="et-EE" dirty="0"/>
              <a:t>Vanuse lõikes</a:t>
            </a:r>
          </a:p>
        </p:txBody>
      </p:sp>
      <p:graphicFrame>
        <p:nvGraphicFramePr>
          <p:cNvPr id="10" name="Chart 9">
            <a:extLst>
              <a:ext uri="{FF2B5EF4-FFF2-40B4-BE49-F238E27FC236}">
                <a16:creationId xmlns:a16="http://schemas.microsoft.com/office/drawing/2014/main" id="{00000000-0008-0000-0600-000008000000}"/>
              </a:ext>
            </a:extLst>
          </p:cNvPr>
          <p:cNvGraphicFramePr>
            <a:graphicFrameLocks/>
          </p:cNvGraphicFramePr>
          <p:nvPr>
            <p:extLst>
              <p:ext uri="{D42A27DB-BD31-4B8C-83A1-F6EECF244321}">
                <p14:modId xmlns:p14="http://schemas.microsoft.com/office/powerpoint/2010/main" val="834814782"/>
              </p:ext>
            </p:extLst>
          </p:nvPr>
        </p:nvGraphicFramePr>
        <p:xfrm>
          <a:off x="4430349" y="-303335"/>
          <a:ext cx="7649308" cy="7464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265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018870-8E1C-46BA-978F-FE03D91DDD77}"/>
              </a:ext>
            </a:extLst>
          </p:cNvPr>
          <p:cNvSpPr>
            <a:spLocks noGrp="1"/>
          </p:cNvSpPr>
          <p:nvPr>
            <p:ph type="body" sz="quarter" idx="13"/>
          </p:nvPr>
        </p:nvSpPr>
        <p:spPr/>
        <p:txBody>
          <a:bodyPr/>
          <a:lstStyle/>
          <a:p>
            <a:r>
              <a:rPr lang="et-EE" dirty="0"/>
              <a:t>Eestikeelsed vastajad on veidi </a:t>
            </a:r>
            <a:r>
              <a:rPr lang="et-EE" dirty="0" smtClean="0"/>
              <a:t>paremate hinnangutega</a:t>
            </a:r>
            <a:endParaRPr lang="et-EE" dirty="0"/>
          </a:p>
        </p:txBody>
      </p:sp>
      <p:sp>
        <p:nvSpPr>
          <p:cNvPr id="4" name="Subtitle 3">
            <a:extLst>
              <a:ext uri="{FF2B5EF4-FFF2-40B4-BE49-F238E27FC236}">
                <a16:creationId xmlns:a16="http://schemas.microsoft.com/office/drawing/2014/main" id="{91128935-6271-4320-9277-F90C9C2F6FF8}"/>
              </a:ext>
            </a:extLst>
          </p:cNvPr>
          <p:cNvSpPr>
            <a:spLocks noGrp="1"/>
          </p:cNvSpPr>
          <p:nvPr>
            <p:ph type="subTitle" idx="1"/>
          </p:nvPr>
        </p:nvSpPr>
        <p:spPr>
          <a:xfrm>
            <a:off x="331213" y="1391016"/>
            <a:ext cx="3495236" cy="827881"/>
          </a:xfrm>
        </p:spPr>
        <p:txBody>
          <a:bodyPr/>
          <a:lstStyle/>
          <a:p>
            <a:r>
              <a:rPr lang="et-EE" dirty="0"/>
              <a:t>% kõikidest vastanutest. Peamise suhtluskeele lõikes</a:t>
            </a:r>
          </a:p>
        </p:txBody>
      </p:sp>
      <p:sp>
        <p:nvSpPr>
          <p:cNvPr id="9" name="Text Placeholder 2">
            <a:extLst>
              <a:ext uri="{FF2B5EF4-FFF2-40B4-BE49-F238E27FC236}">
                <a16:creationId xmlns:a16="http://schemas.microsoft.com/office/drawing/2014/main" id="{4EBFD925-5A8A-4BB4-8DB0-EE631FF58C1D}"/>
              </a:ext>
            </a:extLst>
          </p:cNvPr>
          <p:cNvSpPr>
            <a:spLocks noGrp="1"/>
          </p:cNvSpPr>
          <p:nvPr>
            <p:ph type="title"/>
          </p:nvPr>
        </p:nvSpPr>
        <p:spPr>
          <a:xfrm>
            <a:off x="271463" y="185737"/>
            <a:ext cx="3614737" cy="1297073"/>
          </a:xfrm>
        </p:spPr>
        <p:txBody>
          <a:bodyPr>
            <a:normAutofit/>
          </a:bodyPr>
          <a:lstStyle/>
          <a:p>
            <a:r>
              <a:rPr lang="et-EE" dirty="0">
                <a:solidFill>
                  <a:schemeClr val="accent6">
                    <a:lumMod val="40000"/>
                    <a:lumOff val="60000"/>
                  </a:schemeClr>
                </a:solidFill>
              </a:rPr>
              <a:t>Põllumajandustootjate usaldamine toidu ohutuse osas</a:t>
            </a:r>
          </a:p>
        </p:txBody>
      </p:sp>
      <p:graphicFrame>
        <p:nvGraphicFramePr>
          <p:cNvPr id="8" name="Chart 7">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2597789785"/>
              </p:ext>
            </p:extLst>
          </p:nvPr>
        </p:nvGraphicFramePr>
        <p:xfrm>
          <a:off x="3945950" y="-1085851"/>
          <a:ext cx="8305801" cy="8330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5322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D802-19E0-47A7-A28E-C90380AFAAEA}"/>
              </a:ext>
            </a:extLst>
          </p:cNvPr>
          <p:cNvSpPr>
            <a:spLocks noGrp="1"/>
          </p:cNvSpPr>
          <p:nvPr>
            <p:ph type="title"/>
          </p:nvPr>
        </p:nvSpPr>
        <p:spPr>
          <a:xfrm>
            <a:off x="271680" y="185912"/>
            <a:ext cx="3690720" cy="1171619"/>
          </a:xfrm>
        </p:spPr>
        <p:txBody>
          <a:bodyPr>
            <a:normAutofit fontScale="90000"/>
          </a:bodyPr>
          <a:lstStyle/>
          <a:p>
            <a:r>
              <a:rPr lang="et-EE" dirty="0">
                <a:solidFill>
                  <a:schemeClr val="accent6">
                    <a:lumMod val="40000"/>
                    <a:lumOff val="60000"/>
                  </a:schemeClr>
                </a:solidFill>
              </a:rPr>
              <a:t>Põllumajandustootjate usaldamine toidu ohutuse osas</a:t>
            </a:r>
          </a:p>
        </p:txBody>
      </p:sp>
      <p:sp>
        <p:nvSpPr>
          <p:cNvPr id="3" name="Text Placeholder 2">
            <a:extLst>
              <a:ext uri="{FF2B5EF4-FFF2-40B4-BE49-F238E27FC236}">
                <a16:creationId xmlns:a16="http://schemas.microsoft.com/office/drawing/2014/main" id="{F341A09E-5DEE-4501-9380-A1DB7EABCF33}"/>
              </a:ext>
            </a:extLst>
          </p:cNvPr>
          <p:cNvSpPr>
            <a:spLocks noGrp="1"/>
          </p:cNvSpPr>
          <p:nvPr>
            <p:ph type="body" sz="quarter" idx="13"/>
          </p:nvPr>
        </p:nvSpPr>
        <p:spPr>
          <a:xfrm>
            <a:off x="271680" y="2295931"/>
            <a:ext cx="3495236" cy="3650219"/>
          </a:xfrm>
        </p:spPr>
        <p:txBody>
          <a:bodyPr/>
          <a:lstStyle/>
          <a:p>
            <a:r>
              <a:rPr lang="et-EE" dirty="0" smtClean="0"/>
              <a:t>Ka </a:t>
            </a:r>
            <a:r>
              <a:rPr lang="et-EE" dirty="0"/>
              <a:t>Põllumajandustootjate usaldamine on Kesk-Eestis keskmisest kõrgem</a:t>
            </a:r>
          </a:p>
        </p:txBody>
      </p:sp>
      <p:sp>
        <p:nvSpPr>
          <p:cNvPr id="4" name="Subtitle 3">
            <a:extLst>
              <a:ext uri="{FF2B5EF4-FFF2-40B4-BE49-F238E27FC236}">
                <a16:creationId xmlns:a16="http://schemas.microsoft.com/office/drawing/2014/main" id="{186632B6-E68D-4984-9329-5DC6447C4DBB}"/>
              </a:ext>
            </a:extLst>
          </p:cNvPr>
          <p:cNvSpPr>
            <a:spLocks noGrp="1"/>
          </p:cNvSpPr>
          <p:nvPr>
            <p:ph type="subTitle" idx="1"/>
          </p:nvPr>
        </p:nvSpPr>
        <p:spPr>
          <a:xfrm>
            <a:off x="271681" y="1579704"/>
            <a:ext cx="3495236" cy="827881"/>
          </a:xfrm>
        </p:spPr>
        <p:txBody>
          <a:bodyPr/>
          <a:lstStyle/>
          <a:p>
            <a:r>
              <a:rPr lang="et-EE" dirty="0"/>
              <a:t>% kõikidest vastanutest. Elukoha lõikes</a:t>
            </a:r>
          </a:p>
        </p:txBody>
      </p:sp>
      <p:graphicFrame>
        <p:nvGraphicFramePr>
          <p:cNvPr id="8" name="Chart 7">
            <a:extLst>
              <a:ext uri="{FF2B5EF4-FFF2-40B4-BE49-F238E27FC236}">
                <a16:creationId xmlns:a16="http://schemas.microsoft.com/office/drawing/2014/main" id="{00000000-0008-0000-0600-000007000000}"/>
              </a:ext>
            </a:extLst>
          </p:cNvPr>
          <p:cNvGraphicFramePr>
            <a:graphicFrameLocks/>
          </p:cNvGraphicFramePr>
          <p:nvPr>
            <p:extLst>
              <p:ext uri="{D42A27DB-BD31-4B8C-83A1-F6EECF244321}">
                <p14:modId xmlns:p14="http://schemas.microsoft.com/office/powerpoint/2010/main" val="1280536893"/>
              </p:ext>
            </p:extLst>
          </p:nvPr>
        </p:nvGraphicFramePr>
        <p:xfrm>
          <a:off x="3962400" y="-888023"/>
          <a:ext cx="8229600" cy="8080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0587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284763F-FA45-4216-8320-C856E7A196E7}"/>
              </a:ext>
            </a:extLst>
          </p:cNvPr>
          <p:cNvSpPr>
            <a:spLocks noGrp="1"/>
          </p:cNvSpPr>
          <p:nvPr>
            <p:ph type="subTitle" idx="1"/>
          </p:nvPr>
        </p:nvSpPr>
        <p:spPr>
          <a:xfrm>
            <a:off x="148113" y="1775293"/>
            <a:ext cx="3495236" cy="827881"/>
          </a:xfrm>
        </p:spPr>
        <p:txBody>
          <a:bodyPr/>
          <a:lstStyle/>
          <a:p>
            <a:r>
              <a:rPr lang="et-EE" dirty="0"/>
              <a:t>% kõikidest vastanutest. Elukoha lõikes</a:t>
            </a:r>
          </a:p>
        </p:txBody>
      </p:sp>
      <p:sp>
        <p:nvSpPr>
          <p:cNvPr id="11" name="Text Placeholder 2">
            <a:extLst>
              <a:ext uri="{FF2B5EF4-FFF2-40B4-BE49-F238E27FC236}">
                <a16:creationId xmlns:a16="http://schemas.microsoft.com/office/drawing/2014/main" id="{FBA4765F-B9AF-4BB4-B20C-A00FED28F398}"/>
              </a:ext>
            </a:extLst>
          </p:cNvPr>
          <p:cNvSpPr>
            <a:spLocks noGrp="1"/>
          </p:cNvSpPr>
          <p:nvPr>
            <p:ph type="title"/>
          </p:nvPr>
        </p:nvSpPr>
        <p:spPr>
          <a:xfrm>
            <a:off x="271463" y="185737"/>
            <a:ext cx="3620915" cy="1235289"/>
          </a:xfrm>
        </p:spPr>
        <p:txBody>
          <a:bodyPr>
            <a:normAutofit fontScale="90000"/>
          </a:bodyPr>
          <a:lstStyle/>
          <a:p>
            <a:r>
              <a:rPr lang="et-EE" dirty="0">
                <a:solidFill>
                  <a:schemeClr val="accent6">
                    <a:lumMod val="40000"/>
                    <a:lumOff val="60000"/>
                  </a:schemeClr>
                </a:solidFill>
              </a:rPr>
              <a:t>Põllumajandustootjate usaldamine toidu ohutuse osas</a:t>
            </a:r>
          </a:p>
        </p:txBody>
      </p:sp>
      <p:graphicFrame>
        <p:nvGraphicFramePr>
          <p:cNvPr id="9" name="Chart 8">
            <a:extLst>
              <a:ext uri="{FF2B5EF4-FFF2-40B4-BE49-F238E27FC236}">
                <a16:creationId xmlns:a16="http://schemas.microsoft.com/office/drawing/2014/main" id="{00000000-0008-0000-0600-000009000000}"/>
              </a:ext>
            </a:extLst>
          </p:cNvPr>
          <p:cNvGraphicFramePr>
            <a:graphicFrameLocks/>
          </p:cNvGraphicFramePr>
          <p:nvPr>
            <p:extLst>
              <p:ext uri="{D42A27DB-BD31-4B8C-83A1-F6EECF244321}">
                <p14:modId xmlns:p14="http://schemas.microsoft.com/office/powerpoint/2010/main" val="1333784581"/>
              </p:ext>
            </p:extLst>
          </p:nvPr>
        </p:nvGraphicFramePr>
        <p:xfrm>
          <a:off x="3997253" y="-1652953"/>
          <a:ext cx="8428892" cy="8809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435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D3A67-EA9A-46C8-8063-22B075CE23BD}"/>
              </a:ext>
            </a:extLst>
          </p:cNvPr>
          <p:cNvSpPr>
            <a:spLocks noGrp="1"/>
          </p:cNvSpPr>
          <p:nvPr>
            <p:ph type="title"/>
          </p:nvPr>
        </p:nvSpPr>
        <p:spPr>
          <a:xfrm>
            <a:off x="0" y="185912"/>
            <a:ext cx="4076700" cy="1309256"/>
          </a:xfrm>
        </p:spPr>
        <p:txBody>
          <a:bodyPr>
            <a:normAutofit/>
          </a:bodyPr>
          <a:lstStyle/>
          <a:p>
            <a:r>
              <a:rPr lang="et-EE" dirty="0">
                <a:solidFill>
                  <a:schemeClr val="accent1">
                    <a:lumMod val="40000"/>
                    <a:lumOff val="60000"/>
                  </a:schemeClr>
                </a:solidFill>
              </a:rPr>
              <a:t>Toidukäitlemisettevõtjate usaldamine toidu ohutuse osas</a:t>
            </a:r>
          </a:p>
        </p:txBody>
      </p:sp>
      <p:sp>
        <p:nvSpPr>
          <p:cNvPr id="3" name="Text Placeholder 2">
            <a:extLst>
              <a:ext uri="{FF2B5EF4-FFF2-40B4-BE49-F238E27FC236}">
                <a16:creationId xmlns:a16="http://schemas.microsoft.com/office/drawing/2014/main" id="{4FAC71C2-87F8-458F-B722-EF4B2EC252C1}"/>
              </a:ext>
            </a:extLst>
          </p:cNvPr>
          <p:cNvSpPr>
            <a:spLocks noGrp="1"/>
          </p:cNvSpPr>
          <p:nvPr>
            <p:ph type="body" sz="quarter" idx="13"/>
          </p:nvPr>
        </p:nvSpPr>
        <p:spPr/>
        <p:txBody>
          <a:bodyPr/>
          <a:lstStyle/>
          <a:p>
            <a:r>
              <a:rPr lang="et-EE" dirty="0"/>
              <a:t>Usalduse hinnangud toidukäitlemisettevõtjatele toidu ohutuse teemal järgivad sama mustrit mis põllumajandustootjate suhtes: pädevust ja teadmisi hinnatakse kõrgemalt kui tegelikku käitumist</a:t>
            </a:r>
          </a:p>
          <a:p>
            <a:r>
              <a:rPr lang="et-EE" dirty="0"/>
              <a:t>Ka siin ei ole soo ja vanuse lõikes märkimisväärseid erinevusi. Ka keele lõikes on erinevused väikesed (eelmises uuringus olid eestikeelsed mõnevõrra usaldavamad)</a:t>
            </a:r>
          </a:p>
          <a:p>
            <a:pPr marL="0" indent="0">
              <a:buNone/>
            </a:pPr>
            <a:r>
              <a:rPr lang="et-EE" i="1" dirty="0"/>
              <a:t>Vt järgmised slaidid</a:t>
            </a:r>
          </a:p>
          <a:p>
            <a:endParaRPr lang="et-EE" dirty="0"/>
          </a:p>
        </p:txBody>
      </p:sp>
      <p:sp>
        <p:nvSpPr>
          <p:cNvPr id="4" name="Subtitle 3">
            <a:extLst>
              <a:ext uri="{FF2B5EF4-FFF2-40B4-BE49-F238E27FC236}">
                <a16:creationId xmlns:a16="http://schemas.microsoft.com/office/drawing/2014/main" id="{6DC32099-84DA-40B2-B01F-0869EFCDAFE8}"/>
              </a:ext>
            </a:extLst>
          </p:cNvPr>
          <p:cNvSpPr>
            <a:spLocks noGrp="1"/>
          </p:cNvSpPr>
          <p:nvPr>
            <p:ph type="subTitle" idx="1"/>
          </p:nvPr>
        </p:nvSpPr>
        <p:spPr/>
        <p:txBody>
          <a:bodyPr/>
          <a:lstStyle/>
          <a:p>
            <a:r>
              <a:rPr lang="et-EE" dirty="0"/>
              <a:t>% kõikidest vastanutest</a:t>
            </a:r>
          </a:p>
        </p:txBody>
      </p:sp>
      <p:sp>
        <p:nvSpPr>
          <p:cNvPr id="6" name="TextBox 5">
            <a:extLst>
              <a:ext uri="{FF2B5EF4-FFF2-40B4-BE49-F238E27FC236}">
                <a16:creationId xmlns:a16="http://schemas.microsoft.com/office/drawing/2014/main" id="{3C341868-AD6D-4BA2-B3D8-6F868F3E999F}"/>
              </a:ext>
            </a:extLst>
          </p:cNvPr>
          <p:cNvSpPr txBox="1"/>
          <p:nvPr/>
        </p:nvSpPr>
        <p:spPr>
          <a:xfrm>
            <a:off x="4803774" y="6257836"/>
            <a:ext cx="6273800" cy="600164"/>
          </a:xfrm>
          <a:prstGeom prst="rect">
            <a:avLst/>
          </a:prstGeom>
          <a:noFill/>
        </p:spPr>
        <p:txBody>
          <a:bodyPr wrap="square" rtlCol="0">
            <a:spAutoFit/>
          </a:bodyPr>
          <a:lstStyle/>
          <a:p>
            <a:r>
              <a:rPr lang="et-EE" sz="1100" i="1" dirty="0"/>
              <a:t>*</a:t>
            </a:r>
            <a:r>
              <a:rPr lang="et-EE" sz="1100" i="1" dirty="0" err="1"/>
              <a:t>Toidukäitlemisettevõtja</a:t>
            </a:r>
            <a:r>
              <a:rPr lang="et-EE" sz="1100" i="1" dirty="0"/>
              <a:t> on avalik või eraõiguslik kasumit taotlev või kasumitaotluseta juriidiline isik, kes on seotud toidu ükskõik millisel tootmis-, töötlemis- või turustusetapil toimuva mistahes tegevusega.</a:t>
            </a:r>
            <a:endParaRPr lang="et-EE" sz="1100" dirty="0"/>
          </a:p>
          <a:p>
            <a:endParaRPr lang="et-EE" sz="1100" dirty="0"/>
          </a:p>
        </p:txBody>
      </p:sp>
      <p:graphicFrame>
        <p:nvGraphicFramePr>
          <p:cNvPr id="7" name="Chart 6">
            <a:extLst>
              <a:ext uri="{FF2B5EF4-FFF2-40B4-BE49-F238E27FC236}">
                <a16:creationId xmlns:a16="http://schemas.microsoft.com/office/drawing/2014/main" id="{00000000-0008-0000-0700-00000A000000}"/>
              </a:ext>
            </a:extLst>
          </p:cNvPr>
          <p:cNvGraphicFramePr>
            <a:graphicFrameLocks/>
          </p:cNvGraphicFramePr>
          <p:nvPr>
            <p:extLst>
              <p:ext uri="{D42A27DB-BD31-4B8C-83A1-F6EECF244321}">
                <p14:modId xmlns:p14="http://schemas.microsoft.com/office/powerpoint/2010/main" val="3862767789"/>
              </p:ext>
            </p:extLst>
          </p:nvPr>
        </p:nvGraphicFramePr>
        <p:xfrm>
          <a:off x="4803774" y="386862"/>
          <a:ext cx="6998677" cy="5310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490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DC54AAA-D478-46C1-A95B-CA2DB46D4F84}"/>
              </a:ext>
            </a:extLst>
          </p:cNvPr>
          <p:cNvSpPr>
            <a:spLocks noGrp="1"/>
          </p:cNvSpPr>
          <p:nvPr>
            <p:ph type="subTitle" idx="1"/>
          </p:nvPr>
        </p:nvSpPr>
        <p:spPr>
          <a:xfrm>
            <a:off x="278032" y="1690914"/>
            <a:ext cx="3495236" cy="827881"/>
          </a:xfrm>
        </p:spPr>
        <p:txBody>
          <a:bodyPr/>
          <a:lstStyle/>
          <a:p>
            <a:r>
              <a:rPr lang="et-EE" dirty="0"/>
              <a:t>% kõikidest vastanutest. Soo lõikes</a:t>
            </a:r>
          </a:p>
        </p:txBody>
      </p:sp>
      <p:sp>
        <p:nvSpPr>
          <p:cNvPr id="8" name="Text Placeholder 2">
            <a:extLst>
              <a:ext uri="{FF2B5EF4-FFF2-40B4-BE49-F238E27FC236}">
                <a16:creationId xmlns:a16="http://schemas.microsoft.com/office/drawing/2014/main" id="{22FF2747-23C1-4AC5-BF03-8632B7696E90}"/>
              </a:ext>
            </a:extLst>
          </p:cNvPr>
          <p:cNvSpPr>
            <a:spLocks noGrp="1"/>
          </p:cNvSpPr>
          <p:nvPr>
            <p:ph type="title"/>
          </p:nvPr>
        </p:nvSpPr>
        <p:spPr>
          <a:xfrm>
            <a:off x="0" y="185737"/>
            <a:ext cx="4051300" cy="1334143"/>
          </a:xfrm>
        </p:spPr>
        <p:txBody>
          <a:bodyPr>
            <a:normAutofit/>
          </a:bodyPr>
          <a:lstStyle/>
          <a:p>
            <a:r>
              <a:rPr lang="et-EE" dirty="0">
                <a:solidFill>
                  <a:schemeClr val="accent1">
                    <a:lumMod val="40000"/>
                    <a:lumOff val="60000"/>
                  </a:schemeClr>
                </a:solidFill>
              </a:rPr>
              <a:t>Toidukäitlemisettevõtjate usaldamine toidu ohutuse osas</a:t>
            </a:r>
          </a:p>
        </p:txBody>
      </p:sp>
      <p:graphicFrame>
        <p:nvGraphicFramePr>
          <p:cNvPr id="5" name="Chart 4">
            <a:extLst>
              <a:ext uri="{FF2B5EF4-FFF2-40B4-BE49-F238E27FC236}">
                <a16:creationId xmlns:a16="http://schemas.microsoft.com/office/drawing/2014/main" id="{DDD3A085-B89A-45E8-B6CA-8338BB16F725}"/>
              </a:ext>
            </a:extLst>
          </p:cNvPr>
          <p:cNvGraphicFramePr>
            <a:graphicFrameLocks/>
          </p:cNvGraphicFramePr>
          <p:nvPr>
            <p:extLst>
              <p:ext uri="{D42A27DB-BD31-4B8C-83A1-F6EECF244321}">
                <p14:modId xmlns:p14="http://schemas.microsoft.com/office/powerpoint/2010/main" val="1639144900"/>
              </p:ext>
            </p:extLst>
          </p:nvPr>
        </p:nvGraphicFramePr>
        <p:xfrm>
          <a:off x="4051300" y="-720967"/>
          <a:ext cx="8363438" cy="79658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277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3CB3-186A-4617-8ECE-E274576C2229}"/>
              </a:ext>
            </a:extLst>
          </p:cNvPr>
          <p:cNvSpPr>
            <a:spLocks noGrp="1"/>
          </p:cNvSpPr>
          <p:nvPr>
            <p:ph type="title"/>
          </p:nvPr>
        </p:nvSpPr>
        <p:spPr>
          <a:xfrm>
            <a:off x="0" y="185912"/>
            <a:ext cx="4051299" cy="1136261"/>
          </a:xfrm>
        </p:spPr>
        <p:txBody>
          <a:bodyPr>
            <a:normAutofit fontScale="90000"/>
          </a:bodyPr>
          <a:lstStyle/>
          <a:p>
            <a:r>
              <a:rPr lang="et-EE" dirty="0">
                <a:solidFill>
                  <a:schemeClr val="accent1">
                    <a:lumMod val="40000"/>
                    <a:lumOff val="60000"/>
                  </a:schemeClr>
                </a:solidFill>
              </a:rPr>
              <a:t>Toidukäitlemisettevõtjate usaldamine toidu ohutuse osas</a:t>
            </a:r>
          </a:p>
        </p:txBody>
      </p:sp>
      <p:sp>
        <p:nvSpPr>
          <p:cNvPr id="4" name="Subtitle 3">
            <a:extLst>
              <a:ext uri="{FF2B5EF4-FFF2-40B4-BE49-F238E27FC236}">
                <a16:creationId xmlns:a16="http://schemas.microsoft.com/office/drawing/2014/main" id="{F9694FAE-5CE7-4F03-A11D-18EC738BF105}"/>
              </a:ext>
            </a:extLst>
          </p:cNvPr>
          <p:cNvSpPr>
            <a:spLocks noGrp="1"/>
          </p:cNvSpPr>
          <p:nvPr>
            <p:ph type="subTitle" idx="1"/>
          </p:nvPr>
        </p:nvSpPr>
        <p:spPr>
          <a:xfrm>
            <a:off x="278031" y="1727985"/>
            <a:ext cx="3495236" cy="827881"/>
          </a:xfrm>
        </p:spPr>
        <p:txBody>
          <a:bodyPr/>
          <a:lstStyle/>
          <a:p>
            <a:r>
              <a:rPr lang="et-EE" dirty="0"/>
              <a:t>% kõikidest vastanutest. Vanuse lõikes</a:t>
            </a:r>
          </a:p>
        </p:txBody>
      </p:sp>
      <p:graphicFrame>
        <p:nvGraphicFramePr>
          <p:cNvPr id="5" name="Chart 4">
            <a:extLst>
              <a:ext uri="{FF2B5EF4-FFF2-40B4-BE49-F238E27FC236}">
                <a16:creationId xmlns:a16="http://schemas.microsoft.com/office/drawing/2014/main" id="{504D4B7D-0003-473D-A253-26D630D7E24B}"/>
              </a:ext>
            </a:extLst>
          </p:cNvPr>
          <p:cNvGraphicFramePr>
            <a:graphicFrameLocks/>
          </p:cNvGraphicFramePr>
          <p:nvPr>
            <p:extLst>
              <p:ext uri="{D42A27DB-BD31-4B8C-83A1-F6EECF244321}">
                <p14:modId xmlns:p14="http://schemas.microsoft.com/office/powerpoint/2010/main" val="289370741"/>
              </p:ext>
            </p:extLst>
          </p:nvPr>
        </p:nvGraphicFramePr>
        <p:xfrm>
          <a:off x="4051299" y="-202224"/>
          <a:ext cx="8049546" cy="72624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807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Valimi profiil</a:t>
            </a:r>
            <a:endParaRPr lang="en-GB" dirty="0"/>
          </a:p>
        </p:txBody>
      </p:sp>
      <p:sp>
        <p:nvSpPr>
          <p:cNvPr id="3" name="Slide Number Placeholder 2"/>
          <p:cNvSpPr>
            <a:spLocks noGrp="1"/>
          </p:cNvSpPr>
          <p:nvPr>
            <p:ph type="sldNum" sz="quarter" idx="12"/>
          </p:nvPr>
        </p:nvSpPr>
        <p:spPr/>
        <p:txBody>
          <a:bodyPr/>
          <a:lstStyle/>
          <a:p>
            <a:fld id="{8A6009BB-32DB-4743-B7B2-C117DEB9554B}" type="slidenum">
              <a:rPr lang="lt-LT" smtClean="0"/>
              <a:t>3</a:t>
            </a:fld>
            <a:endParaRPr lang="lt-LT" dirty="0"/>
          </a:p>
        </p:txBody>
      </p:sp>
      <p:graphicFrame>
        <p:nvGraphicFramePr>
          <p:cNvPr id="7" name="Table 6">
            <a:extLst>
              <a:ext uri="{FF2B5EF4-FFF2-40B4-BE49-F238E27FC236}">
                <a16:creationId xmlns:a16="http://schemas.microsoft.com/office/drawing/2014/main" id="{21885CD5-F7A2-4AA3-8B76-852B1767DDF8}"/>
              </a:ext>
            </a:extLst>
          </p:cNvPr>
          <p:cNvGraphicFramePr>
            <a:graphicFrameLocks noGrp="1"/>
          </p:cNvGraphicFramePr>
          <p:nvPr>
            <p:extLst>
              <p:ext uri="{D42A27DB-BD31-4B8C-83A1-F6EECF244321}">
                <p14:modId xmlns:p14="http://schemas.microsoft.com/office/powerpoint/2010/main" val="3884592692"/>
              </p:ext>
            </p:extLst>
          </p:nvPr>
        </p:nvGraphicFramePr>
        <p:xfrm>
          <a:off x="-27476" y="1495486"/>
          <a:ext cx="4991100" cy="4343400"/>
        </p:xfrm>
        <a:graphic>
          <a:graphicData uri="http://schemas.openxmlformats.org/drawingml/2006/table">
            <a:tbl>
              <a:tblPr/>
              <a:tblGrid>
                <a:gridCol w="3263900">
                  <a:extLst>
                    <a:ext uri="{9D8B030D-6E8A-4147-A177-3AD203B41FA5}">
                      <a16:colId xmlns:a16="http://schemas.microsoft.com/office/drawing/2014/main" val="3518123140"/>
                    </a:ext>
                  </a:extLst>
                </a:gridCol>
                <a:gridCol w="685800">
                  <a:extLst>
                    <a:ext uri="{9D8B030D-6E8A-4147-A177-3AD203B41FA5}">
                      <a16:colId xmlns:a16="http://schemas.microsoft.com/office/drawing/2014/main" val="2106297870"/>
                    </a:ext>
                  </a:extLst>
                </a:gridCol>
                <a:gridCol w="1041400">
                  <a:extLst>
                    <a:ext uri="{9D8B030D-6E8A-4147-A177-3AD203B41FA5}">
                      <a16:colId xmlns:a16="http://schemas.microsoft.com/office/drawing/2014/main" val="385958207"/>
                    </a:ext>
                  </a:extLst>
                </a:gridCol>
              </a:tblGrid>
              <a:tr h="228600">
                <a:tc>
                  <a:txBody>
                    <a:bodyPr/>
                    <a:lstStyle/>
                    <a:p>
                      <a:pPr algn="r" fontAlgn="b"/>
                      <a:endParaRPr lang="et-EE"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N=800</a:t>
                      </a:r>
                    </a:p>
                  </a:txBody>
                  <a:tcPr marL="9525" marR="9525" marT="9525" marB="0" anchor="b">
                    <a:lnL>
                      <a:noFill/>
                    </a:lnL>
                    <a:lnR>
                      <a:noFill/>
                    </a:lnR>
                    <a:lnT>
                      <a:noFill/>
                    </a:lnT>
                    <a:lnB>
                      <a:noFill/>
                    </a:lnB>
                  </a:tcPr>
                </a:tc>
                <a:tc>
                  <a:txBody>
                    <a:bodyPr/>
                    <a:lstStyle/>
                    <a:p>
                      <a:pPr algn="ctr" fontAlgn="b"/>
                      <a:r>
                        <a:rPr lang="et-EE" sz="1400" b="1"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tcPr>
                </a:tc>
                <a:extLst>
                  <a:ext uri="{0D108BD9-81ED-4DB2-BD59-A6C34878D82A}">
                    <a16:rowId xmlns:a16="http://schemas.microsoft.com/office/drawing/2014/main" val="150138345"/>
                  </a:ext>
                </a:extLst>
              </a:tr>
              <a:tr h="228600">
                <a:tc>
                  <a:txBody>
                    <a:bodyPr/>
                    <a:lstStyle/>
                    <a:p>
                      <a:pPr algn="r" fontAlgn="b"/>
                      <a:r>
                        <a:rPr lang="et-EE" sz="1400" b="1" i="0" u="none" strike="noStrike">
                          <a:solidFill>
                            <a:srgbClr val="000000"/>
                          </a:solidFill>
                          <a:effectLst/>
                          <a:latin typeface="arial" panose="020B0604020202020204" pitchFamily="34" charset="0"/>
                        </a:rPr>
                        <a:t>Sugu</a:t>
                      </a:r>
                    </a:p>
                  </a:txBody>
                  <a:tcPr marL="9525" marR="9525" marT="9525" marB="0" anchor="b">
                    <a:lnL>
                      <a:noFill/>
                    </a:lnL>
                    <a:lnR>
                      <a:noFill/>
                    </a:lnR>
                    <a:lnT>
                      <a:noFill/>
                    </a:lnT>
                    <a:lnB>
                      <a:noFill/>
                    </a:lnB>
                  </a:tcPr>
                </a:tc>
                <a:tc>
                  <a:txBody>
                    <a:bodyPr/>
                    <a:lstStyle/>
                    <a:p>
                      <a:pPr algn="ctr" fontAlgn="b"/>
                      <a:endParaRPr lang="et-EE"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68285933"/>
                  </a:ext>
                </a:extLst>
              </a:tr>
              <a:tr h="228600">
                <a:tc>
                  <a:txBody>
                    <a:bodyPr/>
                    <a:lstStyle/>
                    <a:p>
                      <a:pPr algn="r" fontAlgn="b"/>
                      <a:r>
                        <a:rPr lang="et-EE" sz="1400" b="0" i="0" u="none" strike="noStrike" dirty="0">
                          <a:solidFill>
                            <a:srgbClr val="000000"/>
                          </a:solidFill>
                          <a:effectLst/>
                          <a:latin typeface="arial" panose="020B0604020202020204" pitchFamily="34" charset="0"/>
                        </a:rPr>
                        <a:t>Mees</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378</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1227905"/>
                  </a:ext>
                </a:extLst>
              </a:tr>
              <a:tr h="228600">
                <a:tc>
                  <a:txBody>
                    <a:bodyPr/>
                    <a:lstStyle/>
                    <a:p>
                      <a:pPr algn="r" fontAlgn="b"/>
                      <a:r>
                        <a:rPr lang="et-EE" sz="1400" b="0" i="0" u="none" strike="noStrike">
                          <a:solidFill>
                            <a:srgbClr val="000000"/>
                          </a:solidFill>
                          <a:effectLst/>
                          <a:latin typeface="arial" panose="020B0604020202020204" pitchFamily="34" charset="0"/>
                        </a:rPr>
                        <a:t>Naine</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422</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9693505"/>
                  </a:ext>
                </a:extLst>
              </a:tr>
              <a:tr h="228600">
                <a:tc>
                  <a:txBody>
                    <a:bodyPr/>
                    <a:lstStyle/>
                    <a:p>
                      <a:pPr algn="r" fontAlgn="b"/>
                      <a:r>
                        <a:rPr lang="et-EE" sz="1400" b="1" i="0" u="none" strike="noStrike">
                          <a:solidFill>
                            <a:srgbClr val="000000"/>
                          </a:solidFill>
                          <a:effectLst/>
                          <a:latin typeface="arial" panose="020B0604020202020204" pitchFamily="34" charset="0"/>
                        </a:rPr>
                        <a:t>Peamine suhtluskeel</a:t>
                      </a:r>
                    </a:p>
                  </a:txBody>
                  <a:tcPr marL="9525" marR="9525" marT="9525" marB="0" anchor="b">
                    <a:lnL>
                      <a:noFill/>
                    </a:lnL>
                    <a:lnR>
                      <a:noFill/>
                    </a:lnR>
                    <a:lnT>
                      <a:noFill/>
                    </a:lnT>
                    <a:lnB>
                      <a:noFill/>
                    </a:lnB>
                  </a:tcPr>
                </a:tc>
                <a:tc>
                  <a:txBody>
                    <a:bodyPr/>
                    <a:lstStyle/>
                    <a:p>
                      <a:pPr algn="ctr" fontAlgn="b"/>
                      <a:endParaRPr lang="et-EE"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02158372"/>
                  </a:ext>
                </a:extLst>
              </a:tr>
              <a:tr h="228600">
                <a:tc>
                  <a:txBody>
                    <a:bodyPr/>
                    <a:lstStyle/>
                    <a:p>
                      <a:pPr algn="r" fontAlgn="b"/>
                      <a:r>
                        <a:rPr lang="et-EE" sz="1400" b="0" i="0" u="none" strike="noStrike">
                          <a:solidFill>
                            <a:srgbClr val="000000"/>
                          </a:solidFill>
                          <a:effectLst/>
                          <a:latin typeface="arial" panose="020B0604020202020204" pitchFamily="34" charset="0"/>
                        </a:rPr>
                        <a:t>eesti</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552</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0258449"/>
                  </a:ext>
                </a:extLst>
              </a:tr>
              <a:tr h="228600">
                <a:tc>
                  <a:txBody>
                    <a:bodyPr/>
                    <a:lstStyle/>
                    <a:p>
                      <a:pPr algn="r" fontAlgn="b"/>
                      <a:r>
                        <a:rPr lang="et-EE" sz="1400" b="0" i="0" u="none" strike="noStrike">
                          <a:solidFill>
                            <a:srgbClr val="000000"/>
                          </a:solidFill>
                          <a:effectLst/>
                          <a:latin typeface="arial" panose="020B0604020202020204" pitchFamily="34" charset="0"/>
                        </a:rPr>
                        <a:t>vene ja muu</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248</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4628146"/>
                  </a:ext>
                </a:extLst>
              </a:tr>
              <a:tr h="228600">
                <a:tc>
                  <a:txBody>
                    <a:bodyPr/>
                    <a:lstStyle/>
                    <a:p>
                      <a:pPr algn="r" fontAlgn="b"/>
                      <a:r>
                        <a:rPr lang="et-EE" sz="1400" b="1" i="0" u="none" strike="noStrike">
                          <a:solidFill>
                            <a:srgbClr val="000000"/>
                          </a:solidFill>
                          <a:effectLst/>
                          <a:latin typeface="arial" panose="020B0604020202020204" pitchFamily="34" charset="0"/>
                        </a:rPr>
                        <a:t>Vanus</a:t>
                      </a:r>
                    </a:p>
                  </a:txBody>
                  <a:tcPr marL="9525" marR="9525" marT="9525" marB="0" anchor="b">
                    <a:lnL>
                      <a:noFill/>
                    </a:lnL>
                    <a:lnR>
                      <a:noFill/>
                    </a:lnR>
                    <a:lnT>
                      <a:noFill/>
                    </a:lnT>
                    <a:lnB>
                      <a:noFill/>
                    </a:lnB>
                  </a:tcPr>
                </a:tc>
                <a:tc>
                  <a:txBody>
                    <a:bodyPr/>
                    <a:lstStyle/>
                    <a:p>
                      <a:pPr algn="ctr" fontAlgn="b"/>
                      <a:endParaRPr lang="et-EE"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37561731"/>
                  </a:ext>
                </a:extLst>
              </a:tr>
              <a:tr h="228600">
                <a:tc>
                  <a:txBody>
                    <a:bodyPr/>
                    <a:lstStyle/>
                    <a:p>
                      <a:pPr algn="r" fontAlgn="b"/>
                      <a:r>
                        <a:rPr lang="et-EE" sz="1400" b="0" i="0" u="none" strike="noStrike">
                          <a:solidFill>
                            <a:srgbClr val="000000"/>
                          </a:solidFill>
                          <a:effectLst/>
                          <a:latin typeface="arial" panose="020B0604020202020204" pitchFamily="34" charset="0"/>
                        </a:rPr>
                        <a:t>18-29</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137</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21106083"/>
                  </a:ext>
                </a:extLst>
              </a:tr>
              <a:tr h="228600">
                <a:tc>
                  <a:txBody>
                    <a:bodyPr/>
                    <a:lstStyle/>
                    <a:p>
                      <a:pPr algn="r" fontAlgn="b"/>
                      <a:r>
                        <a:rPr lang="et-EE" sz="1400" b="0" i="0" u="none" strike="noStrike">
                          <a:solidFill>
                            <a:srgbClr val="000000"/>
                          </a:solidFill>
                          <a:effectLst/>
                          <a:latin typeface="arial" panose="020B0604020202020204" pitchFamily="34" charset="0"/>
                        </a:rPr>
                        <a:t>30-49</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327</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65357036"/>
                  </a:ext>
                </a:extLst>
              </a:tr>
              <a:tr h="228600">
                <a:tc>
                  <a:txBody>
                    <a:bodyPr/>
                    <a:lstStyle/>
                    <a:p>
                      <a:pPr algn="r" fontAlgn="b"/>
                      <a:r>
                        <a:rPr lang="et-EE" sz="1400" b="0" i="0" u="none" strike="noStrike">
                          <a:solidFill>
                            <a:srgbClr val="000000"/>
                          </a:solidFill>
                          <a:effectLst/>
                          <a:latin typeface="arial" panose="020B0604020202020204" pitchFamily="34" charset="0"/>
                        </a:rPr>
                        <a:t>50-64</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231</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39545207"/>
                  </a:ext>
                </a:extLst>
              </a:tr>
              <a:tr h="228600">
                <a:tc>
                  <a:txBody>
                    <a:bodyPr/>
                    <a:lstStyle/>
                    <a:p>
                      <a:pPr algn="r" fontAlgn="b"/>
                      <a:r>
                        <a:rPr lang="et-EE" sz="1400" b="0" i="0" u="none" strike="noStrike">
                          <a:solidFill>
                            <a:srgbClr val="000000"/>
                          </a:solidFill>
                          <a:effectLst/>
                          <a:latin typeface="arial" panose="020B0604020202020204" pitchFamily="34" charset="0"/>
                        </a:rPr>
                        <a:t>65-74</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105</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58754429"/>
                  </a:ext>
                </a:extLst>
              </a:tr>
              <a:tr h="228600">
                <a:tc>
                  <a:txBody>
                    <a:bodyPr/>
                    <a:lstStyle/>
                    <a:p>
                      <a:pPr algn="r" fontAlgn="b"/>
                      <a:r>
                        <a:rPr lang="fi-FI" sz="1400" b="1" i="0" u="none" strike="noStrike">
                          <a:solidFill>
                            <a:srgbClr val="000000"/>
                          </a:solidFill>
                          <a:effectLst/>
                          <a:latin typeface="arial" panose="020B0604020202020204" pitchFamily="34" charset="0"/>
                        </a:rPr>
                        <a:t>Sissetulek ühe leibkonna liikme kohta</a:t>
                      </a:r>
                    </a:p>
                  </a:txBody>
                  <a:tcPr marL="9525" marR="9525" marT="9525" marB="0" anchor="b">
                    <a:lnL>
                      <a:noFill/>
                    </a:lnL>
                    <a:lnR>
                      <a:noFill/>
                    </a:lnR>
                    <a:lnT>
                      <a:noFill/>
                    </a:lnT>
                    <a:lnB>
                      <a:noFill/>
                    </a:lnB>
                  </a:tcPr>
                </a:tc>
                <a:tc>
                  <a:txBody>
                    <a:bodyPr/>
                    <a:lstStyle/>
                    <a:p>
                      <a:pPr algn="ctr" fontAlgn="b"/>
                      <a:endParaRPr lang="et-EE"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75049683"/>
                  </a:ext>
                </a:extLst>
              </a:tr>
              <a:tr h="228600">
                <a:tc>
                  <a:txBody>
                    <a:bodyPr/>
                    <a:lstStyle/>
                    <a:p>
                      <a:pPr algn="r" fontAlgn="b"/>
                      <a:r>
                        <a:rPr lang="et-EE" sz="1400" b="0" i="0" u="none" strike="noStrike">
                          <a:solidFill>
                            <a:srgbClr val="000000"/>
                          </a:solidFill>
                          <a:effectLst/>
                          <a:latin typeface="arial" panose="020B0604020202020204" pitchFamily="34" charset="0"/>
                        </a:rPr>
                        <a:t>Alla 500 euro</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87</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86557586"/>
                  </a:ext>
                </a:extLst>
              </a:tr>
              <a:tr h="228600">
                <a:tc>
                  <a:txBody>
                    <a:bodyPr/>
                    <a:lstStyle/>
                    <a:p>
                      <a:pPr algn="r" fontAlgn="b"/>
                      <a:r>
                        <a:rPr lang="et-EE" sz="1400" b="0" i="0" u="none" strike="noStrike">
                          <a:solidFill>
                            <a:srgbClr val="000000"/>
                          </a:solidFill>
                          <a:effectLst/>
                          <a:latin typeface="arial" panose="020B0604020202020204" pitchFamily="34" charset="0"/>
                        </a:rPr>
                        <a:t>500-1000 eurot</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263</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10405122"/>
                  </a:ext>
                </a:extLst>
              </a:tr>
              <a:tr h="228600">
                <a:tc>
                  <a:txBody>
                    <a:bodyPr/>
                    <a:lstStyle/>
                    <a:p>
                      <a:pPr algn="r" fontAlgn="b"/>
                      <a:r>
                        <a:rPr lang="et-EE" sz="1400" b="0" i="0" u="none" strike="noStrike">
                          <a:solidFill>
                            <a:srgbClr val="000000"/>
                          </a:solidFill>
                          <a:effectLst/>
                          <a:latin typeface="arial" panose="020B0604020202020204" pitchFamily="34" charset="0"/>
                        </a:rPr>
                        <a:t>1001-1500 eurot</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158</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23591324"/>
                  </a:ext>
                </a:extLst>
              </a:tr>
              <a:tr h="228600">
                <a:tc>
                  <a:txBody>
                    <a:bodyPr/>
                    <a:lstStyle/>
                    <a:p>
                      <a:pPr algn="r" fontAlgn="b"/>
                      <a:r>
                        <a:rPr lang="et-EE" sz="1400" b="0" i="0" u="none" strike="noStrike">
                          <a:solidFill>
                            <a:srgbClr val="000000"/>
                          </a:solidFill>
                          <a:effectLst/>
                          <a:latin typeface="arial" panose="020B0604020202020204" pitchFamily="34" charset="0"/>
                        </a:rPr>
                        <a:t>1501-2000 eurot</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80</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57592113"/>
                  </a:ext>
                </a:extLst>
              </a:tr>
              <a:tr h="228600">
                <a:tc>
                  <a:txBody>
                    <a:bodyPr/>
                    <a:lstStyle/>
                    <a:p>
                      <a:pPr algn="r" fontAlgn="b"/>
                      <a:r>
                        <a:rPr lang="et-EE" sz="1400" b="0" i="0" u="none" strike="noStrike">
                          <a:solidFill>
                            <a:srgbClr val="000000"/>
                          </a:solidFill>
                          <a:effectLst/>
                          <a:latin typeface="arial" panose="020B0604020202020204" pitchFamily="34" charset="0"/>
                        </a:rPr>
                        <a:t>Üle 2000 euro</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90</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737759534"/>
                  </a:ext>
                </a:extLst>
              </a:tr>
              <a:tr h="228600">
                <a:tc>
                  <a:txBody>
                    <a:bodyPr/>
                    <a:lstStyle/>
                    <a:p>
                      <a:pPr algn="r" fontAlgn="b"/>
                      <a:r>
                        <a:rPr lang="et-EE" sz="1400" b="0" i="0" u="none" strike="noStrike">
                          <a:solidFill>
                            <a:srgbClr val="000000"/>
                          </a:solidFill>
                          <a:effectLst/>
                          <a:latin typeface="arial" panose="020B0604020202020204" pitchFamily="34" charset="0"/>
                        </a:rPr>
                        <a:t>Ei oska öelda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122</a:t>
                      </a:r>
                    </a:p>
                  </a:txBody>
                  <a:tcPr marL="9525" marR="9525" marT="9525" marB="0" anchor="b">
                    <a:lnL>
                      <a:noFill/>
                    </a:lnL>
                    <a:lnR>
                      <a:noFill/>
                    </a:lnR>
                    <a:lnT>
                      <a:noFill/>
                    </a:lnT>
                    <a:lnB>
                      <a:noFill/>
                    </a:lnB>
                  </a:tcPr>
                </a:tc>
                <a:tc>
                  <a:txBody>
                    <a:bodyPr/>
                    <a:lstStyle/>
                    <a:p>
                      <a:pPr algn="ctr" fontAlgn="b"/>
                      <a:endParaRPr lang="et-EE"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43593856"/>
                  </a:ext>
                </a:extLst>
              </a:tr>
            </a:tbl>
          </a:graphicData>
        </a:graphic>
      </p:graphicFrame>
      <p:graphicFrame>
        <p:nvGraphicFramePr>
          <p:cNvPr id="14" name="Chart 13">
            <a:extLst>
              <a:ext uri="{FF2B5EF4-FFF2-40B4-BE49-F238E27FC236}">
                <a16:creationId xmlns:a16="http://schemas.microsoft.com/office/drawing/2014/main" id="{119B49FC-6718-4756-9F8D-E6568AA59587}"/>
              </a:ext>
            </a:extLst>
          </p:cNvPr>
          <p:cNvGraphicFramePr>
            <a:graphicFrameLocks/>
          </p:cNvGraphicFramePr>
          <p:nvPr>
            <p:extLst>
              <p:ext uri="{D42A27DB-BD31-4B8C-83A1-F6EECF244321}">
                <p14:modId xmlns:p14="http://schemas.microsoft.com/office/powerpoint/2010/main" val="2795051941"/>
              </p:ext>
            </p:extLst>
          </p:nvPr>
        </p:nvGraphicFramePr>
        <p:xfrm>
          <a:off x="4071938" y="2005074"/>
          <a:ext cx="2024062" cy="3833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a:extLst>
              <a:ext uri="{FF2B5EF4-FFF2-40B4-BE49-F238E27FC236}">
                <a16:creationId xmlns:a16="http://schemas.microsoft.com/office/drawing/2014/main" id="{3D82AF02-958C-4E9E-B6BD-06B036134DF2}"/>
              </a:ext>
            </a:extLst>
          </p:cNvPr>
          <p:cNvGraphicFramePr>
            <a:graphicFrameLocks noGrp="1"/>
          </p:cNvGraphicFramePr>
          <p:nvPr>
            <p:extLst>
              <p:ext uri="{D42A27DB-BD31-4B8C-83A1-F6EECF244321}">
                <p14:modId xmlns:p14="http://schemas.microsoft.com/office/powerpoint/2010/main" val="1380689909"/>
              </p:ext>
            </p:extLst>
          </p:nvPr>
        </p:nvGraphicFramePr>
        <p:xfrm>
          <a:off x="4699550" y="1495486"/>
          <a:ext cx="4127500" cy="4114800"/>
        </p:xfrm>
        <a:graphic>
          <a:graphicData uri="http://schemas.openxmlformats.org/drawingml/2006/table">
            <a:tbl>
              <a:tblPr/>
              <a:tblGrid>
                <a:gridCol w="2400300">
                  <a:extLst>
                    <a:ext uri="{9D8B030D-6E8A-4147-A177-3AD203B41FA5}">
                      <a16:colId xmlns:a16="http://schemas.microsoft.com/office/drawing/2014/main" val="3810001286"/>
                    </a:ext>
                  </a:extLst>
                </a:gridCol>
                <a:gridCol w="685800">
                  <a:extLst>
                    <a:ext uri="{9D8B030D-6E8A-4147-A177-3AD203B41FA5}">
                      <a16:colId xmlns:a16="http://schemas.microsoft.com/office/drawing/2014/main" val="2470986865"/>
                    </a:ext>
                  </a:extLst>
                </a:gridCol>
                <a:gridCol w="1041400">
                  <a:extLst>
                    <a:ext uri="{9D8B030D-6E8A-4147-A177-3AD203B41FA5}">
                      <a16:colId xmlns:a16="http://schemas.microsoft.com/office/drawing/2014/main" val="1842341719"/>
                    </a:ext>
                  </a:extLst>
                </a:gridCol>
              </a:tblGrid>
              <a:tr h="228600">
                <a:tc>
                  <a:txBody>
                    <a:bodyPr/>
                    <a:lstStyle/>
                    <a:p>
                      <a:pPr algn="r" fontAlgn="b"/>
                      <a:endParaRPr lang="et-EE"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N=800</a:t>
                      </a:r>
                    </a:p>
                  </a:txBody>
                  <a:tcPr marL="9525" marR="9525" marT="9525" marB="0" anchor="b">
                    <a:lnL>
                      <a:noFill/>
                    </a:lnL>
                    <a:lnR>
                      <a:noFill/>
                    </a:lnR>
                    <a:lnT>
                      <a:noFill/>
                    </a:lnT>
                    <a:lnB>
                      <a:noFill/>
                    </a:lnB>
                  </a:tcPr>
                </a:tc>
                <a:tc>
                  <a:txBody>
                    <a:bodyPr/>
                    <a:lstStyle/>
                    <a:p>
                      <a:pPr algn="ctr" fontAlgn="b"/>
                      <a:r>
                        <a:rPr lang="et-EE" sz="1400" b="1"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tcPr>
                </a:tc>
                <a:extLst>
                  <a:ext uri="{0D108BD9-81ED-4DB2-BD59-A6C34878D82A}">
                    <a16:rowId xmlns:a16="http://schemas.microsoft.com/office/drawing/2014/main" val="1715369197"/>
                  </a:ext>
                </a:extLst>
              </a:tr>
              <a:tr h="228600">
                <a:tc>
                  <a:txBody>
                    <a:bodyPr/>
                    <a:lstStyle/>
                    <a:p>
                      <a:pPr algn="r" fontAlgn="b"/>
                      <a:r>
                        <a:rPr lang="et-EE" sz="1400" b="1" i="0" u="none" strike="noStrike">
                          <a:solidFill>
                            <a:srgbClr val="000000"/>
                          </a:solidFill>
                          <a:effectLst/>
                          <a:latin typeface="Arial" panose="020B0604020202020204" pitchFamily="34" charset="0"/>
                        </a:rPr>
                        <a:t>Leibkonna liikmete arv</a:t>
                      </a:r>
                    </a:p>
                  </a:txBody>
                  <a:tcPr marL="9525" marR="9525" marT="9525" marB="0" anchor="b">
                    <a:lnL>
                      <a:noFill/>
                    </a:lnL>
                    <a:lnR>
                      <a:noFill/>
                    </a:lnR>
                    <a:lnT>
                      <a:noFill/>
                    </a:lnT>
                    <a:lnB>
                      <a:noFill/>
                    </a:lnB>
                  </a:tcPr>
                </a:tc>
                <a:tc>
                  <a:txBody>
                    <a:bodyPr/>
                    <a:lstStyle/>
                    <a:p>
                      <a:pPr algn="ctr" fontAlgn="b"/>
                      <a:endParaRPr lang="et-EE"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65444270"/>
                  </a:ext>
                </a:extLst>
              </a:tr>
              <a:tr h="228600">
                <a:tc>
                  <a:txBody>
                    <a:bodyPr/>
                    <a:lstStyle/>
                    <a:p>
                      <a:pPr algn="r" fontAlgn="b"/>
                      <a:r>
                        <a:rPr lang="et-EE" sz="14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140</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66014728"/>
                  </a:ext>
                </a:extLst>
              </a:tr>
              <a:tr h="228600">
                <a:tc>
                  <a:txBody>
                    <a:bodyPr/>
                    <a:lstStyle/>
                    <a:p>
                      <a:pPr algn="r" fontAlgn="b"/>
                      <a:r>
                        <a:rPr lang="et-EE" sz="14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320</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27246690"/>
                  </a:ext>
                </a:extLst>
              </a:tr>
              <a:tr h="228600">
                <a:tc>
                  <a:txBody>
                    <a:bodyPr/>
                    <a:lstStyle/>
                    <a:p>
                      <a:pPr algn="r" fontAlgn="b"/>
                      <a:r>
                        <a:rPr lang="et-EE" sz="1400" b="0" i="0" u="none" strike="noStrike">
                          <a:solidFill>
                            <a:srgbClr val="000000"/>
                          </a:solidFill>
                          <a:effectLst/>
                          <a:latin typeface="Arial" panose="020B0604020202020204" pitchFamily="34" charset="0"/>
                        </a:rPr>
                        <a:t>3</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176</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76390455"/>
                  </a:ext>
                </a:extLst>
              </a:tr>
              <a:tr h="228600">
                <a:tc>
                  <a:txBody>
                    <a:bodyPr/>
                    <a:lstStyle/>
                    <a:p>
                      <a:pPr algn="r" fontAlgn="b"/>
                      <a:r>
                        <a:rPr lang="et-EE" sz="1400" b="0" i="0" u="none" strike="noStrike">
                          <a:solidFill>
                            <a:srgbClr val="000000"/>
                          </a:solidFill>
                          <a:effectLst/>
                          <a:latin typeface="Arial" panose="020B0604020202020204" pitchFamily="34" charset="0"/>
                        </a:rPr>
                        <a:t>4</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96</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65364423"/>
                  </a:ext>
                </a:extLst>
              </a:tr>
              <a:tr h="228600">
                <a:tc>
                  <a:txBody>
                    <a:bodyPr/>
                    <a:lstStyle/>
                    <a:p>
                      <a:pPr algn="r" fontAlgn="b"/>
                      <a:r>
                        <a:rPr lang="et-EE" sz="1400" b="0" i="0" u="none" strike="noStrike">
                          <a:solidFill>
                            <a:srgbClr val="000000"/>
                          </a:solidFill>
                          <a:effectLst/>
                          <a:latin typeface="Arial" panose="020B0604020202020204" pitchFamily="34" charset="0"/>
                        </a:rPr>
                        <a:t>5+</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68</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25913586"/>
                  </a:ext>
                </a:extLst>
              </a:tr>
              <a:tr h="228600">
                <a:tc>
                  <a:txBody>
                    <a:bodyPr/>
                    <a:lstStyle/>
                    <a:p>
                      <a:pPr algn="r" fontAlgn="b"/>
                      <a:r>
                        <a:rPr lang="et-EE" sz="1400" b="1" i="0" u="none" strike="noStrike">
                          <a:solidFill>
                            <a:srgbClr val="000000"/>
                          </a:solidFill>
                          <a:effectLst/>
                          <a:latin typeface="Arial" panose="020B0604020202020204" pitchFamily="34" charset="0"/>
                        </a:rPr>
                        <a:t>Tegevusala</a:t>
                      </a:r>
                    </a:p>
                  </a:txBody>
                  <a:tcPr marL="9525" marR="9525" marT="9525" marB="0" anchor="b">
                    <a:lnL>
                      <a:noFill/>
                    </a:lnL>
                    <a:lnR>
                      <a:noFill/>
                    </a:lnR>
                    <a:lnT>
                      <a:noFill/>
                    </a:lnT>
                    <a:lnB>
                      <a:noFill/>
                    </a:lnB>
                  </a:tcPr>
                </a:tc>
                <a:tc>
                  <a:txBody>
                    <a:bodyPr/>
                    <a:lstStyle/>
                    <a:p>
                      <a:pPr algn="ctr" fontAlgn="b"/>
                      <a:endParaRPr lang="et-EE"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38852549"/>
                  </a:ext>
                </a:extLst>
              </a:tr>
              <a:tr h="228600">
                <a:tc>
                  <a:txBody>
                    <a:bodyPr/>
                    <a:lstStyle/>
                    <a:p>
                      <a:pPr algn="r" fontAlgn="b"/>
                      <a:r>
                        <a:rPr lang="et-EE" sz="1400" b="0" i="0" u="none" strike="noStrike">
                          <a:solidFill>
                            <a:srgbClr val="000000"/>
                          </a:solidFill>
                          <a:effectLst/>
                          <a:latin typeface="Arial" panose="020B0604020202020204" pitchFamily="34" charset="0"/>
                        </a:rPr>
                        <a:t>Palgatöötaja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503</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53007541"/>
                  </a:ext>
                </a:extLst>
              </a:tr>
              <a:tr h="228600">
                <a:tc>
                  <a:txBody>
                    <a:bodyPr/>
                    <a:lstStyle/>
                    <a:p>
                      <a:pPr algn="r" fontAlgn="b"/>
                      <a:r>
                        <a:rPr lang="et-EE" sz="1400" b="0" i="0" u="none" strike="noStrike">
                          <a:solidFill>
                            <a:srgbClr val="000000"/>
                          </a:solidFill>
                          <a:effectLst/>
                          <a:latin typeface="Arial" panose="020B0604020202020204" pitchFamily="34" charset="0"/>
                        </a:rPr>
                        <a:t>Ettevõtja-tööandja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37</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5262445"/>
                  </a:ext>
                </a:extLst>
              </a:tr>
              <a:tr h="228600">
                <a:tc>
                  <a:txBody>
                    <a:bodyPr/>
                    <a:lstStyle/>
                    <a:p>
                      <a:pPr algn="r" fontAlgn="b"/>
                      <a:r>
                        <a:rPr lang="et-EE" sz="1400" b="0" i="0" u="none" strike="noStrike">
                          <a:solidFill>
                            <a:srgbClr val="000000"/>
                          </a:solidFill>
                          <a:effectLst/>
                          <a:latin typeface="Arial" panose="020B0604020202020204" pitchFamily="34" charset="0"/>
                        </a:rPr>
                        <a:t>Üksikettevõtja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50</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22020276"/>
                  </a:ext>
                </a:extLst>
              </a:tr>
              <a:tr h="228600">
                <a:tc>
                  <a:txBody>
                    <a:bodyPr/>
                    <a:lstStyle/>
                    <a:p>
                      <a:pPr algn="r" fontAlgn="b"/>
                      <a:r>
                        <a:rPr lang="et-EE" sz="1400" b="0" i="0" u="none" strike="noStrike">
                          <a:solidFill>
                            <a:srgbClr val="000000"/>
                          </a:solidFill>
                          <a:effectLst/>
                          <a:latin typeface="Arial" panose="020B0604020202020204" pitchFamily="34" charset="0"/>
                        </a:rPr>
                        <a:t>Töötu</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49</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57164334"/>
                  </a:ext>
                </a:extLst>
              </a:tr>
              <a:tr h="228600">
                <a:tc>
                  <a:txBody>
                    <a:bodyPr/>
                    <a:lstStyle/>
                    <a:p>
                      <a:pPr algn="r" fontAlgn="b"/>
                      <a:r>
                        <a:rPr lang="et-EE" sz="1400" b="0" i="0" u="none" strike="noStrike">
                          <a:solidFill>
                            <a:srgbClr val="000000"/>
                          </a:solidFill>
                          <a:effectLst/>
                          <a:latin typeface="Arial" panose="020B0604020202020204" pitchFamily="34" charset="0"/>
                        </a:rPr>
                        <a:t>(Üli)õpilane</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26</a:t>
                      </a:r>
                    </a:p>
                  </a:txBody>
                  <a:tcPr marL="9525" marR="9525" marT="9525" marB="0" anchor="b">
                    <a:lnL>
                      <a:noFill/>
                    </a:lnL>
                    <a:lnR>
                      <a:noFill/>
                    </a:lnR>
                    <a:lnT>
                      <a:noFill/>
                    </a:lnT>
                    <a:lnB>
                      <a:noFill/>
                    </a:lnB>
                  </a:tcPr>
                </a:tc>
                <a:tc>
                  <a:txBody>
                    <a:bodyPr/>
                    <a:lstStyle/>
                    <a:p>
                      <a:pPr algn="ctr" fontAlgn="b"/>
                      <a:endParaRPr lang="et-EE"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381173862"/>
                  </a:ext>
                </a:extLst>
              </a:tr>
              <a:tr h="228600">
                <a:tc>
                  <a:txBody>
                    <a:bodyPr/>
                    <a:lstStyle/>
                    <a:p>
                      <a:pPr algn="r" fontAlgn="b"/>
                      <a:r>
                        <a:rPr lang="et-EE" sz="1400" b="0" i="0" u="none" strike="noStrike">
                          <a:solidFill>
                            <a:srgbClr val="000000"/>
                          </a:solidFill>
                          <a:effectLst/>
                          <a:latin typeface="Arial" panose="020B0604020202020204" pitchFamily="34" charset="0"/>
                        </a:rPr>
                        <a:t>Vanemapuhkusel</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22</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30189175"/>
                  </a:ext>
                </a:extLst>
              </a:tr>
              <a:tr h="228600">
                <a:tc>
                  <a:txBody>
                    <a:bodyPr/>
                    <a:lstStyle/>
                    <a:p>
                      <a:pPr algn="r" fontAlgn="b"/>
                      <a:r>
                        <a:rPr lang="et-EE" sz="1400" b="0" i="0" u="none" strike="noStrike">
                          <a:solidFill>
                            <a:srgbClr val="000000"/>
                          </a:solidFill>
                          <a:effectLst/>
                          <a:latin typeface="Arial" panose="020B0604020202020204" pitchFamily="34" charset="0"/>
                        </a:rPr>
                        <a:t>Kodune</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28</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14182887"/>
                  </a:ext>
                </a:extLst>
              </a:tr>
              <a:tr h="228600">
                <a:tc>
                  <a:txBody>
                    <a:bodyPr/>
                    <a:lstStyle/>
                    <a:p>
                      <a:pPr algn="r" fontAlgn="b"/>
                      <a:r>
                        <a:rPr lang="et-EE" sz="1400" b="0" i="0" u="none" strike="noStrike">
                          <a:solidFill>
                            <a:srgbClr val="000000"/>
                          </a:solidFill>
                          <a:effectLst/>
                          <a:latin typeface="Arial" panose="020B0604020202020204" pitchFamily="34" charset="0"/>
                        </a:rPr>
                        <a:t>Pensionär</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119</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760154282"/>
                  </a:ext>
                </a:extLst>
              </a:tr>
              <a:tr h="228600">
                <a:tc>
                  <a:txBody>
                    <a:bodyPr/>
                    <a:lstStyle/>
                    <a:p>
                      <a:pPr algn="r" fontAlgn="b"/>
                      <a:r>
                        <a:rPr lang="et-EE" sz="1400" b="0" i="0" u="none" strike="noStrike">
                          <a:solidFill>
                            <a:srgbClr val="000000"/>
                          </a:solidFill>
                          <a:effectLst/>
                          <a:latin typeface="Arial" panose="020B0604020202020204" pitchFamily="34" charset="0"/>
                        </a:rPr>
                        <a:t>Ajateenija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74734315"/>
                  </a:ext>
                </a:extLst>
              </a:tr>
              <a:tr h="228600">
                <a:tc>
                  <a:txBody>
                    <a:bodyPr/>
                    <a:lstStyle/>
                    <a:p>
                      <a:pPr algn="r" fontAlgn="b"/>
                      <a:r>
                        <a:rPr lang="et-EE" sz="1400" b="0" i="0" u="none" strike="noStrike">
                          <a:solidFill>
                            <a:srgbClr val="000000"/>
                          </a:solidFill>
                          <a:effectLst/>
                          <a:latin typeface="Arial" panose="020B0604020202020204" pitchFamily="34" charset="0"/>
                        </a:rPr>
                        <a:t>Muu, palun täpsustage</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10</a:t>
                      </a:r>
                    </a:p>
                  </a:txBody>
                  <a:tcPr marL="9525" marR="9525" marT="9525" marB="0" anchor="b">
                    <a:lnL>
                      <a:noFill/>
                    </a:lnL>
                    <a:lnR>
                      <a:noFill/>
                    </a:lnR>
                    <a:lnT>
                      <a:noFill/>
                    </a:lnT>
                    <a:lnB>
                      <a:noFill/>
                    </a:lnB>
                  </a:tcPr>
                </a:tc>
                <a:tc>
                  <a:txBody>
                    <a:bodyPr/>
                    <a:lstStyle/>
                    <a:p>
                      <a:pPr algn="ctr" fontAlgn="b"/>
                      <a:endParaRPr lang="et-EE"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40475863"/>
                  </a:ext>
                </a:extLst>
              </a:tr>
            </a:tbl>
          </a:graphicData>
        </a:graphic>
      </p:graphicFrame>
      <p:graphicFrame>
        <p:nvGraphicFramePr>
          <p:cNvPr id="16" name="Chart 15">
            <a:extLst>
              <a:ext uri="{FF2B5EF4-FFF2-40B4-BE49-F238E27FC236}">
                <a16:creationId xmlns:a16="http://schemas.microsoft.com/office/drawing/2014/main" id="{0C26B0F4-CD10-499F-A3DB-B62BB15A6EEC}"/>
              </a:ext>
            </a:extLst>
          </p:cNvPr>
          <p:cNvGraphicFramePr>
            <a:graphicFrameLocks/>
          </p:cNvGraphicFramePr>
          <p:nvPr>
            <p:extLst>
              <p:ext uri="{D42A27DB-BD31-4B8C-83A1-F6EECF244321}">
                <p14:modId xmlns:p14="http://schemas.microsoft.com/office/powerpoint/2010/main" val="2558332812"/>
              </p:ext>
            </p:extLst>
          </p:nvPr>
        </p:nvGraphicFramePr>
        <p:xfrm>
          <a:off x="7902025" y="2005074"/>
          <a:ext cx="1913061" cy="3676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le 16">
            <a:extLst>
              <a:ext uri="{FF2B5EF4-FFF2-40B4-BE49-F238E27FC236}">
                <a16:creationId xmlns:a16="http://schemas.microsoft.com/office/drawing/2014/main" id="{9C224B20-993E-4ECE-B26F-9178E18B2875}"/>
              </a:ext>
            </a:extLst>
          </p:cNvPr>
          <p:cNvGraphicFramePr>
            <a:graphicFrameLocks noGrp="1"/>
          </p:cNvGraphicFramePr>
          <p:nvPr>
            <p:extLst>
              <p:ext uri="{D42A27DB-BD31-4B8C-83A1-F6EECF244321}">
                <p14:modId xmlns:p14="http://schemas.microsoft.com/office/powerpoint/2010/main" val="1249104263"/>
              </p:ext>
            </p:extLst>
          </p:nvPr>
        </p:nvGraphicFramePr>
        <p:xfrm>
          <a:off x="8461864" y="1495486"/>
          <a:ext cx="3467100" cy="4114800"/>
        </p:xfrm>
        <a:graphic>
          <a:graphicData uri="http://schemas.openxmlformats.org/drawingml/2006/table">
            <a:tbl>
              <a:tblPr/>
              <a:tblGrid>
                <a:gridCol w="1741480">
                  <a:extLst>
                    <a:ext uri="{9D8B030D-6E8A-4147-A177-3AD203B41FA5}">
                      <a16:colId xmlns:a16="http://schemas.microsoft.com/office/drawing/2014/main" val="545662743"/>
                    </a:ext>
                  </a:extLst>
                </a:gridCol>
                <a:gridCol w="685173">
                  <a:extLst>
                    <a:ext uri="{9D8B030D-6E8A-4147-A177-3AD203B41FA5}">
                      <a16:colId xmlns:a16="http://schemas.microsoft.com/office/drawing/2014/main" val="1248581770"/>
                    </a:ext>
                  </a:extLst>
                </a:gridCol>
                <a:gridCol w="1040447">
                  <a:extLst>
                    <a:ext uri="{9D8B030D-6E8A-4147-A177-3AD203B41FA5}">
                      <a16:colId xmlns:a16="http://schemas.microsoft.com/office/drawing/2014/main" val="1303276480"/>
                    </a:ext>
                  </a:extLst>
                </a:gridCol>
              </a:tblGrid>
              <a:tr h="228600">
                <a:tc>
                  <a:txBody>
                    <a:bodyPr/>
                    <a:lstStyle/>
                    <a:p>
                      <a:pPr algn="r" fontAlgn="b"/>
                      <a:endParaRPr lang="et-EE"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N=800</a:t>
                      </a:r>
                    </a:p>
                  </a:txBody>
                  <a:tcPr marL="9525" marR="9525" marT="9525" marB="0" anchor="b">
                    <a:lnL>
                      <a:noFill/>
                    </a:lnL>
                    <a:lnR>
                      <a:noFill/>
                    </a:lnR>
                    <a:lnT>
                      <a:noFill/>
                    </a:lnT>
                    <a:lnB>
                      <a:noFill/>
                    </a:lnB>
                  </a:tcPr>
                </a:tc>
                <a:tc>
                  <a:txBody>
                    <a:bodyPr/>
                    <a:lstStyle/>
                    <a:p>
                      <a:pPr algn="ctr" fontAlgn="b"/>
                      <a:r>
                        <a:rPr lang="et-EE" sz="1400" b="1"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tcPr>
                </a:tc>
                <a:extLst>
                  <a:ext uri="{0D108BD9-81ED-4DB2-BD59-A6C34878D82A}">
                    <a16:rowId xmlns:a16="http://schemas.microsoft.com/office/drawing/2014/main" val="521894759"/>
                  </a:ext>
                </a:extLst>
              </a:tr>
              <a:tr h="228600">
                <a:tc>
                  <a:txBody>
                    <a:bodyPr/>
                    <a:lstStyle/>
                    <a:p>
                      <a:pPr algn="r" fontAlgn="b"/>
                      <a:r>
                        <a:rPr lang="et-EE" sz="1400" b="1" i="0" u="none" strike="noStrike">
                          <a:solidFill>
                            <a:srgbClr val="000000"/>
                          </a:solidFill>
                          <a:effectLst/>
                          <a:latin typeface="Arial" panose="020B0604020202020204" pitchFamily="34" charset="0"/>
                        </a:rPr>
                        <a:t>Elukoht</a:t>
                      </a:r>
                    </a:p>
                  </a:txBody>
                  <a:tcPr marL="9525" marR="9525" marT="9525" marB="0" anchor="b">
                    <a:lnL>
                      <a:noFill/>
                    </a:lnL>
                    <a:lnR>
                      <a:noFill/>
                    </a:lnR>
                    <a:lnT>
                      <a:noFill/>
                    </a:lnT>
                    <a:lnB>
                      <a:noFill/>
                    </a:lnB>
                  </a:tcPr>
                </a:tc>
                <a:tc>
                  <a:txBody>
                    <a:bodyPr/>
                    <a:lstStyle/>
                    <a:p>
                      <a:pPr algn="ctr" fontAlgn="b"/>
                      <a:endParaRPr lang="et-EE"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42440974"/>
                  </a:ext>
                </a:extLst>
              </a:tr>
              <a:tr h="228600">
                <a:tc>
                  <a:txBody>
                    <a:bodyPr/>
                    <a:lstStyle/>
                    <a:p>
                      <a:pPr algn="r" fontAlgn="b"/>
                      <a:r>
                        <a:rPr lang="et-EE" sz="1400" b="0" i="0" u="none" strike="noStrike">
                          <a:solidFill>
                            <a:srgbClr val="000000"/>
                          </a:solidFill>
                          <a:effectLst/>
                          <a:latin typeface="Arial" panose="020B0604020202020204" pitchFamily="34" charset="0"/>
                        </a:rPr>
                        <a:t>Tallinn</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285</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42270269"/>
                  </a:ext>
                </a:extLst>
              </a:tr>
              <a:tr h="228600">
                <a:tc>
                  <a:txBody>
                    <a:bodyPr/>
                    <a:lstStyle/>
                    <a:p>
                      <a:pPr algn="r" fontAlgn="b"/>
                      <a:r>
                        <a:rPr lang="et-EE" sz="1400" b="0" i="0" u="none" strike="noStrike">
                          <a:solidFill>
                            <a:srgbClr val="000000"/>
                          </a:solidFill>
                          <a:effectLst/>
                          <a:latin typeface="Arial" panose="020B0604020202020204" pitchFamily="34" charset="0"/>
                        </a:rPr>
                        <a:t>Harju maakond</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102</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70111168"/>
                  </a:ext>
                </a:extLst>
              </a:tr>
              <a:tr h="228600">
                <a:tc>
                  <a:txBody>
                    <a:bodyPr/>
                    <a:lstStyle/>
                    <a:p>
                      <a:pPr algn="r" fontAlgn="b"/>
                      <a:r>
                        <a:rPr lang="et-EE" sz="1400" b="0" i="0" u="none" strike="noStrike" dirty="0">
                          <a:solidFill>
                            <a:srgbClr val="000000"/>
                          </a:solidFill>
                          <a:effectLst/>
                          <a:latin typeface="Arial" panose="020B0604020202020204" pitchFamily="34" charset="0"/>
                        </a:rPr>
                        <a:t>Tartumaa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87</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15796448"/>
                  </a:ext>
                </a:extLst>
              </a:tr>
              <a:tr h="228600">
                <a:tc>
                  <a:txBody>
                    <a:bodyPr/>
                    <a:lstStyle/>
                    <a:p>
                      <a:pPr algn="r" fontAlgn="b"/>
                      <a:r>
                        <a:rPr lang="et-EE" sz="1400" b="0" i="0" u="none" strike="noStrike">
                          <a:solidFill>
                            <a:srgbClr val="000000"/>
                          </a:solidFill>
                          <a:effectLst/>
                          <a:latin typeface="Arial" panose="020B0604020202020204" pitchFamily="34" charset="0"/>
                        </a:rPr>
                        <a:t>Ida-Virumaa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96</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38212440"/>
                  </a:ext>
                </a:extLst>
              </a:tr>
              <a:tr h="228600">
                <a:tc>
                  <a:txBody>
                    <a:bodyPr/>
                    <a:lstStyle/>
                    <a:p>
                      <a:pPr algn="r" fontAlgn="b"/>
                      <a:r>
                        <a:rPr lang="et-EE" sz="1400" b="0" i="0" u="none" strike="noStrike">
                          <a:solidFill>
                            <a:srgbClr val="000000"/>
                          </a:solidFill>
                          <a:effectLst/>
                          <a:latin typeface="Arial" panose="020B0604020202020204" pitchFamily="34" charset="0"/>
                        </a:rPr>
                        <a:t>Pärnumaa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51</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92030741"/>
                  </a:ext>
                </a:extLst>
              </a:tr>
              <a:tr h="228600">
                <a:tc>
                  <a:txBody>
                    <a:bodyPr/>
                    <a:lstStyle/>
                    <a:p>
                      <a:pPr algn="r" fontAlgn="b"/>
                      <a:r>
                        <a:rPr lang="et-EE" sz="1400" b="0" i="0" u="none" strike="noStrike">
                          <a:solidFill>
                            <a:srgbClr val="000000"/>
                          </a:solidFill>
                          <a:effectLst/>
                          <a:latin typeface="Arial" panose="020B0604020202020204" pitchFamily="34" charset="0"/>
                        </a:rPr>
                        <a:t>Lääne-Virumaa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28</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37271239"/>
                  </a:ext>
                </a:extLst>
              </a:tr>
              <a:tr h="228600">
                <a:tc>
                  <a:txBody>
                    <a:bodyPr/>
                    <a:lstStyle/>
                    <a:p>
                      <a:pPr algn="r" fontAlgn="b"/>
                      <a:r>
                        <a:rPr lang="et-EE" sz="1400" b="0" i="0" u="none" strike="noStrike">
                          <a:solidFill>
                            <a:srgbClr val="000000"/>
                          </a:solidFill>
                          <a:effectLst/>
                          <a:latin typeface="Arial" panose="020B0604020202020204" pitchFamily="34" charset="0"/>
                        </a:rPr>
                        <a:t>Viljandimaa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24</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31664033"/>
                  </a:ext>
                </a:extLst>
              </a:tr>
              <a:tr h="228600">
                <a:tc>
                  <a:txBody>
                    <a:bodyPr/>
                    <a:lstStyle/>
                    <a:p>
                      <a:pPr algn="r" fontAlgn="b"/>
                      <a:r>
                        <a:rPr lang="et-EE" sz="1400" b="0" i="0" u="none" strike="noStrike">
                          <a:solidFill>
                            <a:srgbClr val="000000"/>
                          </a:solidFill>
                          <a:effectLst/>
                          <a:latin typeface="Arial" panose="020B0604020202020204" pitchFamily="34" charset="0"/>
                        </a:rPr>
                        <a:t>Raplamaa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19</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61787965"/>
                  </a:ext>
                </a:extLst>
              </a:tr>
              <a:tr h="228600">
                <a:tc>
                  <a:txBody>
                    <a:bodyPr/>
                    <a:lstStyle/>
                    <a:p>
                      <a:pPr algn="r" fontAlgn="b"/>
                      <a:r>
                        <a:rPr lang="et-EE" sz="1400" b="0" i="0" u="none" strike="noStrike">
                          <a:solidFill>
                            <a:srgbClr val="000000"/>
                          </a:solidFill>
                          <a:effectLst/>
                          <a:latin typeface="Arial" panose="020B0604020202020204" pitchFamily="34" charset="0"/>
                        </a:rPr>
                        <a:t>Võrumaa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22</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11391099"/>
                  </a:ext>
                </a:extLst>
              </a:tr>
              <a:tr h="228600">
                <a:tc>
                  <a:txBody>
                    <a:bodyPr/>
                    <a:lstStyle/>
                    <a:p>
                      <a:pPr algn="r" fontAlgn="b"/>
                      <a:r>
                        <a:rPr lang="et-EE" sz="1400" b="0" i="0" u="none" strike="noStrike">
                          <a:solidFill>
                            <a:srgbClr val="000000"/>
                          </a:solidFill>
                          <a:effectLst/>
                          <a:latin typeface="Arial" panose="020B0604020202020204" pitchFamily="34" charset="0"/>
                        </a:rPr>
                        <a:t>Saaremaa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16</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19119936"/>
                  </a:ext>
                </a:extLst>
              </a:tr>
              <a:tr h="228600">
                <a:tc>
                  <a:txBody>
                    <a:bodyPr/>
                    <a:lstStyle/>
                    <a:p>
                      <a:pPr algn="r" fontAlgn="b"/>
                      <a:r>
                        <a:rPr lang="et-EE" sz="1400" b="0" i="0" u="none" strike="noStrike">
                          <a:solidFill>
                            <a:srgbClr val="000000"/>
                          </a:solidFill>
                          <a:effectLst/>
                          <a:latin typeface="Arial" panose="020B0604020202020204" pitchFamily="34" charset="0"/>
                        </a:rPr>
                        <a:t>Jõgevamaa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12</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66587631"/>
                  </a:ext>
                </a:extLst>
              </a:tr>
              <a:tr h="228600">
                <a:tc>
                  <a:txBody>
                    <a:bodyPr/>
                    <a:lstStyle/>
                    <a:p>
                      <a:pPr algn="r" fontAlgn="b"/>
                      <a:r>
                        <a:rPr lang="et-EE" sz="1400" b="0" i="0" u="none" strike="noStrike">
                          <a:solidFill>
                            <a:srgbClr val="000000"/>
                          </a:solidFill>
                          <a:effectLst/>
                          <a:latin typeface="Arial" panose="020B0604020202020204" pitchFamily="34" charset="0"/>
                        </a:rPr>
                        <a:t>Järva maakond</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15</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05168949"/>
                  </a:ext>
                </a:extLst>
              </a:tr>
              <a:tr h="228600">
                <a:tc>
                  <a:txBody>
                    <a:bodyPr/>
                    <a:lstStyle/>
                    <a:p>
                      <a:pPr algn="r" fontAlgn="b"/>
                      <a:r>
                        <a:rPr lang="et-EE" sz="1400" b="0" i="0" u="none" strike="noStrike">
                          <a:solidFill>
                            <a:srgbClr val="000000"/>
                          </a:solidFill>
                          <a:effectLst/>
                          <a:latin typeface="Arial" panose="020B0604020202020204" pitchFamily="34" charset="0"/>
                        </a:rPr>
                        <a:t>Valgamaa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14</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95166451"/>
                  </a:ext>
                </a:extLst>
              </a:tr>
              <a:tr h="228600">
                <a:tc>
                  <a:txBody>
                    <a:bodyPr/>
                    <a:lstStyle/>
                    <a:p>
                      <a:pPr algn="r" fontAlgn="b"/>
                      <a:r>
                        <a:rPr lang="et-EE" sz="1400" b="0" i="0" u="none" strike="noStrike">
                          <a:solidFill>
                            <a:srgbClr val="000000"/>
                          </a:solidFill>
                          <a:effectLst/>
                          <a:latin typeface="Arial" panose="020B0604020202020204" pitchFamily="34" charset="0"/>
                        </a:rPr>
                        <a:t>Põlvamaa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16</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3630583"/>
                  </a:ext>
                </a:extLst>
              </a:tr>
              <a:tr h="228600">
                <a:tc>
                  <a:txBody>
                    <a:bodyPr/>
                    <a:lstStyle/>
                    <a:p>
                      <a:pPr algn="r" fontAlgn="b"/>
                      <a:r>
                        <a:rPr lang="et-EE" sz="1400" b="0" i="0" u="none" strike="noStrike">
                          <a:solidFill>
                            <a:srgbClr val="000000"/>
                          </a:solidFill>
                          <a:effectLst/>
                          <a:latin typeface="Arial" panose="020B0604020202020204" pitchFamily="34" charset="0"/>
                        </a:rPr>
                        <a:t>Läänemaa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8</a:t>
                      </a:r>
                    </a:p>
                  </a:txBody>
                  <a:tcPr marL="9525" marR="9525" marT="9525" marB="0" anchor="b">
                    <a:lnL>
                      <a:noFill/>
                    </a:lnL>
                    <a:lnR>
                      <a:noFill/>
                    </a:lnR>
                    <a:lnT>
                      <a:noFill/>
                    </a:lnT>
                    <a:lnB>
                      <a:noFill/>
                    </a:lnB>
                  </a:tcPr>
                </a:tc>
                <a:tc>
                  <a:txBody>
                    <a:bodyPr/>
                    <a:lstStyle/>
                    <a:p>
                      <a:pPr algn="ctr" fontAlgn="b"/>
                      <a:endParaRPr lang="et-EE"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65411912"/>
                  </a:ext>
                </a:extLst>
              </a:tr>
              <a:tr h="228600">
                <a:tc>
                  <a:txBody>
                    <a:bodyPr/>
                    <a:lstStyle/>
                    <a:p>
                      <a:pPr algn="r" fontAlgn="b"/>
                      <a:r>
                        <a:rPr lang="et-EE" sz="1400" b="0" i="0" u="none" strike="noStrike">
                          <a:solidFill>
                            <a:srgbClr val="000000"/>
                          </a:solidFill>
                          <a:effectLst/>
                          <a:latin typeface="Arial" panose="020B0604020202020204" pitchFamily="34" charset="0"/>
                        </a:rPr>
                        <a:t>Hiiumaa</a:t>
                      </a:r>
                    </a:p>
                  </a:txBody>
                  <a:tcPr marL="9525" marR="9525" marT="9525" marB="0" anchor="b">
                    <a:lnL>
                      <a:noFill/>
                    </a:lnL>
                    <a:lnR>
                      <a:noFill/>
                    </a:lnR>
                    <a:lnT>
                      <a:noFill/>
                    </a:lnT>
                    <a:lnB>
                      <a:noFill/>
                    </a:lnB>
                  </a:tcPr>
                </a:tc>
                <a:tc>
                  <a:txBody>
                    <a:bodyPr/>
                    <a:lstStyle/>
                    <a:p>
                      <a:pPr algn="ctr" fontAlgn="b"/>
                      <a:r>
                        <a:rPr lang="et-EE" sz="1400" b="0" i="0" u="none" strike="noStrike">
                          <a:solidFill>
                            <a:srgbClr val="000000"/>
                          </a:solidFill>
                          <a:effectLst/>
                          <a:latin typeface="Arial" panose="020B0604020202020204" pitchFamily="34" charset="0"/>
                        </a:rPr>
                        <a:t>5</a:t>
                      </a:r>
                    </a:p>
                  </a:txBody>
                  <a:tcPr marL="9525" marR="9525" marT="9525" marB="0" anchor="b">
                    <a:lnL>
                      <a:noFill/>
                    </a:lnL>
                    <a:lnR>
                      <a:noFill/>
                    </a:lnR>
                    <a:lnT>
                      <a:noFill/>
                    </a:lnT>
                    <a:lnB>
                      <a:noFill/>
                    </a:lnB>
                  </a:tcPr>
                </a:tc>
                <a:tc>
                  <a:txBody>
                    <a:bodyPr/>
                    <a:lstStyle/>
                    <a:p>
                      <a:pPr algn="ctr" fontAlgn="b"/>
                      <a:endParaRPr lang="et-EE"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33889076"/>
                  </a:ext>
                </a:extLst>
              </a:tr>
            </a:tbl>
          </a:graphicData>
        </a:graphic>
      </p:graphicFrame>
      <p:graphicFrame>
        <p:nvGraphicFramePr>
          <p:cNvPr id="18" name="Chart 17">
            <a:extLst>
              <a:ext uri="{FF2B5EF4-FFF2-40B4-BE49-F238E27FC236}">
                <a16:creationId xmlns:a16="http://schemas.microsoft.com/office/drawing/2014/main" id="{0A64CCAD-6918-4D77-8616-A7BFE7D3CC41}"/>
              </a:ext>
            </a:extLst>
          </p:cNvPr>
          <p:cNvGraphicFramePr>
            <a:graphicFrameLocks/>
          </p:cNvGraphicFramePr>
          <p:nvPr>
            <p:extLst>
              <p:ext uri="{D42A27DB-BD31-4B8C-83A1-F6EECF244321}">
                <p14:modId xmlns:p14="http://schemas.microsoft.com/office/powerpoint/2010/main" val="534371085"/>
              </p:ext>
            </p:extLst>
          </p:nvPr>
        </p:nvGraphicFramePr>
        <p:xfrm>
          <a:off x="11146022" y="1978880"/>
          <a:ext cx="2019300" cy="3702844"/>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D35DCFE4-F878-44E5-8D04-DE668B93E8AA}"/>
              </a:ext>
            </a:extLst>
          </p:cNvPr>
          <p:cNvSpPr txBox="1"/>
          <p:nvPr/>
        </p:nvSpPr>
        <p:spPr>
          <a:xfrm>
            <a:off x="5591236" y="5610286"/>
            <a:ext cx="3795653" cy="1292662"/>
          </a:xfrm>
          <a:prstGeom prst="rect">
            <a:avLst/>
          </a:prstGeom>
          <a:noFill/>
        </p:spPr>
        <p:txBody>
          <a:bodyPr wrap="square">
            <a:spAutoFit/>
          </a:bodyPr>
          <a:lstStyle/>
          <a:p>
            <a:r>
              <a:rPr lang="et-EE" sz="1300" b="1" dirty="0"/>
              <a:t>„Muu“:</a:t>
            </a:r>
          </a:p>
          <a:p>
            <a:pPr marL="285750" indent="-285750">
              <a:buFont typeface="Arial" panose="020B0604020202020204" pitchFamily="34" charset="0"/>
              <a:buChar char="•"/>
            </a:pPr>
            <a:r>
              <a:rPr lang="et-EE" sz="1300" dirty="0"/>
              <a:t>Puue</a:t>
            </a:r>
          </a:p>
          <a:p>
            <a:pPr marL="285750" indent="-285750">
              <a:buFont typeface="Arial" panose="020B0604020202020204" pitchFamily="34" charset="0"/>
              <a:buChar char="•"/>
            </a:pPr>
            <a:r>
              <a:rPr lang="et-EE" sz="1300" dirty="0"/>
              <a:t>Puudega inimene</a:t>
            </a:r>
          </a:p>
          <a:p>
            <a:pPr marL="285750" indent="-285750">
              <a:buFont typeface="Arial" panose="020B0604020202020204" pitchFamily="34" charset="0"/>
              <a:buChar char="•"/>
            </a:pPr>
            <a:r>
              <a:rPr lang="et-EE" sz="1300" dirty="0"/>
              <a:t>Õige elab usust</a:t>
            </a:r>
          </a:p>
          <a:p>
            <a:pPr marL="285750" indent="-285750">
              <a:buFont typeface="Arial" panose="020B0604020202020204" pitchFamily="34" charset="0"/>
              <a:buChar char="•"/>
            </a:pPr>
            <a:r>
              <a:rPr lang="et-EE" sz="1300" dirty="0"/>
              <a:t>Töövõimetuspensionär, aga MTÜ juhatuse liige</a:t>
            </a:r>
          </a:p>
          <a:p>
            <a:pPr marL="285750" indent="-285750">
              <a:buFont typeface="Arial" panose="020B0604020202020204" pitchFamily="34" charset="0"/>
              <a:buChar char="•"/>
            </a:pPr>
            <a:r>
              <a:rPr lang="et-EE" sz="1300" dirty="0"/>
              <a:t>Töövõimetuspensionil</a:t>
            </a:r>
          </a:p>
        </p:txBody>
      </p:sp>
      <p:sp>
        <p:nvSpPr>
          <p:cNvPr id="21" name="TextBox 20">
            <a:extLst>
              <a:ext uri="{FF2B5EF4-FFF2-40B4-BE49-F238E27FC236}">
                <a16:creationId xmlns:a16="http://schemas.microsoft.com/office/drawing/2014/main" id="{EF29D09E-27A3-4871-ABE2-809321279CF2}"/>
              </a:ext>
            </a:extLst>
          </p:cNvPr>
          <p:cNvSpPr txBox="1"/>
          <p:nvPr/>
        </p:nvSpPr>
        <p:spPr>
          <a:xfrm>
            <a:off x="9144000" y="5838886"/>
            <a:ext cx="3048000" cy="1092607"/>
          </a:xfrm>
          <a:prstGeom prst="rect">
            <a:avLst/>
          </a:prstGeom>
          <a:noFill/>
        </p:spPr>
        <p:txBody>
          <a:bodyPr wrap="square" rtlCol="0">
            <a:spAutoFit/>
          </a:bodyPr>
          <a:lstStyle/>
          <a:p>
            <a:pPr marL="285750" indent="-285750">
              <a:buFont typeface="Arial" panose="020B0604020202020204" pitchFamily="34" charset="0"/>
              <a:buChar char="•"/>
            </a:pPr>
            <a:r>
              <a:rPr lang="et-EE" sz="1300" dirty="0"/>
              <a:t>Passiivne Sissetulek. Autoritasud investeeringud.</a:t>
            </a:r>
          </a:p>
          <a:p>
            <a:pPr marL="285750" indent="-285750">
              <a:buFont typeface="Arial" panose="020B0604020202020204" pitchFamily="34" charset="0"/>
              <a:buChar char="•"/>
            </a:pPr>
            <a:r>
              <a:rPr lang="et-EE" sz="1300" dirty="0"/>
              <a:t>Invaliid pensionär</a:t>
            </a:r>
          </a:p>
          <a:p>
            <a:pPr marL="285750" indent="-285750">
              <a:buFont typeface="Arial" panose="020B0604020202020204" pitchFamily="34" charset="0"/>
              <a:buChar char="•"/>
            </a:pPr>
            <a:r>
              <a:rPr lang="et-EE" sz="1300" dirty="0"/>
              <a:t>Grupi pensionär</a:t>
            </a:r>
          </a:p>
          <a:p>
            <a:pPr marL="285750" indent="-285750">
              <a:buFont typeface="Arial" panose="020B0604020202020204" pitchFamily="34" charset="0"/>
              <a:buChar char="•"/>
            </a:pPr>
            <a:r>
              <a:rPr lang="et-EE" sz="1300" dirty="0"/>
              <a:t>100 % töövõimetu</a:t>
            </a:r>
          </a:p>
        </p:txBody>
      </p:sp>
    </p:spTree>
    <p:extLst>
      <p:ext uri="{BB962C8B-B14F-4D97-AF65-F5344CB8AC3E}">
        <p14:creationId xmlns:p14="http://schemas.microsoft.com/office/powerpoint/2010/main" val="3507840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2D0174D-7232-4BED-882B-E78846D7CD24}"/>
              </a:ext>
            </a:extLst>
          </p:cNvPr>
          <p:cNvSpPr>
            <a:spLocks noGrp="1"/>
          </p:cNvSpPr>
          <p:nvPr>
            <p:ph type="subTitle" idx="1"/>
          </p:nvPr>
        </p:nvSpPr>
        <p:spPr>
          <a:xfrm>
            <a:off x="271682" y="1592060"/>
            <a:ext cx="3495236" cy="827881"/>
          </a:xfrm>
        </p:spPr>
        <p:txBody>
          <a:bodyPr/>
          <a:lstStyle/>
          <a:p>
            <a:r>
              <a:rPr lang="et-EE" dirty="0"/>
              <a:t>% kõikidest vastanutest. Vanuse lõikes</a:t>
            </a:r>
          </a:p>
        </p:txBody>
      </p:sp>
      <p:sp>
        <p:nvSpPr>
          <p:cNvPr id="7" name="Text Placeholder 2">
            <a:extLst>
              <a:ext uri="{FF2B5EF4-FFF2-40B4-BE49-F238E27FC236}">
                <a16:creationId xmlns:a16="http://schemas.microsoft.com/office/drawing/2014/main" id="{FFD40AA3-B476-40D9-AA18-4E2428F9D2F2}"/>
              </a:ext>
            </a:extLst>
          </p:cNvPr>
          <p:cNvSpPr>
            <a:spLocks noGrp="1"/>
          </p:cNvSpPr>
          <p:nvPr>
            <p:ph type="title"/>
          </p:nvPr>
        </p:nvSpPr>
        <p:spPr>
          <a:xfrm>
            <a:off x="0" y="185737"/>
            <a:ext cx="4038600" cy="1198219"/>
          </a:xfrm>
        </p:spPr>
        <p:txBody>
          <a:bodyPr>
            <a:normAutofit fontScale="90000"/>
          </a:bodyPr>
          <a:lstStyle/>
          <a:p>
            <a:r>
              <a:rPr lang="et-EE" dirty="0">
                <a:solidFill>
                  <a:schemeClr val="accent1">
                    <a:lumMod val="40000"/>
                    <a:lumOff val="60000"/>
                  </a:schemeClr>
                </a:solidFill>
              </a:rPr>
              <a:t>Toidukäitlemisettevõtjate usaldamine toidu ohutuse osas</a:t>
            </a:r>
          </a:p>
        </p:txBody>
      </p:sp>
      <p:graphicFrame>
        <p:nvGraphicFramePr>
          <p:cNvPr id="5" name="Chart 4">
            <a:extLst>
              <a:ext uri="{FF2B5EF4-FFF2-40B4-BE49-F238E27FC236}">
                <a16:creationId xmlns:a16="http://schemas.microsoft.com/office/drawing/2014/main" id="{078EDC72-23EC-4BBC-AB94-57C1F51512B0}"/>
              </a:ext>
            </a:extLst>
          </p:cNvPr>
          <p:cNvGraphicFramePr>
            <a:graphicFrameLocks/>
          </p:cNvGraphicFramePr>
          <p:nvPr>
            <p:extLst>
              <p:ext uri="{D42A27DB-BD31-4B8C-83A1-F6EECF244321}">
                <p14:modId xmlns:p14="http://schemas.microsoft.com/office/powerpoint/2010/main" val="1518846951"/>
              </p:ext>
            </p:extLst>
          </p:nvPr>
        </p:nvGraphicFramePr>
        <p:xfrm>
          <a:off x="4323399" y="-527539"/>
          <a:ext cx="7660005" cy="7807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8265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05CCEA0-8FB8-4077-BA2B-4F7406FFC5FD}"/>
              </a:ext>
            </a:extLst>
          </p:cNvPr>
          <p:cNvSpPr>
            <a:spLocks noGrp="1"/>
          </p:cNvSpPr>
          <p:nvPr>
            <p:ph type="subTitle" idx="1"/>
          </p:nvPr>
        </p:nvSpPr>
        <p:spPr>
          <a:xfrm>
            <a:off x="172827" y="1663401"/>
            <a:ext cx="3495236" cy="827881"/>
          </a:xfrm>
        </p:spPr>
        <p:txBody>
          <a:bodyPr/>
          <a:lstStyle/>
          <a:p>
            <a:r>
              <a:rPr lang="et-EE" dirty="0"/>
              <a:t>% kõikidest vastanutest. Peamise suhtluskeele lõikes</a:t>
            </a:r>
          </a:p>
        </p:txBody>
      </p:sp>
      <p:sp>
        <p:nvSpPr>
          <p:cNvPr id="10" name="Text Placeholder 2">
            <a:extLst>
              <a:ext uri="{FF2B5EF4-FFF2-40B4-BE49-F238E27FC236}">
                <a16:creationId xmlns:a16="http://schemas.microsoft.com/office/drawing/2014/main" id="{66CEADE4-D95D-4EF1-B878-4FF236062E2C}"/>
              </a:ext>
            </a:extLst>
          </p:cNvPr>
          <p:cNvSpPr>
            <a:spLocks noGrp="1"/>
          </p:cNvSpPr>
          <p:nvPr>
            <p:ph type="title"/>
          </p:nvPr>
        </p:nvSpPr>
        <p:spPr>
          <a:xfrm>
            <a:off x="12699" y="135924"/>
            <a:ext cx="4013200" cy="1196032"/>
          </a:xfrm>
        </p:spPr>
        <p:txBody>
          <a:bodyPr>
            <a:normAutofit fontScale="90000"/>
          </a:bodyPr>
          <a:lstStyle/>
          <a:p>
            <a:r>
              <a:rPr lang="et-EE" dirty="0">
                <a:solidFill>
                  <a:schemeClr val="accent1">
                    <a:lumMod val="40000"/>
                    <a:lumOff val="60000"/>
                  </a:schemeClr>
                </a:solidFill>
              </a:rPr>
              <a:t>Toidukäitlemisettevõtjate usaldamine toidu ohutuse osas</a:t>
            </a:r>
          </a:p>
        </p:txBody>
      </p:sp>
      <p:graphicFrame>
        <p:nvGraphicFramePr>
          <p:cNvPr id="11" name="Chart 10">
            <a:extLst>
              <a:ext uri="{FF2B5EF4-FFF2-40B4-BE49-F238E27FC236}">
                <a16:creationId xmlns:a16="http://schemas.microsoft.com/office/drawing/2014/main" id="{17B3B096-DCDF-4F67-88AB-FE43983180A2}"/>
              </a:ext>
            </a:extLst>
          </p:cNvPr>
          <p:cNvGraphicFramePr>
            <a:graphicFrameLocks/>
          </p:cNvGraphicFramePr>
          <p:nvPr>
            <p:extLst>
              <p:ext uri="{D42A27DB-BD31-4B8C-83A1-F6EECF244321}">
                <p14:modId xmlns:p14="http://schemas.microsoft.com/office/powerpoint/2010/main" val="3426822367"/>
              </p:ext>
            </p:extLst>
          </p:nvPr>
        </p:nvGraphicFramePr>
        <p:xfrm>
          <a:off x="4025899" y="-879231"/>
          <a:ext cx="8674778" cy="8071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5420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B99B5D4-56E0-4341-B854-8FBB47C7CB03}"/>
              </a:ext>
            </a:extLst>
          </p:cNvPr>
          <p:cNvSpPr>
            <a:spLocks noGrp="1"/>
          </p:cNvSpPr>
          <p:nvPr>
            <p:ph type="subTitle" idx="1"/>
          </p:nvPr>
        </p:nvSpPr>
        <p:spPr>
          <a:xfrm>
            <a:off x="271682" y="1542633"/>
            <a:ext cx="3495236" cy="1474032"/>
          </a:xfrm>
        </p:spPr>
        <p:txBody>
          <a:bodyPr/>
          <a:lstStyle/>
          <a:p>
            <a:r>
              <a:rPr lang="et-EE" dirty="0"/>
              <a:t>% kõikidest vastanutest. Elukoha lõikes</a:t>
            </a:r>
          </a:p>
          <a:p>
            <a:r>
              <a:rPr lang="et-EE" dirty="0"/>
              <a:t>Kesk-Eesti on taas keskmisest usaldavam</a:t>
            </a:r>
          </a:p>
        </p:txBody>
      </p:sp>
      <p:sp>
        <p:nvSpPr>
          <p:cNvPr id="9" name="Text Placeholder 2">
            <a:extLst>
              <a:ext uri="{FF2B5EF4-FFF2-40B4-BE49-F238E27FC236}">
                <a16:creationId xmlns:a16="http://schemas.microsoft.com/office/drawing/2014/main" id="{6DB90914-A9AF-4EA7-88EA-4EB892DBBC18}"/>
              </a:ext>
            </a:extLst>
          </p:cNvPr>
          <p:cNvSpPr>
            <a:spLocks noGrp="1"/>
          </p:cNvSpPr>
          <p:nvPr>
            <p:ph type="title"/>
          </p:nvPr>
        </p:nvSpPr>
        <p:spPr>
          <a:xfrm>
            <a:off x="0" y="185738"/>
            <a:ext cx="4038600" cy="1047976"/>
          </a:xfrm>
        </p:spPr>
        <p:txBody>
          <a:bodyPr>
            <a:normAutofit fontScale="90000"/>
          </a:bodyPr>
          <a:lstStyle/>
          <a:p>
            <a:r>
              <a:rPr lang="et-EE" dirty="0">
                <a:solidFill>
                  <a:schemeClr val="accent1">
                    <a:lumMod val="40000"/>
                    <a:lumOff val="60000"/>
                  </a:schemeClr>
                </a:solidFill>
              </a:rPr>
              <a:t>Toidukäitlemisettevõtjate usaldamine toidu ohutuse osas</a:t>
            </a:r>
          </a:p>
        </p:txBody>
      </p:sp>
      <p:graphicFrame>
        <p:nvGraphicFramePr>
          <p:cNvPr id="8" name="Chart 7">
            <a:extLst>
              <a:ext uri="{FF2B5EF4-FFF2-40B4-BE49-F238E27FC236}">
                <a16:creationId xmlns:a16="http://schemas.microsoft.com/office/drawing/2014/main" id="{1AA14962-9C77-419A-9F25-0B97E037C0C6}"/>
              </a:ext>
            </a:extLst>
          </p:cNvPr>
          <p:cNvGraphicFramePr>
            <a:graphicFrameLocks/>
          </p:cNvGraphicFramePr>
          <p:nvPr>
            <p:extLst>
              <p:ext uri="{D42A27DB-BD31-4B8C-83A1-F6EECF244321}">
                <p14:modId xmlns:p14="http://schemas.microsoft.com/office/powerpoint/2010/main" val="1971569262"/>
              </p:ext>
            </p:extLst>
          </p:nvPr>
        </p:nvGraphicFramePr>
        <p:xfrm>
          <a:off x="3952438" y="-778669"/>
          <a:ext cx="8288215" cy="7935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099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B1443CD-A9E8-4808-97E8-FAA4649E2575}"/>
              </a:ext>
            </a:extLst>
          </p:cNvPr>
          <p:cNvSpPr>
            <a:spLocks noGrp="1"/>
          </p:cNvSpPr>
          <p:nvPr>
            <p:ph type="subTitle" idx="1"/>
          </p:nvPr>
        </p:nvSpPr>
        <p:spPr>
          <a:xfrm>
            <a:off x="176175" y="1618752"/>
            <a:ext cx="3495236" cy="827881"/>
          </a:xfrm>
        </p:spPr>
        <p:txBody>
          <a:bodyPr/>
          <a:lstStyle/>
          <a:p>
            <a:r>
              <a:rPr lang="et-EE" dirty="0"/>
              <a:t>% kõikidest vastanutest. Elukoha lõikes</a:t>
            </a:r>
          </a:p>
        </p:txBody>
      </p:sp>
      <p:sp>
        <p:nvSpPr>
          <p:cNvPr id="10" name="Text Placeholder 2">
            <a:extLst>
              <a:ext uri="{FF2B5EF4-FFF2-40B4-BE49-F238E27FC236}">
                <a16:creationId xmlns:a16="http://schemas.microsoft.com/office/drawing/2014/main" id="{18F0EFA8-A4AA-4A39-A03B-4017E31F6CD1}"/>
              </a:ext>
            </a:extLst>
          </p:cNvPr>
          <p:cNvSpPr>
            <a:spLocks noGrp="1"/>
          </p:cNvSpPr>
          <p:nvPr>
            <p:ph type="title"/>
          </p:nvPr>
        </p:nvSpPr>
        <p:spPr>
          <a:xfrm>
            <a:off x="0" y="185738"/>
            <a:ext cx="4000500" cy="1185862"/>
          </a:xfrm>
        </p:spPr>
        <p:txBody>
          <a:bodyPr>
            <a:normAutofit fontScale="90000"/>
          </a:bodyPr>
          <a:lstStyle/>
          <a:p>
            <a:r>
              <a:rPr lang="et-EE" dirty="0">
                <a:solidFill>
                  <a:schemeClr val="accent1">
                    <a:lumMod val="40000"/>
                    <a:lumOff val="60000"/>
                  </a:schemeClr>
                </a:solidFill>
              </a:rPr>
              <a:t>Toidukäitlemisettevõtjate usaldamine toidu ohutuse osas</a:t>
            </a:r>
          </a:p>
        </p:txBody>
      </p:sp>
      <p:graphicFrame>
        <p:nvGraphicFramePr>
          <p:cNvPr id="11" name="Chart 10">
            <a:extLst>
              <a:ext uri="{FF2B5EF4-FFF2-40B4-BE49-F238E27FC236}">
                <a16:creationId xmlns:a16="http://schemas.microsoft.com/office/drawing/2014/main" id="{B8BD9B89-6431-4DEF-8A10-5374BE045641}"/>
              </a:ext>
            </a:extLst>
          </p:cNvPr>
          <p:cNvGraphicFramePr>
            <a:graphicFrameLocks/>
          </p:cNvGraphicFramePr>
          <p:nvPr>
            <p:extLst>
              <p:ext uri="{D42A27DB-BD31-4B8C-83A1-F6EECF244321}">
                <p14:modId xmlns:p14="http://schemas.microsoft.com/office/powerpoint/2010/main" val="1439521110"/>
              </p:ext>
            </p:extLst>
          </p:nvPr>
        </p:nvGraphicFramePr>
        <p:xfrm>
          <a:off x="4000500" y="-527536"/>
          <a:ext cx="8340969" cy="7754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921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3B54-DEBD-4C97-8E04-D5BFF0CC8AD5}"/>
              </a:ext>
            </a:extLst>
          </p:cNvPr>
          <p:cNvSpPr>
            <a:spLocks noGrp="1"/>
          </p:cNvSpPr>
          <p:nvPr>
            <p:ph type="title"/>
          </p:nvPr>
        </p:nvSpPr>
        <p:spPr>
          <a:xfrm>
            <a:off x="271680" y="185912"/>
            <a:ext cx="3639919" cy="1581104"/>
          </a:xfrm>
        </p:spPr>
        <p:txBody>
          <a:bodyPr>
            <a:normAutofit fontScale="90000"/>
          </a:bodyPr>
          <a:lstStyle/>
          <a:p>
            <a:r>
              <a:rPr lang="et-EE" dirty="0">
                <a:solidFill>
                  <a:srgbClr val="FFCDCD"/>
                </a:solidFill>
              </a:rPr>
              <a:t>Jaekaubanduse ja toitlustusettevõtete usaldamine toidu ohutuse osas</a:t>
            </a:r>
          </a:p>
        </p:txBody>
      </p:sp>
      <p:sp>
        <p:nvSpPr>
          <p:cNvPr id="3" name="Text Placeholder 2">
            <a:extLst>
              <a:ext uri="{FF2B5EF4-FFF2-40B4-BE49-F238E27FC236}">
                <a16:creationId xmlns:a16="http://schemas.microsoft.com/office/drawing/2014/main" id="{7F0EBD80-6CD4-46A2-94DC-6090C9E3AC5D}"/>
              </a:ext>
            </a:extLst>
          </p:cNvPr>
          <p:cNvSpPr>
            <a:spLocks noGrp="1"/>
          </p:cNvSpPr>
          <p:nvPr>
            <p:ph type="body" sz="quarter" idx="13"/>
          </p:nvPr>
        </p:nvSpPr>
        <p:spPr>
          <a:xfrm>
            <a:off x="271681" y="2706130"/>
            <a:ext cx="3495236" cy="3650219"/>
          </a:xfrm>
        </p:spPr>
        <p:txBody>
          <a:bodyPr/>
          <a:lstStyle/>
          <a:p>
            <a:r>
              <a:rPr lang="et-EE" dirty="0"/>
              <a:t>Jaekaubanduse ja toitlustusettevõtete usaldamise muster on analoogne eelmistega, ehk pädevust ja teadmisi hinnatakse kõrgemalt kui tegelikku käitumist.</a:t>
            </a:r>
          </a:p>
          <a:p>
            <a:r>
              <a:rPr lang="et-EE" dirty="0"/>
              <a:t>Samas on kõigi vaadeldud aspektide hinnangud veidi kriitilisemad kui põllumajandusettevõtjate ja toidukäitlemisettevõtjate puhul. Erinevus ei ole siiski suur ja põhimõtteline</a:t>
            </a:r>
          </a:p>
          <a:p>
            <a:endParaRPr lang="et-EE" dirty="0"/>
          </a:p>
        </p:txBody>
      </p:sp>
      <p:sp>
        <p:nvSpPr>
          <p:cNvPr id="4" name="Subtitle 3">
            <a:extLst>
              <a:ext uri="{FF2B5EF4-FFF2-40B4-BE49-F238E27FC236}">
                <a16:creationId xmlns:a16="http://schemas.microsoft.com/office/drawing/2014/main" id="{007E0CB9-195C-44CB-8662-9A80E8C66C0D}"/>
              </a:ext>
            </a:extLst>
          </p:cNvPr>
          <p:cNvSpPr>
            <a:spLocks noGrp="1"/>
          </p:cNvSpPr>
          <p:nvPr>
            <p:ph type="subTitle" idx="1"/>
          </p:nvPr>
        </p:nvSpPr>
        <p:spPr>
          <a:xfrm>
            <a:off x="344021" y="1629131"/>
            <a:ext cx="3495236" cy="827881"/>
          </a:xfrm>
        </p:spPr>
        <p:txBody>
          <a:bodyPr/>
          <a:lstStyle/>
          <a:p>
            <a:r>
              <a:rPr lang="et-EE" dirty="0"/>
              <a:t>% kõikidest vastanutest</a:t>
            </a:r>
          </a:p>
        </p:txBody>
      </p:sp>
      <p:graphicFrame>
        <p:nvGraphicFramePr>
          <p:cNvPr id="7" name="Chart 6">
            <a:extLst>
              <a:ext uri="{FF2B5EF4-FFF2-40B4-BE49-F238E27FC236}">
                <a16:creationId xmlns:a16="http://schemas.microsoft.com/office/drawing/2014/main" id="{28D55DDA-237F-44BA-BFFC-F85BC4E629D1}"/>
              </a:ext>
            </a:extLst>
          </p:cNvPr>
          <p:cNvGraphicFramePr>
            <a:graphicFrameLocks/>
          </p:cNvGraphicFramePr>
          <p:nvPr>
            <p:extLst>
              <p:ext uri="{D42A27DB-BD31-4B8C-83A1-F6EECF244321}">
                <p14:modId xmlns:p14="http://schemas.microsoft.com/office/powerpoint/2010/main" val="1933409281"/>
              </p:ext>
            </p:extLst>
          </p:nvPr>
        </p:nvGraphicFramePr>
        <p:xfrm>
          <a:off x="4753426" y="267493"/>
          <a:ext cx="6909267" cy="60888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5282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0F23-0817-4FAB-9BAC-A118A2F5178F}"/>
              </a:ext>
            </a:extLst>
          </p:cNvPr>
          <p:cNvSpPr>
            <a:spLocks noGrp="1"/>
          </p:cNvSpPr>
          <p:nvPr>
            <p:ph type="title"/>
          </p:nvPr>
        </p:nvSpPr>
        <p:spPr>
          <a:xfrm>
            <a:off x="271680" y="185912"/>
            <a:ext cx="3589119" cy="1173331"/>
          </a:xfrm>
        </p:spPr>
        <p:txBody>
          <a:bodyPr>
            <a:normAutofit fontScale="90000"/>
          </a:bodyPr>
          <a:lstStyle/>
          <a:p>
            <a:r>
              <a:rPr lang="et-EE" dirty="0">
                <a:solidFill>
                  <a:srgbClr val="FFCDCD"/>
                </a:solidFill>
              </a:rPr>
              <a:t>Jaekaubanduse ja toitlustusettevõtete usaldamine toidu ohutuse osas</a:t>
            </a:r>
          </a:p>
        </p:txBody>
      </p:sp>
      <p:sp>
        <p:nvSpPr>
          <p:cNvPr id="3" name="Text Placeholder 2">
            <a:extLst>
              <a:ext uri="{FF2B5EF4-FFF2-40B4-BE49-F238E27FC236}">
                <a16:creationId xmlns:a16="http://schemas.microsoft.com/office/drawing/2014/main" id="{56B83F9A-7CF6-404A-9DF2-420B47D1C5C5}"/>
              </a:ext>
            </a:extLst>
          </p:cNvPr>
          <p:cNvSpPr>
            <a:spLocks noGrp="1"/>
          </p:cNvSpPr>
          <p:nvPr>
            <p:ph type="body" sz="quarter" idx="13"/>
          </p:nvPr>
        </p:nvSpPr>
        <p:spPr/>
        <p:txBody>
          <a:bodyPr/>
          <a:lstStyle/>
          <a:p>
            <a:pPr marL="0" indent="0">
              <a:buNone/>
            </a:pPr>
            <a:r>
              <a:rPr lang="et-EE" dirty="0"/>
              <a:t>Statistiliselt olulisi erinevusi ei ole</a:t>
            </a:r>
          </a:p>
        </p:txBody>
      </p:sp>
      <p:sp>
        <p:nvSpPr>
          <p:cNvPr id="4" name="Subtitle 3">
            <a:extLst>
              <a:ext uri="{FF2B5EF4-FFF2-40B4-BE49-F238E27FC236}">
                <a16:creationId xmlns:a16="http://schemas.microsoft.com/office/drawing/2014/main" id="{E7077997-8D60-44C8-AD34-918EC053FE14}"/>
              </a:ext>
            </a:extLst>
          </p:cNvPr>
          <p:cNvSpPr>
            <a:spLocks noGrp="1"/>
          </p:cNvSpPr>
          <p:nvPr>
            <p:ph type="subTitle" idx="1"/>
          </p:nvPr>
        </p:nvSpPr>
        <p:spPr>
          <a:xfrm>
            <a:off x="271681" y="1519881"/>
            <a:ext cx="3495236" cy="541714"/>
          </a:xfrm>
        </p:spPr>
        <p:txBody>
          <a:bodyPr/>
          <a:lstStyle/>
          <a:p>
            <a:r>
              <a:rPr lang="et-EE" dirty="0"/>
              <a:t>% kõikidest vastanutest. Soo lõikes</a:t>
            </a:r>
          </a:p>
        </p:txBody>
      </p:sp>
      <p:graphicFrame>
        <p:nvGraphicFramePr>
          <p:cNvPr id="7" name="Chart 6">
            <a:extLst>
              <a:ext uri="{FF2B5EF4-FFF2-40B4-BE49-F238E27FC236}">
                <a16:creationId xmlns:a16="http://schemas.microsoft.com/office/drawing/2014/main" id="{00000000-0008-0000-0A00-00000B000000}"/>
              </a:ext>
            </a:extLst>
          </p:cNvPr>
          <p:cNvGraphicFramePr>
            <a:graphicFrameLocks/>
          </p:cNvGraphicFramePr>
          <p:nvPr>
            <p:extLst>
              <p:ext uri="{D42A27DB-BD31-4B8C-83A1-F6EECF244321}">
                <p14:modId xmlns:p14="http://schemas.microsoft.com/office/powerpoint/2010/main" val="88548196"/>
              </p:ext>
            </p:extLst>
          </p:nvPr>
        </p:nvGraphicFramePr>
        <p:xfrm>
          <a:off x="4248641" y="-810598"/>
          <a:ext cx="8165123" cy="7967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670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0F23-0817-4FAB-9BAC-A118A2F5178F}"/>
              </a:ext>
            </a:extLst>
          </p:cNvPr>
          <p:cNvSpPr>
            <a:spLocks noGrp="1"/>
          </p:cNvSpPr>
          <p:nvPr>
            <p:ph type="title"/>
          </p:nvPr>
        </p:nvSpPr>
        <p:spPr>
          <a:xfrm>
            <a:off x="271680" y="185912"/>
            <a:ext cx="3589119" cy="1399506"/>
          </a:xfrm>
        </p:spPr>
        <p:txBody>
          <a:bodyPr>
            <a:normAutofit fontScale="90000"/>
          </a:bodyPr>
          <a:lstStyle/>
          <a:p>
            <a:r>
              <a:rPr lang="et-EE" dirty="0">
                <a:solidFill>
                  <a:srgbClr val="FFCDCD"/>
                </a:solidFill>
              </a:rPr>
              <a:t>Jaekaubanduse ja toitlustusettevõtete usaldamine toidu ohutuse osas</a:t>
            </a:r>
          </a:p>
        </p:txBody>
      </p:sp>
      <p:sp>
        <p:nvSpPr>
          <p:cNvPr id="3" name="Text Placeholder 2">
            <a:extLst>
              <a:ext uri="{FF2B5EF4-FFF2-40B4-BE49-F238E27FC236}">
                <a16:creationId xmlns:a16="http://schemas.microsoft.com/office/drawing/2014/main" id="{56B83F9A-7CF6-404A-9DF2-420B47D1C5C5}"/>
              </a:ext>
            </a:extLst>
          </p:cNvPr>
          <p:cNvSpPr>
            <a:spLocks noGrp="1"/>
          </p:cNvSpPr>
          <p:nvPr>
            <p:ph type="body" sz="quarter" idx="13"/>
          </p:nvPr>
        </p:nvSpPr>
        <p:spPr>
          <a:xfrm>
            <a:off x="271681" y="2950917"/>
            <a:ext cx="3495236" cy="3405432"/>
          </a:xfrm>
        </p:spPr>
        <p:txBody>
          <a:bodyPr/>
          <a:lstStyle/>
          <a:p>
            <a:r>
              <a:rPr lang="et-EE" dirty="0"/>
              <a:t>Vanusegruppide hinnangud järgivad sama mustrit ning erinevused on kokkuvõttes väikesed.</a:t>
            </a:r>
          </a:p>
        </p:txBody>
      </p:sp>
      <p:sp>
        <p:nvSpPr>
          <p:cNvPr id="4" name="Subtitle 3">
            <a:extLst>
              <a:ext uri="{FF2B5EF4-FFF2-40B4-BE49-F238E27FC236}">
                <a16:creationId xmlns:a16="http://schemas.microsoft.com/office/drawing/2014/main" id="{E7077997-8D60-44C8-AD34-918EC053FE14}"/>
              </a:ext>
            </a:extLst>
          </p:cNvPr>
          <p:cNvSpPr>
            <a:spLocks noGrp="1"/>
          </p:cNvSpPr>
          <p:nvPr>
            <p:ph type="subTitle" idx="1"/>
          </p:nvPr>
        </p:nvSpPr>
        <p:spPr>
          <a:xfrm>
            <a:off x="318621" y="1585418"/>
            <a:ext cx="3495236" cy="827881"/>
          </a:xfrm>
        </p:spPr>
        <p:txBody>
          <a:bodyPr/>
          <a:lstStyle/>
          <a:p>
            <a:r>
              <a:rPr lang="et-EE" dirty="0"/>
              <a:t>% kõikidest vastanutest. Vanuse lõikes</a:t>
            </a:r>
          </a:p>
        </p:txBody>
      </p:sp>
      <p:graphicFrame>
        <p:nvGraphicFramePr>
          <p:cNvPr id="8" name="Chart 7">
            <a:extLst>
              <a:ext uri="{FF2B5EF4-FFF2-40B4-BE49-F238E27FC236}">
                <a16:creationId xmlns:a16="http://schemas.microsoft.com/office/drawing/2014/main" id="{1244645B-872F-4C3E-B68D-D87FE7517232}"/>
              </a:ext>
            </a:extLst>
          </p:cNvPr>
          <p:cNvGraphicFramePr>
            <a:graphicFrameLocks/>
          </p:cNvGraphicFramePr>
          <p:nvPr>
            <p:extLst>
              <p:ext uri="{D42A27DB-BD31-4B8C-83A1-F6EECF244321}">
                <p14:modId xmlns:p14="http://schemas.microsoft.com/office/powerpoint/2010/main" val="3265574219"/>
              </p:ext>
            </p:extLst>
          </p:nvPr>
        </p:nvGraphicFramePr>
        <p:xfrm>
          <a:off x="4497757" y="-246184"/>
          <a:ext cx="7371717" cy="7350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883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0F23-0817-4FAB-9BAC-A118A2F5178F}"/>
              </a:ext>
            </a:extLst>
          </p:cNvPr>
          <p:cNvSpPr>
            <a:spLocks noGrp="1"/>
          </p:cNvSpPr>
          <p:nvPr>
            <p:ph type="title"/>
          </p:nvPr>
        </p:nvSpPr>
        <p:spPr>
          <a:xfrm>
            <a:off x="271680" y="185912"/>
            <a:ext cx="3589119" cy="1413037"/>
          </a:xfrm>
        </p:spPr>
        <p:txBody>
          <a:bodyPr>
            <a:normAutofit fontScale="90000"/>
          </a:bodyPr>
          <a:lstStyle/>
          <a:p>
            <a:r>
              <a:rPr lang="et-EE" dirty="0">
                <a:solidFill>
                  <a:srgbClr val="FFCDCD"/>
                </a:solidFill>
              </a:rPr>
              <a:t>Jaekaubanduse ja toitlustusettevõtete usaldamine toidu ohutuse osas</a:t>
            </a:r>
          </a:p>
        </p:txBody>
      </p:sp>
      <p:sp>
        <p:nvSpPr>
          <p:cNvPr id="4" name="Subtitle 3">
            <a:extLst>
              <a:ext uri="{FF2B5EF4-FFF2-40B4-BE49-F238E27FC236}">
                <a16:creationId xmlns:a16="http://schemas.microsoft.com/office/drawing/2014/main" id="{E7077997-8D60-44C8-AD34-918EC053FE14}"/>
              </a:ext>
            </a:extLst>
          </p:cNvPr>
          <p:cNvSpPr>
            <a:spLocks noGrp="1"/>
          </p:cNvSpPr>
          <p:nvPr>
            <p:ph type="subTitle" idx="1"/>
          </p:nvPr>
        </p:nvSpPr>
        <p:spPr>
          <a:xfrm>
            <a:off x="271681" y="1598949"/>
            <a:ext cx="3495236" cy="827881"/>
          </a:xfrm>
        </p:spPr>
        <p:txBody>
          <a:bodyPr/>
          <a:lstStyle/>
          <a:p>
            <a:r>
              <a:rPr lang="et-EE" dirty="0"/>
              <a:t>% kõikidest vastanutest. Vanuse lõikes</a:t>
            </a:r>
          </a:p>
        </p:txBody>
      </p:sp>
      <p:graphicFrame>
        <p:nvGraphicFramePr>
          <p:cNvPr id="9" name="Chart 8">
            <a:extLst>
              <a:ext uri="{FF2B5EF4-FFF2-40B4-BE49-F238E27FC236}">
                <a16:creationId xmlns:a16="http://schemas.microsoft.com/office/drawing/2014/main" id="{280A1D39-8812-49DF-9068-FFED01EFD62C}"/>
              </a:ext>
            </a:extLst>
          </p:cNvPr>
          <p:cNvGraphicFramePr>
            <a:graphicFrameLocks/>
          </p:cNvGraphicFramePr>
          <p:nvPr>
            <p:extLst>
              <p:ext uri="{D42A27DB-BD31-4B8C-83A1-F6EECF244321}">
                <p14:modId xmlns:p14="http://schemas.microsoft.com/office/powerpoint/2010/main" val="3822767097"/>
              </p:ext>
            </p:extLst>
          </p:nvPr>
        </p:nvGraphicFramePr>
        <p:xfrm>
          <a:off x="4246501" y="-492369"/>
          <a:ext cx="7945499" cy="7719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2726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83F9A-7CF6-404A-9DF2-420B47D1C5C5}"/>
              </a:ext>
            </a:extLst>
          </p:cNvPr>
          <p:cNvSpPr>
            <a:spLocks noGrp="1"/>
          </p:cNvSpPr>
          <p:nvPr>
            <p:ph type="body" sz="quarter" idx="13"/>
          </p:nvPr>
        </p:nvSpPr>
        <p:spPr>
          <a:xfrm>
            <a:off x="271681" y="2755557"/>
            <a:ext cx="3495236" cy="3600792"/>
          </a:xfrm>
        </p:spPr>
        <p:txBody>
          <a:bodyPr/>
          <a:lstStyle/>
          <a:p>
            <a:r>
              <a:rPr lang="et-EE" dirty="0"/>
              <a:t>Ka keele lõikes ei ole erinevused märkimisväärsed</a:t>
            </a:r>
          </a:p>
        </p:txBody>
      </p:sp>
      <p:sp>
        <p:nvSpPr>
          <p:cNvPr id="4" name="Subtitle 3">
            <a:extLst>
              <a:ext uri="{FF2B5EF4-FFF2-40B4-BE49-F238E27FC236}">
                <a16:creationId xmlns:a16="http://schemas.microsoft.com/office/drawing/2014/main" id="{E7077997-8D60-44C8-AD34-918EC053FE14}"/>
              </a:ext>
            </a:extLst>
          </p:cNvPr>
          <p:cNvSpPr>
            <a:spLocks noGrp="1"/>
          </p:cNvSpPr>
          <p:nvPr>
            <p:ph type="subTitle" idx="1"/>
          </p:nvPr>
        </p:nvSpPr>
        <p:spPr>
          <a:xfrm>
            <a:off x="271680" y="1604417"/>
            <a:ext cx="3495236" cy="827881"/>
          </a:xfrm>
        </p:spPr>
        <p:txBody>
          <a:bodyPr/>
          <a:lstStyle/>
          <a:p>
            <a:r>
              <a:rPr lang="et-EE" dirty="0"/>
              <a:t>% kõikidest vastanutest. Peamise suhtluskeele lõikes</a:t>
            </a:r>
          </a:p>
        </p:txBody>
      </p:sp>
      <p:sp>
        <p:nvSpPr>
          <p:cNvPr id="7" name="Text Placeholder 2">
            <a:extLst>
              <a:ext uri="{FF2B5EF4-FFF2-40B4-BE49-F238E27FC236}">
                <a16:creationId xmlns:a16="http://schemas.microsoft.com/office/drawing/2014/main" id="{56B83F9A-7CF6-404A-9DF2-420B47D1C5C5}"/>
              </a:ext>
            </a:extLst>
          </p:cNvPr>
          <p:cNvSpPr>
            <a:spLocks noGrp="1"/>
          </p:cNvSpPr>
          <p:nvPr>
            <p:ph type="title"/>
          </p:nvPr>
        </p:nvSpPr>
        <p:spPr>
          <a:xfrm>
            <a:off x="271463" y="185738"/>
            <a:ext cx="3589337" cy="1419225"/>
          </a:xfrm>
        </p:spPr>
        <p:txBody>
          <a:bodyPr>
            <a:normAutofit fontScale="90000"/>
          </a:bodyPr>
          <a:lstStyle/>
          <a:p>
            <a:r>
              <a:rPr lang="et-EE" dirty="0">
                <a:solidFill>
                  <a:srgbClr val="FFCDCD"/>
                </a:solidFill>
              </a:rPr>
              <a:t>Jaekaubanduse ja toitlustusettevõtete usaldamine toidu ohutuse osas</a:t>
            </a:r>
          </a:p>
        </p:txBody>
      </p:sp>
      <p:graphicFrame>
        <p:nvGraphicFramePr>
          <p:cNvPr id="8" name="Chart 7">
            <a:extLst>
              <a:ext uri="{FF2B5EF4-FFF2-40B4-BE49-F238E27FC236}">
                <a16:creationId xmlns:a16="http://schemas.microsoft.com/office/drawing/2014/main" id="{0836B45E-FA47-41B3-9DFE-70A1354BE99B}"/>
              </a:ext>
            </a:extLst>
          </p:cNvPr>
          <p:cNvGraphicFramePr>
            <a:graphicFrameLocks/>
          </p:cNvGraphicFramePr>
          <p:nvPr>
            <p:extLst>
              <p:ext uri="{D42A27DB-BD31-4B8C-83A1-F6EECF244321}">
                <p14:modId xmlns:p14="http://schemas.microsoft.com/office/powerpoint/2010/main" val="3561423747"/>
              </p:ext>
            </p:extLst>
          </p:nvPr>
        </p:nvGraphicFramePr>
        <p:xfrm>
          <a:off x="4117930" y="-738555"/>
          <a:ext cx="8426543" cy="79130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970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0F23-0817-4FAB-9BAC-A118A2F5178F}"/>
              </a:ext>
            </a:extLst>
          </p:cNvPr>
          <p:cNvSpPr>
            <a:spLocks noGrp="1"/>
          </p:cNvSpPr>
          <p:nvPr>
            <p:ph type="title"/>
          </p:nvPr>
        </p:nvSpPr>
        <p:spPr>
          <a:xfrm>
            <a:off x="271680" y="185912"/>
            <a:ext cx="3589119" cy="1579142"/>
          </a:xfrm>
        </p:spPr>
        <p:txBody>
          <a:bodyPr>
            <a:normAutofit fontScale="90000"/>
          </a:bodyPr>
          <a:lstStyle/>
          <a:p>
            <a:r>
              <a:rPr lang="et-EE" dirty="0">
                <a:solidFill>
                  <a:srgbClr val="FFCDCD"/>
                </a:solidFill>
              </a:rPr>
              <a:t>Jaekaubanduse ja toitlustusettevõtete usaldamine toidu ohutuse osas</a:t>
            </a:r>
          </a:p>
        </p:txBody>
      </p:sp>
      <p:sp>
        <p:nvSpPr>
          <p:cNvPr id="3" name="Text Placeholder 2">
            <a:extLst>
              <a:ext uri="{FF2B5EF4-FFF2-40B4-BE49-F238E27FC236}">
                <a16:creationId xmlns:a16="http://schemas.microsoft.com/office/drawing/2014/main" id="{56B83F9A-7CF6-404A-9DF2-420B47D1C5C5}"/>
              </a:ext>
            </a:extLst>
          </p:cNvPr>
          <p:cNvSpPr>
            <a:spLocks noGrp="1"/>
          </p:cNvSpPr>
          <p:nvPr>
            <p:ph type="body" sz="quarter" idx="13"/>
          </p:nvPr>
        </p:nvSpPr>
        <p:spPr>
          <a:xfrm>
            <a:off x="271681" y="2792627"/>
            <a:ext cx="3495236" cy="3563722"/>
          </a:xfrm>
        </p:spPr>
        <p:txBody>
          <a:bodyPr/>
          <a:lstStyle/>
          <a:p>
            <a:r>
              <a:rPr lang="et-EE" dirty="0"/>
              <a:t>Kesk-Eesti hinnangud ei ole seekord läbivalt paremad, kuid Lõuna-Eesti hinnangud on reeglina keskmisest veidi madalamad.</a:t>
            </a:r>
          </a:p>
        </p:txBody>
      </p:sp>
      <p:sp>
        <p:nvSpPr>
          <p:cNvPr id="4" name="Subtitle 3">
            <a:extLst>
              <a:ext uri="{FF2B5EF4-FFF2-40B4-BE49-F238E27FC236}">
                <a16:creationId xmlns:a16="http://schemas.microsoft.com/office/drawing/2014/main" id="{E7077997-8D60-44C8-AD34-918EC053FE14}"/>
              </a:ext>
            </a:extLst>
          </p:cNvPr>
          <p:cNvSpPr>
            <a:spLocks noGrp="1"/>
          </p:cNvSpPr>
          <p:nvPr>
            <p:ph type="subTitle" idx="1"/>
          </p:nvPr>
        </p:nvSpPr>
        <p:spPr>
          <a:xfrm>
            <a:off x="271680" y="1765054"/>
            <a:ext cx="3495236" cy="827881"/>
          </a:xfrm>
        </p:spPr>
        <p:txBody>
          <a:bodyPr/>
          <a:lstStyle/>
          <a:p>
            <a:r>
              <a:rPr lang="et-EE" dirty="0"/>
              <a:t>% kõikidest vastanutest. Elukoha lõikes</a:t>
            </a:r>
          </a:p>
        </p:txBody>
      </p:sp>
      <p:graphicFrame>
        <p:nvGraphicFramePr>
          <p:cNvPr id="10" name="Chart 9">
            <a:extLst>
              <a:ext uri="{FF2B5EF4-FFF2-40B4-BE49-F238E27FC236}">
                <a16:creationId xmlns:a16="http://schemas.microsoft.com/office/drawing/2014/main" id="{01CF9BA4-7E04-4A70-BF47-0A6C23120BCF}"/>
              </a:ext>
            </a:extLst>
          </p:cNvPr>
          <p:cNvGraphicFramePr>
            <a:graphicFrameLocks/>
          </p:cNvGraphicFramePr>
          <p:nvPr>
            <p:extLst>
              <p:ext uri="{D42A27DB-BD31-4B8C-83A1-F6EECF244321}">
                <p14:modId xmlns:p14="http://schemas.microsoft.com/office/powerpoint/2010/main" val="498862916"/>
              </p:ext>
            </p:extLst>
          </p:nvPr>
        </p:nvGraphicFramePr>
        <p:xfrm>
          <a:off x="4325815" y="-668215"/>
          <a:ext cx="7866185" cy="79306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860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79CF-67D7-4B4C-BDEE-27D4D7103E0B}"/>
              </a:ext>
            </a:extLst>
          </p:cNvPr>
          <p:cNvSpPr>
            <a:spLocks noGrp="1"/>
          </p:cNvSpPr>
          <p:nvPr>
            <p:ph type="title"/>
          </p:nvPr>
        </p:nvSpPr>
        <p:spPr/>
        <p:txBody>
          <a:bodyPr/>
          <a:lstStyle/>
          <a:p>
            <a:r>
              <a:rPr lang="et-EE" dirty="0"/>
              <a:t>Üldk</a:t>
            </a:r>
            <a:r>
              <a:rPr lang="en-US" dirty="0" err="1"/>
              <a:t>okkuvõte</a:t>
            </a:r>
            <a:endParaRPr lang="en-US" dirty="0"/>
          </a:p>
        </p:txBody>
      </p:sp>
      <p:sp>
        <p:nvSpPr>
          <p:cNvPr id="3" name="Text Placeholder 2">
            <a:extLst>
              <a:ext uri="{FF2B5EF4-FFF2-40B4-BE49-F238E27FC236}">
                <a16:creationId xmlns:a16="http://schemas.microsoft.com/office/drawing/2014/main" id="{717F8124-FFA2-46A2-905A-555118A5C3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4965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0F23-0817-4FAB-9BAC-A118A2F5178F}"/>
              </a:ext>
            </a:extLst>
          </p:cNvPr>
          <p:cNvSpPr>
            <a:spLocks noGrp="1"/>
          </p:cNvSpPr>
          <p:nvPr>
            <p:ph type="title"/>
          </p:nvPr>
        </p:nvSpPr>
        <p:spPr>
          <a:xfrm>
            <a:off x="271680" y="334193"/>
            <a:ext cx="3589119" cy="1398931"/>
          </a:xfrm>
        </p:spPr>
        <p:txBody>
          <a:bodyPr>
            <a:normAutofit fontScale="90000"/>
          </a:bodyPr>
          <a:lstStyle/>
          <a:p>
            <a:r>
              <a:rPr lang="et-EE" dirty="0">
                <a:solidFill>
                  <a:srgbClr val="FFCDCD"/>
                </a:solidFill>
              </a:rPr>
              <a:t>Jaekaubanduse ja toitlustusettevõtete usaldamine toidu ohutuse osas</a:t>
            </a:r>
          </a:p>
        </p:txBody>
      </p:sp>
      <p:sp>
        <p:nvSpPr>
          <p:cNvPr id="4" name="Subtitle 3">
            <a:extLst>
              <a:ext uri="{FF2B5EF4-FFF2-40B4-BE49-F238E27FC236}">
                <a16:creationId xmlns:a16="http://schemas.microsoft.com/office/drawing/2014/main" id="{E7077997-8D60-44C8-AD34-918EC053FE14}"/>
              </a:ext>
            </a:extLst>
          </p:cNvPr>
          <p:cNvSpPr>
            <a:spLocks noGrp="1"/>
          </p:cNvSpPr>
          <p:nvPr>
            <p:ph type="subTitle" idx="1"/>
          </p:nvPr>
        </p:nvSpPr>
        <p:spPr>
          <a:xfrm>
            <a:off x="365563" y="2164773"/>
            <a:ext cx="3495236" cy="827881"/>
          </a:xfrm>
        </p:spPr>
        <p:txBody>
          <a:bodyPr/>
          <a:lstStyle/>
          <a:p>
            <a:r>
              <a:rPr lang="et-EE" dirty="0"/>
              <a:t>% kõikidest vastanutest. Elukoha lõikes</a:t>
            </a:r>
          </a:p>
        </p:txBody>
      </p:sp>
      <p:graphicFrame>
        <p:nvGraphicFramePr>
          <p:cNvPr id="12" name="Chart 11">
            <a:extLst>
              <a:ext uri="{FF2B5EF4-FFF2-40B4-BE49-F238E27FC236}">
                <a16:creationId xmlns:a16="http://schemas.microsoft.com/office/drawing/2014/main" id="{397C0B23-D7F7-4BF4-A02A-2F710522B872}"/>
              </a:ext>
            </a:extLst>
          </p:cNvPr>
          <p:cNvGraphicFramePr>
            <a:graphicFrameLocks/>
          </p:cNvGraphicFramePr>
          <p:nvPr>
            <p:extLst>
              <p:ext uri="{D42A27DB-BD31-4B8C-83A1-F6EECF244321}">
                <p14:modId xmlns:p14="http://schemas.microsoft.com/office/powerpoint/2010/main" val="1257268639"/>
              </p:ext>
            </p:extLst>
          </p:nvPr>
        </p:nvGraphicFramePr>
        <p:xfrm>
          <a:off x="4202723" y="-668216"/>
          <a:ext cx="7842738" cy="7930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8379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0F23-0817-4FAB-9BAC-A118A2F5178F}"/>
              </a:ext>
            </a:extLst>
          </p:cNvPr>
          <p:cNvSpPr>
            <a:spLocks noGrp="1"/>
          </p:cNvSpPr>
          <p:nvPr>
            <p:ph type="title"/>
          </p:nvPr>
        </p:nvSpPr>
        <p:spPr>
          <a:xfrm>
            <a:off x="271680" y="185912"/>
            <a:ext cx="3589119" cy="1198045"/>
          </a:xfrm>
        </p:spPr>
        <p:txBody>
          <a:bodyPr>
            <a:normAutofit fontScale="90000"/>
          </a:bodyPr>
          <a:lstStyle/>
          <a:p>
            <a:r>
              <a:rPr lang="et-EE" dirty="0">
                <a:solidFill>
                  <a:schemeClr val="accent4">
                    <a:lumMod val="40000"/>
                    <a:lumOff val="60000"/>
                  </a:schemeClr>
                </a:solidFill>
              </a:rPr>
              <a:t>Põllumajandus- ja Toiduameti usaldamine toidu ohutuse osas</a:t>
            </a:r>
          </a:p>
        </p:txBody>
      </p:sp>
      <p:sp>
        <p:nvSpPr>
          <p:cNvPr id="3" name="Text Placeholder 2">
            <a:extLst>
              <a:ext uri="{FF2B5EF4-FFF2-40B4-BE49-F238E27FC236}">
                <a16:creationId xmlns:a16="http://schemas.microsoft.com/office/drawing/2014/main" id="{56B83F9A-7CF6-404A-9DF2-420B47D1C5C5}"/>
              </a:ext>
            </a:extLst>
          </p:cNvPr>
          <p:cNvSpPr>
            <a:spLocks noGrp="1"/>
          </p:cNvSpPr>
          <p:nvPr>
            <p:ph type="body" sz="quarter" idx="13"/>
          </p:nvPr>
        </p:nvSpPr>
        <p:spPr>
          <a:xfrm>
            <a:off x="172995" y="2281516"/>
            <a:ext cx="3687804" cy="4474885"/>
          </a:xfrm>
        </p:spPr>
        <p:txBody>
          <a:bodyPr/>
          <a:lstStyle/>
          <a:p>
            <a:r>
              <a:rPr lang="et-EE" dirty="0"/>
              <a:t>Hinnangud Põllumajandus- ja Toiduametile seoses toidu ohutuse temaatikaga on üldiselt kõrgemad kui eelmistele vaadeldud rühmadele, kuid silma hakkab see, et kindlalt nõustuvaid hinnanguid on suhteliselt vähem, mis viitab reaalse hindamise raskustele ja mida kompenseeritakse „pigem nõustun“ teoreetilise hinnanguga.</a:t>
            </a:r>
          </a:p>
          <a:p>
            <a:r>
              <a:rPr lang="et-EE" dirty="0"/>
              <a:t>Ka siin on hinnangud paremad  eelkõige kontrollimise pädevusele ja teadmistele ning madalamad reaalsele tegevusele.</a:t>
            </a:r>
          </a:p>
          <a:p>
            <a:endParaRPr lang="et-EE" dirty="0"/>
          </a:p>
        </p:txBody>
      </p:sp>
      <p:sp>
        <p:nvSpPr>
          <p:cNvPr id="4" name="Subtitle 3">
            <a:extLst>
              <a:ext uri="{FF2B5EF4-FFF2-40B4-BE49-F238E27FC236}">
                <a16:creationId xmlns:a16="http://schemas.microsoft.com/office/drawing/2014/main" id="{E7077997-8D60-44C8-AD34-918EC053FE14}"/>
              </a:ext>
            </a:extLst>
          </p:cNvPr>
          <p:cNvSpPr>
            <a:spLocks noGrp="1"/>
          </p:cNvSpPr>
          <p:nvPr>
            <p:ph type="subTitle" idx="1"/>
          </p:nvPr>
        </p:nvSpPr>
        <p:spPr>
          <a:xfrm>
            <a:off x="271681" y="1470454"/>
            <a:ext cx="3495236" cy="591141"/>
          </a:xfrm>
        </p:spPr>
        <p:txBody>
          <a:bodyPr/>
          <a:lstStyle/>
          <a:p>
            <a:r>
              <a:rPr lang="et-EE" dirty="0"/>
              <a:t>% kõikidest vastanutest</a:t>
            </a:r>
          </a:p>
        </p:txBody>
      </p:sp>
      <p:graphicFrame>
        <p:nvGraphicFramePr>
          <p:cNvPr id="6" name="Chart 5">
            <a:extLst>
              <a:ext uri="{FF2B5EF4-FFF2-40B4-BE49-F238E27FC236}">
                <a16:creationId xmlns:a16="http://schemas.microsoft.com/office/drawing/2014/main" id="{D42C95DA-F5A9-4661-AE23-E03C1B185B1E}"/>
              </a:ext>
            </a:extLst>
          </p:cNvPr>
          <p:cNvGraphicFramePr>
            <a:graphicFrameLocks/>
          </p:cNvGraphicFramePr>
          <p:nvPr>
            <p:extLst>
              <p:ext uri="{D42A27DB-BD31-4B8C-83A1-F6EECF244321}">
                <p14:modId xmlns:p14="http://schemas.microsoft.com/office/powerpoint/2010/main" val="730687967"/>
              </p:ext>
            </p:extLst>
          </p:nvPr>
        </p:nvGraphicFramePr>
        <p:xfrm>
          <a:off x="4569754" y="185912"/>
          <a:ext cx="7051431" cy="6091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8690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5E2F-3282-4C6D-972A-80B0CCAF05D2}"/>
              </a:ext>
            </a:extLst>
          </p:cNvPr>
          <p:cNvSpPr>
            <a:spLocks noGrp="1"/>
          </p:cNvSpPr>
          <p:nvPr>
            <p:ph type="title"/>
          </p:nvPr>
        </p:nvSpPr>
        <p:spPr>
          <a:xfrm>
            <a:off x="271681" y="185912"/>
            <a:ext cx="3495236" cy="1247472"/>
          </a:xfrm>
        </p:spPr>
        <p:txBody>
          <a:bodyPr>
            <a:normAutofit fontScale="90000"/>
          </a:bodyPr>
          <a:lstStyle/>
          <a:p>
            <a:r>
              <a:rPr lang="et-EE" dirty="0">
                <a:solidFill>
                  <a:schemeClr val="accent4">
                    <a:lumMod val="40000"/>
                    <a:lumOff val="60000"/>
                  </a:schemeClr>
                </a:solidFill>
              </a:rPr>
              <a:t>Põllumajandus- ja Toiduameti usaldamine toidu ohutuse osas</a:t>
            </a:r>
          </a:p>
        </p:txBody>
      </p:sp>
      <p:sp>
        <p:nvSpPr>
          <p:cNvPr id="3" name="Text Placeholder 2">
            <a:extLst>
              <a:ext uri="{FF2B5EF4-FFF2-40B4-BE49-F238E27FC236}">
                <a16:creationId xmlns:a16="http://schemas.microsoft.com/office/drawing/2014/main" id="{D00B7C19-DF68-47AA-97EC-D2E3FFC0A333}"/>
              </a:ext>
            </a:extLst>
          </p:cNvPr>
          <p:cNvSpPr>
            <a:spLocks noGrp="1"/>
          </p:cNvSpPr>
          <p:nvPr>
            <p:ph type="body" sz="quarter" idx="13"/>
          </p:nvPr>
        </p:nvSpPr>
        <p:spPr>
          <a:xfrm>
            <a:off x="271681" y="2879124"/>
            <a:ext cx="3495236" cy="3477225"/>
          </a:xfrm>
        </p:spPr>
        <p:txBody>
          <a:bodyPr/>
          <a:lstStyle/>
          <a:p>
            <a:r>
              <a:rPr lang="et-EE" dirty="0"/>
              <a:t>Soo lõikes märkimisväärseid erinevusi ei ole.</a:t>
            </a:r>
          </a:p>
        </p:txBody>
      </p:sp>
      <p:sp>
        <p:nvSpPr>
          <p:cNvPr id="4" name="Subtitle 3">
            <a:extLst>
              <a:ext uri="{FF2B5EF4-FFF2-40B4-BE49-F238E27FC236}">
                <a16:creationId xmlns:a16="http://schemas.microsoft.com/office/drawing/2014/main" id="{9BB4078C-B412-4E0D-9C24-BAB3F5812A8A}"/>
              </a:ext>
            </a:extLst>
          </p:cNvPr>
          <p:cNvSpPr>
            <a:spLocks noGrp="1"/>
          </p:cNvSpPr>
          <p:nvPr>
            <p:ph type="subTitle" idx="1"/>
          </p:nvPr>
        </p:nvSpPr>
        <p:spPr>
          <a:xfrm>
            <a:off x="271681" y="1604417"/>
            <a:ext cx="3495236" cy="827881"/>
          </a:xfrm>
        </p:spPr>
        <p:txBody>
          <a:bodyPr/>
          <a:lstStyle/>
          <a:p>
            <a:r>
              <a:rPr lang="et-EE" dirty="0"/>
              <a:t>% kõikidest vastanutest. Soo lõikes</a:t>
            </a:r>
          </a:p>
        </p:txBody>
      </p:sp>
      <p:graphicFrame>
        <p:nvGraphicFramePr>
          <p:cNvPr id="7" name="Chart 6">
            <a:extLst>
              <a:ext uri="{FF2B5EF4-FFF2-40B4-BE49-F238E27FC236}">
                <a16:creationId xmlns:a16="http://schemas.microsoft.com/office/drawing/2014/main" id="{99FBFF88-3840-4410-A68C-667085B25763}"/>
              </a:ext>
            </a:extLst>
          </p:cNvPr>
          <p:cNvGraphicFramePr>
            <a:graphicFrameLocks/>
          </p:cNvGraphicFramePr>
          <p:nvPr>
            <p:extLst>
              <p:ext uri="{D42A27DB-BD31-4B8C-83A1-F6EECF244321}">
                <p14:modId xmlns:p14="http://schemas.microsoft.com/office/powerpoint/2010/main" val="2043216728"/>
              </p:ext>
            </p:extLst>
          </p:nvPr>
        </p:nvGraphicFramePr>
        <p:xfrm>
          <a:off x="4126966" y="-720969"/>
          <a:ext cx="8065034" cy="7948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4837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5E2F-3282-4C6D-972A-80B0CCAF05D2}"/>
              </a:ext>
            </a:extLst>
          </p:cNvPr>
          <p:cNvSpPr>
            <a:spLocks noGrp="1"/>
          </p:cNvSpPr>
          <p:nvPr>
            <p:ph type="title"/>
          </p:nvPr>
        </p:nvSpPr>
        <p:spPr>
          <a:xfrm>
            <a:off x="271681" y="185912"/>
            <a:ext cx="3495236" cy="1321612"/>
          </a:xfrm>
        </p:spPr>
        <p:txBody>
          <a:bodyPr>
            <a:normAutofit fontScale="90000"/>
          </a:bodyPr>
          <a:lstStyle/>
          <a:p>
            <a:r>
              <a:rPr lang="et-EE" dirty="0">
                <a:solidFill>
                  <a:schemeClr val="accent4">
                    <a:lumMod val="40000"/>
                    <a:lumOff val="60000"/>
                  </a:schemeClr>
                </a:solidFill>
              </a:rPr>
              <a:t>Põllumajandus- ja Toiduameti usaldamine toidu ohutuse osas</a:t>
            </a:r>
          </a:p>
        </p:txBody>
      </p:sp>
      <p:sp>
        <p:nvSpPr>
          <p:cNvPr id="3" name="Text Placeholder 2">
            <a:extLst>
              <a:ext uri="{FF2B5EF4-FFF2-40B4-BE49-F238E27FC236}">
                <a16:creationId xmlns:a16="http://schemas.microsoft.com/office/drawing/2014/main" id="{D00B7C19-DF68-47AA-97EC-D2E3FFC0A333}"/>
              </a:ext>
            </a:extLst>
          </p:cNvPr>
          <p:cNvSpPr>
            <a:spLocks noGrp="1"/>
          </p:cNvSpPr>
          <p:nvPr>
            <p:ph type="body" sz="quarter" idx="13"/>
          </p:nvPr>
        </p:nvSpPr>
        <p:spPr>
          <a:xfrm>
            <a:off x="271681" y="2730843"/>
            <a:ext cx="3495236" cy="3625506"/>
          </a:xfrm>
        </p:spPr>
        <p:txBody>
          <a:bodyPr/>
          <a:lstStyle/>
          <a:p>
            <a:r>
              <a:rPr lang="et-EE" dirty="0"/>
              <a:t>Vanuserühmade lõikes on samuti hinnangud lähedased, kuid kohati on noorima rühma hinnangud keskmisest veidi paremad (vt ka järgmine slaid)</a:t>
            </a:r>
          </a:p>
        </p:txBody>
      </p:sp>
      <p:sp>
        <p:nvSpPr>
          <p:cNvPr id="4" name="Subtitle 3">
            <a:extLst>
              <a:ext uri="{FF2B5EF4-FFF2-40B4-BE49-F238E27FC236}">
                <a16:creationId xmlns:a16="http://schemas.microsoft.com/office/drawing/2014/main" id="{9BB4078C-B412-4E0D-9C24-BAB3F5812A8A}"/>
              </a:ext>
            </a:extLst>
          </p:cNvPr>
          <p:cNvSpPr>
            <a:spLocks noGrp="1"/>
          </p:cNvSpPr>
          <p:nvPr>
            <p:ph type="subTitle" idx="1"/>
          </p:nvPr>
        </p:nvSpPr>
        <p:spPr>
          <a:xfrm>
            <a:off x="271681" y="1641487"/>
            <a:ext cx="3495236" cy="827881"/>
          </a:xfrm>
        </p:spPr>
        <p:txBody>
          <a:bodyPr/>
          <a:lstStyle/>
          <a:p>
            <a:r>
              <a:rPr lang="et-EE" dirty="0"/>
              <a:t>% kõikidest vastanutest. Vanuse lõikes</a:t>
            </a:r>
          </a:p>
        </p:txBody>
      </p:sp>
      <p:graphicFrame>
        <p:nvGraphicFramePr>
          <p:cNvPr id="7" name="Chart 6">
            <a:extLst>
              <a:ext uri="{FF2B5EF4-FFF2-40B4-BE49-F238E27FC236}">
                <a16:creationId xmlns:a16="http://schemas.microsoft.com/office/drawing/2014/main" id="{7C8DFB02-621B-4035-960C-79F25D93CD6C}"/>
              </a:ext>
            </a:extLst>
          </p:cNvPr>
          <p:cNvGraphicFramePr>
            <a:graphicFrameLocks/>
          </p:cNvGraphicFramePr>
          <p:nvPr>
            <p:extLst>
              <p:ext uri="{D42A27DB-BD31-4B8C-83A1-F6EECF244321}">
                <p14:modId xmlns:p14="http://schemas.microsoft.com/office/powerpoint/2010/main" val="2384819150"/>
              </p:ext>
            </p:extLst>
          </p:nvPr>
        </p:nvGraphicFramePr>
        <p:xfrm>
          <a:off x="4079631" y="-379392"/>
          <a:ext cx="8336866" cy="7729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7839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5E2F-3282-4C6D-972A-80B0CCAF05D2}"/>
              </a:ext>
            </a:extLst>
          </p:cNvPr>
          <p:cNvSpPr>
            <a:spLocks noGrp="1"/>
          </p:cNvSpPr>
          <p:nvPr>
            <p:ph type="title"/>
          </p:nvPr>
        </p:nvSpPr>
        <p:spPr>
          <a:xfrm>
            <a:off x="271681" y="185912"/>
            <a:ext cx="3495236" cy="1276671"/>
          </a:xfrm>
        </p:spPr>
        <p:txBody>
          <a:bodyPr>
            <a:normAutofit fontScale="90000"/>
          </a:bodyPr>
          <a:lstStyle/>
          <a:p>
            <a:r>
              <a:rPr lang="et-EE" dirty="0">
                <a:solidFill>
                  <a:schemeClr val="accent4">
                    <a:lumMod val="40000"/>
                    <a:lumOff val="60000"/>
                  </a:schemeClr>
                </a:solidFill>
              </a:rPr>
              <a:t>Põllumajandus- ja Toiduameti usaldamine toidu ohutuse osas</a:t>
            </a:r>
          </a:p>
        </p:txBody>
      </p:sp>
      <p:sp>
        <p:nvSpPr>
          <p:cNvPr id="4" name="Subtitle 3">
            <a:extLst>
              <a:ext uri="{FF2B5EF4-FFF2-40B4-BE49-F238E27FC236}">
                <a16:creationId xmlns:a16="http://schemas.microsoft.com/office/drawing/2014/main" id="{9BB4078C-B412-4E0D-9C24-BAB3F5812A8A}"/>
              </a:ext>
            </a:extLst>
          </p:cNvPr>
          <p:cNvSpPr>
            <a:spLocks noGrp="1"/>
          </p:cNvSpPr>
          <p:nvPr>
            <p:ph type="subTitle" idx="1"/>
          </p:nvPr>
        </p:nvSpPr>
        <p:spPr>
          <a:xfrm>
            <a:off x="271681" y="1462583"/>
            <a:ext cx="3495236" cy="827881"/>
          </a:xfrm>
        </p:spPr>
        <p:txBody>
          <a:bodyPr/>
          <a:lstStyle/>
          <a:p>
            <a:r>
              <a:rPr lang="et-EE" dirty="0"/>
              <a:t>% kõikidest vastanutest. Vanuse lõikes</a:t>
            </a:r>
          </a:p>
        </p:txBody>
      </p:sp>
      <p:graphicFrame>
        <p:nvGraphicFramePr>
          <p:cNvPr id="10" name="Chart 9">
            <a:extLst>
              <a:ext uri="{FF2B5EF4-FFF2-40B4-BE49-F238E27FC236}">
                <a16:creationId xmlns:a16="http://schemas.microsoft.com/office/drawing/2014/main" id="{F82F18A3-EA57-405B-932A-25B8FC5A1F55}"/>
              </a:ext>
            </a:extLst>
          </p:cNvPr>
          <p:cNvGraphicFramePr>
            <a:graphicFrameLocks/>
          </p:cNvGraphicFramePr>
          <p:nvPr>
            <p:extLst>
              <p:ext uri="{D42A27DB-BD31-4B8C-83A1-F6EECF244321}">
                <p14:modId xmlns:p14="http://schemas.microsoft.com/office/powerpoint/2010/main" val="2250772524"/>
              </p:ext>
            </p:extLst>
          </p:nvPr>
        </p:nvGraphicFramePr>
        <p:xfrm>
          <a:off x="4386481" y="-237393"/>
          <a:ext cx="7805519" cy="7332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2554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0B7C19-DF68-47AA-97EC-D2E3FFC0A333}"/>
              </a:ext>
            </a:extLst>
          </p:cNvPr>
          <p:cNvSpPr>
            <a:spLocks noGrp="1"/>
          </p:cNvSpPr>
          <p:nvPr>
            <p:ph type="body" sz="quarter" idx="13"/>
          </p:nvPr>
        </p:nvSpPr>
        <p:spPr>
          <a:xfrm>
            <a:off x="271681" y="2903838"/>
            <a:ext cx="3495236" cy="3452511"/>
          </a:xfrm>
        </p:spPr>
        <p:txBody>
          <a:bodyPr/>
          <a:lstStyle/>
          <a:p>
            <a:r>
              <a:rPr lang="et-EE" dirty="0"/>
              <a:t>Eestikeelsete vastajate hinnangud </a:t>
            </a:r>
            <a:r>
              <a:rPr lang="et-EE" dirty="0" smtClean="0"/>
              <a:t>üsna </a:t>
            </a:r>
            <a:r>
              <a:rPr lang="et-EE" dirty="0"/>
              <a:t>läbivalt veidi paremad kui venekeelsete hinnangud. Samas kasutavad venekeelsed vastajad enam „nii ja naa“ hinnangut, mis viitab pigem hinnata mitteoskamisele</a:t>
            </a:r>
          </a:p>
        </p:txBody>
      </p:sp>
      <p:sp>
        <p:nvSpPr>
          <p:cNvPr id="4" name="Subtitle 3">
            <a:extLst>
              <a:ext uri="{FF2B5EF4-FFF2-40B4-BE49-F238E27FC236}">
                <a16:creationId xmlns:a16="http://schemas.microsoft.com/office/drawing/2014/main" id="{9BB4078C-B412-4E0D-9C24-BAB3F5812A8A}"/>
              </a:ext>
            </a:extLst>
          </p:cNvPr>
          <p:cNvSpPr>
            <a:spLocks noGrp="1"/>
          </p:cNvSpPr>
          <p:nvPr>
            <p:ph type="subTitle" idx="1"/>
          </p:nvPr>
        </p:nvSpPr>
        <p:spPr>
          <a:xfrm>
            <a:off x="271681" y="1684976"/>
            <a:ext cx="3495236" cy="827881"/>
          </a:xfrm>
        </p:spPr>
        <p:txBody>
          <a:bodyPr/>
          <a:lstStyle/>
          <a:p>
            <a:r>
              <a:rPr lang="et-EE" dirty="0"/>
              <a:t>% kõikidest vastanutest. Peamise suhtluskeele lõikes</a:t>
            </a:r>
          </a:p>
        </p:txBody>
      </p:sp>
      <p:sp>
        <p:nvSpPr>
          <p:cNvPr id="16" name="Text Placeholder 2">
            <a:extLst>
              <a:ext uri="{FF2B5EF4-FFF2-40B4-BE49-F238E27FC236}">
                <a16:creationId xmlns:a16="http://schemas.microsoft.com/office/drawing/2014/main" id="{D00B7C19-DF68-47AA-97EC-D2E3FFC0A333}"/>
              </a:ext>
            </a:extLst>
          </p:cNvPr>
          <p:cNvSpPr>
            <a:spLocks noGrp="1"/>
          </p:cNvSpPr>
          <p:nvPr>
            <p:ph type="title"/>
          </p:nvPr>
        </p:nvSpPr>
        <p:spPr>
          <a:xfrm>
            <a:off x="271463" y="185738"/>
            <a:ext cx="3495675" cy="1499238"/>
          </a:xfrm>
        </p:spPr>
        <p:txBody>
          <a:bodyPr>
            <a:normAutofit fontScale="90000"/>
          </a:bodyPr>
          <a:lstStyle/>
          <a:p>
            <a:r>
              <a:rPr lang="et-EE" dirty="0">
                <a:solidFill>
                  <a:schemeClr val="accent4">
                    <a:lumMod val="40000"/>
                    <a:lumOff val="60000"/>
                  </a:schemeClr>
                </a:solidFill>
              </a:rPr>
              <a:t>Põllumajandus- ja Toiduameti usaldamine toidu ohutuse osas</a:t>
            </a:r>
          </a:p>
        </p:txBody>
      </p:sp>
      <p:graphicFrame>
        <p:nvGraphicFramePr>
          <p:cNvPr id="17" name="Chart 16">
            <a:extLst>
              <a:ext uri="{FF2B5EF4-FFF2-40B4-BE49-F238E27FC236}">
                <a16:creationId xmlns:a16="http://schemas.microsoft.com/office/drawing/2014/main" id="{76073D34-EC5E-46AB-85FD-C4273BA4531F}"/>
              </a:ext>
            </a:extLst>
          </p:cNvPr>
          <p:cNvGraphicFramePr>
            <a:graphicFrameLocks/>
          </p:cNvGraphicFramePr>
          <p:nvPr>
            <p:extLst>
              <p:ext uri="{D42A27DB-BD31-4B8C-83A1-F6EECF244321}">
                <p14:modId xmlns:p14="http://schemas.microsoft.com/office/powerpoint/2010/main" val="334445435"/>
              </p:ext>
            </p:extLst>
          </p:nvPr>
        </p:nvGraphicFramePr>
        <p:xfrm>
          <a:off x="3977932" y="-791308"/>
          <a:ext cx="8425083" cy="80361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1569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5E2F-3282-4C6D-972A-80B0CCAF05D2}"/>
              </a:ext>
            </a:extLst>
          </p:cNvPr>
          <p:cNvSpPr>
            <a:spLocks noGrp="1"/>
          </p:cNvSpPr>
          <p:nvPr>
            <p:ph type="title"/>
          </p:nvPr>
        </p:nvSpPr>
        <p:spPr>
          <a:xfrm>
            <a:off x="271681" y="185912"/>
            <a:ext cx="3495236" cy="1047802"/>
          </a:xfrm>
        </p:spPr>
        <p:txBody>
          <a:bodyPr>
            <a:normAutofit fontScale="90000"/>
          </a:bodyPr>
          <a:lstStyle/>
          <a:p>
            <a:r>
              <a:rPr lang="et-EE" dirty="0">
                <a:solidFill>
                  <a:schemeClr val="accent4">
                    <a:lumMod val="40000"/>
                    <a:lumOff val="60000"/>
                  </a:schemeClr>
                </a:solidFill>
              </a:rPr>
              <a:t>Põllumajandus- ja Toiduameti usaldamine toidu ohutuse osas</a:t>
            </a:r>
          </a:p>
        </p:txBody>
      </p:sp>
      <p:sp>
        <p:nvSpPr>
          <p:cNvPr id="3" name="Text Placeholder 2">
            <a:extLst>
              <a:ext uri="{FF2B5EF4-FFF2-40B4-BE49-F238E27FC236}">
                <a16:creationId xmlns:a16="http://schemas.microsoft.com/office/drawing/2014/main" id="{D00B7C19-DF68-47AA-97EC-D2E3FFC0A333}"/>
              </a:ext>
            </a:extLst>
          </p:cNvPr>
          <p:cNvSpPr>
            <a:spLocks noGrp="1"/>
          </p:cNvSpPr>
          <p:nvPr>
            <p:ph type="body" sz="quarter" idx="13"/>
          </p:nvPr>
        </p:nvSpPr>
        <p:spPr>
          <a:xfrm>
            <a:off x="271681" y="2718486"/>
            <a:ext cx="3495236" cy="3637863"/>
          </a:xfrm>
        </p:spPr>
        <p:txBody>
          <a:bodyPr/>
          <a:lstStyle/>
          <a:p>
            <a:r>
              <a:rPr lang="et-EE" dirty="0"/>
              <a:t>Piirkondade lõikes põhimõttelisi erinevusi hinnangutes ei ole.</a:t>
            </a:r>
          </a:p>
          <a:p>
            <a:r>
              <a:rPr lang="et-EE" dirty="0"/>
              <a:t>Põhja-Eestis on siiski hinnangud veidi madalamad toidu ohutusele erilise tähelepanu pööramisele ja  vastava tegevuse piisavusele (vt järgmine slaid).  </a:t>
            </a:r>
          </a:p>
        </p:txBody>
      </p:sp>
      <p:sp>
        <p:nvSpPr>
          <p:cNvPr id="4" name="Subtitle 3">
            <a:extLst>
              <a:ext uri="{FF2B5EF4-FFF2-40B4-BE49-F238E27FC236}">
                <a16:creationId xmlns:a16="http://schemas.microsoft.com/office/drawing/2014/main" id="{9BB4078C-B412-4E0D-9C24-BAB3F5812A8A}"/>
              </a:ext>
            </a:extLst>
          </p:cNvPr>
          <p:cNvSpPr>
            <a:spLocks noGrp="1"/>
          </p:cNvSpPr>
          <p:nvPr>
            <p:ph type="subTitle" idx="1"/>
          </p:nvPr>
        </p:nvSpPr>
        <p:spPr>
          <a:xfrm>
            <a:off x="271681" y="1442528"/>
            <a:ext cx="3495236" cy="827881"/>
          </a:xfrm>
        </p:spPr>
        <p:txBody>
          <a:bodyPr/>
          <a:lstStyle/>
          <a:p>
            <a:r>
              <a:rPr lang="et-EE" dirty="0"/>
              <a:t>% kõikidest vastanutest. Elukoha lõikes</a:t>
            </a:r>
          </a:p>
        </p:txBody>
      </p:sp>
      <p:graphicFrame>
        <p:nvGraphicFramePr>
          <p:cNvPr id="9" name="Chart 8">
            <a:extLst>
              <a:ext uri="{FF2B5EF4-FFF2-40B4-BE49-F238E27FC236}">
                <a16:creationId xmlns:a16="http://schemas.microsoft.com/office/drawing/2014/main" id="{BE8DA40C-2178-425E-81F5-94D6F8C87880}"/>
              </a:ext>
            </a:extLst>
          </p:cNvPr>
          <p:cNvGraphicFramePr>
            <a:graphicFrameLocks/>
          </p:cNvGraphicFramePr>
          <p:nvPr>
            <p:extLst>
              <p:ext uri="{D42A27DB-BD31-4B8C-83A1-F6EECF244321}">
                <p14:modId xmlns:p14="http://schemas.microsoft.com/office/powerpoint/2010/main" val="3242601632"/>
              </p:ext>
            </p:extLst>
          </p:nvPr>
        </p:nvGraphicFramePr>
        <p:xfrm>
          <a:off x="3952727" y="-861646"/>
          <a:ext cx="8239273" cy="8106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7320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BB4078C-B412-4E0D-9C24-BAB3F5812A8A}"/>
              </a:ext>
            </a:extLst>
          </p:cNvPr>
          <p:cNvSpPr>
            <a:spLocks noGrp="1"/>
          </p:cNvSpPr>
          <p:nvPr>
            <p:ph type="subTitle" idx="1"/>
          </p:nvPr>
        </p:nvSpPr>
        <p:spPr>
          <a:xfrm>
            <a:off x="271681" y="1752698"/>
            <a:ext cx="3495236" cy="827881"/>
          </a:xfrm>
        </p:spPr>
        <p:txBody>
          <a:bodyPr/>
          <a:lstStyle/>
          <a:p>
            <a:r>
              <a:rPr lang="et-EE" dirty="0"/>
              <a:t>% kõikidest vastanutest. Elukoha lõikes</a:t>
            </a:r>
          </a:p>
        </p:txBody>
      </p:sp>
      <p:sp>
        <p:nvSpPr>
          <p:cNvPr id="9" name="Text Placeholder 2">
            <a:extLst>
              <a:ext uri="{FF2B5EF4-FFF2-40B4-BE49-F238E27FC236}">
                <a16:creationId xmlns:a16="http://schemas.microsoft.com/office/drawing/2014/main" id="{D00B7C19-DF68-47AA-97EC-D2E3FFC0A333}"/>
              </a:ext>
            </a:extLst>
          </p:cNvPr>
          <p:cNvSpPr>
            <a:spLocks noGrp="1"/>
          </p:cNvSpPr>
          <p:nvPr>
            <p:ph type="title"/>
          </p:nvPr>
        </p:nvSpPr>
        <p:spPr>
          <a:xfrm>
            <a:off x="271463" y="185738"/>
            <a:ext cx="3495675" cy="1566862"/>
          </a:xfrm>
        </p:spPr>
        <p:txBody>
          <a:bodyPr>
            <a:normAutofit fontScale="90000"/>
          </a:bodyPr>
          <a:lstStyle/>
          <a:p>
            <a:r>
              <a:rPr lang="et-EE" dirty="0">
                <a:solidFill>
                  <a:schemeClr val="accent4">
                    <a:lumMod val="40000"/>
                    <a:lumOff val="60000"/>
                  </a:schemeClr>
                </a:solidFill>
              </a:rPr>
              <a:t>Põllumajandus- ja Toiduameti usaldamine toidu ohutuse osas</a:t>
            </a:r>
          </a:p>
        </p:txBody>
      </p:sp>
      <p:graphicFrame>
        <p:nvGraphicFramePr>
          <p:cNvPr id="10" name="Chart 9">
            <a:extLst>
              <a:ext uri="{FF2B5EF4-FFF2-40B4-BE49-F238E27FC236}">
                <a16:creationId xmlns:a16="http://schemas.microsoft.com/office/drawing/2014/main" id="{6988B4C4-6D43-4C4D-8641-46161F250FEA}"/>
              </a:ext>
            </a:extLst>
          </p:cNvPr>
          <p:cNvGraphicFramePr>
            <a:graphicFrameLocks/>
          </p:cNvGraphicFramePr>
          <p:nvPr>
            <p:extLst>
              <p:ext uri="{D42A27DB-BD31-4B8C-83A1-F6EECF244321}">
                <p14:modId xmlns:p14="http://schemas.microsoft.com/office/powerpoint/2010/main" val="2377715111"/>
              </p:ext>
            </p:extLst>
          </p:nvPr>
        </p:nvGraphicFramePr>
        <p:xfrm>
          <a:off x="3942763" y="-404447"/>
          <a:ext cx="8249237" cy="7666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3258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0AB9-D607-49FD-A8ED-2822032C8DC4}"/>
              </a:ext>
            </a:extLst>
          </p:cNvPr>
          <p:cNvSpPr>
            <a:spLocks noGrp="1"/>
          </p:cNvSpPr>
          <p:nvPr>
            <p:ph type="title"/>
          </p:nvPr>
        </p:nvSpPr>
        <p:spPr>
          <a:xfrm>
            <a:off x="271681" y="185912"/>
            <a:ext cx="3495236" cy="1369077"/>
          </a:xfrm>
        </p:spPr>
        <p:txBody>
          <a:bodyPr>
            <a:normAutofit/>
          </a:bodyPr>
          <a:lstStyle/>
          <a:p>
            <a:r>
              <a:rPr lang="et-EE" dirty="0"/>
              <a:t>Konkreetne juhtum toidu ohutuse kahtluse kohta</a:t>
            </a:r>
          </a:p>
        </p:txBody>
      </p:sp>
      <p:sp>
        <p:nvSpPr>
          <p:cNvPr id="3" name="Text Placeholder 2">
            <a:extLst>
              <a:ext uri="{FF2B5EF4-FFF2-40B4-BE49-F238E27FC236}">
                <a16:creationId xmlns:a16="http://schemas.microsoft.com/office/drawing/2014/main" id="{071820C5-FEC8-4D87-9EB2-17F4B3F490E6}"/>
              </a:ext>
            </a:extLst>
          </p:cNvPr>
          <p:cNvSpPr>
            <a:spLocks noGrp="1"/>
          </p:cNvSpPr>
          <p:nvPr>
            <p:ph type="body" sz="quarter" idx="13"/>
          </p:nvPr>
        </p:nvSpPr>
        <p:spPr>
          <a:xfrm>
            <a:off x="271681" y="2496065"/>
            <a:ext cx="3495236" cy="3860284"/>
          </a:xfrm>
        </p:spPr>
        <p:txBody>
          <a:bodyPr>
            <a:normAutofit fontScale="92500" lnSpcReduction="10000"/>
          </a:bodyPr>
          <a:lstStyle/>
          <a:p>
            <a:r>
              <a:rPr lang="et-EE" dirty="0"/>
              <a:t>Mõni konkreetne juhtum toidu ohutuse kahtluse kohta viimase 6 kuu jooksul on meenunud 17%-</a:t>
            </a:r>
            <a:r>
              <a:rPr lang="et-EE" dirty="0" err="1"/>
              <a:t>le</a:t>
            </a:r>
            <a:r>
              <a:rPr lang="et-EE" dirty="0"/>
              <a:t> küsitletutest. Seda on kaks korda vähem kui 2019 aasta uuringus.</a:t>
            </a:r>
          </a:p>
          <a:p>
            <a:r>
              <a:rPr lang="et-EE" dirty="0"/>
              <a:t>Vastajarühmade lõikes märkimisväärseid erinevusi ei ole</a:t>
            </a:r>
          </a:p>
          <a:p>
            <a:r>
              <a:rPr lang="et-EE" dirty="0"/>
              <a:t>Lahtiste vastuste kokkuvõttes tõusevad sellistest juhtumitest esile </a:t>
            </a:r>
            <a:r>
              <a:rPr lang="et-EE" u="sng" dirty="0"/>
              <a:t>kalatoodetega</a:t>
            </a:r>
            <a:r>
              <a:rPr lang="et-EE" dirty="0"/>
              <a:t> seonduvad (eriti Wool ja listeeria, kuigi tunduvalt vähem kui 2019 uuringus), aga ka Luunja kurkidega seonduv.</a:t>
            </a:r>
          </a:p>
          <a:p>
            <a:pPr marL="0" indent="0">
              <a:buNone/>
            </a:pPr>
            <a:r>
              <a:rPr lang="et-EE" i="1" dirty="0"/>
              <a:t>Vt järgmised slaidid</a:t>
            </a:r>
          </a:p>
        </p:txBody>
      </p:sp>
      <p:sp>
        <p:nvSpPr>
          <p:cNvPr id="4" name="Subtitle 3">
            <a:extLst>
              <a:ext uri="{FF2B5EF4-FFF2-40B4-BE49-F238E27FC236}">
                <a16:creationId xmlns:a16="http://schemas.microsoft.com/office/drawing/2014/main" id="{1F2F07D9-8ABD-4D33-A55B-B83AD2705D39}"/>
              </a:ext>
            </a:extLst>
          </p:cNvPr>
          <p:cNvSpPr>
            <a:spLocks noGrp="1"/>
          </p:cNvSpPr>
          <p:nvPr>
            <p:ph type="subTitle" idx="1"/>
          </p:nvPr>
        </p:nvSpPr>
        <p:spPr>
          <a:xfrm>
            <a:off x="358179" y="1554989"/>
            <a:ext cx="3495236" cy="827881"/>
          </a:xfrm>
        </p:spPr>
        <p:txBody>
          <a:bodyPr/>
          <a:lstStyle/>
          <a:p>
            <a:r>
              <a:rPr lang="et-EE" dirty="0"/>
              <a:t>% kõikidest vastanutest </a:t>
            </a:r>
          </a:p>
        </p:txBody>
      </p:sp>
      <p:graphicFrame>
        <p:nvGraphicFramePr>
          <p:cNvPr id="9" name="Chart 8">
            <a:extLst>
              <a:ext uri="{FF2B5EF4-FFF2-40B4-BE49-F238E27FC236}">
                <a16:creationId xmlns:a16="http://schemas.microsoft.com/office/drawing/2014/main" id="{00000000-0008-0000-0D00-00000D000000}"/>
              </a:ext>
            </a:extLst>
          </p:cNvPr>
          <p:cNvGraphicFramePr>
            <a:graphicFrameLocks/>
          </p:cNvGraphicFramePr>
          <p:nvPr>
            <p:extLst>
              <p:ext uri="{D42A27DB-BD31-4B8C-83A1-F6EECF244321}">
                <p14:modId xmlns:p14="http://schemas.microsoft.com/office/powerpoint/2010/main" val="3789742190"/>
              </p:ext>
            </p:extLst>
          </p:nvPr>
        </p:nvGraphicFramePr>
        <p:xfrm>
          <a:off x="4874730" y="-263770"/>
          <a:ext cx="6927713" cy="7385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590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E50-18B8-4B62-A83E-485D325EC2EE}"/>
              </a:ext>
            </a:extLst>
          </p:cNvPr>
          <p:cNvSpPr>
            <a:spLocks noGrp="1"/>
          </p:cNvSpPr>
          <p:nvPr>
            <p:ph type="title"/>
          </p:nvPr>
        </p:nvSpPr>
        <p:spPr/>
        <p:txBody>
          <a:bodyPr/>
          <a:lstStyle/>
          <a:p>
            <a:r>
              <a:rPr lang="et-EE" dirty="0"/>
              <a:t>Konkreetne juhtum toidu ohutuse kahtluse kohta</a:t>
            </a:r>
          </a:p>
        </p:txBody>
      </p:sp>
      <p:sp>
        <p:nvSpPr>
          <p:cNvPr id="3" name="Slide Number Placeholder 2">
            <a:extLst>
              <a:ext uri="{FF2B5EF4-FFF2-40B4-BE49-F238E27FC236}">
                <a16:creationId xmlns:a16="http://schemas.microsoft.com/office/drawing/2014/main" id="{7D5BCAC8-4F4F-48CF-BCB2-3007DD516494}"/>
              </a:ext>
            </a:extLst>
          </p:cNvPr>
          <p:cNvSpPr>
            <a:spLocks noGrp="1"/>
          </p:cNvSpPr>
          <p:nvPr>
            <p:ph type="sldNum" sz="quarter" idx="12"/>
          </p:nvPr>
        </p:nvSpPr>
        <p:spPr/>
        <p:txBody>
          <a:bodyPr/>
          <a:lstStyle/>
          <a:p>
            <a:fld id="{8A6009BB-32DB-4743-B7B2-C117DEB9554B}" type="slidenum">
              <a:rPr lang="lt-LT" smtClean="0"/>
              <a:t>49</a:t>
            </a:fld>
            <a:endParaRPr lang="lt-LT" dirty="0"/>
          </a:p>
        </p:txBody>
      </p:sp>
      <p:sp>
        <p:nvSpPr>
          <p:cNvPr id="5" name="TextBox 4">
            <a:extLst>
              <a:ext uri="{FF2B5EF4-FFF2-40B4-BE49-F238E27FC236}">
                <a16:creationId xmlns:a16="http://schemas.microsoft.com/office/drawing/2014/main" id="{BD92266B-1812-485F-B65B-F5DA5E573951}"/>
              </a:ext>
            </a:extLst>
          </p:cNvPr>
          <p:cNvSpPr txBox="1"/>
          <p:nvPr/>
        </p:nvSpPr>
        <p:spPr>
          <a:xfrm>
            <a:off x="87923" y="840047"/>
            <a:ext cx="12016154" cy="6332503"/>
          </a:xfrm>
          <a:prstGeom prst="rect">
            <a:avLst/>
          </a:prstGeom>
          <a:noFill/>
        </p:spPr>
        <p:txBody>
          <a:bodyPr wrap="square">
            <a:spAutoFit/>
          </a:bodyPr>
          <a:lstStyle/>
          <a:p>
            <a:r>
              <a:rPr lang="et-EE" sz="1350" b="1" dirty="0">
                <a:solidFill>
                  <a:schemeClr val="accent2">
                    <a:lumMod val="75000"/>
                  </a:schemeClr>
                </a:solidFill>
              </a:rPr>
              <a:t>Luunja kurgid</a:t>
            </a:r>
          </a:p>
          <a:p>
            <a:pPr marL="285750" indent="-285750">
              <a:buFont typeface="Arial" panose="020B0604020202020204" pitchFamily="34" charset="0"/>
              <a:buChar char="•"/>
            </a:pPr>
            <a:r>
              <a:rPr lang="et-EE" sz="1350" dirty="0"/>
              <a:t>Luunja kurgid     x5</a:t>
            </a:r>
          </a:p>
          <a:p>
            <a:pPr marL="285750" indent="-285750">
              <a:buFont typeface="Arial" panose="020B0604020202020204" pitchFamily="34" charset="0"/>
              <a:buChar char="•"/>
            </a:pPr>
            <a:r>
              <a:rPr lang="et-EE" sz="1350" dirty="0"/>
              <a:t>Tartumaa kasvuhoone kurgid, </a:t>
            </a:r>
            <a:r>
              <a:rPr lang="et-EE" sz="1350" dirty="0" err="1"/>
              <a:t>Grüne</a:t>
            </a:r>
            <a:endParaRPr lang="et-EE" sz="1350" dirty="0"/>
          </a:p>
          <a:p>
            <a:pPr marL="285750" indent="-285750">
              <a:buFont typeface="Arial" panose="020B0604020202020204" pitchFamily="34" charset="0"/>
              <a:buChar char="•"/>
            </a:pPr>
            <a:r>
              <a:rPr lang="et-EE" sz="1350" dirty="0"/>
              <a:t>Mürgised kurgid</a:t>
            </a:r>
          </a:p>
          <a:p>
            <a:pPr marL="285750" indent="-285750">
              <a:buFont typeface="Arial" panose="020B0604020202020204" pitchFamily="34" charset="0"/>
              <a:buChar char="•"/>
            </a:pPr>
            <a:r>
              <a:rPr lang="et-EE" sz="1350" dirty="0"/>
              <a:t>Mingi kurgi kasvataja teema oli kus kasutati keelatud ainet?</a:t>
            </a:r>
          </a:p>
          <a:p>
            <a:pPr marL="285750" indent="-285750">
              <a:buFont typeface="Arial" panose="020B0604020202020204" pitchFamily="34" charset="0"/>
              <a:buChar char="•"/>
            </a:pPr>
            <a:r>
              <a:rPr lang="et-EE" sz="1350" dirty="0"/>
              <a:t>Luunja kurkide kasvatamisel kasutatud keelatud ained</a:t>
            </a:r>
          </a:p>
          <a:p>
            <a:pPr marL="285750" indent="-285750">
              <a:buFont typeface="Arial" panose="020B0604020202020204" pitchFamily="34" charset="0"/>
              <a:buChar char="•"/>
            </a:pPr>
            <a:r>
              <a:rPr lang="et-EE" sz="1350" dirty="0"/>
              <a:t>Luunja kurk, küpsiste koostis</a:t>
            </a:r>
          </a:p>
          <a:p>
            <a:pPr marL="285750" indent="-285750">
              <a:buFont typeface="Arial" panose="020B0604020202020204" pitchFamily="34" charset="0"/>
              <a:buChar char="•"/>
            </a:pPr>
            <a:r>
              <a:rPr lang="et-EE" sz="1350" dirty="0"/>
              <a:t>Luunja kurgid, seente, maasikate päritolu iga aasta õunte päritolu, vorsti nimelist toodet müükase kanamassi sisaldusega, see ju pole vorst see on kanamassi jääk toit.</a:t>
            </a:r>
          </a:p>
          <a:p>
            <a:pPr marL="285750" indent="-285750">
              <a:buFont typeface="Arial" panose="020B0604020202020204" pitchFamily="34" charset="0"/>
              <a:buChar char="•"/>
            </a:pPr>
            <a:r>
              <a:rPr lang="et-EE" sz="1350" dirty="0" err="1"/>
              <a:t>Grüne</a:t>
            </a:r>
            <a:r>
              <a:rPr lang="et-EE" sz="1350" dirty="0"/>
              <a:t> Fee kurgid</a:t>
            </a:r>
          </a:p>
          <a:p>
            <a:pPr marL="285750" indent="-285750">
              <a:buFont typeface="Arial" panose="020B0604020202020204" pitchFamily="34" charset="0"/>
              <a:buChar char="•"/>
            </a:pPr>
            <a:r>
              <a:rPr lang="et-EE" sz="1350" dirty="0"/>
              <a:t>Eesti kurkide juhtum</a:t>
            </a:r>
          </a:p>
          <a:p>
            <a:r>
              <a:rPr lang="et-EE" sz="1350" b="1" dirty="0">
                <a:solidFill>
                  <a:schemeClr val="accent2">
                    <a:lumMod val="75000"/>
                  </a:schemeClr>
                </a:solidFill>
              </a:rPr>
              <a:t>Kala(tooted)</a:t>
            </a:r>
          </a:p>
          <a:p>
            <a:pPr marL="285750" indent="-285750">
              <a:buFont typeface="Arial" panose="020B0604020202020204" pitchFamily="34" charset="0"/>
              <a:buChar char="•"/>
            </a:pPr>
            <a:r>
              <a:rPr lang="et-EE" sz="1350" dirty="0"/>
              <a:t>Punase kala müügifirma</a:t>
            </a:r>
          </a:p>
          <a:p>
            <a:pPr marL="285750" indent="-285750">
              <a:buFont typeface="Arial" panose="020B0604020202020204" pitchFamily="34" charset="0"/>
              <a:buChar char="•"/>
            </a:pPr>
            <a:r>
              <a:rPr lang="et-EE" sz="1350" dirty="0"/>
              <a:t>Supermarketist ostetud toidukaubad - heeringas konservina (?). Vaatamata tavapärasele säilivusajale oli sellel ebameeldiv lõhn ja tekstuur.</a:t>
            </a:r>
          </a:p>
          <a:p>
            <a:pPr marL="285750" indent="-285750">
              <a:buFont typeface="Arial" panose="020B0604020202020204" pitchFamily="34" charset="0"/>
              <a:buChar char="•"/>
            </a:pPr>
            <a:r>
              <a:rPr lang="et-EE" sz="1350" dirty="0"/>
              <a:t>Kala ostsin turult, see polnud värske</a:t>
            </a:r>
          </a:p>
          <a:p>
            <a:pPr marL="285750" indent="-285750">
              <a:buFont typeface="Arial" panose="020B0604020202020204" pitchFamily="34" charset="0"/>
              <a:buChar char="•"/>
            </a:pPr>
            <a:r>
              <a:rPr lang="et-EE" sz="1350" dirty="0"/>
              <a:t>Ostsin Grossi Kohtla-Järvelt roiskunud kilu.</a:t>
            </a:r>
          </a:p>
          <a:p>
            <a:pPr marL="285750" indent="-285750">
              <a:buFont typeface="Arial" panose="020B0604020202020204" pitchFamily="34" charset="0"/>
              <a:buChar char="•"/>
            </a:pPr>
            <a:r>
              <a:rPr lang="et-EE" sz="1350" dirty="0" err="1"/>
              <a:t>Poliitilselt</a:t>
            </a:r>
            <a:r>
              <a:rPr lang="et-EE" sz="1350" dirty="0"/>
              <a:t> motiveeritud listeeria skandaal.</a:t>
            </a:r>
          </a:p>
          <a:p>
            <a:pPr marL="285750" indent="-285750">
              <a:buFont typeface="Arial" panose="020B0604020202020204" pitchFamily="34" charset="0"/>
              <a:buChar char="•"/>
            </a:pPr>
            <a:r>
              <a:rPr lang="et-EE" sz="1350" dirty="0"/>
              <a:t>Norra lõhe mürgisus</a:t>
            </a:r>
          </a:p>
          <a:p>
            <a:pPr marL="285750" indent="-285750">
              <a:buFont typeface="Arial" panose="020B0604020202020204" pitchFamily="34" charset="0"/>
              <a:buChar char="•"/>
            </a:pPr>
            <a:r>
              <a:rPr lang="et-EE" sz="1350" dirty="0" err="1"/>
              <a:t>Mv</a:t>
            </a:r>
            <a:r>
              <a:rPr lang="et-EE" sz="1350" dirty="0"/>
              <a:t> </a:t>
            </a:r>
            <a:r>
              <a:rPr lang="et-EE" sz="1350" dirty="0" err="1"/>
              <a:t>VOOl</a:t>
            </a:r>
            <a:r>
              <a:rPr lang="et-EE" sz="1350" dirty="0"/>
              <a:t> tooted</a:t>
            </a:r>
          </a:p>
          <a:p>
            <a:pPr marL="285750" indent="-285750">
              <a:buFont typeface="Arial" panose="020B0604020202020204" pitchFamily="34" charset="0"/>
              <a:buChar char="•"/>
            </a:pPr>
            <a:r>
              <a:rPr lang="et-EE" sz="1350" dirty="0" err="1"/>
              <a:t>M.V.Wooli</a:t>
            </a:r>
            <a:r>
              <a:rPr lang="et-EE" sz="1350" dirty="0"/>
              <a:t> </a:t>
            </a:r>
            <a:r>
              <a:rPr lang="et-EE" sz="1350" dirty="0" err="1"/>
              <a:t>listeeriabakter</a:t>
            </a:r>
            <a:r>
              <a:rPr lang="et-EE" sz="1350" dirty="0"/>
              <a:t>; </a:t>
            </a:r>
            <a:r>
              <a:rPr lang="et-EE" sz="1350" dirty="0" err="1"/>
              <a:t>Snickers</a:t>
            </a:r>
            <a:r>
              <a:rPr lang="et-EE" sz="1350" dirty="0"/>
              <a:t>, </a:t>
            </a:r>
            <a:r>
              <a:rPr lang="et-EE" sz="1350" dirty="0" err="1"/>
              <a:t>Twix</a:t>
            </a:r>
            <a:r>
              <a:rPr lang="et-EE" sz="1350" dirty="0"/>
              <a:t> ja </a:t>
            </a:r>
            <a:r>
              <a:rPr lang="et-EE" sz="1350" dirty="0" err="1"/>
              <a:t>Bounty</a:t>
            </a:r>
            <a:r>
              <a:rPr lang="et-EE" sz="1350" dirty="0"/>
              <a:t> vähiohu tõttu.</a:t>
            </a:r>
          </a:p>
          <a:p>
            <a:pPr marL="285750" indent="-285750">
              <a:buFont typeface="Arial" panose="020B0604020202020204" pitchFamily="34" charset="0"/>
              <a:buChar char="•"/>
            </a:pPr>
            <a:r>
              <a:rPr lang="et-EE" sz="1350" dirty="0" err="1"/>
              <a:t>M.w.wooli</a:t>
            </a:r>
            <a:r>
              <a:rPr lang="et-EE" sz="1350" dirty="0"/>
              <a:t> listeeria</a:t>
            </a:r>
          </a:p>
          <a:p>
            <a:pPr marL="285750" indent="-285750">
              <a:buFont typeface="Arial" panose="020B0604020202020204" pitchFamily="34" charset="0"/>
              <a:buChar char="•"/>
            </a:pPr>
            <a:r>
              <a:rPr lang="et-EE" sz="1350" dirty="0"/>
              <a:t>M.W. Wool - kala</a:t>
            </a:r>
          </a:p>
          <a:p>
            <a:pPr marL="285750" indent="-285750">
              <a:buFont typeface="Arial" panose="020B0604020202020204" pitchFamily="34" charset="0"/>
              <a:buChar char="•"/>
            </a:pPr>
            <a:r>
              <a:rPr lang="et-EE" sz="1350" dirty="0"/>
              <a:t>Lõhefilee haises </a:t>
            </a:r>
            <a:r>
              <a:rPr lang="et-EE" sz="1350" dirty="0" err="1"/>
              <a:t>Rimis</a:t>
            </a:r>
            <a:r>
              <a:rPr lang="et-EE" sz="1350" dirty="0"/>
              <a:t>. Maximas oli </a:t>
            </a:r>
            <a:r>
              <a:rPr lang="et-EE" sz="1350" dirty="0" err="1"/>
              <a:t>arahhiisiõli</a:t>
            </a:r>
            <a:r>
              <a:rPr lang="et-EE" sz="1350" dirty="0"/>
              <a:t> vana ja riknenud.</a:t>
            </a:r>
          </a:p>
          <a:p>
            <a:pPr marL="285750" indent="-285750">
              <a:buFont typeface="Arial" panose="020B0604020202020204" pitchFamily="34" charset="0"/>
              <a:buChar char="•"/>
            </a:pPr>
            <a:r>
              <a:rPr lang="et-EE" sz="1350" dirty="0" err="1"/>
              <a:t>Listeeriaskandaal</a:t>
            </a:r>
            <a:r>
              <a:rPr lang="et-EE" sz="1350" dirty="0"/>
              <a:t> (enam kui 1 a tagasi)</a:t>
            </a:r>
          </a:p>
          <a:p>
            <a:pPr marL="285750" indent="-285750">
              <a:buFont typeface="Arial" panose="020B0604020202020204" pitchFamily="34" charset="0"/>
              <a:buChar char="•"/>
            </a:pPr>
            <a:r>
              <a:rPr lang="et-EE" sz="1350" dirty="0" err="1"/>
              <a:t>Listeeriaskandaal</a:t>
            </a:r>
            <a:endParaRPr lang="et-EE" sz="1350" dirty="0"/>
          </a:p>
          <a:p>
            <a:pPr marL="285750" indent="-285750">
              <a:buFont typeface="Arial" panose="020B0604020202020204" pitchFamily="34" charset="0"/>
              <a:buChar char="•"/>
            </a:pPr>
            <a:r>
              <a:rPr lang="et-EE" sz="1350" dirty="0"/>
              <a:t>Listeeria leid kalas</a:t>
            </a:r>
          </a:p>
          <a:p>
            <a:pPr marL="285750" indent="-285750">
              <a:buFont typeface="Arial" panose="020B0604020202020204" pitchFamily="34" charset="0"/>
              <a:buChar char="•"/>
            </a:pPr>
            <a:r>
              <a:rPr lang="et-EE" sz="1350" dirty="0"/>
              <a:t>Liha, kala</a:t>
            </a:r>
          </a:p>
          <a:p>
            <a:pPr marL="285750" indent="-285750">
              <a:buFont typeface="Arial" panose="020B0604020202020204" pitchFamily="34" charset="0"/>
              <a:buChar char="•"/>
            </a:pPr>
            <a:r>
              <a:rPr lang="et-EE" sz="1350" dirty="0"/>
              <a:t>Kala, listeeria</a:t>
            </a:r>
          </a:p>
          <a:p>
            <a:pPr marL="285750" indent="-285750">
              <a:buFont typeface="Arial" panose="020B0604020202020204" pitchFamily="34" charset="0"/>
              <a:buChar char="•"/>
            </a:pPr>
            <a:r>
              <a:rPr lang="et-EE" sz="1350" dirty="0"/>
              <a:t>Kala</a:t>
            </a:r>
          </a:p>
          <a:p>
            <a:pPr marL="285750" indent="-285750">
              <a:buFont typeface="Arial" panose="020B0604020202020204" pitchFamily="34" charset="0"/>
              <a:buChar char="•"/>
            </a:pPr>
            <a:r>
              <a:rPr lang="et-EE" sz="1350" dirty="0"/>
              <a:t>Grossi kaubad ostetud punane kala oli roiskunud</a:t>
            </a:r>
          </a:p>
          <a:p>
            <a:pPr marL="285750" indent="-285750">
              <a:buFont typeface="Arial" panose="020B0604020202020204" pitchFamily="34" charset="0"/>
              <a:buChar char="•"/>
            </a:pPr>
            <a:endParaRPr lang="et-EE" sz="1400" dirty="0"/>
          </a:p>
        </p:txBody>
      </p:sp>
    </p:spTree>
    <p:extLst>
      <p:ext uri="{BB962C8B-B14F-4D97-AF65-F5344CB8AC3E}">
        <p14:creationId xmlns:p14="http://schemas.microsoft.com/office/powerpoint/2010/main" val="294959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Üldkokkuvõte </a:t>
            </a:r>
          </a:p>
        </p:txBody>
      </p:sp>
      <p:sp>
        <p:nvSpPr>
          <p:cNvPr id="3" name="Text Placeholder 2"/>
          <p:cNvSpPr>
            <a:spLocks noGrp="1"/>
          </p:cNvSpPr>
          <p:nvPr>
            <p:ph type="body" sz="quarter" idx="15"/>
          </p:nvPr>
        </p:nvSpPr>
        <p:spPr>
          <a:xfrm>
            <a:off x="470019" y="1124465"/>
            <a:ext cx="11011711" cy="5597611"/>
          </a:xfrm>
        </p:spPr>
        <p:txBody>
          <a:bodyPr>
            <a:normAutofit fontScale="77500" lnSpcReduction="20000"/>
          </a:bodyPr>
          <a:lstStyle/>
          <a:p>
            <a:pPr marL="0" indent="0">
              <a:buNone/>
            </a:pPr>
            <a:r>
              <a:rPr lang="et-EE" b="1" dirty="0">
                <a:solidFill>
                  <a:srgbClr val="D05F12"/>
                </a:solidFill>
              </a:rPr>
              <a:t>Tarbijate üldine usaldus toidu </a:t>
            </a:r>
            <a:r>
              <a:rPr lang="et-EE" b="1" dirty="0" smtClean="0">
                <a:solidFill>
                  <a:srgbClr val="D05F12"/>
                </a:solidFill>
              </a:rPr>
              <a:t>ohutuse </a:t>
            </a:r>
            <a:r>
              <a:rPr lang="et-EE" b="1" dirty="0">
                <a:solidFill>
                  <a:srgbClr val="D05F12"/>
                </a:solidFill>
              </a:rPr>
              <a:t>suhtes</a:t>
            </a:r>
          </a:p>
          <a:p>
            <a:r>
              <a:rPr lang="et-EE" dirty="0" smtClean="0"/>
              <a:t>Kokkuvõttes nõustub esitatud </a:t>
            </a:r>
            <a:r>
              <a:rPr lang="et-EE" b="1" dirty="0" smtClean="0">
                <a:solidFill>
                  <a:schemeClr val="accent1">
                    <a:lumMod val="75000"/>
                  </a:schemeClr>
                </a:solidFill>
              </a:rPr>
              <a:t>toidu ohutuse positiivsete väidetega </a:t>
            </a:r>
            <a:r>
              <a:rPr lang="et-EE" dirty="0" smtClean="0"/>
              <a:t>50-64</a:t>
            </a:r>
            <a:r>
              <a:rPr lang="et-EE" dirty="0"/>
              <a:t>% vastajaist, kuid domineerib „pigem“ nõustumine</a:t>
            </a:r>
            <a:r>
              <a:rPr lang="et-EE" dirty="0" smtClean="0"/>
              <a:t>. Enim </a:t>
            </a:r>
            <a:r>
              <a:rPr lang="et-EE" dirty="0"/>
              <a:t>nõustutakse sellega, et </a:t>
            </a:r>
            <a:r>
              <a:rPr lang="et-EE" u="sng" dirty="0"/>
              <a:t>üldiselt</a:t>
            </a:r>
            <a:r>
              <a:rPr lang="et-EE" dirty="0"/>
              <a:t> on toit ohutu, mõnevõrra vähem </a:t>
            </a:r>
            <a:r>
              <a:rPr lang="et-EE" u="sng" dirty="0"/>
              <a:t>kindlusega</a:t>
            </a:r>
            <a:r>
              <a:rPr lang="et-EE" dirty="0"/>
              <a:t>, et toit on </a:t>
            </a:r>
            <a:r>
              <a:rPr lang="et-EE" dirty="0" smtClean="0"/>
              <a:t>ohutu.</a:t>
            </a:r>
            <a:endParaRPr lang="et-EE" dirty="0"/>
          </a:p>
          <a:p>
            <a:r>
              <a:rPr lang="et-EE" dirty="0" smtClean="0"/>
              <a:t>Mehed </a:t>
            </a:r>
            <a:r>
              <a:rPr lang="et-EE" dirty="0"/>
              <a:t>on toidu ohutust üldiselt enam usaldavad kui naised, kuid erinevused ei ole statistiliselt väga olulised</a:t>
            </a:r>
            <a:r>
              <a:rPr lang="et-EE" dirty="0" smtClean="0"/>
              <a:t>. Vanuserühmade </a:t>
            </a:r>
            <a:r>
              <a:rPr lang="et-EE" dirty="0"/>
              <a:t>lõikes märkimisväärseid põhimõttelisi hoiakute erinevusi ei ole.</a:t>
            </a:r>
          </a:p>
          <a:p>
            <a:r>
              <a:rPr lang="et-EE" dirty="0" smtClean="0"/>
              <a:t>Eestikeelse </a:t>
            </a:r>
            <a:r>
              <a:rPr lang="et-EE" dirty="0"/>
              <a:t>elanikkonna usaldus toidu üldise ohutuse suhtes on reeglina kõrgem kui venekeelse elanikkonna oma, kuigi ka viimased ei väljenda otseselt </a:t>
            </a:r>
            <a:r>
              <a:rPr lang="et-EE" dirty="0" smtClean="0"/>
              <a:t>usaldamatust.</a:t>
            </a:r>
            <a:endParaRPr lang="et-EE" dirty="0"/>
          </a:p>
          <a:p>
            <a:r>
              <a:rPr lang="et-EE" dirty="0" smtClean="0"/>
              <a:t>Piirkondade </a:t>
            </a:r>
            <a:r>
              <a:rPr lang="et-EE" dirty="0"/>
              <a:t>lõikes paistavad silma Kesk-Eesti kõrgemad tulemused (nii oli see ka 2019 uuringus, kuigi vähem</a:t>
            </a:r>
            <a:r>
              <a:rPr lang="et-EE" dirty="0" smtClean="0"/>
              <a:t>).</a:t>
            </a:r>
            <a:endParaRPr lang="et-EE" dirty="0"/>
          </a:p>
          <a:p>
            <a:r>
              <a:rPr lang="et-EE" b="1" dirty="0" smtClean="0">
                <a:solidFill>
                  <a:schemeClr val="accent1">
                    <a:lumMod val="75000"/>
                  </a:schemeClr>
                </a:solidFill>
              </a:rPr>
              <a:t>Negatiivsetele </a:t>
            </a:r>
            <a:r>
              <a:rPr lang="et-EE" b="1" dirty="0">
                <a:solidFill>
                  <a:schemeClr val="accent1">
                    <a:lumMod val="75000"/>
                  </a:schemeClr>
                </a:solidFill>
              </a:rPr>
              <a:t>väidetele </a:t>
            </a:r>
            <a:r>
              <a:rPr lang="et-EE" dirty="0"/>
              <a:t>antud vastused näitavad, et vaatamata mõõdukale kindlusele toidu ohutuse suhtes, tuntakse selle pärast siiski teatavat </a:t>
            </a:r>
            <a:r>
              <a:rPr lang="et-EE" u="sng" dirty="0"/>
              <a:t>muret</a:t>
            </a:r>
            <a:r>
              <a:rPr lang="et-EE" dirty="0" smtClean="0"/>
              <a:t>. Keskmisest </a:t>
            </a:r>
            <a:r>
              <a:rPr lang="et-EE" dirty="0"/>
              <a:t>enam (31%) ollakse kahtlustav teatud toitude suhtes konkreetsete juhtude tõttu</a:t>
            </a:r>
            <a:r>
              <a:rPr lang="et-EE" dirty="0" smtClean="0"/>
              <a:t>. </a:t>
            </a:r>
            <a:endParaRPr lang="et-EE" dirty="0"/>
          </a:p>
          <a:p>
            <a:r>
              <a:rPr lang="et-EE" dirty="0" smtClean="0"/>
              <a:t>Ka siin </a:t>
            </a:r>
            <a:r>
              <a:rPr lang="et-EE" dirty="0"/>
              <a:t>on naised veidi enam mures kui mehed</a:t>
            </a:r>
            <a:r>
              <a:rPr lang="et-EE" dirty="0" smtClean="0"/>
              <a:t>. Vanuse </a:t>
            </a:r>
            <a:r>
              <a:rPr lang="et-EE" dirty="0"/>
              <a:t>tunnuses märkimisväärseid erinevusi ei </a:t>
            </a:r>
            <a:r>
              <a:rPr lang="et-EE" dirty="0" smtClean="0"/>
              <a:t>ole. Ka </a:t>
            </a:r>
            <a:r>
              <a:rPr lang="et-EE" dirty="0"/>
              <a:t>negatiivsete (murelike) hoiakute osa on venekeelse elanikkonna seas kõrgem kui eestikeelse elanikkonna seas.</a:t>
            </a:r>
          </a:p>
          <a:p>
            <a:r>
              <a:rPr lang="et-EE" dirty="0" smtClean="0"/>
              <a:t>Piirkondade </a:t>
            </a:r>
            <a:r>
              <a:rPr lang="et-EE" dirty="0"/>
              <a:t>lõikes väljendavad negatiivseid hoiakuid keskmisest enam Põhja-Eesti ja Virumaa (siin </a:t>
            </a:r>
            <a:r>
              <a:rPr lang="et-EE" dirty="0" smtClean="0"/>
              <a:t>on ilmselt ka </a:t>
            </a:r>
            <a:r>
              <a:rPr lang="et-EE" dirty="0"/>
              <a:t>keele mõju), keskmisest vähem Kesk-Eesti.</a:t>
            </a:r>
          </a:p>
          <a:p>
            <a:endParaRPr lang="et-EE" dirty="0"/>
          </a:p>
        </p:txBody>
      </p:sp>
      <p:sp>
        <p:nvSpPr>
          <p:cNvPr id="4" name="Slide Number Placeholder 3"/>
          <p:cNvSpPr>
            <a:spLocks noGrp="1"/>
          </p:cNvSpPr>
          <p:nvPr>
            <p:ph type="sldNum" sz="quarter" idx="12"/>
          </p:nvPr>
        </p:nvSpPr>
        <p:spPr/>
        <p:txBody>
          <a:bodyPr/>
          <a:lstStyle/>
          <a:p>
            <a:fld id="{8A6009BB-32DB-4743-B7B2-C117DEB9554B}" type="slidenum">
              <a:rPr lang="lt-LT" smtClean="0"/>
              <a:t>5</a:t>
            </a:fld>
            <a:endParaRPr lang="lt-LT" dirty="0"/>
          </a:p>
        </p:txBody>
      </p:sp>
    </p:spTree>
    <p:extLst>
      <p:ext uri="{BB962C8B-B14F-4D97-AF65-F5344CB8AC3E}">
        <p14:creationId xmlns:p14="http://schemas.microsoft.com/office/powerpoint/2010/main" val="2545125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E50-18B8-4B62-A83E-485D325EC2EE}"/>
              </a:ext>
            </a:extLst>
          </p:cNvPr>
          <p:cNvSpPr>
            <a:spLocks noGrp="1"/>
          </p:cNvSpPr>
          <p:nvPr>
            <p:ph type="title"/>
          </p:nvPr>
        </p:nvSpPr>
        <p:spPr/>
        <p:txBody>
          <a:bodyPr/>
          <a:lstStyle/>
          <a:p>
            <a:r>
              <a:rPr lang="et-EE" dirty="0"/>
              <a:t>Konkreetne juhtum toidu ohutuse kahtluse kohta</a:t>
            </a:r>
          </a:p>
        </p:txBody>
      </p:sp>
      <p:sp>
        <p:nvSpPr>
          <p:cNvPr id="3" name="Slide Number Placeholder 2">
            <a:extLst>
              <a:ext uri="{FF2B5EF4-FFF2-40B4-BE49-F238E27FC236}">
                <a16:creationId xmlns:a16="http://schemas.microsoft.com/office/drawing/2014/main" id="{7D5BCAC8-4F4F-48CF-BCB2-3007DD516494}"/>
              </a:ext>
            </a:extLst>
          </p:cNvPr>
          <p:cNvSpPr>
            <a:spLocks noGrp="1"/>
          </p:cNvSpPr>
          <p:nvPr>
            <p:ph type="sldNum" sz="quarter" idx="12"/>
          </p:nvPr>
        </p:nvSpPr>
        <p:spPr/>
        <p:txBody>
          <a:bodyPr/>
          <a:lstStyle/>
          <a:p>
            <a:fld id="{8A6009BB-32DB-4743-B7B2-C117DEB9554B}" type="slidenum">
              <a:rPr lang="lt-LT" smtClean="0"/>
              <a:t>50</a:t>
            </a:fld>
            <a:endParaRPr lang="lt-LT" dirty="0"/>
          </a:p>
        </p:txBody>
      </p:sp>
      <p:sp>
        <p:nvSpPr>
          <p:cNvPr id="6" name="TextBox 5">
            <a:extLst>
              <a:ext uri="{FF2B5EF4-FFF2-40B4-BE49-F238E27FC236}">
                <a16:creationId xmlns:a16="http://schemas.microsoft.com/office/drawing/2014/main" id="{6C7CE0D9-F809-4304-AF40-A8D99564162F}"/>
              </a:ext>
            </a:extLst>
          </p:cNvPr>
          <p:cNvSpPr txBox="1"/>
          <p:nvPr/>
        </p:nvSpPr>
        <p:spPr>
          <a:xfrm>
            <a:off x="203915" y="903600"/>
            <a:ext cx="11988085" cy="5701561"/>
          </a:xfrm>
          <a:prstGeom prst="rect">
            <a:avLst/>
          </a:prstGeom>
          <a:noFill/>
        </p:spPr>
        <p:txBody>
          <a:bodyPr wrap="square">
            <a:spAutoFit/>
          </a:bodyPr>
          <a:lstStyle/>
          <a:p>
            <a:r>
              <a:rPr lang="et-EE" sz="1350" b="1" dirty="0">
                <a:solidFill>
                  <a:schemeClr val="accent2">
                    <a:lumMod val="75000"/>
                  </a:schemeClr>
                </a:solidFill>
              </a:rPr>
              <a:t>Piimatooted</a:t>
            </a:r>
          </a:p>
          <a:p>
            <a:pPr marL="285750" indent="-285750">
              <a:buFont typeface="Arial" panose="020B0604020202020204" pitchFamily="34" charset="0"/>
              <a:buChar char="•"/>
            </a:pPr>
            <a:r>
              <a:rPr lang="et-EE" sz="1350" dirty="0"/>
              <a:t>Liha- ja piimatooted on inimeste kõigi levinumate surmapõhjuste põhjuseks.</a:t>
            </a:r>
          </a:p>
          <a:p>
            <a:pPr marL="285750" indent="-285750">
              <a:buFont typeface="Arial" panose="020B0604020202020204" pitchFamily="34" charset="0"/>
              <a:buChar char="•"/>
            </a:pPr>
            <a:r>
              <a:rPr lang="et-EE" sz="1350" dirty="0"/>
              <a:t>2021. aasta augustis võeti poest välja jäätisepartii.</a:t>
            </a:r>
          </a:p>
          <a:p>
            <a:pPr marL="285750" indent="-285750">
              <a:buFont typeface="Arial" panose="020B0604020202020204" pitchFamily="34" charset="0"/>
              <a:buChar char="•"/>
            </a:pPr>
            <a:r>
              <a:rPr lang="et-EE" sz="1350" dirty="0"/>
              <a:t>Septembris läks 2,5% piima kvaliteet ja maitse lihtsalt väga halvaks ning veisehakk oli maitsetu.</a:t>
            </a:r>
          </a:p>
          <a:p>
            <a:pPr marL="285750" indent="-285750">
              <a:buFont typeface="Arial" panose="020B0604020202020204" pitchFamily="34" charset="0"/>
              <a:buChar char="•"/>
            </a:pPr>
            <a:r>
              <a:rPr lang="et-EE" sz="1350" dirty="0"/>
              <a:t>Sain kauplusest riknenud juustu</a:t>
            </a:r>
          </a:p>
          <a:p>
            <a:pPr marL="285750" indent="-285750">
              <a:buFont typeface="Arial" panose="020B0604020202020204" pitchFamily="34" charset="0"/>
              <a:buChar char="•"/>
            </a:pPr>
            <a:r>
              <a:rPr lang="et-EE" sz="1350" dirty="0"/>
              <a:t>Piimatooteid tarbides sain toidumürgistuse.</a:t>
            </a:r>
          </a:p>
          <a:p>
            <a:pPr marL="285750" indent="-285750">
              <a:buFont typeface="Arial" panose="020B0604020202020204" pitchFamily="34" charset="0"/>
              <a:buChar char="•"/>
            </a:pPr>
            <a:r>
              <a:rPr lang="et-EE" sz="1350" dirty="0"/>
              <a:t>Piima farmid kasutavad piima tootmisel liiga palju kemikaale (antibiootikumid, jõusööt). Piima töödeldakse liiga palju, et kaotab oma naturaalsuse ja võib olla kahjulik inimorganismile.</a:t>
            </a:r>
          </a:p>
          <a:p>
            <a:pPr marL="285750" indent="-285750">
              <a:buFont typeface="Arial" panose="020B0604020202020204" pitchFamily="34" charset="0"/>
              <a:buChar char="•"/>
            </a:pPr>
            <a:r>
              <a:rPr lang="et-EE" sz="1350" dirty="0"/>
              <a:t>Piim oli hapu.</a:t>
            </a:r>
          </a:p>
          <a:p>
            <a:pPr marL="285750" indent="-285750">
              <a:buFont typeface="Arial" panose="020B0604020202020204" pitchFamily="34" charset="0"/>
              <a:buChar char="•"/>
            </a:pPr>
            <a:r>
              <a:rPr lang="et-EE" sz="1350" dirty="0"/>
              <a:t>Parim enne tähtaeg omi möödas 2 kuud. Jogurt</a:t>
            </a:r>
          </a:p>
          <a:p>
            <a:pPr marL="285750" indent="-285750">
              <a:buFont typeface="Arial" panose="020B0604020202020204" pitchFamily="34" charset="0"/>
              <a:buChar char="•"/>
            </a:pPr>
            <a:r>
              <a:rPr lang="et-EE" sz="1350" dirty="0"/>
              <a:t>Parim enne oli 3 päeva pärast, aga Tere piim oli kõlbmatu.</a:t>
            </a:r>
          </a:p>
          <a:p>
            <a:pPr marL="285750" indent="-285750">
              <a:buFont typeface="Arial" panose="020B0604020202020204" pitchFamily="34" charset="0"/>
              <a:buChar char="•"/>
            </a:pPr>
            <a:r>
              <a:rPr lang="et-EE" sz="1350" dirty="0"/>
              <a:t>Ostetud kalal oli roiskumise lõhn, ostetud kanal oli roiskumise lõhn. Mõlema realiseerimisaja lõpuni oli aega veel mitu päeva.</a:t>
            </a:r>
          </a:p>
          <a:p>
            <a:pPr marL="285750" indent="-285750">
              <a:buFont typeface="Arial" panose="020B0604020202020204" pitchFamily="34" charset="0"/>
              <a:buChar char="•"/>
            </a:pPr>
            <a:endParaRPr lang="et-EE" sz="1350" dirty="0"/>
          </a:p>
          <a:p>
            <a:r>
              <a:rPr lang="et-EE" sz="1350" b="1" dirty="0">
                <a:solidFill>
                  <a:schemeClr val="accent2">
                    <a:lumMod val="75000"/>
                  </a:schemeClr>
                </a:solidFill>
              </a:rPr>
              <a:t>Lihatooted</a:t>
            </a:r>
          </a:p>
          <a:p>
            <a:pPr marL="285750" indent="-285750">
              <a:buFont typeface="Arial" panose="020B0604020202020204" pitchFamily="34" charset="0"/>
              <a:buChar char="•"/>
            </a:pPr>
            <a:r>
              <a:rPr lang="et-EE" sz="1350" dirty="0"/>
              <a:t>Vorstimürgitus</a:t>
            </a:r>
          </a:p>
          <a:p>
            <a:pPr marL="285750" indent="-285750">
              <a:buFont typeface="Arial" panose="020B0604020202020204" pitchFamily="34" charset="0"/>
              <a:buChar char="•"/>
            </a:pPr>
            <a:r>
              <a:rPr lang="et-EE" sz="1350" dirty="0"/>
              <a:t>Pakis olnud kana oli riknenud lõhnaga.</a:t>
            </a:r>
          </a:p>
          <a:p>
            <a:pPr marL="285750" indent="-285750">
              <a:buFont typeface="Arial" panose="020B0604020202020204" pitchFamily="34" charset="0"/>
              <a:buChar char="•"/>
            </a:pPr>
            <a:r>
              <a:rPr lang="et-EE" sz="1350" dirty="0"/>
              <a:t>Vorsti sees oli kanaluu</a:t>
            </a:r>
          </a:p>
          <a:p>
            <a:pPr marL="285750" indent="-285750">
              <a:buFont typeface="Arial" panose="020B0604020202020204" pitchFamily="34" charset="0"/>
              <a:buChar char="•"/>
            </a:pPr>
            <a:r>
              <a:rPr lang="et-EE" sz="1350" dirty="0"/>
              <a:t>Tallegg, mati </a:t>
            </a:r>
            <a:r>
              <a:rPr lang="et-EE" sz="1350" dirty="0" err="1"/>
              <a:t>vetevooli</a:t>
            </a:r>
            <a:r>
              <a:rPr lang="et-EE" sz="1350" dirty="0"/>
              <a:t> kalafirma</a:t>
            </a:r>
          </a:p>
          <a:p>
            <a:pPr marL="285750" indent="-285750">
              <a:buFont typeface="Arial" panose="020B0604020202020204" pitchFamily="34" charset="0"/>
              <a:buChar char="•"/>
            </a:pPr>
            <a:r>
              <a:rPr lang="et-EE" sz="1350" dirty="0"/>
              <a:t>Sealiha oli juba libe.</a:t>
            </a:r>
          </a:p>
          <a:p>
            <a:pPr marL="285750" indent="-285750">
              <a:buFont typeface="Arial" panose="020B0604020202020204" pitchFamily="34" charset="0"/>
              <a:buChar char="•"/>
            </a:pPr>
            <a:r>
              <a:rPr lang="et-EE" sz="1350" dirty="0"/>
              <a:t>Poest- pakendist soola liha haises ja oli libe – viskasin minema.</a:t>
            </a:r>
          </a:p>
          <a:p>
            <a:pPr marL="285750" indent="-285750">
              <a:buFont typeface="Arial" panose="020B0604020202020204" pitchFamily="34" charset="0"/>
              <a:buChar char="•"/>
            </a:pPr>
            <a:r>
              <a:rPr lang="et-EE" sz="1350" dirty="0"/>
              <a:t>Ostsin Rakvere frikadelle ja kui pakist välja võtsin olid need halvaks läinud.</a:t>
            </a:r>
          </a:p>
          <a:p>
            <a:pPr marL="285750" indent="-285750">
              <a:buFont typeface="Arial" panose="020B0604020202020204" pitchFamily="34" charset="0"/>
              <a:buChar char="•"/>
            </a:pPr>
            <a:r>
              <a:rPr lang="et-EE" sz="1350" dirty="0"/>
              <a:t>Ostsin poest sinki, mis oli rääsunud maitsega ja oli toiduks kõlbmatu, ostsin lihakarnist hakkliha, mis oli rääsunud maitsega, arvatavasti mõlemal juhul on puudusi seadmete ja tööpindade puhtusega.</a:t>
            </a:r>
          </a:p>
          <a:p>
            <a:pPr marL="285750" indent="-285750">
              <a:buFont typeface="Arial" panose="020B0604020202020204" pitchFamily="34" charset="0"/>
              <a:buChar char="•"/>
            </a:pPr>
            <a:r>
              <a:rPr lang="et-EE" sz="1350" dirty="0"/>
              <a:t>Ostetud kanalihafilee ei olnud kõlblik.</a:t>
            </a:r>
          </a:p>
          <a:p>
            <a:pPr marL="285750" indent="-285750">
              <a:buFont typeface="Arial" panose="020B0604020202020204" pitchFamily="34" charset="0"/>
              <a:buChar char="•"/>
            </a:pPr>
            <a:r>
              <a:rPr lang="et-EE" sz="1350" dirty="0"/>
              <a:t>Maximast toidukaupade ostmisel pidevalt probleeme. Kinnised pakid nt hakkliha/kana lahti tehes haisevad. Lahtisest letist ei julge üldse midagi osta Maximast.</a:t>
            </a:r>
          </a:p>
          <a:p>
            <a:pPr marL="285750" indent="-285750">
              <a:buFont typeface="Arial" panose="020B0604020202020204" pitchFamily="34" charset="0"/>
              <a:buChar char="•"/>
            </a:pPr>
            <a:r>
              <a:rPr lang="et-EE" sz="1350" dirty="0"/>
              <a:t>Lihasaaduste müügil</a:t>
            </a:r>
          </a:p>
          <a:p>
            <a:pPr marL="285750" indent="-285750">
              <a:buFont typeface="Arial" panose="020B0604020202020204" pitchFamily="34" charset="0"/>
              <a:buChar char="•"/>
            </a:pPr>
            <a:r>
              <a:rPr lang="et-EE" sz="1350" dirty="0"/>
              <a:t>Liha</a:t>
            </a:r>
          </a:p>
        </p:txBody>
      </p:sp>
    </p:spTree>
    <p:extLst>
      <p:ext uri="{BB962C8B-B14F-4D97-AF65-F5344CB8AC3E}">
        <p14:creationId xmlns:p14="http://schemas.microsoft.com/office/powerpoint/2010/main" val="621486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E50-18B8-4B62-A83E-485D325EC2EE}"/>
              </a:ext>
            </a:extLst>
          </p:cNvPr>
          <p:cNvSpPr>
            <a:spLocks noGrp="1"/>
          </p:cNvSpPr>
          <p:nvPr>
            <p:ph type="title"/>
          </p:nvPr>
        </p:nvSpPr>
        <p:spPr/>
        <p:txBody>
          <a:bodyPr/>
          <a:lstStyle/>
          <a:p>
            <a:r>
              <a:rPr lang="et-EE" dirty="0"/>
              <a:t>Konkreetne juhtum toidu ohutuse kahtluse kohta</a:t>
            </a:r>
          </a:p>
        </p:txBody>
      </p:sp>
      <p:sp>
        <p:nvSpPr>
          <p:cNvPr id="3" name="Slide Number Placeholder 2">
            <a:extLst>
              <a:ext uri="{FF2B5EF4-FFF2-40B4-BE49-F238E27FC236}">
                <a16:creationId xmlns:a16="http://schemas.microsoft.com/office/drawing/2014/main" id="{7D5BCAC8-4F4F-48CF-BCB2-3007DD516494}"/>
              </a:ext>
            </a:extLst>
          </p:cNvPr>
          <p:cNvSpPr>
            <a:spLocks noGrp="1"/>
          </p:cNvSpPr>
          <p:nvPr>
            <p:ph type="sldNum" sz="quarter" idx="12"/>
          </p:nvPr>
        </p:nvSpPr>
        <p:spPr/>
        <p:txBody>
          <a:bodyPr/>
          <a:lstStyle/>
          <a:p>
            <a:fld id="{8A6009BB-32DB-4743-B7B2-C117DEB9554B}" type="slidenum">
              <a:rPr lang="lt-LT" smtClean="0"/>
              <a:t>51</a:t>
            </a:fld>
            <a:endParaRPr lang="lt-LT" dirty="0"/>
          </a:p>
        </p:txBody>
      </p:sp>
      <p:sp>
        <p:nvSpPr>
          <p:cNvPr id="6" name="TextBox 5">
            <a:extLst>
              <a:ext uri="{FF2B5EF4-FFF2-40B4-BE49-F238E27FC236}">
                <a16:creationId xmlns:a16="http://schemas.microsoft.com/office/drawing/2014/main" id="{A92E0232-BA16-4F30-9AE9-67AD4B00B06C}"/>
              </a:ext>
            </a:extLst>
          </p:cNvPr>
          <p:cNvSpPr txBox="1"/>
          <p:nvPr/>
        </p:nvSpPr>
        <p:spPr>
          <a:xfrm>
            <a:off x="511564" y="903600"/>
            <a:ext cx="11784168" cy="6117059"/>
          </a:xfrm>
          <a:prstGeom prst="rect">
            <a:avLst/>
          </a:prstGeom>
          <a:noFill/>
        </p:spPr>
        <p:txBody>
          <a:bodyPr wrap="square">
            <a:spAutoFit/>
          </a:bodyPr>
          <a:lstStyle/>
          <a:p>
            <a:r>
              <a:rPr lang="et-EE" sz="1350" b="1" dirty="0">
                <a:solidFill>
                  <a:schemeClr val="accent2">
                    <a:lumMod val="75000"/>
                  </a:schemeClr>
                </a:solidFill>
              </a:rPr>
              <a:t>Aegunud tooted</a:t>
            </a:r>
          </a:p>
          <a:p>
            <a:pPr marL="285750" indent="-285750">
              <a:buFont typeface="Arial" panose="020B0604020202020204" pitchFamily="34" charset="0"/>
              <a:buChar char="•"/>
            </a:pPr>
            <a:r>
              <a:rPr lang="et-EE" sz="1350" dirty="0"/>
              <a:t>Aegunud kaubad poelettidel</a:t>
            </a:r>
          </a:p>
          <a:p>
            <a:pPr marL="285750" indent="-285750">
              <a:buFont typeface="Arial" panose="020B0604020202020204" pitchFamily="34" charset="0"/>
              <a:buChar char="•"/>
            </a:pPr>
            <a:r>
              <a:rPr lang="et-EE" sz="1350" dirty="0"/>
              <a:t>Aegunud kaubad</a:t>
            </a:r>
          </a:p>
          <a:p>
            <a:pPr marL="285750" indent="-285750">
              <a:buFont typeface="Arial" panose="020B0604020202020204" pitchFamily="34" charset="0"/>
              <a:buChar char="•"/>
            </a:pPr>
            <a:r>
              <a:rPr lang="et-EE" sz="1350" dirty="0"/>
              <a:t>Aegunud tooted poelettidel</a:t>
            </a:r>
          </a:p>
          <a:p>
            <a:pPr marL="285750" indent="-285750">
              <a:buFont typeface="Arial" panose="020B0604020202020204" pitchFamily="34" charset="0"/>
              <a:buChar char="•"/>
            </a:pPr>
            <a:r>
              <a:rPr lang="et-EE" sz="1350" dirty="0"/>
              <a:t>Vananenud toidu ostmine</a:t>
            </a:r>
          </a:p>
          <a:p>
            <a:pPr marL="285750" indent="-285750">
              <a:buFont typeface="Arial" panose="020B0604020202020204" pitchFamily="34" charset="0"/>
              <a:buChar char="•"/>
            </a:pPr>
            <a:r>
              <a:rPr lang="et-EE" sz="1350" dirty="0"/>
              <a:t>Riknenud kaup</a:t>
            </a:r>
          </a:p>
          <a:p>
            <a:pPr marL="285750" indent="-285750">
              <a:buFont typeface="Arial" panose="020B0604020202020204" pitchFamily="34" charset="0"/>
              <a:buChar char="•"/>
            </a:pPr>
            <a:r>
              <a:rPr lang="et-EE" sz="1350" dirty="0"/>
              <a:t>Poes olid müügil aegunud tooted, mis isegi välimuselt olid mitte just kõige värskemad.</a:t>
            </a:r>
          </a:p>
          <a:p>
            <a:pPr marL="285750" indent="-285750">
              <a:buFont typeface="Arial" panose="020B0604020202020204" pitchFamily="34" charset="0"/>
              <a:buChar char="•"/>
            </a:pPr>
            <a:r>
              <a:rPr lang="et-EE" sz="1350" dirty="0"/>
              <a:t>Maxima kaupluses oli möödunud kõlblikkuse ajaga toiduained ja oli rikutud pakenditega lihatooteid.</a:t>
            </a:r>
          </a:p>
          <a:p>
            <a:pPr marL="285750" indent="-285750">
              <a:buFont typeface="Arial" panose="020B0604020202020204" pitchFamily="34" charset="0"/>
              <a:buChar char="•"/>
            </a:pPr>
            <a:r>
              <a:rPr lang="et-EE" sz="1350" dirty="0"/>
              <a:t>Jah, kullerfirma tõi aegunud kuupäevaga toitu.</a:t>
            </a:r>
          </a:p>
          <a:p>
            <a:pPr marL="285750" indent="-285750">
              <a:buFont typeface="Arial" panose="020B0604020202020204" pitchFamily="34" charset="0"/>
              <a:buChar char="•"/>
            </a:pPr>
            <a:r>
              <a:rPr lang="et-EE" sz="1350" dirty="0"/>
              <a:t>Aegunud kaup</a:t>
            </a:r>
          </a:p>
          <a:p>
            <a:r>
              <a:rPr lang="et-EE" sz="1350" b="1" dirty="0">
                <a:solidFill>
                  <a:schemeClr val="accent2">
                    <a:lumMod val="75000"/>
                  </a:schemeClr>
                </a:solidFill>
              </a:rPr>
              <a:t>Aegumiskuupäevad</a:t>
            </a:r>
          </a:p>
          <a:p>
            <a:pPr marL="285750" indent="-285750">
              <a:buFont typeface="Arial" panose="020B0604020202020204" pitchFamily="34" charset="0"/>
              <a:buChar char="•"/>
            </a:pPr>
            <a:r>
              <a:rPr lang="et-EE" sz="1350" dirty="0"/>
              <a:t>Piimatoodete müügikuupäevad</a:t>
            </a:r>
          </a:p>
          <a:p>
            <a:pPr marL="285750" indent="-285750">
              <a:buFont typeface="Arial" panose="020B0604020202020204" pitchFamily="34" charset="0"/>
              <a:buChar char="•"/>
            </a:pPr>
            <a:r>
              <a:rPr lang="et-EE" sz="1350" dirty="0"/>
              <a:t>Aegumiskuupäev ja toode ei ühtinud.</a:t>
            </a:r>
          </a:p>
          <a:p>
            <a:pPr marL="285750" indent="-285750">
              <a:buFont typeface="Arial" panose="020B0604020202020204" pitchFamily="34" charset="0"/>
              <a:buChar char="•"/>
            </a:pPr>
            <a:r>
              <a:rPr lang="et-EE" sz="1350" dirty="0"/>
              <a:t>Poest ostetud toidupakend oli määrdunud (määrdumis koht oli varjatult tagaküljel) ja kui toidupakendi avasin oli pakendis olev toit hallitus nähtudega kuigi \'kõlblik kuni\' oli veel mitu päeva aega.</a:t>
            </a:r>
          </a:p>
          <a:p>
            <a:pPr marL="285750" indent="-285750">
              <a:buFont typeface="Arial" panose="020B0604020202020204" pitchFamily="34" charset="0"/>
              <a:buChar char="•"/>
            </a:pPr>
            <a:r>
              <a:rPr lang="et-EE" sz="1350" dirty="0"/>
              <a:t>Paljud asjad mida poest ostan ja Kuupäev kah 5päeva selle kuupäevani jäänud ja asjad on hallitanud juba, niigi on asjad kallimad ja ostad veel hallitanud asja, väike oksendamine oli ka ja see ei ole meeldiv.</a:t>
            </a:r>
          </a:p>
          <a:p>
            <a:pPr marL="285750" indent="-285750">
              <a:buFont typeface="Arial" panose="020B0604020202020204" pitchFamily="34" charset="0"/>
              <a:buChar char="•"/>
            </a:pPr>
            <a:r>
              <a:rPr lang="et-EE" sz="1350" dirty="0"/>
              <a:t>Ostsin poest juustu, mille säilivusaeg oleks pidanud kehtima veel üle kuu, aga toode oli hallitanud.</a:t>
            </a:r>
          </a:p>
          <a:p>
            <a:pPr marL="285750" indent="-285750">
              <a:buFont typeface="Arial" panose="020B0604020202020204" pitchFamily="34" charset="0"/>
              <a:buChar char="•"/>
            </a:pPr>
            <a:r>
              <a:rPr lang="et-EE" sz="1350" dirty="0"/>
              <a:t>On esinenud kõhulahtisust, kuigi poest ostetud toodetel on kasutamist lubav kuupäev.</a:t>
            </a:r>
          </a:p>
          <a:p>
            <a:pPr marL="285750" indent="-285750">
              <a:buFont typeface="Arial" panose="020B0604020202020204" pitchFamily="34" charset="0"/>
              <a:buChar char="•"/>
            </a:pPr>
            <a:r>
              <a:rPr lang="et-EE" sz="1350" dirty="0"/>
              <a:t>Kõlblik kuni kuupäev on pakendil pööratud nii, et pole otse nähtav.</a:t>
            </a:r>
          </a:p>
          <a:p>
            <a:pPr marL="285750" indent="-285750">
              <a:buFont typeface="Arial" panose="020B0604020202020204" pitchFamily="34" charset="0"/>
              <a:buChar char="•"/>
            </a:pPr>
            <a:r>
              <a:rPr lang="et-EE" sz="1350" dirty="0"/>
              <a:t>Hallitanud, kuid kehtiva realiseerimisajaga juust, Aegunud kaubad jaekaubanduses, juuksekarvad kinnises konservis..</a:t>
            </a:r>
          </a:p>
          <a:p>
            <a:pPr marL="285750" indent="-285750">
              <a:buFont typeface="Arial" panose="020B0604020202020204" pitchFamily="34" charset="0"/>
              <a:buChar char="•"/>
            </a:pPr>
            <a:r>
              <a:rPr lang="et-EE" sz="1350" dirty="0"/>
              <a:t>Aegunud kuupäevaga . Olen saanud ka kõhulahtisuse</a:t>
            </a:r>
          </a:p>
          <a:p>
            <a:r>
              <a:rPr lang="et-EE" sz="1350" b="1" dirty="0">
                <a:solidFill>
                  <a:schemeClr val="accent2">
                    <a:lumMod val="75000"/>
                  </a:schemeClr>
                </a:solidFill>
              </a:rPr>
              <a:t>Valmistoit</a:t>
            </a:r>
          </a:p>
          <a:p>
            <a:pPr marL="285750" indent="-285750">
              <a:buFont typeface="Arial" panose="020B0604020202020204" pitchFamily="34" charset="0"/>
              <a:buChar char="•"/>
            </a:pPr>
            <a:r>
              <a:rPr lang="et-EE" sz="1350" dirty="0"/>
              <a:t>Mürgistus valmistatud salatiga.</a:t>
            </a:r>
          </a:p>
          <a:p>
            <a:pPr marL="285750" indent="-285750">
              <a:buFont typeface="Arial" panose="020B0604020202020204" pitchFamily="34" charset="0"/>
              <a:buChar char="•"/>
            </a:pPr>
            <a:r>
              <a:rPr lang="et-EE" sz="1350" dirty="0"/>
              <a:t>Poest ostetud valmistoit maitses imelikult.</a:t>
            </a:r>
          </a:p>
          <a:p>
            <a:pPr marL="285750" indent="-285750">
              <a:buFont typeface="Arial" panose="020B0604020202020204" pitchFamily="34" charset="0"/>
              <a:buChar char="•"/>
            </a:pPr>
            <a:r>
              <a:rPr lang="et-EE" sz="1350" dirty="0"/>
              <a:t>Poe valmistoidu puhul  paar tundi hiljem sees keerab.</a:t>
            </a:r>
          </a:p>
          <a:p>
            <a:pPr marL="285750" indent="-285750">
              <a:buFont typeface="Arial" panose="020B0604020202020204" pitchFamily="34" charset="0"/>
              <a:buChar char="•"/>
            </a:pPr>
            <a:r>
              <a:rPr lang="et-EE" sz="1350" dirty="0"/>
              <a:t>Kivid koogi sees, kile ja puutükid krabipulga salati sees.</a:t>
            </a:r>
          </a:p>
          <a:p>
            <a:pPr marL="285750" indent="-285750">
              <a:buFont typeface="Arial" panose="020B0604020202020204" pitchFamily="34" charset="0"/>
              <a:buChar char="•"/>
            </a:pPr>
            <a:r>
              <a:rPr lang="et-EE" sz="1350" dirty="0"/>
              <a:t>Juuksekarvad  kartulisalati sees</a:t>
            </a:r>
          </a:p>
          <a:p>
            <a:endParaRPr lang="et-EE" sz="1350" dirty="0"/>
          </a:p>
        </p:txBody>
      </p:sp>
    </p:spTree>
    <p:extLst>
      <p:ext uri="{BB962C8B-B14F-4D97-AF65-F5344CB8AC3E}">
        <p14:creationId xmlns:p14="http://schemas.microsoft.com/office/powerpoint/2010/main" val="1063576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E50-18B8-4B62-A83E-485D325EC2EE}"/>
              </a:ext>
            </a:extLst>
          </p:cNvPr>
          <p:cNvSpPr>
            <a:spLocks noGrp="1"/>
          </p:cNvSpPr>
          <p:nvPr>
            <p:ph type="title"/>
          </p:nvPr>
        </p:nvSpPr>
        <p:spPr/>
        <p:txBody>
          <a:bodyPr/>
          <a:lstStyle/>
          <a:p>
            <a:r>
              <a:rPr lang="et-EE" dirty="0"/>
              <a:t>Konkreetne juhtum toidu ohutuse kahtluse kohta</a:t>
            </a:r>
          </a:p>
        </p:txBody>
      </p:sp>
      <p:sp>
        <p:nvSpPr>
          <p:cNvPr id="3" name="Slide Number Placeholder 2">
            <a:extLst>
              <a:ext uri="{FF2B5EF4-FFF2-40B4-BE49-F238E27FC236}">
                <a16:creationId xmlns:a16="http://schemas.microsoft.com/office/drawing/2014/main" id="{7D5BCAC8-4F4F-48CF-BCB2-3007DD516494}"/>
              </a:ext>
            </a:extLst>
          </p:cNvPr>
          <p:cNvSpPr>
            <a:spLocks noGrp="1"/>
          </p:cNvSpPr>
          <p:nvPr>
            <p:ph type="sldNum" sz="quarter" idx="12"/>
          </p:nvPr>
        </p:nvSpPr>
        <p:spPr/>
        <p:txBody>
          <a:bodyPr/>
          <a:lstStyle/>
          <a:p>
            <a:fld id="{8A6009BB-32DB-4743-B7B2-C117DEB9554B}" type="slidenum">
              <a:rPr lang="lt-LT" smtClean="0"/>
              <a:t>52</a:t>
            </a:fld>
            <a:endParaRPr lang="lt-LT" dirty="0"/>
          </a:p>
        </p:txBody>
      </p:sp>
      <p:sp>
        <p:nvSpPr>
          <p:cNvPr id="7" name="TextBox 6">
            <a:extLst>
              <a:ext uri="{FF2B5EF4-FFF2-40B4-BE49-F238E27FC236}">
                <a16:creationId xmlns:a16="http://schemas.microsoft.com/office/drawing/2014/main" id="{40152DCC-EC9D-452D-8962-37D3FC504157}"/>
              </a:ext>
            </a:extLst>
          </p:cNvPr>
          <p:cNvSpPr txBox="1"/>
          <p:nvPr/>
        </p:nvSpPr>
        <p:spPr>
          <a:xfrm>
            <a:off x="203915" y="1164133"/>
            <a:ext cx="11784167" cy="5693866"/>
          </a:xfrm>
          <a:prstGeom prst="rect">
            <a:avLst/>
          </a:prstGeom>
          <a:noFill/>
        </p:spPr>
        <p:txBody>
          <a:bodyPr wrap="square">
            <a:spAutoFit/>
          </a:bodyPr>
          <a:lstStyle/>
          <a:p>
            <a:r>
              <a:rPr lang="et-EE" sz="1300" b="1" dirty="0">
                <a:solidFill>
                  <a:schemeClr val="accent2">
                    <a:lumMod val="75000"/>
                  </a:schemeClr>
                </a:solidFill>
              </a:rPr>
              <a:t>Söögikohast</a:t>
            </a:r>
          </a:p>
          <a:p>
            <a:pPr marL="285750" indent="-285750">
              <a:buFont typeface="Arial" panose="020B0604020202020204" pitchFamily="34" charset="0"/>
              <a:buChar char="•"/>
            </a:pPr>
            <a:r>
              <a:rPr lang="et-EE" sz="1300" dirty="0"/>
              <a:t>McDonaldsi toit</a:t>
            </a:r>
          </a:p>
          <a:p>
            <a:pPr marL="285750" indent="-285750">
              <a:buFont typeface="Arial" panose="020B0604020202020204" pitchFamily="34" charset="0"/>
              <a:buChar char="•"/>
            </a:pPr>
            <a:r>
              <a:rPr lang="et-EE" sz="1300" dirty="0"/>
              <a:t>Ühes  sööklas</a:t>
            </a:r>
          </a:p>
          <a:p>
            <a:pPr marL="285750" indent="-285750">
              <a:buFont typeface="Arial" panose="020B0604020202020204" pitchFamily="34" charset="0"/>
              <a:buChar char="•"/>
            </a:pPr>
            <a:r>
              <a:rPr lang="et-EE" sz="1300" dirty="0"/>
              <a:t>Tuttav tellis burgeri, aga see pihv seal ei olnud kõige viisakam ja maitse oli ka päris </a:t>
            </a:r>
            <a:r>
              <a:rPr lang="et-EE" sz="1300" dirty="0" err="1"/>
              <a:t>halb.Peale</a:t>
            </a:r>
            <a:r>
              <a:rPr lang="et-EE" sz="1300" dirty="0"/>
              <a:t> seda käis arstil ja öeldi et tal toidumürgitus.</a:t>
            </a:r>
          </a:p>
          <a:p>
            <a:pPr marL="285750" indent="-285750">
              <a:buFont typeface="Arial" panose="020B0604020202020204" pitchFamily="34" charset="0"/>
              <a:buChar char="•"/>
            </a:pPr>
            <a:r>
              <a:rPr lang="et-EE" sz="1300" dirty="0"/>
              <a:t>Tuttav sai toidust mingi bakteri, mis tõenäoliselt pärines </a:t>
            </a:r>
            <a:r>
              <a:rPr lang="et-EE" sz="1300" dirty="0" err="1"/>
              <a:t>retoranitoidust</a:t>
            </a:r>
            <a:r>
              <a:rPr lang="et-EE" sz="1300" dirty="0"/>
              <a:t>.</a:t>
            </a:r>
          </a:p>
          <a:p>
            <a:pPr marL="285750" indent="-285750">
              <a:buFont typeface="Arial" panose="020B0604020202020204" pitchFamily="34" charset="0"/>
              <a:buChar char="•"/>
            </a:pPr>
            <a:r>
              <a:rPr lang="et-EE" sz="1300" dirty="0"/>
              <a:t>Sööklas söödud šnitsel. Kõht valutas.</a:t>
            </a:r>
          </a:p>
          <a:p>
            <a:pPr marL="285750" indent="-285750">
              <a:buFont typeface="Arial" panose="020B0604020202020204" pitchFamily="34" charset="0"/>
              <a:buChar char="•"/>
            </a:pPr>
            <a:r>
              <a:rPr lang="et-EE" sz="1300" dirty="0"/>
              <a:t>Sain toidumürgituse Restoranis </a:t>
            </a:r>
            <a:r>
              <a:rPr lang="et-EE" sz="1300" dirty="0" err="1"/>
              <a:t>Pelm</a:t>
            </a:r>
            <a:r>
              <a:rPr lang="et-EE" sz="1300" dirty="0"/>
              <a:t>.</a:t>
            </a:r>
          </a:p>
          <a:p>
            <a:pPr marL="285750" indent="-285750">
              <a:buFont typeface="Arial" panose="020B0604020202020204" pitchFamily="34" charset="0"/>
              <a:buChar char="•"/>
            </a:pPr>
            <a:r>
              <a:rPr lang="et-EE" sz="1300" dirty="0"/>
              <a:t>Restoranis serveeritud kala oli halvaks läinud.</a:t>
            </a:r>
          </a:p>
          <a:p>
            <a:pPr marL="285750" indent="-285750">
              <a:buFont typeface="Arial" panose="020B0604020202020204" pitchFamily="34" charset="0"/>
              <a:buChar char="•"/>
            </a:pPr>
            <a:r>
              <a:rPr lang="et-EE" sz="1300" dirty="0"/>
              <a:t>Restoran Noa toidumürgitus.</a:t>
            </a:r>
          </a:p>
          <a:p>
            <a:pPr marL="285750" indent="-285750">
              <a:buFont typeface="Arial" panose="020B0604020202020204" pitchFamily="34" charset="0"/>
              <a:buChar char="•"/>
            </a:pPr>
            <a:r>
              <a:rPr lang="et-EE" sz="1300" dirty="0"/>
              <a:t>NOA restorani </a:t>
            </a:r>
            <a:r>
              <a:rPr lang="et-EE" sz="1300" dirty="0" err="1"/>
              <a:t>salmonellamürgitus</a:t>
            </a:r>
            <a:r>
              <a:rPr lang="et-EE" sz="1300" dirty="0"/>
              <a:t>.</a:t>
            </a:r>
          </a:p>
          <a:p>
            <a:pPr marL="285750" indent="-285750">
              <a:buFont typeface="Arial" panose="020B0604020202020204" pitchFamily="34" charset="0"/>
              <a:buChar char="•"/>
            </a:pPr>
            <a:r>
              <a:rPr lang="et-EE" sz="1300" dirty="0"/>
              <a:t>Mingi probleem oli restoranis mingi kalaga.</a:t>
            </a:r>
          </a:p>
          <a:p>
            <a:pPr marL="285750" indent="-285750">
              <a:buFont typeface="Arial" panose="020B0604020202020204" pitchFamily="34" charset="0"/>
              <a:buChar char="•"/>
            </a:pPr>
            <a:r>
              <a:rPr lang="et-EE" sz="1300" dirty="0"/>
              <a:t>Jah, aga see oli üksikjuhtum söögikohas, koht ise vastas, et teised kliendid ei kurtnud toidumürgistust</a:t>
            </a:r>
          </a:p>
          <a:p>
            <a:r>
              <a:rPr lang="et-EE" sz="1300" b="1" dirty="0">
                <a:solidFill>
                  <a:schemeClr val="accent2">
                    <a:lumMod val="75000"/>
                  </a:schemeClr>
                </a:solidFill>
              </a:rPr>
              <a:t>Värsked puuviljad, juurviljad</a:t>
            </a:r>
          </a:p>
          <a:p>
            <a:pPr marL="285750" indent="-285750">
              <a:buFont typeface="Arial" panose="020B0604020202020204" pitchFamily="34" charset="0"/>
              <a:buChar char="•"/>
            </a:pPr>
            <a:r>
              <a:rPr lang="et-EE" sz="1300" dirty="0"/>
              <a:t>Maasikad müüdi mädana. Üleval on hea ja all on mäda.</a:t>
            </a:r>
          </a:p>
          <a:p>
            <a:pPr marL="285750" indent="-285750">
              <a:buFont typeface="Arial" panose="020B0604020202020204" pitchFamily="34" charset="0"/>
              <a:buChar char="•"/>
            </a:pPr>
            <a:r>
              <a:rPr lang="et-EE" sz="1300" dirty="0"/>
              <a:t>Värsked juurviljad, puuviljad</a:t>
            </a:r>
          </a:p>
          <a:p>
            <a:pPr marL="285750" indent="-285750">
              <a:buFont typeface="Arial" panose="020B0604020202020204" pitchFamily="34" charset="0"/>
              <a:buChar char="•"/>
            </a:pPr>
            <a:r>
              <a:rPr lang="et-EE" sz="1300" dirty="0" err="1"/>
              <a:t>Rimis</a:t>
            </a:r>
            <a:r>
              <a:rPr lang="et-EE" sz="1300" dirty="0"/>
              <a:t> pakitud arbuus, kuid puudus pakendamise kuupäev ja kellaaeg, oli riknenud.</a:t>
            </a:r>
          </a:p>
          <a:p>
            <a:pPr marL="285750" indent="-285750">
              <a:buFont typeface="Arial" panose="020B0604020202020204" pitchFamily="34" charset="0"/>
              <a:buChar char="•"/>
            </a:pPr>
            <a:r>
              <a:rPr lang="et-EE" sz="1300" dirty="0"/>
              <a:t>Prismast ostetud pakitud porgandid olid hallitanud.</a:t>
            </a:r>
          </a:p>
          <a:p>
            <a:pPr marL="285750" indent="-285750">
              <a:buFont typeface="Arial" panose="020B0604020202020204" pitchFamily="34" charset="0"/>
              <a:buChar char="•"/>
            </a:pPr>
            <a:r>
              <a:rPr lang="et-EE" sz="1300" dirty="0"/>
              <a:t>Minul endal on keemiliselt töödeldud puuviljade vastu tekkinud allergia.</a:t>
            </a:r>
          </a:p>
          <a:p>
            <a:pPr marL="285750" indent="-285750">
              <a:buFont typeface="Arial" panose="020B0604020202020204" pitchFamily="34" charset="0"/>
              <a:buChar char="•"/>
            </a:pPr>
            <a:r>
              <a:rPr lang="et-EE" sz="1300" dirty="0"/>
              <a:t>Maasikad-kahtlustati, et ühe talu maasikates on kasutatud keelatud mürke.</a:t>
            </a:r>
          </a:p>
          <a:p>
            <a:pPr marL="285750" indent="-285750">
              <a:buFont typeface="Arial" panose="020B0604020202020204" pitchFamily="34" charset="0"/>
              <a:buChar char="•"/>
            </a:pPr>
            <a:r>
              <a:rPr lang="et-EE" sz="1300" dirty="0"/>
              <a:t>Hallitavad juurviljad.</a:t>
            </a:r>
          </a:p>
          <a:p>
            <a:pPr marL="285750" indent="-285750">
              <a:buFont typeface="Arial" panose="020B0604020202020204" pitchFamily="34" charset="0"/>
              <a:buChar char="•"/>
            </a:pPr>
            <a:r>
              <a:rPr lang="et-EE" sz="1300" dirty="0"/>
              <a:t>Eesti maasikad turul ja Luunjas kasvatatud kurk.</a:t>
            </a:r>
          </a:p>
          <a:p>
            <a:r>
              <a:rPr lang="et-EE" sz="1300" b="1" dirty="0">
                <a:solidFill>
                  <a:schemeClr val="accent2">
                    <a:lumMod val="75000"/>
                  </a:schemeClr>
                </a:solidFill>
              </a:rPr>
              <a:t>Maiustused</a:t>
            </a:r>
          </a:p>
          <a:p>
            <a:pPr marL="285750" indent="-285750">
              <a:buFont typeface="Arial" panose="020B0604020202020204" pitchFamily="34" charset="0"/>
              <a:buChar char="•"/>
            </a:pPr>
            <a:r>
              <a:rPr lang="et-EE" sz="1300" dirty="0" err="1"/>
              <a:t>Snikers</a:t>
            </a:r>
            <a:r>
              <a:rPr lang="et-EE" sz="1300" dirty="0"/>
              <a:t> jäätis ja muu sarnane</a:t>
            </a:r>
          </a:p>
          <a:p>
            <a:pPr marL="285750" indent="-285750">
              <a:buFont typeface="Arial" panose="020B0604020202020204" pitchFamily="34" charset="0"/>
              <a:buChar char="•"/>
            </a:pPr>
            <a:r>
              <a:rPr lang="et-EE" sz="1300" dirty="0"/>
              <a:t>Rõngu kihilised küpsised</a:t>
            </a:r>
          </a:p>
          <a:p>
            <a:pPr marL="285750" indent="-285750">
              <a:buFont typeface="Arial" panose="020B0604020202020204" pitchFamily="34" charset="0"/>
              <a:buChar char="•"/>
            </a:pPr>
            <a:r>
              <a:rPr lang="et-EE" sz="1300" dirty="0"/>
              <a:t>Premia kutsus oma tooteid tagasi, kuna nendes sisaldus lubatust rohkem mingit ainet</a:t>
            </a:r>
          </a:p>
          <a:p>
            <a:pPr marL="285750" indent="-285750">
              <a:buFont typeface="Arial" panose="020B0604020202020204" pitchFamily="34" charset="0"/>
              <a:buChar char="•"/>
            </a:pPr>
            <a:r>
              <a:rPr lang="et-EE" sz="1300" dirty="0"/>
              <a:t>Küpsised</a:t>
            </a:r>
          </a:p>
          <a:p>
            <a:r>
              <a:rPr lang="et-EE" sz="1300" b="1" dirty="0">
                <a:solidFill>
                  <a:schemeClr val="accent2">
                    <a:lumMod val="75000"/>
                  </a:schemeClr>
                </a:solidFill>
              </a:rPr>
              <a:t>Ei oska öelda / ei meenu    </a:t>
            </a:r>
            <a:r>
              <a:rPr lang="et-EE" sz="1300" dirty="0"/>
              <a:t>x6</a:t>
            </a:r>
          </a:p>
          <a:p>
            <a:endParaRPr lang="et-EE" sz="1300" dirty="0"/>
          </a:p>
        </p:txBody>
      </p:sp>
    </p:spTree>
    <p:extLst>
      <p:ext uri="{BB962C8B-B14F-4D97-AF65-F5344CB8AC3E}">
        <p14:creationId xmlns:p14="http://schemas.microsoft.com/office/powerpoint/2010/main" val="1195838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E50-18B8-4B62-A83E-485D325EC2EE}"/>
              </a:ext>
            </a:extLst>
          </p:cNvPr>
          <p:cNvSpPr>
            <a:spLocks noGrp="1"/>
          </p:cNvSpPr>
          <p:nvPr>
            <p:ph type="title"/>
          </p:nvPr>
        </p:nvSpPr>
        <p:spPr/>
        <p:txBody>
          <a:bodyPr/>
          <a:lstStyle/>
          <a:p>
            <a:r>
              <a:rPr lang="et-EE" dirty="0"/>
              <a:t>Konkreetne juhtum toidu ohutuse kahtluse kohta</a:t>
            </a:r>
          </a:p>
        </p:txBody>
      </p:sp>
      <p:sp>
        <p:nvSpPr>
          <p:cNvPr id="3" name="Slide Number Placeholder 2">
            <a:extLst>
              <a:ext uri="{FF2B5EF4-FFF2-40B4-BE49-F238E27FC236}">
                <a16:creationId xmlns:a16="http://schemas.microsoft.com/office/drawing/2014/main" id="{7D5BCAC8-4F4F-48CF-BCB2-3007DD516494}"/>
              </a:ext>
            </a:extLst>
          </p:cNvPr>
          <p:cNvSpPr>
            <a:spLocks noGrp="1"/>
          </p:cNvSpPr>
          <p:nvPr>
            <p:ph type="sldNum" sz="quarter" idx="12"/>
          </p:nvPr>
        </p:nvSpPr>
        <p:spPr/>
        <p:txBody>
          <a:bodyPr/>
          <a:lstStyle/>
          <a:p>
            <a:fld id="{8A6009BB-32DB-4743-B7B2-C117DEB9554B}" type="slidenum">
              <a:rPr lang="lt-LT" smtClean="0"/>
              <a:t>53</a:t>
            </a:fld>
            <a:endParaRPr lang="lt-LT" dirty="0"/>
          </a:p>
        </p:txBody>
      </p:sp>
      <p:sp>
        <p:nvSpPr>
          <p:cNvPr id="6" name="TextBox 5">
            <a:extLst>
              <a:ext uri="{FF2B5EF4-FFF2-40B4-BE49-F238E27FC236}">
                <a16:creationId xmlns:a16="http://schemas.microsoft.com/office/drawing/2014/main" id="{290D98B7-5B1A-48C2-85DE-DE4151D6241A}"/>
              </a:ext>
            </a:extLst>
          </p:cNvPr>
          <p:cNvSpPr txBox="1"/>
          <p:nvPr/>
        </p:nvSpPr>
        <p:spPr>
          <a:xfrm>
            <a:off x="0" y="868430"/>
            <a:ext cx="12192000" cy="6324808"/>
          </a:xfrm>
          <a:prstGeom prst="rect">
            <a:avLst/>
          </a:prstGeom>
          <a:noFill/>
        </p:spPr>
        <p:txBody>
          <a:bodyPr wrap="square">
            <a:spAutoFit/>
          </a:bodyPr>
          <a:lstStyle/>
          <a:p>
            <a:r>
              <a:rPr lang="et-EE" sz="1300" b="1" dirty="0"/>
              <a:t>„Muu“:</a:t>
            </a:r>
          </a:p>
          <a:p>
            <a:pPr marL="285750" indent="-285750">
              <a:buFont typeface="Arial" panose="020B0604020202020204" pitchFamily="34" charset="0"/>
              <a:buChar char="•"/>
            </a:pPr>
            <a:r>
              <a:rPr lang="et-EE" sz="1300" dirty="0"/>
              <a:t>Pidevalt allergiline reaktsioon palmi- ja muid õlisid sisaldavatele toiduainetele.</a:t>
            </a:r>
          </a:p>
          <a:p>
            <a:pPr marL="285750" indent="-285750">
              <a:buFont typeface="Arial" panose="020B0604020202020204" pitchFamily="34" charset="0"/>
              <a:buChar char="•"/>
            </a:pPr>
            <a:r>
              <a:rPr lang="et-EE" sz="1300" dirty="0"/>
              <a:t>Toidumürgitus</a:t>
            </a:r>
          </a:p>
          <a:p>
            <a:pPr marL="285750" indent="-285750">
              <a:buFont typeface="Arial" panose="020B0604020202020204" pitchFamily="34" charset="0"/>
              <a:buChar char="•"/>
            </a:pPr>
            <a:r>
              <a:rPr lang="et-EE" sz="1300" dirty="0"/>
              <a:t>Mürgistus tavalisest supermarketist ostetud tootega.</a:t>
            </a:r>
          </a:p>
          <a:p>
            <a:pPr marL="285750" indent="-285750">
              <a:buFont typeface="Arial" panose="020B0604020202020204" pitchFamily="34" charset="0"/>
              <a:buChar char="•"/>
            </a:pPr>
            <a:r>
              <a:rPr lang="et-EE" sz="1300" dirty="0" err="1"/>
              <a:t>Karona</a:t>
            </a:r>
            <a:endParaRPr lang="et-EE" sz="1300" dirty="0"/>
          </a:p>
          <a:p>
            <a:pPr marL="285750" indent="-285750">
              <a:buFont typeface="Arial" panose="020B0604020202020204" pitchFamily="34" charset="0"/>
              <a:buChar char="•"/>
            </a:pPr>
            <a:r>
              <a:rPr lang="et-EE" sz="1300" dirty="0"/>
              <a:t>Jah, mu hambad halvenesid ja ma hakkasin end halvemini tundma.</a:t>
            </a:r>
          </a:p>
          <a:p>
            <a:pPr marL="285750" indent="-285750">
              <a:buFont typeface="Arial" panose="020B0604020202020204" pitchFamily="34" charset="0"/>
              <a:buChar char="•"/>
            </a:pPr>
            <a:r>
              <a:rPr lang="et-EE" sz="1300" dirty="0"/>
              <a:t>Vaakumpakend tõmmati anumasse - peale avamist ei lõhnanud see värske toote moodi, vaid riknenud.</a:t>
            </a:r>
          </a:p>
          <a:p>
            <a:pPr marL="285750" indent="-285750">
              <a:buFont typeface="Arial" panose="020B0604020202020204" pitchFamily="34" charset="0"/>
              <a:buChar char="•"/>
            </a:pPr>
            <a:r>
              <a:rPr lang="et-EE" sz="1300" dirty="0"/>
              <a:t>Õemees sai toidumürgituse</a:t>
            </a:r>
          </a:p>
          <a:p>
            <a:pPr marL="285750" indent="-285750">
              <a:buFont typeface="Arial" panose="020B0604020202020204" pitchFamily="34" charset="0"/>
              <a:buChar char="•"/>
            </a:pPr>
            <a:r>
              <a:rPr lang="et-EE" sz="1300" dirty="0"/>
              <a:t>Tööandja ei luba juhtumit avalikustada käimasoleva kohtuvaidluse tõttu.</a:t>
            </a:r>
          </a:p>
          <a:p>
            <a:pPr marL="285750" indent="-285750">
              <a:buFont typeface="Arial" panose="020B0604020202020204" pitchFamily="34" charset="0"/>
              <a:buChar char="•"/>
            </a:pPr>
            <a:r>
              <a:rPr lang="et-EE" sz="1300" dirty="0"/>
              <a:t>Tugev allergia</a:t>
            </a:r>
          </a:p>
          <a:p>
            <a:pPr marL="285750" indent="-285750">
              <a:buFont typeface="Arial" panose="020B0604020202020204" pitchFamily="34" charset="0"/>
              <a:buChar char="•"/>
            </a:pPr>
            <a:r>
              <a:rPr lang="et-EE" sz="1300" dirty="0"/>
              <a:t>Toidumürgitus värskelt ostetud asjadele. Tooted ostetud Selverist.</a:t>
            </a:r>
          </a:p>
          <a:p>
            <a:pPr marL="285750" indent="-285750">
              <a:buFont typeface="Arial" panose="020B0604020202020204" pitchFamily="34" charset="0"/>
              <a:buChar char="•"/>
            </a:pPr>
            <a:r>
              <a:rPr lang="et-EE" sz="1300" dirty="0"/>
              <a:t>Toidumürgitus</a:t>
            </a:r>
          </a:p>
          <a:p>
            <a:pPr marL="285750" indent="-285750">
              <a:buFont typeface="Arial" panose="020B0604020202020204" pitchFamily="34" charset="0"/>
              <a:buChar char="•"/>
            </a:pPr>
            <a:r>
              <a:rPr lang="et-EE" sz="1300" dirty="0"/>
              <a:t>Toidu õigel temperatuuril hoiustamine.</a:t>
            </a:r>
          </a:p>
          <a:p>
            <a:pPr marL="285750" indent="-285750">
              <a:buFont typeface="Arial" panose="020B0604020202020204" pitchFamily="34" charset="0"/>
              <a:buChar char="•"/>
            </a:pPr>
            <a:r>
              <a:rPr lang="et-EE" sz="1300" dirty="0"/>
              <a:t>R-kioskist ostetud mürgine toit</a:t>
            </a:r>
          </a:p>
          <a:p>
            <a:pPr marL="285750" indent="-285750">
              <a:buFont typeface="Arial" panose="020B0604020202020204" pitchFamily="34" charset="0"/>
              <a:buChar char="•"/>
            </a:pPr>
            <a:r>
              <a:rPr lang="et-EE" sz="1300" dirty="0"/>
              <a:t>RIMI st ostetud kaup (ca 2 nädalat tagasi), kuid siin võis ka aegunud kaup olla.</a:t>
            </a:r>
          </a:p>
          <a:p>
            <a:pPr marL="285750" indent="-285750">
              <a:buFont typeface="Arial" panose="020B0604020202020204" pitchFamily="34" charset="0"/>
              <a:buChar char="•"/>
            </a:pPr>
            <a:r>
              <a:rPr lang="et-EE" sz="1300" dirty="0"/>
              <a:t>Rimi 5l vesi, mis hiljem tagasi kutsuti.</a:t>
            </a:r>
          </a:p>
          <a:p>
            <a:pPr marL="285750" indent="-285750">
              <a:buFont typeface="Arial" panose="020B0604020202020204" pitchFamily="34" charset="0"/>
              <a:buChar char="•"/>
            </a:pPr>
            <a:r>
              <a:rPr lang="et-EE" sz="1300" dirty="0"/>
              <a:t>Parem paberi pakendi et hoiame maailma rohelise</a:t>
            </a:r>
          </a:p>
          <a:p>
            <a:pPr marL="285750" indent="-285750">
              <a:buFont typeface="Arial" panose="020B0604020202020204" pitchFamily="34" charset="0"/>
              <a:buChar char="•"/>
            </a:pPr>
            <a:r>
              <a:rPr lang="et-EE" sz="1300" dirty="0"/>
              <a:t>Paljud toidud sisaldavad kahjulikke lisaaineid, mis pikas perspektiivis tekitavad tervisehäired.</a:t>
            </a:r>
          </a:p>
          <a:p>
            <a:pPr marL="285750" indent="-285750">
              <a:buFont typeface="Arial" panose="020B0604020202020204" pitchFamily="34" charset="0"/>
              <a:buChar char="•"/>
            </a:pPr>
            <a:r>
              <a:rPr lang="et-EE" sz="1300" dirty="0"/>
              <a:t>Pakenditel ei märgita korralikult allergeene. Müstika on alati mida sisaldavad \'lõhna- ja maitseained\'. Toidutalumatusega inimesena saan pidevalt aru, kuidas pakenditel koostised valetavad.</a:t>
            </a:r>
          </a:p>
          <a:p>
            <a:pPr marL="285750" indent="-285750">
              <a:buFont typeface="Arial" panose="020B0604020202020204" pitchFamily="34" charset="0"/>
              <a:buChar char="•"/>
            </a:pPr>
            <a:r>
              <a:rPr lang="et-EE" sz="1300" dirty="0"/>
              <a:t>Osade külmutatud toidukaupade tagasikutsumine.</a:t>
            </a:r>
          </a:p>
          <a:p>
            <a:pPr marL="285750" indent="-285750">
              <a:buFont typeface="Arial" panose="020B0604020202020204" pitchFamily="34" charset="0"/>
              <a:buChar char="•"/>
            </a:pPr>
            <a:r>
              <a:rPr lang="et-EE" sz="1300" dirty="0"/>
              <a:t>On olnud et ostad mitte kvaliteetset toitu.</a:t>
            </a:r>
          </a:p>
          <a:p>
            <a:pPr marL="285750" indent="-285750">
              <a:buFont typeface="Arial" panose="020B0604020202020204" pitchFamily="34" charset="0"/>
              <a:buChar char="•"/>
            </a:pPr>
            <a:r>
              <a:rPr lang="et-EE" sz="1300" dirty="0"/>
              <a:t>On</a:t>
            </a:r>
          </a:p>
          <a:p>
            <a:pPr marL="285750" indent="-285750">
              <a:buFont typeface="Arial" panose="020B0604020202020204" pitchFamily="34" charset="0"/>
              <a:buChar char="•"/>
            </a:pPr>
            <a:r>
              <a:rPr lang="et-EE" sz="1300" dirty="0"/>
              <a:t>Mesi, vorst</a:t>
            </a:r>
          </a:p>
          <a:p>
            <a:pPr marL="285750" indent="-285750">
              <a:buFont typeface="Arial" panose="020B0604020202020204" pitchFamily="34" charset="0"/>
              <a:buChar char="•"/>
            </a:pPr>
            <a:r>
              <a:rPr lang="et-EE" sz="1300" dirty="0"/>
              <a:t>Lasteasutustes pakutav  toit on koostiselt seedimiskõlbmatu. Pärast söömist on lapsed unised, õppimisvõimetud.</a:t>
            </a:r>
          </a:p>
          <a:p>
            <a:pPr marL="285750" indent="-285750">
              <a:buFont typeface="Arial" panose="020B0604020202020204" pitchFamily="34" charset="0"/>
              <a:buChar char="•"/>
            </a:pPr>
            <a:r>
              <a:rPr lang="et-EE" sz="1300" dirty="0"/>
              <a:t>Ja</a:t>
            </a:r>
          </a:p>
          <a:p>
            <a:pPr marL="285750" indent="-285750">
              <a:buFont typeface="Arial" panose="020B0604020202020204" pitchFamily="34" charset="0"/>
              <a:buChar char="•"/>
            </a:pPr>
            <a:r>
              <a:rPr lang="et-EE" sz="1300" dirty="0"/>
              <a:t>Haiguse või mürgistuse tekkimist ei meenu, aga toiduainetel oleva info vale esitamist on olnud korduvalt (viimati Rõngu kihiline küpsis, kus peal on, et säilitusainevaba, aga tegelikult moosi sees on siiski säilitusaine).</a:t>
            </a:r>
          </a:p>
          <a:p>
            <a:pPr marL="285750" indent="-285750">
              <a:buFont typeface="Arial" panose="020B0604020202020204" pitchFamily="34" charset="0"/>
              <a:buChar char="•"/>
            </a:pPr>
            <a:r>
              <a:rPr lang="et-EE" sz="1300" dirty="0"/>
              <a:t>Erinevaid ja kahjuks mitu.</a:t>
            </a:r>
          </a:p>
          <a:p>
            <a:pPr marL="285750" indent="-285750">
              <a:buFont typeface="Arial" panose="020B0604020202020204" pitchFamily="34" charset="0"/>
              <a:buChar char="•"/>
            </a:pPr>
            <a:r>
              <a:rPr lang="et-EE" sz="1300" dirty="0"/>
              <a:t>Ei soovi täpsustada</a:t>
            </a:r>
          </a:p>
        </p:txBody>
      </p:sp>
    </p:spTree>
    <p:extLst>
      <p:ext uri="{BB962C8B-B14F-4D97-AF65-F5344CB8AC3E}">
        <p14:creationId xmlns:p14="http://schemas.microsoft.com/office/powerpoint/2010/main" val="3420587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FE34-07D3-40B8-BDC0-AE34466F71E3}"/>
              </a:ext>
            </a:extLst>
          </p:cNvPr>
          <p:cNvSpPr>
            <a:spLocks noGrp="1"/>
          </p:cNvSpPr>
          <p:nvPr>
            <p:ph type="title"/>
          </p:nvPr>
        </p:nvSpPr>
        <p:spPr/>
        <p:txBody>
          <a:bodyPr/>
          <a:lstStyle/>
          <a:p>
            <a:r>
              <a:rPr lang="et-EE" dirty="0"/>
              <a:t>Kindlustunne teatud tootegruppide osas</a:t>
            </a:r>
          </a:p>
        </p:txBody>
      </p:sp>
      <p:sp>
        <p:nvSpPr>
          <p:cNvPr id="3" name="Text Placeholder 2">
            <a:extLst>
              <a:ext uri="{FF2B5EF4-FFF2-40B4-BE49-F238E27FC236}">
                <a16:creationId xmlns:a16="http://schemas.microsoft.com/office/drawing/2014/main" id="{5253CCAF-6FE9-4CE6-8333-F91DBACB332A}"/>
              </a:ext>
            </a:extLst>
          </p:cNvPr>
          <p:cNvSpPr>
            <a:spLocks noGrp="1"/>
          </p:cNvSpPr>
          <p:nvPr>
            <p:ph type="body" sz="quarter" idx="13"/>
          </p:nvPr>
        </p:nvSpPr>
        <p:spPr>
          <a:xfrm>
            <a:off x="111211" y="2281516"/>
            <a:ext cx="3655706" cy="4255208"/>
          </a:xfrm>
        </p:spPr>
        <p:txBody>
          <a:bodyPr/>
          <a:lstStyle/>
          <a:p>
            <a:pPr marL="0" indent="0">
              <a:buNone/>
            </a:pPr>
            <a:r>
              <a:rPr lang="et-EE" dirty="0"/>
              <a:t>Kindlustunne on üldiselt kõrgem järgmiste tootegruppide suhtes:</a:t>
            </a:r>
          </a:p>
          <a:p>
            <a:r>
              <a:rPr lang="et-EE" dirty="0"/>
              <a:t>Leiva- ja saiatooted</a:t>
            </a:r>
          </a:p>
          <a:p>
            <a:r>
              <a:rPr lang="et-EE" dirty="0"/>
              <a:t>Juust</a:t>
            </a:r>
          </a:p>
          <a:p>
            <a:r>
              <a:rPr lang="et-EE" dirty="0"/>
              <a:t>Piim ja värske piima tooted</a:t>
            </a:r>
          </a:p>
          <a:p>
            <a:pPr marL="0" indent="0">
              <a:buNone/>
            </a:pPr>
            <a:r>
              <a:rPr lang="et-EE" dirty="0"/>
              <a:t>Madalaim in kindlustunne samuti kolmes tootegrupis</a:t>
            </a:r>
          </a:p>
          <a:p>
            <a:r>
              <a:rPr lang="et-EE" dirty="0"/>
              <a:t>Valmistoit</a:t>
            </a:r>
          </a:p>
          <a:p>
            <a:r>
              <a:rPr lang="et-EE" dirty="0"/>
              <a:t>Eelnevalt lõigatud ja pestud värsked köögiviljad</a:t>
            </a:r>
          </a:p>
          <a:p>
            <a:r>
              <a:rPr lang="et-EE" dirty="0"/>
              <a:t>Kala- ja kalatooted</a:t>
            </a:r>
          </a:p>
        </p:txBody>
      </p:sp>
      <p:sp>
        <p:nvSpPr>
          <p:cNvPr id="4" name="Subtitle 3">
            <a:extLst>
              <a:ext uri="{FF2B5EF4-FFF2-40B4-BE49-F238E27FC236}">
                <a16:creationId xmlns:a16="http://schemas.microsoft.com/office/drawing/2014/main" id="{96728AD8-2304-49ED-B802-88C680253DB7}"/>
              </a:ext>
            </a:extLst>
          </p:cNvPr>
          <p:cNvSpPr>
            <a:spLocks noGrp="1"/>
          </p:cNvSpPr>
          <p:nvPr>
            <p:ph type="subTitle" idx="1"/>
          </p:nvPr>
        </p:nvSpPr>
        <p:spPr/>
        <p:txBody>
          <a:bodyPr/>
          <a:lstStyle/>
          <a:p>
            <a:r>
              <a:rPr lang="et-EE" dirty="0"/>
              <a:t>% kõikidest vastanutest </a:t>
            </a:r>
          </a:p>
        </p:txBody>
      </p:sp>
      <p:graphicFrame>
        <p:nvGraphicFramePr>
          <p:cNvPr id="7" name="Chart 6">
            <a:extLst>
              <a:ext uri="{FF2B5EF4-FFF2-40B4-BE49-F238E27FC236}">
                <a16:creationId xmlns:a16="http://schemas.microsoft.com/office/drawing/2014/main" id="{F0B10D51-EFF6-4C11-95E3-5E78674AFDC4}"/>
              </a:ext>
            </a:extLst>
          </p:cNvPr>
          <p:cNvGraphicFramePr>
            <a:graphicFrameLocks/>
          </p:cNvGraphicFramePr>
          <p:nvPr>
            <p:extLst>
              <p:ext uri="{D42A27DB-BD31-4B8C-83A1-F6EECF244321}">
                <p14:modId xmlns:p14="http://schemas.microsoft.com/office/powerpoint/2010/main" val="2322606223"/>
              </p:ext>
            </p:extLst>
          </p:nvPr>
        </p:nvGraphicFramePr>
        <p:xfrm>
          <a:off x="4444731" y="182980"/>
          <a:ext cx="7349052" cy="6353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2627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3" name="Text Placeholder 2">
            <a:extLst>
              <a:ext uri="{FF2B5EF4-FFF2-40B4-BE49-F238E27FC236}">
                <a16:creationId xmlns:a16="http://schemas.microsoft.com/office/drawing/2014/main" id="{9CF0559E-E89C-4C83-B99E-0536DC5B5E9F}"/>
              </a:ext>
            </a:extLst>
          </p:cNvPr>
          <p:cNvSpPr>
            <a:spLocks noGrp="1"/>
          </p:cNvSpPr>
          <p:nvPr>
            <p:ph type="body" sz="quarter" idx="13"/>
          </p:nvPr>
        </p:nvSpPr>
        <p:spPr/>
        <p:txBody>
          <a:bodyPr/>
          <a:lstStyle/>
          <a:p>
            <a:r>
              <a:rPr lang="et-EE" dirty="0"/>
              <a:t>Mehed on üldiselt kõigi tootegruppide osas usaldavamad kui naised</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Soo lõikes</a:t>
            </a:r>
          </a:p>
        </p:txBody>
      </p:sp>
      <p:graphicFrame>
        <p:nvGraphicFramePr>
          <p:cNvPr id="13" name="Chart 12">
            <a:extLst>
              <a:ext uri="{FF2B5EF4-FFF2-40B4-BE49-F238E27FC236}">
                <a16:creationId xmlns:a16="http://schemas.microsoft.com/office/drawing/2014/main" id="{2E7CAA33-4DEE-4452-B4E4-A00E73D191B1}"/>
              </a:ext>
            </a:extLst>
          </p:cNvPr>
          <p:cNvGraphicFramePr>
            <a:graphicFrameLocks/>
          </p:cNvGraphicFramePr>
          <p:nvPr>
            <p:extLst>
              <p:ext uri="{D42A27DB-BD31-4B8C-83A1-F6EECF244321}">
                <p14:modId xmlns:p14="http://schemas.microsoft.com/office/powerpoint/2010/main" val="3392853376"/>
              </p:ext>
            </p:extLst>
          </p:nvPr>
        </p:nvGraphicFramePr>
        <p:xfrm>
          <a:off x="4162834" y="86519"/>
          <a:ext cx="7898162" cy="677148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A9883BDF-ECB9-4774-A000-D11FD02F252C}"/>
              </a:ext>
            </a:extLst>
          </p:cNvPr>
          <p:cNvCxnSpPr>
            <a:cxnSpLocks/>
          </p:cNvCxnSpPr>
          <p:nvPr/>
        </p:nvCxnSpPr>
        <p:spPr>
          <a:xfrm>
            <a:off x="5016137" y="1166949"/>
            <a:ext cx="122790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A35FDC-200A-4F8E-A1EC-A40BA79D9613}"/>
              </a:ext>
            </a:extLst>
          </p:cNvPr>
          <p:cNvCxnSpPr>
            <a:cxnSpLocks/>
          </p:cNvCxnSpPr>
          <p:nvPr/>
        </p:nvCxnSpPr>
        <p:spPr>
          <a:xfrm>
            <a:off x="4528457" y="2438400"/>
            <a:ext cx="171558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303370-21F4-4E6C-9212-83E62E5A0148}"/>
              </a:ext>
            </a:extLst>
          </p:cNvPr>
          <p:cNvCxnSpPr>
            <a:cxnSpLocks/>
          </p:cNvCxnSpPr>
          <p:nvPr/>
        </p:nvCxnSpPr>
        <p:spPr>
          <a:xfrm>
            <a:off x="5495109" y="3683726"/>
            <a:ext cx="74893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569BC8-5C62-408A-B1F6-6B57910E9646}"/>
              </a:ext>
            </a:extLst>
          </p:cNvPr>
          <p:cNvCxnSpPr>
            <a:cxnSpLocks/>
          </p:cNvCxnSpPr>
          <p:nvPr/>
        </p:nvCxnSpPr>
        <p:spPr>
          <a:xfrm>
            <a:off x="4258491" y="4328160"/>
            <a:ext cx="198555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90BDED-84AD-4431-9AA2-6FE4B60A37EB}"/>
              </a:ext>
            </a:extLst>
          </p:cNvPr>
          <p:cNvCxnSpPr>
            <a:cxnSpLocks/>
          </p:cNvCxnSpPr>
          <p:nvPr/>
        </p:nvCxnSpPr>
        <p:spPr>
          <a:xfrm>
            <a:off x="5016137" y="4946469"/>
            <a:ext cx="122790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7D25D0-D2A4-4822-930C-63A9318E4D37}"/>
              </a:ext>
            </a:extLst>
          </p:cNvPr>
          <p:cNvCxnSpPr>
            <a:cxnSpLocks/>
          </p:cNvCxnSpPr>
          <p:nvPr/>
        </p:nvCxnSpPr>
        <p:spPr>
          <a:xfrm>
            <a:off x="5651863" y="6191795"/>
            <a:ext cx="5921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D28CCC-1723-4163-AC8E-27945331B1E9}"/>
              </a:ext>
            </a:extLst>
          </p:cNvPr>
          <p:cNvCxnSpPr/>
          <p:nvPr/>
        </p:nvCxnSpPr>
        <p:spPr>
          <a:xfrm>
            <a:off x="5878286" y="1776549"/>
            <a:ext cx="365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2BE832-1344-49FA-A66B-E5FDFF5776BE}"/>
              </a:ext>
            </a:extLst>
          </p:cNvPr>
          <p:cNvCxnSpPr>
            <a:cxnSpLocks/>
          </p:cNvCxnSpPr>
          <p:nvPr/>
        </p:nvCxnSpPr>
        <p:spPr>
          <a:xfrm>
            <a:off x="5747656" y="3034941"/>
            <a:ext cx="51815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D787F49-EB10-490E-9AB1-42FAB926F923}"/>
              </a:ext>
            </a:extLst>
          </p:cNvPr>
          <p:cNvCxnSpPr>
            <a:cxnSpLocks/>
          </p:cNvCxnSpPr>
          <p:nvPr/>
        </p:nvCxnSpPr>
        <p:spPr>
          <a:xfrm>
            <a:off x="5747656" y="5525589"/>
            <a:ext cx="5094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587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Soo lõikes</a:t>
            </a:r>
          </a:p>
        </p:txBody>
      </p:sp>
      <p:graphicFrame>
        <p:nvGraphicFramePr>
          <p:cNvPr id="16" name="Chart 15">
            <a:extLst>
              <a:ext uri="{FF2B5EF4-FFF2-40B4-BE49-F238E27FC236}">
                <a16:creationId xmlns:a16="http://schemas.microsoft.com/office/drawing/2014/main" id="{26A2E70E-0456-43CB-BA7F-B9662146587C}"/>
              </a:ext>
            </a:extLst>
          </p:cNvPr>
          <p:cNvGraphicFramePr>
            <a:graphicFrameLocks/>
          </p:cNvGraphicFramePr>
          <p:nvPr>
            <p:extLst>
              <p:ext uri="{D42A27DB-BD31-4B8C-83A1-F6EECF244321}">
                <p14:modId xmlns:p14="http://schemas.microsoft.com/office/powerpoint/2010/main" val="4080846711"/>
              </p:ext>
            </p:extLst>
          </p:nvPr>
        </p:nvGraphicFramePr>
        <p:xfrm>
          <a:off x="4046516" y="-123093"/>
          <a:ext cx="8757137" cy="698109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FB5BE78A-B214-4708-B268-8B83DE53B38F}"/>
              </a:ext>
            </a:extLst>
          </p:cNvPr>
          <p:cNvCxnSpPr>
            <a:cxnSpLocks/>
          </p:cNvCxnSpPr>
          <p:nvPr/>
        </p:nvCxnSpPr>
        <p:spPr>
          <a:xfrm>
            <a:off x="5495109" y="984069"/>
            <a:ext cx="177654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A93A7F-54AB-4FE2-9E8B-BD5E83B470D5}"/>
              </a:ext>
            </a:extLst>
          </p:cNvPr>
          <p:cNvCxnSpPr>
            <a:cxnSpLocks/>
          </p:cNvCxnSpPr>
          <p:nvPr/>
        </p:nvCxnSpPr>
        <p:spPr>
          <a:xfrm>
            <a:off x="5495109" y="1641566"/>
            <a:ext cx="177654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E099C5-F1A2-46DA-9082-FB484C751480}"/>
              </a:ext>
            </a:extLst>
          </p:cNvPr>
          <p:cNvCxnSpPr>
            <a:cxnSpLocks/>
          </p:cNvCxnSpPr>
          <p:nvPr/>
        </p:nvCxnSpPr>
        <p:spPr>
          <a:xfrm>
            <a:off x="4781006" y="2294709"/>
            <a:ext cx="24906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3FFC59-0532-4F05-B478-330E107C6474}"/>
              </a:ext>
            </a:extLst>
          </p:cNvPr>
          <p:cNvCxnSpPr>
            <a:cxnSpLocks/>
          </p:cNvCxnSpPr>
          <p:nvPr/>
        </p:nvCxnSpPr>
        <p:spPr>
          <a:xfrm>
            <a:off x="4153989" y="2908663"/>
            <a:ext cx="3117668" cy="1306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BFC72C-9F32-405B-823F-6E5B83F11FD2}"/>
              </a:ext>
            </a:extLst>
          </p:cNvPr>
          <p:cNvCxnSpPr>
            <a:cxnSpLocks/>
          </p:cNvCxnSpPr>
          <p:nvPr/>
        </p:nvCxnSpPr>
        <p:spPr>
          <a:xfrm>
            <a:off x="6531429" y="3583578"/>
            <a:ext cx="74022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8EEE41-5F4F-4B42-962C-CEF518BE98AA}"/>
              </a:ext>
            </a:extLst>
          </p:cNvPr>
          <p:cNvCxnSpPr>
            <a:cxnSpLocks/>
          </p:cNvCxnSpPr>
          <p:nvPr/>
        </p:nvCxnSpPr>
        <p:spPr>
          <a:xfrm>
            <a:off x="6618514" y="4210595"/>
            <a:ext cx="65314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BBA255-8998-46DE-B308-91F91CE3672E}"/>
              </a:ext>
            </a:extLst>
          </p:cNvPr>
          <p:cNvCxnSpPr>
            <a:cxnSpLocks/>
          </p:cNvCxnSpPr>
          <p:nvPr/>
        </p:nvCxnSpPr>
        <p:spPr>
          <a:xfrm>
            <a:off x="6618514" y="4863738"/>
            <a:ext cx="65314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3FE158-F354-4915-A087-3D7FBEC34FFC}"/>
              </a:ext>
            </a:extLst>
          </p:cNvPr>
          <p:cNvCxnSpPr>
            <a:cxnSpLocks/>
          </p:cNvCxnSpPr>
          <p:nvPr/>
        </p:nvCxnSpPr>
        <p:spPr>
          <a:xfrm>
            <a:off x="4241074" y="5490755"/>
            <a:ext cx="30305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DDC2F7-9DB1-4675-AF38-464B34733677}"/>
              </a:ext>
            </a:extLst>
          </p:cNvPr>
          <p:cNvCxnSpPr>
            <a:cxnSpLocks/>
          </p:cNvCxnSpPr>
          <p:nvPr/>
        </p:nvCxnSpPr>
        <p:spPr>
          <a:xfrm>
            <a:off x="6096000" y="6161315"/>
            <a:ext cx="117565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027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3" name="Text Placeholder 2">
            <a:extLst>
              <a:ext uri="{FF2B5EF4-FFF2-40B4-BE49-F238E27FC236}">
                <a16:creationId xmlns:a16="http://schemas.microsoft.com/office/drawing/2014/main" id="{9CF0559E-E89C-4C83-B99E-0536DC5B5E9F}"/>
              </a:ext>
            </a:extLst>
          </p:cNvPr>
          <p:cNvSpPr>
            <a:spLocks noGrp="1"/>
          </p:cNvSpPr>
          <p:nvPr>
            <p:ph type="body" sz="quarter" idx="13"/>
          </p:nvPr>
        </p:nvSpPr>
        <p:spPr/>
        <p:txBody>
          <a:bodyPr/>
          <a:lstStyle/>
          <a:p>
            <a:r>
              <a:rPr lang="et-EE" dirty="0"/>
              <a:t>Vanusegruppide lõikes hinnangutes süsteemseid erinevusi ei ole, välja arvatud see, et noored usaldavad keskmisest enam külmutatud tooteid, toidulisandeid ja vitamiine, värskeid puu- ja köögivilju ning valmistoitu, kuid keskmisest vähem sealiha ning piima- ja värske piima tooteid</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Vanuse lõikes</a:t>
            </a:r>
          </a:p>
        </p:txBody>
      </p:sp>
      <p:graphicFrame>
        <p:nvGraphicFramePr>
          <p:cNvPr id="8" name="Chart 7">
            <a:extLst>
              <a:ext uri="{FF2B5EF4-FFF2-40B4-BE49-F238E27FC236}">
                <a16:creationId xmlns:a16="http://schemas.microsoft.com/office/drawing/2014/main" id="{5A72402C-6042-4433-A947-2D719532F205}"/>
              </a:ext>
            </a:extLst>
          </p:cNvPr>
          <p:cNvGraphicFramePr>
            <a:graphicFrameLocks/>
          </p:cNvGraphicFramePr>
          <p:nvPr>
            <p:extLst>
              <p:ext uri="{D42A27DB-BD31-4B8C-83A1-F6EECF244321}">
                <p14:modId xmlns:p14="http://schemas.microsoft.com/office/powerpoint/2010/main" val="326600798"/>
              </p:ext>
            </p:extLst>
          </p:nvPr>
        </p:nvGraphicFramePr>
        <p:xfrm>
          <a:off x="4618211" y="-734291"/>
          <a:ext cx="7302108" cy="791094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DEEDFDEA-65B8-4BFB-9086-112E7AA05A6E}"/>
              </a:ext>
            </a:extLst>
          </p:cNvPr>
          <p:cNvCxnSpPr>
            <a:cxnSpLocks/>
          </p:cNvCxnSpPr>
          <p:nvPr/>
        </p:nvCxnSpPr>
        <p:spPr>
          <a:xfrm>
            <a:off x="5472545" y="484909"/>
            <a:ext cx="116378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04E5FB-DAFE-47BD-969F-745967CD020B}"/>
              </a:ext>
            </a:extLst>
          </p:cNvPr>
          <p:cNvCxnSpPr/>
          <p:nvPr/>
        </p:nvCxnSpPr>
        <p:spPr>
          <a:xfrm>
            <a:off x="6303817" y="1535781"/>
            <a:ext cx="47105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162D3F-C96F-4883-9221-DAE8C84E07D0}"/>
              </a:ext>
            </a:extLst>
          </p:cNvPr>
          <p:cNvCxnSpPr/>
          <p:nvPr/>
        </p:nvCxnSpPr>
        <p:spPr>
          <a:xfrm>
            <a:off x="4932220" y="2646218"/>
            <a:ext cx="175952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1BE569-C675-4454-A6DE-3B7016C775F6}"/>
              </a:ext>
            </a:extLst>
          </p:cNvPr>
          <p:cNvCxnSpPr/>
          <p:nvPr/>
        </p:nvCxnSpPr>
        <p:spPr>
          <a:xfrm>
            <a:off x="6096000" y="3740727"/>
            <a:ext cx="6788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86FBEE-CA47-40D9-A56E-E19B3C4FBC33}"/>
              </a:ext>
            </a:extLst>
          </p:cNvPr>
          <p:cNvCxnSpPr/>
          <p:nvPr/>
        </p:nvCxnSpPr>
        <p:spPr>
          <a:xfrm>
            <a:off x="5811983" y="4835235"/>
            <a:ext cx="96288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F621D6-8CE8-4B3C-A43B-E2951516C15D}"/>
              </a:ext>
            </a:extLst>
          </p:cNvPr>
          <p:cNvCxnSpPr/>
          <p:nvPr/>
        </p:nvCxnSpPr>
        <p:spPr>
          <a:xfrm>
            <a:off x="4632066" y="5943600"/>
            <a:ext cx="207353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332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Vanuse lõikes</a:t>
            </a:r>
          </a:p>
        </p:txBody>
      </p:sp>
      <p:graphicFrame>
        <p:nvGraphicFramePr>
          <p:cNvPr id="10" name="Chart 9">
            <a:extLst>
              <a:ext uri="{FF2B5EF4-FFF2-40B4-BE49-F238E27FC236}">
                <a16:creationId xmlns:a16="http://schemas.microsoft.com/office/drawing/2014/main" id="{F981FE07-8683-4EB4-A9DF-CF7160AB81FF}"/>
              </a:ext>
            </a:extLst>
          </p:cNvPr>
          <p:cNvGraphicFramePr>
            <a:graphicFrameLocks/>
          </p:cNvGraphicFramePr>
          <p:nvPr>
            <p:extLst>
              <p:ext uri="{D42A27DB-BD31-4B8C-83A1-F6EECF244321}">
                <p14:modId xmlns:p14="http://schemas.microsoft.com/office/powerpoint/2010/main" val="566297311"/>
              </p:ext>
            </p:extLst>
          </p:nvPr>
        </p:nvGraphicFramePr>
        <p:xfrm>
          <a:off x="3956994" y="-471057"/>
          <a:ext cx="8235006" cy="732905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DDD63703-76B5-487F-A1E5-22867D490699}"/>
              </a:ext>
            </a:extLst>
          </p:cNvPr>
          <p:cNvCxnSpPr/>
          <p:nvPr/>
        </p:nvCxnSpPr>
        <p:spPr>
          <a:xfrm>
            <a:off x="5320145" y="623455"/>
            <a:ext cx="124691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694CEE-0CFF-430E-9606-441877B170D4}"/>
              </a:ext>
            </a:extLst>
          </p:cNvPr>
          <p:cNvCxnSpPr/>
          <p:nvPr/>
        </p:nvCxnSpPr>
        <p:spPr>
          <a:xfrm>
            <a:off x="6096000" y="1662545"/>
            <a:ext cx="47105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55EFDA-B48F-47A0-B100-5035DDE41963}"/>
              </a:ext>
            </a:extLst>
          </p:cNvPr>
          <p:cNvCxnSpPr/>
          <p:nvPr/>
        </p:nvCxnSpPr>
        <p:spPr>
          <a:xfrm>
            <a:off x="5971309" y="2673928"/>
            <a:ext cx="5957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9E4E02-E0C8-4DC4-BAEA-4037E5DBB58C}"/>
              </a:ext>
            </a:extLst>
          </p:cNvPr>
          <p:cNvCxnSpPr/>
          <p:nvPr/>
        </p:nvCxnSpPr>
        <p:spPr>
          <a:xfrm>
            <a:off x="4752109" y="3685310"/>
            <a:ext cx="18149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28210E-6FDB-42AF-835F-8AB0920D9558}"/>
              </a:ext>
            </a:extLst>
          </p:cNvPr>
          <p:cNvCxnSpPr/>
          <p:nvPr/>
        </p:nvCxnSpPr>
        <p:spPr>
          <a:xfrm>
            <a:off x="4779818" y="4738254"/>
            <a:ext cx="178723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E12093A-1EFD-4619-A3FA-844DB751DB44}"/>
              </a:ext>
            </a:extLst>
          </p:cNvPr>
          <p:cNvCxnSpPr/>
          <p:nvPr/>
        </p:nvCxnSpPr>
        <p:spPr>
          <a:xfrm>
            <a:off x="4100945" y="5749636"/>
            <a:ext cx="246611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311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Vanuse lõikes</a:t>
            </a:r>
          </a:p>
        </p:txBody>
      </p:sp>
      <p:graphicFrame>
        <p:nvGraphicFramePr>
          <p:cNvPr id="5" name="Chart 4">
            <a:extLst>
              <a:ext uri="{FF2B5EF4-FFF2-40B4-BE49-F238E27FC236}">
                <a16:creationId xmlns:a16="http://schemas.microsoft.com/office/drawing/2014/main" id="{980E30BC-FB3A-4F3E-92CA-7F912E1F0A0D}"/>
              </a:ext>
            </a:extLst>
          </p:cNvPr>
          <p:cNvGraphicFramePr>
            <a:graphicFrameLocks/>
          </p:cNvGraphicFramePr>
          <p:nvPr>
            <p:extLst>
              <p:ext uri="{D42A27DB-BD31-4B8C-83A1-F6EECF244321}">
                <p14:modId xmlns:p14="http://schemas.microsoft.com/office/powerpoint/2010/main" val="4232564250"/>
              </p:ext>
            </p:extLst>
          </p:nvPr>
        </p:nvGraphicFramePr>
        <p:xfrm>
          <a:off x="3971839" y="-541734"/>
          <a:ext cx="9397796" cy="753828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809AB72C-9875-449D-BA7D-0AD024821275}"/>
              </a:ext>
            </a:extLst>
          </p:cNvPr>
          <p:cNvCxnSpPr/>
          <p:nvPr/>
        </p:nvCxnSpPr>
        <p:spPr>
          <a:xfrm>
            <a:off x="4156364" y="554182"/>
            <a:ext cx="29648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E1BBD5-5F8F-48BA-846E-41D6BF1D4ED8}"/>
              </a:ext>
            </a:extLst>
          </p:cNvPr>
          <p:cNvCxnSpPr>
            <a:cxnSpLocks/>
          </p:cNvCxnSpPr>
          <p:nvPr/>
        </p:nvCxnSpPr>
        <p:spPr>
          <a:xfrm>
            <a:off x="6456217" y="1607128"/>
            <a:ext cx="77585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CC6776-97F8-4448-AE90-8B97B59DDE91}"/>
              </a:ext>
            </a:extLst>
          </p:cNvPr>
          <p:cNvCxnSpPr>
            <a:cxnSpLocks/>
          </p:cNvCxnSpPr>
          <p:nvPr/>
        </p:nvCxnSpPr>
        <p:spPr>
          <a:xfrm>
            <a:off x="6456217" y="2687782"/>
            <a:ext cx="77585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5E49EE-2509-4C07-8893-2E5D92E5C17E}"/>
              </a:ext>
            </a:extLst>
          </p:cNvPr>
          <p:cNvCxnSpPr>
            <a:cxnSpLocks/>
          </p:cNvCxnSpPr>
          <p:nvPr/>
        </p:nvCxnSpPr>
        <p:spPr>
          <a:xfrm>
            <a:off x="6580909" y="3740728"/>
            <a:ext cx="6511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12C32A-2FFA-41B0-A156-5E1794DA684C}"/>
              </a:ext>
            </a:extLst>
          </p:cNvPr>
          <p:cNvCxnSpPr>
            <a:cxnSpLocks/>
          </p:cNvCxnSpPr>
          <p:nvPr/>
        </p:nvCxnSpPr>
        <p:spPr>
          <a:xfrm>
            <a:off x="4156364" y="4807528"/>
            <a:ext cx="307570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76E71-3206-41F1-89F6-D76789781AD2}"/>
              </a:ext>
            </a:extLst>
          </p:cNvPr>
          <p:cNvCxnSpPr>
            <a:cxnSpLocks/>
          </p:cNvCxnSpPr>
          <p:nvPr/>
        </p:nvCxnSpPr>
        <p:spPr>
          <a:xfrm>
            <a:off x="5999018" y="5874327"/>
            <a:ext cx="116378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67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Üldkokkuvõte</a:t>
            </a:r>
          </a:p>
        </p:txBody>
      </p:sp>
      <p:sp>
        <p:nvSpPr>
          <p:cNvPr id="3" name="Text Placeholder 2"/>
          <p:cNvSpPr>
            <a:spLocks noGrp="1"/>
          </p:cNvSpPr>
          <p:nvPr>
            <p:ph type="body" sz="quarter" idx="15"/>
          </p:nvPr>
        </p:nvSpPr>
        <p:spPr>
          <a:xfrm>
            <a:off x="407831" y="1075038"/>
            <a:ext cx="11368158" cy="5659394"/>
          </a:xfrm>
        </p:spPr>
        <p:txBody>
          <a:bodyPr>
            <a:normAutofit fontScale="70000" lnSpcReduction="20000"/>
          </a:bodyPr>
          <a:lstStyle/>
          <a:p>
            <a:pPr marL="0" indent="0">
              <a:buNone/>
            </a:pPr>
            <a:r>
              <a:rPr lang="et-EE" b="1" dirty="0">
                <a:solidFill>
                  <a:srgbClr val="D05F12"/>
                </a:solidFill>
              </a:rPr>
              <a:t>Põllumajandustootjate usaldamine toidu ohutuse </a:t>
            </a:r>
            <a:r>
              <a:rPr lang="et-EE" b="1" dirty="0" smtClean="0">
                <a:solidFill>
                  <a:srgbClr val="D05F12"/>
                </a:solidFill>
              </a:rPr>
              <a:t>osas</a:t>
            </a:r>
          </a:p>
          <a:p>
            <a:r>
              <a:rPr lang="et-EE" dirty="0" smtClean="0"/>
              <a:t>Usaldus </a:t>
            </a:r>
            <a:r>
              <a:rPr lang="et-EE" dirty="0"/>
              <a:t>põllumajandustootjatesse seoses toidu ohutusega on üldiselt </a:t>
            </a:r>
            <a:r>
              <a:rPr lang="et-EE" dirty="0" smtClean="0"/>
              <a:t>olemas. Mitteusaldavad </a:t>
            </a:r>
            <a:r>
              <a:rPr lang="et-EE" dirty="0"/>
              <a:t>hoiakud varieeruvad 13% ja 22% </a:t>
            </a:r>
            <a:r>
              <a:rPr lang="et-EE" dirty="0" smtClean="0"/>
              <a:t>vahel.</a:t>
            </a:r>
            <a:endParaRPr lang="et-EE" dirty="0"/>
          </a:p>
          <a:p>
            <a:r>
              <a:rPr lang="et-EE" dirty="0"/>
              <a:t>Usaldus on suurem </a:t>
            </a:r>
            <a:r>
              <a:rPr lang="et-EE" dirty="0" smtClean="0"/>
              <a:t>põllumajandustootjate </a:t>
            </a:r>
            <a:r>
              <a:rPr lang="et-EE" u="sng" dirty="0" smtClean="0"/>
              <a:t>teadmiste</a:t>
            </a:r>
            <a:r>
              <a:rPr lang="et-EE" dirty="0" smtClean="0"/>
              <a:t> </a:t>
            </a:r>
            <a:r>
              <a:rPr lang="et-EE" dirty="0"/>
              <a:t>suhtes toidu ohutuse tagamiseks (nõustub 60%, ei nõustu 13%) ning nende </a:t>
            </a:r>
            <a:r>
              <a:rPr lang="et-EE" u="sng" dirty="0"/>
              <a:t>pädevuses kontrollida </a:t>
            </a:r>
            <a:r>
              <a:rPr lang="et-EE" dirty="0"/>
              <a:t>toidu ohutust (nõustub 54% ja ei nõustu 14</a:t>
            </a:r>
            <a:r>
              <a:rPr lang="et-EE" dirty="0" smtClean="0"/>
              <a:t>%). Ülejäänud aspektides </a:t>
            </a:r>
            <a:r>
              <a:rPr lang="et-EE" dirty="0"/>
              <a:t>on põllumajandustootjate usaldamine madalam ning kergelt on ülekaalus kahevahel hoiak.</a:t>
            </a:r>
          </a:p>
          <a:p>
            <a:r>
              <a:rPr lang="et-EE" dirty="0"/>
              <a:t>Kokkuvõttes – pädevust ja teadmisi usaldatakse enam kui tegelikku </a:t>
            </a:r>
            <a:r>
              <a:rPr lang="et-EE" dirty="0" smtClean="0"/>
              <a:t>käitumist.</a:t>
            </a:r>
            <a:endParaRPr lang="et-EE" dirty="0"/>
          </a:p>
          <a:p>
            <a:r>
              <a:rPr lang="et-EE" dirty="0" smtClean="0"/>
              <a:t>Soo </a:t>
            </a:r>
            <a:r>
              <a:rPr lang="et-EE" dirty="0"/>
              <a:t>lõikes märkimisväärseid erinevusi hinnangutes ei </a:t>
            </a:r>
            <a:r>
              <a:rPr lang="et-EE" dirty="0" smtClean="0"/>
              <a:t>ole. Vanuse </a:t>
            </a:r>
            <a:r>
              <a:rPr lang="et-EE" dirty="0"/>
              <a:t>lõikes samuti märkimisväärseid erinevusi ei ole. Vaid aususe, reaalse tegevuse ja avatuse osas on vanima rühma hinnangud keskmisest </a:t>
            </a:r>
            <a:r>
              <a:rPr lang="et-EE" dirty="0" smtClean="0"/>
              <a:t>leebemad.</a:t>
            </a:r>
            <a:endParaRPr lang="et-EE" dirty="0"/>
          </a:p>
          <a:p>
            <a:r>
              <a:rPr lang="et-EE" dirty="0" smtClean="0"/>
              <a:t>Eestikeelsed </a:t>
            </a:r>
            <a:r>
              <a:rPr lang="et-EE" dirty="0"/>
              <a:t>vastajad on veidi paremate </a:t>
            </a:r>
            <a:r>
              <a:rPr lang="et-EE" dirty="0" smtClean="0"/>
              <a:t>hinnangutega. Ka </a:t>
            </a:r>
            <a:r>
              <a:rPr lang="et-EE" dirty="0"/>
              <a:t>Põllumajandustootjate usaldamine on Kesk-Eestis keskmisest </a:t>
            </a:r>
            <a:r>
              <a:rPr lang="et-EE" dirty="0" smtClean="0"/>
              <a:t>kõrgem.</a:t>
            </a:r>
            <a:endParaRPr lang="et-EE" dirty="0"/>
          </a:p>
          <a:p>
            <a:pPr marL="0" indent="0">
              <a:buNone/>
            </a:pPr>
            <a:r>
              <a:rPr lang="et-EE" b="1" dirty="0" smtClean="0">
                <a:solidFill>
                  <a:srgbClr val="D05F12"/>
                </a:solidFill>
              </a:rPr>
              <a:t>Toidukäitlemisettevõtjate </a:t>
            </a:r>
            <a:r>
              <a:rPr lang="et-EE" b="1" dirty="0">
                <a:solidFill>
                  <a:srgbClr val="D05F12"/>
                </a:solidFill>
              </a:rPr>
              <a:t>usaldamine toidu ohutuse osas</a:t>
            </a:r>
          </a:p>
          <a:p>
            <a:r>
              <a:rPr lang="et-EE" dirty="0"/>
              <a:t>Usalduse hinnangud toidukäitlemisettevõtjatele toidu ohutuse teemal järgivad sama mustrit mis põllumajandustootjate suhtes: pädevust ja teadmisi hinnatakse kõrgemalt kui tegelikku </a:t>
            </a:r>
            <a:r>
              <a:rPr lang="et-EE" dirty="0" smtClean="0"/>
              <a:t>käitumist.</a:t>
            </a:r>
            <a:endParaRPr lang="et-EE" dirty="0"/>
          </a:p>
          <a:p>
            <a:r>
              <a:rPr lang="et-EE" dirty="0"/>
              <a:t>Ka siin ei ole soo ja vanuse lõikes märkimisväärseid </a:t>
            </a:r>
            <a:r>
              <a:rPr lang="et-EE" dirty="0" smtClean="0"/>
              <a:t>erinevusi, samuti on keele </a:t>
            </a:r>
            <a:r>
              <a:rPr lang="et-EE" dirty="0"/>
              <a:t>lõikes </a:t>
            </a:r>
            <a:r>
              <a:rPr lang="et-EE" dirty="0" smtClean="0"/>
              <a:t>erinevused </a:t>
            </a:r>
            <a:r>
              <a:rPr lang="et-EE" dirty="0"/>
              <a:t>väikesed (eelmises uuringus olid eestikeelsed mõnevõrra usaldavamad</a:t>
            </a:r>
            <a:r>
              <a:rPr lang="et-EE" dirty="0" smtClean="0"/>
              <a:t>).</a:t>
            </a:r>
            <a:endParaRPr lang="et-EE" dirty="0"/>
          </a:p>
          <a:p>
            <a:r>
              <a:rPr lang="et-EE" dirty="0" smtClean="0"/>
              <a:t>Kesk-Eesti </a:t>
            </a:r>
            <a:r>
              <a:rPr lang="et-EE" dirty="0"/>
              <a:t>on taas keskmisest </a:t>
            </a:r>
            <a:r>
              <a:rPr lang="et-EE" dirty="0" smtClean="0"/>
              <a:t>usaldavam.</a:t>
            </a:r>
            <a:endParaRPr lang="et-EE" dirty="0"/>
          </a:p>
          <a:p>
            <a:pPr marL="0" indent="0">
              <a:buNone/>
            </a:pPr>
            <a:endParaRPr lang="et-EE" dirty="0"/>
          </a:p>
          <a:p>
            <a:pPr marL="0" indent="0">
              <a:buNone/>
            </a:pPr>
            <a:endParaRPr lang="et-EE" dirty="0"/>
          </a:p>
        </p:txBody>
      </p:sp>
      <p:sp>
        <p:nvSpPr>
          <p:cNvPr id="4" name="Slide Number Placeholder 3"/>
          <p:cNvSpPr>
            <a:spLocks noGrp="1"/>
          </p:cNvSpPr>
          <p:nvPr>
            <p:ph type="sldNum" sz="quarter" idx="12"/>
          </p:nvPr>
        </p:nvSpPr>
        <p:spPr/>
        <p:txBody>
          <a:bodyPr/>
          <a:lstStyle/>
          <a:p>
            <a:fld id="{8A6009BB-32DB-4743-B7B2-C117DEB9554B}" type="slidenum">
              <a:rPr lang="lt-LT" smtClean="0"/>
              <a:t>6</a:t>
            </a:fld>
            <a:endParaRPr lang="lt-LT" dirty="0"/>
          </a:p>
        </p:txBody>
      </p:sp>
    </p:spTree>
    <p:extLst>
      <p:ext uri="{BB962C8B-B14F-4D97-AF65-F5344CB8AC3E}">
        <p14:creationId xmlns:p14="http://schemas.microsoft.com/office/powerpoint/2010/main" val="339944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3" name="Text Placeholder 2">
            <a:extLst>
              <a:ext uri="{FF2B5EF4-FFF2-40B4-BE49-F238E27FC236}">
                <a16:creationId xmlns:a16="http://schemas.microsoft.com/office/drawing/2014/main" id="{9CF0559E-E89C-4C83-B99E-0536DC5B5E9F}"/>
              </a:ext>
            </a:extLst>
          </p:cNvPr>
          <p:cNvSpPr>
            <a:spLocks noGrp="1"/>
          </p:cNvSpPr>
          <p:nvPr>
            <p:ph type="body" sz="quarter" idx="13"/>
          </p:nvPr>
        </p:nvSpPr>
        <p:spPr/>
        <p:txBody>
          <a:bodyPr/>
          <a:lstStyle/>
          <a:p>
            <a:r>
              <a:rPr lang="et-EE" dirty="0"/>
              <a:t>Eestikeelsed vastajad usaldavad praktiliselt kõiki tootegruppe enam kui venekeelsed.</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Peamise suhtluskeele lõikes</a:t>
            </a:r>
          </a:p>
        </p:txBody>
      </p:sp>
      <p:graphicFrame>
        <p:nvGraphicFramePr>
          <p:cNvPr id="57" name="Chart 56">
            <a:extLst>
              <a:ext uri="{FF2B5EF4-FFF2-40B4-BE49-F238E27FC236}">
                <a16:creationId xmlns:a16="http://schemas.microsoft.com/office/drawing/2014/main" id="{48753A33-C22E-4F12-A01E-E9C771A2E1A2}"/>
              </a:ext>
            </a:extLst>
          </p:cNvPr>
          <p:cNvGraphicFramePr>
            <a:graphicFrameLocks/>
          </p:cNvGraphicFramePr>
          <p:nvPr>
            <p:extLst>
              <p:ext uri="{D42A27DB-BD31-4B8C-83A1-F6EECF244321}">
                <p14:modId xmlns:p14="http://schemas.microsoft.com/office/powerpoint/2010/main" val="895842253"/>
              </p:ext>
            </p:extLst>
          </p:nvPr>
        </p:nvGraphicFramePr>
        <p:xfrm>
          <a:off x="4499611" y="1"/>
          <a:ext cx="7176573" cy="685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0D4EE40-C016-49C9-AE70-F328CFAA2749}"/>
              </a:ext>
            </a:extLst>
          </p:cNvPr>
          <p:cNvCxnSpPr/>
          <p:nvPr/>
        </p:nvCxnSpPr>
        <p:spPr>
          <a:xfrm>
            <a:off x="5347855" y="1150584"/>
            <a:ext cx="119149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99A1814-54EA-4BF8-99FB-AA98028CA731}"/>
              </a:ext>
            </a:extLst>
          </p:cNvPr>
          <p:cNvCxnSpPr>
            <a:cxnSpLocks/>
          </p:cNvCxnSpPr>
          <p:nvPr/>
        </p:nvCxnSpPr>
        <p:spPr>
          <a:xfrm>
            <a:off x="6206835" y="1773382"/>
            <a:ext cx="41563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95A549B-7611-45C6-8170-7E5FCD4416B9}"/>
              </a:ext>
            </a:extLst>
          </p:cNvPr>
          <p:cNvCxnSpPr/>
          <p:nvPr/>
        </p:nvCxnSpPr>
        <p:spPr>
          <a:xfrm>
            <a:off x="4849091" y="2396835"/>
            <a:ext cx="169025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000D22-778D-4955-AD36-026C3AE39A03}"/>
              </a:ext>
            </a:extLst>
          </p:cNvPr>
          <p:cNvCxnSpPr>
            <a:cxnSpLocks/>
          </p:cNvCxnSpPr>
          <p:nvPr/>
        </p:nvCxnSpPr>
        <p:spPr>
          <a:xfrm>
            <a:off x="6096000" y="3006436"/>
            <a:ext cx="52647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4CD9CF-52C4-4327-A9EF-879E2A989A29}"/>
              </a:ext>
            </a:extLst>
          </p:cNvPr>
          <p:cNvCxnSpPr/>
          <p:nvPr/>
        </p:nvCxnSpPr>
        <p:spPr>
          <a:xfrm>
            <a:off x="5846616" y="3616036"/>
            <a:ext cx="72043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08EB31E-42EA-462A-8D75-56062ED24C3A}"/>
              </a:ext>
            </a:extLst>
          </p:cNvPr>
          <p:cNvCxnSpPr>
            <a:cxnSpLocks/>
          </p:cNvCxnSpPr>
          <p:nvPr/>
        </p:nvCxnSpPr>
        <p:spPr>
          <a:xfrm>
            <a:off x="4599709" y="4253345"/>
            <a:ext cx="200890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E2CE07-6067-42B7-8D17-BD2C432458AA}"/>
              </a:ext>
            </a:extLst>
          </p:cNvPr>
          <p:cNvCxnSpPr>
            <a:cxnSpLocks/>
          </p:cNvCxnSpPr>
          <p:nvPr/>
        </p:nvCxnSpPr>
        <p:spPr>
          <a:xfrm>
            <a:off x="5347855" y="4890655"/>
            <a:ext cx="127461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98CF2F4-1E76-4CE9-89A6-64E24219E91A}"/>
              </a:ext>
            </a:extLst>
          </p:cNvPr>
          <p:cNvCxnSpPr/>
          <p:nvPr/>
        </p:nvCxnSpPr>
        <p:spPr>
          <a:xfrm>
            <a:off x="6109855" y="5486400"/>
            <a:ext cx="4710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A03DA4-D956-4910-AE6C-1FBBF0A6A9BA}"/>
              </a:ext>
            </a:extLst>
          </p:cNvPr>
          <p:cNvCxnSpPr>
            <a:cxnSpLocks/>
          </p:cNvCxnSpPr>
          <p:nvPr/>
        </p:nvCxnSpPr>
        <p:spPr>
          <a:xfrm>
            <a:off x="6026729" y="6137564"/>
            <a:ext cx="55418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864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Peamise suhtluskeele lõikes</a:t>
            </a:r>
          </a:p>
        </p:txBody>
      </p:sp>
      <p:graphicFrame>
        <p:nvGraphicFramePr>
          <p:cNvPr id="52" name="Chart 51">
            <a:extLst>
              <a:ext uri="{FF2B5EF4-FFF2-40B4-BE49-F238E27FC236}">
                <a16:creationId xmlns:a16="http://schemas.microsoft.com/office/drawing/2014/main" id="{419A34DF-2AD7-4BF6-A4C2-D757974D10D6}"/>
              </a:ext>
            </a:extLst>
          </p:cNvPr>
          <p:cNvGraphicFramePr>
            <a:graphicFrameLocks/>
          </p:cNvGraphicFramePr>
          <p:nvPr>
            <p:extLst>
              <p:ext uri="{D42A27DB-BD31-4B8C-83A1-F6EECF244321}">
                <p14:modId xmlns:p14="http://schemas.microsoft.com/office/powerpoint/2010/main" val="3941006829"/>
              </p:ext>
            </p:extLst>
          </p:nvPr>
        </p:nvGraphicFramePr>
        <p:xfrm>
          <a:off x="3988589" y="152136"/>
          <a:ext cx="10697228" cy="670586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9F58C5DF-252B-4FF6-87CC-11FC49979691}"/>
              </a:ext>
            </a:extLst>
          </p:cNvPr>
          <p:cNvCxnSpPr>
            <a:cxnSpLocks/>
          </p:cNvCxnSpPr>
          <p:nvPr/>
        </p:nvCxnSpPr>
        <p:spPr>
          <a:xfrm>
            <a:off x="5347855" y="942109"/>
            <a:ext cx="17456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EEFE16-469A-4AA6-ACA1-BD2B44D68FDC}"/>
              </a:ext>
            </a:extLst>
          </p:cNvPr>
          <p:cNvCxnSpPr>
            <a:cxnSpLocks/>
          </p:cNvCxnSpPr>
          <p:nvPr/>
        </p:nvCxnSpPr>
        <p:spPr>
          <a:xfrm>
            <a:off x="5389420" y="1607126"/>
            <a:ext cx="17456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B71976-15D8-491A-8303-3A07B2648636}"/>
              </a:ext>
            </a:extLst>
          </p:cNvPr>
          <p:cNvCxnSpPr/>
          <p:nvPr/>
        </p:nvCxnSpPr>
        <p:spPr>
          <a:xfrm>
            <a:off x="4682836" y="2258291"/>
            <a:ext cx="2452256"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FFBEF1-2897-457A-BE82-E3E815345EEF}"/>
              </a:ext>
            </a:extLst>
          </p:cNvPr>
          <p:cNvCxnSpPr>
            <a:cxnSpLocks/>
          </p:cNvCxnSpPr>
          <p:nvPr/>
        </p:nvCxnSpPr>
        <p:spPr>
          <a:xfrm>
            <a:off x="4087091" y="2895601"/>
            <a:ext cx="304800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6B1F67-3650-4565-B62C-3B18DDF1E58A}"/>
              </a:ext>
            </a:extLst>
          </p:cNvPr>
          <p:cNvCxnSpPr/>
          <p:nvPr/>
        </p:nvCxnSpPr>
        <p:spPr>
          <a:xfrm>
            <a:off x="6456218" y="3546764"/>
            <a:ext cx="67887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3A287A-2F23-4627-BDC4-4BD10857DEEC}"/>
              </a:ext>
            </a:extLst>
          </p:cNvPr>
          <p:cNvCxnSpPr>
            <a:cxnSpLocks/>
          </p:cNvCxnSpPr>
          <p:nvPr/>
        </p:nvCxnSpPr>
        <p:spPr>
          <a:xfrm>
            <a:off x="6483928" y="4197926"/>
            <a:ext cx="67887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FA659C-7986-4ED2-B565-20E240023148}"/>
              </a:ext>
            </a:extLst>
          </p:cNvPr>
          <p:cNvCxnSpPr/>
          <p:nvPr/>
        </p:nvCxnSpPr>
        <p:spPr>
          <a:xfrm>
            <a:off x="6483928" y="4849091"/>
            <a:ext cx="67887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E567DD-38AF-400E-AFF2-621B491FF651}"/>
              </a:ext>
            </a:extLst>
          </p:cNvPr>
          <p:cNvCxnSpPr/>
          <p:nvPr/>
        </p:nvCxnSpPr>
        <p:spPr>
          <a:xfrm>
            <a:off x="4142511" y="5500254"/>
            <a:ext cx="300643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89B2033-28ED-47C2-8D1A-53F0FEB1460B}"/>
              </a:ext>
            </a:extLst>
          </p:cNvPr>
          <p:cNvCxnSpPr>
            <a:cxnSpLocks/>
          </p:cNvCxnSpPr>
          <p:nvPr/>
        </p:nvCxnSpPr>
        <p:spPr>
          <a:xfrm>
            <a:off x="5943595" y="6123709"/>
            <a:ext cx="124691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714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3" name="Text Placeholder 2">
            <a:extLst>
              <a:ext uri="{FF2B5EF4-FFF2-40B4-BE49-F238E27FC236}">
                <a16:creationId xmlns:a16="http://schemas.microsoft.com/office/drawing/2014/main" id="{9CF0559E-E89C-4C83-B99E-0536DC5B5E9F}"/>
              </a:ext>
            </a:extLst>
          </p:cNvPr>
          <p:cNvSpPr>
            <a:spLocks noGrp="1"/>
          </p:cNvSpPr>
          <p:nvPr>
            <p:ph type="body" sz="quarter" idx="13"/>
          </p:nvPr>
        </p:nvSpPr>
        <p:spPr/>
        <p:txBody>
          <a:bodyPr/>
          <a:lstStyle/>
          <a:p>
            <a:r>
              <a:rPr lang="et-EE" dirty="0"/>
              <a:t>Piirkonna lõikes võib öelda seda, et keelelise jaotuse tõttu on pea kõigi tootegruppide usaldamine keskmisest veidi madalam Põhja-Eestis ja Virumaal.</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Elukoha lõikes</a:t>
            </a:r>
          </a:p>
        </p:txBody>
      </p:sp>
      <p:graphicFrame>
        <p:nvGraphicFramePr>
          <p:cNvPr id="30" name="Chart 29">
            <a:extLst>
              <a:ext uri="{FF2B5EF4-FFF2-40B4-BE49-F238E27FC236}">
                <a16:creationId xmlns:a16="http://schemas.microsoft.com/office/drawing/2014/main" id="{00000000-0008-0000-1000-00000E000000}"/>
              </a:ext>
            </a:extLst>
          </p:cNvPr>
          <p:cNvGraphicFramePr>
            <a:graphicFrameLocks/>
          </p:cNvGraphicFramePr>
          <p:nvPr>
            <p:extLst>
              <p:ext uri="{D42A27DB-BD31-4B8C-83A1-F6EECF244321}">
                <p14:modId xmlns:p14="http://schemas.microsoft.com/office/powerpoint/2010/main" val="2976353136"/>
              </p:ext>
            </p:extLst>
          </p:nvPr>
        </p:nvGraphicFramePr>
        <p:xfrm>
          <a:off x="4832956" y="-342900"/>
          <a:ext cx="7087363" cy="754379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BC1CA2AF-6A5F-474D-AA12-2051161CC715}"/>
              </a:ext>
            </a:extLst>
          </p:cNvPr>
          <p:cNvCxnSpPr/>
          <p:nvPr/>
        </p:nvCxnSpPr>
        <p:spPr>
          <a:xfrm>
            <a:off x="5361709" y="803564"/>
            <a:ext cx="12884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0EAC23-9003-430D-9A89-71F895F7AA84}"/>
              </a:ext>
            </a:extLst>
          </p:cNvPr>
          <p:cNvCxnSpPr/>
          <p:nvPr/>
        </p:nvCxnSpPr>
        <p:spPr>
          <a:xfrm>
            <a:off x="6262255" y="2061595"/>
            <a:ext cx="38792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902D9A-496C-4EA3-9553-44B9D2DAA775}"/>
              </a:ext>
            </a:extLst>
          </p:cNvPr>
          <p:cNvCxnSpPr/>
          <p:nvPr/>
        </p:nvCxnSpPr>
        <p:spPr>
          <a:xfrm>
            <a:off x="4846811" y="3311236"/>
            <a:ext cx="181722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246282-7ED0-43FC-B781-2A3159D60A93}"/>
              </a:ext>
            </a:extLst>
          </p:cNvPr>
          <p:cNvCxnSpPr/>
          <p:nvPr/>
        </p:nvCxnSpPr>
        <p:spPr>
          <a:xfrm>
            <a:off x="6012874" y="4558145"/>
            <a:ext cx="6650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CDADD8-8C27-4F8E-85BB-0188BBA706E5}"/>
              </a:ext>
            </a:extLst>
          </p:cNvPr>
          <p:cNvCxnSpPr/>
          <p:nvPr/>
        </p:nvCxnSpPr>
        <p:spPr>
          <a:xfrm>
            <a:off x="5846618" y="5818910"/>
            <a:ext cx="83127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080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Elukoha lõikes </a:t>
            </a:r>
          </a:p>
        </p:txBody>
      </p:sp>
      <p:graphicFrame>
        <p:nvGraphicFramePr>
          <p:cNvPr id="29" name="Chart 28">
            <a:extLst>
              <a:ext uri="{FF2B5EF4-FFF2-40B4-BE49-F238E27FC236}">
                <a16:creationId xmlns:a16="http://schemas.microsoft.com/office/drawing/2014/main" id="{00000000-0008-0000-1000-00000F000000}"/>
              </a:ext>
            </a:extLst>
          </p:cNvPr>
          <p:cNvGraphicFramePr>
            <a:graphicFrameLocks/>
          </p:cNvGraphicFramePr>
          <p:nvPr>
            <p:extLst>
              <p:ext uri="{D42A27DB-BD31-4B8C-83A1-F6EECF244321}">
                <p14:modId xmlns:p14="http://schemas.microsoft.com/office/powerpoint/2010/main" val="3595573448"/>
              </p:ext>
            </p:extLst>
          </p:nvPr>
        </p:nvGraphicFramePr>
        <p:xfrm>
          <a:off x="4281433" y="-459728"/>
          <a:ext cx="7422748" cy="749217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3BC702C5-8116-4615-AC84-47D920AC8A29}"/>
              </a:ext>
            </a:extLst>
          </p:cNvPr>
          <p:cNvCxnSpPr/>
          <p:nvPr/>
        </p:nvCxnSpPr>
        <p:spPr>
          <a:xfrm>
            <a:off x="4336853" y="706581"/>
            <a:ext cx="202238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5A615A9-7B7F-40B8-87A7-DFB2240D1DDA}"/>
              </a:ext>
            </a:extLst>
          </p:cNvPr>
          <p:cNvCxnSpPr/>
          <p:nvPr/>
        </p:nvCxnSpPr>
        <p:spPr>
          <a:xfrm>
            <a:off x="5126182" y="1939636"/>
            <a:ext cx="123305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58FB1A-EF55-49A8-B4E9-889C9A8FB321}"/>
              </a:ext>
            </a:extLst>
          </p:cNvPr>
          <p:cNvCxnSpPr/>
          <p:nvPr/>
        </p:nvCxnSpPr>
        <p:spPr>
          <a:xfrm>
            <a:off x="5832764" y="3172691"/>
            <a:ext cx="52647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13B99B-89AF-4D70-AD06-04903D608108}"/>
              </a:ext>
            </a:extLst>
          </p:cNvPr>
          <p:cNvCxnSpPr/>
          <p:nvPr/>
        </p:nvCxnSpPr>
        <p:spPr>
          <a:xfrm>
            <a:off x="5735779" y="4405746"/>
            <a:ext cx="6650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CD9F9A-735B-4DCC-B6B3-583B778848D9}"/>
              </a:ext>
            </a:extLst>
          </p:cNvPr>
          <p:cNvCxnSpPr/>
          <p:nvPr/>
        </p:nvCxnSpPr>
        <p:spPr>
          <a:xfrm>
            <a:off x="4572000" y="5666509"/>
            <a:ext cx="178723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545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Elukoha lõikes</a:t>
            </a:r>
          </a:p>
        </p:txBody>
      </p:sp>
      <p:graphicFrame>
        <p:nvGraphicFramePr>
          <p:cNvPr id="21" name="Chart 20">
            <a:extLst>
              <a:ext uri="{FF2B5EF4-FFF2-40B4-BE49-F238E27FC236}">
                <a16:creationId xmlns:a16="http://schemas.microsoft.com/office/drawing/2014/main" id="{00000000-0008-0000-1000-000010000000}"/>
              </a:ext>
            </a:extLst>
          </p:cNvPr>
          <p:cNvGraphicFramePr>
            <a:graphicFrameLocks/>
          </p:cNvGraphicFramePr>
          <p:nvPr>
            <p:extLst>
              <p:ext uri="{D42A27DB-BD31-4B8C-83A1-F6EECF244321}">
                <p14:modId xmlns:p14="http://schemas.microsoft.com/office/powerpoint/2010/main" val="4211864718"/>
              </p:ext>
            </p:extLst>
          </p:nvPr>
        </p:nvGraphicFramePr>
        <p:xfrm>
          <a:off x="4047538" y="0"/>
          <a:ext cx="9247457" cy="683762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E141C715-0854-4623-AA21-2BAE3CFD4C19}"/>
              </a:ext>
            </a:extLst>
          </p:cNvPr>
          <p:cNvCxnSpPr/>
          <p:nvPr/>
        </p:nvCxnSpPr>
        <p:spPr>
          <a:xfrm>
            <a:off x="5430981" y="1089366"/>
            <a:ext cx="184265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B69BB2-18E5-4C03-A303-C5D53DF24C48}"/>
              </a:ext>
            </a:extLst>
          </p:cNvPr>
          <p:cNvCxnSpPr>
            <a:cxnSpLocks/>
          </p:cNvCxnSpPr>
          <p:nvPr/>
        </p:nvCxnSpPr>
        <p:spPr>
          <a:xfrm>
            <a:off x="4696691" y="2535382"/>
            <a:ext cx="257694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A9CBEE-4601-48B0-B577-6B873C9EDDE0}"/>
              </a:ext>
            </a:extLst>
          </p:cNvPr>
          <p:cNvCxnSpPr/>
          <p:nvPr/>
        </p:nvCxnSpPr>
        <p:spPr>
          <a:xfrm>
            <a:off x="4184073" y="3948545"/>
            <a:ext cx="308956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385DCDA-8513-4EF7-9CC3-E01F1B235B84}"/>
              </a:ext>
            </a:extLst>
          </p:cNvPr>
          <p:cNvCxnSpPr/>
          <p:nvPr/>
        </p:nvCxnSpPr>
        <p:spPr>
          <a:xfrm>
            <a:off x="6511636" y="5389418"/>
            <a:ext cx="76199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540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CFC-97B7-4F69-B3E3-FDC64607DB90}"/>
              </a:ext>
            </a:extLst>
          </p:cNvPr>
          <p:cNvSpPr>
            <a:spLocks noGrp="1"/>
          </p:cNvSpPr>
          <p:nvPr>
            <p:ph type="title"/>
          </p:nvPr>
        </p:nvSpPr>
        <p:spPr/>
        <p:txBody>
          <a:bodyPr/>
          <a:lstStyle/>
          <a:p>
            <a:r>
              <a:rPr lang="et-EE" dirty="0"/>
              <a:t>Kindlustunne teatud tootegruppide osas</a:t>
            </a:r>
          </a:p>
        </p:txBody>
      </p:sp>
      <p:sp>
        <p:nvSpPr>
          <p:cNvPr id="4" name="Subtitle 3">
            <a:extLst>
              <a:ext uri="{FF2B5EF4-FFF2-40B4-BE49-F238E27FC236}">
                <a16:creationId xmlns:a16="http://schemas.microsoft.com/office/drawing/2014/main" id="{8E2B6404-94A1-417E-A71A-3D0A0931EC6E}"/>
              </a:ext>
            </a:extLst>
          </p:cNvPr>
          <p:cNvSpPr>
            <a:spLocks noGrp="1"/>
          </p:cNvSpPr>
          <p:nvPr>
            <p:ph type="subTitle" idx="1"/>
          </p:nvPr>
        </p:nvSpPr>
        <p:spPr/>
        <p:txBody>
          <a:bodyPr/>
          <a:lstStyle/>
          <a:p>
            <a:r>
              <a:rPr lang="et-EE" dirty="0"/>
              <a:t>% kõikidest vastanutest. Elukoha lõikes</a:t>
            </a:r>
          </a:p>
        </p:txBody>
      </p:sp>
      <p:graphicFrame>
        <p:nvGraphicFramePr>
          <p:cNvPr id="21" name="Chart 20">
            <a:extLst>
              <a:ext uri="{FF2B5EF4-FFF2-40B4-BE49-F238E27FC236}">
                <a16:creationId xmlns:a16="http://schemas.microsoft.com/office/drawing/2014/main" id="{00000000-0008-0000-1000-000011000000}"/>
              </a:ext>
            </a:extLst>
          </p:cNvPr>
          <p:cNvGraphicFramePr>
            <a:graphicFrameLocks/>
          </p:cNvGraphicFramePr>
          <p:nvPr>
            <p:extLst>
              <p:ext uri="{D42A27DB-BD31-4B8C-83A1-F6EECF244321}">
                <p14:modId xmlns:p14="http://schemas.microsoft.com/office/powerpoint/2010/main" val="1663096839"/>
              </p:ext>
            </p:extLst>
          </p:nvPr>
        </p:nvGraphicFramePr>
        <p:xfrm>
          <a:off x="3991708" y="0"/>
          <a:ext cx="9237785" cy="685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3BC1B856-3F97-4639-B566-73265EE8CA0F}"/>
              </a:ext>
            </a:extLst>
          </p:cNvPr>
          <p:cNvCxnSpPr>
            <a:cxnSpLocks/>
          </p:cNvCxnSpPr>
          <p:nvPr/>
        </p:nvCxnSpPr>
        <p:spPr>
          <a:xfrm>
            <a:off x="6456218" y="1089366"/>
            <a:ext cx="62345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D4E5725-6083-46B0-ABE8-34AFF98D6CDD}"/>
              </a:ext>
            </a:extLst>
          </p:cNvPr>
          <p:cNvCxnSpPr/>
          <p:nvPr/>
        </p:nvCxnSpPr>
        <p:spPr>
          <a:xfrm>
            <a:off x="6359236" y="2549235"/>
            <a:ext cx="7481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D43E32-8185-4B0D-AE89-8E756D46590B}"/>
              </a:ext>
            </a:extLst>
          </p:cNvPr>
          <p:cNvCxnSpPr/>
          <p:nvPr/>
        </p:nvCxnSpPr>
        <p:spPr>
          <a:xfrm>
            <a:off x="4142509" y="3976255"/>
            <a:ext cx="29648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270B8C-7798-45C2-85B3-DC5695193109}"/>
              </a:ext>
            </a:extLst>
          </p:cNvPr>
          <p:cNvCxnSpPr/>
          <p:nvPr/>
        </p:nvCxnSpPr>
        <p:spPr>
          <a:xfrm>
            <a:off x="5943600" y="5403272"/>
            <a:ext cx="114992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5616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93A6-8411-4550-9820-7C48808C02F8}"/>
              </a:ext>
            </a:extLst>
          </p:cNvPr>
          <p:cNvSpPr>
            <a:spLocks noGrp="1"/>
          </p:cNvSpPr>
          <p:nvPr>
            <p:ph type="title"/>
          </p:nvPr>
        </p:nvSpPr>
        <p:spPr/>
        <p:txBody>
          <a:bodyPr/>
          <a:lstStyle/>
          <a:p>
            <a:r>
              <a:rPr lang="et-EE" dirty="0"/>
              <a:t>Lisakommentaarid toidu ohutuse teemal (lahtised vastused)</a:t>
            </a:r>
          </a:p>
        </p:txBody>
      </p:sp>
      <p:sp>
        <p:nvSpPr>
          <p:cNvPr id="4" name="Slide Number Placeholder 3">
            <a:extLst>
              <a:ext uri="{FF2B5EF4-FFF2-40B4-BE49-F238E27FC236}">
                <a16:creationId xmlns:a16="http://schemas.microsoft.com/office/drawing/2014/main" id="{2C12A7ED-5737-4EB0-BD1F-9C0037F4EC57}"/>
              </a:ext>
            </a:extLst>
          </p:cNvPr>
          <p:cNvSpPr>
            <a:spLocks noGrp="1"/>
          </p:cNvSpPr>
          <p:nvPr>
            <p:ph type="sldNum" sz="quarter" idx="12"/>
          </p:nvPr>
        </p:nvSpPr>
        <p:spPr/>
        <p:txBody>
          <a:bodyPr/>
          <a:lstStyle/>
          <a:p>
            <a:fld id="{8A6009BB-32DB-4743-B7B2-C117DEB9554B}" type="slidenum">
              <a:rPr lang="lt-LT" smtClean="0"/>
              <a:t>66</a:t>
            </a:fld>
            <a:endParaRPr lang="lt-LT" dirty="0"/>
          </a:p>
        </p:txBody>
      </p:sp>
      <p:sp>
        <p:nvSpPr>
          <p:cNvPr id="6" name="TextBox 5">
            <a:extLst>
              <a:ext uri="{FF2B5EF4-FFF2-40B4-BE49-F238E27FC236}">
                <a16:creationId xmlns:a16="http://schemas.microsoft.com/office/drawing/2014/main" id="{BA6CC307-74FD-4D25-A98E-797AF9B21ACB}"/>
              </a:ext>
            </a:extLst>
          </p:cNvPr>
          <p:cNvSpPr txBox="1"/>
          <p:nvPr/>
        </p:nvSpPr>
        <p:spPr>
          <a:xfrm>
            <a:off x="203914" y="903600"/>
            <a:ext cx="11784167" cy="5809283"/>
          </a:xfrm>
          <a:prstGeom prst="rect">
            <a:avLst/>
          </a:prstGeom>
          <a:noFill/>
        </p:spPr>
        <p:txBody>
          <a:bodyPr wrap="square">
            <a:spAutoFit/>
          </a:bodyPr>
          <a:lstStyle/>
          <a:p>
            <a:r>
              <a:rPr lang="et-EE" sz="1600" b="1" dirty="0">
                <a:solidFill>
                  <a:schemeClr val="accent2">
                    <a:lumMod val="75000"/>
                  </a:schemeClr>
                </a:solidFill>
              </a:rPr>
              <a:t>Säilitusained / e-ained /pestitsiidid/ GMO</a:t>
            </a:r>
          </a:p>
          <a:p>
            <a:endParaRPr lang="et-EE" sz="1600" b="1" dirty="0">
              <a:solidFill>
                <a:schemeClr val="accent2">
                  <a:lumMod val="75000"/>
                </a:schemeClr>
              </a:solidFill>
            </a:endParaRPr>
          </a:p>
          <a:p>
            <a:pPr marL="285750" indent="-285750">
              <a:buFont typeface="Arial" panose="020B0604020202020204" pitchFamily="34" charset="0"/>
              <a:buChar char="•"/>
            </a:pPr>
            <a:r>
              <a:rPr lang="et-EE" sz="1400" dirty="0"/>
              <a:t>Soovin puhtamaid tooteid ilma ohtlike lisanditeta E</a:t>
            </a:r>
          </a:p>
          <a:p>
            <a:pPr marL="285750" indent="-285750">
              <a:buFont typeface="Arial" panose="020B0604020202020204" pitchFamily="34" charset="0"/>
              <a:buChar char="•"/>
            </a:pPr>
            <a:r>
              <a:rPr lang="et-EE" sz="1400" dirty="0"/>
              <a:t>Ma ei taha geneetiliselt muundatud toite ja antibiootikumidega koormatud toite.</a:t>
            </a:r>
          </a:p>
          <a:p>
            <a:pPr marL="285750" indent="-285750">
              <a:buFont typeface="Arial" panose="020B0604020202020204" pitchFamily="34" charset="0"/>
              <a:buChar char="•"/>
            </a:pPr>
            <a:r>
              <a:rPr lang="et-EE" sz="1400" dirty="0"/>
              <a:t>Toitudesse on endiselt lisatud palju kahjulikke e-aineid.</a:t>
            </a:r>
          </a:p>
          <a:p>
            <a:pPr marL="285750" indent="-285750">
              <a:buFont typeface="Arial" panose="020B0604020202020204" pitchFamily="34" charset="0"/>
              <a:buChar char="•"/>
            </a:pPr>
            <a:r>
              <a:rPr lang="et-EE" sz="1400" dirty="0"/>
              <a:t>Puu- ja juurviljadel kasutatakse liiga palju tõrje aineid (pestitsiidid). Kuuma veega pestes tuleb suurem osa kihist maha, kuid kõike pole võimalik kahjuks naha pesta. Nt viinamarjadel on vahel isegi valgeid laike peal.</a:t>
            </a:r>
          </a:p>
          <a:p>
            <a:pPr marL="285750" indent="-285750">
              <a:buFont typeface="Arial" panose="020B0604020202020204" pitchFamily="34" charset="0"/>
              <a:buChar char="•"/>
            </a:pPr>
            <a:r>
              <a:rPr lang="et-EE" sz="1400" dirty="0"/>
              <a:t>Puu- ja juurviljad on pestitsiidi täis. Toidus on ohtlikud lisandid. Kuid toiduamet euroliidus seda lubab, s.t. Eestis ka. Toodete kvaliteet sama firma oma igas riigis erinev, näiteks- Soomes ja Saksamaal kohv Paulig on parima kvaliteediga, kui Eestis. Soome kurgid sorteeritakse - parimad Soome, halvimad - Eestisse (tuttav töötas tehases). Itaalia toit üldse ei saa võrrelda selle saastaga, mis meil müüakse - piimatooted, makaronid...</a:t>
            </a:r>
          </a:p>
          <a:p>
            <a:pPr marL="285750" indent="-285750">
              <a:buFont typeface="Arial" panose="020B0604020202020204" pitchFamily="34" charset="0"/>
              <a:buChar char="•"/>
            </a:pPr>
            <a:r>
              <a:rPr lang="et-EE" sz="1400" dirty="0"/>
              <a:t>Miks on vaja toiduvärvi lisada ja säilitusaineid ja </a:t>
            </a:r>
            <a:r>
              <a:rPr lang="et-EE" sz="1400" dirty="0" err="1"/>
              <a:t>gmo</a:t>
            </a:r>
            <a:r>
              <a:rPr lang="et-EE" sz="1400" dirty="0"/>
              <a:t> tooteid ei tohi müüa.</a:t>
            </a:r>
          </a:p>
          <a:p>
            <a:pPr marL="285750" indent="-285750">
              <a:buFont typeface="Arial" panose="020B0604020202020204" pitchFamily="34" charset="0"/>
              <a:buChar char="•"/>
            </a:pPr>
            <a:r>
              <a:rPr lang="et-EE" sz="1400" dirty="0"/>
              <a:t>Ma ei taha tooteid milles on säilitusained!</a:t>
            </a:r>
          </a:p>
          <a:p>
            <a:pPr marL="285750" indent="-285750">
              <a:buFont typeface="Arial" panose="020B0604020202020204" pitchFamily="34" charset="0"/>
              <a:buChar char="•"/>
            </a:pPr>
            <a:r>
              <a:rPr lang="et-EE" sz="1400" dirty="0"/>
              <a:t>Likvideerida säilitusained.</a:t>
            </a:r>
          </a:p>
          <a:p>
            <a:pPr marL="285750" indent="-285750">
              <a:buFont typeface="Arial" panose="020B0604020202020204" pitchFamily="34" charset="0"/>
              <a:buChar char="•"/>
            </a:pPr>
            <a:r>
              <a:rPr lang="et-EE" sz="1400" dirty="0"/>
              <a:t>Liiga palju säilitusaineid on toidus.</a:t>
            </a:r>
          </a:p>
          <a:p>
            <a:pPr marL="285750" indent="-285750">
              <a:buFont typeface="Arial" panose="020B0604020202020204" pitchFamily="34" charset="0"/>
              <a:buChar char="•"/>
            </a:pPr>
            <a:r>
              <a:rPr lang="et-EE" sz="1400" dirty="0"/>
              <a:t>Liig palju kasutatakse värvaineid, kulinaarias kasutatakse kõlblik kuni tooteid viimasel hetkel. Kui mitte parim enne möödas. Ja ka E-aineid on tohutult, mis kirjas nii peenikeselt, et ainult luubiga seletatavad ja lausa häiriv on, et ostad näiteks Põltsamaa tooteid ja pärast loed et valmistatud hoopis muus riigis. Sellist asja ei tohiks </a:t>
            </a:r>
            <a:r>
              <a:rPr lang="et-EE" sz="1400" dirty="0" err="1"/>
              <a:t>kūll</a:t>
            </a:r>
            <a:r>
              <a:rPr lang="et-EE" sz="1400" dirty="0"/>
              <a:t> lubada.</a:t>
            </a:r>
          </a:p>
          <a:p>
            <a:pPr marL="285750" indent="-285750">
              <a:buFont typeface="Arial" panose="020B0604020202020204" pitchFamily="34" charset="0"/>
              <a:buChar char="•"/>
            </a:pPr>
            <a:r>
              <a:rPr lang="et-EE" sz="1400" dirty="0"/>
              <a:t>Kõik lihatooted ei ole kasulikud kuskilt pidi inimestele, topitud täis antibiootikume ja steroide, rääkimata et selle kõige taga on </a:t>
            </a:r>
            <a:r>
              <a:rPr lang="et-EE" sz="1400" dirty="0" err="1"/>
              <a:t>ELUSolend</a:t>
            </a:r>
            <a:r>
              <a:rPr lang="et-EE" sz="1400" dirty="0"/>
              <a:t>, kes on tapetud.</a:t>
            </a:r>
          </a:p>
          <a:p>
            <a:pPr marL="285750" indent="-285750">
              <a:buFont typeface="Arial" panose="020B0604020202020204" pitchFamily="34" charset="0"/>
              <a:buChar char="•"/>
            </a:pPr>
            <a:r>
              <a:rPr lang="et-EE" sz="1400" dirty="0"/>
              <a:t>Pestitsiide ja antibiootikume võiks toitainetes üldse mitte olla.</a:t>
            </a:r>
          </a:p>
          <a:p>
            <a:pPr marL="285750" indent="-285750">
              <a:buFont typeface="Arial" panose="020B0604020202020204" pitchFamily="34" charset="0"/>
              <a:buChar char="•"/>
            </a:pPr>
            <a:r>
              <a:rPr lang="et-EE" sz="1400" dirty="0"/>
              <a:t>Ei usalda mahetootjaid. Meie kliimas pole võimalik toota umbrohutõrjeta.</a:t>
            </a:r>
          </a:p>
          <a:p>
            <a:pPr marL="285750" indent="-285750">
              <a:buFont typeface="Arial" panose="020B0604020202020204" pitchFamily="34" charset="0"/>
              <a:buChar char="•"/>
            </a:pPr>
            <a:r>
              <a:rPr lang="et-EE" sz="1400" dirty="0"/>
              <a:t>Ei usalda ahneid kodumaa tootjaid.</a:t>
            </a:r>
          </a:p>
          <a:p>
            <a:pPr marL="285750" indent="-285750">
              <a:buFont typeface="Arial" panose="020B0604020202020204" pitchFamily="34" charset="0"/>
              <a:buChar char="•"/>
            </a:pPr>
            <a:r>
              <a:rPr lang="et-EE" sz="1400" dirty="0"/>
              <a:t>Eesti toidutootja on ebausaldusväärsed ja kasuahned</a:t>
            </a:r>
          </a:p>
          <a:p>
            <a:pPr marL="285750" indent="-285750">
              <a:buFont typeface="Arial" panose="020B0604020202020204" pitchFamily="34" charset="0"/>
              <a:buChar char="•"/>
            </a:pPr>
            <a:r>
              <a:rPr lang="et-EE" sz="1400" dirty="0"/>
              <a:t>Olen väga pessimistlik nn mahetoodete puhul.  Kahtlen tugevalt nende nn. maheduses, eriti Eestis toodetu suhtes.</a:t>
            </a:r>
          </a:p>
          <a:p>
            <a:endParaRPr lang="et-EE" sz="1400" dirty="0"/>
          </a:p>
          <a:p>
            <a:pPr marL="285750" indent="-285750">
              <a:buFont typeface="Arial" panose="020B0604020202020204" pitchFamily="34" charset="0"/>
              <a:buChar char="•"/>
            </a:pPr>
            <a:endParaRPr lang="et-EE" sz="1600" dirty="0"/>
          </a:p>
          <a:p>
            <a:pPr marL="285750" indent="-285750">
              <a:buFont typeface="Arial" panose="020B0604020202020204" pitchFamily="34" charset="0"/>
              <a:buChar char="•"/>
            </a:pPr>
            <a:endParaRPr lang="et-EE" sz="1600" dirty="0"/>
          </a:p>
        </p:txBody>
      </p:sp>
    </p:spTree>
    <p:extLst>
      <p:ext uri="{BB962C8B-B14F-4D97-AF65-F5344CB8AC3E}">
        <p14:creationId xmlns:p14="http://schemas.microsoft.com/office/powerpoint/2010/main" val="461582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93A6-8411-4550-9820-7C48808C02F8}"/>
              </a:ext>
            </a:extLst>
          </p:cNvPr>
          <p:cNvSpPr>
            <a:spLocks noGrp="1"/>
          </p:cNvSpPr>
          <p:nvPr>
            <p:ph type="title"/>
          </p:nvPr>
        </p:nvSpPr>
        <p:spPr/>
        <p:txBody>
          <a:bodyPr/>
          <a:lstStyle/>
          <a:p>
            <a:r>
              <a:rPr lang="et-EE" dirty="0"/>
              <a:t>Lisa kommentaarid</a:t>
            </a:r>
          </a:p>
        </p:txBody>
      </p:sp>
      <p:sp>
        <p:nvSpPr>
          <p:cNvPr id="4" name="Slide Number Placeholder 3">
            <a:extLst>
              <a:ext uri="{FF2B5EF4-FFF2-40B4-BE49-F238E27FC236}">
                <a16:creationId xmlns:a16="http://schemas.microsoft.com/office/drawing/2014/main" id="{2C12A7ED-5737-4EB0-BD1F-9C0037F4EC57}"/>
              </a:ext>
            </a:extLst>
          </p:cNvPr>
          <p:cNvSpPr>
            <a:spLocks noGrp="1"/>
          </p:cNvSpPr>
          <p:nvPr>
            <p:ph type="sldNum" sz="quarter" idx="12"/>
          </p:nvPr>
        </p:nvSpPr>
        <p:spPr/>
        <p:txBody>
          <a:bodyPr/>
          <a:lstStyle/>
          <a:p>
            <a:fld id="{8A6009BB-32DB-4743-B7B2-C117DEB9554B}" type="slidenum">
              <a:rPr lang="lt-LT" smtClean="0"/>
              <a:t>67</a:t>
            </a:fld>
            <a:endParaRPr lang="lt-LT" dirty="0"/>
          </a:p>
        </p:txBody>
      </p:sp>
      <p:sp>
        <p:nvSpPr>
          <p:cNvPr id="7" name="TextBox 6">
            <a:extLst>
              <a:ext uri="{FF2B5EF4-FFF2-40B4-BE49-F238E27FC236}">
                <a16:creationId xmlns:a16="http://schemas.microsoft.com/office/drawing/2014/main" id="{03630056-6862-4BAA-9CCA-EBFEF599C1C0}"/>
              </a:ext>
            </a:extLst>
          </p:cNvPr>
          <p:cNvSpPr txBox="1"/>
          <p:nvPr/>
        </p:nvSpPr>
        <p:spPr>
          <a:xfrm>
            <a:off x="203915" y="1236886"/>
            <a:ext cx="11784168" cy="5039841"/>
          </a:xfrm>
          <a:prstGeom prst="rect">
            <a:avLst/>
          </a:prstGeom>
          <a:noFill/>
        </p:spPr>
        <p:txBody>
          <a:bodyPr wrap="square">
            <a:spAutoFit/>
          </a:bodyPr>
          <a:lstStyle/>
          <a:p>
            <a:r>
              <a:rPr lang="et-EE" sz="1400" b="1" dirty="0">
                <a:solidFill>
                  <a:schemeClr val="accent2">
                    <a:lumMod val="75000"/>
                  </a:schemeClr>
                </a:solidFill>
              </a:rPr>
              <a:t>Toiduohutus kontrollimine</a:t>
            </a:r>
          </a:p>
          <a:p>
            <a:pPr marL="285750" indent="-285750">
              <a:buFont typeface="Arial" panose="020B0604020202020204" pitchFamily="34" charset="0"/>
              <a:buChar char="•"/>
            </a:pPr>
            <a:r>
              <a:rPr lang="et-EE" sz="1400" dirty="0"/>
              <a:t>Sooviksin rohkem kontrollida toodete ohutust.</a:t>
            </a:r>
          </a:p>
          <a:p>
            <a:pPr marL="285750" indent="-285750">
              <a:buFont typeface="Arial" panose="020B0604020202020204" pitchFamily="34" charset="0"/>
              <a:buChar char="•"/>
            </a:pPr>
            <a:r>
              <a:rPr lang="et-EE" sz="1400" dirty="0"/>
              <a:t>Range kontroll toodete müügi ajastuse, samuti mittekohalike kaupade kvaliteedi üle.</a:t>
            </a:r>
          </a:p>
          <a:p>
            <a:pPr marL="285750" indent="-285750">
              <a:buFont typeface="Arial" panose="020B0604020202020204" pitchFamily="34" charset="0"/>
              <a:buChar char="•"/>
            </a:pPr>
            <a:r>
              <a:rPr lang="et-EE" sz="1400" dirty="0"/>
              <a:t>Turul olevad tooted vajavad kontrolli.</a:t>
            </a:r>
          </a:p>
          <a:p>
            <a:pPr marL="285750" indent="-285750">
              <a:buFont typeface="Arial" panose="020B0604020202020204" pitchFamily="34" charset="0"/>
              <a:buChar char="•"/>
            </a:pPr>
            <a:r>
              <a:rPr lang="et-EE" sz="1400" dirty="0"/>
              <a:t>Kahjuks on tooteohutust raske määratleda. Tootja on huvitatud tootele kahjulike lisandite lisamisest, et lihtsustada ja suurendada nende tootmist.</a:t>
            </a:r>
          </a:p>
          <a:p>
            <a:pPr marL="285750" indent="-285750">
              <a:buFont typeface="Arial" panose="020B0604020202020204" pitchFamily="34" charset="0"/>
              <a:buChar char="•"/>
            </a:pPr>
            <a:r>
              <a:rPr lang="et-EE" sz="1400" dirty="0"/>
              <a:t>Toit range kontrolli alla.</a:t>
            </a:r>
          </a:p>
          <a:p>
            <a:pPr marL="285750" indent="-285750">
              <a:buFont typeface="Arial" panose="020B0604020202020204" pitchFamily="34" charset="0"/>
              <a:buChar char="•"/>
            </a:pPr>
            <a:r>
              <a:rPr lang="et-EE" sz="1400" dirty="0"/>
              <a:t>Toit on inimorganismi haigestumiste peamine põhjus. See peaks olema 'puhas'. Toidu kasvatamisel kasutatakse liiga palju kemikaale ja farmaatsia tööstuse tooteid. Toidu kasvatamise kultuuri tuleb arendada, et toitu oleks </a:t>
            </a:r>
            <a:r>
              <a:rPr lang="et-EE" sz="1400" dirty="0" err="1"/>
              <a:t>finatsilises</a:t>
            </a:r>
            <a:r>
              <a:rPr lang="et-EE" sz="1400" dirty="0"/>
              <a:t> mõistes võimalik kasvatada puhtana.</a:t>
            </a:r>
          </a:p>
          <a:p>
            <a:pPr marL="285750" indent="-285750">
              <a:buFont typeface="Arial" panose="020B0604020202020204" pitchFamily="34" charset="0"/>
              <a:buChar char="•"/>
            </a:pPr>
            <a:r>
              <a:rPr lang="et-EE" sz="1400" dirty="0"/>
              <a:t>Toidutootjad ja müüjad on unustanud AUSUSE, olgem ikka ausad, see tagab meie inimeste hea tervise.</a:t>
            </a:r>
          </a:p>
          <a:p>
            <a:pPr marL="285750" indent="-285750">
              <a:buFont typeface="Arial" panose="020B0604020202020204" pitchFamily="34" charset="0"/>
              <a:buChar char="•"/>
            </a:pPr>
            <a:r>
              <a:rPr lang="et-EE" sz="1400" dirty="0"/>
              <a:t>Toiduohutust ei suudeta pigem jälgida põllumajandusettevõtetes, kus kasutatakse endiselt keelatud, kuid tootjate meelest 'efektiivsemaid' taimekaitsevahendeid ja väetisi.</a:t>
            </a:r>
          </a:p>
          <a:p>
            <a:pPr marL="285750" indent="-285750">
              <a:buFont typeface="Arial" panose="020B0604020202020204" pitchFamily="34" charset="0"/>
              <a:buChar char="•"/>
            </a:pPr>
            <a:r>
              <a:rPr lang="et-EE" sz="1400" dirty="0"/>
              <a:t>Toiduohutus on väga tähtis inimese tervisele. See, et vanemaealised surevad varakult, on suur osa selles, et süüakse rämpstoitu, e-ainetega  ja mürke ( pean silmas põllumajandustooteid) sisaldavat toitu.</a:t>
            </a:r>
          </a:p>
          <a:p>
            <a:pPr marL="285750" indent="-285750">
              <a:buFont typeface="Arial" panose="020B0604020202020204" pitchFamily="34" charset="0"/>
              <a:buChar char="•"/>
            </a:pPr>
            <a:r>
              <a:rPr lang="et-EE" sz="1400" dirty="0"/>
              <a:t>Toiduohutuse kontrollimine on väga puudulik. Jaekaubanduses ei ole sageli tagatud kauba säilitamise nõuded, müüakse roiskunud kaupa (eriti kala ja kanaliha, puuviljad).</a:t>
            </a:r>
          </a:p>
          <a:p>
            <a:pPr marL="285750" indent="-285750">
              <a:buFont typeface="Arial" panose="020B0604020202020204" pitchFamily="34" charset="0"/>
              <a:buChar char="•"/>
            </a:pPr>
            <a:r>
              <a:rPr lang="et-EE" sz="1400" dirty="0"/>
              <a:t>Teades meie riigis toiduga tegelevaid teadusfirmasid, olen meie toiduohutuse mõttes väga halval arvamusel. Seal töötavad kahjuks väga ebakompetentsed inimesed, kes teevad kõike vaid rahasaamise eesmärgil.</a:t>
            </a:r>
          </a:p>
          <a:p>
            <a:pPr marL="285750" indent="-285750">
              <a:buFont typeface="Arial" panose="020B0604020202020204" pitchFamily="34" charset="0"/>
              <a:buChar char="•"/>
            </a:pPr>
            <a:r>
              <a:rPr lang="et-EE" sz="1400" dirty="0"/>
              <a:t>Poekettides toimuv on selgelt alakontrollitud.</a:t>
            </a:r>
          </a:p>
          <a:p>
            <a:pPr marL="285750" indent="-285750">
              <a:buFont typeface="Arial" panose="020B0604020202020204" pitchFamily="34" charset="0"/>
              <a:buChar char="•"/>
            </a:pPr>
            <a:r>
              <a:rPr lang="et-EE" sz="1400" dirty="0"/>
              <a:t>Peaks söögikohtades rohkem tähelepanu pöörama toidukvaliteedile ja koostisele.</a:t>
            </a:r>
          </a:p>
          <a:p>
            <a:pPr marL="285750" indent="-285750">
              <a:buFont typeface="Arial" panose="020B0604020202020204" pitchFamily="34" charset="0"/>
              <a:buChar char="•"/>
            </a:pPr>
            <a:r>
              <a:rPr lang="et-EE" sz="1400" dirty="0"/>
              <a:t>Kuni meil toimub põldude-taimede mürgitamine ja loomasöödale lisaks loomade 'ravimine' ravimifirmade kemikaalidega ning ka kasvuhoonetoodete pritsimine  - kõik suurema kasumi nimel, ei ole kogu </a:t>
            </a:r>
            <a:r>
              <a:rPr lang="et-EE" sz="1400" dirty="0" err="1"/>
              <a:t>sissesöödav</a:t>
            </a:r>
            <a:r>
              <a:rPr lang="et-EE" sz="1400" dirty="0"/>
              <a:t> kraam mujal ostetuna ohutu. Selles ei saagi kindel olla. ka mitte nö mahetoodetes, sest need on vaid kallima hinnaga samamoodi pritsitud jms.</a:t>
            </a:r>
          </a:p>
          <a:p>
            <a:pPr marL="285750" indent="-285750">
              <a:buFont typeface="Arial" panose="020B0604020202020204" pitchFamily="34" charset="0"/>
              <a:buChar char="•"/>
            </a:pPr>
            <a:endParaRPr lang="et-EE" sz="1350" dirty="0"/>
          </a:p>
        </p:txBody>
      </p:sp>
    </p:spTree>
    <p:extLst>
      <p:ext uri="{BB962C8B-B14F-4D97-AF65-F5344CB8AC3E}">
        <p14:creationId xmlns:p14="http://schemas.microsoft.com/office/powerpoint/2010/main" val="2031853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93A6-8411-4550-9820-7C48808C02F8}"/>
              </a:ext>
            </a:extLst>
          </p:cNvPr>
          <p:cNvSpPr>
            <a:spLocks noGrp="1"/>
          </p:cNvSpPr>
          <p:nvPr>
            <p:ph type="title"/>
          </p:nvPr>
        </p:nvSpPr>
        <p:spPr/>
        <p:txBody>
          <a:bodyPr/>
          <a:lstStyle/>
          <a:p>
            <a:r>
              <a:rPr lang="et-EE" dirty="0"/>
              <a:t>Lisa kommentaarid</a:t>
            </a:r>
          </a:p>
        </p:txBody>
      </p:sp>
      <p:sp>
        <p:nvSpPr>
          <p:cNvPr id="4" name="Slide Number Placeholder 3">
            <a:extLst>
              <a:ext uri="{FF2B5EF4-FFF2-40B4-BE49-F238E27FC236}">
                <a16:creationId xmlns:a16="http://schemas.microsoft.com/office/drawing/2014/main" id="{2C12A7ED-5737-4EB0-BD1F-9C0037F4EC57}"/>
              </a:ext>
            </a:extLst>
          </p:cNvPr>
          <p:cNvSpPr>
            <a:spLocks noGrp="1"/>
          </p:cNvSpPr>
          <p:nvPr>
            <p:ph type="sldNum" sz="quarter" idx="12"/>
          </p:nvPr>
        </p:nvSpPr>
        <p:spPr/>
        <p:txBody>
          <a:bodyPr/>
          <a:lstStyle/>
          <a:p>
            <a:fld id="{8A6009BB-32DB-4743-B7B2-C117DEB9554B}" type="slidenum">
              <a:rPr lang="lt-LT" smtClean="0"/>
              <a:t>68</a:t>
            </a:fld>
            <a:endParaRPr lang="lt-LT" dirty="0"/>
          </a:p>
        </p:txBody>
      </p:sp>
      <p:sp>
        <p:nvSpPr>
          <p:cNvPr id="6" name="TextBox 5">
            <a:extLst>
              <a:ext uri="{FF2B5EF4-FFF2-40B4-BE49-F238E27FC236}">
                <a16:creationId xmlns:a16="http://schemas.microsoft.com/office/drawing/2014/main" id="{84A6960C-EE58-4FF3-A3DE-685FB5DA8188}"/>
              </a:ext>
            </a:extLst>
          </p:cNvPr>
          <p:cNvSpPr txBox="1"/>
          <p:nvPr/>
        </p:nvSpPr>
        <p:spPr>
          <a:xfrm>
            <a:off x="263769" y="1143000"/>
            <a:ext cx="11784168" cy="5262979"/>
          </a:xfrm>
          <a:prstGeom prst="rect">
            <a:avLst/>
          </a:prstGeom>
          <a:noFill/>
        </p:spPr>
        <p:txBody>
          <a:bodyPr wrap="square">
            <a:spAutoFit/>
          </a:bodyPr>
          <a:lstStyle/>
          <a:p>
            <a:r>
              <a:rPr lang="et-EE" sz="1400" b="1" dirty="0">
                <a:solidFill>
                  <a:schemeClr val="accent2">
                    <a:lumMod val="75000"/>
                  </a:schemeClr>
                </a:solidFill>
              </a:rPr>
              <a:t>Ettepanekud/küsimused</a:t>
            </a:r>
          </a:p>
          <a:p>
            <a:endParaRPr lang="et-EE" sz="1400" b="1" dirty="0">
              <a:solidFill>
                <a:schemeClr val="accent2">
                  <a:lumMod val="75000"/>
                </a:schemeClr>
              </a:solidFill>
            </a:endParaRPr>
          </a:p>
          <a:p>
            <a:pPr marL="285750" indent="-285750">
              <a:buFont typeface="Arial" panose="020B0604020202020204" pitchFamily="34" charset="0"/>
              <a:buChar char="•"/>
            </a:pPr>
            <a:r>
              <a:rPr lang="et-EE" sz="1400" dirty="0"/>
              <a:t>Tahaks, et säilituskuupäevad oleksid paremini näha, suurte tähtedega.</a:t>
            </a:r>
          </a:p>
          <a:p>
            <a:pPr marL="285750" indent="-285750">
              <a:buFont typeface="Arial" panose="020B0604020202020204" pitchFamily="34" charset="0"/>
              <a:buChar char="•"/>
            </a:pPr>
            <a:r>
              <a:rPr lang="et-EE" sz="1400" dirty="0"/>
              <a:t>Toodete aegumiskuupäev tuleb märkida suurtähtede / numbritega</a:t>
            </a:r>
          </a:p>
          <a:p>
            <a:pPr marL="285750" indent="-285750">
              <a:buFont typeface="Arial" panose="020B0604020202020204" pitchFamily="34" charset="0"/>
              <a:buChar char="•"/>
            </a:pPr>
            <a:r>
              <a:rPr lang="et-EE" sz="1400" dirty="0"/>
              <a:t>Tahaks väga, et kõikidele toodetele oleks märgitud päritolumaa, soovitavalt hinnasildi juures.</a:t>
            </a:r>
          </a:p>
          <a:p>
            <a:pPr marL="285750" indent="-285750">
              <a:buFont typeface="Arial" panose="020B0604020202020204" pitchFamily="34" charset="0"/>
              <a:buChar char="•"/>
            </a:pPr>
            <a:r>
              <a:rPr lang="et-EE" sz="1400" dirty="0"/>
              <a:t>Peaasi on kontrollida toote säilivusaega ja probleeme ei tohiks tekkida ning loomulikult ka toodete õige ladustamine. Peaks olema vastutus, alustades tootjast, siis peaks olema vastutav müüja ja siis jääb ostja rahule.</a:t>
            </a:r>
          </a:p>
          <a:p>
            <a:pPr marL="285750" indent="-285750">
              <a:buFont typeface="Arial" panose="020B0604020202020204" pitchFamily="34" charset="0"/>
              <a:buChar char="•"/>
            </a:pPr>
            <a:r>
              <a:rPr lang="et-EE" sz="1400" dirty="0"/>
              <a:t>Toiduohutus ei hõlma ainult patogeene ja seda, kui kaua miski säilib, pigem peaks PALJU rohkem pöörama tähelepanu lisatud suhkrutele, magusainetele, </a:t>
            </a:r>
            <a:r>
              <a:rPr lang="et-EE" sz="1400" dirty="0" err="1"/>
              <a:t>gluteenile</a:t>
            </a:r>
            <a:r>
              <a:rPr lang="et-EE" sz="1400" dirty="0"/>
              <a:t>, säilitusainetele ja kõigele muule, mis on näiliselt peaaegu ohutu, aga...</a:t>
            </a:r>
          </a:p>
          <a:p>
            <a:pPr marL="285750" indent="-285750">
              <a:buFont typeface="Arial" panose="020B0604020202020204" pitchFamily="34" charset="0"/>
              <a:buChar char="•"/>
            </a:pPr>
            <a:r>
              <a:rPr lang="et-EE" sz="1400" dirty="0"/>
              <a:t>Tervise -ja Toiduamet peaksid </a:t>
            </a:r>
            <a:r>
              <a:rPr lang="et-EE" sz="1400" dirty="0" err="1"/>
              <a:t>toidukäitlemisettevõtteid</a:t>
            </a:r>
            <a:r>
              <a:rPr lang="et-EE" sz="1400" dirty="0"/>
              <a:t> kontrollima ilma ette teatamata, et näha tegelikku olukorda, et ei jõuaks teha ettevalmistusi kontrolliks.</a:t>
            </a:r>
          </a:p>
          <a:p>
            <a:pPr marL="285750" indent="-285750">
              <a:buFont typeface="Arial" panose="020B0604020202020204" pitchFamily="34" charset="0"/>
              <a:buChar char="•"/>
            </a:pPr>
            <a:r>
              <a:rPr lang="et-EE" sz="1400" dirty="0"/>
              <a:t>See on väga oluline valdkond ja ma tunnen, et pelgalt nõuete olemasolust ei piisa ohutuse tagamiseks. See on kriitilise tähtsusega valdkond, kus peaks kontrollima rohkem, aga seda mitte ainult karistamiseks, vaid valdkonna ettevõtete suhtumise ja käitumise parandamiseks. Toit peaks olema vaikimisi kõik nn '</a:t>
            </a:r>
            <a:r>
              <a:rPr lang="et-EE" sz="1400" dirty="0" err="1"/>
              <a:t>bio</a:t>
            </a:r>
            <a:r>
              <a:rPr lang="et-EE" sz="1400" dirty="0"/>
              <a:t>', mitte nii et enamus on mingi suvaline mass ja '</a:t>
            </a:r>
            <a:r>
              <a:rPr lang="et-EE" sz="1400" dirty="0" err="1"/>
              <a:t>bio</a:t>
            </a:r>
            <a:r>
              <a:rPr lang="et-EE" sz="1400" dirty="0"/>
              <a:t>' on eraldi sertifitseeritud ja hinnastatud. Sellist toitu, mis ei ole toodetud piisavalt hoolikalt, kontrollimata kvaliteediga toorainest, lisamata kahjulikke aineid jne, ei tohiks üldse müügile jõudagi.</a:t>
            </a:r>
          </a:p>
          <a:p>
            <a:pPr marL="285750" indent="-285750">
              <a:buFont typeface="Arial" panose="020B0604020202020204" pitchFamily="34" charset="0"/>
              <a:buChar char="•"/>
            </a:pPr>
            <a:r>
              <a:rPr lang="et-EE" sz="1400" dirty="0"/>
              <a:t>Rohkem võiks olla kättesaadavad (mittetasulisi) teemat puudutavaid artikleid toitudes sisalduvate kahjulike ainete kohta. Nt. Maaleht - uuring küpsistes palmiõli sisaldusest.</a:t>
            </a:r>
          </a:p>
          <a:p>
            <a:pPr marL="285750" indent="-285750">
              <a:buFont typeface="Arial" panose="020B0604020202020204" pitchFamily="34" charset="0"/>
              <a:buChar char="•"/>
            </a:pPr>
            <a:r>
              <a:rPr lang="et-EE" sz="1400" dirty="0"/>
              <a:t>Realiseerimiskuupäev võiks igal tootel olla nähtav. Osadel kaupadel märkad kohe, kuid osadel pika vaatlemistulemusena-Aitäh!</a:t>
            </a:r>
          </a:p>
          <a:p>
            <a:pPr marL="285750" indent="-285750">
              <a:buFont typeface="Arial" panose="020B0604020202020204" pitchFamily="34" charset="0"/>
              <a:buChar char="•"/>
            </a:pPr>
            <a:r>
              <a:rPr lang="et-EE" sz="1400" dirty="0"/>
              <a:t>Palmiõli kasutamine toidus tuleks asendada mõne muu ainega.</a:t>
            </a:r>
          </a:p>
          <a:p>
            <a:pPr marL="285750" indent="-285750">
              <a:buFont typeface="Arial" panose="020B0604020202020204" pitchFamily="34" charset="0"/>
              <a:buChar char="•"/>
            </a:pPr>
            <a:r>
              <a:rPr lang="et-EE" sz="1400" dirty="0"/>
              <a:t>Külmutatud </a:t>
            </a:r>
            <a:r>
              <a:rPr lang="et-EE" sz="1400" dirty="0" err="1"/>
              <a:t>wakame</a:t>
            </a:r>
            <a:r>
              <a:rPr lang="et-EE" sz="1400" dirty="0"/>
              <a:t> salatit müüakse 250g pakkides, kus võiks olla täiendav info näiteks joodi kohta, sest pakis olevas koguses on väga palju joodi, kui kõik näiteks korraga süüa. Lihtsalt Lisa infoks võibolla tarbijale.</a:t>
            </a:r>
          </a:p>
          <a:p>
            <a:pPr marL="285750" indent="-285750">
              <a:buFont typeface="Arial" panose="020B0604020202020204" pitchFamily="34" charset="0"/>
              <a:buChar char="•"/>
            </a:pPr>
            <a:r>
              <a:rPr lang="et-EE" sz="1400" dirty="0"/>
              <a:t>1. Kõlblikkusaeg ja koostis tuleks kirjutada suuremalt ning kompositsioon peaks olema enamikule arusaadav. 2. Kõik see peaks olema ka vene keeles.</a:t>
            </a:r>
          </a:p>
          <a:p>
            <a:pPr marL="285750" indent="-285750">
              <a:buFont typeface="Arial" panose="020B0604020202020204" pitchFamily="34" charset="0"/>
              <a:buChar char="•"/>
            </a:pPr>
            <a:r>
              <a:rPr lang="et-EE" sz="1400" dirty="0"/>
              <a:t>1.Mida kujutab endast 'kanaliha mass'?  2.Kui vorstis on liha 55%, siis kui palju seal liha tegelikult on? Normaalselt peabki vorst sisaldama 75% liha!  3.Kas 'õrrekanade' pidajaid on ka kontrollitud?</a:t>
            </a:r>
          </a:p>
        </p:txBody>
      </p:sp>
    </p:spTree>
    <p:extLst>
      <p:ext uri="{BB962C8B-B14F-4D97-AF65-F5344CB8AC3E}">
        <p14:creationId xmlns:p14="http://schemas.microsoft.com/office/powerpoint/2010/main" val="29720314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93A6-8411-4550-9820-7C48808C02F8}"/>
              </a:ext>
            </a:extLst>
          </p:cNvPr>
          <p:cNvSpPr>
            <a:spLocks noGrp="1"/>
          </p:cNvSpPr>
          <p:nvPr>
            <p:ph type="title"/>
          </p:nvPr>
        </p:nvSpPr>
        <p:spPr/>
        <p:txBody>
          <a:bodyPr/>
          <a:lstStyle/>
          <a:p>
            <a:r>
              <a:rPr lang="et-EE" dirty="0"/>
              <a:t>Lisa kommentaarid</a:t>
            </a:r>
          </a:p>
        </p:txBody>
      </p:sp>
      <p:sp>
        <p:nvSpPr>
          <p:cNvPr id="4" name="Slide Number Placeholder 3">
            <a:extLst>
              <a:ext uri="{FF2B5EF4-FFF2-40B4-BE49-F238E27FC236}">
                <a16:creationId xmlns:a16="http://schemas.microsoft.com/office/drawing/2014/main" id="{2C12A7ED-5737-4EB0-BD1F-9C0037F4EC57}"/>
              </a:ext>
            </a:extLst>
          </p:cNvPr>
          <p:cNvSpPr>
            <a:spLocks noGrp="1"/>
          </p:cNvSpPr>
          <p:nvPr>
            <p:ph type="sldNum" sz="quarter" idx="12"/>
          </p:nvPr>
        </p:nvSpPr>
        <p:spPr/>
        <p:txBody>
          <a:bodyPr/>
          <a:lstStyle/>
          <a:p>
            <a:fld id="{8A6009BB-32DB-4743-B7B2-C117DEB9554B}" type="slidenum">
              <a:rPr lang="lt-LT" smtClean="0"/>
              <a:t>69</a:t>
            </a:fld>
            <a:endParaRPr lang="lt-LT" dirty="0"/>
          </a:p>
        </p:txBody>
      </p:sp>
      <p:sp>
        <p:nvSpPr>
          <p:cNvPr id="6" name="TextBox 5">
            <a:extLst>
              <a:ext uri="{FF2B5EF4-FFF2-40B4-BE49-F238E27FC236}">
                <a16:creationId xmlns:a16="http://schemas.microsoft.com/office/drawing/2014/main" id="{F9FFD033-6773-4081-9DE6-E102D3ACA478}"/>
              </a:ext>
            </a:extLst>
          </p:cNvPr>
          <p:cNvSpPr txBox="1"/>
          <p:nvPr/>
        </p:nvSpPr>
        <p:spPr>
          <a:xfrm>
            <a:off x="0" y="1201467"/>
            <a:ext cx="11992708" cy="5909310"/>
          </a:xfrm>
          <a:prstGeom prst="rect">
            <a:avLst/>
          </a:prstGeom>
          <a:noFill/>
        </p:spPr>
        <p:txBody>
          <a:bodyPr wrap="square">
            <a:spAutoFit/>
          </a:bodyPr>
          <a:lstStyle/>
          <a:p>
            <a:r>
              <a:rPr lang="et-EE" sz="1400" b="1" dirty="0">
                <a:solidFill>
                  <a:schemeClr val="accent2">
                    <a:lumMod val="75000"/>
                  </a:schemeClr>
                </a:solidFill>
              </a:rPr>
              <a:t>Arvamus kindlate toodete kohta</a:t>
            </a:r>
          </a:p>
          <a:p>
            <a:endParaRPr lang="et-EE" sz="1400" b="1" dirty="0">
              <a:solidFill>
                <a:schemeClr val="accent2">
                  <a:lumMod val="75000"/>
                </a:schemeClr>
              </a:solidFill>
            </a:endParaRPr>
          </a:p>
          <a:p>
            <a:pPr marL="285750" indent="-285750">
              <a:buFont typeface="Arial" panose="020B0604020202020204" pitchFamily="34" charset="0"/>
              <a:buChar char="•"/>
            </a:pPr>
            <a:r>
              <a:rPr lang="et-EE" sz="1400" dirty="0"/>
              <a:t>Pagaritoodete rakendustingimused.</a:t>
            </a:r>
          </a:p>
          <a:p>
            <a:pPr marL="285750" indent="-285750">
              <a:buFont typeface="Arial" panose="020B0604020202020204" pitchFamily="34" charset="0"/>
              <a:buChar char="•"/>
            </a:pPr>
            <a:r>
              <a:rPr lang="et-EE" sz="1400" dirty="0"/>
              <a:t>Poodides on riiulitel palju küpsetisi, mis teeb muret ... sageli on tootes hallitus. Küsimus: kuhu läheb aegunud kaup riiulitelt järgmisena? ..töödeldakse ja uuesti kasutamisse? Seetõttu on palju küsimusi vastutuse jms kohta. Aitäh, et mind valisite.</a:t>
            </a:r>
          </a:p>
          <a:p>
            <a:pPr marL="285750" indent="-285750">
              <a:buFont typeface="Arial" panose="020B0604020202020204" pitchFamily="34" charset="0"/>
              <a:buChar char="•"/>
            </a:pPr>
            <a:r>
              <a:rPr lang="et-EE" sz="1400" dirty="0"/>
              <a:t>Toiduamet võiks rohkem kontrollida igasuguseid sisseveetavaid maiustusi. Samuti Maxima nn tervislikke tooteid, kus on kala sees.</a:t>
            </a:r>
          </a:p>
          <a:p>
            <a:pPr marL="285750" indent="-285750">
              <a:buFont typeface="Arial" panose="020B0604020202020204" pitchFamily="34" charset="0"/>
              <a:buChar char="•"/>
            </a:pPr>
            <a:r>
              <a:rPr lang="et-EE" sz="1400" dirty="0"/>
              <a:t>Toidu osas olen ma skeptiline, aga joogivesi on mürgine küll.</a:t>
            </a:r>
          </a:p>
          <a:p>
            <a:pPr marL="285750" indent="-285750">
              <a:buFont typeface="Arial" panose="020B0604020202020204" pitchFamily="34" charset="0"/>
              <a:buChar char="•"/>
            </a:pPr>
            <a:r>
              <a:rPr lang="et-EE" sz="1400" dirty="0"/>
              <a:t>Tihti leiab jaekaubanduses juba aegumas leiva-ja saia tooteid. Väga tihti tuleb meeles pidada, et kontrollida ,,parim enne,, kuupäevi, sest sageli avastad alles kodus, et turvalisest kauplusest oled vana toote saanud. Puu- ja köögivilju ning salateid peab pidevalt kontrollima, sest neis esineb sageli hallitust, närtsinud või lausa mäda salatit, kartul on tihti/pea alati juba roheline.</a:t>
            </a:r>
          </a:p>
          <a:p>
            <a:pPr marL="285750" indent="-285750">
              <a:buFont typeface="Arial" panose="020B0604020202020204" pitchFamily="34" charset="0"/>
              <a:buChar char="•"/>
            </a:pPr>
            <a:r>
              <a:rPr lang="et-EE" sz="1400" dirty="0"/>
              <a:t>See lihatoodete sisu annab soovida, kondimass, mis koosneb ju jäätmetest, kassi-, koeratoit on ka puhtam kui meie vorstid.</a:t>
            </a:r>
          </a:p>
          <a:p>
            <a:pPr marL="285750" indent="-285750">
              <a:buFont typeface="Arial" panose="020B0604020202020204" pitchFamily="34" charset="0"/>
              <a:buChar char="•"/>
            </a:pPr>
            <a:r>
              <a:rPr lang="et-EE" sz="1400" dirty="0"/>
              <a:t>Ostan ainult tooraineid mis arvatavalt on hea kvaliteediga, ei osta poolfabrikaate ja valmistoitu peaaegu üldse. Ka mitte leiva-saiatooteid. Need küpsetan ise kuna ei usalda koostist.</a:t>
            </a:r>
          </a:p>
          <a:p>
            <a:pPr marL="285750" indent="-285750">
              <a:buFont typeface="Arial" panose="020B0604020202020204" pitchFamily="34" charset="0"/>
              <a:buChar char="•"/>
            </a:pPr>
            <a:r>
              <a:rPr lang="et-EE" sz="1400" dirty="0"/>
              <a:t>Osadele kaupade märgitud 'kõlblik kuni' kuupäev on liiga varajane, näiteks šokolaadide puhul.</a:t>
            </a:r>
          </a:p>
          <a:p>
            <a:pPr marL="285750" indent="-285750">
              <a:buFont typeface="Arial" panose="020B0604020202020204" pitchFamily="34" charset="0"/>
              <a:buChar char="•"/>
            </a:pPr>
            <a:r>
              <a:rPr lang="et-EE" sz="1400" dirty="0"/>
              <a:t>No seda nisujahu ja piima pole küll tarvis IGALE POOLE toppida.</a:t>
            </a:r>
          </a:p>
          <a:p>
            <a:pPr marL="285750" indent="-285750">
              <a:buFont typeface="Arial" panose="020B0604020202020204" pitchFamily="34" charset="0"/>
              <a:buChar char="•"/>
            </a:pPr>
            <a:r>
              <a:rPr lang="et-EE" sz="1400" dirty="0"/>
              <a:t>Mõningad piimast saadavad tooted nagu või, taimerasvade ja või segud kipuvad mõnikord kiiresti rääsuma (riknema) !</a:t>
            </a:r>
          </a:p>
          <a:p>
            <a:pPr marL="285750" indent="-285750">
              <a:buFont typeface="Arial" panose="020B0604020202020204" pitchFamily="34" charset="0"/>
              <a:buChar char="•"/>
            </a:pPr>
            <a:r>
              <a:rPr lang="et-EE" sz="1400" dirty="0"/>
              <a:t>Mind häirib tugevalt viimase aja trend, mille kohaselt on leivatehased muutnud oma retsepte ja küpsetavad ainult kõva leiba. Ei mäletagi enam pehme leiva söömise tunnet. Hammastele pole see kindlasti hea.</a:t>
            </a:r>
          </a:p>
          <a:p>
            <a:pPr marL="285750" indent="-285750">
              <a:buFont typeface="Arial" panose="020B0604020202020204" pitchFamily="34" charset="0"/>
              <a:buChar char="•"/>
            </a:pPr>
            <a:r>
              <a:rPr lang="et-EE" sz="1400" dirty="0"/>
              <a:t>Liha- ja piimatooted on kõigi kõige levinumate inimeste surmapõhjuste põhjuseks. Kuid kahjuks pole nende kasutamine keelatud.</a:t>
            </a:r>
          </a:p>
          <a:p>
            <a:pPr marL="285750" indent="-285750">
              <a:buFont typeface="Arial" panose="020B0604020202020204" pitchFamily="34" charset="0"/>
              <a:buChar char="•"/>
            </a:pPr>
            <a:r>
              <a:rPr lang="et-EE" sz="1400" dirty="0"/>
              <a:t>Värsket piima ja sellest valmistatud tooteid tohib tarbida, vaid tühja seedetraktiga eraldiseisva toidukorrana. Viirusnakkuseohu ajal on vaja neerud puhtana hoida ja roiskumist tekitavaid toitude kombinatsioone vältida ELU EEST! NB Kopsude alumisse ossa ei tohi koos viirustega sattuda bakterid ja seened.</a:t>
            </a:r>
          </a:p>
          <a:p>
            <a:pPr marL="285750" indent="-285750">
              <a:buFont typeface="Arial" panose="020B0604020202020204" pitchFamily="34" charset="0"/>
              <a:buChar char="•"/>
            </a:pPr>
            <a:r>
              <a:rPr lang="et-EE" sz="1400" dirty="0"/>
              <a:t>Meenub kilepakendusse pakitud roheline salat, mis avades osutus riknenuks  - lausa mädanenuks - ja tuli ära komposteerida.</a:t>
            </a:r>
          </a:p>
          <a:p>
            <a:pPr marL="285750" indent="-285750">
              <a:buFont typeface="Arial" panose="020B0604020202020204" pitchFamily="34" charset="0"/>
              <a:buChar char="•"/>
            </a:pPr>
            <a:endParaRPr lang="et-EE" sz="1400" dirty="0"/>
          </a:p>
          <a:p>
            <a:pPr marL="285750" indent="-285750">
              <a:buFont typeface="Arial" panose="020B0604020202020204" pitchFamily="34" charset="0"/>
              <a:buChar char="•"/>
            </a:pPr>
            <a:endParaRPr lang="et-EE" sz="1400" dirty="0"/>
          </a:p>
          <a:p>
            <a:pPr marL="285750" indent="-285750">
              <a:buFont typeface="Arial" panose="020B0604020202020204" pitchFamily="34" charset="0"/>
              <a:buChar char="•"/>
            </a:pPr>
            <a:endParaRPr lang="et-EE" sz="1400" dirty="0"/>
          </a:p>
          <a:p>
            <a:pPr marL="285750" indent="-285750">
              <a:buFont typeface="Arial" panose="020B0604020202020204" pitchFamily="34" charset="0"/>
              <a:buChar char="•"/>
            </a:pPr>
            <a:endParaRPr lang="et-EE" sz="1400" dirty="0"/>
          </a:p>
          <a:p>
            <a:endParaRPr lang="et-EE" sz="1400" dirty="0"/>
          </a:p>
        </p:txBody>
      </p:sp>
    </p:spTree>
    <p:extLst>
      <p:ext uri="{BB962C8B-B14F-4D97-AF65-F5344CB8AC3E}">
        <p14:creationId xmlns:p14="http://schemas.microsoft.com/office/powerpoint/2010/main" val="99493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Üldkokkuvõte </a:t>
            </a:r>
          </a:p>
        </p:txBody>
      </p:sp>
      <p:sp>
        <p:nvSpPr>
          <p:cNvPr id="3" name="Text Placeholder 2"/>
          <p:cNvSpPr>
            <a:spLocks noGrp="1"/>
          </p:cNvSpPr>
          <p:nvPr>
            <p:ph type="body" sz="quarter" idx="15"/>
          </p:nvPr>
        </p:nvSpPr>
        <p:spPr>
          <a:xfrm>
            <a:off x="407831" y="1013254"/>
            <a:ext cx="11541153" cy="5745891"/>
          </a:xfrm>
        </p:spPr>
        <p:txBody>
          <a:bodyPr>
            <a:normAutofit fontScale="62500" lnSpcReduction="20000"/>
          </a:bodyPr>
          <a:lstStyle/>
          <a:p>
            <a:pPr marL="0" indent="0">
              <a:buNone/>
            </a:pPr>
            <a:r>
              <a:rPr lang="et-EE" b="1" dirty="0">
                <a:solidFill>
                  <a:srgbClr val="D05F12"/>
                </a:solidFill>
              </a:rPr>
              <a:t>Jaekaubanduse ja toitlustusettevõtete usaldamine toidu ohutuse osas</a:t>
            </a:r>
          </a:p>
          <a:p>
            <a:r>
              <a:rPr lang="et-EE" dirty="0"/>
              <a:t>Jaekaubanduse ja toitlustusettevõtete usaldamise muster on analoogne eelmistega, ehk pädevust ja teadmisi hinnatakse kõrgemalt kui tegelikku käitumist</a:t>
            </a:r>
            <a:r>
              <a:rPr lang="et-EE" dirty="0" smtClean="0"/>
              <a:t>. Samas </a:t>
            </a:r>
            <a:r>
              <a:rPr lang="et-EE" dirty="0"/>
              <a:t>on kõigi vaadeldud aspektide hinnangud veidi kriitilisemad kui põllumajandusettevõtjate ja toidukäitlemisettevõtjate puhul. Erinevus ei ole siiski suur ja </a:t>
            </a:r>
            <a:r>
              <a:rPr lang="et-EE" dirty="0" smtClean="0"/>
              <a:t>põhimõtteline.</a:t>
            </a:r>
            <a:endParaRPr lang="et-EE" dirty="0"/>
          </a:p>
          <a:p>
            <a:r>
              <a:rPr lang="et-EE" dirty="0" smtClean="0"/>
              <a:t>Vanusegruppide </a:t>
            </a:r>
            <a:r>
              <a:rPr lang="et-EE" dirty="0"/>
              <a:t>hinnangud järgivad sama mustrit ning erinevused on kokkuvõttes väikesed</a:t>
            </a:r>
            <a:r>
              <a:rPr lang="et-EE" dirty="0" smtClean="0"/>
              <a:t>. Kesk-Eesti </a:t>
            </a:r>
            <a:r>
              <a:rPr lang="et-EE" dirty="0"/>
              <a:t>hinnangud ei ole seekord läbivalt paremad, kuid Lõuna-Eesti hinnangud on reeglina keskmisest veidi madalamad.</a:t>
            </a:r>
          </a:p>
          <a:p>
            <a:pPr marL="0" indent="0">
              <a:buNone/>
            </a:pPr>
            <a:r>
              <a:rPr lang="et-EE" b="1" dirty="0" smtClean="0">
                <a:solidFill>
                  <a:srgbClr val="D05F12"/>
                </a:solidFill>
              </a:rPr>
              <a:t>Põllumajandus- ja Toiduameti usaldamine </a:t>
            </a:r>
            <a:r>
              <a:rPr lang="et-EE" b="1" dirty="0">
                <a:solidFill>
                  <a:srgbClr val="D05F12"/>
                </a:solidFill>
              </a:rPr>
              <a:t>toidu ohutuse osas</a:t>
            </a:r>
          </a:p>
          <a:p>
            <a:r>
              <a:rPr lang="et-EE" dirty="0"/>
              <a:t>Hinnangud Põllumajandus- ja Toiduametile seoses toidu ohutuse temaatikaga on üldiselt kõrgemad kui eelmistele vaadeldud rühmadele, kuid silma hakkab see, et kindlalt nõustuvaid hinnanguid on suhteliselt vähem, mis viitab reaalse hindamise raskustele ja mida kompenseeritakse „pigem nõustun“ </a:t>
            </a:r>
            <a:r>
              <a:rPr lang="et-EE" dirty="0" smtClean="0"/>
              <a:t>hinnanguga</a:t>
            </a:r>
            <a:r>
              <a:rPr lang="et-EE" dirty="0"/>
              <a:t>.</a:t>
            </a:r>
          </a:p>
          <a:p>
            <a:r>
              <a:rPr lang="et-EE" dirty="0"/>
              <a:t>Ka siin on hinnangud paremad  eelkõige kontrollimise pädevusele ja teadmistele ning madalamad reaalsele tegevusele.</a:t>
            </a:r>
          </a:p>
          <a:p>
            <a:r>
              <a:rPr lang="et-EE" dirty="0" smtClean="0"/>
              <a:t>Soo </a:t>
            </a:r>
            <a:r>
              <a:rPr lang="et-EE" dirty="0"/>
              <a:t>lõikes märkimisväärseid erinevusi ei ole</a:t>
            </a:r>
            <a:r>
              <a:rPr lang="et-EE" dirty="0" smtClean="0"/>
              <a:t>. Vanuserühmade </a:t>
            </a:r>
            <a:r>
              <a:rPr lang="et-EE" dirty="0"/>
              <a:t>lõikes on samuti hinnangud lähedased, kuid kohati on noorima rühma hinnangud keskmisest veidi </a:t>
            </a:r>
            <a:r>
              <a:rPr lang="et-EE" dirty="0" smtClean="0"/>
              <a:t>paremad. Eestikeelsete </a:t>
            </a:r>
            <a:r>
              <a:rPr lang="et-EE" dirty="0"/>
              <a:t>vastajate hinnangud </a:t>
            </a:r>
            <a:r>
              <a:rPr lang="et-EE" dirty="0" smtClean="0"/>
              <a:t>on läbivalt </a:t>
            </a:r>
            <a:r>
              <a:rPr lang="et-EE" dirty="0"/>
              <a:t>veidi paremad kui venekeelsete hinnangud. Samas </a:t>
            </a:r>
            <a:r>
              <a:rPr lang="et-EE" dirty="0" smtClean="0"/>
              <a:t>on näha, et venekeelsed on ameti hindamisel enam raskustes. </a:t>
            </a:r>
            <a:endParaRPr lang="et-EE" dirty="0"/>
          </a:p>
          <a:p>
            <a:r>
              <a:rPr lang="et-EE" dirty="0" smtClean="0"/>
              <a:t>Piirkondade </a:t>
            </a:r>
            <a:r>
              <a:rPr lang="et-EE" dirty="0"/>
              <a:t>lõikes põhimõttelisi erinevusi hinnangutes ei ole</a:t>
            </a:r>
            <a:r>
              <a:rPr lang="et-EE" dirty="0" smtClean="0"/>
              <a:t>. Põhja-Eestis </a:t>
            </a:r>
            <a:r>
              <a:rPr lang="et-EE" dirty="0"/>
              <a:t>on siiski hinnangud veidi madalamad toidu ohutusele erilise tähelepanu </a:t>
            </a:r>
            <a:r>
              <a:rPr lang="et-EE" dirty="0" smtClean="0"/>
              <a:t>pööramise </a:t>
            </a:r>
            <a:r>
              <a:rPr lang="et-EE" dirty="0"/>
              <a:t>ja  vastava tegevuse </a:t>
            </a:r>
            <a:r>
              <a:rPr lang="et-EE" dirty="0" smtClean="0"/>
              <a:t>piisavuse kriteeriumile. </a:t>
            </a:r>
          </a:p>
          <a:p>
            <a:pPr marL="0" indent="0">
              <a:buNone/>
            </a:pPr>
            <a:r>
              <a:rPr lang="et-EE" b="1" dirty="0" smtClean="0">
                <a:solidFill>
                  <a:srgbClr val="D05F12"/>
                </a:solidFill>
              </a:rPr>
              <a:t>Konkreetse </a:t>
            </a:r>
            <a:r>
              <a:rPr lang="et-EE" b="1" dirty="0">
                <a:solidFill>
                  <a:srgbClr val="D05F12"/>
                </a:solidFill>
              </a:rPr>
              <a:t>juhtumi meenutamine toidu ohutuse kahtluse kohta</a:t>
            </a:r>
          </a:p>
          <a:p>
            <a:r>
              <a:rPr lang="et-EE" dirty="0"/>
              <a:t>Mõni konkreetne juhtum toidu ohutuse kahtluse kohta viimase 6 kuu jooksul on meenunud 17%-</a:t>
            </a:r>
            <a:r>
              <a:rPr lang="et-EE" dirty="0" err="1"/>
              <a:t>le</a:t>
            </a:r>
            <a:r>
              <a:rPr lang="et-EE" dirty="0"/>
              <a:t> küsitletutest. Seda on kaks korda vähem kui 2019 aasta uuringus</a:t>
            </a:r>
            <a:r>
              <a:rPr lang="et-EE" dirty="0" smtClean="0"/>
              <a:t>. Vastajarühmade </a:t>
            </a:r>
            <a:r>
              <a:rPr lang="et-EE" dirty="0"/>
              <a:t>lõikes märkimisväärseid erinevusi ei </a:t>
            </a:r>
            <a:r>
              <a:rPr lang="et-EE" dirty="0" smtClean="0"/>
              <a:t>ole.</a:t>
            </a:r>
            <a:endParaRPr lang="et-EE" dirty="0"/>
          </a:p>
          <a:p>
            <a:r>
              <a:rPr lang="et-EE" dirty="0"/>
              <a:t>Lahtiste vastuste kokkuvõttes tõusevad sellistest juhtumitest esile </a:t>
            </a:r>
            <a:r>
              <a:rPr lang="et-EE" u="sng" dirty="0"/>
              <a:t>kalatoodetega</a:t>
            </a:r>
            <a:r>
              <a:rPr lang="et-EE" dirty="0"/>
              <a:t> seonduvad (eriti </a:t>
            </a:r>
            <a:r>
              <a:rPr lang="et-EE" dirty="0" err="1"/>
              <a:t>Wool</a:t>
            </a:r>
            <a:r>
              <a:rPr lang="et-EE" dirty="0"/>
              <a:t> ja </a:t>
            </a:r>
            <a:r>
              <a:rPr lang="et-EE" dirty="0" err="1"/>
              <a:t>listeeria</a:t>
            </a:r>
            <a:r>
              <a:rPr lang="et-EE" dirty="0"/>
              <a:t>, kuigi tunduvalt vähem kui 2019 uuringus), aga ka Luunja kurkidega seonduv</a:t>
            </a:r>
            <a:r>
              <a:rPr lang="et-EE" dirty="0" smtClean="0"/>
              <a:t>.</a:t>
            </a:r>
          </a:p>
          <a:p>
            <a:endParaRPr lang="et-EE" dirty="0"/>
          </a:p>
        </p:txBody>
      </p:sp>
      <p:sp>
        <p:nvSpPr>
          <p:cNvPr id="4" name="Slide Number Placeholder 3"/>
          <p:cNvSpPr>
            <a:spLocks noGrp="1"/>
          </p:cNvSpPr>
          <p:nvPr>
            <p:ph type="sldNum" sz="quarter" idx="12"/>
          </p:nvPr>
        </p:nvSpPr>
        <p:spPr/>
        <p:txBody>
          <a:bodyPr/>
          <a:lstStyle/>
          <a:p>
            <a:fld id="{8A6009BB-32DB-4743-B7B2-C117DEB9554B}" type="slidenum">
              <a:rPr lang="lt-LT" smtClean="0"/>
              <a:t>7</a:t>
            </a:fld>
            <a:endParaRPr lang="lt-LT" dirty="0"/>
          </a:p>
        </p:txBody>
      </p:sp>
    </p:spTree>
    <p:extLst>
      <p:ext uri="{BB962C8B-B14F-4D97-AF65-F5344CB8AC3E}">
        <p14:creationId xmlns:p14="http://schemas.microsoft.com/office/powerpoint/2010/main" val="583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93A6-8411-4550-9820-7C48808C02F8}"/>
              </a:ext>
            </a:extLst>
          </p:cNvPr>
          <p:cNvSpPr>
            <a:spLocks noGrp="1"/>
          </p:cNvSpPr>
          <p:nvPr>
            <p:ph type="title"/>
          </p:nvPr>
        </p:nvSpPr>
        <p:spPr/>
        <p:txBody>
          <a:bodyPr/>
          <a:lstStyle/>
          <a:p>
            <a:r>
              <a:rPr lang="et-EE" dirty="0"/>
              <a:t>Lisakommentaarid</a:t>
            </a:r>
          </a:p>
        </p:txBody>
      </p:sp>
      <p:sp>
        <p:nvSpPr>
          <p:cNvPr id="3" name="Text Placeholder 2">
            <a:extLst>
              <a:ext uri="{FF2B5EF4-FFF2-40B4-BE49-F238E27FC236}">
                <a16:creationId xmlns:a16="http://schemas.microsoft.com/office/drawing/2014/main" id="{83D81971-4C97-46BE-B00F-8666B3BE45F0}"/>
              </a:ext>
            </a:extLst>
          </p:cNvPr>
          <p:cNvSpPr>
            <a:spLocks noGrp="1"/>
          </p:cNvSpPr>
          <p:nvPr>
            <p:ph type="body" sz="quarter" idx="15"/>
          </p:nvPr>
        </p:nvSpPr>
        <p:spPr/>
        <p:txBody>
          <a:bodyPr/>
          <a:lstStyle/>
          <a:p>
            <a:endParaRPr lang="et-EE" dirty="0"/>
          </a:p>
          <a:p>
            <a:pPr marL="0" indent="0">
              <a:buNone/>
            </a:pPr>
            <a:endParaRPr lang="et-EE" dirty="0"/>
          </a:p>
        </p:txBody>
      </p:sp>
      <p:sp>
        <p:nvSpPr>
          <p:cNvPr id="4" name="Slide Number Placeholder 3">
            <a:extLst>
              <a:ext uri="{FF2B5EF4-FFF2-40B4-BE49-F238E27FC236}">
                <a16:creationId xmlns:a16="http://schemas.microsoft.com/office/drawing/2014/main" id="{2C12A7ED-5737-4EB0-BD1F-9C0037F4EC57}"/>
              </a:ext>
            </a:extLst>
          </p:cNvPr>
          <p:cNvSpPr>
            <a:spLocks noGrp="1"/>
          </p:cNvSpPr>
          <p:nvPr>
            <p:ph type="sldNum" sz="quarter" idx="12"/>
          </p:nvPr>
        </p:nvSpPr>
        <p:spPr/>
        <p:txBody>
          <a:bodyPr/>
          <a:lstStyle/>
          <a:p>
            <a:fld id="{8A6009BB-32DB-4743-B7B2-C117DEB9554B}" type="slidenum">
              <a:rPr lang="lt-LT" smtClean="0"/>
              <a:t>70</a:t>
            </a:fld>
            <a:endParaRPr lang="lt-LT" dirty="0"/>
          </a:p>
        </p:txBody>
      </p:sp>
      <p:sp>
        <p:nvSpPr>
          <p:cNvPr id="9" name="TextBox 8">
            <a:extLst>
              <a:ext uri="{FF2B5EF4-FFF2-40B4-BE49-F238E27FC236}">
                <a16:creationId xmlns:a16="http://schemas.microsoft.com/office/drawing/2014/main" id="{71883532-02F2-4194-B14D-1665E0E5C741}"/>
              </a:ext>
            </a:extLst>
          </p:cNvPr>
          <p:cNvSpPr txBox="1"/>
          <p:nvPr/>
        </p:nvSpPr>
        <p:spPr>
          <a:xfrm>
            <a:off x="203915" y="1044244"/>
            <a:ext cx="11542608" cy="5478423"/>
          </a:xfrm>
          <a:prstGeom prst="rect">
            <a:avLst/>
          </a:prstGeom>
          <a:noFill/>
        </p:spPr>
        <p:txBody>
          <a:bodyPr wrap="square">
            <a:spAutoFit/>
          </a:bodyPr>
          <a:lstStyle/>
          <a:p>
            <a:r>
              <a:rPr lang="et-EE" sz="1400" b="1" dirty="0">
                <a:solidFill>
                  <a:schemeClr val="accent2">
                    <a:lumMod val="75000"/>
                  </a:schemeClr>
                </a:solidFill>
              </a:rPr>
              <a:t>Muu</a:t>
            </a:r>
          </a:p>
          <a:p>
            <a:pPr marL="285750" indent="-285750">
              <a:buFont typeface="Arial" panose="020B0604020202020204" pitchFamily="34" charset="0"/>
              <a:buChar char="•"/>
            </a:pPr>
            <a:r>
              <a:rPr lang="et-EE" sz="1400" dirty="0"/>
              <a:t>Olen enamasti 90% kindel toodete ohutuses.</a:t>
            </a:r>
          </a:p>
          <a:p>
            <a:pPr marL="285750" indent="-285750">
              <a:buFont typeface="Arial" panose="020B0604020202020204" pitchFamily="34" charset="0"/>
              <a:buChar char="•"/>
            </a:pPr>
            <a:r>
              <a:rPr lang="et-EE" sz="1400" dirty="0"/>
              <a:t>Tahaks rohkem puu- ja juurvilju</a:t>
            </a:r>
          </a:p>
          <a:p>
            <a:pPr marL="285750" indent="-285750">
              <a:buFont typeface="Arial" panose="020B0604020202020204" pitchFamily="34" charset="0"/>
              <a:buChar char="•"/>
            </a:pPr>
            <a:r>
              <a:rPr lang="et-EE" sz="1400" dirty="0"/>
              <a:t>Aegunud toodetele kleebivad kaupluse töötajad uue kuupäeva parim enne, müües seeläbi sama aegunud toote uue müügikuupäevaga.</a:t>
            </a:r>
          </a:p>
          <a:p>
            <a:pPr marL="285750" indent="-285750">
              <a:buFont typeface="Arial" panose="020B0604020202020204" pitchFamily="34" charset="0"/>
              <a:buChar char="•"/>
            </a:pPr>
            <a:r>
              <a:rPr lang="et-EE" sz="1400" dirty="0"/>
              <a:t>Venemaal elades usaldasin toiduaineid vähem kui praegu Eestis elades.</a:t>
            </a:r>
          </a:p>
          <a:p>
            <a:pPr marL="285750" indent="-285750">
              <a:buFont typeface="Arial" panose="020B0604020202020204" pitchFamily="34" charset="0"/>
              <a:buChar char="•"/>
            </a:pPr>
            <a:r>
              <a:rPr lang="et-EE" sz="1400" dirty="0"/>
              <a:t>Välismaalt tuuakse toiduaineid, mis seal ei leia tarbimist ja mida müüakse meil oluliselt kallimalt kui välisriigis.</a:t>
            </a:r>
          </a:p>
          <a:p>
            <a:pPr marL="285750" indent="-285750">
              <a:buFont typeface="Arial" panose="020B0604020202020204" pitchFamily="34" charset="0"/>
              <a:buChar char="•"/>
            </a:pPr>
            <a:r>
              <a:rPr lang="et-EE" sz="1400" dirty="0"/>
              <a:t>Võiks olla avatum</a:t>
            </a:r>
          </a:p>
          <a:p>
            <a:pPr marL="285750" indent="-285750">
              <a:buFont typeface="Arial" panose="020B0604020202020204" pitchFamily="34" charset="0"/>
              <a:buChar char="•"/>
            </a:pPr>
            <a:r>
              <a:rPr lang="et-EE" sz="1400" dirty="0"/>
              <a:t>Vastavalt sissetulekutele ei ole võimalus kõike toidugruppe kasutada ja on välja kujunenud kindlad tooted, mille suhtes olen enam-vähem kindel. Ei julgegi osta laiemas skaalas, sest  olen varemalt ka saanud pettuda. Lisatud säilitusained on tundmatud ja nende kasutamine lausa küsitav.</a:t>
            </a:r>
          </a:p>
          <a:p>
            <a:pPr marL="285750" indent="-285750">
              <a:buFont typeface="Arial" panose="020B0604020202020204" pitchFamily="34" charset="0"/>
              <a:buChar char="•"/>
            </a:pPr>
            <a:r>
              <a:rPr lang="et-EE" sz="1400" dirty="0"/>
              <a:t>Toit on ületähtsustatud.</a:t>
            </a:r>
          </a:p>
          <a:p>
            <a:pPr marL="285750" indent="-285750">
              <a:buFont typeface="Arial" panose="020B0604020202020204" pitchFamily="34" charset="0"/>
              <a:buChar char="•"/>
            </a:pPr>
            <a:r>
              <a:rPr lang="et-EE" sz="1400" dirty="0"/>
              <a:t>Selle uuringu küsimused olid üles ehitatud nii, et ei olnud võimalik vastust anda. Liiga laialivalguvad, ei olnud konkreetselt märgitud, mille kohta küsimus käis. Täiesti mõttetu küsitlus. Lisaks pidi iga uue küsimuse järel kerima lehekülje algusesse, sest automaatselt viskas lehekülje alumisse ossa.</a:t>
            </a:r>
          </a:p>
          <a:p>
            <a:pPr marL="285750" indent="-285750">
              <a:buFont typeface="Arial" panose="020B0604020202020204" pitchFamily="34" charset="0"/>
              <a:buChar char="•"/>
            </a:pPr>
            <a:r>
              <a:rPr lang="et-EE" sz="1400" dirty="0"/>
              <a:t>Pretensioonide esitamine on liiga keeruline protsess ja võtab aega. Seega ilmselt paljud loobuvad.</a:t>
            </a:r>
          </a:p>
          <a:p>
            <a:pPr marL="285750" indent="-285750">
              <a:buFont typeface="Arial" panose="020B0604020202020204" pitchFamily="34" charset="0"/>
              <a:buChar char="•"/>
            </a:pPr>
            <a:r>
              <a:rPr lang="et-EE" sz="1400" dirty="0"/>
              <a:t>Maapoodidesse juhtub tulema väga väikese säilimisajaga tooteid.</a:t>
            </a:r>
          </a:p>
          <a:p>
            <a:pPr marL="285750" indent="-285750">
              <a:buFont typeface="Arial" panose="020B0604020202020204" pitchFamily="34" charset="0"/>
              <a:buChar char="•"/>
            </a:pPr>
            <a:r>
              <a:rPr lang="et-EE" sz="1400" dirty="0"/>
              <a:t>Ma hoian loodust palju võimalik.</a:t>
            </a:r>
          </a:p>
          <a:p>
            <a:pPr marL="285750" indent="-285750">
              <a:buFont typeface="Arial" panose="020B0604020202020204" pitchFamily="34" charset="0"/>
              <a:buChar char="•"/>
            </a:pPr>
            <a:r>
              <a:rPr lang="et-EE" sz="1400" dirty="0"/>
              <a:t>Kuupäevad</a:t>
            </a:r>
          </a:p>
          <a:p>
            <a:pPr marL="285750" indent="-285750">
              <a:buFont typeface="Arial" panose="020B0604020202020204" pitchFamily="34" charset="0"/>
              <a:buChar char="•"/>
            </a:pPr>
            <a:r>
              <a:rPr lang="et-EE" sz="1400" dirty="0"/>
              <a:t>Igal tootmisel on arenguruumi. Samuti ka igasugu ametitele.</a:t>
            </a:r>
          </a:p>
          <a:p>
            <a:pPr marL="285750" indent="-285750">
              <a:buFont typeface="Arial" panose="020B0604020202020204" pitchFamily="34" charset="0"/>
              <a:buChar char="•"/>
            </a:pPr>
            <a:r>
              <a:rPr lang="et-EE" sz="1400" dirty="0"/>
              <a:t>Ei oska karta, et toit oleks ohtlik.</a:t>
            </a:r>
          </a:p>
          <a:p>
            <a:pPr marL="285750" indent="-285750">
              <a:buFont typeface="Arial" panose="020B0604020202020204" pitchFamily="34" charset="0"/>
              <a:buChar char="•"/>
            </a:pPr>
            <a:r>
              <a:rPr lang="et-EE" sz="1400" dirty="0"/>
              <a:t>Ei olnud võimalik vastata nii nagu õigeks pean - vaid sai vastata ette antud valikute järgi.</a:t>
            </a:r>
          </a:p>
          <a:p>
            <a:pPr marL="285750" indent="-285750">
              <a:buFont typeface="Arial" panose="020B0604020202020204" pitchFamily="34" charset="0"/>
              <a:buChar char="•"/>
            </a:pPr>
            <a:r>
              <a:rPr lang="et-EE" sz="1400" dirty="0"/>
              <a:t>Ei olnud hästi koostatud küsimused.</a:t>
            </a:r>
          </a:p>
          <a:p>
            <a:pPr marL="285750" indent="-285750">
              <a:buFont typeface="Arial" panose="020B0604020202020204" pitchFamily="34" charset="0"/>
              <a:buChar char="•"/>
            </a:pPr>
            <a:r>
              <a:rPr lang="et-EE" sz="1400" dirty="0"/>
              <a:t>Ehk liiga palju pannakse välja, et riknemise %suur.</a:t>
            </a:r>
          </a:p>
          <a:p>
            <a:endParaRPr lang="et-EE" sz="1400" b="1" dirty="0"/>
          </a:p>
          <a:p>
            <a:r>
              <a:rPr lang="et-EE" sz="1400" b="1" dirty="0"/>
              <a:t>Kokkuvõttes puudutavad lisakommentaarid väga laia teemade ringi. </a:t>
            </a:r>
            <a:r>
              <a:rPr lang="et-EE" sz="1400" b="1" dirty="0" smtClean="0"/>
              <a:t>Konkreetsemate </a:t>
            </a:r>
            <a:r>
              <a:rPr lang="et-EE" sz="1400" b="1" dirty="0"/>
              <a:t>teemadena </a:t>
            </a:r>
            <a:r>
              <a:rPr lang="et-EE" sz="1400" b="1" dirty="0" smtClean="0"/>
              <a:t>eristuvad </a:t>
            </a:r>
            <a:r>
              <a:rPr lang="et-EE" sz="1400" b="1" dirty="0"/>
              <a:t>eelkõige </a:t>
            </a:r>
            <a:r>
              <a:rPr lang="et-EE" sz="1400" b="1" dirty="0">
                <a:solidFill>
                  <a:schemeClr val="accent2">
                    <a:lumMod val="75000"/>
                  </a:schemeClr>
                </a:solidFill>
              </a:rPr>
              <a:t>Säilitusainete / e-ainet /pestitsiidide / GMO teema </a:t>
            </a:r>
            <a:r>
              <a:rPr lang="et-EE" sz="1400" b="1" dirty="0"/>
              <a:t>ning </a:t>
            </a:r>
            <a:r>
              <a:rPr lang="et-EE" sz="1400" b="1" dirty="0">
                <a:solidFill>
                  <a:schemeClr val="accent2">
                    <a:lumMod val="75000"/>
                  </a:schemeClr>
                </a:solidFill>
              </a:rPr>
              <a:t>toiduohutuse reaalse kontrollimise teema</a:t>
            </a:r>
          </a:p>
          <a:p>
            <a:endParaRPr lang="et-EE" sz="1400" dirty="0"/>
          </a:p>
        </p:txBody>
      </p:sp>
    </p:spTree>
    <p:extLst>
      <p:ext uri="{BB962C8B-B14F-4D97-AF65-F5344CB8AC3E}">
        <p14:creationId xmlns:p14="http://schemas.microsoft.com/office/powerpoint/2010/main" val="424006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Hinnang oma tervisele</a:t>
            </a:r>
            <a:endParaRPr lang="en-GB" dirty="0"/>
          </a:p>
        </p:txBody>
      </p:sp>
      <p:sp>
        <p:nvSpPr>
          <p:cNvPr id="3" name="Teksti kohatäide 2"/>
          <p:cNvSpPr>
            <a:spLocks noGrp="1"/>
          </p:cNvSpPr>
          <p:nvPr>
            <p:ph type="body" sz="quarter" idx="13"/>
          </p:nvPr>
        </p:nvSpPr>
        <p:spPr/>
        <p:txBody>
          <a:bodyPr/>
          <a:lstStyle/>
          <a:p>
            <a:r>
              <a:rPr lang="et-EE" dirty="0"/>
              <a:t>9% küsitletutest hindas oma tervist väga heaks ning 51% pigem heaks. Tulemus on praktiliselt sama, mis 2019 aasta uuringus (siis 8% ja 53%)</a:t>
            </a:r>
          </a:p>
          <a:p>
            <a:r>
              <a:rPr lang="et-EE" dirty="0"/>
              <a:t>Noorte seas on heaks hinnanute osa mõistagi keskmisest kõrgem, kuid huvitav on, et 50-64 ja 65-74 aastaste rühmade hinnang on praktiliselt samaväärne, viimases isegi veidi parem.</a:t>
            </a:r>
          </a:p>
          <a:p>
            <a:r>
              <a:rPr lang="et-EE" dirty="0"/>
              <a:t>Naised hindavad oma tervist mõnevõrra paremaks kui mehed</a:t>
            </a:r>
          </a:p>
          <a:p>
            <a:r>
              <a:rPr lang="et-EE" dirty="0"/>
              <a:t>Keele tunnuses erinevust ei ole </a:t>
            </a:r>
            <a:endParaRPr lang="en-GB" dirty="0"/>
          </a:p>
        </p:txBody>
      </p:sp>
      <p:sp>
        <p:nvSpPr>
          <p:cNvPr id="4" name="Alapealkiri 3"/>
          <p:cNvSpPr>
            <a:spLocks noGrp="1"/>
          </p:cNvSpPr>
          <p:nvPr>
            <p:ph type="subTitle" idx="1"/>
          </p:nvPr>
        </p:nvSpPr>
        <p:spPr/>
        <p:txBody>
          <a:bodyPr/>
          <a:lstStyle/>
          <a:p>
            <a:r>
              <a:rPr lang="et-EE" dirty="0"/>
              <a:t>% kõikidest vastajatest</a:t>
            </a:r>
            <a:endParaRPr lang="en-GB" dirty="0"/>
          </a:p>
        </p:txBody>
      </p:sp>
      <p:graphicFrame>
        <p:nvGraphicFramePr>
          <p:cNvPr id="20" name="Diagramm 5">
            <a:extLst>
              <a:ext uri="{FF2B5EF4-FFF2-40B4-BE49-F238E27FC236}">
                <a16:creationId xmlns:a16="http://schemas.microsoft.com/office/drawing/2014/main" id="{00000000-0008-0000-1200-000013000000}"/>
              </a:ext>
            </a:extLst>
          </p:cNvPr>
          <p:cNvGraphicFramePr>
            <a:graphicFrameLocks/>
          </p:cNvGraphicFramePr>
          <p:nvPr>
            <p:extLst>
              <p:ext uri="{D42A27DB-BD31-4B8C-83A1-F6EECF244321}">
                <p14:modId xmlns:p14="http://schemas.microsoft.com/office/powerpoint/2010/main" val="39557240"/>
              </p:ext>
            </p:extLst>
          </p:nvPr>
        </p:nvGraphicFramePr>
        <p:xfrm>
          <a:off x="4809015" y="422031"/>
          <a:ext cx="6656154" cy="5836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44220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5743" y="85057"/>
            <a:ext cx="12156257" cy="6285521"/>
            <a:chOff x="604910" y="572478"/>
            <a:chExt cx="12156257" cy="6285521"/>
          </a:xfrm>
        </p:grpSpPr>
        <p:grpSp>
          <p:nvGrpSpPr>
            <p:cNvPr id="14" name="Group 13"/>
            <p:cNvGrpSpPr/>
            <p:nvPr/>
          </p:nvGrpSpPr>
          <p:grpSpPr>
            <a:xfrm>
              <a:off x="604910" y="572478"/>
              <a:ext cx="12156257" cy="6285521"/>
              <a:chOff x="604910" y="572479"/>
              <a:chExt cx="12156257" cy="6285521"/>
            </a:xfrm>
          </p:grpSpPr>
          <p:pic>
            <p:nvPicPr>
              <p:cNvPr id="2" name="Picture 1"/>
              <p:cNvPicPr>
                <a:picLocks noChangeAspect="1"/>
              </p:cNvPicPr>
              <p:nvPr/>
            </p:nvPicPr>
            <p:blipFill>
              <a:blip r:embed="rId3" cstate="print"/>
              <a:stretch>
                <a:fillRect/>
              </a:stretch>
            </p:blipFill>
            <p:spPr>
              <a:xfrm>
                <a:off x="5853549" y="572479"/>
                <a:ext cx="4493141" cy="6285521"/>
              </a:xfrm>
              <a:prstGeom prst="rect">
                <a:avLst/>
              </a:prstGeom>
            </p:spPr>
          </p:pic>
          <p:sp>
            <p:nvSpPr>
              <p:cNvPr id="4" name="Line Callout 2 (Border and Accent Bar) 3"/>
              <p:cNvSpPr/>
              <p:nvPr/>
            </p:nvSpPr>
            <p:spPr>
              <a:xfrm>
                <a:off x="9456321" y="764052"/>
                <a:ext cx="3304846" cy="1657512"/>
              </a:xfrm>
              <a:prstGeom prst="accentBorderCallout2">
                <a:avLst>
                  <a:gd name="adj1" fmla="val 18750"/>
                  <a:gd name="adj2" fmla="val -8333"/>
                  <a:gd name="adj3" fmla="val 25457"/>
                  <a:gd name="adj4" fmla="val -34012"/>
                  <a:gd name="adj5" fmla="val 25247"/>
                  <a:gd name="adj6" fmla="val -33172"/>
                </a:avLst>
              </a:prstGeom>
              <a:noFill/>
              <a:ln w="28575">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sz="1600" b="1" dirty="0">
                    <a:solidFill>
                      <a:srgbClr val="00B0F0"/>
                    </a:solidFill>
                  </a:rPr>
                  <a:t>RAIT </a:t>
                </a:r>
                <a:r>
                  <a:rPr lang="en-US" sz="1600" b="1" dirty="0" err="1">
                    <a:solidFill>
                      <a:srgbClr val="00B0F0"/>
                    </a:solidFill>
                  </a:rPr>
                  <a:t>Faktum&amp;Ariko</a:t>
                </a:r>
                <a:endParaRPr lang="lt-LT" sz="1600" b="1" dirty="0">
                  <a:solidFill>
                    <a:srgbClr val="00B0F0"/>
                  </a:solidFill>
                </a:endParaRPr>
              </a:p>
              <a:p>
                <a:r>
                  <a:rPr lang="lt-LT" sz="1400" b="1" dirty="0">
                    <a:solidFill>
                      <a:srgbClr val="153B50"/>
                    </a:solidFill>
                  </a:rPr>
                  <a:t>       </a:t>
                </a:r>
                <a:r>
                  <a:rPr lang="lt-LT" sz="1600" dirty="0">
                    <a:solidFill>
                      <a:srgbClr val="153B50"/>
                    </a:solidFill>
                  </a:rPr>
                  <a:t> Tatari 64, 10134 Tallinn</a:t>
                </a:r>
                <a:r>
                  <a:rPr lang="en-US" sz="1600" dirty="0">
                    <a:solidFill>
                      <a:srgbClr val="153B50"/>
                    </a:solidFill>
                  </a:rPr>
                  <a:t>, Estonia</a:t>
                </a:r>
                <a:endParaRPr lang="lt-LT" sz="1600" dirty="0">
                  <a:solidFill>
                    <a:srgbClr val="153B50"/>
                  </a:solidFill>
                </a:endParaRPr>
              </a:p>
              <a:p>
                <a:r>
                  <a:rPr lang="lt-LT" sz="1600" b="1" dirty="0">
                    <a:solidFill>
                      <a:schemeClr val="tx1"/>
                    </a:solidFill>
                    <a:sym typeface="Wingdings 2" panose="05020102010507070707" pitchFamily="18" charset="2"/>
                  </a:rPr>
                  <a:t>  </a:t>
                </a:r>
                <a:r>
                  <a:rPr lang="lt-LT" sz="1600" b="1" dirty="0">
                    <a:solidFill>
                      <a:srgbClr val="153B50"/>
                    </a:solidFill>
                    <a:sym typeface="Wingdings 2" panose="05020102010507070707" pitchFamily="18" charset="2"/>
                  </a:rPr>
                  <a:t>   </a:t>
                </a:r>
                <a:r>
                  <a:rPr lang="lt-LT" sz="1600" dirty="0">
                    <a:solidFill>
                      <a:srgbClr val="153B50"/>
                    </a:solidFill>
                  </a:rPr>
                  <a:t>+372 6 684 530</a:t>
                </a:r>
              </a:p>
              <a:p>
                <a:r>
                  <a:rPr lang="lt-LT" sz="1400" b="1" dirty="0">
                    <a:solidFill>
                      <a:srgbClr val="153B50"/>
                    </a:solidFill>
                  </a:rPr>
                  <a:t> </a:t>
                </a:r>
                <a:r>
                  <a:rPr lang="lt-LT" sz="1400" b="1" dirty="0">
                    <a:solidFill>
                      <a:schemeClr val="tx1"/>
                    </a:solidFill>
                  </a:rPr>
                  <a:t> </a:t>
                </a:r>
                <a:r>
                  <a:rPr lang="lt-LT" sz="1400" b="1" dirty="0">
                    <a:solidFill>
                      <a:schemeClr val="tx1"/>
                    </a:solidFill>
                    <a:sym typeface="Webdings" panose="05030102010509060703" pitchFamily="18" charset="2"/>
                  </a:rPr>
                  <a:t>@   </a:t>
                </a:r>
                <a:r>
                  <a:rPr lang="lt-LT" sz="1600" dirty="0">
                    <a:solidFill>
                      <a:srgbClr val="153B50"/>
                    </a:solidFill>
                  </a:rPr>
                  <a:t>info@raitgroup.com</a:t>
                </a:r>
              </a:p>
            </p:txBody>
          </p:sp>
          <p:cxnSp>
            <p:nvCxnSpPr>
              <p:cNvPr id="27" name="Straight Connector 26"/>
              <p:cNvCxnSpPr/>
              <p:nvPr/>
            </p:nvCxnSpPr>
            <p:spPr>
              <a:xfrm flipV="1">
                <a:off x="604910" y="2323438"/>
                <a:ext cx="2586180" cy="1516"/>
              </a:xfrm>
              <a:prstGeom prst="line">
                <a:avLst/>
              </a:prstGeom>
              <a:ln w="19050" cmpd="sng">
                <a:solidFill>
                  <a:schemeClr val="bg1"/>
                </a:solidFill>
                <a:tailEnd w="lg" len="med"/>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604910" y="3490163"/>
                <a:ext cx="2586180" cy="1516"/>
              </a:xfrm>
              <a:prstGeom prst="line">
                <a:avLst/>
              </a:prstGeom>
              <a:ln w="19050" cmpd="sng">
                <a:solidFill>
                  <a:schemeClr val="bg1"/>
                </a:solidFill>
                <a:tailEnd w="lg" len="med"/>
              </a:ln>
            </p:spPr>
            <p:style>
              <a:lnRef idx="1">
                <a:schemeClr val="accent3"/>
              </a:lnRef>
              <a:fillRef idx="0">
                <a:schemeClr val="accent3"/>
              </a:fillRef>
              <a:effectRef idx="0">
                <a:schemeClr val="accent3"/>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543" y="1322234"/>
              <a:ext cx="99830" cy="199659"/>
            </a:xfrm>
            <a:prstGeom prst="rect">
              <a:avLst/>
            </a:prstGeom>
          </p:spPr>
        </p:pic>
      </p:grpSp>
      <p:pic>
        <p:nvPicPr>
          <p:cNvPr id="18" name="Picture 17"/>
          <p:cNvPicPr>
            <a:picLocks noChangeAspect="1"/>
          </p:cNvPicPr>
          <p:nvPr/>
        </p:nvPicPr>
        <p:blipFill>
          <a:blip r:embed="rId5" cstate="print">
            <a:duotone>
              <a:schemeClr val="accent1">
                <a:shade val="45000"/>
                <a:satMod val="135000"/>
              </a:schemeClr>
              <a:prstClr val="white"/>
            </a:duotone>
          </a:blip>
          <a:stretch>
            <a:fillRect/>
          </a:stretch>
        </p:blipFill>
        <p:spPr>
          <a:xfrm>
            <a:off x="7438291" y="569859"/>
            <a:ext cx="323116" cy="323116"/>
          </a:xfrm>
          <a:prstGeom prst="rect">
            <a:avLst/>
          </a:prstGeom>
        </p:spPr>
      </p:pic>
      <p:pic>
        <p:nvPicPr>
          <p:cNvPr id="19" name="Picture 18"/>
          <p:cNvPicPr>
            <a:picLocks noChangeAspect="1"/>
          </p:cNvPicPr>
          <p:nvPr/>
        </p:nvPicPr>
        <p:blipFill>
          <a:blip r:embed="rId5" cstate="print">
            <a:duotone>
              <a:schemeClr val="accent1">
                <a:shade val="45000"/>
                <a:satMod val="135000"/>
              </a:schemeClr>
              <a:prstClr val="white"/>
            </a:duotone>
          </a:blip>
          <a:stretch>
            <a:fillRect/>
          </a:stretch>
        </p:blipFill>
        <p:spPr>
          <a:xfrm>
            <a:off x="7438291" y="2578669"/>
            <a:ext cx="323116" cy="323116"/>
          </a:xfrm>
          <a:prstGeom prst="rect">
            <a:avLst/>
          </a:prstGeom>
        </p:spPr>
      </p:pic>
      <p:pic>
        <p:nvPicPr>
          <p:cNvPr id="20" name="Picture 1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7490364" y="4568050"/>
            <a:ext cx="323557" cy="323557"/>
          </a:xfrm>
          <a:prstGeom prst="rect">
            <a:avLst/>
          </a:prstGeom>
        </p:spPr>
      </p:pic>
      <p:sp>
        <p:nvSpPr>
          <p:cNvPr id="24" name="Text Placeholder 5"/>
          <p:cNvSpPr txBox="1">
            <a:spLocks/>
          </p:cNvSpPr>
          <p:nvPr/>
        </p:nvSpPr>
        <p:spPr>
          <a:xfrm>
            <a:off x="347024" y="1644756"/>
            <a:ext cx="6299714" cy="2715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t-EE" sz="1800" b="1" dirty="0">
                <a:solidFill>
                  <a:srgbClr val="11B5CE"/>
                </a:solidFill>
              </a:rPr>
              <a:t>Projekti juhtimine</a:t>
            </a:r>
            <a:r>
              <a:rPr lang="lt-LT" sz="1800" b="1" dirty="0">
                <a:solidFill>
                  <a:srgbClr val="11B5CE"/>
                </a:solidFill>
              </a:rPr>
              <a:t>:</a:t>
            </a:r>
            <a:endParaRPr lang="en-US" sz="1800" b="1" dirty="0">
              <a:solidFill>
                <a:srgbClr val="11B5CE"/>
              </a:solidFill>
            </a:endParaRPr>
          </a:p>
          <a:p>
            <a:pPr marL="0" indent="0">
              <a:buNone/>
            </a:pPr>
            <a:r>
              <a:rPr lang="et-EE" sz="1800" dirty="0"/>
              <a:t>Kalev Petti</a:t>
            </a:r>
            <a:r>
              <a:rPr lang="en-US" sz="1800" dirty="0"/>
              <a:t> </a:t>
            </a:r>
          </a:p>
          <a:p>
            <a:pPr marL="0" indent="0">
              <a:buNone/>
            </a:pPr>
            <a:r>
              <a:rPr lang="et-EE" sz="1800" dirty="0"/>
              <a:t>kalev.petti</a:t>
            </a:r>
            <a:r>
              <a:rPr lang="en-US" sz="1800" dirty="0"/>
              <a:t>@raitgroup.com</a:t>
            </a:r>
          </a:p>
          <a:p>
            <a:pPr marL="0" indent="0">
              <a:buNone/>
            </a:pPr>
            <a:endParaRPr lang="en-US" sz="1800" dirty="0"/>
          </a:p>
          <a:p>
            <a:pPr marL="0" indent="0">
              <a:buNone/>
            </a:pPr>
            <a:endParaRPr lang="en-US" sz="1800" b="1" dirty="0">
              <a:solidFill>
                <a:srgbClr val="11B5CE"/>
              </a:solidFill>
            </a:endParaRPr>
          </a:p>
          <a:p>
            <a:pPr marL="0" indent="0">
              <a:buNone/>
            </a:pPr>
            <a:r>
              <a:rPr lang="et-EE" sz="1800" b="1" dirty="0">
                <a:solidFill>
                  <a:srgbClr val="11B5CE"/>
                </a:solidFill>
              </a:rPr>
              <a:t>Andmetöötlus</a:t>
            </a:r>
            <a:r>
              <a:rPr lang="lt-LT" sz="1800" b="1" dirty="0">
                <a:solidFill>
                  <a:srgbClr val="11B5CE"/>
                </a:solidFill>
              </a:rPr>
              <a:t>:</a:t>
            </a:r>
            <a:endParaRPr lang="en-US" sz="1800" b="1" dirty="0">
              <a:solidFill>
                <a:srgbClr val="11B5CE"/>
              </a:solidFill>
            </a:endParaRPr>
          </a:p>
          <a:p>
            <a:pPr marL="0" indent="0">
              <a:buNone/>
            </a:pPr>
            <a:r>
              <a:rPr lang="lt-LT" sz="1800" dirty="0">
                <a:solidFill>
                  <a:srgbClr val="153B51"/>
                </a:solidFill>
              </a:rPr>
              <a:t>Rõõt Kampus</a:t>
            </a:r>
            <a:r>
              <a:rPr lang="en-US" sz="1800" dirty="0">
                <a:solidFill>
                  <a:srgbClr val="153B51"/>
                </a:solidFill>
              </a:rPr>
              <a:t> </a:t>
            </a:r>
          </a:p>
          <a:p>
            <a:pPr marL="0" indent="0">
              <a:buNone/>
            </a:pPr>
            <a:r>
              <a:rPr lang="lt-LT" sz="1800" dirty="0">
                <a:solidFill>
                  <a:srgbClr val="153B51"/>
                </a:solidFill>
              </a:rPr>
              <a:t>root.kampus</a:t>
            </a:r>
            <a:r>
              <a:rPr lang="en-US" sz="1800" dirty="0">
                <a:solidFill>
                  <a:srgbClr val="153B51"/>
                </a:solidFill>
              </a:rPr>
              <a:t>@raitgroup.com</a:t>
            </a:r>
          </a:p>
          <a:p>
            <a:endParaRPr lang="lt-LT" dirty="0"/>
          </a:p>
        </p:txBody>
      </p:sp>
      <p:pic>
        <p:nvPicPr>
          <p:cNvPr id="34" name="Picture 33">
            <a:extLst>
              <a:ext uri="{FF2B5EF4-FFF2-40B4-BE49-F238E27FC236}">
                <a16:creationId xmlns:a16="http://schemas.microsoft.com/office/drawing/2014/main" id="{B59E6701-3075-4FD4-9A81-E0E0CF39B5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8299" y="4860305"/>
            <a:ext cx="3559640" cy="1861170"/>
          </a:xfrm>
          <a:prstGeom prst="rect">
            <a:avLst/>
          </a:prstGeom>
        </p:spPr>
      </p:pic>
    </p:spTree>
    <p:extLst>
      <p:ext uri="{BB962C8B-B14F-4D97-AF65-F5344CB8AC3E}">
        <p14:creationId xmlns:p14="http://schemas.microsoft.com/office/powerpoint/2010/main" val="330137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a:t>Üldkokkuvõte </a:t>
            </a:r>
          </a:p>
        </p:txBody>
      </p:sp>
      <p:sp>
        <p:nvSpPr>
          <p:cNvPr id="5" name="Text Placeholder 4"/>
          <p:cNvSpPr>
            <a:spLocks noGrp="1"/>
          </p:cNvSpPr>
          <p:nvPr>
            <p:ph type="body" sz="quarter" idx="15"/>
          </p:nvPr>
        </p:nvSpPr>
        <p:spPr>
          <a:xfrm>
            <a:off x="504202" y="1075038"/>
            <a:ext cx="10977528" cy="5394128"/>
          </a:xfrm>
        </p:spPr>
        <p:txBody>
          <a:bodyPr>
            <a:normAutofit fontScale="62500" lnSpcReduction="20000"/>
          </a:bodyPr>
          <a:lstStyle/>
          <a:p>
            <a:pPr marL="0" indent="0">
              <a:buNone/>
            </a:pPr>
            <a:r>
              <a:rPr lang="et-EE" b="1" dirty="0">
                <a:solidFill>
                  <a:srgbClr val="D05F12"/>
                </a:solidFill>
              </a:rPr>
              <a:t>Hinnang tootegruppide ohutusele</a:t>
            </a:r>
          </a:p>
          <a:p>
            <a:r>
              <a:rPr lang="et-EE" dirty="0"/>
              <a:t>Kindlustunne on üldiselt kõrgem järgmiste tootegruppide suhtes</a:t>
            </a:r>
            <a:r>
              <a:rPr lang="et-EE" dirty="0" smtClean="0"/>
              <a:t>: Leiva- </a:t>
            </a:r>
            <a:r>
              <a:rPr lang="et-EE" dirty="0"/>
              <a:t>ja </a:t>
            </a:r>
            <a:r>
              <a:rPr lang="et-EE" dirty="0" smtClean="0"/>
              <a:t>saiatooted, Juust, Piim </a:t>
            </a:r>
            <a:r>
              <a:rPr lang="et-EE" dirty="0"/>
              <a:t>ja värske piima </a:t>
            </a:r>
            <a:r>
              <a:rPr lang="et-EE" dirty="0" smtClean="0"/>
              <a:t>tooted. </a:t>
            </a:r>
          </a:p>
          <a:p>
            <a:r>
              <a:rPr lang="et-EE" dirty="0" smtClean="0"/>
              <a:t>Madalaim </a:t>
            </a:r>
            <a:r>
              <a:rPr lang="et-EE" dirty="0"/>
              <a:t>in kindlustunne samuti kolmes </a:t>
            </a:r>
            <a:r>
              <a:rPr lang="et-EE" dirty="0" smtClean="0"/>
              <a:t>tootegrupis: Valmistoit, Eelnevalt </a:t>
            </a:r>
            <a:r>
              <a:rPr lang="et-EE" dirty="0"/>
              <a:t>lõigatud ja pestud värsked </a:t>
            </a:r>
            <a:r>
              <a:rPr lang="et-EE" dirty="0" smtClean="0"/>
              <a:t>köögiviljad, Kala- </a:t>
            </a:r>
            <a:r>
              <a:rPr lang="et-EE" dirty="0"/>
              <a:t>ja </a:t>
            </a:r>
            <a:r>
              <a:rPr lang="et-EE" dirty="0" smtClean="0"/>
              <a:t>kalatooted.</a:t>
            </a:r>
            <a:endParaRPr lang="et-EE" dirty="0"/>
          </a:p>
          <a:p>
            <a:r>
              <a:rPr lang="et-EE" dirty="0" smtClean="0"/>
              <a:t>Mehed </a:t>
            </a:r>
            <a:r>
              <a:rPr lang="et-EE" dirty="0"/>
              <a:t>on üldiselt kõigi tootegruppide osas usaldavamad kui </a:t>
            </a:r>
            <a:r>
              <a:rPr lang="et-EE" dirty="0" smtClean="0"/>
              <a:t>naised. </a:t>
            </a:r>
            <a:r>
              <a:rPr lang="et-EE" smtClean="0"/>
              <a:t>Noored </a:t>
            </a:r>
            <a:r>
              <a:rPr lang="et-EE" dirty="0"/>
              <a:t>usaldavad keskmisest enam külmutatud tooteid, toidulisandeid ja vitamiine, värskeid puu- ja köögivilju ning valmistoitu, kuid keskmisest vähem sealiha ning piima- ja värske piima </a:t>
            </a:r>
            <a:r>
              <a:rPr lang="et-EE" dirty="0" smtClean="0"/>
              <a:t>tooteid.</a:t>
            </a:r>
            <a:endParaRPr lang="et-EE" dirty="0"/>
          </a:p>
          <a:p>
            <a:r>
              <a:rPr lang="et-EE" dirty="0" smtClean="0"/>
              <a:t>Eestikeelsed </a:t>
            </a:r>
            <a:r>
              <a:rPr lang="et-EE" dirty="0"/>
              <a:t>vastajad usaldavad praktiliselt kõiki tootegruppe enam kui venekeelsed</a:t>
            </a:r>
            <a:r>
              <a:rPr lang="et-EE" dirty="0" smtClean="0"/>
              <a:t>. Piirkonna </a:t>
            </a:r>
            <a:r>
              <a:rPr lang="et-EE" dirty="0"/>
              <a:t>lõikes võib </a:t>
            </a:r>
            <a:r>
              <a:rPr lang="et-EE" dirty="0" smtClean="0"/>
              <a:t>öelda, </a:t>
            </a:r>
            <a:r>
              <a:rPr lang="et-EE" dirty="0"/>
              <a:t>et keelelise jaotuse tõttu on pea kõigi tootegruppide usaldamine keskmisest veidi madalam Põhja-Eestis ja Virumaal.</a:t>
            </a:r>
          </a:p>
          <a:p>
            <a:pPr marL="0" indent="0">
              <a:buNone/>
            </a:pPr>
            <a:r>
              <a:rPr lang="et-EE" b="1" dirty="0">
                <a:solidFill>
                  <a:schemeClr val="accent2">
                    <a:lumMod val="75000"/>
                  </a:schemeClr>
                </a:solidFill>
              </a:rPr>
              <a:t>Lisakommentaarid toidu ohutuse teemal</a:t>
            </a:r>
          </a:p>
          <a:p>
            <a:r>
              <a:rPr lang="et-EE" dirty="0"/>
              <a:t>Kokkuvõttes puudutavad lisakommentaarid väga laia teemade ringi. </a:t>
            </a:r>
            <a:r>
              <a:rPr lang="et-EE" dirty="0" smtClean="0"/>
              <a:t>Konkreetsemate </a:t>
            </a:r>
            <a:r>
              <a:rPr lang="et-EE" dirty="0"/>
              <a:t>teemadena </a:t>
            </a:r>
            <a:r>
              <a:rPr lang="et-EE" dirty="0" smtClean="0"/>
              <a:t>eristuvad </a:t>
            </a:r>
            <a:r>
              <a:rPr lang="et-EE" dirty="0"/>
              <a:t>eelkõige </a:t>
            </a:r>
            <a:r>
              <a:rPr lang="et-EE" b="1" dirty="0">
                <a:solidFill>
                  <a:schemeClr val="accent2">
                    <a:lumMod val="75000"/>
                  </a:schemeClr>
                </a:solidFill>
              </a:rPr>
              <a:t>Säilitusainete / e-ainet /pestitsiidide / GMO teema </a:t>
            </a:r>
            <a:r>
              <a:rPr lang="et-EE" dirty="0"/>
              <a:t>ning</a:t>
            </a:r>
            <a:r>
              <a:rPr lang="et-EE" b="1" dirty="0"/>
              <a:t> </a:t>
            </a:r>
            <a:r>
              <a:rPr lang="et-EE" b="1" dirty="0">
                <a:solidFill>
                  <a:schemeClr val="accent2">
                    <a:lumMod val="75000"/>
                  </a:schemeClr>
                </a:solidFill>
              </a:rPr>
              <a:t>toiduohutuse reaalse kontrollimise teema</a:t>
            </a:r>
          </a:p>
          <a:p>
            <a:pPr marL="0" indent="0">
              <a:buNone/>
            </a:pPr>
            <a:r>
              <a:rPr lang="et-EE" b="1" dirty="0" smtClean="0">
                <a:solidFill>
                  <a:srgbClr val="D05F12"/>
                </a:solidFill>
              </a:rPr>
              <a:t>Hinnang </a:t>
            </a:r>
            <a:r>
              <a:rPr lang="et-EE" b="1" dirty="0">
                <a:solidFill>
                  <a:srgbClr val="D05F12"/>
                </a:solidFill>
              </a:rPr>
              <a:t>oma tervisele</a:t>
            </a:r>
          </a:p>
          <a:p>
            <a:r>
              <a:rPr lang="et-EE" dirty="0"/>
              <a:t>9% küsitletutest hindas oma tervist väga heaks ning 51% pigem heaks. Tulemus on praktiliselt sama, mis 2019 aasta uuringus (siis 8% ja 53</a:t>
            </a:r>
            <a:r>
              <a:rPr lang="et-EE" dirty="0" smtClean="0"/>
              <a:t>%).</a:t>
            </a:r>
            <a:endParaRPr lang="et-EE" dirty="0"/>
          </a:p>
          <a:p>
            <a:r>
              <a:rPr lang="et-EE" dirty="0"/>
              <a:t>Noorte seas on heaks hinnanute osa mõistagi keskmisest kõrgem, kuid </a:t>
            </a:r>
            <a:r>
              <a:rPr lang="et-EE" dirty="0" smtClean="0"/>
              <a:t>näiteks </a:t>
            </a:r>
            <a:r>
              <a:rPr lang="et-EE" dirty="0"/>
              <a:t>50-64 ja 65-74 aastaste rühmade hinnang on praktiliselt samaväärne, viimases isegi veidi parem</a:t>
            </a:r>
            <a:r>
              <a:rPr lang="et-EE" dirty="0" smtClean="0"/>
              <a:t>. Naised </a:t>
            </a:r>
            <a:r>
              <a:rPr lang="et-EE" dirty="0"/>
              <a:t>hindavad oma tervist mõnevõrra paremaks kui </a:t>
            </a:r>
            <a:r>
              <a:rPr lang="et-EE" dirty="0" smtClean="0"/>
              <a:t>mehed. Keele </a:t>
            </a:r>
            <a:r>
              <a:rPr lang="et-EE" dirty="0"/>
              <a:t>tunnuses erinevust ei ole </a:t>
            </a:r>
            <a:endParaRPr lang="en-GB" dirty="0"/>
          </a:p>
          <a:p>
            <a:endParaRPr lang="et-EE" dirty="0"/>
          </a:p>
        </p:txBody>
      </p:sp>
    </p:spTree>
    <p:extLst>
      <p:ext uri="{BB962C8B-B14F-4D97-AF65-F5344CB8AC3E}">
        <p14:creationId xmlns:p14="http://schemas.microsoft.com/office/powerpoint/2010/main" val="406538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Ülevaade tulemustest</a:t>
            </a:r>
          </a:p>
        </p:txBody>
      </p:sp>
      <p:sp>
        <p:nvSpPr>
          <p:cNvPr id="3" name="Text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3355263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33058</TotalTime>
  <Words>5907</Words>
  <Application>Microsoft Office PowerPoint</Application>
  <PresentationFormat>Laiekraan</PresentationFormat>
  <Paragraphs>672</Paragraphs>
  <Slides>72</Slides>
  <Notes>16</Notes>
  <HiddenSlides>0</HiddenSlides>
  <MMClips>0</MMClips>
  <ScaleCrop>false</ScaleCrop>
  <HeadingPairs>
    <vt:vector size="6" baseType="variant">
      <vt:variant>
        <vt:lpstr>Kasutatud fondid</vt:lpstr>
      </vt:variant>
      <vt:variant>
        <vt:i4>10</vt:i4>
      </vt:variant>
      <vt:variant>
        <vt:lpstr>Kujundus</vt:lpstr>
      </vt:variant>
      <vt:variant>
        <vt:i4>1</vt:i4>
      </vt:variant>
      <vt:variant>
        <vt:lpstr>Slaidipealkirjad</vt:lpstr>
      </vt:variant>
      <vt:variant>
        <vt:i4>72</vt:i4>
      </vt:variant>
    </vt:vector>
  </HeadingPairs>
  <TitlesOfParts>
    <vt:vector size="83" baseType="lpstr">
      <vt:lpstr>Arial</vt:lpstr>
      <vt:lpstr>Arial</vt:lpstr>
      <vt:lpstr>Calibri</vt:lpstr>
      <vt:lpstr>Calibri Light</vt:lpstr>
      <vt:lpstr>Calibry (body)</vt:lpstr>
      <vt:lpstr>Cambria Math</vt:lpstr>
      <vt:lpstr>Times New Roman</vt:lpstr>
      <vt:lpstr>Webdings</vt:lpstr>
      <vt:lpstr>Wingdings</vt:lpstr>
      <vt:lpstr>Wingdings 2</vt:lpstr>
      <vt:lpstr>Office Theme</vt:lpstr>
      <vt:lpstr>Tarbija kindlustunne toidu ohutuse osas</vt:lpstr>
      <vt:lpstr>Uuringu taust</vt:lpstr>
      <vt:lpstr>Valimi profiil</vt:lpstr>
      <vt:lpstr>Üldkokkuvõte</vt:lpstr>
      <vt:lpstr>Üldkokkuvõte </vt:lpstr>
      <vt:lpstr>Üldkokkuvõte</vt:lpstr>
      <vt:lpstr>Üldkokkuvõte </vt:lpstr>
      <vt:lpstr>Üldkokkuvõte </vt:lpstr>
      <vt:lpstr>Ülevaade tulemustest</vt:lpstr>
      <vt:lpstr>Tarbijate usaldus  toidu ohtusse Positiivsed hoiakud </vt:lpstr>
      <vt:lpstr>Tarbijate usaldus  toidu ohtusse Positiivsed hoiakud</vt:lpstr>
      <vt:lpstr>Tarbijate usaldus  toidu ohtusse Positiivsed hoiakud</vt:lpstr>
      <vt:lpstr>Tarbijate usaldus  toidu ohtusse Positiivsed hoiakud</vt:lpstr>
      <vt:lpstr>Tarbijate usaldus  toidu ohtusse Positiivsed hoiakud</vt:lpstr>
      <vt:lpstr>Tarbijate usaldus  toidu ohtusse Negatiivsed hoiakud </vt:lpstr>
      <vt:lpstr>Tarbijate usaldus  toidu ohtusse Negatiivsed hoiakud </vt:lpstr>
      <vt:lpstr>Tarbijate usaldus  toidu ohtusse Negatiivsed hoiakud </vt:lpstr>
      <vt:lpstr>Tarbijate usaldus  toidu ohtusse Negatiivsed hoiakud </vt:lpstr>
      <vt:lpstr>Tarbijate usaldus  toidu ohtusse Negatiivsed hoiakud </vt:lpstr>
      <vt:lpstr>Põllumajandustootjate usaldamine toidu ohutuse osas</vt:lpstr>
      <vt:lpstr>Põllumajandustootjate usaldamine toidu ohutuse osas</vt:lpstr>
      <vt:lpstr>Põllumajandustootjate usaldamine toidu ohutuse osas</vt:lpstr>
      <vt:lpstr>Põllumajandustootjate usaldamine toidu ohutuse osas</vt:lpstr>
      <vt:lpstr>Põllumajandustootjate usaldamine toidu ohutuse osas</vt:lpstr>
      <vt:lpstr>Põllumajandustootjate usaldamine toidu ohutuse osas</vt:lpstr>
      <vt:lpstr>Põllumajandustootjate usaldamine toidu ohutuse osas</vt:lpstr>
      <vt:lpstr>Toidukäitlemisettevõtjate usaldamine toidu ohutuse osas</vt:lpstr>
      <vt:lpstr>Toidukäitlemisettevõtjate usaldamine toidu ohutuse osas</vt:lpstr>
      <vt:lpstr>Toidukäitlemisettevõtjate usaldamine toidu ohutuse osas</vt:lpstr>
      <vt:lpstr>Toidukäitlemisettevõtjate usaldamine toidu ohutuse osas</vt:lpstr>
      <vt:lpstr>Toidukäitlemisettevõtjate usaldamine toidu ohutuse osas</vt:lpstr>
      <vt:lpstr>Toidukäitlemisettevõtjate usaldamine toidu ohutuse osas</vt:lpstr>
      <vt:lpstr>Toidukäitlemisettevõtjate usaldamine toidu ohutuse osas</vt:lpstr>
      <vt:lpstr>Jaekaubanduse ja toitlustusettevõtete usaldamine toidu ohutuse osas</vt:lpstr>
      <vt:lpstr>Jaekaubanduse ja toitlustusettevõtete usaldamine toidu ohutuse osas</vt:lpstr>
      <vt:lpstr>Jaekaubanduse ja toitlustusettevõtete usaldamine toidu ohutuse osas</vt:lpstr>
      <vt:lpstr>Jaekaubanduse ja toitlustusettevõtete usaldamine toidu ohutuse osas</vt:lpstr>
      <vt:lpstr>Jaekaubanduse ja toitlustusettevõtete usaldamine toidu ohutuse osas</vt:lpstr>
      <vt:lpstr>Jaekaubanduse ja toitlustusettevõtete usaldamine toidu ohutuse osas</vt:lpstr>
      <vt:lpstr>Jaekaubanduse ja toitlustusettevõtete usaldamine toidu ohutuse osas</vt:lpstr>
      <vt:lpstr>Põllumajandus- ja Toiduameti usaldamine toidu ohutuse osas</vt:lpstr>
      <vt:lpstr>Põllumajandus- ja Toiduameti usaldamine toidu ohutuse osas</vt:lpstr>
      <vt:lpstr>Põllumajandus- ja Toiduameti usaldamine toidu ohutuse osas</vt:lpstr>
      <vt:lpstr>Põllumajandus- ja Toiduameti usaldamine toidu ohutuse osas</vt:lpstr>
      <vt:lpstr>Põllumajandus- ja Toiduameti usaldamine toidu ohutuse osas</vt:lpstr>
      <vt:lpstr>Põllumajandus- ja Toiduameti usaldamine toidu ohutuse osas</vt:lpstr>
      <vt:lpstr>Põllumajandus- ja Toiduameti usaldamine toidu ohutuse osas</vt:lpstr>
      <vt:lpstr>Konkreetne juhtum toidu ohutuse kahtluse kohta</vt:lpstr>
      <vt:lpstr>Konkreetne juhtum toidu ohutuse kahtluse kohta</vt:lpstr>
      <vt:lpstr>Konkreetne juhtum toidu ohutuse kahtluse kohta</vt:lpstr>
      <vt:lpstr>Konkreetne juhtum toidu ohutuse kahtluse kohta</vt:lpstr>
      <vt:lpstr>Konkreetne juhtum toidu ohutuse kahtluse kohta</vt:lpstr>
      <vt:lpstr>Konkreetne juhtum toidu ohutuse kahtluse kohta</vt:lpstr>
      <vt:lpstr>Kindlustunne teatud tootegruppide osas</vt:lpstr>
      <vt:lpstr>Kindlustunne teatud tootegruppide osas</vt:lpstr>
      <vt:lpstr>Kindlustunne teatud tootegruppide osas</vt:lpstr>
      <vt:lpstr>Kindlustunne teatud tootegruppide osas</vt:lpstr>
      <vt:lpstr>Kindlustunne teatud tootegruppide osas</vt:lpstr>
      <vt:lpstr>Kindlustunne teatud tootegruppide osas</vt:lpstr>
      <vt:lpstr>Kindlustunne teatud tootegruppide osas</vt:lpstr>
      <vt:lpstr>Kindlustunne teatud tootegruppide osas</vt:lpstr>
      <vt:lpstr>Kindlustunne teatud tootegruppide osas</vt:lpstr>
      <vt:lpstr>Kindlustunne teatud tootegruppide osas</vt:lpstr>
      <vt:lpstr>Kindlustunne teatud tootegruppide osas</vt:lpstr>
      <vt:lpstr>Kindlustunne teatud tootegruppide osas</vt:lpstr>
      <vt:lpstr>Lisakommentaarid toidu ohutuse teemal (lahtised vastused)</vt:lpstr>
      <vt:lpstr>Lisa kommentaarid</vt:lpstr>
      <vt:lpstr>Lisa kommentaarid</vt:lpstr>
      <vt:lpstr>Lisa kommentaarid</vt:lpstr>
      <vt:lpstr>Lisakommentaarid</vt:lpstr>
      <vt:lpstr>Hinnang oma tervisele</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lukasv</dc:creator>
  <cp:lastModifiedBy>Maarja Malm</cp:lastModifiedBy>
  <cp:revision>1248</cp:revision>
  <dcterms:created xsi:type="dcterms:W3CDTF">2015-10-16T12:34:11Z</dcterms:created>
  <dcterms:modified xsi:type="dcterms:W3CDTF">2022-03-21T09:27:46Z</dcterms:modified>
</cp:coreProperties>
</file>