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341" r:id="rId5"/>
    <p:sldId id="342" r:id="rId6"/>
    <p:sldId id="259" r:id="rId7"/>
    <p:sldId id="260" r:id="rId8"/>
    <p:sldId id="343" r:id="rId9"/>
    <p:sldId id="344"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345" r:id="rId34"/>
    <p:sldId id="346"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7" r:id="rId58"/>
    <p:sldId id="308" r:id="rId59"/>
    <p:sldId id="309" r:id="rId60"/>
    <p:sldId id="310" r:id="rId61"/>
    <p:sldId id="311" r:id="rId62"/>
    <p:sldId id="312" r:id="rId63"/>
    <p:sldId id="347" r:id="rId64"/>
    <p:sldId id="348" r:id="rId65"/>
    <p:sldId id="313" r:id="rId66"/>
    <p:sldId id="314" r:id="rId67"/>
    <p:sldId id="315" r:id="rId68"/>
    <p:sldId id="316" r:id="rId69"/>
    <p:sldId id="323" r:id="rId70"/>
    <p:sldId id="328" r:id="rId71"/>
    <p:sldId id="334" r:id="rId72"/>
    <p:sldId id="335" r:id="rId73"/>
    <p:sldId id="336" r:id="rId74"/>
    <p:sldId id="337" r:id="rId75"/>
    <p:sldId id="338" r:id="rId76"/>
    <p:sldId id="339" r:id="rId77"/>
    <p:sldId id="340" r:id="rId78"/>
  </p:sldIdLst>
  <p:sldSz cx="9144000" cy="6858000" type="screen4x3"/>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p:scale>
          <a:sx n="62" d="100"/>
          <a:sy n="62" d="100"/>
        </p:scale>
        <p:origin x="14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240"/>
            <a:ext cx="8228880" cy="1145160"/>
          </a:xfrm>
          <a:prstGeom prst="rect">
            <a:avLst/>
          </a:prstGeom>
        </p:spPr>
        <p:txBody>
          <a:bodyPr lIns="0" tIns="0" rIns="0" bIns="0" anchor="ctr">
            <a:spAutoFit/>
          </a:bodyPr>
          <a:lstStyle/>
          <a:p>
            <a:r>
              <a:rPr lang="en-US" sz="1800" b="0" strike="noStrike" spc="-1">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s://www.emta.ee/sites/default/files/ariklient/tulu-kulu-kaive-kasum/maksudeklaratsioonid/tsd-esd-ja-toendid/2015/Vorm_ESD_2015.pdf"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hyperlink" Target="https://www.riigiteataja.ee/akt/117032015010?leiaKehtiv#para115"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hyperlink" Target="https://www.riigiteataja.ee/akt/113032014050?leiaKehtiv#para9" TargetMode="Externa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hyperlink" Target="https://www.riigiteataja.ee/akt/RaKS#para5lg4p5" TargetMode="Externa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hyperlink" Target="https://www.riigiteataja.ee/akt/128122017077?leiaKehtiv#para48lg5b5" TargetMode="Externa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hyperlink" Target="https://pilvebyroo.ee/kingitus/"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hyperlink" Target="https://www.riigiteataja.ee/akt/124122016001" TargetMode="Externa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s://www.riigiteataja.ee/akt/128122017074" TargetMode="External"/><Relationship Id="rId2" Type="http://schemas.openxmlformats.org/officeDocument/2006/relationships/hyperlink" Target="https://www.riigiteataja.ee/akt/106042016013?leiaKehtiv#para3" TargetMode="Externa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hyperlink" Target="https://www.riigiteataja.ee/akt/108072016039#para12b2"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rmp.ee/maksud/sotsiaalmaks/minimaalne-sotsiaalmaksu-kohustus-alates-2001-aastast-2014-01-14" TargetMode="Externa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hyperlink" Target="https://www.emta.ee/sites/default/files/eraklient/tulu-deklareerimine/deklaratsioonide-vormid/2018/vorm_E.pdf" TargetMode="Externa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www.rmp.ee/toooigus/tootasu-ja-maksustamine/tootuskindlustus/tootuskindlustusmakse-maarad-alates-2003-aastast-2010-11-17"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11640" y="764640"/>
            <a:ext cx="7771680" cy="14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3200" b="1" strike="noStrike" spc="-1">
                <a:solidFill>
                  <a:srgbClr val="000000"/>
                </a:solidFill>
                <a:latin typeface="Tahoma"/>
                <a:ea typeface="Tahoma"/>
              </a:rPr>
              <a:t>„FIE raamatupidamine ja tuludeklaratsiooni täitmine“</a:t>
            </a:r>
            <a:endParaRPr lang="en-US" sz="3200" b="0" strike="noStrike" spc="-1">
              <a:latin typeface="Arial"/>
            </a:endParaRPr>
          </a:p>
        </p:txBody>
      </p:sp>
      <p:sp>
        <p:nvSpPr>
          <p:cNvPr id="77" name="CustomShape 2"/>
          <p:cNvSpPr/>
          <p:nvPr/>
        </p:nvSpPr>
        <p:spPr>
          <a:xfrm>
            <a:off x="1371600" y="3886200"/>
            <a:ext cx="6400080" cy="175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7000"/>
          </a:bodyPr>
          <a:lstStyle/>
          <a:p>
            <a:pPr algn="ctr">
              <a:lnSpc>
                <a:spcPct val="100000"/>
              </a:lnSpc>
              <a:spcBef>
                <a:spcPts val="641"/>
              </a:spcBef>
            </a:pPr>
            <a:endParaRPr lang="en-US" sz="1800" b="0" strike="noStrike" spc="-1">
              <a:latin typeface="Arial"/>
            </a:endParaRPr>
          </a:p>
          <a:p>
            <a:pPr algn="ctr">
              <a:lnSpc>
                <a:spcPct val="100000"/>
              </a:lnSpc>
              <a:spcBef>
                <a:spcPts val="641"/>
              </a:spcBef>
            </a:pPr>
            <a:endParaRPr lang="en-US" sz="1800" b="0" strike="noStrike" spc="-1">
              <a:latin typeface="Arial"/>
            </a:endParaRPr>
          </a:p>
          <a:p>
            <a:pPr algn="ctr">
              <a:lnSpc>
                <a:spcPct val="100000"/>
              </a:lnSpc>
              <a:spcBef>
                <a:spcPts val="641"/>
              </a:spcBef>
            </a:pPr>
            <a:r>
              <a:rPr lang="en-US" sz="3200" b="1" strike="noStrike" spc="-1">
                <a:solidFill>
                  <a:srgbClr val="8B8B8B"/>
                </a:solidFill>
                <a:latin typeface="Tahoma"/>
                <a:ea typeface="Tahoma"/>
              </a:rPr>
              <a:t>KOOLITAJA: AINO VOORO</a:t>
            </a:r>
            <a:endParaRPr lang="en-US" sz="3200" b="0" strike="noStrike" spc="-1">
              <a:latin typeface="Arial"/>
            </a:endParaRPr>
          </a:p>
          <a:p>
            <a:pPr algn="ctr">
              <a:lnSpc>
                <a:spcPct val="100000"/>
              </a:lnSpc>
              <a:spcBef>
                <a:spcPts val="641"/>
              </a:spcBef>
            </a:pPr>
            <a:r>
              <a:rPr lang="en-US" sz="3200" b="1" strike="noStrike" spc="-1">
                <a:solidFill>
                  <a:srgbClr val="8B8B8B"/>
                </a:solidFill>
                <a:latin typeface="Tahoma"/>
                <a:ea typeface="Tahoma"/>
              </a:rPr>
              <a:t> </a:t>
            </a:r>
            <a:endParaRPr lang="en-US" sz="3200" b="0" strike="noStrike" spc="-1">
              <a:latin typeface="Arial"/>
            </a:endParaRPr>
          </a:p>
        </p:txBody>
      </p:sp>
      <p:pic>
        <p:nvPicPr>
          <p:cNvPr id="78" name="Picture 3"/>
          <p:cNvPicPr/>
          <p:nvPr/>
        </p:nvPicPr>
        <p:blipFill>
          <a:blip r:embed="rId2"/>
          <a:stretch/>
        </p:blipFill>
        <p:spPr>
          <a:xfrm>
            <a:off x="2224080" y="2133000"/>
            <a:ext cx="4695120" cy="222804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Calibri"/>
              </a:rPr>
              <a:t>järgneb</a:t>
            </a:r>
            <a:endParaRPr lang="en-US" sz="2800" b="0" strike="noStrike" spc="-1">
              <a:latin typeface="Arial"/>
            </a:endParaRPr>
          </a:p>
        </p:txBody>
      </p:sp>
      <p:sp>
        <p:nvSpPr>
          <p:cNvPr id="9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Abikaasana käsitlemise aluseks on </a:t>
            </a:r>
            <a:r>
              <a:rPr lang="en-US" sz="3200" b="1" strike="noStrike" spc="-1">
                <a:solidFill>
                  <a:srgbClr val="000000"/>
                </a:solidFill>
                <a:latin typeface="Calibri"/>
              </a:rPr>
              <a:t>registreeritud kehtiv abielu</a:t>
            </a:r>
            <a:r>
              <a:rPr lang="en-US" sz="3200" b="0" strike="noStrike" spc="-1">
                <a:solidFill>
                  <a:srgbClr val="000000"/>
                </a:solidFill>
                <a:latin typeface="Calibri"/>
              </a:rPr>
              <a:t>.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Olulisust ei oma see, milliseid ülesandeid abikaasa täidab.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Võimalik on täita nii neid ülesandeid, mis on otseselt vajalikud ettevõtlustulu teenimiseks (nt karjalaudas loomade talitamine), kui ka neid ülesandeid, mis on abistava iseloomuga (nt FIE raamatupidamise korraldamine).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Abikaasa registreerimise õigus laieneb kõikidele FIE-dele, olenemata nende tegevusvaldkonnast (v.a notar, kohtutäitur, vandetõlk).</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9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7000"/>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FIE abikaasa registreerimine kindlustatud staatuse saamiseks </a:t>
            </a:r>
            <a:r>
              <a:rPr lang="en-US" sz="2400" b="1" strike="noStrike" spc="-1">
                <a:solidFill>
                  <a:srgbClr val="000000"/>
                </a:solidFill>
                <a:latin typeface="Tahoma"/>
                <a:ea typeface="Tahoma"/>
              </a:rPr>
              <a:t>on FIE õigus, mitte kohustus</a:t>
            </a:r>
            <a:r>
              <a:rPr lang="en-US" sz="2400" b="0" strike="noStrike" spc="-1">
                <a:solidFill>
                  <a:srgbClr val="000000"/>
                </a:solidFill>
                <a:latin typeface="Tahoma"/>
                <a:ea typeface="Tahoma"/>
              </a:rPr>
              <a:t>!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Seadus lubab FIE-l ja tema abikaasal endil otsustada, kas see on vajalik või mitte.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FIE abikaasa registreerimise ja registrist kustutamise aluseks on FIE otsus tagada tema ettevõtluses osalevale abikaasale kindlustuskaitse või see lõpetada.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FIE abikaasa töötamise registris registreerimise korral tekib FIE-l </a:t>
            </a:r>
            <a:r>
              <a:rPr lang="en-US" sz="2400" b="1" strike="noStrike" spc="-1">
                <a:solidFill>
                  <a:srgbClr val="000000"/>
                </a:solidFill>
                <a:latin typeface="Tahoma"/>
                <a:ea typeface="Tahoma"/>
              </a:rPr>
              <a:t>kohustus</a:t>
            </a:r>
            <a:r>
              <a:rPr lang="en-US" sz="2400" b="0" strike="noStrike" spc="-1">
                <a:solidFill>
                  <a:srgbClr val="000000"/>
                </a:solidFill>
                <a:latin typeface="Tahoma"/>
                <a:ea typeface="Tahoma"/>
              </a:rPr>
              <a:t> maksta abikaasa eest sotsiaalmaksu.</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ea typeface="Tahoma"/>
              </a:rPr>
              <a:t>FIE abikaasad, kes on registreeritud FIE avalduse alusel maksukohustuslaste registris, on seisuga 01.01.2019 töötamise registrisse üle tõstetud.</a:t>
            </a: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48000"/>
          </a:bodyPr>
          <a:lstStyle/>
          <a:p>
            <a:pPr algn="ctr">
              <a:lnSpc>
                <a:spcPct val="100000"/>
              </a:lnSpc>
            </a:pPr>
            <a:br/>
            <a:br/>
            <a:r>
              <a:rPr lang="en-US" sz="3100" b="1" strike="noStrike" spc="-1">
                <a:solidFill>
                  <a:srgbClr val="000000"/>
                </a:solidFill>
                <a:latin typeface="Calibri"/>
              </a:rPr>
              <a:t>Abikaasa eest sotsiaalmaksu arvestamine, deklareerimine ja tasumine</a:t>
            </a:r>
            <a:br/>
            <a:endParaRPr lang="en-US" sz="3100" b="0" strike="noStrike" spc="-1">
              <a:latin typeface="Arial"/>
            </a:endParaRPr>
          </a:p>
        </p:txBody>
      </p:sp>
      <p:sp>
        <p:nvSpPr>
          <p:cNvPr id="9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Abikaasa andmete kandmisega töötamise registrisse tekib FIE-l abikaasa eest sotsiaalmaksu maksmise kohustus.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Abikaasa eest makstava maksusumma arvutab FIE ise.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Sotsiaalmaks arvestatakse iga kalendrikuu kohta. Abikaasa eest sotsiaalmaksu arvutamisel võetakse aluseks sotsiaalmaksu kuumäär. </a:t>
            </a:r>
            <a:endParaRPr lang="en-US" sz="24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Tahoma"/>
                <a:ea typeface="Tahoma"/>
              </a:rPr>
              <a:t>2019. aastal on kuumääraks 500 eurot – seega ühe makse suuruseks on 165 eurot kuus (500 × 33%).</a:t>
            </a: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US" sz="2800" b="1" strike="noStrike" spc="-1">
                <a:solidFill>
                  <a:srgbClr val="000000"/>
                </a:solidFill>
                <a:latin typeface="Tahoma"/>
                <a:ea typeface="Tahoma"/>
              </a:rPr>
              <a:t>Sotsiaalmaksu kohustus ei teki terve kuu eest järgmistel juhtudel:</a:t>
            </a:r>
            <a:endParaRPr lang="en-US" sz="2800" b="0" strike="noStrike" spc="-1">
              <a:latin typeface="Arial"/>
            </a:endParaRPr>
          </a:p>
        </p:txBody>
      </p:sp>
      <p:sp>
        <p:nvSpPr>
          <p:cNvPr id="9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7000"/>
          </a:bodyPr>
          <a:lstStyle/>
          <a:p>
            <a:pPr>
              <a:lnSpc>
                <a:spcPct val="100000"/>
              </a:lnSpc>
              <a:spcBef>
                <a:spcPts val="479"/>
              </a:spcBef>
            </a:pP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Abikaasa</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kandmisel</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töötamise</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registrisse</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kustutamisel</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registrist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sellel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arvestatakse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proportsionaalselt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registris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olemise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kalendripäevade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arvuga</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0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Abikaasal</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töövõimetuslehe</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väljastamisel</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sellel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arvestatakse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proportsionaalselt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töövõimetuslehele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märgitud</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perioodile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eelnevate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järgnevate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kalendripäevade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arvuga</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20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Töövõimetusleht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väljastatud</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perioodil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3.–12.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september</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siis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septembrikuu</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võrdub</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500/30 × (30 – 10) × 33% = 110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0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Abikaasale</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riikliku</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pensioni </a:t>
            </a:r>
            <a:r>
              <a:rPr lang="en-US" sz="20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määramisel</a:t>
            </a:r>
            <a:r>
              <a:rPr lang="en-US" sz="20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sellel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kuul</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arvestatakse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proportsionaalselt</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riikliku</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pensioni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saajaks</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saamisele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eelnevate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kalendripäevade</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0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arvuga</a:t>
            </a:r>
            <a:r>
              <a:rPr lang="en-US"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000" b="0" strike="noStrike" spc="-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9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4000"/>
          </a:bodyPr>
          <a:lstStyle/>
          <a:p>
            <a:pPr>
              <a:lnSpc>
                <a:spcPct val="100000"/>
              </a:lnSpc>
              <a:spcBef>
                <a:spcPts val="479"/>
              </a:spcBef>
            </a:pPr>
            <a:r>
              <a:rPr lang="en-US" sz="2400" b="1" strike="noStrike" spc="-1">
                <a:solidFill>
                  <a:srgbClr val="000000"/>
                </a:solidFill>
                <a:latin typeface="Tahoma"/>
                <a:ea typeface="Tahoma"/>
              </a:rPr>
              <a:t>Kui FIE ei tegele ettevõtlusega</a:t>
            </a:r>
            <a:r>
              <a:rPr lang="en-US" sz="2400" b="0" strike="noStrike" spc="-1">
                <a:solidFill>
                  <a:srgbClr val="000000"/>
                </a:solidFill>
                <a:latin typeface="Tahoma"/>
                <a:ea typeface="Tahoma"/>
              </a:rPr>
              <a:t>, siis selle perioodi eest ei tule abikaasa eest ka sotsiaalmaksu maksta. Ettevõtlusega mittetegelemise põhjuseks võib olla nii ettevõtluse peatamine, tegevuse ajutisus või hooajalisus ning samuti tegevuse lõpetamine. </a:t>
            </a:r>
            <a:endParaRPr lang="en-US" sz="2400" b="0" strike="noStrike" spc="-1">
              <a:latin typeface="Arial"/>
            </a:endParaRPr>
          </a:p>
          <a:p>
            <a:pPr>
              <a:lnSpc>
                <a:spcPct val="100000"/>
              </a:lnSpc>
              <a:spcBef>
                <a:spcPts val="479"/>
              </a:spcBef>
            </a:pPr>
            <a:r>
              <a:rPr lang="en-US" sz="2400" b="0" strike="noStrike" spc="-1">
                <a:solidFill>
                  <a:srgbClr val="000000"/>
                </a:solidFill>
                <a:latin typeface="Tahoma"/>
                <a:ea typeface="Tahoma"/>
              </a:rPr>
              <a:t>Selles kuus, mil eelnimetatud sündmus toimub, makstakse sotsiaalmaksu proportsionaalselt tegutsemise päevade arvuga. </a:t>
            </a:r>
            <a:endParaRPr lang="en-US" sz="2400" b="0" strike="noStrike" spc="-1">
              <a:latin typeface="Arial"/>
            </a:endParaRPr>
          </a:p>
          <a:p>
            <a:pPr>
              <a:lnSpc>
                <a:spcPct val="100000"/>
              </a:lnSpc>
              <a:spcBef>
                <a:spcPts val="479"/>
              </a:spcBef>
            </a:pPr>
            <a:r>
              <a:rPr lang="en-US" sz="2400" b="0" strike="noStrike" spc="-1">
                <a:solidFill>
                  <a:srgbClr val="000000"/>
                </a:solidFill>
                <a:latin typeface="Tahoma"/>
                <a:ea typeface="Tahoma"/>
              </a:rPr>
              <a:t>FIE-l ei tule edastada enda kohta andmeid Maksu- ja Tolliametile, neid saab maksuhaldur äriregistrist.</a:t>
            </a:r>
            <a:endParaRPr lang="en-US" sz="2400" b="0" strike="noStrike" spc="-1">
              <a:latin typeface="Arial"/>
            </a:endParaRPr>
          </a:p>
          <a:p>
            <a:pPr>
              <a:lnSpc>
                <a:spcPct val="100000"/>
              </a:lnSpc>
              <a:spcBef>
                <a:spcPts val="479"/>
              </a:spcBef>
            </a:pPr>
            <a:r>
              <a:rPr lang="en-US" sz="2400" b="0" strike="noStrike" spc="-1">
                <a:solidFill>
                  <a:srgbClr val="000000"/>
                </a:solidFill>
                <a:latin typeface="Tahoma"/>
                <a:ea typeface="Tahoma"/>
              </a:rPr>
              <a:t>Abikaasa eest arvestatud sotsiaalmaksu peab FIE deklareerima </a:t>
            </a:r>
            <a:r>
              <a:rPr lang="en-US" sz="2400" b="0" u="sng" strike="noStrike" spc="-1">
                <a:solidFill>
                  <a:srgbClr val="0000FF"/>
                </a:solidFill>
                <a:uFillTx/>
                <a:latin typeface="Tahoma"/>
                <a:ea typeface="Tahoma"/>
                <a:hlinkClick r:id="rId2"/>
              </a:rPr>
              <a:t>maksudeklaratsiooni vormil ESD</a:t>
            </a: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500" lnSpcReduction="20000"/>
          </a:bodyPr>
          <a:lstStyle/>
          <a:p>
            <a:pPr algn="ctr">
              <a:lnSpc>
                <a:spcPct val="100000"/>
              </a:lnSpc>
            </a:pPr>
            <a:br>
              <a:rPr dirty="0"/>
            </a:br>
            <a:br>
              <a:rPr dirty="0"/>
            </a:b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Mida</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saate</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teha</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et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teie</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maksuasjad</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oleksid</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korras</a:t>
            </a:r>
            <a:br>
              <a:rPr dirty="0"/>
            </a:br>
            <a:endParaRPr lang="en-US" sz="3100" b="0" strike="noStrike" spc="-1" dirty="0">
              <a:latin typeface="Arial"/>
            </a:endParaRPr>
          </a:p>
        </p:txBody>
      </p:sp>
      <p:sp>
        <p:nvSpPr>
          <p:cNvPr id="10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Jälgige, et maksud on deklareeritud ja tasutud õigeaegselt. Kui ettevõte on sattunud raskustesse ja maksude õigeaegne tasumine on muutumas keeruliseks või juba raskendatud, uurige maksuvõlgade ajatamise võimalust;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Registreerige oma töötajad õigeaegselt töötamise registris ehk TÖRis;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Esitage deklareerimisel korrektseid ja tõeseid andmeid. Kontrolli sattumisel mängivad olulist rolli teie deklareeritavad andmed võrreldes samal tegevusalal  ja piirkonnas tegutsevate sarnaste ettevõtetega;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Olge kursis maksumuudatustega – see aitab teadmatusest tulenevaid eksimusi vältida.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FIE ettevõtlusvormi eelised ja puudused</a:t>
            </a:r>
            <a:endParaRPr lang="en-US" sz="2800" b="0" strike="noStrike" spc="-1">
              <a:latin typeface="Arial"/>
            </a:endParaRPr>
          </a:p>
        </p:txBody>
      </p:sp>
      <p:sp>
        <p:nvSpPr>
          <p:cNvPr id="10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0" strike="noStrike" spc="-1">
                <a:solidFill>
                  <a:srgbClr val="000000"/>
                </a:solidFill>
                <a:latin typeface="Tahoma"/>
                <a:ea typeface="Tahoma"/>
              </a:rPr>
              <a:t>FIE plussid: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kassapõhine arvestus – raha laekumine on tulu ja väljaminek kulu;</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kassapõhine arvestus on väga mugav näiteks väikesemahulise tegevuse juures, ei mingit lõngajääkide kaalumist;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vähem bürokraatiat – raamatupidamine on lihtne, aastaaruannet ei pea tegema, ainult tuludeklaratsiooni;</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privaatsem – kuna FIE aastaaruannet ei esita, siis tema varadest kellelgi ülevaadet ei ole;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asutamine on lihtne ja odav, põhikirja pole vaja;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0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spetsiaalsed</a:t>
            </a:r>
            <a:r>
              <a:rPr lang="en-US" sz="2000" b="0" strike="noStrike" spc="-1" dirty="0">
                <a:solidFill>
                  <a:srgbClr val="000000"/>
                </a:solidFill>
                <a:latin typeface="Tahoma"/>
                <a:ea typeface="Tahoma"/>
              </a:rPr>
              <a:t> FIE </a:t>
            </a:r>
            <a:r>
              <a:rPr lang="en-US" sz="2000" b="0" strike="noStrike" spc="-1" dirty="0" err="1">
                <a:solidFill>
                  <a:srgbClr val="000000"/>
                </a:solidFill>
                <a:latin typeface="Tahoma"/>
                <a:ea typeface="Tahoma"/>
              </a:rPr>
              <a:t>maksusoodustused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põllumeestele</a:t>
            </a:r>
            <a:r>
              <a:rPr lang="en-US" sz="2000" b="0" strike="noStrike" spc="-1" dirty="0">
                <a:solidFill>
                  <a:srgbClr val="000000"/>
                </a:solidFill>
                <a:latin typeface="Tahoma"/>
                <a:ea typeface="Tahoma"/>
              </a:rPr>
              <a:t> ja </a:t>
            </a:r>
            <a:r>
              <a:rPr lang="en-US" sz="2000" b="0" strike="noStrike" spc="-1" dirty="0" err="1">
                <a:solidFill>
                  <a:srgbClr val="000000"/>
                </a:solidFill>
                <a:latin typeface="Tahoma"/>
                <a:ea typeface="Tahoma"/>
              </a:rPr>
              <a:t>metsaomanikele</a:t>
            </a:r>
            <a:r>
              <a:rPr lang="en-US" sz="2000" b="0" strike="noStrike" spc="-1" dirty="0">
                <a:solidFill>
                  <a:srgbClr val="000000"/>
                </a:solidFill>
                <a:latin typeface="Tahoma"/>
                <a:ea typeface="Tahoma"/>
              </a:rPr>
              <a:t> (</a:t>
            </a:r>
            <a:r>
              <a:rPr lang="et-EE" sz="2000" b="0" strike="noStrike" spc="-1" dirty="0">
                <a:solidFill>
                  <a:srgbClr val="000000"/>
                </a:solidFill>
                <a:latin typeface="Tahoma"/>
                <a:ea typeface="Tahoma"/>
              </a:rPr>
              <a:t>5000</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aastas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ilma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kuludokumentideta</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maksustamist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saab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edasi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lükata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erikontot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kasutades</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tegevuse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saab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maksuvabalt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ümber</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vormistada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osaühinguks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tegutsed</a:t>
            </a:r>
            <a:r>
              <a:rPr lang="en-US" sz="2000" b="0" strike="noStrike" spc="-1" dirty="0">
                <a:solidFill>
                  <a:srgbClr val="000000"/>
                </a:solidFill>
                <a:latin typeface="Tahoma"/>
                <a:ea typeface="Tahoma"/>
              </a:rPr>
              <a:t> 5a FIE-</a:t>
            </a:r>
            <a:r>
              <a:rPr lang="en-US" sz="2000" b="0" strike="noStrike" spc="-1" dirty="0" err="1">
                <a:solidFill>
                  <a:srgbClr val="000000"/>
                </a:solidFill>
                <a:latin typeface="Tahoma"/>
                <a:ea typeface="Tahoma"/>
              </a:rPr>
              <a:t>na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kogud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raha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erikontole</a:t>
            </a:r>
            <a:r>
              <a:rPr lang="en-US" sz="2000" b="0" strike="noStrike" spc="-1" dirty="0">
                <a:solidFill>
                  <a:srgbClr val="000000"/>
                </a:solidFill>
                <a:latin typeface="Tahoma"/>
                <a:ea typeface="Tahoma"/>
              </a:rPr>
              <a:t> ja </a:t>
            </a:r>
            <a:r>
              <a:rPr lang="en-US" sz="2000" b="0" strike="noStrike" spc="-1" dirty="0" err="1">
                <a:solidFill>
                  <a:srgbClr val="000000"/>
                </a:solidFill>
                <a:latin typeface="Tahoma"/>
                <a:ea typeface="Tahoma"/>
              </a:rPr>
              <a:t>siis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vormistad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oma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tegevuse</a:t>
            </a:r>
            <a:r>
              <a:rPr lang="en-US" sz="2000" b="0" strike="noStrike" spc="-1" dirty="0">
                <a:solidFill>
                  <a:srgbClr val="000000"/>
                </a:solidFill>
                <a:latin typeface="Tahoma"/>
                <a:ea typeface="Tahoma"/>
              </a:rPr>
              <a:t> OÜ-</a:t>
            </a:r>
            <a:r>
              <a:rPr lang="en-US" sz="2000" b="0" strike="noStrike" spc="-1" dirty="0" err="1">
                <a:solidFill>
                  <a:srgbClr val="000000"/>
                </a:solidFill>
                <a:latin typeface="Tahoma"/>
                <a:ea typeface="Tahoma"/>
              </a:rPr>
              <a:t>ks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ümber</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a:solidFill>
                  <a:srgbClr val="000000"/>
                </a:solidFill>
                <a:latin typeface="Tahoma"/>
                <a:ea typeface="Tahoma"/>
              </a:rPr>
              <a:t>FIE </a:t>
            </a:r>
            <a:r>
              <a:rPr lang="en-US" sz="2000" b="0" strike="noStrike" spc="-1" dirty="0" err="1">
                <a:solidFill>
                  <a:srgbClr val="000000"/>
                </a:solidFill>
                <a:latin typeface="Tahoma"/>
                <a:ea typeface="Tahoma"/>
              </a:rPr>
              <a:t>võib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täiesti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legaalselt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igapäevaselt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ettevõtlusest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teenitud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raha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kasutada</a:t>
            </a:r>
            <a:r>
              <a:rPr lang="en-US" sz="2000" b="0" strike="noStrike" spc="-1" dirty="0">
                <a:solidFill>
                  <a:srgbClr val="000000"/>
                </a:solidFill>
                <a:latin typeface="Tahoma"/>
                <a:ea typeface="Tahoma"/>
              </a:rPr>
              <a:t>, OÜ </a:t>
            </a:r>
            <a:r>
              <a:rPr lang="en-US" sz="2000" b="0" strike="noStrike" spc="-1" dirty="0" err="1">
                <a:solidFill>
                  <a:srgbClr val="000000"/>
                </a:solidFill>
                <a:latin typeface="Tahoma"/>
                <a:ea typeface="Tahoma"/>
              </a:rPr>
              <a:t>raha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tuleb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oma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rahakotist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rangelt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eraldi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hoida</a:t>
            </a:r>
            <a:r>
              <a:rPr lang="en-US" sz="2000" b="0" strike="noStrike" spc="-1" dirty="0">
                <a:solidFill>
                  <a:srgbClr val="000000"/>
                </a:solidFill>
                <a:latin typeface="Tahoma"/>
                <a:ea typeface="Tahoma"/>
              </a:rPr>
              <a:t>.</a:t>
            </a: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0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0" strike="noStrike" spc="-1">
                <a:solidFill>
                  <a:srgbClr val="000000"/>
                </a:solidFill>
                <a:latin typeface="Tahoma"/>
                <a:ea typeface="Tahoma"/>
              </a:rPr>
              <a:t>FIE miinused: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täielik isiklik vastutus (OÜ vastutus on piiratud osakapitaliga ja juhatuse liikme vastutus antud käendustega ja otseselt pahatahtliku käitumisega, siis FIE vastutab oma tegevuse eest kogu täiega);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dividende maksta ei saa, oluline miinus OÜ-ga võrreldes;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kogu eratarbeks võetav raha on maksustatud täies ulatuses, peaaegu nagu palgatulu;</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0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avansilised sotsiaalmaksu maksed, kui vajad ravikindlustust (tegelikult väga vahet ei olegi, OÜ-st pead ka maksma kui ravikindlustust vajad);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avansilised tulumaksu maksed, järgnevatel aastatel;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kodukulude jaotamine on keeruline, maksuamet pidada rangem olema siinkohal kui OÜ-dega;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suurema käibe korral on FIE käibemaksuarvestus päris keeruline;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ei saa endaga lepingut sõlmida, nt kodukontori rentimiseks või asjade müümiseks.</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Käsitletavad teemad on</a:t>
            </a:r>
            <a:endParaRPr lang="en-US" sz="2800" b="0" strike="noStrike" spc="-1">
              <a:latin typeface="Arial"/>
            </a:endParaRPr>
          </a:p>
        </p:txBody>
      </p:sp>
      <p:sp>
        <p:nvSpPr>
          <p:cNvPr id="8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tuludeklaratsioon</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E-</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vormi</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täitmine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kahjumi</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edasikandmine</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ettevõtlusvormi</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eelised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puudused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tegevust</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puudutav</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seadusandlus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kassapõhine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tekkepõhine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arvestus</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Algdokumendid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päevaraamat</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kulud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isikliku</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tarbimise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proportsiooni</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arvestus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põhivara</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arvestus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laenude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liisingute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arvestus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PRIA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toetuste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arvestus</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käibemaksukohustuslasena</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erikonto</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peatamine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lõpetamine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maksuriskid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üleandmine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pärimine</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ümberkujundamine</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äriühinguks</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879"/>
              </a:spcBef>
              <a:buClr>
                <a:srgbClr val="000000"/>
              </a:buClr>
              <a:buFont typeface="Arial"/>
              <a:buChar char="•"/>
            </a:pP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tulumaks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avansilised</a:t>
            </a:r>
            <a:r>
              <a:rPr lang="en-US" sz="3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makse</a:t>
            </a:r>
            <a:endParaRPr lang="en-US" sz="3600" b="1"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641"/>
              </a:spcBef>
            </a:pPr>
            <a:endParaRPr lang="en-US" sz="4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25000" lnSpcReduction="20000"/>
          </a:bodyPr>
          <a:lstStyle/>
          <a:p>
            <a:pPr algn="ctr">
              <a:lnSpc>
                <a:spcPct val="100000"/>
              </a:lnSpc>
            </a:pPr>
            <a:br>
              <a:rPr dirty="0"/>
            </a:br>
            <a:br>
              <a:rPr dirty="0"/>
            </a:br>
            <a:br>
              <a:rPr dirty="0"/>
            </a:br>
            <a:br>
              <a:rPr dirty="0"/>
            </a:br>
            <a:r>
              <a:rPr lang="en-US" sz="9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9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tegevust</a:t>
            </a:r>
            <a:r>
              <a:rPr lang="en-US" sz="9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9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puudutav</a:t>
            </a:r>
            <a:r>
              <a:rPr lang="en-US" sz="96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96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seadusandlus</a:t>
            </a:r>
            <a:br>
              <a:rPr sz="9600" dirty="0">
                <a:latin typeface="Tahoma" panose="020B0604030504040204" pitchFamily="34" charset="0"/>
                <a:ea typeface="Tahoma" panose="020B0604030504040204" pitchFamily="34" charset="0"/>
                <a:cs typeface="Tahoma" panose="020B0604030504040204" pitchFamily="34" charset="0"/>
              </a:rPr>
            </a:br>
            <a:br>
              <a:rPr sz="9600" dirty="0">
                <a:latin typeface="Tahoma" panose="020B0604030504040204" pitchFamily="34" charset="0"/>
                <a:ea typeface="Tahoma" panose="020B0604030504040204" pitchFamily="34" charset="0"/>
                <a:cs typeface="Tahoma" panose="020B0604030504040204" pitchFamily="34" charset="0"/>
              </a:rPr>
            </a:br>
            <a:endParaRPr lang="en-US" sz="9600" b="0" strike="noStrike" spc="-1" dirty="0">
              <a:latin typeface="Tahoma" panose="020B0604030504040204" pitchFamily="34" charset="0"/>
              <a:ea typeface="Tahoma" panose="020B0604030504040204" pitchFamily="34" charset="0"/>
              <a:cs typeface="Tahoma" panose="020B0604030504040204" pitchFamily="34" charset="0"/>
            </a:endParaRPr>
          </a:p>
        </p:txBody>
      </p:sp>
      <p:sp>
        <p:nvSpPr>
          <p:cNvPr id="11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Ettevõtlus tulumaksuseaduse </a:t>
            </a:r>
            <a:r>
              <a:rPr lang="en-US" sz="2000" b="0" strike="noStrike" spc="-1">
                <a:solidFill>
                  <a:srgbClr val="000000"/>
                </a:solidFill>
                <a:latin typeface="Tahoma"/>
                <a:ea typeface="Tahoma"/>
              </a:rPr>
              <a:t>(TuMS) tähenduses on </a:t>
            </a:r>
            <a:r>
              <a:rPr lang="en-US" sz="2000" b="1" strike="noStrike" spc="-1">
                <a:solidFill>
                  <a:srgbClr val="000000"/>
                </a:solidFill>
                <a:latin typeface="Tahoma"/>
                <a:ea typeface="Tahoma"/>
              </a:rPr>
              <a:t>isiku iseseisev majandus- või kutsetegevus</a:t>
            </a:r>
            <a:r>
              <a:rPr lang="en-US" sz="2000" b="0" strike="noStrike" spc="-1">
                <a:solidFill>
                  <a:srgbClr val="000000"/>
                </a:solidFill>
                <a:latin typeface="Tahoma"/>
                <a:ea typeface="Tahoma"/>
              </a:rPr>
              <a:t>, mille eesmärgiks on tulu saamine kauba tootmisest, müümisest või vahendamisest, teenuse osutamisest või muust tegevusest (TuMS § 14 lg 2).</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Maksuseadustes sätestatud õigused laienevad FIE-le alates tema kandmisest äriregistrisse, seega oma ettevõtlustulust võib TuMS 6. peatükis lubatud mahaarvamisi teha ainult äriregistris FIE-na registreeritud isik;</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peab pidama oma tegevuse kohta raamatupidamisarvestust;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pidama lisaks raamatupidamisarvestusele täiendavat arvestust maksustamise seisukohast tähendust omavate asjaolude kohta (maksuarvestust);</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1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FIE on tööandja, siis peab ta    registreerima oma töötajad töötamise registris  – see kohustus tekib FIE-l juhul, kui ta võtab töölepinguga või võlaõigusliku lepingu (töövõtu-, käsundus- või muu teenuste osutamiseks sõlmitud lepingu) alusel tööle inimese, kelle eest ta on kohustatud maksma makse;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FIE </a:t>
            </a:r>
            <a:r>
              <a:rPr lang="en-US" sz="2000" b="1" strike="noStrike" spc="-1">
                <a:solidFill>
                  <a:srgbClr val="000000"/>
                </a:solidFill>
                <a:latin typeface="Tahoma"/>
                <a:ea typeface="Tahoma"/>
              </a:rPr>
              <a:t>maksustatav käive kalendriaasta algusest arvates </a:t>
            </a:r>
            <a:r>
              <a:rPr lang="en-US" sz="2000" b="0" strike="noStrike" spc="-1">
                <a:solidFill>
                  <a:srgbClr val="000000"/>
                </a:solidFill>
                <a:latin typeface="Tahoma"/>
                <a:ea typeface="Tahoma"/>
              </a:rPr>
              <a:t>on ületanud 40 000 eurot, siis peab ta end nimetatud suuruses käibe tekkimise päevast Maksu- ja Tolliametis käibemaksukohustuslasena registreerima.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FIE ei ole end õigeaegselt käibemaksukohustuslasena registreerinud, siis registreeritakse ta tagasiulatuvalt. </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1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Kui FIE ei ole tasunud makse </a:t>
            </a:r>
            <a:r>
              <a:rPr lang="en-US" sz="2000" b="0" strike="noStrike" spc="-1">
                <a:solidFill>
                  <a:srgbClr val="000000"/>
                </a:solidFill>
                <a:latin typeface="Tahoma"/>
                <a:ea typeface="Tahoma"/>
              </a:rPr>
              <a:t>(sh avansilisi makseid) seadusega sätestatud tähtpäevaks, peab ta tähtajaks tasumata maksusummadelt arvestama ja tasuma </a:t>
            </a:r>
            <a:r>
              <a:rPr lang="en-US" sz="2000" b="1" strike="noStrike" spc="-1">
                <a:solidFill>
                  <a:srgbClr val="000000"/>
                </a:solidFill>
                <a:latin typeface="Tahoma"/>
                <a:ea typeface="Tahoma"/>
              </a:rPr>
              <a:t>intressi 0,06% päevas.</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Intressi arvestatakse alates päevast, mis järgneb päevale, millal maksu tasumine seaduse järgi pidi toimuma, kuni tasumise või tasaarvestamise päevani, viimane kaasa arvatud (</a:t>
            </a:r>
            <a:r>
              <a:rPr lang="en-US" sz="2000" b="0" u="sng" strike="noStrike" spc="-1">
                <a:solidFill>
                  <a:srgbClr val="0000FF"/>
                </a:solidFill>
                <a:uFillTx/>
                <a:latin typeface="Tahoma"/>
                <a:ea typeface="Tahoma"/>
                <a:hlinkClick r:id="rId2"/>
              </a:rPr>
              <a:t>maksukorralduse seaduse §-d 115</a:t>
            </a:r>
            <a:r>
              <a:rPr lang="en-US" sz="2000" b="0" strike="noStrike" spc="-1">
                <a:solidFill>
                  <a:srgbClr val="000000"/>
                </a:solidFill>
                <a:latin typeface="Tahoma"/>
                <a:ea typeface="Tahoma"/>
              </a:rPr>
              <a:t> ja 117).</a:t>
            </a:r>
            <a:endParaRPr lang="en-US" sz="2000" b="0" strike="noStrike" spc="-1">
              <a:latin typeface="Arial"/>
            </a:endParaRPr>
          </a:p>
          <a:p>
            <a:pPr>
              <a:lnSpc>
                <a:spcPct val="100000"/>
              </a:lnSpc>
              <a:spcBef>
                <a:spcPts val="400"/>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br/>
            <a:r>
              <a:rPr lang="en-US" sz="2800" b="1" strike="noStrike" spc="-1">
                <a:solidFill>
                  <a:srgbClr val="000000"/>
                </a:solidFill>
                <a:latin typeface="Tahoma"/>
                <a:ea typeface="Tahoma"/>
              </a:rPr>
              <a:t>FIE kassapõhine ja tekkepõhine arvestus</a:t>
            </a:r>
            <a:endParaRPr lang="en-US" sz="2800" b="0" strike="noStrike" spc="-1">
              <a:latin typeface="Arial"/>
            </a:endParaRPr>
          </a:p>
        </p:txBody>
      </p:sp>
      <p:sp>
        <p:nvSpPr>
          <p:cNvPr id="11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360"/>
              </a:spcBef>
            </a:pPr>
            <a:r>
              <a:rPr lang="en-US" sz="1800" b="1" strike="noStrike" spc="-1">
                <a:solidFill>
                  <a:srgbClr val="000000"/>
                </a:solidFill>
                <a:latin typeface="Tahoma"/>
                <a:ea typeface="Tahoma"/>
              </a:rPr>
              <a:t>Kassapõhine raamatupidamine on lihtsustatud arvestus, kus oluline on vaid raha liikumine.</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Tulu kajastatakse siis, kui raha laekub ja kulu – siis, kui raha makstakse. </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Eestis on kassapõhist raamatupidamist lubatud kasutada ainult FIE-del.</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See on lihtne ja loogiline süsteem, kergelt mõistetav.</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Kassapõhisel raamatupidamisel on aga omad miinused, kuna osa infot läheb kaduma. </a:t>
            </a:r>
            <a:endParaRPr lang="en-US" sz="1800" b="0" strike="noStrike" spc="-1">
              <a:latin typeface="Arial"/>
            </a:endParaRPr>
          </a:p>
          <a:p>
            <a:pPr marL="743040" lvl="1" indent="-285120">
              <a:lnSpc>
                <a:spcPct val="100000"/>
              </a:lnSpc>
              <a:spcBef>
                <a:spcPts val="360"/>
              </a:spcBef>
              <a:buClr>
                <a:srgbClr val="000000"/>
              </a:buClr>
              <a:buFont typeface="Arial"/>
              <a:buChar char="–"/>
            </a:pPr>
            <a:r>
              <a:rPr lang="en-US" sz="1800" b="0" strike="noStrike" spc="-1">
                <a:solidFill>
                  <a:srgbClr val="000000"/>
                </a:solidFill>
                <a:latin typeface="Tahoma"/>
                <a:ea typeface="Tahoma"/>
              </a:rPr>
              <a:t>Raamatupidamises puudub info laekumata müügiarvete ja maksmata ostuarvete kohta. </a:t>
            </a:r>
            <a:endParaRPr lang="en-US" sz="1800" b="0" strike="noStrike" spc="-1">
              <a:latin typeface="Arial"/>
            </a:endParaRPr>
          </a:p>
          <a:p>
            <a:pPr marL="743040" lvl="1" indent="-285120">
              <a:lnSpc>
                <a:spcPct val="100000"/>
              </a:lnSpc>
              <a:spcBef>
                <a:spcPts val="360"/>
              </a:spcBef>
              <a:buClr>
                <a:srgbClr val="000000"/>
              </a:buClr>
              <a:buFont typeface="Arial"/>
              <a:buChar char="–"/>
            </a:pPr>
            <a:r>
              <a:rPr lang="en-US" sz="1800" b="0" strike="noStrike" spc="-1">
                <a:solidFill>
                  <a:srgbClr val="000000"/>
                </a:solidFill>
                <a:latin typeface="Tahoma"/>
                <a:ea typeface="Tahoma"/>
              </a:rPr>
              <a:t>Paremal juhul on isiklikus arvepidamises olemas üks exceli tabel, kus tulevased kohustused kirjas. </a:t>
            </a:r>
            <a:endParaRPr lang="en-US" sz="1800" b="0" strike="noStrike" spc="-1">
              <a:latin typeface="Arial"/>
            </a:endParaRPr>
          </a:p>
          <a:p>
            <a:pPr marL="743040" lvl="1" indent="-285120">
              <a:lnSpc>
                <a:spcPct val="100000"/>
              </a:lnSpc>
              <a:spcBef>
                <a:spcPts val="360"/>
              </a:spcBef>
              <a:buClr>
                <a:srgbClr val="000000"/>
              </a:buClr>
              <a:buFont typeface="Arial"/>
              <a:buChar char="–"/>
            </a:pPr>
            <a:r>
              <a:rPr lang="en-US" sz="1800" b="0" strike="noStrike" spc="-1">
                <a:solidFill>
                  <a:srgbClr val="000000"/>
                </a:solidFill>
                <a:latin typeface="Tahoma"/>
                <a:ea typeface="Tahoma"/>
              </a:rPr>
              <a:t>Kehvemal juhul on arved on laual kuhjas või meilipostkastis peidus.</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1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Tekkepõhine raamatupidamine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Tulud ja kulud kajastatakse nende tekkimise ajal, sõltumata raha liikumisest.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Tulu/kulu loetakse tekkinuks, kui kauba omandiõigus on üle läinud või teenus osutatud (kauba müügitehingu juures peab arvestama ka tarnetingimusi).</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Kõigil äriühingutel tuleb kasutada tekkepõhist raamatupidamist ja FIE-del on see samuti lubatud alternatiiv.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FIE-de puhul tekitab tekkepõhine raamatupidamine mõningase segaduse, kuna tuludeklaratsioon tuleb esitada kassapõhise arvestuse alusel.</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9000"/>
          </a:bodyPr>
          <a:lstStyle/>
          <a:p>
            <a:pPr algn="ctr">
              <a:lnSpc>
                <a:spcPct val="100000"/>
              </a:lnSpc>
            </a:pPr>
            <a:br/>
            <a:r>
              <a:rPr lang="en-US" sz="3100" b="1" strike="noStrike" spc="-1">
                <a:solidFill>
                  <a:srgbClr val="000000"/>
                </a:solidFill>
                <a:latin typeface="Tahoma"/>
                <a:ea typeface="Tahoma"/>
              </a:rPr>
              <a:t>Algdokumendid ja päevaraamat</a:t>
            </a:r>
            <a:br/>
            <a:endParaRPr lang="en-US" sz="3100" b="0" strike="noStrike" spc="-1">
              <a:latin typeface="Arial"/>
            </a:endParaRPr>
          </a:p>
        </p:txBody>
      </p:sp>
      <p:sp>
        <p:nvSpPr>
          <p:cNvPr id="12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Algdokument peab sisaldama majandustehingu kohta vähemalt järgmisi andmeid</a:t>
            </a:r>
            <a:r>
              <a:rPr lang="en-US" sz="2000" b="0" strike="noStrike" spc="-1">
                <a:solidFill>
                  <a:srgbClr val="000000"/>
                </a:solidFill>
                <a:latin typeface="Tahoma"/>
                <a:ea typeface="Tahoma"/>
              </a:rPr>
              <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toimumisaeg;</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majandusliku sisu kirjeldus;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arvnäitajad, näiteks kogus, hind ja summa.</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Kui raamatupidamiskohustuslase tehingupooleks on raamatupidamiskohustuslane, riigiraamatupidamiskohustuslane või välismaa juriidiline isik, peab kauba võõrandamise või teenuse osutamise kohta esitatud arve ka sisaldama arve numbrit või muud identifitseerimistunnust ja tehingupooli identifitseerida võimaldavaid andmeid.</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2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Käibemaksuseadus § 37</a:t>
            </a:r>
            <a:r>
              <a:rPr lang="en-US" sz="2000" b="0" strike="noStrike" spc="-1">
                <a:solidFill>
                  <a:srgbClr val="000000"/>
                </a:solidFill>
                <a:latin typeface="Tahoma"/>
                <a:ea typeface="Tahoma"/>
              </a:rPr>
              <a:t>:</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Arvele tuleb märkida: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arve järjekorranumber ja väljastamise kuupäev;</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maksukohustuslase nimi, aadress, maksukohustuslasena registreerimise number;</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soetaja või teenuse saaja nimi ja aadress;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soetaja või teenuse saaja maksukohustuslasena registreerimise number, kui tal on maksukohustus kauba soetamisel või teenuse saamisel;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või teenuse nimetus või kirjeldus;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kogus või teenuse maht;</a:t>
            </a:r>
            <a:endParaRPr lang="en-US" sz="2000" b="0" strike="noStrike" spc="-1">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2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väljastamise või teenuse osutamise kuupäev või kauba või teenuse eest osalise või täieliku makse laekumise kuupäev, kui see on kindlaks määratav ja erinev arve väljastamise kuupäevast;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või teenuse hind ilma käibemaksuta ning allahindlus, kui see pole hinna sisse arvatud;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maksustatav summa käibemaksumäärade kaupa koos kohaldatavate käibemaksumääradega või maksuvaba käibe summa;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tasumisele kuuluv käibemaksusumma, välja arvatud seaduses sätestatud juhtudel. Käibemaksusumma märgitakse eurodes.</a:t>
            </a:r>
            <a:endParaRPr lang="en-US" sz="2000" b="0" strike="noStrike" spc="-1">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2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Lihtsustatud arve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Käibemaksuseaduse § 37 lõike 9 kohaselt on võimalik väljastada lihtsustatud nõuetele vastavaid arveid juhul, kui arve väljastatakse reisijateveo teenuse osutamisel või parkimisautomaadi, automaattankla makseterminali jm samalaadsete aparaatide kaudu.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See tähendab, et näiteks automaattankla tšekk kõlbab sisendkäibemaksu mahaarvamiseks juhul, kui see on kuni 160€ ilma käibemaksuta ja vastab lihtsustatud arve nõuetele. </a:t>
            </a:r>
            <a:endParaRPr lang="en-US" sz="2000" b="0" strike="noStrike" spc="-1">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2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1" strike="noStrike" spc="-1">
                <a:solidFill>
                  <a:srgbClr val="000000"/>
                </a:solidFill>
                <a:latin typeface="Tahoma"/>
                <a:ea typeface="Tahoma"/>
              </a:rPr>
              <a:t>Minimaalselt on nõutud järgmised andmed</a:t>
            </a:r>
            <a:r>
              <a:rPr lang="en-US" sz="2000" b="0" strike="noStrike" spc="-1">
                <a:solidFill>
                  <a:srgbClr val="000000"/>
                </a:solidFill>
                <a:latin typeface="Tahoma"/>
                <a:ea typeface="Tahoma"/>
              </a:rPr>
              <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 arve number,</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 maksukohustuslase nimi ja registreerimise number,</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 kauba või teenuse nimetus või kirjeldus ning</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 maksustatav summa ja tasumisele kuuluv käibemaksusumma.</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Kuna näiteks automaattankla poolt väljastatud arvel ei ole peal andmeid ostja kohta, siis lõike 11 kohaselt peab kauba või teenuse ostnud maksukohustuslane ise arvele märkima </a:t>
            </a:r>
            <a:r>
              <a:rPr lang="en-US" sz="2000" b="1" strike="noStrike" spc="-1">
                <a:solidFill>
                  <a:srgbClr val="000000"/>
                </a:solidFill>
                <a:latin typeface="Tahoma"/>
                <a:ea typeface="Tahoma"/>
              </a:rPr>
              <a:t>oma nime ja maksukohustuslasena registreerimise numbri</a:t>
            </a:r>
            <a:r>
              <a:rPr lang="en-US" sz="2000" b="0" strike="noStrike" spc="-1">
                <a:solidFill>
                  <a:srgbClr val="000000"/>
                </a:solidFill>
                <a:latin typeface="Tahoma"/>
                <a:ea typeface="Tahoma"/>
              </a:rPr>
              <a:t>.</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3A7565D-4040-4C34-89E5-B8B6D2E1E299}"/>
              </a:ext>
            </a:extLst>
          </p:cNvPr>
          <p:cNvSpPr>
            <a:spLocks noGrp="1"/>
          </p:cNvSpPr>
          <p:nvPr>
            <p:ph type="title"/>
          </p:nvPr>
        </p:nvSpPr>
        <p:spPr>
          <a:xfrm>
            <a:off x="457200" y="541301"/>
            <a:ext cx="8229240" cy="609398"/>
          </a:xfrm>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Muudatused tulu deklareerimisel</a:t>
            </a:r>
          </a:p>
        </p:txBody>
      </p:sp>
      <p:sp>
        <p:nvSpPr>
          <p:cNvPr id="3" name="Alapealkiri 2">
            <a:extLst>
              <a:ext uri="{FF2B5EF4-FFF2-40B4-BE49-F238E27FC236}">
                <a16:creationId xmlns:a16="http://schemas.microsoft.com/office/drawing/2014/main" id="{24A57236-8D87-491E-BBA5-18C94E344392}"/>
              </a:ext>
            </a:extLst>
          </p:cNvPr>
          <p:cNvSpPr>
            <a:spLocks noGrp="1"/>
          </p:cNvSpPr>
          <p:nvPr>
            <p:ph type="subTitle"/>
          </p:nvPr>
        </p:nvSpPr>
        <p:spPr>
          <a:xfrm>
            <a:off x="457200" y="2273824"/>
            <a:ext cx="8229240" cy="2638671"/>
          </a:xfrm>
        </p:spPr>
        <p:txBody>
          <a:bodyPr/>
          <a:lstStyle/>
          <a:p>
            <a:pPr marL="0" indent="0" algn="l">
              <a:buNone/>
            </a:pPr>
            <a:r>
              <a:rPr lang="et-EE" sz="2400" b="1" i="0" dirty="0">
                <a:effectLst/>
                <a:latin typeface="Tahoma" panose="020B0604030504040204" pitchFamily="34" charset="0"/>
                <a:ea typeface="Tahoma" panose="020B0604030504040204" pitchFamily="34" charset="0"/>
                <a:cs typeface="Tahoma" panose="020B0604030504040204" pitchFamily="34" charset="0"/>
              </a:rPr>
              <a:t>Põllumajandusliku tootmisega tegelev FIE</a:t>
            </a:r>
          </a:p>
          <a:p>
            <a:pPr algn="l">
              <a:buFont typeface="Arial" panose="020B0604020202020204" pitchFamily="34" charset="0"/>
              <a:buChar char="•"/>
            </a:pPr>
            <a:r>
              <a:rPr lang="et-EE" sz="24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Füüsilisest isikust ettevõtja võib omatoodetud põllumajandussaaduste võõrandamisest saadud tulust, millest on tehtud dokumendiga tõendatud kulud, maksustamisperioodil täiendavalt maha arvata kuni 5000 eurot.</a:t>
            </a:r>
          </a:p>
          <a:p>
            <a:endParaRPr lang="et-EE" dirty="0"/>
          </a:p>
        </p:txBody>
      </p:sp>
    </p:spTree>
    <p:extLst>
      <p:ext uri="{BB962C8B-B14F-4D97-AF65-F5344CB8AC3E}">
        <p14:creationId xmlns:p14="http://schemas.microsoft.com/office/powerpoint/2010/main" val="995643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Raamatupidamisregister (päevaraamat)</a:t>
            </a:r>
            <a:endParaRPr lang="en-US" sz="2800" b="0" strike="noStrike" spc="-1">
              <a:latin typeface="Arial"/>
            </a:endParaRPr>
          </a:p>
        </p:txBody>
      </p:sp>
      <p:sp>
        <p:nvSpPr>
          <p:cNvPr id="13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FIE kajastab kõik oma ettevõtlusega seotud majandustehingud raamatupidamisregistrites </a:t>
            </a:r>
            <a:r>
              <a:rPr lang="en-US" sz="2000" b="0" strike="noStrike" spc="-1">
                <a:solidFill>
                  <a:srgbClr val="000000"/>
                </a:solidFill>
                <a:latin typeface="Tahoma"/>
                <a:ea typeface="Tahoma"/>
              </a:rPr>
              <a:t>(</a:t>
            </a:r>
            <a:r>
              <a:rPr lang="en-US" sz="2000" b="0" u="sng" strike="noStrike" spc="-1">
                <a:solidFill>
                  <a:srgbClr val="0000FF"/>
                </a:solidFill>
                <a:uFillTx/>
                <a:latin typeface="Tahoma"/>
                <a:ea typeface="Tahoma"/>
                <a:hlinkClick r:id="rId2"/>
              </a:rPr>
              <a:t>raamatupidamise seaduse §-d 9 ja 10</a:t>
            </a:r>
            <a:r>
              <a:rPr lang="en-US" sz="2000" b="0" strike="noStrike" spc="-1">
                <a:solidFill>
                  <a:srgbClr val="000000"/>
                </a:solidFill>
                <a:latin typeface="Tahoma"/>
                <a:ea typeface="Tahoma"/>
              </a:rPr>
              <a:t>), kusjuures iga tehingu kohta tehtav sissekanne peab sisaldama järgmisi andmeid: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majandustehingu kuupäev,</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raamatupidamiskirjendi järjekorranumber,</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vastavad summad,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majandustehingu lühikirjeldus,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algdokumendi (koonddokumendi) nimetus ja number.</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Kassapõhise raamatu pidamise registriks on päevaraamat.</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489600" y="332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br/>
            <a:r>
              <a:rPr lang="en-US" sz="2800" b="1" strike="noStrike" spc="-1">
                <a:solidFill>
                  <a:srgbClr val="000000"/>
                </a:solidFill>
                <a:latin typeface="Tahoma"/>
                <a:ea typeface="Tahoma"/>
              </a:rPr>
              <a:t>Ettevõtluse tulud ja kulud, isikliku tarbimise proportsiooni arvestus</a:t>
            </a:r>
            <a:br/>
            <a:endParaRPr lang="en-US" sz="2800" b="0" strike="noStrike" spc="-1">
              <a:latin typeface="Arial"/>
            </a:endParaRPr>
          </a:p>
        </p:txBody>
      </p:sp>
      <p:sp>
        <p:nvSpPr>
          <p:cNvPr id="13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0" strike="noStrike" spc="-1">
                <a:solidFill>
                  <a:srgbClr val="000000"/>
                </a:solidFill>
                <a:latin typeface="Tahoma"/>
                <a:ea typeface="Tahoma"/>
              </a:rPr>
              <a:t>Ettevõtluse tulu on:</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kauba tootmisest, müümisest või vahendamisest saadud rahasummad;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teenuse osutamisest või muust tegevusest, k.a loomingulisest või teaduslikust tegevusest saadud tulu;</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ettevõtlusega seoses saadud rahalised toetused ja stipendiumid (sh seaduse alusel või riigieelarvest makstavad stipendiumid ning seaduse alusel saadud toetused);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samuti PRIA poolt FIE-le antud toetused, mis laekuvad otse kolmandatele osapooltele, kuid oma olemuselt on FIE toetused.</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916DBD8-9D38-4896-B5B9-A66E7264F893}"/>
              </a:ext>
            </a:extLst>
          </p:cNvPr>
          <p:cNvSpPr>
            <a:spLocks noGrp="1"/>
          </p:cNvSpPr>
          <p:nvPr>
            <p:ph type="title"/>
          </p:nvPr>
        </p:nvSpPr>
        <p:spPr>
          <a:xfrm>
            <a:off x="457200" y="541301"/>
            <a:ext cx="8229240" cy="609398"/>
          </a:xfrm>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Ettevõtlusest saadud tulud</a:t>
            </a:r>
          </a:p>
        </p:txBody>
      </p:sp>
      <p:sp>
        <p:nvSpPr>
          <p:cNvPr id="3" name="Alapealkiri 2">
            <a:extLst>
              <a:ext uri="{FF2B5EF4-FFF2-40B4-BE49-F238E27FC236}">
                <a16:creationId xmlns:a16="http://schemas.microsoft.com/office/drawing/2014/main" id="{28FCF882-B62B-42FD-BAD7-513CF7397E59}"/>
              </a:ext>
            </a:extLst>
          </p:cNvPr>
          <p:cNvSpPr>
            <a:spLocks noGrp="1"/>
          </p:cNvSpPr>
          <p:nvPr>
            <p:ph type="subTitle"/>
          </p:nvPr>
        </p:nvSpPr>
        <p:spPr>
          <a:xfrm>
            <a:off x="457200" y="1368448"/>
            <a:ext cx="8229240" cy="4449423"/>
          </a:xfrm>
        </p:spPr>
        <p:txBody>
          <a:bodyPr/>
          <a:lstStyle/>
          <a:p>
            <a:r>
              <a:rPr lang="et-EE" sz="2400" dirty="0">
                <a:latin typeface="Tahoma" panose="020B0604030504040204" pitchFamily="34" charset="0"/>
                <a:ea typeface="Tahoma" panose="020B0604030504040204" pitchFamily="34" charset="0"/>
                <a:cs typeface="Tahoma" panose="020B0604030504040204" pitchFamily="34" charset="0"/>
              </a:rPr>
              <a:t>Vormi E real 1 „Ettevõtlus“ näidatakse ettevõtlusest saadud tulud, </a:t>
            </a:r>
            <a:r>
              <a:rPr lang="et-EE" sz="2400" b="1" dirty="0">
                <a:latin typeface="Tahoma" panose="020B0604030504040204" pitchFamily="34" charset="0"/>
                <a:ea typeface="Tahoma" panose="020B0604030504040204" pitchFamily="34" charset="0"/>
                <a:cs typeface="Tahoma" panose="020B0604030504040204" pitchFamily="34" charset="0"/>
              </a:rPr>
              <a:t>välja arvatud omatoodetud töötlemata </a:t>
            </a:r>
            <a:r>
              <a:rPr lang="et-EE" sz="2400" dirty="0">
                <a:latin typeface="Tahoma" panose="020B0604030504040204" pitchFamily="34" charset="0"/>
                <a:ea typeface="Tahoma" panose="020B0604030504040204" pitchFamily="34" charset="0"/>
                <a:cs typeface="Tahoma" panose="020B0604030504040204" pitchFamily="34" charset="0"/>
              </a:rPr>
              <a:t>põllumajandussaaduste ning </a:t>
            </a:r>
            <a:r>
              <a:rPr lang="et-EE" sz="2400" b="1" dirty="0">
                <a:latin typeface="Tahoma" panose="020B0604030504040204" pitchFamily="34" charset="0"/>
                <a:ea typeface="Tahoma" panose="020B0604030504040204" pitchFamily="34" charset="0"/>
                <a:cs typeface="Tahoma" panose="020B0604030504040204" pitchFamily="34" charset="0"/>
              </a:rPr>
              <a:t>ettevõtjale kuuluvalt kinnisasjalt metsamaterjali võõrandamisest </a:t>
            </a:r>
            <a:r>
              <a:rPr lang="et-EE" sz="2400" dirty="0">
                <a:latin typeface="Tahoma" panose="020B0604030504040204" pitchFamily="34" charset="0"/>
                <a:ea typeface="Tahoma" panose="020B0604030504040204" pitchFamily="34" charset="0"/>
                <a:cs typeface="Tahoma" panose="020B0604030504040204" pitchFamily="34" charset="0"/>
              </a:rPr>
              <a:t>saadud tulu ja tehtud kulud, mis deklareeritakse vastavalt ridadel 2 ja 3. Ridadel 1.1.1 kuni 1.1.10 näidatakse ettevõtlustulud ja ridadel 1.2.1 kuni 1.2.11 ettevõtlusega seotud kulud. 9.</a:t>
            </a:r>
          </a:p>
          <a:p>
            <a:r>
              <a:rPr lang="et-EE" sz="2400" dirty="0">
                <a:latin typeface="Tahoma" panose="020B0604030504040204" pitchFamily="34" charset="0"/>
                <a:ea typeface="Tahoma" panose="020B0604030504040204" pitchFamily="34" charset="0"/>
                <a:cs typeface="Tahoma" panose="020B0604030504040204" pitchFamily="34" charset="0"/>
              </a:rPr>
              <a:t>Vormi E real 2 „Põllumajandussaaduste võõrandamine“ näidatakse omatoodetud töötlemata põllumajandussaaduste võõrandamisest saadud tulud. Ridadel 2.1.1 kuni 2.1.3 näitab ettevõtja omatoodetud töötlemata põllumajandussaaduste võõrandamisest saadud tulu ja ridadel 2.2.1 kuni 2.2.11 tehtud kulud. </a:t>
            </a:r>
          </a:p>
        </p:txBody>
      </p:sp>
    </p:spTree>
    <p:extLst>
      <p:ext uri="{BB962C8B-B14F-4D97-AF65-F5344CB8AC3E}">
        <p14:creationId xmlns:p14="http://schemas.microsoft.com/office/powerpoint/2010/main" val="3890932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BDC1705-A65B-4C83-BF83-CD1ED259DFFC}"/>
              </a:ext>
            </a:extLst>
          </p:cNvPr>
          <p:cNvSpPr>
            <a:spLocks noGrp="1"/>
          </p:cNvSpPr>
          <p:nvPr>
            <p:ph type="title"/>
          </p:nvPr>
        </p:nvSpPr>
        <p:spPr>
          <a:xfrm>
            <a:off x="457200" y="541301"/>
            <a:ext cx="8229240" cy="609398"/>
          </a:xfrm>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järgneb</a:t>
            </a:r>
            <a:endParaRPr lang="et-EE" b="1" dirty="0"/>
          </a:p>
        </p:txBody>
      </p:sp>
      <p:sp>
        <p:nvSpPr>
          <p:cNvPr id="3" name="Alapealkiri 2">
            <a:extLst>
              <a:ext uri="{FF2B5EF4-FFF2-40B4-BE49-F238E27FC236}">
                <a16:creationId xmlns:a16="http://schemas.microsoft.com/office/drawing/2014/main" id="{27C12473-3BBB-414D-8065-A29CCB9FB01C}"/>
              </a:ext>
            </a:extLst>
          </p:cNvPr>
          <p:cNvSpPr>
            <a:spLocks noGrp="1"/>
          </p:cNvSpPr>
          <p:nvPr>
            <p:ph type="subTitle"/>
          </p:nvPr>
        </p:nvSpPr>
        <p:spPr>
          <a:xfrm>
            <a:off x="457200" y="1472068"/>
            <a:ext cx="8229240" cy="4242187"/>
          </a:xfrm>
        </p:spPr>
        <p:txBody>
          <a:bodyPr/>
          <a:lstStyle/>
          <a:p>
            <a:r>
              <a:rPr lang="et-EE" sz="2000" dirty="0">
                <a:latin typeface="Tahoma" panose="020B0604030504040204" pitchFamily="34" charset="0"/>
                <a:ea typeface="Tahoma" panose="020B0604030504040204" pitchFamily="34" charset="0"/>
                <a:cs typeface="Tahoma" panose="020B0604030504040204" pitchFamily="34" charset="0"/>
              </a:rPr>
              <a:t>Vormi E real 3 „Kasvava metsa raieõiguse ja raiutud metsamaterjali võõrandamine ning sellega seotud toetused“ näitab </a:t>
            </a:r>
            <a:r>
              <a:rPr lang="et-EE" sz="2000" b="1" dirty="0">
                <a:latin typeface="Tahoma" panose="020B0604030504040204" pitchFamily="34" charset="0"/>
                <a:ea typeface="Tahoma" panose="020B0604030504040204" pitchFamily="34" charset="0"/>
                <a:cs typeface="Tahoma" panose="020B0604030504040204" pitchFamily="34" charset="0"/>
              </a:rPr>
              <a:t>ettevõtja talle kuuluvalt kinnisasjalt raieõiguse ja metsamaterjali võõrandamisest saadud tulud ning metsa majandamisega seotud toetused ja hüvitised. </a:t>
            </a:r>
          </a:p>
          <a:p>
            <a:r>
              <a:rPr lang="et-EE" sz="2000" dirty="0">
                <a:latin typeface="Tahoma" panose="020B0604030504040204" pitchFamily="34" charset="0"/>
                <a:ea typeface="Tahoma" panose="020B0604030504040204" pitchFamily="34" charset="0"/>
                <a:cs typeface="Tahoma" panose="020B0604030504040204" pitchFamily="34" charset="0"/>
              </a:rPr>
              <a:t>Real 3.1.1 näitab ettevõtja talle kuuluvalt kinnisasjalt raiutud metsamaterjali ja seal kasvava metsa raieõiguse võõrandamisest saadud tulu, </a:t>
            </a:r>
          </a:p>
          <a:p>
            <a:r>
              <a:rPr lang="et-EE" sz="2000" dirty="0">
                <a:latin typeface="Tahoma" panose="020B0604030504040204" pitchFamily="34" charset="0"/>
                <a:ea typeface="Tahoma" panose="020B0604030504040204" pitchFamily="34" charset="0"/>
                <a:cs typeface="Tahoma" panose="020B0604030504040204" pitchFamily="34" charset="0"/>
              </a:rPr>
              <a:t>real 3.1.2 näitab Natura 2000 erametsamaa toetuse, real </a:t>
            </a:r>
          </a:p>
          <a:p>
            <a:r>
              <a:rPr lang="et-EE" sz="2000" dirty="0">
                <a:latin typeface="Tahoma" panose="020B0604030504040204" pitchFamily="34" charset="0"/>
                <a:ea typeface="Tahoma" panose="020B0604030504040204" pitchFamily="34" charset="0"/>
                <a:cs typeface="Tahoma" panose="020B0604030504040204" pitchFamily="34" charset="0"/>
              </a:rPr>
              <a:t>3.1.3 Maksu- ja Tolliameti tagastatud maksud ning </a:t>
            </a:r>
          </a:p>
          <a:p>
            <a:r>
              <a:rPr lang="et-EE" sz="2000" dirty="0">
                <a:latin typeface="Tahoma" panose="020B0604030504040204" pitchFamily="34" charset="0"/>
                <a:ea typeface="Tahoma" panose="020B0604030504040204" pitchFamily="34" charset="0"/>
                <a:cs typeface="Tahoma" panose="020B0604030504040204" pitchFamily="34" charset="0"/>
              </a:rPr>
              <a:t>ridadel 3.2.1 kuni 3.2.11 näitab ettevõtja tehtud kulud. </a:t>
            </a:r>
          </a:p>
          <a:p>
            <a:r>
              <a:rPr lang="et-EE" sz="2000" dirty="0">
                <a:latin typeface="Tahoma" panose="020B0604030504040204" pitchFamily="34" charset="0"/>
                <a:ea typeface="Tahoma" panose="020B0604030504040204" pitchFamily="34" charset="0"/>
                <a:cs typeface="Tahoma" panose="020B0604030504040204" pitchFamily="34" charset="0"/>
              </a:rPr>
              <a:t>OSA täitmise korral märgitakse vormil E ka kinnistu(te) number ja aadress. </a:t>
            </a:r>
          </a:p>
        </p:txBody>
      </p:sp>
    </p:spTree>
    <p:extLst>
      <p:ext uri="{BB962C8B-B14F-4D97-AF65-F5344CB8AC3E}">
        <p14:creationId xmlns:p14="http://schemas.microsoft.com/office/powerpoint/2010/main" val="30280877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3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rendi- või üüritulu ja litsentsitasu </a:t>
            </a:r>
            <a:r>
              <a:rPr lang="en-US" sz="2000" b="0" strike="noStrike" spc="-1">
                <a:solidFill>
                  <a:srgbClr val="000000"/>
                </a:solidFill>
                <a:latin typeface="Tahoma"/>
                <a:ea typeface="Tahoma"/>
              </a:rPr>
              <a:t>(kui maksumaksja on FIE-na registreeritud ning saadud rendi- või üüritulu ja litsentsitasu on tema ettevõtlustuluks, siis selline tulu deklareeritakse vormil E. Kui nimetatud tulu ei ole ettevõtlustuluks, siis deklareeritakse see vormil A).</a:t>
            </a:r>
            <a:endParaRPr lang="en-US" sz="2000" b="0" strike="noStrike" spc="-1">
              <a:latin typeface="Arial"/>
            </a:endParaRPr>
          </a:p>
          <a:p>
            <a:pPr marL="743040" lvl="1" indent="-285120">
              <a:lnSpc>
                <a:spcPct val="100000"/>
              </a:lnSpc>
              <a:spcBef>
                <a:spcPts val="400"/>
              </a:spcBef>
              <a:buClr>
                <a:srgbClr val="000000"/>
              </a:buClr>
              <a:buFont typeface="Arial"/>
              <a:buChar char="–"/>
            </a:pPr>
            <a:r>
              <a:rPr lang="en-US" sz="2000" b="0" strike="noStrike" spc="-1">
                <a:solidFill>
                  <a:srgbClr val="000000"/>
                </a:solidFill>
                <a:latin typeface="Tahoma"/>
                <a:ea typeface="Tahoma"/>
              </a:rPr>
              <a:t>vara üürile või rendile andmisel või litsentsitasu saamisel võib füüsiline isik teha valiku, kas nimetatud tegevus on tema ettevõtlus või mitte. FIE-na saab ta saadud tulust mahaarvamisi teha, kuid peab tasuma ka sotsiaalmaksu.</a:t>
            </a:r>
            <a:endParaRPr lang="en-US" sz="2000" b="0" strike="noStrike" spc="-1">
              <a:latin typeface="Arial"/>
            </a:endParaRPr>
          </a:p>
          <a:p>
            <a:pPr marL="743040" lvl="1" indent="-285120">
              <a:lnSpc>
                <a:spcPct val="100000"/>
              </a:lnSpc>
              <a:spcBef>
                <a:spcPts val="400"/>
              </a:spcBef>
              <a:buClr>
                <a:srgbClr val="000000"/>
              </a:buClr>
              <a:buFont typeface="Arial"/>
              <a:buChar char="–"/>
            </a:pPr>
            <a:r>
              <a:rPr lang="en-US" sz="2000" b="0" strike="noStrike" spc="-1">
                <a:solidFill>
                  <a:srgbClr val="000000"/>
                </a:solidFill>
                <a:latin typeface="Tahoma"/>
                <a:ea typeface="Tahoma"/>
              </a:rPr>
              <a:t>kui renditava/üüritava vara soetamismaksumuse on FIE kandnud oma ettevõtluskuludesse ning vara pole võetud isiklikku tarbimisse ja vara turuhinda ei ole lisatud ettevõtlustulule, siis sellelt varalt saadud rendi/üüri tulu puhul on alati tegemist ettevõtlustuluga.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3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10000"/>
          </a:bodyPr>
          <a:lstStyle/>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finantstulu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sh</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panga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poolt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intressid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raha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erikontol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hoiustamise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kahjukindlustuse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varakindlustusjuhtumi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korral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saadud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kindlustushüvitis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juhul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selle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kindlustusjuhtumiga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seotud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kindlustusmaksed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kindlustatud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soetusmaksumuse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FIE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oma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ettevõtlustulust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maha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arvanud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kasutatud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võõrandamisest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saadud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isiklikku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tarbimisse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võetud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turuhind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võõrandamisest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saadud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isiklikku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tarbimisse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võetud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turuhind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loetakse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tuluks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juhul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soetamismaksumus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varale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tehtud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parenduskulud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eelnevalt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kantud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kuludesse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välismaal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toimunud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ettevõtlusest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saadud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kõik</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muud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tulumaksuseaduse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alusel</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maksustatavad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ettevõtlustulud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641"/>
              </a:spcBef>
              <a:buClr>
                <a:srgbClr val="000000"/>
              </a:buClr>
              <a:buFont typeface="Arial"/>
              <a:buChar char="•"/>
            </a:pP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tuluks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loetakse</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Tolliameti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poolt</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tagastatud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muu</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kohustusega</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tasaarveldatud</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käibemaks</a:t>
            </a:r>
            <a:r>
              <a:rPr lang="en-US" sz="3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32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641"/>
              </a:spcBef>
            </a:pP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3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0" strike="noStrike" spc="-1">
                <a:solidFill>
                  <a:srgbClr val="000000"/>
                </a:solidFill>
                <a:latin typeface="Tahoma"/>
                <a:ea typeface="Tahoma"/>
              </a:rPr>
              <a:t>Kulude mahaarvamise õigus on: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registreeritud FIE-l on lubatud oma ettevõtlustulust maha arvata kõik tema poolt maksustamisperioodil tehtud dokumentaalselt tõendatud ettevõtlusega seotud kulud;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Maksuarvestuses peavad algdokumendid (dokumentaalne tõendus) vastama raamatupidamise seaduse §-s 7 sätestatud nõuetele;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Kui tehtud kulu on ettevõtlusega seotud vaid osaliselt, siis võib seda ettevõtlustulust maha arvata vaid ettevõtlusega seotud ulatuses;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isik ei ole FIE-na registreeritud, siis ei ole tal ka õigust ettevõtlustulust mahaarvamisi teha;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4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Enne FIE-na registreerimist tehtud kulud on samuti lubatud ettevõtlustulust maha arvata</a:t>
            </a:r>
            <a:r>
              <a:rPr lang="en-US" sz="2000" b="0" strike="noStrike" spc="-1">
                <a:solidFill>
                  <a:srgbClr val="000000"/>
                </a:solidFill>
                <a:latin typeface="Tahoma"/>
                <a:ea typeface="Tahoma"/>
              </a:rPr>
              <a:t>, kui need on seotud ettevõtja registreerimisega või ettevõtluse alustamiseks vajalike tegevuslubade ja registreeringute saamisega.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Kulu on ettevõtlusega seotud, kui see on tehtud maksustamisele kuuluva ettevõtlustulu saamise eesmärgil</a:t>
            </a:r>
            <a:r>
              <a:rPr lang="en-US" sz="2000" b="0" strike="noStrike" spc="-1">
                <a:solidFill>
                  <a:srgbClr val="000000"/>
                </a:solidFill>
                <a:latin typeface="Tahoma"/>
                <a:ea typeface="Tahoma"/>
              </a:rPr>
              <a:t>, on vajalik või </a:t>
            </a:r>
            <a:r>
              <a:rPr lang="en-US" sz="2000" b="1" strike="noStrike" spc="-1">
                <a:solidFill>
                  <a:srgbClr val="000000"/>
                </a:solidFill>
                <a:latin typeface="Tahoma"/>
                <a:ea typeface="Tahoma"/>
              </a:rPr>
              <a:t>kohane selle ettevõtluse säilitamiseks </a:t>
            </a:r>
            <a:r>
              <a:rPr lang="en-US" sz="2000" b="0" strike="noStrike" spc="-1">
                <a:solidFill>
                  <a:srgbClr val="000000"/>
                </a:solidFill>
                <a:latin typeface="Tahoma"/>
                <a:ea typeface="Tahoma"/>
              </a:rPr>
              <a:t>või arendamiseks ning </a:t>
            </a:r>
            <a:r>
              <a:rPr lang="en-US" sz="2000" b="1" strike="noStrike" spc="-1">
                <a:solidFill>
                  <a:srgbClr val="000000"/>
                </a:solidFill>
                <a:latin typeface="Tahoma"/>
                <a:ea typeface="Tahoma"/>
              </a:rPr>
              <a:t>kulu seos ettevõtlusega on selgelt põhjendatud</a:t>
            </a:r>
            <a:r>
              <a:rPr lang="en-US" sz="2000" b="0" strike="noStrike" spc="-1">
                <a:solidFill>
                  <a:srgbClr val="000000"/>
                </a:solidFill>
                <a:latin typeface="Tahoma"/>
                <a:ea typeface="Tahoma"/>
              </a:rPr>
              <a:t>, või on tehtud töötervishoiu ja tööohutuse tagamiseks töötajatele nõutava keskkonna loomisel (vastavalt töötervishoiu ja tööohutuse seaduse § 13 lõikele 1).</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4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Et kulu oleks võimalik lugeda ettevõtluskuluks, peab see olema: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tehtud maksumaksja enda poolt;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tehtud sellel maksustamisperioodil, millise perioodi ettevõtlustulust kulu maha arvatakse;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dokumentaalselt tõendatud;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seotud maksumaksja enda, mitte kellegi teise ettevõtlusega.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Ettevõtluse kuludeks on:</a:t>
            </a:r>
            <a:endParaRPr lang="en-US" sz="2800" b="0" strike="noStrike" spc="-1">
              <a:latin typeface="Arial"/>
            </a:endParaRPr>
          </a:p>
        </p:txBody>
      </p:sp>
      <p:sp>
        <p:nvSpPr>
          <p:cNvPr id="14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1" strike="noStrike" spc="-1">
                <a:solidFill>
                  <a:srgbClr val="000000"/>
                </a:solidFill>
                <a:latin typeface="Tahoma"/>
                <a:ea typeface="Tahoma"/>
              </a:rPr>
              <a:t>Põhivara soetamismaksumus o</a:t>
            </a:r>
            <a:r>
              <a:rPr lang="en-US" sz="2000" b="0" strike="noStrike" spc="-1">
                <a:solidFill>
                  <a:srgbClr val="000000"/>
                </a:solidFill>
                <a:latin typeface="Tahoma"/>
                <a:ea typeface="Tahoma"/>
              </a:rPr>
              <a:t>n vara omandamiseks ning selle parendamiseks ja täiendamiseks tehtud dokumentaalselt tõendatud kulud (tulumaksuseaduse § 38)</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põhivara on vara, mida ettevõtja kasutab ettevõtluses pikema perioodi jooksul kui üks aasta. Põhivara hulka kuuluvad:</a:t>
            </a:r>
            <a:endParaRPr lang="en-US" sz="2000" b="0" strike="noStrike" spc="-1">
              <a:latin typeface="Arial"/>
            </a:endParaRPr>
          </a:p>
          <a:p>
            <a:pPr marL="743040" lvl="1" indent="-285120">
              <a:lnSpc>
                <a:spcPct val="100000"/>
              </a:lnSpc>
              <a:spcBef>
                <a:spcPts val="400"/>
              </a:spcBef>
              <a:buClr>
                <a:srgbClr val="000000"/>
              </a:buClr>
              <a:buFont typeface="Arial"/>
              <a:buChar char="–"/>
            </a:pPr>
            <a:r>
              <a:rPr lang="en-US" sz="2000" b="0" strike="noStrike" spc="-1">
                <a:solidFill>
                  <a:srgbClr val="000000"/>
                </a:solidFill>
                <a:latin typeface="Tahoma"/>
                <a:ea typeface="Tahoma"/>
              </a:rPr>
              <a:t>materiaalne põhivara (maa, ehitised, transpordivahendid, masinad ja seadmed, inventar, mööbel, kontoritehnika jms);</a:t>
            </a:r>
            <a:endParaRPr lang="en-US" sz="2000" b="0" strike="noStrike" spc="-1">
              <a:latin typeface="Arial"/>
            </a:endParaRPr>
          </a:p>
          <a:p>
            <a:pPr marL="743040" lvl="1" indent="-285120">
              <a:lnSpc>
                <a:spcPct val="100000"/>
              </a:lnSpc>
              <a:spcBef>
                <a:spcPts val="400"/>
              </a:spcBef>
              <a:buClr>
                <a:srgbClr val="000000"/>
              </a:buClr>
              <a:buFont typeface="Arial"/>
              <a:buChar char="–"/>
            </a:pPr>
            <a:r>
              <a:rPr lang="en-US" sz="2000" b="0" strike="noStrike" spc="-1">
                <a:solidFill>
                  <a:srgbClr val="000000"/>
                </a:solidFill>
                <a:latin typeface="Tahoma"/>
                <a:ea typeface="Tahoma"/>
              </a:rPr>
              <a:t>bioloogiline vara (loomad, taimed);</a:t>
            </a:r>
            <a:endParaRPr lang="en-US" sz="2000" b="0" strike="noStrike" spc="-1">
              <a:latin typeface="Arial"/>
            </a:endParaRPr>
          </a:p>
          <a:p>
            <a:pPr marL="743040" lvl="1" indent="-285120">
              <a:lnSpc>
                <a:spcPct val="100000"/>
              </a:lnSpc>
              <a:spcBef>
                <a:spcPts val="400"/>
              </a:spcBef>
              <a:buClr>
                <a:srgbClr val="000000"/>
              </a:buClr>
              <a:buFont typeface="Arial"/>
              <a:buChar char="–"/>
            </a:pPr>
            <a:r>
              <a:rPr lang="en-US" sz="2000" b="0" strike="noStrike" spc="-1">
                <a:solidFill>
                  <a:srgbClr val="000000"/>
                </a:solidFill>
                <a:latin typeface="Tahoma"/>
                <a:ea typeface="Tahoma"/>
              </a:rPr>
              <a:t>immateriaalne põhivara (arvutitarkvara, patendid, litsentsid jms).</a:t>
            </a:r>
            <a:endParaRPr lang="en-US" sz="2000" b="0" strike="noStrike" spc="-1">
              <a:latin typeface="Arial"/>
            </a:endParaRPr>
          </a:p>
          <a:p>
            <a:pPr marL="457200">
              <a:lnSpc>
                <a:spcPct val="100000"/>
              </a:lnSpc>
              <a:spcBef>
                <a:spcPts val="400"/>
              </a:spcBef>
            </a:pPr>
            <a:r>
              <a:rPr lang="en-US" sz="2000" b="1" strike="noStrike" spc="-1">
                <a:solidFill>
                  <a:srgbClr val="000000"/>
                </a:solidFill>
                <a:latin typeface="Tahoma"/>
                <a:ea typeface="Tahoma"/>
              </a:rPr>
              <a:t>Ettevõtluses osaliselt kasutatava põhivara</a:t>
            </a:r>
            <a:r>
              <a:rPr lang="en-US" sz="2000" b="0" strike="noStrike" spc="-1">
                <a:solidFill>
                  <a:srgbClr val="000000"/>
                </a:solidFill>
                <a:latin typeface="Tahoma"/>
                <a:ea typeface="Tahoma"/>
              </a:rPr>
              <a:t> soetamismaksumuse võib maha arvata proportsionaalselt ettevõtluses kasutatava osaga. </a:t>
            </a:r>
            <a:endParaRPr lang="en-US" sz="2000" b="0" strike="noStrike" spc="-1">
              <a:latin typeface="Arial"/>
            </a:endParaRPr>
          </a:p>
          <a:p>
            <a:pPr marL="457200">
              <a:lnSpc>
                <a:spcPct val="100000"/>
              </a:lnSpc>
              <a:spcBef>
                <a:spcPts val="400"/>
              </a:spcBef>
            </a:pPr>
            <a:r>
              <a:rPr lang="en-US" sz="2000" b="0" strike="noStrike" spc="-1">
                <a:solidFill>
                  <a:srgbClr val="000000"/>
                </a:solidFill>
                <a:latin typeface="Tahoma"/>
                <a:ea typeface="Tahoma"/>
              </a:rPr>
              <a:t>Antud põhimõtet rakendatakse ka parendus- ja täienduskulu kohta</a:t>
            </a:r>
            <a:endParaRPr lang="en-US" sz="20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D1864A5-8708-4692-916D-13F9EA991164}"/>
              </a:ext>
            </a:extLst>
          </p:cNvPr>
          <p:cNvSpPr>
            <a:spLocks noGrp="1"/>
          </p:cNvSpPr>
          <p:nvPr>
            <p:ph type="title"/>
          </p:nvPr>
        </p:nvSpPr>
        <p:spPr>
          <a:xfrm>
            <a:off x="457200" y="679800"/>
            <a:ext cx="8229240" cy="332399"/>
          </a:xfrm>
        </p:spPr>
        <p:txBody>
          <a:bodyPr/>
          <a:lstStyle/>
          <a:p>
            <a:r>
              <a:rPr lang="et-EE" sz="2400" b="1" dirty="0">
                <a:latin typeface="Tahoma" panose="020B0604030504040204" pitchFamily="34" charset="0"/>
                <a:ea typeface="Tahoma" panose="020B0604030504040204" pitchFamily="34" charset="0"/>
                <a:cs typeface="Tahoma" panose="020B0604030504040204" pitchFamily="34" charset="0"/>
              </a:rPr>
              <a:t>Tuludeklaratsiooni esitamine</a:t>
            </a:r>
          </a:p>
        </p:txBody>
      </p:sp>
      <p:sp>
        <p:nvSpPr>
          <p:cNvPr id="3" name="Alapealkiri 2">
            <a:extLst>
              <a:ext uri="{FF2B5EF4-FFF2-40B4-BE49-F238E27FC236}">
                <a16:creationId xmlns:a16="http://schemas.microsoft.com/office/drawing/2014/main" id="{712F6553-9FBF-43AD-8CD2-A6258D804766}"/>
              </a:ext>
            </a:extLst>
          </p:cNvPr>
          <p:cNvSpPr>
            <a:spLocks noGrp="1"/>
          </p:cNvSpPr>
          <p:nvPr>
            <p:ph type="subTitle"/>
          </p:nvPr>
        </p:nvSpPr>
        <p:spPr>
          <a:xfrm>
            <a:off x="457200" y="1513456"/>
            <a:ext cx="8229240" cy="5038302"/>
          </a:xfrm>
        </p:spPr>
        <p:txBody>
          <a:bodyPr/>
          <a:lstStyle/>
          <a:p>
            <a:r>
              <a:rPr lang="et-EE" sz="2400" dirty="0">
                <a:latin typeface="Tahoma" panose="020B0604030504040204" pitchFamily="34" charset="0"/>
                <a:ea typeface="Tahoma" panose="020B0604030504040204" pitchFamily="34" charset="0"/>
                <a:cs typeface="Tahoma" panose="020B0604030504040204" pitchFamily="34" charset="0"/>
              </a:rPr>
              <a:t>Füüsiline isik täidab </a:t>
            </a:r>
            <a:r>
              <a:rPr lang="et-EE" sz="2400" b="1" dirty="0">
                <a:latin typeface="Tahoma" panose="020B0604030504040204" pitchFamily="34" charset="0"/>
                <a:ea typeface="Tahoma" panose="020B0604030504040204" pitchFamily="34" charset="0"/>
                <a:cs typeface="Tahoma" panose="020B0604030504040204" pitchFamily="34" charset="0"/>
              </a:rPr>
              <a:t>vormi E</a:t>
            </a:r>
            <a:r>
              <a:rPr lang="et-EE" sz="2400" dirty="0">
                <a:latin typeface="Tahoma" panose="020B0604030504040204" pitchFamily="34" charset="0"/>
                <a:ea typeface="Tahoma" panose="020B0604030504040204" pitchFamily="34" charset="0"/>
                <a:cs typeface="Tahoma" panose="020B0604030504040204" pitchFamily="34" charset="0"/>
              </a:rPr>
              <a:t> ja esitab koos vormiga A Maksu- ja Tolliametile maksustamisperioodile järgneva kalendriaasta </a:t>
            </a:r>
            <a:r>
              <a:rPr lang="et-EE" sz="2400" b="1" dirty="0">
                <a:latin typeface="Tahoma" panose="020B0604030504040204" pitchFamily="34" charset="0"/>
                <a:ea typeface="Tahoma" panose="020B0604030504040204" pitchFamily="34" charset="0"/>
                <a:cs typeface="Tahoma" panose="020B0604030504040204" pitchFamily="34" charset="0"/>
              </a:rPr>
              <a:t>30. aprilliks</a:t>
            </a:r>
            <a:r>
              <a:rPr lang="et-EE" sz="2400" dirty="0">
                <a:latin typeface="Tahoma" panose="020B0604030504040204" pitchFamily="34" charset="0"/>
                <a:ea typeface="Tahoma" panose="020B0604030504040204" pitchFamily="34" charset="0"/>
                <a:cs typeface="Tahoma" panose="020B0604030504040204" pitchFamily="34" charset="0"/>
              </a:rPr>
              <a:t>. </a:t>
            </a:r>
          </a:p>
          <a:p>
            <a:r>
              <a:rPr lang="et-EE" sz="2400" dirty="0">
                <a:latin typeface="Tahoma" panose="020B0604030504040204" pitchFamily="34" charset="0"/>
                <a:ea typeface="Tahoma" panose="020B0604030504040204" pitchFamily="34" charset="0"/>
                <a:cs typeface="Tahoma" panose="020B0604030504040204" pitchFamily="34" charset="0"/>
              </a:rPr>
              <a:t>Ettevõtlusest saadud tulu deklareeritakse vormil E ka juhul, kui isik ei ole äriregistrisse kantud füüsilisest isikust ettevõtja või </a:t>
            </a:r>
            <a:r>
              <a:rPr lang="et-EE" sz="2400" b="1" dirty="0">
                <a:latin typeface="Tahoma" panose="020B0604030504040204" pitchFamily="34" charset="0"/>
                <a:ea typeface="Tahoma" panose="020B0604030504040204" pitchFamily="34" charset="0"/>
                <a:cs typeface="Tahoma" panose="020B0604030504040204" pitchFamily="34" charset="0"/>
              </a:rPr>
              <a:t>on lõpetanud ettevõtluse</a:t>
            </a:r>
            <a:r>
              <a:rPr lang="et-EE" sz="2400" dirty="0">
                <a:latin typeface="Tahoma" panose="020B0604030504040204" pitchFamily="34" charset="0"/>
                <a:ea typeface="Tahoma" panose="020B0604030504040204" pitchFamily="34" charset="0"/>
                <a:cs typeface="Tahoma" panose="020B0604030504040204" pitchFamily="34" charset="0"/>
              </a:rPr>
              <a:t>.</a:t>
            </a:r>
          </a:p>
          <a:p>
            <a:r>
              <a:rPr lang="et-EE" sz="2400" dirty="0">
                <a:latin typeface="Tahoma" panose="020B0604030504040204" pitchFamily="34" charset="0"/>
                <a:ea typeface="Tahoma" panose="020B0604030504040204" pitchFamily="34" charset="0"/>
                <a:cs typeface="Tahoma" panose="020B0604030504040204" pitchFamily="34" charset="0"/>
              </a:rPr>
              <a:t>Maksumaksja on kohustatud tasuma maksuteates või maksuarvestuses näidatud </a:t>
            </a:r>
            <a:r>
              <a:rPr lang="et-EE" sz="2400" b="1" dirty="0" err="1">
                <a:latin typeface="Tahoma" panose="020B0604030504040204" pitchFamily="34" charset="0"/>
                <a:ea typeface="Tahoma" panose="020B0604030504040204" pitchFamily="34" charset="0"/>
                <a:cs typeface="Tahoma" panose="020B0604030504040204" pitchFamily="34" charset="0"/>
              </a:rPr>
              <a:t>juurdemakse</a:t>
            </a:r>
            <a:r>
              <a:rPr lang="et-EE" sz="2400" b="1" dirty="0">
                <a:latin typeface="Tahoma" panose="020B0604030504040204" pitchFamily="34" charset="0"/>
                <a:ea typeface="Tahoma" panose="020B0604030504040204" pitchFamily="34" charset="0"/>
                <a:cs typeface="Tahoma" panose="020B0604030504040204" pitchFamily="34" charset="0"/>
              </a:rPr>
              <a:t> Maksu- ja Tolliameti pangakontole hiljemalt maksustamisperioodile järgneva kalendriaasta 1. oktoobriks.</a:t>
            </a:r>
          </a:p>
          <a:p>
            <a:r>
              <a:rPr lang="fi-FI" sz="2400" dirty="0" err="1">
                <a:latin typeface="Tahoma" panose="020B0604030504040204" pitchFamily="34" charset="0"/>
                <a:ea typeface="Tahoma" panose="020B0604030504040204" pitchFamily="34" charset="0"/>
                <a:cs typeface="Tahoma" panose="020B0604030504040204" pitchFamily="34" charset="0"/>
              </a:rPr>
              <a:t>Ettevõtluse</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tulu</a:t>
            </a:r>
            <a:r>
              <a:rPr lang="fi-FI" sz="2400" dirty="0">
                <a:latin typeface="Tahoma" panose="020B0604030504040204" pitchFamily="34" charset="0"/>
                <a:ea typeface="Tahoma" panose="020B0604030504040204" pitchFamily="34" charset="0"/>
                <a:cs typeface="Tahoma" panose="020B0604030504040204" pitchFamily="34" charset="0"/>
              </a:rPr>
              <a:t> ja kulu </a:t>
            </a:r>
            <a:r>
              <a:rPr lang="fi-FI" sz="2400" dirty="0" err="1">
                <a:latin typeface="Tahoma" panose="020B0604030504040204" pitchFamily="34" charset="0"/>
                <a:ea typeface="Tahoma" panose="020B0604030504040204" pitchFamily="34" charset="0"/>
                <a:cs typeface="Tahoma" panose="020B0604030504040204" pitchFamily="34" charset="0"/>
              </a:rPr>
              <a:t>võetakse</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arvesse</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sellel</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maksustamisperioodil</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millal</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tulu</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laekus</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dirty="0" err="1">
                <a:latin typeface="Tahoma" panose="020B0604030504040204" pitchFamily="34" charset="0"/>
                <a:ea typeface="Tahoma" panose="020B0604030504040204" pitchFamily="34" charset="0"/>
                <a:cs typeface="Tahoma" panose="020B0604030504040204" pitchFamily="34" charset="0"/>
              </a:rPr>
              <a:t>või</a:t>
            </a:r>
            <a:r>
              <a:rPr lang="fi-FI" sz="2400" dirty="0">
                <a:latin typeface="Tahoma" panose="020B0604030504040204" pitchFamily="34" charset="0"/>
                <a:ea typeface="Tahoma" panose="020B0604030504040204" pitchFamily="34" charset="0"/>
                <a:cs typeface="Tahoma" panose="020B0604030504040204" pitchFamily="34" charset="0"/>
              </a:rPr>
              <a:t> kulutus </a:t>
            </a:r>
            <a:r>
              <a:rPr lang="fi-FI" sz="2400" dirty="0" err="1">
                <a:latin typeface="Tahoma" panose="020B0604030504040204" pitchFamily="34" charset="0"/>
                <a:ea typeface="Tahoma" panose="020B0604030504040204" pitchFamily="34" charset="0"/>
                <a:cs typeface="Tahoma" panose="020B0604030504040204" pitchFamily="34" charset="0"/>
              </a:rPr>
              <a:t>tehti</a:t>
            </a:r>
            <a:r>
              <a:rPr lang="fi-FI" sz="2400"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Summad</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kajastatakse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koos</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käibemaksuga</a:t>
            </a:r>
            <a:r>
              <a:rPr lang="fi-FI" sz="1400" b="1" dirty="0"/>
              <a:t>. </a:t>
            </a:r>
            <a:endParaRPr lang="et-EE"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591546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4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kapitalirendi (liisingu) korras soetatud vara soetamismaksumuseks on maksustamisperioodil tasutud lepingujärgsete rendi- või väljaostumaksete summa ilma intressita (tulumaksuseaduse § 38 lõige 2).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ettevõtluses osaliselt kasutatava vara soetamismaksumuse või renditasu võib maha arvata proportsionaalselt ettevõtluses kasutatava osaga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soetatud kaubad (sh materjalid, tooraine, kütus, energia, pooltooted);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soetatud teenused (sh ettevõtluses kasutatud pinna eest tasutud rendi- või üüritasud);</a:t>
            </a:r>
            <a:endParaRPr lang="en-US" sz="2000" b="0" strike="noStrike" spc="-1">
              <a:latin typeface="Arial"/>
            </a:endParaRPr>
          </a:p>
          <a:p>
            <a:pPr>
              <a:lnSpc>
                <a:spcPct val="100000"/>
              </a:lnSpc>
              <a:spcBef>
                <a:spcPts val="400"/>
              </a:spcBef>
            </a:pPr>
            <a:endParaRPr lang="en-US" sz="2000" b="0" strike="noStrike" spc="-1">
              <a:latin typeface="Arial"/>
            </a:endParaRPr>
          </a:p>
          <a:p>
            <a:pPr>
              <a:lnSpc>
                <a:spcPct val="100000"/>
              </a:lnSpc>
              <a:spcBef>
                <a:spcPts val="641"/>
              </a:spcBef>
            </a:pPr>
            <a:endParaRPr lang="en-US" sz="2000" b="0" strike="noStrike" spc="-1">
              <a:latin typeface="Arial"/>
            </a:endParaRPr>
          </a:p>
          <a:p>
            <a:pPr>
              <a:lnSpc>
                <a:spcPct val="100000"/>
              </a:lnSpc>
              <a:spcBef>
                <a:spcPts val="641"/>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4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poolt oma töötajatele makstud palgad vm tasud;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poolt oma töötajatele tehtud väljamaksetelt makstud sotsiaalmaks ja tööandja töötuskindlustusmakse;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poolt oma töötajatele tehtud erisoodustused pärast nendelt tulu- ja sotsiaalmaksu tasumist;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ettevõtluses osaleva abikaasa eest tasutud sotsiaalmaks;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muud ettevõtlusega seotud riiklikud maksud (maamaks, käibemaks, tollimaks, raskeveokimaks) ja kohalikud maksud (omavalitsusüksuste poolt oma haldusterritooriumil kehtestatud maksud, nt müügi-, reklaami- ja lõbustusmaks jne);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finantskulud, ettevõtlusega seotud laenult või muult võlakohustuselt tasutud intressid (v.a maksukorralduse seaduse alusel tasutud intressid);</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5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enda või oma töötajate eest tasutud täiend- ja ümberõppe kulud, kui täiendati olemasolevat eri-, kutse- või ametialaseid teadmisi või omandati ettevõtluses vajaminevaid uusi oskusi;</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Näide: FIE osales raamatupidamise seaduse ja maksuseaduste muudatusi käsitleval koolitusel ning tasus selle eest ise. Kuna FIE peab ise oma raamatupidamisarvestust, siis võib ta sellise koolituse eest tasutud summad kanda ettevõtluse kuludesse.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ettevõtluses kasutatava vara kindlustusmaksed;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ettevõtluses kasutatud vara võõrandamisega seotud kulud;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ettevõtluses kasutatavate litsentside, kauplemislubade või tegevuslubade eest makstud tasud jne.</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NB! </a:t>
            </a:r>
            <a:r>
              <a:rPr lang="en-US" sz="2000" b="1" strike="noStrike" spc="-1">
                <a:solidFill>
                  <a:srgbClr val="000000"/>
                </a:solidFill>
                <a:latin typeface="Tahoma"/>
                <a:ea typeface="Tahoma"/>
              </a:rPr>
              <a:t>Vormil E kajastab ettevõtja oma ettevõtlusega seotud tulud ja kulud koos tasutud käibemaksuga.</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65000"/>
          </a:bodyPr>
          <a:lstStyle/>
          <a:p>
            <a:pPr algn="ctr">
              <a:lnSpc>
                <a:spcPct val="100000"/>
              </a:lnSpc>
            </a:pPr>
            <a:br/>
            <a:br/>
            <a:r>
              <a:rPr lang="en-US" sz="3100" b="1" strike="noStrike" spc="-1">
                <a:solidFill>
                  <a:srgbClr val="000000"/>
                </a:solidFill>
                <a:latin typeface="Tahoma"/>
                <a:ea typeface="Tahoma"/>
              </a:rPr>
              <a:t>Ettevõtluse kulud ei ole:</a:t>
            </a:r>
            <a:br/>
            <a:endParaRPr lang="en-US" sz="3100" b="0" strike="noStrike" spc="-1">
              <a:latin typeface="Arial"/>
            </a:endParaRPr>
          </a:p>
        </p:txBody>
      </p:sp>
      <p:sp>
        <p:nvSpPr>
          <p:cNvPr id="15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ettevõtlustulult makstud tulumaks (sh tulumaksu avansilised maksed), FIE sotsiaalmaks, kogumispensionimakse;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seaduse alusel määratud ja maksustamisperioodil tasutud trahvid ja sunniraha ning maksukorralduse seaduse alusel tasutud intressid;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maksumaksjalt erikonfiskeeritud vara maksumus;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kõrgendatud määra järgi tasutud keskkonnatasu vastavalt keskkonnatasude seadusele ning seadusega sätestatud nõuete rikkumise või saastamisega looduskeskkonnale ning kolmandale isikule tekitatud kahju hüvitamise tasu;</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poolt tehtud kingituste või annetuste maksumus;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kahju, mis tekkis vara turuhinnast madalama hinnaga võõrandamisest maksumaksjaga seotud isikule, v.a juhul, kui selliselt kahjult on makstud erisoodustuse tulumaks;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kahju, mis tekkis maksumaksjaga seotud isikult turuhinnast kõrgema hinnaga ostetud vara võõrandamisest.</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467640" y="260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br/>
            <a:r>
              <a:rPr lang="en-US" sz="3100" b="1" strike="noStrike" spc="-1">
                <a:solidFill>
                  <a:srgbClr val="000000"/>
                </a:solidFill>
                <a:latin typeface="Tahoma"/>
                <a:ea typeface="Tahoma"/>
              </a:rPr>
              <a:t>FIE </a:t>
            </a:r>
            <a:r>
              <a:rPr lang="en-US" sz="2800" b="1" strike="noStrike" spc="-1">
                <a:solidFill>
                  <a:srgbClr val="000000"/>
                </a:solidFill>
                <a:latin typeface="Tahoma"/>
                <a:ea typeface="Tahoma"/>
              </a:rPr>
              <a:t>Sotsiaalmaks</a:t>
            </a:r>
            <a:endParaRPr lang="en-US" sz="2800" b="0" strike="noStrike" spc="-1">
              <a:latin typeface="Arial"/>
            </a:endParaRPr>
          </a:p>
        </p:txBody>
      </p:sp>
      <p:sp>
        <p:nvSpPr>
          <p:cNvPr id="15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2360">
              <a:lnSpc>
                <a:spcPct val="100000"/>
              </a:lnSpc>
              <a:spcBef>
                <a:spcPts val="400"/>
              </a:spcBef>
              <a:buClr>
                <a:srgbClr val="000000"/>
              </a:buClr>
              <a:buFont typeface="Arial"/>
              <a:buChar char="•"/>
            </a:pPr>
            <a:r>
              <a:rPr lang="et-EE" sz="2000" b="1" strike="noStrike" spc="-1" dirty="0">
                <a:solidFill>
                  <a:srgbClr val="000000"/>
                </a:solidFill>
                <a:latin typeface="Tahoma"/>
                <a:ea typeface="Tahoma"/>
              </a:rPr>
              <a:t>Ü</a:t>
            </a:r>
            <a:r>
              <a:rPr lang="en-US" sz="2000" b="1" strike="noStrike" spc="-1" dirty="0" err="1">
                <a:solidFill>
                  <a:srgbClr val="000000"/>
                </a:solidFill>
                <a:latin typeface="Tahoma"/>
                <a:ea typeface="Tahoma"/>
              </a:rPr>
              <a:t>lempiir</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ettevõtlustulult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sotsiaalmaksu</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tasumisele</a:t>
            </a:r>
            <a:r>
              <a:rPr lang="en-US" sz="2000" b="0" strike="noStrike" spc="-1" dirty="0">
                <a:solidFill>
                  <a:srgbClr val="000000"/>
                </a:solidFill>
                <a:latin typeface="Tahoma"/>
                <a:ea typeface="Tahoma"/>
              </a:rPr>
              <a:t> </a:t>
            </a:r>
            <a:r>
              <a:rPr lang="en-US" sz="2000" b="1" strike="noStrike" spc="-1" dirty="0">
                <a:solidFill>
                  <a:srgbClr val="000000"/>
                </a:solidFill>
                <a:latin typeface="Tahoma"/>
                <a:ea typeface="Tahoma"/>
              </a:rPr>
              <a:t>10-kord</a:t>
            </a:r>
            <a:r>
              <a:rPr lang="et-EE" sz="2000" b="1" strike="noStrike" spc="-1" dirty="0">
                <a:solidFill>
                  <a:srgbClr val="000000"/>
                </a:solidFill>
                <a:latin typeface="Tahoma"/>
                <a:ea typeface="Tahoma"/>
              </a:rPr>
              <a:t>n</a:t>
            </a:r>
            <a:r>
              <a:rPr lang="en-US" sz="2000" b="1" strike="noStrike" spc="-1" dirty="0">
                <a:solidFill>
                  <a:srgbClr val="000000"/>
                </a:solidFill>
                <a:latin typeface="Tahoma"/>
                <a:ea typeface="Tahoma"/>
              </a:rPr>
              <a:t>e </a:t>
            </a:r>
            <a:r>
              <a:rPr lang="en-US" sz="2000" b="1" strike="noStrike" spc="-1" dirty="0" err="1">
                <a:solidFill>
                  <a:srgbClr val="000000"/>
                </a:solidFill>
                <a:latin typeface="Tahoma"/>
                <a:ea typeface="Tahoma"/>
              </a:rPr>
              <a:t>miinimumpalga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määr</a:t>
            </a:r>
            <a:r>
              <a:rPr lang="en-US" sz="2000" b="0" strike="noStrike" spc="-1" dirty="0">
                <a:solidFill>
                  <a:srgbClr val="000000"/>
                </a:solidFill>
                <a:latin typeface="Tahoma"/>
                <a:ea typeface="Tahoma"/>
              </a:rPr>
              <a:t>. </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1" strike="noStrike" spc="-1" dirty="0" err="1">
                <a:solidFill>
                  <a:srgbClr val="000000"/>
                </a:solidFill>
                <a:latin typeface="Tahoma"/>
                <a:ea typeface="Tahoma"/>
              </a:rPr>
              <a:t>Sotsiaalmaksu</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avansiliste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maksete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kvartaalne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maksmise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kord</a:t>
            </a:r>
            <a:r>
              <a:rPr lang="en-US" sz="2000" b="1" strike="noStrike" spc="-1" dirty="0">
                <a:solidFill>
                  <a:srgbClr val="000000"/>
                </a:solidFill>
                <a:latin typeface="Tahoma"/>
                <a:ea typeface="Tahoma"/>
              </a:rPr>
              <a:t> </a:t>
            </a:r>
            <a:r>
              <a:rPr lang="et-EE" sz="2000" b="0" strike="noStrike" spc="-1" dirty="0">
                <a:solidFill>
                  <a:srgbClr val="000000"/>
                </a:solidFill>
                <a:latin typeface="Tahoma"/>
                <a:ea typeface="Tahoma"/>
              </a:rPr>
              <a:t>on</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summeeritud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arvestus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kalendriaasta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alguses</a:t>
            </a:r>
            <a:r>
              <a:rPr lang="et-EE" sz="2000" b="0" strike="noStrike" spc="-1" dirty="0">
                <a:solidFill>
                  <a:srgbClr val="000000"/>
                </a:solidFill>
                <a:latin typeface="Tahoma"/>
                <a:ea typeface="Tahoma"/>
              </a:rPr>
              <a:t>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ning</a:t>
            </a:r>
            <a:r>
              <a:rPr lang="en-US" sz="2000" b="0" strike="noStrike" spc="-1" dirty="0">
                <a:solidFill>
                  <a:srgbClr val="000000"/>
                </a:solidFill>
                <a:latin typeface="Tahoma"/>
                <a:ea typeface="Tahoma"/>
              </a:rPr>
              <a:t> </a:t>
            </a:r>
            <a:r>
              <a:rPr lang="en-US" sz="2000" b="1" strike="noStrike" spc="-1" dirty="0" err="1">
                <a:solidFill>
                  <a:srgbClr val="000000"/>
                </a:solidFill>
                <a:latin typeface="Tahoma"/>
                <a:ea typeface="Tahoma"/>
              </a:rPr>
              <a:t>sotsiaalmaksu</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miinimumkohustuse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kuupõhine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arvestus</a:t>
            </a:r>
            <a:r>
              <a:rPr lang="et-EE" sz="2000" b="1" spc="-1" dirty="0">
                <a:solidFill>
                  <a:srgbClr val="000000"/>
                </a:solidFill>
                <a:latin typeface="Tahoma"/>
                <a:ea typeface="Tahoma"/>
              </a:rPr>
              <a:t> on </a:t>
            </a:r>
            <a:r>
              <a:rPr lang="en-US" sz="2000" b="1" strike="noStrike" spc="-1" dirty="0" err="1">
                <a:solidFill>
                  <a:srgbClr val="000000"/>
                </a:solidFill>
                <a:latin typeface="Tahoma"/>
                <a:ea typeface="Tahoma"/>
              </a:rPr>
              <a:t>päevapõhi</a:t>
            </a:r>
            <a:r>
              <a:rPr lang="et-EE" sz="2000" b="1" strike="noStrike" spc="-1" dirty="0" err="1">
                <a:solidFill>
                  <a:srgbClr val="000000"/>
                </a:solidFill>
                <a:latin typeface="Tahoma"/>
                <a:ea typeface="Tahoma"/>
              </a:rPr>
              <a:t>ne</a:t>
            </a:r>
            <a:r>
              <a:rPr lang="en-US" sz="2000" b="0" strike="noStrike" spc="-1" dirty="0">
                <a:solidFill>
                  <a:srgbClr val="000000"/>
                </a:solidFill>
                <a:latin typeface="Tahoma"/>
                <a:ea typeface="Tahoma"/>
              </a:rPr>
              <a:t>. </a:t>
            </a:r>
            <a:endParaRPr lang="en-US" sz="2000" b="0" strike="noStrike" spc="-1" dirty="0">
              <a:latin typeface="Arial"/>
            </a:endParaRPr>
          </a:p>
          <a:p>
            <a:pPr algn="l"/>
            <a:r>
              <a:rPr lang="et-EE" sz="20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t-EE" sz="2000" b="0" i="0" dirty="0">
                <a:effectLst/>
                <a:latin typeface="Tahoma" panose="020B0604030504040204" pitchFamily="34" charset="0"/>
                <a:ea typeface="Tahoma" panose="020B0604030504040204" pitchFamily="34" charset="0"/>
                <a:cs typeface="Tahoma" panose="020B0604030504040204" pitchFamily="34" charset="0"/>
              </a:rPr>
              <a:t>Kui isikul on maksukohustus osade kvartali päevade eest, siis:</a:t>
            </a:r>
          </a:p>
          <a:p>
            <a:pPr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leitakse päevade arv, mille eest maksukohustus tekkis (liidetakse kokku kõik maksuvabastusega katmata päevad);</a:t>
            </a:r>
          </a:p>
          <a:p>
            <a:pPr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leitakse antud kvartali tegelik päevade arv;</a:t>
            </a:r>
          </a:p>
          <a:p>
            <a:pPr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arvutatakse makse päevapõhiselt:</a:t>
            </a:r>
          </a:p>
          <a:p>
            <a:pPr marL="742950" lvl="1" indent="-285750"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kvartali makse ÷ kvartali päevade arv × maksukohustuse päevade arv.</a:t>
            </a:r>
          </a:p>
          <a:p>
            <a:br>
              <a:rPr lang="et-EE" dirty="0"/>
            </a:br>
            <a:endParaRPr lang="en-US" sz="2000" b="0" strike="noStrike" spc="-1" dirty="0">
              <a:latin typeface="Arial"/>
            </a:endParaRPr>
          </a:p>
          <a:p>
            <a:pPr>
              <a:lnSpc>
                <a:spcPct val="100000"/>
              </a:lnSpc>
              <a:spcBef>
                <a:spcPts val="400"/>
              </a:spcBef>
            </a:pP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500" lnSpcReduction="20000"/>
          </a:bodyPr>
          <a:lstStyle/>
          <a:p>
            <a:pPr algn="ctr">
              <a:lnSpc>
                <a:spcPct val="100000"/>
              </a:lnSpc>
            </a:pPr>
            <a:br>
              <a:rPr dirty="0"/>
            </a:br>
            <a:br>
              <a:rPr dirty="0"/>
            </a:b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FIE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avansilised</a:t>
            </a:r>
            <a:r>
              <a:rPr lang="en-US" sz="3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maksed</a:t>
            </a:r>
            <a:br>
              <a:rPr sz="3300" dirty="0">
                <a:latin typeface="Tahoma" panose="020B0604030504040204" pitchFamily="34" charset="0"/>
                <a:ea typeface="Tahoma" panose="020B0604030504040204" pitchFamily="34" charset="0"/>
                <a:cs typeface="Tahoma" panose="020B0604030504040204" pitchFamily="34" charset="0"/>
              </a:rPr>
            </a:br>
            <a:endParaRPr lang="en-US" sz="3300" b="0" strike="noStrike" spc="-1" dirty="0">
              <a:latin typeface="Tahoma" panose="020B0604030504040204" pitchFamily="34" charset="0"/>
              <a:ea typeface="Tahoma" panose="020B0604030504040204" pitchFamily="34" charset="0"/>
              <a:cs typeface="Tahoma" panose="020B0604030504040204" pitchFamily="34" charset="0"/>
            </a:endParaRPr>
          </a:p>
        </p:txBody>
      </p:sp>
      <p:sp>
        <p:nvSpPr>
          <p:cNvPr id="15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2360">
              <a:lnSpc>
                <a:spcPct val="100000"/>
              </a:lnSpc>
              <a:spcBef>
                <a:spcPts val="479"/>
              </a:spcBef>
              <a:buClr>
                <a:srgbClr val="000000"/>
              </a:buClr>
              <a:buFont typeface="Arial"/>
              <a:buChar char="•"/>
            </a:pPr>
            <a:r>
              <a:rPr lang="en-US" sz="2400" b="0" strike="noStrike" spc="-1" dirty="0" err="1">
                <a:solidFill>
                  <a:srgbClr val="000000"/>
                </a:solidFill>
                <a:latin typeface="Calibri"/>
              </a:rPr>
              <a:t>Füüsilisest</a:t>
            </a:r>
            <a:r>
              <a:rPr lang="en-US" sz="2400" b="0" strike="noStrike" spc="-1" dirty="0">
                <a:solidFill>
                  <a:srgbClr val="000000"/>
                </a:solidFill>
                <a:latin typeface="Calibri"/>
              </a:rPr>
              <a:t> </a:t>
            </a:r>
            <a:r>
              <a:rPr lang="en-US" sz="2400" b="0" strike="noStrike" spc="-1" dirty="0" err="1">
                <a:solidFill>
                  <a:srgbClr val="000000"/>
                </a:solidFill>
                <a:latin typeface="Calibri"/>
              </a:rPr>
              <a:t>isikust</a:t>
            </a:r>
            <a:r>
              <a:rPr lang="en-US" sz="2400" b="0" strike="noStrike" spc="-1" dirty="0">
                <a:solidFill>
                  <a:srgbClr val="000000"/>
                </a:solidFill>
                <a:latin typeface="Calibri"/>
              </a:rPr>
              <a:t> </a:t>
            </a:r>
            <a:r>
              <a:rPr lang="en-US" sz="2400" b="0" strike="noStrike" spc="-1" dirty="0" err="1">
                <a:solidFill>
                  <a:srgbClr val="000000"/>
                </a:solidFill>
                <a:latin typeface="Calibri"/>
              </a:rPr>
              <a:t>ettevõtja</a:t>
            </a:r>
            <a:r>
              <a:rPr lang="en-US" sz="2400" b="0" strike="noStrike" spc="-1" dirty="0">
                <a:solidFill>
                  <a:srgbClr val="000000"/>
                </a:solidFill>
                <a:latin typeface="Calibri"/>
              </a:rPr>
              <a:t> (FIE) </a:t>
            </a:r>
            <a:r>
              <a:rPr lang="en-US" sz="2400" b="0" strike="noStrike" spc="-1" dirty="0" err="1">
                <a:solidFill>
                  <a:srgbClr val="000000"/>
                </a:solidFill>
                <a:latin typeface="Calibri"/>
              </a:rPr>
              <a:t>ettevõtlusest</a:t>
            </a:r>
            <a:r>
              <a:rPr lang="en-US" sz="2400" b="0" strike="noStrike" spc="-1" dirty="0">
                <a:solidFill>
                  <a:srgbClr val="000000"/>
                </a:solidFill>
                <a:latin typeface="Calibri"/>
              </a:rPr>
              <a:t> </a:t>
            </a:r>
            <a:r>
              <a:rPr lang="en-US" sz="2400" b="0" strike="noStrike" spc="-1" dirty="0" err="1">
                <a:solidFill>
                  <a:srgbClr val="000000"/>
                </a:solidFill>
                <a:latin typeface="Calibri"/>
              </a:rPr>
              <a:t>saadud</a:t>
            </a:r>
            <a:r>
              <a:rPr lang="en-US" sz="2400" b="0" strike="noStrike" spc="-1" dirty="0">
                <a:solidFill>
                  <a:srgbClr val="000000"/>
                </a:solidFill>
                <a:latin typeface="Calibri"/>
              </a:rPr>
              <a:t> </a:t>
            </a:r>
            <a:r>
              <a:rPr lang="en-US" sz="2400" b="0" strike="noStrike" spc="-1" dirty="0" err="1">
                <a:solidFill>
                  <a:srgbClr val="000000"/>
                </a:solidFill>
                <a:latin typeface="Calibri"/>
              </a:rPr>
              <a:t>tulu</a:t>
            </a:r>
            <a:r>
              <a:rPr lang="en-US" sz="2400" b="0" strike="noStrike" spc="-1" dirty="0">
                <a:solidFill>
                  <a:srgbClr val="000000"/>
                </a:solidFill>
                <a:latin typeface="Calibri"/>
              </a:rPr>
              <a:t> </a:t>
            </a:r>
            <a:r>
              <a:rPr lang="en-US" sz="2400" b="0" strike="noStrike" spc="-1" dirty="0" err="1">
                <a:solidFill>
                  <a:srgbClr val="000000"/>
                </a:solidFill>
                <a:latin typeface="Calibri"/>
              </a:rPr>
              <a:t>sotsiaalmaksuga</a:t>
            </a:r>
            <a:r>
              <a:rPr lang="en-US" sz="2400" b="0" strike="noStrike" spc="-1" dirty="0">
                <a:solidFill>
                  <a:srgbClr val="000000"/>
                </a:solidFill>
                <a:latin typeface="Calibri"/>
              </a:rPr>
              <a:t> </a:t>
            </a:r>
            <a:r>
              <a:rPr lang="en-US" sz="2400" b="0" strike="noStrike" spc="-1" dirty="0" err="1">
                <a:solidFill>
                  <a:srgbClr val="000000"/>
                </a:solidFill>
                <a:latin typeface="Calibri"/>
              </a:rPr>
              <a:t>maksustamise</a:t>
            </a:r>
            <a:r>
              <a:rPr lang="en-US" sz="2400" b="0" strike="noStrike" spc="-1" dirty="0">
                <a:solidFill>
                  <a:srgbClr val="000000"/>
                </a:solidFill>
                <a:latin typeface="Calibri"/>
              </a:rPr>
              <a:t> </a:t>
            </a:r>
            <a:r>
              <a:rPr lang="en-US" sz="2400" b="0" strike="noStrike" spc="-1" dirty="0" err="1">
                <a:solidFill>
                  <a:srgbClr val="000000"/>
                </a:solidFill>
                <a:latin typeface="Calibri"/>
              </a:rPr>
              <a:t>periood</a:t>
            </a:r>
            <a:r>
              <a:rPr lang="en-US" sz="2400" b="0" strike="noStrike" spc="-1" dirty="0">
                <a:solidFill>
                  <a:srgbClr val="000000"/>
                </a:solidFill>
                <a:latin typeface="Calibri"/>
              </a:rPr>
              <a:t> on </a:t>
            </a:r>
            <a:r>
              <a:rPr lang="en-US" sz="2400" b="0" strike="noStrike" spc="-1" dirty="0" err="1">
                <a:solidFill>
                  <a:srgbClr val="000000"/>
                </a:solidFill>
                <a:latin typeface="Calibri"/>
              </a:rPr>
              <a:t>kalendriaasta</a:t>
            </a:r>
            <a:r>
              <a:rPr lang="en-US" sz="2400" b="0" strike="noStrike" spc="-1" dirty="0">
                <a:solidFill>
                  <a:srgbClr val="000000"/>
                </a:solidFill>
                <a:latin typeface="Calibri"/>
              </a:rPr>
              <a:t>, </a:t>
            </a:r>
            <a:r>
              <a:rPr lang="en-US" sz="2400" b="0" strike="noStrike" spc="-1" dirty="0" err="1">
                <a:solidFill>
                  <a:srgbClr val="000000"/>
                </a:solidFill>
                <a:latin typeface="Calibri"/>
              </a:rPr>
              <a:t>sest</a:t>
            </a:r>
            <a:r>
              <a:rPr lang="en-US" sz="2400" b="0" strike="noStrike" spc="-1" dirty="0">
                <a:solidFill>
                  <a:srgbClr val="000000"/>
                </a:solidFill>
                <a:latin typeface="Calibri"/>
              </a:rPr>
              <a:t> </a:t>
            </a:r>
            <a:r>
              <a:rPr lang="en-US" sz="2400" b="0" strike="noStrike" spc="-1" dirty="0" err="1">
                <a:solidFill>
                  <a:srgbClr val="000000"/>
                </a:solidFill>
                <a:latin typeface="Calibri"/>
              </a:rPr>
              <a:t>maksustatav</a:t>
            </a:r>
            <a:r>
              <a:rPr lang="en-US" sz="2400" b="0" strike="noStrike" spc="-1" dirty="0">
                <a:solidFill>
                  <a:srgbClr val="000000"/>
                </a:solidFill>
                <a:latin typeface="Calibri"/>
              </a:rPr>
              <a:t> </a:t>
            </a:r>
            <a:r>
              <a:rPr lang="en-US" sz="2400" b="0" strike="noStrike" spc="-1" dirty="0" err="1">
                <a:solidFill>
                  <a:srgbClr val="000000"/>
                </a:solidFill>
                <a:latin typeface="Calibri"/>
              </a:rPr>
              <a:t>ettevõtlustulu</a:t>
            </a:r>
            <a:r>
              <a:rPr lang="en-US" sz="2400" b="0" strike="noStrike" spc="-1" dirty="0">
                <a:solidFill>
                  <a:srgbClr val="000000"/>
                </a:solidFill>
                <a:latin typeface="Calibri"/>
              </a:rPr>
              <a:t> </a:t>
            </a:r>
            <a:r>
              <a:rPr lang="en-US" sz="2400" b="0" strike="noStrike" spc="-1" dirty="0" err="1">
                <a:solidFill>
                  <a:srgbClr val="000000"/>
                </a:solidFill>
                <a:latin typeface="Calibri"/>
              </a:rPr>
              <a:t>selgitatakse</a:t>
            </a:r>
            <a:r>
              <a:rPr lang="en-US" sz="2400" b="0" strike="noStrike" spc="-1" dirty="0">
                <a:solidFill>
                  <a:srgbClr val="000000"/>
                </a:solidFill>
                <a:latin typeface="Calibri"/>
              </a:rPr>
              <a:t> </a:t>
            </a:r>
            <a:r>
              <a:rPr lang="en-US" sz="2400" b="0" strike="noStrike" spc="-1" dirty="0" err="1">
                <a:solidFill>
                  <a:srgbClr val="000000"/>
                </a:solidFill>
                <a:latin typeface="Calibri"/>
              </a:rPr>
              <a:t>välja</a:t>
            </a:r>
            <a:r>
              <a:rPr lang="en-US" sz="2400" b="0" strike="noStrike" spc="-1" dirty="0">
                <a:solidFill>
                  <a:srgbClr val="000000"/>
                </a:solidFill>
                <a:latin typeface="Calibri"/>
              </a:rPr>
              <a:t> </a:t>
            </a:r>
            <a:r>
              <a:rPr lang="en-US" sz="2400" b="0" strike="noStrike" spc="-1" dirty="0" err="1">
                <a:solidFill>
                  <a:srgbClr val="000000"/>
                </a:solidFill>
                <a:latin typeface="Calibri"/>
              </a:rPr>
              <a:t>füüsilise</a:t>
            </a:r>
            <a:r>
              <a:rPr lang="en-US" sz="2400" b="0" strike="noStrike" spc="-1" dirty="0">
                <a:solidFill>
                  <a:srgbClr val="000000"/>
                </a:solidFill>
                <a:latin typeface="Calibri"/>
              </a:rPr>
              <a:t> </a:t>
            </a:r>
            <a:r>
              <a:rPr lang="en-US" sz="2400" b="0" strike="noStrike" spc="-1" dirty="0" err="1">
                <a:solidFill>
                  <a:srgbClr val="000000"/>
                </a:solidFill>
                <a:latin typeface="Calibri"/>
              </a:rPr>
              <a:t>isiku</a:t>
            </a:r>
            <a:r>
              <a:rPr lang="en-US" sz="2400" b="0" strike="noStrike" spc="-1" dirty="0">
                <a:solidFill>
                  <a:srgbClr val="000000"/>
                </a:solidFill>
                <a:latin typeface="Calibri"/>
              </a:rPr>
              <a:t> </a:t>
            </a:r>
            <a:r>
              <a:rPr lang="en-US" sz="2400" b="0" strike="noStrike" spc="-1" dirty="0" err="1">
                <a:solidFill>
                  <a:srgbClr val="000000"/>
                </a:solidFill>
                <a:latin typeface="Calibri"/>
              </a:rPr>
              <a:t>tuludeklaratsiooni</a:t>
            </a:r>
            <a:r>
              <a:rPr lang="en-US" sz="2400" b="0" strike="noStrike" spc="-1" dirty="0">
                <a:solidFill>
                  <a:srgbClr val="000000"/>
                </a:solidFill>
                <a:latin typeface="Calibri"/>
              </a:rPr>
              <a:t> </a:t>
            </a:r>
            <a:r>
              <a:rPr lang="en-US" sz="2400" b="0" strike="noStrike" spc="-1" dirty="0" err="1">
                <a:solidFill>
                  <a:srgbClr val="000000"/>
                </a:solidFill>
                <a:latin typeface="Calibri"/>
              </a:rPr>
              <a:t>alusel</a:t>
            </a:r>
            <a:r>
              <a:rPr lang="en-US" sz="2400" b="0" strike="noStrike" spc="-1" dirty="0">
                <a:solidFill>
                  <a:srgbClr val="000000"/>
                </a:solidFill>
                <a:latin typeface="Calibri"/>
              </a:rPr>
              <a:t> </a:t>
            </a:r>
            <a:r>
              <a:rPr lang="en-US" sz="2400" b="0" strike="noStrike" spc="-1" dirty="0" err="1">
                <a:solidFill>
                  <a:srgbClr val="000000"/>
                </a:solidFill>
                <a:latin typeface="Calibri"/>
              </a:rPr>
              <a:t>üks</a:t>
            </a:r>
            <a:r>
              <a:rPr lang="en-US" sz="2400" b="0" strike="noStrike" spc="-1" dirty="0">
                <a:solidFill>
                  <a:srgbClr val="000000"/>
                </a:solidFill>
                <a:latin typeface="Calibri"/>
              </a:rPr>
              <a:t> </a:t>
            </a:r>
            <a:r>
              <a:rPr lang="en-US" sz="2400" b="0" strike="noStrike" spc="-1" dirty="0" err="1">
                <a:solidFill>
                  <a:srgbClr val="000000"/>
                </a:solidFill>
                <a:latin typeface="Calibri"/>
              </a:rPr>
              <a:t>kord</a:t>
            </a:r>
            <a:r>
              <a:rPr lang="en-US" sz="2400" b="0" strike="noStrike" spc="-1" dirty="0">
                <a:solidFill>
                  <a:srgbClr val="000000"/>
                </a:solidFill>
                <a:latin typeface="Calibri"/>
              </a:rPr>
              <a:t> </a:t>
            </a:r>
            <a:r>
              <a:rPr lang="en-US" sz="2400" b="0" strike="noStrike" spc="-1" dirty="0" err="1">
                <a:solidFill>
                  <a:srgbClr val="000000"/>
                </a:solidFill>
                <a:latin typeface="Calibri"/>
              </a:rPr>
              <a:t>aastas</a:t>
            </a:r>
            <a:r>
              <a:rPr lang="en-US" sz="2400" b="0" strike="noStrike" spc="-1" dirty="0">
                <a:solidFill>
                  <a:srgbClr val="000000"/>
                </a:solidFill>
                <a:latin typeface="Calibri"/>
              </a:rPr>
              <a:t>.</a:t>
            </a:r>
            <a:endParaRPr lang="en-US" sz="2400" b="0" strike="noStrike" spc="-1" dirty="0">
              <a:latin typeface="Arial"/>
            </a:endParaRPr>
          </a:p>
          <a:p>
            <a:pPr marL="343080" indent="-342360">
              <a:lnSpc>
                <a:spcPct val="100000"/>
              </a:lnSpc>
              <a:spcBef>
                <a:spcPts val="479"/>
              </a:spcBef>
              <a:buClr>
                <a:srgbClr val="000000"/>
              </a:buClr>
              <a:buFont typeface="Arial"/>
              <a:buChar char="•"/>
            </a:pPr>
            <a:r>
              <a:rPr lang="en-US" sz="2400" b="0" strike="noStrike" spc="-1" dirty="0" err="1">
                <a:solidFill>
                  <a:srgbClr val="000000"/>
                </a:solidFill>
                <a:latin typeface="Calibri"/>
              </a:rPr>
              <a:t>Aasta</a:t>
            </a:r>
            <a:r>
              <a:rPr lang="en-US" sz="2400" b="0" strike="noStrike" spc="-1" dirty="0">
                <a:solidFill>
                  <a:srgbClr val="000000"/>
                </a:solidFill>
                <a:latin typeface="Calibri"/>
              </a:rPr>
              <a:t> </a:t>
            </a:r>
            <a:r>
              <a:rPr lang="en-US" sz="2400" b="0" strike="noStrike" spc="-1" dirty="0" err="1">
                <a:solidFill>
                  <a:srgbClr val="000000"/>
                </a:solidFill>
                <a:latin typeface="Calibri"/>
              </a:rPr>
              <a:t>kestel</a:t>
            </a:r>
            <a:r>
              <a:rPr lang="en-US" sz="2400" b="0" strike="noStrike" spc="-1" dirty="0">
                <a:solidFill>
                  <a:srgbClr val="000000"/>
                </a:solidFill>
                <a:latin typeface="Calibri"/>
              </a:rPr>
              <a:t> on FIE </a:t>
            </a:r>
            <a:r>
              <a:rPr lang="en-US" sz="2400" b="0" strike="noStrike" spc="-1" dirty="0" err="1">
                <a:solidFill>
                  <a:srgbClr val="000000"/>
                </a:solidFill>
                <a:latin typeface="Calibri"/>
              </a:rPr>
              <a:t>kohustatud</a:t>
            </a:r>
            <a:r>
              <a:rPr lang="en-US" sz="2400" b="0" strike="noStrike" spc="-1" dirty="0">
                <a:solidFill>
                  <a:srgbClr val="000000"/>
                </a:solidFill>
                <a:latin typeface="Calibri"/>
              </a:rPr>
              <a:t> </a:t>
            </a:r>
            <a:r>
              <a:rPr lang="en-US" sz="2400" b="0" strike="noStrike" spc="-1" dirty="0" err="1">
                <a:solidFill>
                  <a:srgbClr val="000000"/>
                </a:solidFill>
                <a:latin typeface="Calibri"/>
              </a:rPr>
              <a:t>kord</a:t>
            </a:r>
            <a:r>
              <a:rPr lang="en-US" sz="2400" b="0" strike="noStrike" spc="-1" dirty="0">
                <a:solidFill>
                  <a:srgbClr val="000000"/>
                </a:solidFill>
                <a:latin typeface="Calibri"/>
              </a:rPr>
              <a:t> </a:t>
            </a:r>
            <a:r>
              <a:rPr lang="en-US" sz="2400" b="0" strike="noStrike" spc="-1" dirty="0" err="1">
                <a:solidFill>
                  <a:srgbClr val="000000"/>
                </a:solidFill>
                <a:latin typeface="Calibri"/>
              </a:rPr>
              <a:t>kvartalis</a:t>
            </a:r>
            <a:r>
              <a:rPr lang="en-US" sz="2400" b="0" strike="noStrike" spc="-1" dirty="0">
                <a:solidFill>
                  <a:srgbClr val="000000"/>
                </a:solidFill>
                <a:latin typeface="Calibri"/>
              </a:rPr>
              <a:t> </a:t>
            </a:r>
            <a:r>
              <a:rPr lang="en-US" sz="2400" b="0" strike="noStrike" spc="-1" dirty="0" err="1">
                <a:solidFill>
                  <a:srgbClr val="000000"/>
                </a:solidFill>
                <a:latin typeface="Calibri"/>
              </a:rPr>
              <a:t>maksma</a:t>
            </a:r>
            <a:r>
              <a:rPr lang="en-US" sz="2400" b="0" strike="noStrike" spc="-1" dirty="0">
                <a:solidFill>
                  <a:srgbClr val="000000"/>
                </a:solidFill>
                <a:latin typeface="Calibri"/>
              </a:rPr>
              <a:t> </a:t>
            </a:r>
            <a:r>
              <a:rPr lang="en-US" sz="2400" b="0" strike="noStrike" spc="-1" dirty="0" err="1">
                <a:solidFill>
                  <a:srgbClr val="000000"/>
                </a:solidFill>
                <a:latin typeface="Calibri"/>
              </a:rPr>
              <a:t>sotsiaalmaksu</a:t>
            </a:r>
            <a:r>
              <a:rPr lang="en-US" sz="2400" b="0" strike="noStrike" spc="-1" dirty="0">
                <a:solidFill>
                  <a:srgbClr val="000000"/>
                </a:solidFill>
                <a:latin typeface="Calibri"/>
              </a:rPr>
              <a:t> </a:t>
            </a:r>
            <a:r>
              <a:rPr lang="en-US" sz="2400" b="0" strike="noStrike" spc="-1" dirty="0" err="1">
                <a:solidFill>
                  <a:srgbClr val="000000"/>
                </a:solidFill>
                <a:latin typeface="Calibri"/>
              </a:rPr>
              <a:t>avansilisi</a:t>
            </a:r>
            <a:r>
              <a:rPr lang="en-US" sz="2400" b="0" strike="noStrike" spc="-1" dirty="0">
                <a:solidFill>
                  <a:srgbClr val="000000"/>
                </a:solidFill>
                <a:latin typeface="Calibri"/>
              </a:rPr>
              <a:t> </a:t>
            </a:r>
            <a:r>
              <a:rPr lang="en-US" sz="2400" b="0" strike="noStrike" spc="-1" dirty="0" err="1">
                <a:solidFill>
                  <a:srgbClr val="000000"/>
                </a:solidFill>
                <a:latin typeface="Calibri"/>
              </a:rPr>
              <a:t>makseid</a:t>
            </a:r>
            <a:r>
              <a:rPr lang="en-US" sz="2400" b="0" strike="noStrike" spc="-1" dirty="0">
                <a:solidFill>
                  <a:srgbClr val="000000"/>
                </a:solidFill>
                <a:latin typeface="Calibri"/>
              </a:rPr>
              <a:t>.</a:t>
            </a:r>
            <a:endParaRPr lang="en-US" sz="2400" b="0" strike="noStrike" spc="-1" dirty="0">
              <a:latin typeface="Arial"/>
            </a:endParaRPr>
          </a:p>
          <a:p>
            <a:pPr algn="l"/>
            <a:r>
              <a:rPr lang="et-EE" sz="2400" b="0" i="0" dirty="0">
                <a:effectLst/>
                <a:latin typeface="Open Sans" panose="020B0606030504020204" pitchFamily="34" charset="0"/>
              </a:rPr>
              <a:t>Avansiliste maksete arvestus käib kvartalite kohta. Avansiliste maksete arvestamise aluseks olev sotsiaalmaksu kuumäär on 2022. aastal 584 eurot.</a:t>
            </a:r>
          </a:p>
          <a:p>
            <a:pPr algn="l"/>
            <a:r>
              <a:rPr lang="et-EE" sz="2400" b="0" i="0" dirty="0">
                <a:effectLst/>
                <a:latin typeface="Open Sans" panose="020B0606030504020204" pitchFamily="34" charset="0"/>
              </a:rPr>
              <a:t>Kvartaalne sotsiaalmaksu avansiliste maksete kohustus on 578,16 eurot (584 × 3 × 33%), kui ei esine maksukohustust vähendavaid asjaolusid ehk kui </a:t>
            </a:r>
            <a:r>
              <a:rPr lang="et-EE" sz="2400" b="0" i="0" dirty="0" err="1">
                <a:effectLst/>
                <a:latin typeface="Open Sans" panose="020B0606030504020204" pitchFamily="34" charset="0"/>
              </a:rPr>
              <a:t>avansilised</a:t>
            </a:r>
            <a:r>
              <a:rPr lang="et-EE" sz="2400" b="0" i="0" dirty="0">
                <a:effectLst/>
                <a:latin typeface="Open Sans" panose="020B0606030504020204" pitchFamily="34" charset="0"/>
              </a:rPr>
              <a:t> maksed arvutatakse terve kvartali eest.</a:t>
            </a:r>
          </a:p>
          <a:p>
            <a:pPr>
              <a:lnSpc>
                <a:spcPct val="100000"/>
              </a:lnSpc>
              <a:spcBef>
                <a:spcPts val="641"/>
              </a:spcBef>
            </a:pPr>
            <a:endParaRPr lang="en-US"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5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7500"/>
          </a:bodyPr>
          <a:lstStyle/>
          <a:p>
            <a:pPr>
              <a:lnSpc>
                <a:spcPct val="100000"/>
              </a:lnSpc>
              <a:spcBef>
                <a:spcPts val="641"/>
              </a:spcBef>
            </a:pPr>
            <a:r>
              <a:rPr lang="en-US" sz="3200" b="0" strike="noStrike" spc="-1" dirty="0" err="1">
                <a:solidFill>
                  <a:srgbClr val="000000"/>
                </a:solidFill>
                <a:latin typeface="Calibri"/>
              </a:rPr>
              <a:t>sotsiaalmaksu</a:t>
            </a:r>
            <a:r>
              <a:rPr lang="en-US" sz="3200" b="0" strike="noStrike" spc="-1" dirty="0">
                <a:solidFill>
                  <a:srgbClr val="000000"/>
                </a:solidFill>
                <a:latin typeface="Calibri"/>
              </a:rPr>
              <a:t> </a:t>
            </a:r>
            <a:r>
              <a:rPr lang="en-US" sz="3200" b="0" strike="noStrike" spc="-1" dirty="0" err="1">
                <a:solidFill>
                  <a:srgbClr val="000000"/>
                </a:solidFill>
                <a:latin typeface="Calibri"/>
              </a:rPr>
              <a:t>avansiliste</a:t>
            </a:r>
            <a:r>
              <a:rPr lang="en-US" sz="3200" b="0" strike="noStrike" spc="-1" dirty="0">
                <a:solidFill>
                  <a:srgbClr val="000000"/>
                </a:solidFill>
                <a:latin typeface="Calibri"/>
              </a:rPr>
              <a:t> </a:t>
            </a:r>
            <a:r>
              <a:rPr lang="en-US" sz="3200" b="0" strike="noStrike" spc="-1" dirty="0" err="1">
                <a:solidFill>
                  <a:srgbClr val="000000"/>
                </a:solidFill>
                <a:latin typeface="Calibri"/>
              </a:rPr>
              <a:t>maksete</a:t>
            </a:r>
            <a:r>
              <a:rPr lang="en-US" sz="3200" b="0" strike="noStrike" spc="-1" dirty="0">
                <a:solidFill>
                  <a:srgbClr val="000000"/>
                </a:solidFill>
                <a:latin typeface="Calibri"/>
              </a:rPr>
              <a:t> </a:t>
            </a:r>
            <a:r>
              <a:rPr lang="en-US" sz="3200" b="0" strike="noStrike" spc="-1" dirty="0" err="1">
                <a:solidFill>
                  <a:srgbClr val="000000"/>
                </a:solidFill>
                <a:latin typeface="Calibri"/>
              </a:rPr>
              <a:t>tasumise</a:t>
            </a:r>
            <a:r>
              <a:rPr lang="en-US" sz="3200" b="0" strike="noStrike" spc="-1" dirty="0">
                <a:solidFill>
                  <a:srgbClr val="000000"/>
                </a:solidFill>
                <a:latin typeface="Calibri"/>
              </a:rPr>
              <a:t> </a:t>
            </a:r>
            <a:r>
              <a:rPr lang="en-US" sz="3200" b="0" strike="noStrike" spc="-1" dirty="0" err="1">
                <a:solidFill>
                  <a:srgbClr val="000000"/>
                </a:solidFill>
                <a:latin typeface="Calibri"/>
              </a:rPr>
              <a:t>kohustusest</a:t>
            </a:r>
            <a:r>
              <a:rPr lang="en-US" sz="3200" b="0" strike="noStrike" spc="-1" dirty="0">
                <a:solidFill>
                  <a:srgbClr val="000000"/>
                </a:solidFill>
                <a:latin typeface="Calibri"/>
              </a:rPr>
              <a:t> </a:t>
            </a:r>
            <a:r>
              <a:rPr lang="en-US" sz="3200" b="0" strike="noStrike" spc="-1" dirty="0" err="1">
                <a:solidFill>
                  <a:srgbClr val="000000"/>
                </a:solidFill>
                <a:latin typeface="Calibri"/>
              </a:rPr>
              <a:t>vabastatud</a:t>
            </a:r>
            <a:r>
              <a:rPr lang="et-EE" sz="3200" b="0" strike="noStrike" spc="-1" dirty="0">
                <a:solidFill>
                  <a:srgbClr val="000000"/>
                </a:solidFill>
                <a:latin typeface="Calibri"/>
              </a:rPr>
              <a:t>:</a:t>
            </a:r>
            <a:r>
              <a:rPr lang="en-US" sz="3200" b="0" strike="noStrike" spc="-1" dirty="0">
                <a:solidFill>
                  <a:srgbClr val="000000"/>
                </a:solidFill>
                <a:latin typeface="Calibri"/>
              </a:rPr>
              <a:t> </a:t>
            </a:r>
            <a:r>
              <a:rPr lang="et-EE" sz="3200" b="0" strike="noStrike" spc="-1" dirty="0">
                <a:solidFill>
                  <a:srgbClr val="000000"/>
                </a:solidFill>
                <a:latin typeface="Calibri"/>
              </a:rPr>
              <a:t> </a:t>
            </a:r>
          </a:p>
          <a:p>
            <a:pPr algn="l">
              <a:buFont typeface="Arial" panose="020B0604020202020204" pitchFamily="34" charset="0"/>
              <a:buChar char="•"/>
            </a:pPr>
            <a:r>
              <a:rPr lang="et-EE" b="0" i="0" dirty="0">
                <a:solidFill>
                  <a:srgbClr val="202020"/>
                </a:solidFill>
                <a:effectLst/>
                <a:latin typeface="Open Sans" panose="020B0606030504020204" pitchFamily="34" charset="0"/>
              </a:rPr>
              <a:t> riikliku pensioni saaja või osalise või puuduva töövõimega isik,</a:t>
            </a:r>
          </a:p>
          <a:p>
            <a:pPr algn="l">
              <a:buFont typeface="Arial" panose="020B0604020202020204" pitchFamily="34" charset="0"/>
              <a:buChar char="•"/>
            </a:pPr>
            <a:r>
              <a:rPr lang="et-EE" b="0" i="0" dirty="0">
                <a:solidFill>
                  <a:srgbClr val="202020"/>
                </a:solidFill>
                <a:effectLst/>
                <a:latin typeface="Open Sans" panose="020B0606030504020204" pitchFamily="34" charset="0"/>
              </a:rPr>
              <a:t> ravikindlustatud ravikindlustuse seaduse </a:t>
            </a:r>
            <a:r>
              <a:rPr lang="et-EE" b="0" i="0" u="none" strike="noStrike" dirty="0">
                <a:solidFill>
                  <a:srgbClr val="F26F00"/>
                </a:solidFill>
                <a:effectLst/>
                <a:latin typeface="Open Sans" panose="020B0606030504020204" pitchFamily="34" charset="0"/>
                <a:hlinkClick r:id="rId2"/>
              </a:rPr>
              <a:t>§ 5 lg 4 p 5</a:t>
            </a:r>
            <a:r>
              <a:rPr lang="et-EE" b="0" i="0" dirty="0">
                <a:solidFill>
                  <a:srgbClr val="202020"/>
                </a:solidFill>
                <a:effectLst/>
                <a:latin typeface="Open Sans" panose="020B0606030504020204" pitchFamily="34" charset="0"/>
              </a:rPr>
              <a:t> alusel:</a:t>
            </a:r>
          </a:p>
          <a:p>
            <a:pPr marL="742950" lvl="1" indent="-285750" algn="l">
              <a:buFont typeface="Arial" panose="020B0604020202020204" pitchFamily="34" charset="0"/>
              <a:buChar char="•"/>
            </a:pPr>
            <a:r>
              <a:rPr lang="et-EE" b="0" i="0" dirty="0">
                <a:solidFill>
                  <a:srgbClr val="202020"/>
                </a:solidFill>
                <a:effectLst/>
                <a:latin typeface="Open Sans" panose="020B0606030504020204" pitchFamily="34" charset="0"/>
              </a:rPr>
              <a:t>õigusaktide alusel asutatud ja tegutsevas Eesti õppeasutuses või välisriigi samaväärses õppeasutuses põhiharidust omandav isik;</a:t>
            </a:r>
          </a:p>
          <a:p>
            <a:pPr marL="742950" lvl="1" indent="-285750" algn="l">
              <a:buFont typeface="Arial" panose="020B0604020202020204" pitchFamily="34" charset="0"/>
              <a:buChar char="•"/>
            </a:pPr>
            <a:r>
              <a:rPr lang="et-EE" b="0" i="0" dirty="0">
                <a:solidFill>
                  <a:srgbClr val="202020"/>
                </a:solidFill>
                <a:effectLst/>
                <a:latin typeface="Open Sans" panose="020B0606030504020204" pitchFamily="34" charset="0"/>
              </a:rPr>
              <a:t>üldkeskharidust omandav isik;</a:t>
            </a:r>
          </a:p>
          <a:p>
            <a:pPr marL="742950" lvl="1" indent="-285750" algn="l">
              <a:buFont typeface="Arial" panose="020B0604020202020204" pitchFamily="34" charset="0"/>
              <a:buChar char="•"/>
            </a:pPr>
            <a:r>
              <a:rPr lang="et-EE" b="0" i="0" dirty="0">
                <a:solidFill>
                  <a:srgbClr val="202020"/>
                </a:solidFill>
                <a:effectLst/>
                <a:latin typeface="Open Sans" panose="020B0606030504020204" pitchFamily="34" charset="0"/>
              </a:rPr>
              <a:t>kutseõppe tasemeõppes õppiv isik;</a:t>
            </a:r>
          </a:p>
          <a:p>
            <a:pPr marL="742950" lvl="1" indent="-285750" algn="l">
              <a:buFont typeface="Arial" panose="020B0604020202020204" pitchFamily="34" charset="0"/>
              <a:buChar char="•"/>
            </a:pPr>
            <a:r>
              <a:rPr lang="et-EE" b="0" i="0" dirty="0">
                <a:solidFill>
                  <a:srgbClr val="202020"/>
                </a:solidFill>
                <a:effectLst/>
                <a:latin typeface="Open Sans" panose="020B0606030504020204" pitchFamily="34" charset="0"/>
              </a:rPr>
              <a:t>Eesti alalisest elanikust üliõpilane, välja arvatud doktoranditoetust saav doktorant.</a:t>
            </a:r>
          </a:p>
          <a:p>
            <a:pPr algn="l"/>
            <a:r>
              <a:rPr lang="et-EE" b="0" i="0" dirty="0">
                <a:effectLst/>
                <a:latin typeface="Open Sans" panose="020B0606030504020204" pitchFamily="34" charset="0"/>
              </a:rPr>
              <a:t>Õppevorm ja vanus ei mängi rolli õppuri kindlustusel. Olenemata vanusest on Eesti alalisel elanikul õigus saada kindlustust nii päeva- kui kaugõppes õppides juhul, kui ta on vastu võetud (immatrikuleeritud) ülikooli tasemeõppe õppekavale ning omab üliõpilase staatust.</a:t>
            </a:r>
          </a:p>
          <a:p>
            <a:pPr>
              <a:lnSpc>
                <a:spcPct val="100000"/>
              </a:lnSpc>
              <a:spcBef>
                <a:spcPts val="641"/>
              </a:spcBef>
            </a:pPr>
            <a:endParaRPr lang="en-US" sz="2100" b="0" strike="noStrike" spc="-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dirty="0">
                <a:solidFill>
                  <a:srgbClr val="000000"/>
                </a:solidFill>
                <a:latin typeface="Tahoma"/>
                <a:ea typeface="Tahoma"/>
              </a:rPr>
              <a:t>FIE </a:t>
            </a:r>
            <a:r>
              <a:rPr lang="en-US" sz="2800" b="1" strike="noStrike" spc="-1" dirty="0" err="1">
                <a:solidFill>
                  <a:srgbClr val="000000"/>
                </a:solidFill>
                <a:latin typeface="Tahoma"/>
                <a:ea typeface="Tahoma"/>
              </a:rPr>
              <a:t>võib</a:t>
            </a:r>
            <a:r>
              <a:rPr lang="en-US" sz="2800" b="1" strike="noStrike" spc="-1" dirty="0">
                <a:solidFill>
                  <a:srgbClr val="000000"/>
                </a:solidFill>
                <a:latin typeface="Tahoma"/>
                <a:ea typeface="Tahoma"/>
              </a:rPr>
              <a:t> </a:t>
            </a:r>
            <a:r>
              <a:rPr lang="en-US" sz="2800" b="1" strike="noStrike" spc="-1" dirty="0" err="1">
                <a:solidFill>
                  <a:srgbClr val="000000"/>
                </a:solidFill>
                <a:latin typeface="Tahoma"/>
                <a:ea typeface="Tahoma"/>
              </a:rPr>
              <a:t>oma</a:t>
            </a:r>
            <a:r>
              <a:rPr lang="en-US" sz="2800" b="1" strike="noStrike" spc="-1" dirty="0">
                <a:solidFill>
                  <a:srgbClr val="000000"/>
                </a:solidFill>
                <a:latin typeface="Tahoma"/>
                <a:ea typeface="Tahoma"/>
              </a:rPr>
              <a:t> </a:t>
            </a:r>
            <a:r>
              <a:rPr lang="en-US" sz="2800" b="1" strike="noStrike" spc="-1" dirty="0" err="1">
                <a:solidFill>
                  <a:srgbClr val="000000"/>
                </a:solidFill>
                <a:latin typeface="Tahoma"/>
                <a:ea typeface="Tahoma"/>
              </a:rPr>
              <a:t>kuludena</a:t>
            </a:r>
            <a:r>
              <a:rPr lang="en-US" sz="2800" b="1" strike="noStrike" spc="-1" dirty="0">
                <a:solidFill>
                  <a:srgbClr val="000000"/>
                </a:solidFill>
                <a:latin typeface="Tahoma"/>
                <a:ea typeface="Tahoma"/>
              </a:rPr>
              <a:t> </a:t>
            </a:r>
            <a:r>
              <a:rPr lang="en-US" sz="2800" b="1" strike="noStrike" spc="-1" dirty="0" err="1">
                <a:solidFill>
                  <a:srgbClr val="000000"/>
                </a:solidFill>
                <a:latin typeface="Tahoma"/>
                <a:ea typeface="Tahoma"/>
              </a:rPr>
              <a:t>kajastada</a:t>
            </a:r>
            <a:r>
              <a:rPr lang="en-US" sz="2800" b="1" strike="noStrike" spc="-1" dirty="0">
                <a:solidFill>
                  <a:srgbClr val="000000"/>
                </a:solidFill>
                <a:latin typeface="Tahoma"/>
                <a:ea typeface="Tahoma"/>
              </a:rPr>
              <a:t>:</a:t>
            </a:r>
            <a:endParaRPr lang="en-US" sz="2800" b="0" strike="noStrike" spc="-1" dirty="0">
              <a:latin typeface="Arial"/>
            </a:endParaRPr>
          </a:p>
        </p:txBody>
      </p:sp>
      <p:sp>
        <p:nvSpPr>
          <p:cNvPr id="16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Reklaami eesmärgil üle antud kauba või teenuse kulu, mille väärtus ilma käibemaksuta ei ületa 10 eurot;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Külaliste vastuvõtu kulud lisaks 2%-le ettevõtlustulust ka kuni 32 euro ulatuses kalendrikuu kohta;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enda tervise edendamiseks tehtud kulu 100 eurot kvartalis </a:t>
            </a:r>
            <a:r>
              <a:rPr lang="en-US" sz="2000" b="0" u="sng" strike="noStrike" spc="-1">
                <a:solidFill>
                  <a:srgbClr val="0000FF"/>
                </a:solidFill>
                <a:uFillTx/>
                <a:latin typeface="Tahoma"/>
                <a:ea typeface="Tahoma"/>
                <a:hlinkClick r:id="rId2"/>
              </a:rPr>
              <a:t>tulumaksuseaduse § 48 lg 5</a:t>
            </a:r>
            <a:r>
              <a:rPr lang="en-US" sz="2000" b="0" u="sng" strike="noStrike" spc="-1" baseline="30000">
                <a:solidFill>
                  <a:srgbClr val="0000FF"/>
                </a:solidFill>
                <a:uFillTx/>
                <a:latin typeface="Tahoma"/>
                <a:ea typeface="Tahoma"/>
                <a:hlinkClick r:id="rId2"/>
              </a:rPr>
              <a:t>5</a:t>
            </a:r>
            <a:r>
              <a:rPr lang="en-US" sz="2000" b="0" strike="noStrike" spc="-1">
                <a:solidFill>
                  <a:srgbClr val="000000"/>
                </a:solidFill>
                <a:latin typeface="Tahoma"/>
                <a:ea typeface="Tahoma"/>
              </a:rPr>
              <a:t> tingimustel ehk teisisõnu, samadel tingimustel mis äriühing (nt spordiürituste osalustasu, sportimispaiga kasutamise otsesed kulud, taastusarsti ja füsioterapeudi kulud jne). </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Reklaamikulud</a:t>
            </a:r>
            <a:endParaRPr lang="en-US" sz="2800" b="0" strike="noStrike" spc="-1">
              <a:latin typeface="Arial"/>
            </a:endParaRPr>
          </a:p>
        </p:txBody>
      </p:sp>
      <p:sp>
        <p:nvSpPr>
          <p:cNvPr id="16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79"/>
              </a:spcBef>
            </a:pP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Käivet</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teki</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ettevõtluse</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huvides</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kauba</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mille</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väärtus</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ületa</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10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üleandmisest</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reklaami</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eesmärgil</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Näide</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Firma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ostab</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reklaamkingituseks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oma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klientidele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kruusid</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kuhu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laseb</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peale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kanda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oma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firma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logo.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hind on 9.46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reklaamikulu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0.80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Vaatamata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sellele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et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firma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kulutus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kokku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10.26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kuulu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reklaamkingitus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maksustamisele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väärtus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oli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alla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10 euro ja 0.80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oli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reklaamikulu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neid</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kulutusi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summeerita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Kruusile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logo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pealetrükkimine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suurenda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kingi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saaja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jaoks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rahalist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väärtust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79"/>
              </a:spcBef>
            </a:pP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Kuna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näites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toodud</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juhul</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väärtus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KMS-</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mõistes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suurem</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10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(10,26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eurot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siis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tuleb</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kruusi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üleandmine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käibemaksuga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maksustada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juhul</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sisendkäibemaks</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maha</a:t>
            </a:r>
            <a:r>
              <a:rPr lang="en-US"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arvatud</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479"/>
              </a:spcBef>
              <a:buClr>
                <a:srgbClr val="000000"/>
              </a:buClr>
              <a:buFont typeface="Arial"/>
              <a:buChar char="•"/>
            </a:pP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10 euro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väärtuse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ülempiir</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kinnitatud</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ainult</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reklaami</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huvides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kauba</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üleandmisel</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nimetatu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kehtib</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ühe</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kaubaühiku</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suhtes</a:t>
            </a:r>
            <a:r>
              <a:rPr lang="en-US"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b="0" strike="noStrike" spc="-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Vastuvõtukulud</a:t>
            </a:r>
            <a:endParaRPr lang="en-US" sz="2800" b="0" strike="noStrike" spc="-1">
              <a:latin typeface="Arial"/>
            </a:endParaRPr>
          </a:p>
        </p:txBody>
      </p:sp>
      <p:sp>
        <p:nvSpPr>
          <p:cNvPr id="16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8000"/>
          </a:bodyPr>
          <a:lstStyle/>
          <a:p>
            <a:pPr>
              <a:lnSpc>
                <a:spcPct val="100000"/>
              </a:lnSpc>
              <a:spcBef>
                <a:spcPts val="400"/>
              </a:spcBef>
            </a:pPr>
            <a:r>
              <a:rPr lang="en-US" sz="2000" b="1" strike="noStrike" spc="-1">
                <a:solidFill>
                  <a:srgbClr val="000000"/>
                </a:solidFill>
                <a:latin typeface="Tahoma"/>
                <a:ea typeface="Tahoma"/>
              </a:rPr>
              <a:t>Vastuvõtukulud on külaliste või äripartnerite vastuvõtmisel tehtud kulud </a:t>
            </a:r>
            <a:r>
              <a:rPr lang="en-US" sz="2000" b="0" strike="noStrike" spc="-1">
                <a:solidFill>
                  <a:srgbClr val="000000"/>
                </a:solidFill>
                <a:latin typeface="Tahoma"/>
                <a:ea typeface="Tahoma"/>
              </a:rPr>
              <a:t>toitlustamisele, majutamisele, transpordile või kultuurilisele teenindamisele. </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Samuti lähevad sama reegli alla samasugused väljaspool Eestit tehtud kulud, nt ärilõuna lähetuse ajal.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toitlustamine;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majutus;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transport;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kultuuriline teenindamine – nt esinejad, teatripiletid;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kingitused (v.a </a:t>
            </a:r>
            <a:r>
              <a:rPr lang="en-US" sz="2000" b="0" u="sng" strike="noStrike" spc="-1">
                <a:solidFill>
                  <a:srgbClr val="0000FF"/>
                </a:solidFill>
                <a:uFillTx/>
                <a:latin typeface="Tahoma"/>
                <a:ea typeface="Tahoma"/>
                <a:hlinkClick r:id="rId2"/>
              </a:rPr>
              <a:t>reklaamkingitused</a:t>
            </a:r>
            <a:r>
              <a:rPr lang="en-US" sz="2000" b="0" strike="noStrike" spc="-1">
                <a:solidFill>
                  <a:srgbClr val="000000"/>
                </a:solidFill>
                <a:latin typeface="Tahoma"/>
                <a:ea typeface="Tahoma"/>
              </a:rPr>
              <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ruumide rent.</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Käibemaksukohustuslasest ettevõtja neilt kuludelt käibemaksu tagasi küsida ei tohi.</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Külalisteks loetakse antud juhul – äripartnerid, kliendid jms.</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1000"/>
          </a:bodyPr>
          <a:lstStyle/>
          <a:p>
            <a:pPr algn="ctr">
              <a:lnSpc>
                <a:spcPct val="100000"/>
              </a:lnSpc>
            </a:pPr>
            <a:br/>
            <a:br/>
            <a:r>
              <a:rPr lang="en-US" sz="3100" b="1" strike="noStrike" spc="-1">
                <a:solidFill>
                  <a:srgbClr val="000000"/>
                </a:solidFill>
                <a:latin typeface="Calibri"/>
              </a:rPr>
              <a:t>Kulude edasikandmine</a:t>
            </a:r>
            <a:br/>
            <a:endParaRPr lang="en-US" sz="3100" b="0" strike="noStrike" spc="-1">
              <a:latin typeface="Arial"/>
            </a:endParaRPr>
          </a:p>
        </p:txBody>
      </p:sp>
      <p:sp>
        <p:nvSpPr>
          <p:cNvPr id="8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1" strike="noStrike" spc="-1" dirty="0" err="1">
                <a:solidFill>
                  <a:srgbClr val="000000"/>
                </a:solidFill>
                <a:latin typeface="Tahoma"/>
                <a:ea typeface="Tahoma"/>
              </a:rPr>
              <a:t>Kulude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edasikandmise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perioodi</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pikendatakse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seitsmelt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aastalt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kümnele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aastale</a:t>
            </a:r>
            <a:r>
              <a:rPr lang="en-US" sz="2000" b="1" strike="noStrike" spc="-1" dirty="0">
                <a:solidFill>
                  <a:srgbClr val="000000"/>
                </a:solidFill>
                <a:latin typeface="Tahoma"/>
                <a:ea typeface="Tahoma"/>
              </a:rPr>
              <a:t>. </a:t>
            </a:r>
            <a:r>
              <a:rPr lang="en-US" sz="2000" b="0" strike="noStrike" spc="-1" dirty="0" err="1">
                <a:solidFill>
                  <a:srgbClr val="000000"/>
                </a:solidFill>
                <a:latin typeface="Tahoma"/>
                <a:ea typeface="Tahoma"/>
              </a:rPr>
              <a:t>Kümnele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aastale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üleminek</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toimub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järk-järgult</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a:solidFill>
                  <a:srgbClr val="000000"/>
                </a:solidFill>
                <a:latin typeface="Tahoma"/>
                <a:ea typeface="Tahoma"/>
              </a:rPr>
              <a:t>2018. a </a:t>
            </a:r>
            <a:r>
              <a:rPr lang="en-US" sz="2000" b="0" strike="noStrike" spc="-1" dirty="0" err="1">
                <a:solidFill>
                  <a:srgbClr val="000000"/>
                </a:solidFill>
                <a:latin typeface="Tahoma"/>
                <a:ea typeface="Tahoma"/>
              </a:rPr>
              <a:t>tulusid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ületanud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kulud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kuni</a:t>
            </a:r>
            <a:r>
              <a:rPr lang="en-US" sz="2000" b="0" strike="noStrike" spc="-1" dirty="0">
                <a:solidFill>
                  <a:srgbClr val="000000"/>
                </a:solidFill>
                <a:latin typeface="Tahoma"/>
                <a:ea typeface="Tahoma"/>
              </a:rPr>
              <a:t> 8 </a:t>
            </a:r>
            <a:r>
              <a:rPr lang="en-US" sz="2000" b="0" strike="noStrike" spc="-1" dirty="0" err="1">
                <a:solidFill>
                  <a:srgbClr val="000000"/>
                </a:solidFill>
                <a:latin typeface="Tahoma"/>
                <a:ea typeface="Tahoma"/>
              </a:rPr>
              <a:t>aastat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a:solidFill>
                  <a:srgbClr val="000000"/>
                </a:solidFill>
                <a:latin typeface="Tahoma"/>
                <a:ea typeface="Tahoma"/>
              </a:rPr>
              <a:t>2019. a </a:t>
            </a:r>
            <a:r>
              <a:rPr lang="en-US" sz="2000" b="0" strike="noStrike" spc="-1" dirty="0" err="1">
                <a:solidFill>
                  <a:srgbClr val="000000"/>
                </a:solidFill>
                <a:latin typeface="Tahoma"/>
                <a:ea typeface="Tahoma"/>
              </a:rPr>
              <a:t>tulusid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ületavad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kulud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kuni</a:t>
            </a:r>
            <a:r>
              <a:rPr lang="en-US" sz="2000" b="0" strike="noStrike" spc="-1" dirty="0">
                <a:solidFill>
                  <a:srgbClr val="000000"/>
                </a:solidFill>
                <a:latin typeface="Tahoma"/>
                <a:ea typeface="Tahoma"/>
              </a:rPr>
              <a:t> 9 </a:t>
            </a:r>
            <a:r>
              <a:rPr lang="en-US" sz="2000" b="0" strike="noStrike" spc="-1" dirty="0" err="1">
                <a:solidFill>
                  <a:srgbClr val="000000"/>
                </a:solidFill>
                <a:latin typeface="Tahoma"/>
                <a:ea typeface="Tahoma"/>
              </a:rPr>
              <a:t>aastat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a:solidFill>
                  <a:srgbClr val="000000"/>
                </a:solidFill>
                <a:latin typeface="Tahoma"/>
                <a:ea typeface="Tahoma"/>
              </a:rPr>
              <a:t>2020. a </a:t>
            </a:r>
            <a:r>
              <a:rPr lang="en-US" sz="2000" b="0" strike="noStrike" spc="-1" dirty="0" err="1">
                <a:solidFill>
                  <a:srgbClr val="000000"/>
                </a:solidFill>
                <a:latin typeface="Tahoma"/>
                <a:ea typeface="Tahoma"/>
              </a:rPr>
              <a:t>tulusid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ületavad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kulud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kuni</a:t>
            </a:r>
            <a:r>
              <a:rPr lang="en-US" sz="2000" b="0" strike="noStrike" spc="-1" dirty="0">
                <a:solidFill>
                  <a:srgbClr val="000000"/>
                </a:solidFill>
                <a:latin typeface="Tahoma"/>
                <a:ea typeface="Tahoma"/>
              </a:rPr>
              <a:t> 10 </a:t>
            </a:r>
            <a:r>
              <a:rPr lang="en-US" sz="2000" b="0" strike="noStrike" spc="-1" dirty="0" err="1">
                <a:solidFill>
                  <a:srgbClr val="000000"/>
                </a:solidFill>
                <a:latin typeface="Tahoma"/>
                <a:ea typeface="Tahoma"/>
              </a:rPr>
              <a:t>aastat</a:t>
            </a:r>
            <a:endParaRPr lang="et-EE" sz="2000" b="0" strike="noStrike" spc="-1" dirty="0">
              <a:solidFill>
                <a:srgbClr val="000000"/>
              </a:solidFill>
              <a:latin typeface="Tahoma"/>
              <a:ea typeface="Tahoma"/>
            </a:endParaRPr>
          </a:p>
          <a:p>
            <a:pPr marL="343080" indent="-342360">
              <a:lnSpc>
                <a:spcPct val="100000"/>
              </a:lnSpc>
              <a:spcBef>
                <a:spcPts val="400"/>
              </a:spcBef>
              <a:buClr>
                <a:srgbClr val="000000"/>
              </a:buClr>
              <a:buFont typeface="Arial"/>
              <a:buChar char="•"/>
            </a:pPr>
            <a:r>
              <a:rPr lang="et-EE" sz="2000" spc="-1" dirty="0">
                <a:solidFill>
                  <a:srgbClr val="000000"/>
                </a:solidFill>
                <a:latin typeface="Tahoma"/>
                <a:ea typeface="Tahoma"/>
              </a:rPr>
              <a:t>2021. a tulusid ületavad kulud kuni 10 aastat</a:t>
            </a:r>
            <a:endParaRPr lang="en-US" sz="2000" b="0" strike="noStrike" spc="-1" dirty="0">
              <a:latin typeface="Arial"/>
            </a:endParaRPr>
          </a:p>
          <a:p>
            <a:pPr>
              <a:lnSpc>
                <a:spcPct val="100000"/>
              </a:lnSpc>
              <a:spcBef>
                <a:spcPts val="400"/>
              </a:spcBef>
            </a:pPr>
            <a:endParaRPr lang="en-US" sz="2000" b="0" strike="noStrike" spc="-1" dirty="0">
              <a:latin typeface="Arial"/>
            </a:endParaRPr>
          </a:p>
          <a:p>
            <a:pPr>
              <a:lnSpc>
                <a:spcPct val="100000"/>
              </a:lnSpc>
              <a:spcBef>
                <a:spcPts val="400"/>
              </a:spcBef>
            </a:pPr>
            <a:r>
              <a:rPr lang="en-US" sz="2000" b="0" strike="noStrike" spc="-1" dirty="0" err="1">
                <a:solidFill>
                  <a:srgbClr val="000000"/>
                </a:solidFill>
                <a:latin typeface="Tahoma"/>
                <a:ea typeface="Tahoma"/>
              </a:rPr>
              <a:t>Kui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ettevõtlustulu</a:t>
            </a:r>
            <a:r>
              <a:rPr lang="en-US" sz="2000" b="0" strike="noStrike" spc="-1" dirty="0">
                <a:solidFill>
                  <a:srgbClr val="000000"/>
                </a:solidFill>
                <a:latin typeface="Tahoma"/>
                <a:ea typeface="Tahoma"/>
              </a:rPr>
              <a:t> 1,33 </a:t>
            </a:r>
            <a:r>
              <a:rPr lang="en-US" sz="2000" b="0" strike="noStrike" spc="-1" dirty="0" err="1">
                <a:solidFill>
                  <a:srgbClr val="000000"/>
                </a:solidFill>
                <a:latin typeface="Tahoma"/>
                <a:ea typeface="Tahoma"/>
              </a:rPr>
              <a:t>jagamisel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saadud</a:t>
            </a:r>
            <a:r>
              <a:rPr lang="en-US" sz="2000" b="0" strike="noStrike" spc="-1" dirty="0">
                <a:solidFill>
                  <a:srgbClr val="000000"/>
                </a:solidFill>
                <a:latin typeface="Tahoma"/>
                <a:ea typeface="Tahoma"/>
              </a:rPr>
              <a:t> summa ja </a:t>
            </a:r>
            <a:r>
              <a:rPr lang="en-US" sz="2000" b="0" strike="noStrike" spc="-1" dirty="0" err="1">
                <a:solidFill>
                  <a:srgbClr val="000000"/>
                </a:solidFill>
                <a:latin typeface="Tahoma"/>
                <a:ea typeface="Tahoma"/>
              </a:rPr>
              <a:t>arvu</a:t>
            </a:r>
            <a:r>
              <a:rPr lang="en-US" sz="2000" b="0" strike="noStrike" spc="-1" dirty="0">
                <a:solidFill>
                  <a:srgbClr val="000000"/>
                </a:solidFill>
                <a:latin typeface="Tahoma"/>
                <a:ea typeface="Tahoma"/>
              </a:rPr>
              <a:t> 0,33 </a:t>
            </a:r>
            <a:r>
              <a:rPr lang="en-US" sz="2000" b="0" strike="noStrike" spc="-1" dirty="0" err="1">
                <a:solidFill>
                  <a:srgbClr val="000000"/>
                </a:solidFill>
                <a:latin typeface="Tahoma"/>
                <a:ea typeface="Tahoma"/>
              </a:rPr>
              <a:t>korrutis</a:t>
            </a:r>
            <a:r>
              <a:rPr lang="en-US" sz="2000" b="0" strike="noStrike" spc="-1" dirty="0">
                <a:solidFill>
                  <a:srgbClr val="000000"/>
                </a:solidFill>
                <a:latin typeface="Tahoma"/>
                <a:ea typeface="Tahoma"/>
              </a:rPr>
              <a:t> on </a:t>
            </a:r>
            <a:r>
              <a:rPr lang="en-US" sz="2000" b="0" strike="noStrike" spc="-1" dirty="0" err="1">
                <a:solidFill>
                  <a:srgbClr val="000000"/>
                </a:solidFill>
                <a:latin typeface="Tahoma"/>
                <a:ea typeface="Tahoma"/>
              </a:rPr>
              <a:t>väiksem</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miinimumkohustusest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siis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jagamistehet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tehta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ning</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tulemit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vähendatakse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miinimumkohustusega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ning</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ettevõtlustulu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ületav</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sotsiaalmaksusumma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kantakse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edasi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järgmistele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perioodidele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kahjumite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edasikandmise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reeglite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alusel</a:t>
            </a:r>
            <a:r>
              <a:rPr lang="en-US" sz="2000" b="0" strike="noStrike" spc="-1" dirty="0">
                <a:solidFill>
                  <a:srgbClr val="000000"/>
                </a:solidFill>
                <a:latin typeface="Tahoma"/>
                <a:ea typeface="Tahoma"/>
              </a:rPr>
              <a:t>.</a:t>
            </a: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Töötaja tervise edendamiseks tehtavad kulutused</a:t>
            </a:r>
            <a:endParaRPr lang="en-US" sz="2800" b="0" strike="noStrike" spc="-1">
              <a:latin typeface="Arial"/>
            </a:endParaRPr>
          </a:p>
        </p:txBody>
      </p:sp>
      <p:sp>
        <p:nvSpPr>
          <p:cNvPr id="16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4000"/>
          </a:bodyPr>
          <a:lstStyle/>
          <a:p>
            <a:pPr>
              <a:lnSpc>
                <a:spcPct val="100000"/>
              </a:lnSpc>
              <a:spcBef>
                <a:spcPts val="400"/>
              </a:spcBef>
            </a:pPr>
            <a:r>
              <a:rPr lang="en-US" sz="2000" b="1" strike="noStrike" spc="-1">
                <a:solidFill>
                  <a:srgbClr val="000000"/>
                </a:solidFill>
                <a:latin typeface="Tahoma"/>
                <a:ea typeface="Tahoma"/>
              </a:rPr>
              <a:t>Erisoodustusena ei maksustata järgmisi töötaja tervise edendamiseks tehtavaid kulutusi 100 euro ulatuses töötaja kohta kvartalis, kui tööandja on neid võimaldanud kõikidele töötajatele:</a:t>
            </a:r>
            <a:br/>
            <a:r>
              <a:rPr lang="en-US" sz="2000" b="0" strike="noStrike" spc="-1">
                <a:solidFill>
                  <a:srgbClr val="000000"/>
                </a:solidFill>
                <a:latin typeface="Tahoma"/>
                <a:ea typeface="Tahoma"/>
              </a:rPr>
              <a:t> 1. avaliku rahvaspordiürituse osavõtutasu;</a:t>
            </a:r>
            <a:br/>
            <a:r>
              <a:rPr lang="en-US" sz="2000" b="0" strike="noStrike" spc="-1">
                <a:solidFill>
                  <a:srgbClr val="000000"/>
                </a:solidFill>
                <a:latin typeface="Tahoma"/>
                <a:ea typeface="Tahoma"/>
              </a:rPr>
              <a:t> 2. sportimis- või liikumispaiga regulaarse kasutamisega otseselt seotud kulutusi;</a:t>
            </a:r>
            <a:br/>
            <a:r>
              <a:rPr lang="en-US" sz="2000" b="0" strike="noStrike" spc="-1">
                <a:solidFill>
                  <a:srgbClr val="000000"/>
                </a:solidFill>
                <a:latin typeface="Tahoma"/>
                <a:ea typeface="Tahoma"/>
              </a:rPr>
              <a:t> 3. tööandja olemasolevate spordirajatiste ülalpidamiseks tehtavaid kulutusi;</a:t>
            </a:r>
            <a:br/>
            <a:r>
              <a:rPr lang="en-US" sz="2000" b="0" strike="noStrike" spc="-1">
                <a:solidFill>
                  <a:srgbClr val="000000"/>
                </a:solidFill>
                <a:latin typeface="Tahoma"/>
                <a:ea typeface="Tahoma"/>
              </a:rPr>
              <a:t> 4. kulutusi tervishoiutöötajate riiklikusse registrisse kantud või vastavat kutsetunnistust omava taastusarsti, füsioterapeudi, tegevusterapeudi, kliinilise logopeedi või kliinilise psühholoogi teenustele;</a:t>
            </a:r>
            <a:br/>
            <a:r>
              <a:rPr lang="en-US" sz="2000" b="0" strike="noStrike" spc="-1">
                <a:solidFill>
                  <a:srgbClr val="000000"/>
                </a:solidFill>
                <a:latin typeface="Tahoma"/>
                <a:ea typeface="Tahoma"/>
              </a:rPr>
              <a:t> 5. ravikindlustuslepingu kindlustusmakset.</a:t>
            </a:r>
            <a:br/>
            <a:r>
              <a:rPr lang="en-US" sz="2000" b="0" strike="noStrike" spc="-1">
                <a:solidFill>
                  <a:srgbClr val="000000"/>
                </a:solidFill>
                <a:latin typeface="Tahoma"/>
                <a:ea typeface="Tahoma"/>
              </a:rPr>
              <a:t>[</a:t>
            </a:r>
            <a:r>
              <a:rPr lang="en-US" sz="2000" b="0" u="sng" strike="noStrike" spc="-1">
                <a:solidFill>
                  <a:srgbClr val="0000FF"/>
                </a:solidFill>
                <a:uFillTx/>
                <a:latin typeface="Tahoma"/>
                <a:ea typeface="Tahoma"/>
                <a:hlinkClick r:id="rId2"/>
              </a:rPr>
              <a:t>RT I, 24.12.2016, 1</a:t>
            </a:r>
            <a:r>
              <a:rPr lang="en-US" sz="2000" b="0" strike="noStrike" spc="-1">
                <a:solidFill>
                  <a:srgbClr val="000000"/>
                </a:solidFill>
                <a:latin typeface="Tahoma"/>
                <a:ea typeface="Tahoma"/>
              </a:rPr>
              <a:t> - jõust. 01.01.2018] </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6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Kulutust ei saa üle kanda teise perioodi, kui eelmises jääb kasutamata.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Kuluhüvitis ei ole seotud tegelikult töötatud ajaga kvartalis ehk tööpäevade arv ei ole aluseks kvartali eest summa 100 euro tasumiseks tööandja poolt.</a:t>
            </a:r>
            <a:r>
              <a:rPr lang="en-US" sz="2000" b="0" strike="noStrike" spc="-1">
                <a:solidFill>
                  <a:srgbClr val="000000"/>
                </a:solidFill>
                <a:latin typeface="Tahoma"/>
                <a:ea typeface="Tahoma"/>
              </a:rPr>
              <a: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Kvartalis töötaja puhkab või on haige, võib kvartali kohta 100 eurot hüvitada, samuti ka siis, kui töötaja tuleb tööle näiteks kvartali viimasel kuul.</a:t>
            </a:r>
            <a:endParaRPr lang="en-US" sz="2000" b="0" strike="noStrike" spc="-1">
              <a:latin typeface="Arial"/>
            </a:endParaRPr>
          </a:p>
          <a:p>
            <a:pPr>
              <a:lnSpc>
                <a:spcPct val="100000"/>
              </a:lnSpc>
              <a:spcBef>
                <a:spcPts val="400"/>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7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Kulu võib hüvitada kõikidele töötajatele, olenemata millise tervise hoidmise liigiga töötaja tegeleb.</a:t>
            </a:r>
            <a:r>
              <a:rPr lang="en-US" sz="2000" b="0" strike="noStrike" spc="-1">
                <a:solidFill>
                  <a:srgbClr val="000000"/>
                </a:solidFill>
                <a:latin typeface="Tahoma"/>
                <a:ea typeface="Tahoma"/>
              </a:rPr>
              <a: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Tööandjal on õigus otsustada, milliseid kulutusi ta hüvitab.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Mitme tööandjaga töötaja puhul võib iga tööandja hüvitada kulu 100 eurot kvartalis kuludokumendi alusel.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Kuluhüvitise lubatav (100 eurot)  ületav summa on maksustatav erisoodustusena.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Erisoodustusena on käsitletav tervise edendamise  kulude hüvitamine   § 48 lõikes 6 nimetatud isikutele</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7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Rahvaspordiürituse osavõtutasu (SEB maijooks, Otepää suusamaraton, SEB sügisjooks jne).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Osavõtutasu nii ühe töötaja kui ka võistkonna kohta, kuid kvartali maksuvaba piirmäära ületamine on erisoodustus.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Sportimis- või liikumispaik, need on avalikud spordiklubid või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ettevõtete spordiklubid. Töötaja võib ise valida spordiklubi.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Ettevõttesisene spordiklubi - töötajate poolt loodud MTÜ, kus makstakse liikmemaksu, millest kaetakse liikmete sportimise kulud või kuludokument kulu hüvitamiseks. </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Oluline klubi külastatavate töötajate kohta arvestuse pidamine.</a:t>
            </a:r>
            <a:endParaRPr lang="en-US" sz="2000" b="0" strike="noStrike" spc="-1">
              <a:latin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Näide</a:t>
            </a:r>
            <a:endParaRPr lang="en-US" sz="2800" b="0" strike="noStrike" spc="-1">
              <a:latin typeface="Arial"/>
            </a:endParaRPr>
          </a:p>
        </p:txBody>
      </p:sp>
      <p:sp>
        <p:nvSpPr>
          <p:cNvPr id="17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Tööandja on sõlminud spordiklubi kasutamiseks lepingu summas 500 eurot kuus (st. 1500 eurot kvartalis).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Tööandjal on 20 töötajat, kellest 10 soovivad pakutud võimalust kasutada, ülejäänud mitte.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Kuna 10 töötaja kvartali maksuvabastuse summa on 1000 eurot, tuleb tööandjal maksta tulu- ja sotsiaalmaksu lepingu summat ületavalt osalt  ehk 500-lt eurolt.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pakutud võimalust oleksid soovinud kasutada kõik töötajad, arvestades iga töötaja kohta 100-eurost piirmäära, on kvartali maksuvabastuse summa (20x100=2000) ja  maksustatavat erisoodustust ei teki.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Spordiklubiga sõlmitud lepingu summa ei ületa töötajate summeeritud maksuvabastuse summat kvartalis.</a:t>
            </a:r>
            <a:endParaRPr lang="en-US" sz="2000" b="0" strike="noStrike" spc="-1">
              <a:latin typeface="Arial"/>
            </a:endParaRPr>
          </a:p>
          <a:p>
            <a:pPr>
              <a:lnSpc>
                <a:spcPct val="100000"/>
              </a:lnSpc>
              <a:spcBef>
                <a:spcPts val="641"/>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65000"/>
          </a:bodyPr>
          <a:lstStyle/>
          <a:p>
            <a:pPr algn="ctr">
              <a:lnSpc>
                <a:spcPct val="100000"/>
              </a:lnSpc>
            </a:pPr>
            <a:br/>
            <a:br/>
            <a:r>
              <a:rPr lang="en-US" sz="3100" b="1" strike="noStrike" spc="-1">
                <a:solidFill>
                  <a:srgbClr val="000000"/>
                </a:solidFill>
                <a:latin typeface="Tahoma"/>
                <a:ea typeface="Tahoma"/>
              </a:rPr>
              <a:t>Ettevõtte kohustused:</a:t>
            </a:r>
            <a:br/>
            <a:endParaRPr lang="en-US" sz="3100" b="0" strike="noStrike" spc="-1">
              <a:latin typeface="Arial"/>
            </a:endParaRPr>
          </a:p>
        </p:txBody>
      </p:sp>
      <p:sp>
        <p:nvSpPr>
          <p:cNvPr id="17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Kohustus pidada arvestust töötajate lõikes </a:t>
            </a:r>
            <a:r>
              <a:rPr lang="en-US" sz="2000" b="0" strike="noStrike" spc="-1">
                <a:solidFill>
                  <a:srgbClr val="000000"/>
                </a:solidFill>
                <a:latin typeface="Tahoma"/>
                <a:ea typeface="Tahoma"/>
              </a:rPr>
              <a:t>maksuvabastuse ja piirmäära ületava osa kohta.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Kulutuste kohta peab olema kuludokument.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Tööandjal on  kohustus esitada INF 14 ja järgmise aasta 01. veebruariks ja III osas tuleb deklareerida kalendriaasta jooksul tasutud maksuvabad tervise edendamise kulud piirmäära ulatuses kokku ning töötajate arv kelle kulusid on kalendriaasta jooksul kantud järgmise aasta 01. veebruariks.</a:t>
            </a:r>
            <a:endParaRPr lang="en-US" sz="2000" b="0" strike="noStrike" spc="-1">
              <a:latin typeface="Arial"/>
            </a:endParaRPr>
          </a:p>
          <a:p>
            <a:pPr>
              <a:lnSpc>
                <a:spcPct val="100000"/>
              </a:lnSpc>
              <a:spcBef>
                <a:spcPts val="400"/>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Kulud, mida ei saa maha arvata</a:t>
            </a:r>
            <a:r>
              <a:rPr lang="en-US" sz="2800" b="0" strike="noStrike" spc="-1">
                <a:solidFill>
                  <a:srgbClr val="000000"/>
                </a:solidFill>
                <a:latin typeface="Tahoma"/>
                <a:ea typeface="Tahoma"/>
              </a:rPr>
              <a:t>:</a:t>
            </a:r>
            <a:endParaRPr lang="en-US" sz="2800" b="0" strike="noStrike" spc="-1">
              <a:latin typeface="Arial"/>
            </a:endParaRPr>
          </a:p>
        </p:txBody>
      </p:sp>
      <p:sp>
        <p:nvSpPr>
          <p:cNvPr id="18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tulumaksust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vabastatud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ettevõtlustulu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välisriigist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maksustatud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tulu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saamiseks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tehtud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kulud</a:t>
            </a:r>
            <a:r>
              <a:rPr lang="en-US" sz="2000" b="0" strike="noStrike" spc="-1" dirty="0">
                <a:solidFill>
                  <a:srgbClr val="000000"/>
                </a:solidFill>
                <a:latin typeface="Tahoma"/>
                <a:ea typeface="Tahoma"/>
              </a:rPr>
              <a:t>; </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füüsilisele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isikule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teenuse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eest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makstud</a:t>
            </a:r>
            <a:r>
              <a:rPr lang="en-US" sz="2000" b="0" strike="noStrike" spc="-1" dirty="0">
                <a:solidFill>
                  <a:srgbClr val="000000"/>
                </a:solidFill>
                <a:latin typeface="Tahoma"/>
                <a:ea typeface="Tahoma"/>
              </a:rPr>
              <a:t> summa, mis </a:t>
            </a:r>
            <a:r>
              <a:rPr lang="en-US" sz="2000" b="0" strike="noStrike" spc="-1" dirty="0" err="1">
                <a:solidFill>
                  <a:srgbClr val="000000"/>
                </a:solidFill>
                <a:latin typeface="Tahoma"/>
                <a:ea typeface="Tahoma"/>
              </a:rPr>
              <a:t>maksustatakse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teenuse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osutaja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ettevõtluskonto</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kaudu</a:t>
            </a:r>
            <a:r>
              <a:rPr lang="en-US" sz="2000" b="0" strike="noStrike" spc="-1" dirty="0">
                <a:solidFill>
                  <a:srgbClr val="000000"/>
                </a:solidFill>
                <a:latin typeface="Tahoma"/>
                <a:ea typeface="Tahoma"/>
              </a:rPr>
              <a:t>; </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u="sng" strike="noStrike" spc="-1" dirty="0" err="1">
                <a:solidFill>
                  <a:srgbClr val="0000FF"/>
                </a:solidFill>
                <a:uFillTx/>
                <a:latin typeface="Tahoma"/>
                <a:ea typeface="Tahoma"/>
                <a:hlinkClick r:id="rId2"/>
              </a:rPr>
              <a:t>sotsiaalmaksuseaduses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nimetatud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arvestuslik</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haigushüvitis</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a:solidFill>
                  <a:srgbClr val="000000"/>
                </a:solidFill>
                <a:latin typeface="Tahoma"/>
                <a:ea typeface="Tahoma"/>
              </a:rPr>
              <a:t>St. </a:t>
            </a:r>
            <a:r>
              <a:rPr lang="en-US" sz="2000" b="0" strike="noStrike" spc="-1" dirty="0" err="1">
                <a:solidFill>
                  <a:srgbClr val="000000"/>
                </a:solidFill>
                <a:latin typeface="Tahoma"/>
                <a:ea typeface="Tahoma"/>
              </a:rPr>
              <a:t>haigestumise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või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vigastuse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kuni</a:t>
            </a:r>
            <a:r>
              <a:rPr lang="et-EE" sz="2000" b="0" strike="noStrike" spc="-1" dirty="0">
                <a:solidFill>
                  <a:srgbClr val="000000"/>
                </a:solidFill>
                <a:latin typeface="Tahoma"/>
                <a:ea typeface="Tahoma"/>
              </a:rPr>
              <a:t> viienda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päeva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kohta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arvestatud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ning</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töötervishoiu</a:t>
            </a:r>
            <a:r>
              <a:rPr lang="en-US" sz="2000" b="0" strike="noStrike" spc="-1" dirty="0">
                <a:solidFill>
                  <a:srgbClr val="000000"/>
                </a:solidFill>
                <a:latin typeface="Tahoma"/>
                <a:ea typeface="Tahoma"/>
              </a:rPr>
              <a:t> ja </a:t>
            </a:r>
            <a:r>
              <a:rPr lang="en-US" sz="2000" b="0" strike="noStrike" spc="-1" dirty="0" err="1">
                <a:solidFill>
                  <a:srgbClr val="000000"/>
                </a:solidFill>
                <a:latin typeface="Tahoma"/>
                <a:ea typeface="Tahoma"/>
              </a:rPr>
              <a:t>tööohutuse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seaduse</a:t>
            </a:r>
            <a:r>
              <a:rPr lang="en-US" sz="2000" b="0" strike="noStrike" spc="-1" dirty="0">
                <a:solidFill>
                  <a:srgbClr val="000000"/>
                </a:solidFill>
                <a:latin typeface="Tahoma"/>
                <a:ea typeface="Tahoma"/>
              </a:rPr>
              <a:t> §-s 12</a:t>
            </a:r>
            <a:r>
              <a:rPr lang="en-US" sz="2000" b="0" strike="noStrike" spc="-1" baseline="30000" dirty="0">
                <a:solidFill>
                  <a:srgbClr val="000000"/>
                </a:solidFill>
                <a:latin typeface="Tahoma"/>
                <a:ea typeface="Tahoma"/>
              </a:rPr>
              <a:t>2</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sätestatud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tingimustele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vastavat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arvestuslikku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haigushüvitist</a:t>
            </a:r>
            <a:r>
              <a:rPr lang="en-US" sz="2000" b="0" strike="noStrike" spc="-1" dirty="0">
                <a:solidFill>
                  <a:srgbClr val="000000"/>
                </a:solidFill>
                <a:latin typeface="Tahoma"/>
                <a:ea typeface="Tahoma"/>
              </a:rPr>
              <a:t>, </a:t>
            </a:r>
            <a:r>
              <a:rPr lang="en-US" sz="2000" b="1" strike="noStrike" spc="-1" dirty="0">
                <a:solidFill>
                  <a:srgbClr val="000000"/>
                </a:solidFill>
                <a:latin typeface="Tahoma"/>
                <a:ea typeface="Tahoma"/>
              </a:rPr>
              <a:t>mis </a:t>
            </a:r>
            <a:r>
              <a:rPr lang="en-US" sz="2000" b="1" strike="noStrike" spc="-1" dirty="0" err="1">
                <a:solidFill>
                  <a:srgbClr val="000000"/>
                </a:solidFill>
                <a:latin typeface="Tahoma"/>
                <a:ea typeface="Tahoma"/>
              </a:rPr>
              <a:t>vastab</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füüsilisest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isikust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ettevõtja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eelmise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aasta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kalendripäeva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keskmisele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sotsiaalmaksuga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maksustatavale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tulule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arvestades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käesoleva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seaduse</a:t>
            </a:r>
            <a:r>
              <a:rPr lang="en-US" sz="2000" b="0" strike="noStrike" spc="-1" dirty="0">
                <a:solidFill>
                  <a:srgbClr val="000000"/>
                </a:solidFill>
                <a:latin typeface="Tahoma"/>
                <a:ea typeface="Tahoma"/>
              </a:rPr>
              <a:t> § 2 </a:t>
            </a:r>
            <a:r>
              <a:rPr lang="en-US" sz="2000" b="0" strike="noStrike" spc="-1" dirty="0" err="1">
                <a:solidFill>
                  <a:srgbClr val="000000"/>
                </a:solidFill>
                <a:latin typeface="Tahoma"/>
                <a:ea typeface="Tahoma"/>
              </a:rPr>
              <a:t>lõikes</a:t>
            </a:r>
            <a:r>
              <a:rPr lang="en-US" sz="2000" b="0" strike="noStrike" spc="-1" dirty="0">
                <a:solidFill>
                  <a:srgbClr val="000000"/>
                </a:solidFill>
                <a:latin typeface="Tahoma"/>
                <a:ea typeface="Tahoma"/>
              </a:rPr>
              <a:t> 5 </a:t>
            </a:r>
            <a:r>
              <a:rPr lang="en-US" sz="2000" b="0" strike="noStrike" spc="-1" dirty="0" err="1">
                <a:solidFill>
                  <a:srgbClr val="000000"/>
                </a:solidFill>
                <a:latin typeface="Tahoma"/>
                <a:ea typeface="Tahoma"/>
              </a:rPr>
              <a:t>sätestatut</a:t>
            </a:r>
            <a:r>
              <a:rPr lang="en-US" sz="2000" b="0" strike="noStrike" spc="-1" dirty="0">
                <a:solidFill>
                  <a:srgbClr val="000000"/>
                </a:solidFill>
                <a:latin typeface="Tahoma"/>
                <a:ea typeface="Tahoma"/>
              </a:rPr>
              <a:t>.</a:t>
            </a:r>
            <a:br>
              <a:rPr dirty="0"/>
            </a:br>
            <a:r>
              <a:rPr lang="en-US" sz="2000" b="0" strike="noStrike" spc="-1" dirty="0">
                <a:solidFill>
                  <a:srgbClr val="000000"/>
                </a:solidFill>
                <a:latin typeface="Calibri"/>
                <a:ea typeface="Tahoma"/>
              </a:rPr>
              <a:t>[</a:t>
            </a:r>
            <a:r>
              <a:rPr lang="en-US" sz="2000" b="0" u="sng" strike="noStrike" spc="-1" dirty="0">
                <a:solidFill>
                  <a:srgbClr val="0000FF"/>
                </a:solidFill>
                <a:uFillTx/>
                <a:latin typeface="Calibri"/>
                <a:ea typeface="Tahoma"/>
                <a:hlinkClick r:id="rId3"/>
              </a:rPr>
              <a:t>RT I, 28.12.2017, 74</a:t>
            </a:r>
            <a:r>
              <a:rPr lang="en-US" sz="2000" b="0" strike="noStrike" spc="-1" dirty="0">
                <a:solidFill>
                  <a:srgbClr val="000000"/>
                </a:solidFill>
                <a:latin typeface="Calibri"/>
                <a:ea typeface="Tahoma"/>
              </a:rPr>
              <a:t> - </a:t>
            </a:r>
            <a:r>
              <a:rPr lang="en-US" sz="2000" b="0" strike="noStrike" spc="-1" dirty="0" err="1">
                <a:solidFill>
                  <a:srgbClr val="000000"/>
                </a:solidFill>
                <a:latin typeface="Calibri"/>
                <a:ea typeface="Tahoma"/>
              </a:rPr>
              <a:t>jõust</a:t>
            </a:r>
            <a:r>
              <a:rPr lang="en-US" sz="2000" b="0" strike="noStrike" spc="-1" dirty="0">
                <a:solidFill>
                  <a:srgbClr val="000000"/>
                </a:solidFill>
                <a:latin typeface="Calibri"/>
                <a:ea typeface="Tahoma"/>
              </a:rPr>
              <a:t>. 01.01.2018] </a:t>
            </a: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br/>
            <a:r>
              <a:rPr lang="en-US" sz="2800" b="1" strike="noStrike" spc="-1">
                <a:solidFill>
                  <a:srgbClr val="000000"/>
                </a:solidFill>
                <a:latin typeface="Tahoma"/>
                <a:ea typeface="Tahoma"/>
              </a:rPr>
              <a:t>Erisused erinevate kindlustusliikide korral</a:t>
            </a:r>
            <a:endParaRPr lang="en-US" sz="2800" b="0" strike="noStrike" spc="-1">
              <a:latin typeface="Arial"/>
            </a:endParaRPr>
          </a:p>
        </p:txBody>
      </p:sp>
      <p:sp>
        <p:nvSpPr>
          <p:cNvPr id="18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7000"/>
          </a:bodyPr>
          <a:lstStyle/>
          <a:p>
            <a:pPr marL="343080" indent="-342360">
              <a:lnSpc>
                <a:spcPct val="100000"/>
              </a:lnSpc>
              <a:spcBef>
                <a:spcPts val="400"/>
              </a:spcBef>
              <a:buClr>
                <a:srgbClr val="000000"/>
              </a:buClr>
              <a:buFont typeface="Arial"/>
              <a:buChar char="•"/>
            </a:pPr>
            <a:r>
              <a:rPr lang="en-US" sz="2000" b="1" strike="noStrike" spc="-1" dirty="0" err="1">
                <a:solidFill>
                  <a:srgbClr val="000000"/>
                </a:solidFill>
                <a:latin typeface="Tahoma"/>
                <a:ea typeface="Tahoma"/>
              </a:rPr>
              <a:t>FIEdele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maksab</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haigekassa</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ajutise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töövõimetuse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hüvitist</a:t>
            </a:r>
            <a:r>
              <a:rPr lang="en-US" sz="2000" b="1" strike="noStrike" spc="-1" dirty="0">
                <a:solidFill>
                  <a:srgbClr val="000000"/>
                </a:solidFill>
                <a:latin typeface="Tahoma"/>
                <a:ea typeface="Tahoma"/>
              </a:rPr>
              <a:t> alates </a:t>
            </a:r>
            <a:r>
              <a:rPr lang="et-EE" sz="2000" b="1" strike="noStrike" spc="-1" dirty="0">
                <a:solidFill>
                  <a:srgbClr val="000000"/>
                </a:solidFill>
                <a:latin typeface="Tahoma"/>
                <a:ea typeface="Tahoma"/>
              </a:rPr>
              <a:t>6</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töövabastuse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päevast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Kaheksa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esimese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töövabastuse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päeva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eest</a:t>
            </a:r>
            <a:r>
              <a:rPr lang="en-US" sz="2000" b="0" strike="noStrike" spc="-1" dirty="0">
                <a:solidFill>
                  <a:srgbClr val="000000"/>
                </a:solidFill>
                <a:latin typeface="Tahoma"/>
                <a:ea typeface="Tahoma"/>
              </a:rPr>
              <a:t> FIE-dele </a:t>
            </a:r>
            <a:r>
              <a:rPr lang="en-US" sz="2000" b="0" strike="noStrike" spc="-1" dirty="0" err="1">
                <a:solidFill>
                  <a:srgbClr val="000000"/>
                </a:solidFill>
                <a:latin typeface="Tahoma"/>
                <a:ea typeface="Tahoma"/>
              </a:rPr>
              <a:t>haigushüvitist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maksta</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Kui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isikul</a:t>
            </a:r>
            <a:r>
              <a:rPr lang="en-US" sz="2000" b="0" strike="noStrike" spc="-1" dirty="0">
                <a:solidFill>
                  <a:srgbClr val="000000"/>
                </a:solidFill>
                <a:latin typeface="Tahoma"/>
                <a:ea typeface="Tahoma"/>
              </a:rPr>
              <a:t> on </a:t>
            </a:r>
            <a:r>
              <a:rPr lang="en-US" sz="2000" b="0" strike="noStrike" spc="-1" dirty="0" err="1">
                <a:solidFill>
                  <a:srgbClr val="000000"/>
                </a:solidFill>
                <a:latin typeface="Tahoma"/>
                <a:ea typeface="Tahoma"/>
              </a:rPr>
              <a:t>ravikindlustus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nii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töötajana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kui</a:t>
            </a:r>
            <a:r>
              <a:rPr lang="en-US" sz="2000" b="0" strike="noStrike" spc="-1" dirty="0">
                <a:solidFill>
                  <a:srgbClr val="000000"/>
                </a:solidFill>
                <a:latin typeface="Tahoma"/>
                <a:ea typeface="Tahoma"/>
              </a:rPr>
              <a:t> ka </a:t>
            </a:r>
            <a:r>
              <a:rPr lang="en-US" sz="2000" b="0" strike="noStrike" spc="-1" dirty="0" err="1">
                <a:solidFill>
                  <a:srgbClr val="000000"/>
                </a:solidFill>
                <a:latin typeface="Tahoma"/>
                <a:ea typeface="Tahoma"/>
              </a:rPr>
              <a:t>FIEna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või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võlaõigusliku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lepingu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sõlminud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isikuna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siis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arvutatakse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päevatulu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kindlustatu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jaoks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soodsamal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alusel</a:t>
            </a:r>
            <a:r>
              <a:rPr lang="en-US" sz="2000" b="0" strike="noStrike" spc="-1" dirty="0">
                <a:solidFill>
                  <a:srgbClr val="000000"/>
                </a:solidFill>
                <a:latin typeface="Tahoma"/>
                <a:ea typeface="Tahoma"/>
              </a:rPr>
              <a:t> (kas </a:t>
            </a:r>
            <a:r>
              <a:rPr lang="en-US" sz="2000" b="0" strike="noStrike" spc="-1" dirty="0" err="1">
                <a:solidFill>
                  <a:srgbClr val="000000"/>
                </a:solidFill>
                <a:latin typeface="Tahoma"/>
                <a:ea typeface="Tahoma"/>
              </a:rPr>
              <a:t>arvutatud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summast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või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summast</a:t>
            </a:r>
            <a:r>
              <a:rPr lang="en-US" sz="2000" b="0" strike="noStrike" spc="-1" dirty="0">
                <a:solidFill>
                  <a:srgbClr val="000000"/>
                </a:solidFill>
                <a:latin typeface="Tahoma"/>
                <a:ea typeface="Tahoma"/>
              </a:rPr>
              <a:t>).</a:t>
            </a:r>
            <a:endParaRPr lang="en-US" sz="2000" b="0" strike="noStrike" spc="-1" dirty="0">
              <a:latin typeface="Arial"/>
            </a:endParaRPr>
          </a:p>
          <a:p>
            <a:pPr>
              <a:lnSpc>
                <a:spcPct val="100000"/>
              </a:lnSpc>
              <a:spcBef>
                <a:spcPts val="400"/>
              </a:spcBef>
            </a:pPr>
            <a:r>
              <a:rPr lang="en-US" sz="2000" b="1" strike="noStrike" spc="-1" dirty="0" err="1">
                <a:solidFill>
                  <a:srgbClr val="000000"/>
                </a:solidFill>
                <a:latin typeface="Tahoma"/>
                <a:ea typeface="Tahoma"/>
              </a:rPr>
              <a:t>Näide</a:t>
            </a:r>
            <a:endParaRPr lang="en-US" sz="2000" b="0" strike="noStrike" spc="-1" dirty="0">
              <a:latin typeface="Arial"/>
            </a:endParaRPr>
          </a:p>
          <a:p>
            <a:pPr>
              <a:lnSpc>
                <a:spcPct val="100000"/>
              </a:lnSpc>
              <a:spcBef>
                <a:spcPts val="400"/>
              </a:spcBef>
            </a:pPr>
            <a:r>
              <a:rPr lang="en-US" sz="2000" b="0" strike="noStrike" spc="-1" dirty="0" err="1">
                <a:solidFill>
                  <a:srgbClr val="000000"/>
                </a:solidFill>
                <a:latin typeface="Tahoma"/>
                <a:ea typeface="Tahoma"/>
              </a:rPr>
              <a:t>Jaan</a:t>
            </a:r>
            <a:r>
              <a:rPr lang="en-US" sz="2000" b="0" strike="noStrike" spc="-1" dirty="0">
                <a:solidFill>
                  <a:srgbClr val="000000"/>
                </a:solidFill>
                <a:latin typeface="Tahoma"/>
                <a:ea typeface="Tahoma"/>
              </a:rPr>
              <a:t> on FIE. </a:t>
            </a:r>
            <a:br>
              <a:rPr dirty="0"/>
            </a:br>
            <a:r>
              <a:rPr lang="en-US" sz="2000" b="0" strike="noStrike" spc="-1" dirty="0" err="1">
                <a:solidFill>
                  <a:srgbClr val="000000"/>
                </a:solidFill>
                <a:latin typeface="Tahoma"/>
                <a:ea typeface="Tahoma"/>
              </a:rPr>
              <a:t>Eelneval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aastal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maksis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tööandja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tema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eest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a:t>
            </a:r>
            <a:r>
              <a:rPr lang="en-US" sz="2000" b="0" strike="noStrike" spc="-1" dirty="0">
                <a:solidFill>
                  <a:srgbClr val="000000"/>
                </a:solidFill>
                <a:latin typeface="Tahoma"/>
                <a:ea typeface="Tahoma"/>
              </a:rPr>
              <a:t> 894,76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 ja </a:t>
            </a:r>
            <a:r>
              <a:rPr lang="en-US" sz="2000" b="0" strike="noStrike" spc="-1" dirty="0" err="1">
                <a:solidFill>
                  <a:srgbClr val="000000"/>
                </a:solidFill>
                <a:latin typeface="Tahoma"/>
                <a:ea typeface="Tahoma"/>
              </a:rPr>
              <a:t>ettevõtjana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maksis</a:t>
            </a:r>
            <a:r>
              <a:rPr lang="en-US" sz="2000" b="0" strike="noStrike" spc="-1" dirty="0">
                <a:solidFill>
                  <a:srgbClr val="000000"/>
                </a:solidFill>
                <a:latin typeface="Tahoma"/>
                <a:ea typeface="Tahoma"/>
              </a:rPr>
              <a:t> ta </a:t>
            </a:r>
            <a:r>
              <a:rPr lang="en-US" sz="2000" b="0" strike="noStrike" spc="-1" dirty="0" err="1">
                <a:solidFill>
                  <a:srgbClr val="000000"/>
                </a:solidFill>
                <a:latin typeface="Tahoma"/>
                <a:ea typeface="Tahoma"/>
              </a:rPr>
              <a:t>ise</a:t>
            </a:r>
            <a:r>
              <a:rPr lang="en-US" sz="2000" b="0" strike="noStrike" spc="-1" dirty="0">
                <a:solidFill>
                  <a:srgbClr val="000000"/>
                </a:solidFill>
                <a:latin typeface="Tahoma"/>
                <a:ea typeface="Tahoma"/>
              </a:rPr>
              <a:t> 442,91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 </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Kokku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maksti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sotsiaalmaksu</a:t>
            </a:r>
            <a:r>
              <a:rPr lang="en-US" sz="2000" b="0" strike="noStrike" spc="-1" dirty="0">
                <a:solidFill>
                  <a:srgbClr val="000000"/>
                </a:solidFill>
                <a:latin typeface="Tahoma"/>
                <a:ea typeface="Tahoma"/>
              </a:rPr>
              <a:t> 1337,67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mille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alusel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arvutatud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tulu</a:t>
            </a:r>
            <a:r>
              <a:rPr lang="en-US" sz="2000" b="0" strike="noStrike" spc="-1" dirty="0">
                <a:solidFill>
                  <a:srgbClr val="000000"/>
                </a:solidFill>
                <a:latin typeface="Tahoma"/>
                <a:ea typeface="Tahoma"/>
              </a:rPr>
              <a:t> on 4053,55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a:t>
            </a:r>
            <a:br>
              <a:rPr dirty="0"/>
            </a:br>
            <a:r>
              <a:rPr lang="en-US" sz="2000" b="0" strike="noStrike" spc="-1" dirty="0">
                <a:solidFill>
                  <a:srgbClr val="000000"/>
                </a:solidFill>
                <a:latin typeface="Tahoma"/>
                <a:ea typeface="Tahoma"/>
              </a:rPr>
              <a:t>4053,55 / 365 = 11,11 </a:t>
            </a:r>
            <a:r>
              <a:rPr lang="en-US" sz="2000" b="0" strike="noStrike" spc="-1" dirty="0" err="1">
                <a:solidFill>
                  <a:srgbClr val="000000"/>
                </a:solidFill>
                <a:latin typeface="Tahoma"/>
                <a:ea typeface="Tahoma"/>
              </a:rPr>
              <a:t>eurot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päevatulu</a:t>
            </a:r>
            <a:r>
              <a:rPr lang="en-US" sz="2000" b="0" strike="noStrike" spc="-1" dirty="0">
                <a:solidFill>
                  <a:srgbClr val="000000"/>
                </a:solidFill>
                <a:latin typeface="Tahoma"/>
                <a:ea typeface="Tahoma"/>
              </a:rPr>
              <a:t>.</a:t>
            </a:r>
            <a:endParaRPr lang="en-US" sz="2000" b="0" strike="noStrike" spc="-1" dirty="0">
              <a:latin typeface="Arial"/>
            </a:endParaRPr>
          </a:p>
          <a:p>
            <a:pPr>
              <a:lnSpc>
                <a:spcPct val="100000"/>
              </a:lnSpc>
              <a:spcBef>
                <a:spcPts val="641"/>
              </a:spcBef>
            </a:pPr>
            <a:endParaRPr lang="en-US" sz="2000" b="0" strike="noStrike" spc="-1" dirty="0">
              <a:latin typeface="Arial"/>
            </a:endParaRPr>
          </a:p>
          <a:p>
            <a:pPr>
              <a:lnSpc>
                <a:spcPct val="100000"/>
              </a:lnSpc>
              <a:spcBef>
                <a:spcPts val="641"/>
              </a:spcBef>
            </a:pP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8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Vanaduspensionär on FIE</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Ta jääb haigeks. </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Eelneval aastal tema eest sotsiaalmaksu ei makstud. Vanaduspensionärina ei ole tal kohustust maksta sotsiaalmaksu avansilisi makseid. Seetõttu talle hüvitist ei maksta.</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Töötaja töötab töölepingu alusel ja tegutseb ka FIEna</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Omab mõlemal alusel ravikindlustuskaitset.</a:t>
            </a:r>
            <a:br/>
            <a:r>
              <a:rPr lang="en-US" sz="2000" b="0" strike="noStrike" spc="-1">
                <a:solidFill>
                  <a:srgbClr val="000000"/>
                </a:solidFill>
                <a:latin typeface="Tahoma"/>
                <a:ea typeface="Tahoma"/>
              </a:rPr>
              <a:t>Eelneval aastal arvestati tema eest sotsiaalmaksu 3302,95 eurot,  kuid maksti sotsiaalmaksu 2292,51 eurot. </a:t>
            </a:r>
            <a:endParaRPr lang="en-US" sz="2000" b="0" strike="noStrike" spc="-1">
              <a:latin typeface="Arial"/>
            </a:endParaRPr>
          </a:p>
          <a:p>
            <a:pPr>
              <a:lnSpc>
                <a:spcPct val="100000"/>
              </a:lnSpc>
              <a:spcBef>
                <a:spcPts val="400"/>
              </a:spcBef>
            </a:pPr>
            <a:r>
              <a:rPr lang="en-US" sz="2000" b="0" strike="noStrike" spc="-1">
                <a:solidFill>
                  <a:srgbClr val="000000"/>
                </a:solidFill>
                <a:latin typeface="Tahoma"/>
                <a:ea typeface="Tahoma"/>
              </a:rPr>
              <a:t>Kuna arvestatud sotsiaalmaksu summa on suurem, siis on  kasulikum arvutada hüvitis arvestatud sotsiaalmaksu järgi.</a:t>
            </a:r>
            <a:endParaRPr lang="en-US" sz="2000" b="0" strike="noStrike" spc="-1">
              <a:latin typeface="Arial"/>
            </a:endParaRPr>
          </a:p>
          <a:p>
            <a:pPr>
              <a:lnSpc>
                <a:spcPct val="100000"/>
              </a:lnSpc>
              <a:spcBef>
                <a:spcPts val="641"/>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400" b="1" strike="noStrike" spc="-1">
                <a:solidFill>
                  <a:srgbClr val="000000"/>
                </a:solidFill>
                <a:latin typeface="Tahoma"/>
                <a:ea typeface="Tahoma"/>
              </a:rPr>
              <a:t>Töötaja haigestumine</a:t>
            </a:r>
            <a:endParaRPr lang="en-US" sz="2400" b="0" strike="noStrike" spc="-1">
              <a:latin typeface="Arial"/>
            </a:endParaRPr>
          </a:p>
        </p:txBody>
      </p:sp>
      <p:sp>
        <p:nvSpPr>
          <p:cNvPr id="18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6000"/>
          </a:bodyPr>
          <a:lstStyle/>
          <a:p>
            <a:pPr>
              <a:lnSpc>
                <a:spcPct val="100000"/>
              </a:lnSpc>
              <a:spcBef>
                <a:spcPts val="400"/>
              </a:spcBef>
            </a:pP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Tööandja</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peab</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maksma</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töötajale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hüvitist</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haigestumise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vigastuse</a:t>
            </a:r>
            <a:r>
              <a:rPr lang="et-EE"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2</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kuni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t-EE"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5</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kalendripäeva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70%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töötaja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viimase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keskmisest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töötasust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vastavalt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u="sng" strike="noStrike" spc="-1" dirty="0" err="1">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töötervishoiu</a:t>
            </a:r>
            <a:r>
              <a:rPr lang="en-US" sz="2300" b="0" u="sng" strike="noStrike" spc="-1" dirty="0">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 ja </a:t>
            </a:r>
            <a:r>
              <a:rPr lang="en-US" sz="2300" b="0" u="sng" strike="noStrike" spc="-1" dirty="0" err="1">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tööohutuse</a:t>
            </a:r>
            <a:r>
              <a:rPr lang="en-US" sz="2300" b="0" u="sng" strike="noStrike" spc="-1" dirty="0">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 </a:t>
            </a:r>
            <a:r>
              <a:rPr lang="en-US" sz="2300" b="0" u="sng" strike="noStrike" spc="-1" dirty="0" err="1">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seaduse</a:t>
            </a:r>
            <a:r>
              <a:rPr lang="en-US" sz="2300" b="0" u="sng" strike="noStrike" spc="-1" dirty="0">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 (TTOS) §-le 12</a:t>
            </a:r>
            <a:r>
              <a:rPr lang="en-US" sz="2300" b="0" u="sng" strike="noStrike" spc="-1" baseline="30000" dirty="0">
                <a:solidFill>
                  <a:srgbClr val="0000FF"/>
                </a:solidFill>
                <a:uFillTx/>
                <a:latin typeface="Tahoma" panose="020B0604030504040204" pitchFamily="34" charset="0"/>
                <a:ea typeface="Tahoma" panose="020B0604030504040204" pitchFamily="34" charset="0"/>
                <a:cs typeface="Tahoma" panose="020B0604030504040204" pitchFamily="34" charset="0"/>
                <a:hlinkClick r:id="rId2"/>
              </a:rPr>
              <a:t>2</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Alates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haigestumise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vigastuse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t-EE"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6</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päevast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maksab</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hüvitist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haigekassa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vastavalt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ravikindlustuse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seaduses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sätestatule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3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00"/>
              </a:spcBef>
            </a:pP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Tööandja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haigushüvitis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täies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ulatuses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tulumaksuga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maksustatav</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tulumaksuseaduse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 13 lg 1),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kuid</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teatud</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piirini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sotsiaalmaksuvaba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3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00"/>
              </a:spcBef>
            </a:pP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(SMS) § 3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punkti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3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kohaselt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maksustata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sotsiaalmaksuga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töötervishoiu</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tööohutuse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seaduse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§-s 12</a:t>
            </a:r>
            <a:r>
              <a:rPr lang="en-US" sz="2300" b="0" strike="noStrike" spc="-1" baseline="30000" dirty="0">
                <a:solidFill>
                  <a:srgbClr val="000000"/>
                </a:solidFill>
                <a:latin typeface="Tahoma" panose="020B0604030504040204" pitchFamily="34" charset="0"/>
                <a:ea typeface="Tahoma" panose="020B0604030504040204" pitchFamily="34" charset="0"/>
                <a:cs typeface="Tahoma" panose="020B0604030504040204" pitchFamily="34" charset="0"/>
              </a:rPr>
              <a:t>2</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sätestatud</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tingimustele</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vastavat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haigushüvitist</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mida</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makstakse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töötaja</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haigestumise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või</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vigastuse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teise</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kuni</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t-EE"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viiend</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päeva</a:t>
            </a:r>
            <a:r>
              <a:rPr lang="en-US" sz="23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mis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ületa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töötaja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keskmist</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töötasu</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23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00"/>
              </a:spcBef>
            </a:pP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Samuti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maksustata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SMS §-s 3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nimetatud</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summasid</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töötuskindlustus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kogumispensioni</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maksetega</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TKindlS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 40 lg 2 p 4, </a:t>
            </a:r>
            <a:r>
              <a:rPr lang="en-US" sz="23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KoPS</a:t>
            </a:r>
            <a:r>
              <a:rPr lang="en-US" sz="23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 7 lg 2).</a:t>
            </a:r>
            <a:endParaRPr lang="en-US" sz="2300" b="0" strike="noStrike" spc="-1"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400"/>
              </a:spcBef>
            </a:pP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9500"/>
          </a:bodyPr>
          <a:lstStyle/>
          <a:p>
            <a:pPr algn="ctr">
              <a:lnSpc>
                <a:spcPct val="100000"/>
              </a:lnSpc>
            </a:pPr>
            <a:br>
              <a:rPr dirty="0"/>
            </a:br>
            <a:r>
              <a:rPr lang="en-US" sz="29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Maksumäärad</a:t>
            </a:r>
            <a:r>
              <a:rPr lang="en-US"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29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maksuvaba</a:t>
            </a:r>
            <a:r>
              <a:rPr lang="en-US"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9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a:t>
            </a:r>
            <a:r>
              <a:rPr lang="en-US"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2900" b="1"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suurus</a:t>
            </a:r>
            <a:r>
              <a:rPr lang="en-US"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20</a:t>
            </a:r>
            <a:r>
              <a:rPr lang="et-EE"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22</a:t>
            </a:r>
            <a:r>
              <a:rPr lang="en-US" sz="2900" b="1"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a:t>
            </a:r>
            <a:br>
              <a:rPr sz="2900" dirty="0">
                <a:latin typeface="Tahoma" panose="020B0604030504040204" pitchFamily="34" charset="0"/>
                <a:ea typeface="Tahoma" panose="020B0604030504040204" pitchFamily="34" charset="0"/>
                <a:cs typeface="Tahoma" panose="020B0604030504040204" pitchFamily="34" charset="0"/>
              </a:rPr>
            </a:br>
            <a:endParaRPr lang="en-US" sz="2900" b="0" strike="noStrike" spc="-1" dirty="0">
              <a:latin typeface="Tahoma" panose="020B0604030504040204" pitchFamily="34" charset="0"/>
              <a:ea typeface="Tahoma" panose="020B0604030504040204" pitchFamily="34" charset="0"/>
              <a:cs typeface="Tahoma" panose="020B0604030504040204" pitchFamily="34" charset="0"/>
            </a:endParaRPr>
          </a:p>
        </p:txBody>
      </p:sp>
      <p:sp>
        <p:nvSpPr>
          <p:cNvPr id="8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endParaRPr lang="en-US" sz="2000" b="0" strike="noStrike" spc="-1" dirty="0">
              <a:latin typeface="Arial"/>
            </a:endParaRPr>
          </a:p>
        </p:txBody>
      </p:sp>
      <p:sp>
        <p:nvSpPr>
          <p:cNvPr id="5" name="TextBox 4">
            <a:extLst>
              <a:ext uri="{FF2B5EF4-FFF2-40B4-BE49-F238E27FC236}">
                <a16:creationId xmlns:a16="http://schemas.microsoft.com/office/drawing/2014/main" id="{0D93B784-70F8-4A52-8B31-8176BA3F9BAF}"/>
              </a:ext>
            </a:extLst>
          </p:cNvPr>
          <p:cNvSpPr txBox="1"/>
          <p:nvPr/>
        </p:nvSpPr>
        <p:spPr>
          <a:xfrm>
            <a:off x="991456" y="1878083"/>
            <a:ext cx="7597740" cy="3139321"/>
          </a:xfrm>
          <a:prstGeom prst="rect">
            <a:avLst/>
          </a:prstGeom>
          <a:noFill/>
        </p:spPr>
        <p:txBody>
          <a:bodyPr wrap="square">
            <a:spAutoFit/>
          </a:bodyPr>
          <a:lstStyle/>
          <a:p>
            <a:pPr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Tulumaksu kinnipidamise määr on </a:t>
            </a:r>
            <a:r>
              <a:rPr lang="et-EE" sz="20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20%</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a:t>
            </a:r>
          </a:p>
          <a:p>
            <a:pPr algn="l">
              <a:buFont typeface="Arial" panose="020B0604020202020204" pitchFamily="34" charset="0"/>
              <a:buChar char="•"/>
            </a:pP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Maksuvaba tulu summa sõltub inimese sissetulekust (kuus kuni </a:t>
            </a:r>
            <a:r>
              <a:rPr lang="et-EE" sz="20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500 eurot</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ja aastas kuni </a:t>
            </a:r>
            <a:r>
              <a:rPr lang="et-EE" sz="20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6000 eurot</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Maksuvaba tulu rakendamiseks peab olema väljamakse saaja kirjalik avaldus.</a:t>
            </a:r>
          </a:p>
          <a:p>
            <a:pPr algn="l">
              <a:buFont typeface="Arial" panose="020B0604020202020204" pitchFamily="34" charset="0"/>
              <a:buChar char="•"/>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a:t>
            </a:r>
            <a:b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b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Sotsiaalmaksu määr on </a:t>
            </a:r>
            <a:r>
              <a:rPr lang="et-EE" sz="20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33%</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a:t>
            </a:r>
            <a:b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b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Sotsiaalmaksu </a:t>
            </a:r>
            <a:r>
              <a:rPr lang="et-EE" sz="2000" b="0" i="0" u="none" strike="noStrike" dirty="0">
                <a:solidFill>
                  <a:srgbClr val="F26F00"/>
                </a:solidFill>
                <a:effectLst/>
                <a:latin typeface="Tahoma" panose="020B0604030504040204" pitchFamily="34" charset="0"/>
                <a:ea typeface="Tahoma" panose="020B0604030504040204" pitchFamily="34" charset="0"/>
                <a:cs typeface="Tahoma" panose="020B0604030504040204" pitchFamily="34" charset="0"/>
                <a:hlinkClick r:id="rId2"/>
              </a:rPr>
              <a:t>minimaalse kohustuse aluseks olev kuumäär</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on 584 eurot (sama, mis oli 2021. aastal), st sotsiaalmaksu minimaalne kohustus on </a:t>
            </a:r>
            <a:r>
              <a:rPr lang="et-EE" sz="20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192,72</a:t>
            </a:r>
            <a:r>
              <a:rPr lang="et-EE" sz="20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eurot kuus.</a:t>
            </a:r>
          </a:p>
          <a:p>
            <a:pPr algn="l">
              <a:buFont typeface="Arial" panose="020B0604020202020204" pitchFamily="34" charset="0"/>
              <a:buChar char="•"/>
            </a:pPr>
            <a:endParaRPr lang="et-EE" b="0" i="0" dirty="0">
              <a:solidFill>
                <a:srgbClr val="202020"/>
              </a:solidFill>
              <a:effectLst/>
              <a:latin typeface="Open Sans" panose="020B0606030504020204" pitchFamily="34"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8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dirty="0">
                <a:solidFill>
                  <a:srgbClr val="000000"/>
                </a:solidFill>
                <a:latin typeface="Tahoma"/>
                <a:ea typeface="Tahoma"/>
              </a:rPr>
              <a:t>VÕS </a:t>
            </a:r>
            <a:r>
              <a:rPr lang="en-US" sz="2000" b="1" strike="noStrike" spc="-1" dirty="0" err="1">
                <a:solidFill>
                  <a:srgbClr val="000000"/>
                </a:solidFill>
                <a:latin typeface="Tahoma"/>
                <a:ea typeface="Tahoma"/>
              </a:rPr>
              <a:t>lepingute</a:t>
            </a:r>
            <a:r>
              <a:rPr lang="en-US" sz="2000" b="1" strike="noStrike" spc="-1" dirty="0">
                <a:solidFill>
                  <a:srgbClr val="000000"/>
                </a:solidFill>
                <a:latin typeface="Tahoma"/>
                <a:ea typeface="Tahoma"/>
              </a:rPr>
              <a:t> </a:t>
            </a:r>
            <a:r>
              <a:rPr lang="en-US" sz="2000" b="0" strike="noStrike" spc="-1" dirty="0">
                <a:solidFill>
                  <a:srgbClr val="000000"/>
                </a:solidFill>
                <a:latin typeface="Tahoma"/>
                <a:ea typeface="Tahoma"/>
              </a:rPr>
              <a:t>(</a:t>
            </a:r>
            <a:r>
              <a:rPr lang="en-US" sz="2000" b="0" strike="noStrike" spc="-1" dirty="0" err="1">
                <a:solidFill>
                  <a:srgbClr val="000000"/>
                </a:solidFill>
                <a:latin typeface="Tahoma"/>
                <a:ea typeface="Tahoma"/>
              </a:rPr>
              <a:t>töövõtuleping</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käsundusleping</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alusel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töötamise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korral</a:t>
            </a:r>
            <a:r>
              <a:rPr lang="en-US" sz="2000" b="0" strike="noStrike" spc="-1" dirty="0">
                <a:solidFill>
                  <a:srgbClr val="000000"/>
                </a:solidFill>
                <a:latin typeface="Tahoma"/>
                <a:ea typeface="Tahoma"/>
              </a:rPr>
              <a:t> </a:t>
            </a:r>
            <a:r>
              <a:rPr lang="en-US" sz="2000" b="1" strike="noStrike" spc="-1" dirty="0" err="1">
                <a:solidFill>
                  <a:srgbClr val="000000"/>
                </a:solidFill>
                <a:latin typeface="Tahoma"/>
                <a:ea typeface="Tahoma"/>
              </a:rPr>
              <a:t>ei</a:t>
            </a:r>
            <a:r>
              <a:rPr lang="en-US" sz="2000" b="1" strike="noStrike" spc="-1" dirty="0">
                <a:solidFill>
                  <a:srgbClr val="000000"/>
                </a:solidFill>
                <a:latin typeface="Tahoma"/>
                <a:ea typeface="Tahoma"/>
              </a:rPr>
              <a:t> ole </a:t>
            </a:r>
            <a:r>
              <a:rPr lang="en-US" sz="2000" b="1" strike="noStrike" spc="-1" dirty="0" err="1">
                <a:solidFill>
                  <a:srgbClr val="000000"/>
                </a:solidFill>
                <a:latin typeface="Tahoma"/>
                <a:ea typeface="Tahoma"/>
              </a:rPr>
              <a:t>tööandjal</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haigushüvitise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maksmise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kohustust</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väljamakse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maksustatakse</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nagu</a:t>
            </a:r>
            <a:r>
              <a:rPr lang="en-US" sz="2000" b="1" strike="noStrike" spc="-1" dirty="0">
                <a:solidFill>
                  <a:srgbClr val="000000"/>
                </a:solidFill>
                <a:latin typeface="Tahoma"/>
                <a:ea typeface="Tahoma"/>
              </a:rPr>
              <a:t> VÕS </a:t>
            </a:r>
            <a:r>
              <a:rPr lang="en-US" sz="2000" b="1" strike="noStrike" spc="-1" dirty="0" err="1">
                <a:solidFill>
                  <a:srgbClr val="000000"/>
                </a:solidFill>
                <a:latin typeface="Tahoma"/>
                <a:ea typeface="Tahoma"/>
              </a:rPr>
              <a:t>lepingu</a:t>
            </a:r>
            <a:r>
              <a:rPr lang="en-US" sz="2000" b="1" strike="noStrike" spc="-1" dirty="0">
                <a:solidFill>
                  <a:srgbClr val="000000"/>
                </a:solidFill>
                <a:latin typeface="Tahoma"/>
                <a:ea typeface="Tahoma"/>
              </a:rPr>
              <a:t> </a:t>
            </a:r>
            <a:r>
              <a:rPr lang="en-US" sz="2000" b="1" strike="noStrike" spc="-1" dirty="0" err="1">
                <a:solidFill>
                  <a:srgbClr val="000000"/>
                </a:solidFill>
                <a:latin typeface="Tahoma"/>
                <a:ea typeface="Tahoma"/>
              </a:rPr>
              <a:t>tasu</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Sotsiaalmaksuvabastus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rakendub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juhul</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kui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tööandja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maksab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haigushüvitise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välja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nõuetekohaselt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vormistatud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haiguslehe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alusel</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Hüvitise</a:t>
            </a:r>
            <a:r>
              <a:rPr lang="en-US" sz="2000" b="0" strike="noStrike" spc="-1" dirty="0">
                <a:solidFill>
                  <a:srgbClr val="000000"/>
                </a:solidFill>
                <a:latin typeface="Tahoma"/>
                <a:ea typeface="Tahoma"/>
              </a:rPr>
              <a:t> summa, mis </a:t>
            </a:r>
            <a:r>
              <a:rPr lang="en-US" sz="2000" b="0" strike="noStrike" spc="-1" dirty="0" err="1">
                <a:solidFill>
                  <a:srgbClr val="000000"/>
                </a:solidFill>
                <a:latin typeface="Tahoma"/>
                <a:ea typeface="Tahoma"/>
              </a:rPr>
              <a:t>ületab</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töötaja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keskmise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töötasu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maksustatakse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üldises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korras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kõigi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tööjõumaksudega</a:t>
            </a:r>
            <a:r>
              <a:rPr lang="en-US" sz="2000" b="0" strike="noStrike" spc="-1" dirty="0">
                <a:solidFill>
                  <a:srgbClr val="000000"/>
                </a:solidFill>
                <a:latin typeface="Tahoma"/>
                <a:ea typeface="Tahoma"/>
              </a:rPr>
              <a:t>, mis on </a:t>
            </a:r>
            <a:r>
              <a:rPr lang="en-US" sz="2000" b="0" strike="noStrike" spc="-1" dirty="0" err="1">
                <a:solidFill>
                  <a:srgbClr val="000000"/>
                </a:solidFill>
                <a:latin typeface="Tahoma"/>
                <a:ea typeface="Tahoma"/>
              </a:rPr>
              <a:t>ette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nähtud</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töötajale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või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juhatuse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liikmele</a:t>
            </a:r>
            <a:r>
              <a:rPr lang="en-US" sz="2000" b="0" strike="noStrike" spc="-1" dirty="0">
                <a:solidFill>
                  <a:srgbClr val="000000"/>
                </a:solidFill>
                <a:latin typeface="Tahoma"/>
                <a:ea typeface="Tahoma"/>
              </a:rPr>
              <a:t>.</a:t>
            </a:r>
            <a:endParaRPr lang="en-US" sz="2000" b="0" strike="noStrike" spc="-1" dirty="0">
              <a:latin typeface="Arial"/>
            </a:endParaRPr>
          </a:p>
          <a:p>
            <a:pPr marL="343080" indent="-342360">
              <a:lnSpc>
                <a:spcPct val="100000"/>
              </a:lnSpc>
              <a:spcBef>
                <a:spcPts val="400"/>
              </a:spcBef>
              <a:buClr>
                <a:srgbClr val="000000"/>
              </a:buClr>
              <a:buFont typeface="Arial"/>
              <a:buChar char="•"/>
            </a:pPr>
            <a:r>
              <a:rPr lang="en-US" sz="2000" b="0" strike="noStrike" spc="-1" dirty="0" err="1">
                <a:solidFill>
                  <a:srgbClr val="000000"/>
                </a:solidFill>
                <a:latin typeface="Tahoma"/>
                <a:ea typeface="Tahoma"/>
              </a:rPr>
              <a:t>Tööandja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haigushüvitis</a:t>
            </a:r>
            <a:r>
              <a:rPr lang="en-US" sz="2000" b="0" strike="noStrike" spc="-1" dirty="0">
                <a:solidFill>
                  <a:srgbClr val="000000"/>
                </a:solidFill>
                <a:latin typeface="Tahoma"/>
                <a:ea typeface="Tahoma"/>
              </a:rPr>
              <a:t> 2. </a:t>
            </a:r>
            <a:r>
              <a:rPr lang="en-US" sz="2000" b="0" strike="noStrike" spc="-1" dirty="0" err="1">
                <a:solidFill>
                  <a:srgbClr val="000000"/>
                </a:solidFill>
                <a:latin typeface="Tahoma"/>
                <a:ea typeface="Tahoma"/>
              </a:rPr>
              <a:t>kuni</a:t>
            </a:r>
            <a:r>
              <a:rPr lang="en-US" sz="2000" b="0" strike="noStrike" spc="-1" dirty="0">
                <a:solidFill>
                  <a:srgbClr val="000000"/>
                </a:solidFill>
                <a:latin typeface="Tahoma"/>
                <a:ea typeface="Tahoma"/>
              </a:rPr>
              <a:t> </a:t>
            </a:r>
            <a:r>
              <a:rPr lang="et-EE" sz="2000" b="0" strike="noStrike" spc="-1" dirty="0">
                <a:solidFill>
                  <a:srgbClr val="000000"/>
                </a:solidFill>
                <a:latin typeface="Tahoma"/>
                <a:ea typeface="Tahoma"/>
              </a:rPr>
              <a:t>5</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päeva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eest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deklareeritakse</a:t>
            </a:r>
            <a:r>
              <a:rPr lang="en-US" sz="2000" b="0" strike="noStrike" spc="-1" dirty="0">
                <a:solidFill>
                  <a:srgbClr val="000000"/>
                </a:solidFill>
                <a:latin typeface="Tahoma"/>
                <a:ea typeface="Tahoma"/>
              </a:rPr>
              <a:t> TSD </a:t>
            </a:r>
            <a:r>
              <a:rPr lang="en-US" sz="2000" b="0" strike="noStrike" spc="-1" dirty="0" err="1">
                <a:solidFill>
                  <a:srgbClr val="000000"/>
                </a:solidFill>
                <a:latin typeface="Tahoma"/>
                <a:ea typeface="Tahoma"/>
              </a:rPr>
              <a:t>lisal</a:t>
            </a:r>
            <a:r>
              <a:rPr lang="en-US" sz="2000" b="0" strike="noStrike" spc="-1" dirty="0">
                <a:solidFill>
                  <a:srgbClr val="000000"/>
                </a:solidFill>
                <a:latin typeface="Tahoma"/>
                <a:ea typeface="Tahoma"/>
              </a:rPr>
              <a:t> 1 </a:t>
            </a:r>
            <a:r>
              <a:rPr lang="en-US" sz="2000" b="0" strike="noStrike" spc="-1" dirty="0" err="1">
                <a:solidFill>
                  <a:srgbClr val="000000"/>
                </a:solidFill>
                <a:latin typeface="Tahoma"/>
                <a:ea typeface="Tahoma"/>
              </a:rPr>
              <a:t>väljamakse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liigiga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vml</a:t>
            </a:r>
            <a:r>
              <a:rPr lang="en-US" sz="2000" b="0" strike="noStrike" spc="-1" dirty="0">
                <a:solidFill>
                  <a:srgbClr val="000000"/>
                </a:solidFill>
                <a:latin typeface="Tahoma"/>
                <a:ea typeface="Tahoma"/>
              </a:rPr>
              <a:t> 24 - </a:t>
            </a:r>
            <a:r>
              <a:rPr lang="en-US" sz="2000" b="0" strike="noStrike" spc="-1" dirty="0" err="1">
                <a:solidFill>
                  <a:srgbClr val="000000"/>
                </a:solidFill>
                <a:latin typeface="Tahoma"/>
                <a:ea typeface="Tahoma"/>
              </a:rPr>
              <a:t>piirmäära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ulatuses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ainult</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tulumaks</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piirmäära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ületav</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osa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maksustatakse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nagu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vastava</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väljamakse</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liigi</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tasu</a:t>
            </a:r>
            <a:r>
              <a:rPr lang="en-US" sz="2000" b="0" strike="noStrike" spc="-1" dirty="0">
                <a:solidFill>
                  <a:srgbClr val="000000"/>
                </a:solidFill>
                <a:latin typeface="Tahoma"/>
                <a:ea typeface="Tahoma"/>
              </a:rPr>
              <a:t> (</a:t>
            </a:r>
            <a:r>
              <a:rPr lang="en-US" sz="2000" b="0" strike="noStrike" spc="-1" dirty="0" err="1">
                <a:solidFill>
                  <a:srgbClr val="000000"/>
                </a:solidFill>
                <a:latin typeface="Tahoma"/>
                <a:ea typeface="Tahoma"/>
              </a:rPr>
              <a:t>vml</a:t>
            </a:r>
            <a:r>
              <a:rPr lang="en-US" sz="2000" b="0" strike="noStrike" spc="-1" dirty="0">
                <a:solidFill>
                  <a:srgbClr val="000000"/>
                </a:solidFill>
                <a:latin typeface="Tahoma"/>
                <a:ea typeface="Tahoma"/>
              </a:rPr>
              <a:t> 10, 11, 12, 13, 21, 22 </a:t>
            </a:r>
            <a:r>
              <a:rPr lang="en-US" sz="2000" b="0" strike="noStrike" spc="-1" dirty="0" err="1">
                <a:solidFill>
                  <a:srgbClr val="000000"/>
                </a:solidFill>
                <a:latin typeface="Tahoma"/>
                <a:ea typeface="Tahoma"/>
              </a:rPr>
              <a:t>või</a:t>
            </a:r>
            <a:r>
              <a:rPr lang="en-US" sz="2000" b="0" strike="noStrike" spc="-1" dirty="0">
                <a:solidFill>
                  <a:srgbClr val="000000"/>
                </a:solidFill>
                <a:latin typeface="Tahoma"/>
                <a:ea typeface="Tahoma"/>
              </a:rPr>
              <a:t> 23);</a:t>
            </a:r>
            <a:endParaRPr lang="en-US"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Erikonto</a:t>
            </a:r>
            <a:endParaRPr lang="en-US" sz="2800" b="0" strike="noStrike" spc="-1">
              <a:latin typeface="Arial"/>
            </a:endParaRPr>
          </a:p>
        </p:txBody>
      </p:sp>
      <p:sp>
        <p:nvSpPr>
          <p:cNvPr id="19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Erikonto reeglistikku täiendatakse sättega, mis selgitab Eestis mittemaksustatava ettevõtlustulu (välisriigist saadud) kandmist erikontole.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Nimetatud summa kandmist erikontole ei loeta erikonto kasvuks ja selle summaga ei saa vähendada Eestis maksustatavat ettevõtlustulu. Samuti selle summa erikontolt äravõtmisel ei suurendata selle summaga Eestis maksustatavat tulu.</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Lisaks </a:t>
            </a:r>
            <a:r>
              <a:rPr lang="en-US" sz="2000" b="1" strike="noStrike" spc="-1">
                <a:solidFill>
                  <a:srgbClr val="000000"/>
                </a:solidFill>
                <a:latin typeface="Tahoma"/>
                <a:ea typeface="Tahoma"/>
              </a:rPr>
              <a:t>täpsustatakse konto vahetamise reeglistikku ehk erikonto ühest pangast teise üleviimise võimalust</a:t>
            </a:r>
            <a:r>
              <a:rPr lang="en-US" sz="2000" b="0" strike="noStrike" spc="-1">
                <a:solidFill>
                  <a:srgbClr val="000000"/>
                </a:solidFill>
                <a:latin typeface="Tahoma"/>
                <a:ea typeface="Tahoma"/>
              </a:rPr>
              <a:t>. Konto vahetamisel tuleb kogu summa uuele kontole üle kanda 10 tööpäeva jooksul vana konto sulgemisest arvates.</a:t>
            </a:r>
            <a:endParaRPr lang="en-US" sz="2000" b="0" strike="noStrike" spc="-1">
              <a:latin typeface="Arial"/>
            </a:endParaRPr>
          </a:p>
          <a:p>
            <a:pPr>
              <a:lnSpc>
                <a:spcPct val="100000"/>
              </a:lnSpc>
              <a:spcBef>
                <a:spcPts val="641"/>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D136FEF-2514-4ED1-B557-4F5A4EF272B1}"/>
              </a:ext>
            </a:extLst>
          </p:cNvPr>
          <p:cNvSpPr>
            <a:spLocks noGrp="1"/>
          </p:cNvSpPr>
          <p:nvPr>
            <p:ph type="title"/>
          </p:nvPr>
        </p:nvSpPr>
        <p:spPr>
          <a:xfrm>
            <a:off x="457200" y="679800"/>
            <a:ext cx="8229240" cy="332399"/>
          </a:xfrm>
        </p:spPr>
        <p:txBody>
          <a:bodyPr/>
          <a:lstStyle/>
          <a:p>
            <a:r>
              <a:rPr lang="et-EE" sz="2400" dirty="0">
                <a:latin typeface="Tahoma" panose="020B0604030504040204" pitchFamily="34" charset="0"/>
                <a:ea typeface="Tahoma" panose="020B0604030504040204" pitchFamily="34" charset="0"/>
                <a:cs typeface="Tahoma" panose="020B0604030504040204" pitchFamily="34" charset="0"/>
              </a:rPr>
              <a:t>  järgneb</a:t>
            </a:r>
          </a:p>
        </p:txBody>
      </p:sp>
      <p:sp>
        <p:nvSpPr>
          <p:cNvPr id="3" name="Alapealkiri 2">
            <a:extLst>
              <a:ext uri="{FF2B5EF4-FFF2-40B4-BE49-F238E27FC236}">
                <a16:creationId xmlns:a16="http://schemas.microsoft.com/office/drawing/2014/main" id="{B754C367-E8DB-40B3-B2C1-4B81F8281E73}"/>
              </a:ext>
            </a:extLst>
          </p:cNvPr>
          <p:cNvSpPr>
            <a:spLocks noGrp="1"/>
          </p:cNvSpPr>
          <p:nvPr>
            <p:ph type="subTitle"/>
          </p:nvPr>
        </p:nvSpPr>
        <p:spPr>
          <a:xfrm>
            <a:off x="457200" y="2005546"/>
            <a:ext cx="8229240" cy="3175228"/>
          </a:xfrm>
        </p:spPr>
        <p:txBody>
          <a:bodyPr/>
          <a:lstStyle/>
          <a:p>
            <a:r>
              <a:rPr lang="et-EE" sz="2000" b="1" dirty="0">
                <a:latin typeface="Tahoma" panose="020B0604030504040204" pitchFamily="34" charset="0"/>
                <a:ea typeface="Tahoma" panose="020B0604030504040204" pitchFamily="34" charset="0"/>
                <a:cs typeface="Tahoma" panose="020B0604030504040204" pitchFamily="34" charset="0"/>
              </a:rPr>
              <a:t>Erikontol oleva summa kasv maksustamisperioodil </a:t>
            </a:r>
            <a:r>
              <a:rPr lang="et-EE" sz="2000" dirty="0">
                <a:latin typeface="Tahoma" panose="020B0604030504040204" pitchFamily="34" charset="0"/>
                <a:ea typeface="Tahoma" panose="020B0604030504040204" pitchFamily="34" charset="0"/>
                <a:cs typeface="Tahoma" panose="020B0604030504040204" pitchFamily="34" charset="0"/>
              </a:rPr>
              <a:t>arvatakse maha sama maksustamisperioodi ettevõtlustulust, kui erikontole kantakse kümne tööpäeva jooksul laekumisest arvates ettevõtlustuluna arvestatud summad ning seoses ettevõtlusega saadud toetused ja hüvitised.</a:t>
            </a:r>
          </a:p>
          <a:p>
            <a:r>
              <a:rPr lang="et-EE" sz="2000" dirty="0">
                <a:latin typeface="Tahoma" panose="020B0604030504040204" pitchFamily="34" charset="0"/>
                <a:ea typeface="Tahoma" panose="020B0604030504040204" pitchFamily="34" charset="0"/>
                <a:cs typeface="Tahoma" panose="020B0604030504040204" pitchFamily="34" charset="0"/>
              </a:rPr>
              <a:t>Kui erikontol oleva summa kasv maksustamisperioodil ületab maksumaksja sama maksustamisperioodi ettevõtlustulu ja seoses ettevõtlusega saadud toetuste ja hüvitiste summat, millest on tehtud §-s 32 sätestatud mahaarvamised, siis nimetatud tulemit ületavat osa maksustamisperioodi ettevõtlustulust maha ei arvata ning selles osas erikonto kahanemist ettevõtlustulule ei liideta (tabeli 2 rida 9).  </a:t>
            </a:r>
          </a:p>
        </p:txBody>
      </p:sp>
    </p:spTree>
    <p:extLst>
      <p:ext uri="{BB962C8B-B14F-4D97-AF65-F5344CB8AC3E}">
        <p14:creationId xmlns:p14="http://schemas.microsoft.com/office/powerpoint/2010/main" val="2564878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D48D68E-46B2-469E-9B65-39E7869736E5}"/>
              </a:ext>
            </a:extLst>
          </p:cNvPr>
          <p:cNvSpPr>
            <a:spLocks noGrp="1"/>
          </p:cNvSpPr>
          <p:nvPr>
            <p:ph type="title"/>
          </p:nvPr>
        </p:nvSpPr>
        <p:spPr>
          <a:xfrm>
            <a:off x="457200" y="679800"/>
            <a:ext cx="8229240" cy="332399"/>
          </a:xfrm>
        </p:spPr>
        <p:txBody>
          <a:bodyPr/>
          <a:lstStyle/>
          <a:p>
            <a:r>
              <a:rPr lang="et-EE" sz="2400" dirty="0">
                <a:latin typeface="Tahoma" panose="020B0604030504040204" pitchFamily="34" charset="0"/>
                <a:ea typeface="Tahoma" panose="020B0604030504040204" pitchFamily="34" charset="0"/>
                <a:cs typeface="Tahoma" panose="020B0604030504040204" pitchFamily="34" charset="0"/>
              </a:rPr>
              <a:t>   järgneb</a:t>
            </a:r>
          </a:p>
        </p:txBody>
      </p:sp>
      <p:sp>
        <p:nvSpPr>
          <p:cNvPr id="3" name="Alapealkiri 2">
            <a:extLst>
              <a:ext uri="{FF2B5EF4-FFF2-40B4-BE49-F238E27FC236}">
                <a16:creationId xmlns:a16="http://schemas.microsoft.com/office/drawing/2014/main" id="{275DBB1A-310E-4B42-9B9B-3827CD97E514}"/>
              </a:ext>
            </a:extLst>
          </p:cNvPr>
          <p:cNvSpPr>
            <a:spLocks noGrp="1"/>
          </p:cNvSpPr>
          <p:nvPr>
            <p:ph type="subTitle"/>
          </p:nvPr>
        </p:nvSpPr>
        <p:spPr>
          <a:xfrm>
            <a:off x="457200" y="1802927"/>
            <a:ext cx="8229240" cy="3580467"/>
          </a:xfrm>
        </p:spPr>
        <p:txBody>
          <a:bodyPr/>
          <a:lstStyle/>
          <a:p>
            <a:r>
              <a:rPr lang="et-EE" sz="2000" dirty="0">
                <a:latin typeface="Tahoma" panose="020B0604030504040204" pitchFamily="34" charset="0"/>
                <a:ea typeface="Tahoma" panose="020B0604030504040204" pitchFamily="34" charset="0"/>
                <a:cs typeface="Tahoma" panose="020B0604030504040204" pitchFamily="34" charset="0"/>
              </a:rPr>
              <a:t>Erikontol oleva summa kasvuks ei loeta § 14 lõikes 10 nimetatud tingimustel välisriigis teenitud ettevõtlustulu laekumist erikontole. Eestis ei maksustata tulumaksuga ettevõtja välisriigis teenitud ettevõtlustulu, kui antud tulu on olnud välisriigis ettevõtja maksustatav tulu ja seda tulu Eestis ei maksustata. </a:t>
            </a:r>
          </a:p>
          <a:p>
            <a:r>
              <a:rPr lang="et-EE" sz="2000" b="1" dirty="0">
                <a:latin typeface="Tahoma" panose="020B0604030504040204" pitchFamily="34" charset="0"/>
                <a:ea typeface="Tahoma" panose="020B0604030504040204" pitchFamily="34" charset="0"/>
                <a:cs typeface="Tahoma" panose="020B0604030504040204" pitchFamily="34" charset="0"/>
              </a:rPr>
              <a:t>Erikontol oleva summa kahanemine maksustamisperioodil </a:t>
            </a:r>
            <a:r>
              <a:rPr lang="et-EE" sz="2000" dirty="0">
                <a:latin typeface="Tahoma" panose="020B0604030504040204" pitchFamily="34" charset="0"/>
                <a:ea typeface="Tahoma" panose="020B0604030504040204" pitchFamily="34" charset="0"/>
                <a:cs typeface="Tahoma" panose="020B0604030504040204" pitchFamily="34" charset="0"/>
              </a:rPr>
              <a:t>ja ettevõtluse lõpetamisel erikontol olev summa liidetakse sama perioodi ettevõtlustulule (tabeli 2 rida 12 miinusmärgiga).</a:t>
            </a:r>
          </a:p>
          <a:p>
            <a:r>
              <a:rPr lang="et-EE" sz="2000" dirty="0">
                <a:latin typeface="Tahoma" panose="020B0604030504040204" pitchFamily="34" charset="0"/>
                <a:ea typeface="Tahoma" panose="020B0604030504040204" pitchFamily="34" charset="0"/>
                <a:cs typeface="Tahoma" panose="020B0604030504040204" pitchFamily="34" charset="0"/>
              </a:rPr>
              <a:t>Erikontol oleva summa kahanemist ei lisata maksustamisperioodi ettevõtlustulule erikonto </a:t>
            </a:r>
            <a:r>
              <a:rPr lang="et-EE" sz="2000" dirty="0" err="1">
                <a:latin typeface="Tahoma" panose="020B0604030504040204" pitchFamily="34" charset="0"/>
                <a:ea typeface="Tahoma" panose="020B0604030504040204" pitchFamily="34" charset="0"/>
                <a:cs typeface="Tahoma" panose="020B0604030504040204" pitchFamily="34" charset="0"/>
              </a:rPr>
              <a:t>leandmisel</a:t>
            </a:r>
            <a:r>
              <a:rPr lang="et-EE" sz="2000" dirty="0">
                <a:latin typeface="Tahoma" panose="020B0604030504040204" pitchFamily="34" charset="0"/>
                <a:ea typeface="Tahoma" panose="020B0604030504040204" pitchFamily="34" charset="0"/>
                <a:cs typeface="Tahoma" panose="020B0604030504040204" pitchFamily="34" charset="0"/>
              </a:rPr>
              <a:t> § 37 lõikes 7 nimetatud juhul, kui vara antakse üle või pärandatakse isikule, kes jätkab ettevõtte tegevust.</a:t>
            </a:r>
          </a:p>
        </p:txBody>
      </p:sp>
    </p:spTree>
    <p:extLst>
      <p:ext uri="{BB962C8B-B14F-4D97-AF65-F5344CB8AC3E}">
        <p14:creationId xmlns:p14="http://schemas.microsoft.com/office/powerpoint/2010/main" val="28981025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FIE ja sõiduauto</a:t>
            </a:r>
            <a:endParaRPr lang="en-US" sz="2800" b="0" strike="noStrike" spc="-1">
              <a:latin typeface="Arial"/>
            </a:endParaRPr>
          </a:p>
        </p:txBody>
      </p:sp>
      <p:sp>
        <p:nvSpPr>
          <p:cNvPr id="19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sõiduautoga seotud kulutuste arvestamine ja maksuarvestus on juriidilisest isikust erinev.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Tööandjast FIE</a:t>
            </a:r>
            <a:r>
              <a:rPr lang="en-US" sz="2000" b="0" strike="noStrike" spc="-1">
                <a:solidFill>
                  <a:srgbClr val="000000"/>
                </a:solidFill>
                <a:latin typeface="Tahoma"/>
                <a:ea typeface="Tahoma"/>
              </a:rPr>
              <a:t>, kui ta on </a:t>
            </a:r>
            <a:r>
              <a:rPr lang="en-US" sz="2000" b="1" strike="noStrike" spc="-1">
                <a:solidFill>
                  <a:srgbClr val="000000"/>
                </a:solidFill>
                <a:latin typeface="Tahoma"/>
                <a:ea typeface="Tahoma"/>
              </a:rPr>
              <a:t>määratlenud</a:t>
            </a:r>
            <a:r>
              <a:rPr lang="en-US" sz="2000" b="0" strike="noStrike" spc="-1">
                <a:solidFill>
                  <a:srgbClr val="000000"/>
                </a:solidFill>
                <a:latin typeface="Tahoma"/>
                <a:ea typeface="Tahoma"/>
              </a:rPr>
              <a:t>, et ta </a:t>
            </a:r>
            <a:r>
              <a:rPr lang="en-US" sz="2000" b="1" strike="noStrike" spc="-1">
                <a:solidFill>
                  <a:srgbClr val="000000"/>
                </a:solidFill>
                <a:latin typeface="Tahoma"/>
                <a:ea typeface="Tahoma"/>
              </a:rPr>
              <a:t>kasutab sõiduautot oma ettevõtluses teatud % ulatuses</a:t>
            </a:r>
            <a:r>
              <a:rPr lang="en-US" sz="2000" b="0" strike="noStrike" spc="-1">
                <a:solidFill>
                  <a:srgbClr val="000000"/>
                </a:solidFill>
                <a:latin typeface="Tahoma"/>
                <a:ea typeface="Tahoma"/>
              </a:rPr>
              <a:t>, ei pea Maanteeameti liiklusregistrisse märget tegema.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Märge tehakse ainult sellisel juhul, kui sõiduautot kasutatakse 100% ettevõtluses.</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kulu on ettevõtlusega </a:t>
            </a:r>
            <a:r>
              <a:rPr lang="en-US" sz="2000" b="1" strike="noStrike" spc="-1">
                <a:solidFill>
                  <a:srgbClr val="000000"/>
                </a:solidFill>
                <a:latin typeface="Tahoma"/>
                <a:ea typeface="Tahoma"/>
              </a:rPr>
              <a:t>seotud osaliselt,</a:t>
            </a:r>
            <a:r>
              <a:rPr lang="en-US" sz="2000" b="0" strike="noStrike" spc="-1">
                <a:solidFill>
                  <a:srgbClr val="000000"/>
                </a:solidFill>
                <a:latin typeface="Tahoma"/>
                <a:ea typeface="Tahoma"/>
              </a:rPr>
              <a:t> saab seda ka maha arvata osaliselt. </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Kulu ettevõtlusega seotud osa suuruse määrab FIE ise.</a:t>
            </a:r>
            <a:r>
              <a:rPr lang="en-US" sz="2000" b="0" strike="noStrike" spc="-1">
                <a:solidFill>
                  <a:srgbClr val="000000"/>
                </a:solidFill>
                <a:latin typeface="Tahoma"/>
                <a:ea typeface="Tahoma"/>
              </a:rPr>
              <a: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Erisoodustust maksab tööandjast FIE ainult siis, kui ta annab sõiduautot töötajale erasõitudeks kasutada.</a:t>
            </a:r>
            <a:endParaRPr lang="en-US" sz="2000" b="0" strike="noStrike" spc="-1">
              <a:latin typeface="Arial"/>
            </a:endParaRPr>
          </a:p>
          <a:p>
            <a:pPr>
              <a:lnSpc>
                <a:spcPct val="100000"/>
              </a:lnSpc>
              <a:spcBef>
                <a:spcPts val="400"/>
              </a:spcBef>
            </a:pP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Maksud</a:t>
            </a:r>
            <a:endParaRPr lang="en-US" sz="2800" b="0" strike="noStrike" spc="-1">
              <a:latin typeface="Arial"/>
            </a:endParaRPr>
          </a:p>
        </p:txBody>
      </p:sp>
      <p:sp>
        <p:nvSpPr>
          <p:cNvPr id="19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3000"/>
          </a:bodyPr>
          <a:lstStyle/>
          <a:p>
            <a:pPr>
              <a:lnSpc>
                <a:spcPct val="100000"/>
              </a:lnSpc>
              <a:spcBef>
                <a:spcPts val="439"/>
              </a:spcBef>
            </a:pPr>
            <a:r>
              <a:rPr lang="en-US" sz="2200" b="1" strike="noStrike" spc="-1">
                <a:solidFill>
                  <a:srgbClr val="000000"/>
                </a:solidFill>
                <a:latin typeface="Tahoma"/>
                <a:ea typeface="Tahoma"/>
              </a:rPr>
              <a:t>Käibemaksukohustuslaseks registreerimine</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Alates 1.1.2018 on ettevõttel kohustus registreerida end käibemaksukohustuslaseks kui käive ületab 40000 € (va põhivara müük).</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Endiselt on õigus esitada Maksuametile vabatahtlik käibemaksukohustuslase avaldus kui käive jääb ka alla selle limiidi.</a:t>
            </a:r>
            <a:endParaRPr lang="en-US" sz="2200" b="0" strike="noStrike" spc="-1">
              <a:latin typeface="Arial"/>
            </a:endParaRPr>
          </a:p>
          <a:p>
            <a:pPr>
              <a:lnSpc>
                <a:spcPct val="100000"/>
              </a:lnSpc>
              <a:spcBef>
                <a:spcPts val="439"/>
              </a:spcBef>
            </a:pPr>
            <a:r>
              <a:rPr lang="en-US" sz="2200" b="1" strike="noStrike" spc="-1">
                <a:solidFill>
                  <a:srgbClr val="000000"/>
                </a:solidFill>
                <a:latin typeface="Tahoma"/>
                <a:ea typeface="Tahoma"/>
              </a:rPr>
              <a:t>Määratakse teekasutusmaks veokitele</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Kõik veokid alates 3,5 tonnist (N2, N3) peavad hakkama tasuma teekasutusmaksu.</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Kehtib kõikidel Eesti teedel ja kõikidele veokitele. Maksta võib nii päevamäära kui aastamäära alusel.</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Deklareeritakse ja tasutakse e-maksuameti kaudu. Välismaalastele tehakse elektroonilised müügipunktid.</a:t>
            </a:r>
            <a:endParaRPr lang="en-US" sz="2200" b="0" strike="noStrike" spc="-1">
              <a:latin typeface="Arial"/>
            </a:endParaRPr>
          </a:p>
          <a:p>
            <a:pPr marL="343080" indent="-342360">
              <a:lnSpc>
                <a:spcPct val="100000"/>
              </a:lnSpc>
              <a:spcBef>
                <a:spcPts val="439"/>
              </a:spcBef>
              <a:buClr>
                <a:srgbClr val="000000"/>
              </a:buClr>
              <a:buFont typeface="Arial"/>
              <a:buChar char="•"/>
            </a:pPr>
            <a:r>
              <a:rPr lang="en-US" sz="2200" b="0" strike="noStrike" spc="-1">
                <a:solidFill>
                  <a:srgbClr val="000000"/>
                </a:solidFill>
                <a:latin typeface="Tahoma"/>
                <a:ea typeface="Tahoma"/>
              </a:rPr>
              <a:t>Alles jääb ka raskeveokimaks.</a:t>
            </a:r>
            <a:endParaRPr lang="en-US" sz="2200" b="0" strike="noStrike" spc="-1">
              <a:latin typeface="Arial"/>
            </a:endParaRPr>
          </a:p>
          <a:p>
            <a:pPr>
              <a:lnSpc>
                <a:spcPct val="100000"/>
              </a:lnSpc>
              <a:spcBef>
                <a:spcPts val="479"/>
              </a:spcBef>
            </a:pP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9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40000" lnSpcReduction="10000"/>
          </a:bodyPr>
          <a:lstStyle/>
          <a:p>
            <a:pPr>
              <a:lnSpc>
                <a:spcPct val="100000"/>
              </a:lnSpc>
              <a:spcBef>
                <a:spcPts val="1100"/>
              </a:spcBef>
            </a:pPr>
            <a:r>
              <a:rPr lang="en-US" sz="5500" b="1" strike="noStrike" spc="-1" dirty="0" err="1">
                <a:solidFill>
                  <a:srgbClr val="000000"/>
                </a:solidFill>
                <a:latin typeface="Tahoma"/>
                <a:ea typeface="Tahoma"/>
              </a:rPr>
              <a:t>Sotsiaalmaks</a:t>
            </a:r>
            <a:endParaRPr lang="en-US" sz="5500" b="0" strike="noStrike" spc="-1" dirty="0">
              <a:latin typeface="Arial"/>
            </a:endParaRPr>
          </a:p>
          <a:p>
            <a:pPr marL="343080" indent="-342360">
              <a:lnSpc>
                <a:spcPct val="100000"/>
              </a:lnSpc>
              <a:spcBef>
                <a:spcPts val="1100"/>
              </a:spcBef>
              <a:buClr>
                <a:srgbClr val="000000"/>
              </a:buClr>
              <a:buFont typeface="Arial"/>
              <a:buChar char="•"/>
            </a:pP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Sotsiaalmaksuga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korrigeerimine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FIE-l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puudub</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Eestis</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maksmise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kohustus</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s.t ta on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esitanud</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Tolliametile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välisriigi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vastava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tõendi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vorm</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A1),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siis</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1,33-ga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jagamist</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toimu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55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1100"/>
              </a:spcBef>
              <a:buClr>
                <a:srgbClr val="000000"/>
              </a:buClr>
              <a:buFont typeface="Arial"/>
              <a:buChar char="•"/>
            </a:pP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aastakohustuse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arvutamisel</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võetakse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ajutise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töövõimetuse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perioodid</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tulumaksu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arvutamisel</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võeta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arvesse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mis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vähendavad</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suurust</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FIE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peab</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esitama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ja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Tolliametile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andmed</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oma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ajutise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töövõimetuse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kohta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55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1100"/>
              </a:spcBef>
              <a:buClr>
                <a:srgbClr val="000000"/>
              </a:buClr>
              <a:buFont typeface="Arial"/>
              <a:buChar char="•"/>
            </a:pP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Sotsiaalmaksu</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ülempiiri</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aluseks</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on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nüüd</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kuude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palga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alammäärade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10-kordne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varasem</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15-kordne) summa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aastas</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5500" b="0" strike="noStrike" spc="-1" dirty="0">
              <a:latin typeface="Tahoma" panose="020B0604030504040204" pitchFamily="34" charset="0"/>
              <a:ea typeface="Tahoma" panose="020B0604030504040204" pitchFamily="34" charset="0"/>
              <a:cs typeface="Tahoma" panose="020B0604030504040204" pitchFamily="34" charset="0"/>
            </a:endParaRPr>
          </a:p>
          <a:p>
            <a:pPr marL="343080" indent="-342360">
              <a:lnSpc>
                <a:spcPct val="100000"/>
              </a:lnSpc>
              <a:spcBef>
                <a:spcPts val="1100"/>
              </a:spcBef>
              <a:buClr>
                <a:srgbClr val="000000"/>
              </a:buClr>
              <a:buFont typeface="Arial"/>
              <a:buChar char="•"/>
            </a:pP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Arvutamine</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toimub</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55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valemiga</a:t>
            </a:r>
            <a:r>
              <a:rPr lang="en-US" sz="55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5500" b="0" strike="noStrike" spc="-1" dirty="0">
              <a:latin typeface="Tahoma" panose="020B0604030504040204" pitchFamily="34" charset="0"/>
              <a:ea typeface="Tahoma" panose="020B0604030504040204" pitchFamily="34" charset="0"/>
              <a:cs typeface="Tahoma" panose="020B0604030504040204" pitchFamily="34" charset="0"/>
            </a:endParaRPr>
          </a:p>
          <a:p>
            <a:pPr marL="1371600">
              <a:lnSpc>
                <a:spcPct val="100000"/>
              </a:lnSpc>
              <a:spcBef>
                <a:spcPts val="1239"/>
              </a:spcBef>
            </a:pPr>
            <a:r>
              <a:rPr lang="en-US" sz="6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12 × </a:t>
            </a:r>
            <a:r>
              <a:rPr lang="en-US" sz="6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kuutasu</a:t>
            </a:r>
            <a:r>
              <a:rPr lang="en-US" sz="6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6200" b="0" strike="noStrike" spc="-1" dirty="0" err="1">
                <a:solidFill>
                  <a:srgbClr val="000000"/>
                </a:solidFill>
                <a:latin typeface="Tahoma" panose="020B0604030504040204" pitchFamily="34" charset="0"/>
                <a:ea typeface="Tahoma" panose="020B0604030504040204" pitchFamily="34" charset="0"/>
                <a:cs typeface="Tahoma" panose="020B0604030504040204" pitchFamily="34" charset="0"/>
              </a:rPr>
              <a:t>alammäär</a:t>
            </a:r>
            <a:r>
              <a:rPr lang="en-US" sz="6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 10 × 33%</a:t>
            </a:r>
            <a:endParaRPr lang="en-US" sz="6200" b="0" strike="noStrike" spc="-1" dirty="0">
              <a:latin typeface="Tahoma" panose="020B0604030504040204" pitchFamily="34" charset="0"/>
              <a:ea typeface="Tahoma" panose="020B0604030504040204" pitchFamily="34" charset="0"/>
              <a:cs typeface="Tahoma" panose="020B0604030504040204" pitchFamily="34" charset="0"/>
            </a:endParaRPr>
          </a:p>
          <a:p>
            <a:pPr marL="1371600">
              <a:lnSpc>
                <a:spcPct val="100000"/>
              </a:lnSpc>
              <a:spcBef>
                <a:spcPts val="839"/>
              </a:spcBef>
            </a:pPr>
            <a:r>
              <a:rPr lang="en-US" sz="4200" b="0" strike="noStrike" spc="-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4200" b="0" strike="noStrike" spc="-1" dirty="0">
              <a:latin typeface="Tahoma" panose="020B0604030504040204" pitchFamily="34" charset="0"/>
              <a:ea typeface="Tahoma" panose="020B0604030504040204" pitchFamily="34" charset="0"/>
              <a:cs typeface="Tahoma" panose="020B0604030504040204" pitchFamily="34" charset="0"/>
            </a:endParaRPr>
          </a:p>
          <a:p>
            <a:pPr marL="1371600">
              <a:lnSpc>
                <a:spcPct val="100000"/>
              </a:lnSpc>
              <a:spcBef>
                <a:spcPts val="641"/>
              </a:spcBef>
            </a:pPr>
            <a:endParaRPr lang="en-US" sz="4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19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360"/>
              </a:spcBef>
            </a:pPr>
            <a:r>
              <a:rPr lang="en-US" sz="1800" b="1" strike="noStrike" spc="-1">
                <a:solidFill>
                  <a:srgbClr val="000000"/>
                </a:solidFill>
                <a:latin typeface="Tahoma"/>
                <a:ea typeface="Tahoma"/>
              </a:rPr>
              <a:t>Käibemaks</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1" strike="noStrike" spc="-1">
                <a:solidFill>
                  <a:srgbClr val="000000"/>
                </a:solidFill>
                <a:latin typeface="Tahoma"/>
                <a:ea typeface="Tahoma"/>
              </a:rPr>
              <a:t>Põhivara sisendkäibemaksu ümberarvestus registrist kustutamisel </a:t>
            </a:r>
            <a:r>
              <a:rPr lang="en-US" sz="1800" b="0" strike="noStrike" spc="-1">
                <a:solidFill>
                  <a:srgbClr val="000000"/>
                </a:solidFill>
                <a:latin typeface="Tahoma"/>
                <a:ea typeface="Tahoma"/>
              </a:rPr>
              <a:t>(rahandusministri 30.03.2004. a määruse nr 39 § 3¹ muudatus)</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Kui ettevõtja käibemaksukohustuslaste registrist kustutatakse ja tal on veel võõrandamata põhivara, mille sisendkäibemaksu korrigeerimise periood ei ole lõppenud – siis peab ta registrist kustutamise kuul tegema selle põhivara sisendkäibemaksu viimase korrigeerimise, võttes seejuures arvesse kogu korrigeerimisperioodi lõpuni jäänud ajavahemiku.</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Alates 01.01.2018 võetakse korrigeerimisel registrist kustutamise aasta osas kuni registrist kustutamiseni aluseks põhivara tegelik maksustatava käibe tarbeks kasutamine ja ainult ajavahemik alates registrist kustutamise kuust kuni korrigeerimisperioodi lõpuni loetakse perioodiks, mil põhivara ei kasutata maksustatava käibe tarbeks (varem loeti kogu registrist kustutamise aasta perioodiks, mil põhivara ei kasutatud maksustatava käibe tarbeks.</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Toetused ja hüvitised, mis on saadud seoses ettevõtlusega</a:t>
            </a:r>
            <a:endParaRPr lang="en-US" sz="2800" b="0" strike="noStrike" spc="-1">
              <a:latin typeface="Arial"/>
            </a:endParaRPr>
          </a:p>
        </p:txBody>
      </p:sp>
      <p:sp>
        <p:nvSpPr>
          <p:cNvPr id="21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Kui toetust saab füüsilisest isikust ettevõtja </a:t>
            </a:r>
            <a:r>
              <a:rPr lang="en-US" sz="2000" b="0" strike="noStrike" spc="-1">
                <a:solidFill>
                  <a:srgbClr val="000000"/>
                </a:solidFill>
                <a:latin typeface="Tahoma"/>
                <a:ea typeface="Tahoma"/>
              </a:rPr>
              <a:t>(FIE) </a:t>
            </a:r>
            <a:r>
              <a:rPr lang="en-US" sz="2000" b="1" strike="noStrike" spc="-1">
                <a:solidFill>
                  <a:srgbClr val="000000"/>
                </a:solidFill>
                <a:latin typeface="Tahoma"/>
                <a:ea typeface="Tahoma"/>
              </a:rPr>
              <a:t>seoses</a:t>
            </a:r>
            <a:r>
              <a:rPr lang="en-US" sz="2000" b="0" strike="noStrike" spc="-1">
                <a:solidFill>
                  <a:srgbClr val="000000"/>
                </a:solidFill>
                <a:latin typeface="Tahoma"/>
                <a:ea typeface="Tahoma"/>
              </a:rPr>
              <a:t> oma </a:t>
            </a:r>
            <a:r>
              <a:rPr lang="en-US" sz="2000" b="1" strike="noStrike" spc="-1">
                <a:solidFill>
                  <a:srgbClr val="000000"/>
                </a:solidFill>
                <a:latin typeface="Tahoma"/>
                <a:ea typeface="Tahoma"/>
              </a:rPr>
              <a:t>ettevõtlusega</a:t>
            </a:r>
            <a:r>
              <a:rPr lang="en-US" sz="2000" b="0" strike="noStrike" spc="-1">
                <a:solidFill>
                  <a:srgbClr val="000000"/>
                </a:solidFill>
                <a:latin typeface="Tahoma"/>
                <a:ea typeface="Tahoma"/>
              </a:rPr>
              <a:t>, siis FIE võtab saadud toetuse arvesse oma ettevõtluse tuludes (deklareerib </a:t>
            </a:r>
            <a:r>
              <a:rPr lang="en-US" sz="2000" b="0" u="sng" strike="noStrike" spc="-1">
                <a:solidFill>
                  <a:srgbClr val="0000FF"/>
                </a:solidFill>
                <a:uFillTx/>
                <a:latin typeface="Tahoma"/>
                <a:ea typeface="Tahoma"/>
                <a:hlinkClick r:id="rId2"/>
              </a:rPr>
              <a:t>residendist füüsilise isiku tuludeklaratsiooni vormil E</a:t>
            </a:r>
            <a:r>
              <a:rPr lang="en-US" sz="2000" b="0" strike="noStrike" spc="-1">
                <a:solidFill>
                  <a:srgbClr val="000000"/>
                </a:solidFill>
                <a:latin typeface="Tahoma"/>
                <a:ea typeface="Tahoma"/>
              </a:rPr>
              <a:t>) ning </a:t>
            </a:r>
            <a:r>
              <a:rPr lang="en-US" sz="2000" b="1" strike="noStrike" spc="-1">
                <a:solidFill>
                  <a:srgbClr val="000000"/>
                </a:solidFill>
                <a:latin typeface="Tahoma"/>
                <a:ea typeface="Tahoma"/>
              </a:rPr>
              <a:t>FIE saab tulust </a:t>
            </a:r>
            <a:r>
              <a:rPr lang="en-US" sz="2000" b="0" strike="noStrike" spc="-1">
                <a:solidFill>
                  <a:srgbClr val="000000"/>
                </a:solidFill>
                <a:latin typeface="Tahoma"/>
                <a:ea typeface="Tahoma"/>
              </a:rPr>
              <a:t>(sh saadud toetusest) </a:t>
            </a:r>
            <a:r>
              <a:rPr lang="en-US" sz="2000" b="1" strike="noStrike" spc="-1">
                <a:solidFill>
                  <a:srgbClr val="000000"/>
                </a:solidFill>
                <a:latin typeface="Tahoma"/>
                <a:ea typeface="Tahoma"/>
              </a:rPr>
              <a:t>tehtud kulud maha arvata</a:t>
            </a:r>
            <a:r>
              <a:rPr lang="en-US" sz="2000" b="0" strike="noStrike" spc="-1">
                <a:solidFill>
                  <a:srgbClr val="000000"/>
                </a:solidFill>
                <a:latin typeface="Tahoma"/>
                <a:ea typeface="Tahoma"/>
              </a:rPr>
              <a:t>.</a:t>
            </a:r>
            <a:br/>
            <a:br/>
            <a:r>
              <a:rPr lang="en-US" sz="2000" b="1" strike="noStrike" spc="-1">
                <a:solidFill>
                  <a:srgbClr val="000000"/>
                </a:solidFill>
                <a:latin typeface="Tahoma"/>
                <a:ea typeface="Tahoma"/>
              </a:rPr>
              <a:t>Pindalapõhiste toetuste puhul saab maksustamisel lähtuda sellest kas maatükk</a:t>
            </a:r>
            <a:r>
              <a:rPr lang="en-US" sz="2000" b="0" strike="noStrike" spc="-1">
                <a:solidFill>
                  <a:srgbClr val="000000"/>
                </a:solidFill>
                <a:latin typeface="Tahoma"/>
                <a:ea typeface="Tahoma"/>
              </a:rPr>
              <a:t>, millele toetust taotletakse </a:t>
            </a:r>
            <a:r>
              <a:rPr lang="en-US" sz="2000" b="1" strike="noStrike" spc="-1">
                <a:solidFill>
                  <a:srgbClr val="000000"/>
                </a:solidFill>
                <a:latin typeface="Tahoma"/>
                <a:ea typeface="Tahoma"/>
              </a:rPr>
              <a:t>on ettevõtluses kasutuses</a:t>
            </a:r>
            <a:r>
              <a:rPr lang="en-US" sz="2000" b="0" strike="noStrike" spc="-1">
                <a:solidFill>
                  <a:srgbClr val="000000"/>
                </a:solidFill>
                <a:latin typeface="Tahoma"/>
                <a:ea typeface="Tahoma"/>
              </a:rPr>
              <a: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a:t>
            </a:r>
            <a:r>
              <a:rPr lang="en-US" sz="2000" b="1" strike="noStrike" spc="-1">
                <a:solidFill>
                  <a:srgbClr val="000000"/>
                </a:solidFill>
                <a:latin typeface="Tahoma"/>
                <a:ea typeface="Tahoma"/>
              </a:rPr>
              <a:t>toetust saadakse vastavalt loomade arvule</a:t>
            </a:r>
            <a:r>
              <a:rPr lang="en-US" sz="2000" b="0" strike="noStrike" spc="-1">
                <a:solidFill>
                  <a:srgbClr val="000000"/>
                </a:solidFill>
                <a:latin typeface="Tahoma"/>
                <a:ea typeface="Tahoma"/>
              </a:rPr>
              <a:t>, saab lähtuda sellest, </a:t>
            </a:r>
            <a:r>
              <a:rPr lang="en-US" sz="2000" b="1" strike="noStrike" spc="-1">
                <a:solidFill>
                  <a:srgbClr val="000000"/>
                </a:solidFill>
                <a:latin typeface="Tahoma"/>
                <a:ea typeface="Tahoma"/>
              </a:rPr>
              <a:t>kas loomi kasvatatakse toodangu </a:t>
            </a:r>
            <a:r>
              <a:rPr lang="en-US" sz="2000" b="0" strike="noStrike" spc="-1">
                <a:solidFill>
                  <a:srgbClr val="000000"/>
                </a:solidFill>
                <a:latin typeface="Tahoma"/>
                <a:ea typeface="Tahoma"/>
              </a:rPr>
              <a:t>(nt piim, liha, vill, nahad jm) müügist saadava tulu eesmärgil.</a:t>
            </a:r>
            <a:br/>
            <a:r>
              <a:rPr lang="en-US" sz="2000" b="0" strike="noStrike" spc="-1">
                <a:solidFill>
                  <a:srgbClr val="000000"/>
                </a:solidFill>
                <a:latin typeface="Tahoma"/>
                <a:ea typeface="Tahoma"/>
              </a:rPr>
              <a:t> </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Millest lähtub FIE oma raamatupidamisarvestuses</a:t>
            </a:r>
            <a:endParaRPr lang="en-US" sz="2800" b="0" strike="noStrike" spc="-1">
              <a:latin typeface="Arial"/>
            </a:endParaRPr>
          </a:p>
        </p:txBody>
      </p:sp>
      <p:sp>
        <p:nvSpPr>
          <p:cNvPr id="22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00"/>
              </a:spcBef>
            </a:pPr>
            <a:r>
              <a:rPr lang="en-US" sz="2000" b="1" strike="noStrike" spc="-1">
                <a:solidFill>
                  <a:srgbClr val="000000"/>
                </a:solidFill>
                <a:latin typeface="Tahoma"/>
                <a:ea typeface="Tahoma"/>
              </a:rPr>
              <a:t>Raamatupidamiskohustuslane on kohustatud: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korraldama raamatupidamist Eesti finantsarvestuse standardite </a:t>
            </a:r>
            <a:r>
              <a:rPr lang="en-US" sz="2000" b="0" strike="noStrike" spc="-1">
                <a:solidFill>
                  <a:srgbClr val="000000"/>
                </a:solidFill>
                <a:latin typeface="Tahoma"/>
                <a:ea typeface="Tahoma"/>
              </a:rPr>
              <a:t>või rahvusvahelise finantsaruandluse standardite </a:t>
            </a:r>
            <a:r>
              <a:rPr lang="en-US" sz="2000" b="1" strike="noStrike" spc="-1">
                <a:solidFill>
                  <a:srgbClr val="000000"/>
                </a:solidFill>
                <a:latin typeface="Tahoma"/>
                <a:ea typeface="Tahoma"/>
              </a:rPr>
              <a:t>alusel nii</a:t>
            </a:r>
            <a:r>
              <a:rPr lang="en-US" sz="2000" b="0" strike="noStrike" spc="-1">
                <a:solidFill>
                  <a:srgbClr val="000000"/>
                </a:solidFill>
                <a:latin typeface="Tahoma"/>
                <a:ea typeface="Tahoma"/>
              </a:rPr>
              <a:t>, et oleks tagatud aktuaalse, olulise, objektiivse ja võrreldava informatsiooni saamine raamatupidamiskohustuslase finantsseisundist, majandustulemusest ja rahavoogudest;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dokumenteerima kõiki oma majandustehinguid</a:t>
            </a:r>
            <a:r>
              <a:rPr lang="en-US" sz="2000" b="0" strike="noStrike" spc="-1">
                <a:solidFill>
                  <a:srgbClr val="000000"/>
                </a:solidFill>
                <a:latin typeface="Tahoma"/>
                <a:ea typeface="Tahoma"/>
              </a:rPr>
              <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kirjendama</a:t>
            </a:r>
            <a:r>
              <a:rPr lang="en-US" sz="2000" b="0" strike="noStrike" spc="-1">
                <a:solidFill>
                  <a:srgbClr val="000000"/>
                </a:solidFill>
                <a:latin typeface="Tahoma"/>
                <a:ea typeface="Tahoma"/>
              </a:rPr>
              <a:t> algdokumentide või nende põhjal koostatud koonddokumentide alusel </a:t>
            </a:r>
            <a:r>
              <a:rPr lang="en-US" sz="2000" b="1" strike="noStrike" spc="-1">
                <a:solidFill>
                  <a:srgbClr val="000000"/>
                </a:solidFill>
                <a:latin typeface="Tahoma"/>
                <a:ea typeface="Tahoma"/>
              </a:rPr>
              <a:t>kõiki oma majandustehinguid raamatupidamisregistrites</a:t>
            </a:r>
            <a:r>
              <a:rPr lang="en-US" sz="2000" b="0" strike="noStrike" spc="-1">
                <a:solidFill>
                  <a:srgbClr val="000000"/>
                </a:solidFill>
                <a:latin typeface="Tahoma"/>
                <a:ea typeface="Tahoma"/>
              </a:rPr>
              <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säilitama raamatupidamise dokumente.</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92FA40D-73D3-41AF-9544-86FB16C9FD35}"/>
              </a:ext>
            </a:extLst>
          </p:cNvPr>
          <p:cNvSpPr>
            <a:spLocks noGrp="1"/>
          </p:cNvSpPr>
          <p:nvPr>
            <p:ph type="title"/>
          </p:nvPr>
        </p:nvSpPr>
        <p:spPr>
          <a:xfrm>
            <a:off x="457200" y="679800"/>
            <a:ext cx="8229240" cy="332399"/>
          </a:xfrm>
        </p:spPr>
        <p:txBody>
          <a:bodyPr/>
          <a:lstStyle/>
          <a:p>
            <a:r>
              <a:rPr lang="et-EE" sz="2400" dirty="0">
                <a:latin typeface="Tahoma" panose="020B0604030504040204" pitchFamily="34" charset="0"/>
                <a:ea typeface="Tahoma" panose="020B0604030504040204" pitchFamily="34" charset="0"/>
                <a:cs typeface="Tahoma" panose="020B0604030504040204" pitchFamily="34" charset="0"/>
              </a:rPr>
              <a:t> järgneb</a:t>
            </a:r>
          </a:p>
        </p:txBody>
      </p:sp>
      <p:sp>
        <p:nvSpPr>
          <p:cNvPr id="3" name="Alapealkiri 2">
            <a:extLst>
              <a:ext uri="{FF2B5EF4-FFF2-40B4-BE49-F238E27FC236}">
                <a16:creationId xmlns:a16="http://schemas.microsoft.com/office/drawing/2014/main" id="{84CFFA11-474E-4991-93A3-4E976E9F502B}"/>
              </a:ext>
            </a:extLst>
          </p:cNvPr>
          <p:cNvSpPr>
            <a:spLocks noGrp="1"/>
          </p:cNvSpPr>
          <p:nvPr>
            <p:ph type="subTitle"/>
          </p:nvPr>
        </p:nvSpPr>
        <p:spPr>
          <a:xfrm>
            <a:off x="457200" y="1506948"/>
            <a:ext cx="8229240" cy="4172424"/>
          </a:xfrm>
        </p:spPr>
        <p:txBody>
          <a:bodyPr/>
          <a:lstStyle/>
          <a:p>
            <a:r>
              <a:rPr lang="et-EE" sz="2400" b="0" i="0" u="none" strike="noStrike" dirty="0">
                <a:solidFill>
                  <a:srgbClr val="F26F00"/>
                </a:solidFill>
                <a:effectLst/>
                <a:latin typeface="Tahoma" panose="020B0604030504040204" pitchFamily="34" charset="0"/>
                <a:ea typeface="Tahoma" panose="020B0604030504040204" pitchFamily="34" charset="0"/>
                <a:cs typeface="Tahoma" panose="020B0604030504040204" pitchFamily="34" charset="0"/>
                <a:hlinkClick r:id="rId2"/>
              </a:rPr>
              <a:t>Töötuskindlustusmakse määrad</a:t>
            </a: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on töötajale </a:t>
            </a:r>
            <a:r>
              <a:rPr lang="et-EE" sz="24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1,6%</a:t>
            </a: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ja tööandjale </a:t>
            </a:r>
            <a:r>
              <a:rPr lang="et-EE" sz="24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0,8%</a:t>
            </a: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a:t>
            </a:r>
            <a:b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b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Töötaja töötuskindlustusmakse (1,6%) kinnipidamise kohustus lõpeb töötaja vanaduspensioniikka jõudmise või ennetähtaegse või paindliku vanaduspensioni määramise kuu viimasel kuupäeval. Siinjuures säilib tööandjal kohustus ka edaspidi maksta vanaduspensionieas töötajale või töötajale, kellele on määratud ennetähtaegne või paindlik vanaduspension, makstud palgalt töötuskindlustusmakset tööandjale kehtestatud 0,8%-</a:t>
            </a:r>
            <a:r>
              <a:rPr lang="et-EE" sz="2400" b="0" i="0" dirty="0" err="1">
                <a:solidFill>
                  <a:srgbClr val="202020"/>
                </a:solidFill>
                <a:effectLst/>
                <a:latin typeface="Tahoma" panose="020B0604030504040204" pitchFamily="34" charset="0"/>
                <a:ea typeface="Tahoma" panose="020B0604030504040204" pitchFamily="34" charset="0"/>
                <a:cs typeface="Tahoma" panose="020B0604030504040204" pitchFamily="34" charset="0"/>
              </a:rPr>
              <a:t>lises</a:t>
            </a: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 määras.</a:t>
            </a:r>
          </a:p>
          <a:p>
            <a:endParaRPr lang="et-EE" dirty="0"/>
          </a:p>
        </p:txBody>
      </p:sp>
    </p:spTree>
    <p:extLst>
      <p:ext uri="{BB962C8B-B14F-4D97-AF65-F5344CB8AC3E}">
        <p14:creationId xmlns:p14="http://schemas.microsoft.com/office/powerpoint/2010/main" val="303833808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Tehingud FIE varaga</a:t>
            </a:r>
            <a:endParaRPr lang="en-US" sz="2800" b="0" strike="noStrike" spc="-1">
              <a:latin typeface="Arial"/>
            </a:endParaRPr>
          </a:p>
        </p:txBody>
      </p:sp>
      <p:sp>
        <p:nvSpPr>
          <p:cNvPr id="23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1" strike="noStrike" spc="-1">
                <a:solidFill>
                  <a:srgbClr val="000000"/>
                </a:solidFill>
                <a:latin typeface="Tahoma"/>
                <a:ea typeface="Tahoma"/>
              </a:rPr>
              <a:t>FIE, kes soovib oma ettevõtluse lõpetada</a:t>
            </a:r>
            <a:r>
              <a:rPr lang="en-US" sz="2000" b="0" strike="noStrike" spc="-1">
                <a:solidFill>
                  <a:srgbClr val="000000"/>
                </a:solidFill>
                <a:latin typeface="Tahoma"/>
                <a:ea typeface="Tahoma"/>
              </a:rPr>
              <a:t>, peab ettevõtluses kasutatud vara kas võõrandama või võtma isiklikku tarbimisse. </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Samuti on FIE-l lubatud ettevõtluse lõpetamisel vara üle anda või pärandada isikule, kes jätkab ettevõtte tegevust, ilma maksustamise tagajärgedeta </a:t>
            </a:r>
            <a:r>
              <a:rPr lang="en-US" sz="2000" b="0" strike="noStrike" spc="-1">
                <a:solidFill>
                  <a:srgbClr val="000000"/>
                </a:solidFill>
                <a:latin typeface="Tahoma"/>
                <a:ea typeface="Tahoma"/>
              </a:rPr>
              <a:t>(TuMS § 37 lg 7). Maksuvabastuse rakendamiseks tuleb FIE ettevõtte hulka kuulunud vara üle anda äriregistrisse kantud isikule (edaspidi omandaja), s.t teisele FIE-le või äriühingule enne FIE tegevuse lõpetamist.</a:t>
            </a:r>
            <a:endParaRPr lang="en-US" sz="2000" b="0" strike="noStrike" spc="-1">
              <a:latin typeface="Arial"/>
            </a:endParaRPr>
          </a:p>
          <a:p>
            <a:pPr>
              <a:lnSpc>
                <a:spcPct val="100000"/>
              </a:lnSpc>
              <a:spcBef>
                <a:spcPts val="400"/>
              </a:spcBef>
            </a:pPr>
            <a:r>
              <a:rPr lang="en-US" sz="2000" b="1" strike="noStrike" spc="-1">
                <a:solidFill>
                  <a:srgbClr val="000000"/>
                </a:solidFill>
                <a:latin typeface="Tahoma"/>
                <a:ea typeface="Tahoma"/>
              </a:rPr>
              <a:t>Üleantud vara hulka kuuluvad kõik FIE ettevõtlusega seotud: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asjad,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varaga seotud õigused,</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varaga seotud kohutused (maksukohustusi ei saa üle anda).</a:t>
            </a:r>
            <a:endParaRPr lang="en-US" sz="2000" b="0" strike="noStrike" spc="-1">
              <a:latin typeface="Aria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FIE vara üleandmine</a:t>
            </a:r>
            <a:endParaRPr lang="en-US" sz="2800" b="0" strike="noStrike" spc="-1">
              <a:latin typeface="Arial"/>
            </a:endParaRPr>
          </a:p>
        </p:txBody>
      </p:sp>
      <p:sp>
        <p:nvSpPr>
          <p:cNvPr id="23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ettevõttega seotud vara tuleb FIE ettevõtlusega jätkavale OÜ-le üle anda kas ettevõtte üleandmisena või mitterahalise sissemaksena osaühingu osakapitali.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Üleantava vara hulka võivad kuuluda kõik FIE ettevõtlusega seotud asjad, õigused, kohustused (välja arvatud maksukohustused), sealhulgas erikontol olev raha.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FIE-l on lubatud ettevõtluse lõpetamisel anda vara üle isikule, kes jätkab ettevõtte tegevust ilma maksustamise tagajärgedeta (tulumaksuseadus § 37 lg 7).</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Üleantud vara hulka kuuluvad ka erikontol olev raha ja eelmistest maksustamisperioodidest edasikantud kulud (FIE-lt FIE-le).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Vara omandaja poolt saadud vara hilisemal võõrandmisel loetakse vara müügihind maksumaksja (omandaja) ettevõtlustuluks.</a:t>
            </a:r>
            <a:endParaRPr lang="en-US" sz="2000" b="0" strike="noStrike" spc="-1">
              <a:latin typeface="Arial"/>
            </a:endParaRPr>
          </a:p>
          <a:p>
            <a:pPr>
              <a:lnSpc>
                <a:spcPct val="100000"/>
              </a:lnSpc>
              <a:spcBef>
                <a:spcPts val="400"/>
              </a:spcBef>
            </a:pPr>
            <a:endParaRPr lang="en-US" sz="2000" b="0" strike="noStrike" spc="-1">
              <a:latin typeface="Arial"/>
            </a:endParaRPr>
          </a:p>
          <a:p>
            <a:pPr>
              <a:lnSpc>
                <a:spcPct val="100000"/>
              </a:lnSpc>
              <a:spcBef>
                <a:spcPts val="400"/>
              </a:spcBef>
            </a:pPr>
            <a:endParaRPr lang="en-US" sz="2000" b="0" strike="noStrike" spc="-1">
              <a:latin typeface="Aria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23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7000"/>
          </a:bodyPr>
          <a:lstStyle/>
          <a:p>
            <a:pPr marL="343080" indent="-342360">
              <a:lnSpc>
                <a:spcPct val="100000"/>
              </a:lnSpc>
              <a:spcBef>
                <a:spcPts val="400"/>
              </a:spcBef>
              <a:buClr>
                <a:srgbClr val="000000"/>
              </a:buClr>
              <a:buFont typeface="Arial"/>
              <a:buChar char="•"/>
            </a:pPr>
            <a:r>
              <a:rPr lang="en-US" sz="2000" b="1" strike="noStrike" spc="-1">
                <a:solidFill>
                  <a:srgbClr val="000000"/>
                </a:solidFill>
                <a:latin typeface="Tahoma"/>
                <a:ea typeface="Tahoma"/>
              </a:rPr>
              <a:t>Tulumaksuvabastus kehtib, kui FIE annab vara üle mitterahalise sissemaksena iseenda osaühingule ja jätkab ise osaühingus sarnase ettevõtlusega.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Maksuvabastus ei kehti, kui FIE ettevõtte hulka kuulunud vara võetakse isiklikku tarbimisse. Kui ettevõtte vara üleandmisel on üleandja saanud tasu, siis loetakse, et vara on müüdud ning see tuleb deklareerida.</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ettevõtte hulka kuulunud vara saab äriühingule maksuvabalt üle anda äriregistrisse kantud osaühingule enne FIE tegevuse lõpetamist.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FIE peaks lõpetama oma tegevuse äriregistris pärast varade üleandmist. Arvestada tuleb sellega, et </a:t>
            </a:r>
            <a:r>
              <a:rPr lang="en-US" sz="2000" b="1" strike="noStrike" spc="-1">
                <a:solidFill>
                  <a:srgbClr val="000000"/>
                </a:solidFill>
                <a:latin typeface="Tahoma"/>
                <a:ea typeface="Tahoma"/>
              </a:rPr>
              <a:t>FIE-lt vara saanud osaühingul on raamatupidamiskohustuslasena kohustus saadud varad oma raamatupidamises arvele võtta</a:t>
            </a:r>
            <a:r>
              <a:rPr lang="en-US" sz="2000" b="0" strike="noStrike" spc="-1">
                <a:solidFill>
                  <a:srgbClr val="000000"/>
                </a:solidFill>
                <a:latin typeface="Tahoma"/>
                <a:ea typeface="Tahoma"/>
              </a:rPr>
              <a:t>.</a:t>
            </a:r>
            <a:endParaRPr lang="en-US" sz="2000" b="0" strike="noStrike" spc="-1">
              <a:latin typeface="Aria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24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00"/>
              </a:spcBef>
            </a:pPr>
            <a:r>
              <a:rPr lang="en-US" sz="2000" b="0" strike="noStrike" spc="-1">
                <a:solidFill>
                  <a:srgbClr val="000000"/>
                </a:solidFill>
                <a:latin typeface="Tahoma"/>
                <a:ea typeface="Tahoma"/>
              </a:rPr>
              <a:t>Kuna üleandmisel muutub FIE varade koosseis, </a:t>
            </a:r>
            <a:r>
              <a:rPr lang="en-US" sz="2000" b="1" strike="noStrike" spc="-1">
                <a:solidFill>
                  <a:srgbClr val="000000"/>
                </a:solidFill>
                <a:latin typeface="Tahoma"/>
                <a:ea typeface="Tahoma"/>
              </a:rPr>
              <a:t>tuleb selle kohta vormistada leping ning koostada üle antud varade nimekiri</a:t>
            </a:r>
            <a:r>
              <a:rPr lang="en-US" sz="2000" b="0" strike="noStrike" spc="-1">
                <a:solidFill>
                  <a:srgbClr val="000000"/>
                </a:solidFill>
                <a:latin typeface="Tahoma"/>
                <a:ea typeface="Tahoma"/>
              </a:rPr>
              <a:t>. Tulumaksuseadus ei sätesta, millistel tingimustel, kuidas ja millises vormis leping ja nimekiri peavad olema koostatud:</a:t>
            </a:r>
            <a:endParaRPr lang="en-US" sz="2000" b="0" strike="noStrike" spc="-1">
              <a:latin typeface="Arial"/>
            </a:endParaRPr>
          </a:p>
          <a:p>
            <a:pPr marL="743040" lvl="1" indent="-285120">
              <a:lnSpc>
                <a:spcPct val="100000"/>
              </a:lnSpc>
              <a:spcBef>
                <a:spcPts val="360"/>
              </a:spcBef>
              <a:buClr>
                <a:srgbClr val="000000"/>
              </a:buClr>
              <a:buFont typeface="Arial"/>
              <a:buChar char="–"/>
            </a:pPr>
            <a:r>
              <a:rPr lang="en-US" sz="1800" b="0" strike="noStrike" spc="-1">
                <a:solidFill>
                  <a:srgbClr val="000000"/>
                </a:solidFill>
                <a:latin typeface="Tahoma"/>
                <a:ea typeface="Tahoma"/>
              </a:rPr>
              <a:t>nõutud dokumendid tuleks koostada vastavalt võlaõigusseaduses sätestatud tingimustele, kindlasti taasesitamist võimaldavas vormis ja maksustamist puudutavate asjaolude tuvastamist võimaldavalt.</a:t>
            </a:r>
            <a:endParaRPr lang="en-US" sz="1800" b="0" strike="noStrike" spc="-1">
              <a:latin typeface="Arial"/>
            </a:endParaRPr>
          </a:p>
          <a:p>
            <a:pPr marL="743040" lvl="1" indent="-285120">
              <a:lnSpc>
                <a:spcPct val="100000"/>
              </a:lnSpc>
              <a:spcBef>
                <a:spcPts val="360"/>
              </a:spcBef>
              <a:buClr>
                <a:srgbClr val="000000"/>
              </a:buClr>
              <a:buFont typeface="Arial"/>
              <a:buChar char="–"/>
            </a:pPr>
            <a:r>
              <a:rPr lang="en-US" sz="1800" b="0" strike="noStrike" spc="-1">
                <a:solidFill>
                  <a:srgbClr val="000000"/>
                </a:solidFill>
                <a:latin typeface="Tahoma"/>
                <a:ea typeface="Tahoma"/>
              </a:rPr>
              <a:t>kui ettevõtlus antakse üle teisele FIE-le, peab samuti omandaja olema registreeritud ettevõtjaks äriregistris.</a:t>
            </a:r>
            <a:endParaRPr lang="en-US" sz="1800" b="0" strike="noStrike" spc="-1">
              <a:latin typeface="Arial"/>
            </a:endParaRPr>
          </a:p>
          <a:p>
            <a:pPr>
              <a:lnSpc>
                <a:spcPct val="100000"/>
              </a:lnSpc>
              <a:spcBef>
                <a:spcPts val="400"/>
              </a:spcBef>
            </a:pPr>
            <a:r>
              <a:rPr lang="en-US" sz="2000" b="1" strike="noStrike" spc="-1">
                <a:solidFill>
                  <a:srgbClr val="000000"/>
                </a:solidFill>
                <a:latin typeface="Tahoma"/>
                <a:ea typeface="Tahoma"/>
              </a:rPr>
              <a:t>Selleks on kaks võimalust:</a:t>
            </a:r>
            <a:endParaRPr lang="en-US" sz="20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omandaja registreerib ennast äriregistris FIE-na oma nimega ning talle väljastatakse kordumatu registrikood või</a:t>
            </a:r>
            <a:endParaRPr lang="en-US" sz="1800" b="0" strike="noStrike" spc="-1">
              <a:latin typeface="Arial"/>
            </a:endParaRPr>
          </a:p>
          <a:p>
            <a:pPr marL="343080" indent="-342360">
              <a:lnSpc>
                <a:spcPct val="100000"/>
              </a:lnSpc>
              <a:spcBef>
                <a:spcPts val="360"/>
              </a:spcBef>
              <a:buClr>
                <a:srgbClr val="000000"/>
              </a:buClr>
              <a:buFont typeface="Arial"/>
              <a:buChar char="•"/>
            </a:pPr>
            <a:r>
              <a:rPr lang="en-US" sz="1800" b="0" strike="noStrike" spc="-1">
                <a:solidFill>
                  <a:srgbClr val="000000"/>
                </a:solidFill>
                <a:latin typeface="Tahoma"/>
                <a:ea typeface="Tahoma"/>
              </a:rPr>
              <a:t>omandaja jätkab tegutsemist senise FIE ärinime all, kui ettevõte saadakse võõrandamise teel (siia alla kuulub ka tasuta üle andmine) ja võõrandaja on selleks andnud oma kirjaliku nõusoleku.</a:t>
            </a:r>
            <a:endParaRPr lang="en-US" sz="1800" b="0" strike="noStrike" spc="-1">
              <a:latin typeface="Aria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24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Vara üleandmisel tuleb arvestada, et registris registreeritud vara puhul, nagu näiteks kinnisvara, mootorsõiduk jms, võivad omandi üleandmiseks vajaliku dokumentatsiooni ja ümberregistreerimistega kaasneda lisakulud jm toimingud.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Kõik ettevõtluse vara omandamiseks sõlmitud liisingulepingud, mille alusel oli varem teostatud ettevõtlusega seotud kulude mahaarvamised, tuleb ümber vormistada omandaja nimele, et üleandjale ei tekiks vara isiklikku tarbimisse võtmise hetke.</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Kinnisvarade ja nendega seotud asjaõiguste kohta peetakse arvestust kinnistusraamatus. Nende varade üleandmine peab olema notariaalselt tõendatud.</a:t>
            </a:r>
            <a:endParaRPr lang="en-US" sz="2000" b="0" strike="noStrike" spc="-1">
              <a:latin typeface="Aria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0" strike="noStrike" spc="-1">
                <a:solidFill>
                  <a:srgbClr val="000000"/>
                </a:solidFill>
                <a:latin typeface="Tahoma"/>
                <a:ea typeface="Tahoma"/>
              </a:rPr>
              <a:t>järgneb</a:t>
            </a:r>
            <a:endParaRPr lang="en-US" sz="2800" b="0" strike="noStrike" spc="-1">
              <a:latin typeface="Arial"/>
            </a:endParaRPr>
          </a:p>
        </p:txBody>
      </p:sp>
      <p:sp>
        <p:nvSpPr>
          <p:cNvPr id="24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pärast vara üleandmist ettevõtte tegevus lõpetatakse, deklareeritakse üleandmata vara, mille soetamismaksumuse on FIE eelnevalt ettevõtluse kuludesse kandnud – isiklikku tarbimisse võtmine (ehk selle vara turuhind) vormi E real 1.5.</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Kui ettevõtte vara üleandmisel on üleandja saanud tasu, siis seda loetakse vara müümiseks ja see deklareeritakse vormi E real 1.4.</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Tahoma"/>
                <a:ea typeface="Tahoma"/>
              </a:rPr>
              <a:t>Kõik ettevõtlusega seotud tulud, mis saadakse pärast ettevõtluse üleandmist ja lõpetamist, deklareeritakse vormil E ettevõtlusest saadud tuluna, millelt tuleb lisaks tulumaksule sotsiaalmaks maksta.</a:t>
            </a:r>
            <a:endParaRPr lang="en-US" sz="2000" b="0" strike="noStrike" spc="-1">
              <a:latin typeface="Aria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24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641"/>
              </a:spcBef>
            </a:pPr>
            <a:endParaRPr lang="en-US" sz="1800" b="0" strike="noStrike" spc="-1">
              <a:latin typeface="Arial"/>
            </a:endParaRPr>
          </a:p>
          <a:p>
            <a:pPr>
              <a:lnSpc>
                <a:spcPct val="100000"/>
              </a:lnSpc>
              <a:spcBef>
                <a:spcPts val="641"/>
              </a:spcBef>
            </a:pPr>
            <a:endParaRPr lang="en-US" sz="1800" b="0" strike="noStrike" spc="-1">
              <a:latin typeface="Arial"/>
            </a:endParaRPr>
          </a:p>
          <a:p>
            <a:pPr marL="3200400">
              <a:lnSpc>
                <a:spcPct val="100000"/>
              </a:lnSpc>
              <a:spcBef>
                <a:spcPts val="1321"/>
              </a:spcBef>
            </a:pPr>
            <a:r>
              <a:rPr lang="en-US" sz="6600" b="1" strike="noStrike" spc="-1">
                <a:solidFill>
                  <a:srgbClr val="000000"/>
                </a:solidFill>
                <a:latin typeface="Tahoma"/>
                <a:ea typeface="Tahoma"/>
              </a:rPr>
              <a:t>Tänan!</a:t>
            </a:r>
            <a:endParaRPr lang="en-US" sz="66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F6C0F43-205B-4D8E-AA4C-A8A3F3B46A95}"/>
              </a:ext>
            </a:extLst>
          </p:cNvPr>
          <p:cNvSpPr>
            <a:spLocks noGrp="1"/>
          </p:cNvSpPr>
          <p:nvPr>
            <p:ph type="title"/>
          </p:nvPr>
        </p:nvSpPr>
        <p:spPr>
          <a:xfrm>
            <a:off x="457200" y="541301"/>
            <a:ext cx="8229240" cy="609398"/>
          </a:xfrm>
        </p:spPr>
        <p:txBody>
          <a:bodyPr/>
          <a:lstStyle/>
          <a:p>
            <a:r>
              <a:rPr lang="et-EE" dirty="0"/>
              <a:t> </a:t>
            </a:r>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t-EE" dirty="0"/>
          </a:p>
        </p:txBody>
      </p:sp>
      <p:sp>
        <p:nvSpPr>
          <p:cNvPr id="3" name="Alapealkiri 2">
            <a:extLst>
              <a:ext uri="{FF2B5EF4-FFF2-40B4-BE49-F238E27FC236}">
                <a16:creationId xmlns:a16="http://schemas.microsoft.com/office/drawing/2014/main" id="{9D69905C-4B12-4523-998D-819F0AE1FDA2}"/>
              </a:ext>
            </a:extLst>
          </p:cNvPr>
          <p:cNvSpPr>
            <a:spLocks noGrp="1"/>
          </p:cNvSpPr>
          <p:nvPr>
            <p:ph type="subTitle"/>
          </p:nvPr>
        </p:nvSpPr>
        <p:spPr>
          <a:xfrm>
            <a:off x="457200" y="1345915"/>
            <a:ext cx="8229240" cy="5928505"/>
          </a:xfrm>
        </p:spPr>
        <p:txBody>
          <a:bodyPr/>
          <a:lstStyle/>
          <a:p>
            <a:pPr algn="l">
              <a:buFont typeface="Arial" panose="020B0604020202020204" pitchFamily="34" charset="0"/>
              <a:buChar char="•"/>
            </a:pP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Kogumispensioni makse määr on </a:t>
            </a:r>
            <a:r>
              <a:rPr lang="et-EE" sz="2400" b="1"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2%</a:t>
            </a: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a:t>
            </a:r>
            <a:br>
              <a:rPr lang="et-EE" sz="2400" dirty="0">
                <a:latin typeface="Tahoma" panose="020B0604030504040204" pitchFamily="34" charset="0"/>
                <a:ea typeface="Tahoma" panose="020B0604030504040204" pitchFamily="34" charset="0"/>
                <a:cs typeface="Tahoma" panose="020B0604030504040204" pitchFamily="34" charset="0"/>
              </a:rPr>
            </a:b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Kogumispensioni makse kinnipidamise kohustus võib muutuda 3 korda aastas:</a:t>
            </a:r>
          </a:p>
          <a:p>
            <a:pPr algn="l">
              <a:buFont typeface="Arial" panose="020B0604020202020204" pitchFamily="34" charset="0"/>
              <a:buChar char="•"/>
            </a:pP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1. jaanuaril,</a:t>
            </a:r>
          </a:p>
          <a:p>
            <a:pPr algn="l">
              <a:buFont typeface="Arial" panose="020B0604020202020204" pitchFamily="34" charset="0"/>
              <a:buChar char="•"/>
            </a:pP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1. mail ja</a:t>
            </a:r>
          </a:p>
          <a:p>
            <a:pPr algn="l">
              <a:buFont typeface="Arial" panose="020B0604020202020204" pitchFamily="34" charset="0"/>
              <a:buChar char="•"/>
            </a:pPr>
            <a: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t>1. septembril.</a:t>
            </a:r>
            <a:br>
              <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rPr>
            </a:br>
            <a:r>
              <a:rPr lang="et-EE" sz="2400" b="1" i="1" dirty="0">
                <a:solidFill>
                  <a:srgbClr val="FF6600"/>
                </a:solidFill>
                <a:effectLst/>
                <a:latin typeface="Tahoma" panose="020B0604030504040204" pitchFamily="34" charset="0"/>
                <a:ea typeface="Tahoma" panose="020B0604030504040204" pitchFamily="34" charset="0"/>
                <a:cs typeface="Tahoma" panose="020B0604030504040204" pitchFamily="34" charset="0"/>
              </a:rPr>
              <a:t>NB!</a:t>
            </a:r>
            <a:r>
              <a:rPr lang="et-EE" sz="2400" b="0" i="1" dirty="0">
                <a:solidFill>
                  <a:srgbClr val="202020"/>
                </a:solidFill>
                <a:effectLst/>
                <a:latin typeface="Tahoma" panose="020B0604030504040204" pitchFamily="34" charset="0"/>
                <a:ea typeface="Tahoma" panose="020B0604030504040204" pitchFamily="34" charset="0"/>
                <a:cs typeface="Tahoma" panose="020B0604030504040204" pitchFamily="34" charset="0"/>
              </a:rPr>
              <a:t> Kuna avalduse esitajal on õigus avaldus tagasi võtta hiljemalt kuu enne sissemakse kohustuse peatumist, siis ei saa Pensionikeskusest sissemaksete kohustuse kohta infot varem kui 1 kuu enne peatamise tähtpäeva. </a:t>
            </a:r>
          </a:p>
          <a:p>
            <a:pPr algn="l">
              <a:buFont typeface="Arial" panose="020B0604020202020204" pitchFamily="34" charset="0"/>
              <a:buChar char="•"/>
            </a:pPr>
            <a:r>
              <a:rPr lang="et-EE" sz="2400" b="0" i="1" dirty="0">
                <a:solidFill>
                  <a:srgbClr val="202020"/>
                </a:solidFill>
                <a:effectLst/>
                <a:latin typeface="Tahoma" panose="020B0604030504040204" pitchFamily="34" charset="0"/>
                <a:ea typeface="Tahoma" panose="020B0604030504040204" pitchFamily="34" charset="0"/>
                <a:cs typeface="Tahoma" panose="020B0604030504040204" pitchFamily="34" charset="0"/>
              </a:rPr>
              <a:t>Seega tuleb detsembris, aprillis ja augustis töötajate kogumispensioni makse kinnipidamise kohustus üle kontrollida.</a:t>
            </a:r>
            <a:endParaRPr lang="et-EE" sz="2400" b="0" i="0" dirty="0">
              <a:solidFill>
                <a:srgbClr val="202020"/>
              </a:solidFill>
              <a:effectLst/>
              <a:latin typeface="Tahoma" panose="020B0604030504040204" pitchFamily="34" charset="0"/>
              <a:ea typeface="Tahoma" panose="020B0604030504040204" pitchFamily="34" charset="0"/>
              <a:cs typeface="Tahoma" panose="020B0604030504040204" pitchFamily="34" charset="0"/>
            </a:endParaRP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8319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2800" b="1" strike="noStrike" spc="-1">
                <a:solidFill>
                  <a:srgbClr val="000000"/>
                </a:solidFill>
                <a:latin typeface="Tahoma"/>
                <a:ea typeface="Tahoma"/>
              </a:rPr>
              <a:t>FIE abikaasa registreerimine </a:t>
            </a:r>
            <a:r>
              <a:rPr lang="en-US" sz="2800" b="1" strike="noStrike" spc="-1">
                <a:solidFill>
                  <a:srgbClr val="000000"/>
                </a:solidFill>
                <a:latin typeface="Calibri"/>
                <a:ea typeface="Tahoma"/>
              </a:rPr>
              <a:t>01.01.2019</a:t>
            </a:r>
            <a:endParaRPr lang="en-US" sz="2800" b="0" strike="noStrike" spc="-1">
              <a:latin typeface="Arial"/>
            </a:endParaRPr>
          </a:p>
        </p:txBody>
      </p:sp>
      <p:sp>
        <p:nvSpPr>
          <p:cNvPr id="8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dirty="0">
                <a:solidFill>
                  <a:srgbClr val="000000"/>
                </a:solidFill>
                <a:latin typeface="Tahoma"/>
                <a:ea typeface="Tahoma"/>
              </a:rPr>
              <a:t>Alates 1. </a:t>
            </a:r>
            <a:r>
              <a:rPr lang="en-US" sz="2400" b="0" strike="noStrike" spc="-1" dirty="0" err="1">
                <a:solidFill>
                  <a:srgbClr val="000000"/>
                </a:solidFill>
                <a:latin typeface="Tahoma"/>
                <a:ea typeface="Tahoma"/>
              </a:rPr>
              <a:t>jaanuarist</a:t>
            </a:r>
            <a:r>
              <a:rPr lang="en-US" sz="2400" b="0" strike="noStrike" spc="-1" dirty="0">
                <a:solidFill>
                  <a:srgbClr val="000000"/>
                </a:solidFill>
                <a:latin typeface="Tahoma"/>
                <a:ea typeface="Tahoma"/>
              </a:rPr>
              <a:t> 2019 on </a:t>
            </a:r>
            <a:r>
              <a:rPr lang="en-US" sz="2400" b="0" strike="noStrike" spc="-1" dirty="0" err="1">
                <a:solidFill>
                  <a:srgbClr val="000000"/>
                </a:solidFill>
                <a:latin typeface="Tahoma"/>
                <a:ea typeface="Tahoma"/>
              </a:rPr>
              <a:t>äriregistrisse</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kantud</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füüsilisest</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isikust</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ettevõtjal</a:t>
            </a:r>
            <a:r>
              <a:rPr lang="en-US" sz="2400" b="0" strike="noStrike" spc="-1" dirty="0">
                <a:solidFill>
                  <a:srgbClr val="000000"/>
                </a:solidFill>
                <a:latin typeface="Tahoma"/>
                <a:ea typeface="Tahoma"/>
              </a:rPr>
              <a:t> (FIE) </a:t>
            </a:r>
            <a:r>
              <a:rPr lang="en-US" sz="2400" b="0" strike="noStrike" spc="-1" dirty="0" err="1">
                <a:solidFill>
                  <a:srgbClr val="000000"/>
                </a:solidFill>
                <a:latin typeface="Tahoma"/>
                <a:ea typeface="Tahoma"/>
              </a:rPr>
              <a:t>õigus</a:t>
            </a:r>
            <a:r>
              <a:rPr lang="en-US" sz="2400" b="0" strike="noStrike" spc="-1" dirty="0">
                <a:solidFill>
                  <a:srgbClr val="000000"/>
                </a:solidFill>
                <a:latin typeface="Tahoma"/>
                <a:ea typeface="Tahoma"/>
              </a:rPr>
              <a:t> </a:t>
            </a:r>
            <a:r>
              <a:rPr lang="en-US" sz="2400" b="1" strike="noStrike" spc="-1" dirty="0" err="1">
                <a:solidFill>
                  <a:srgbClr val="000000"/>
                </a:solidFill>
                <a:latin typeface="Tahoma"/>
                <a:ea typeface="Tahoma"/>
              </a:rPr>
              <a:t>registreerida</a:t>
            </a:r>
            <a:r>
              <a:rPr lang="en-US" sz="2400" b="1" strike="noStrike" spc="-1" dirty="0">
                <a:solidFill>
                  <a:srgbClr val="000000"/>
                </a:solidFill>
                <a:latin typeface="Tahoma"/>
                <a:ea typeface="Tahoma"/>
              </a:rPr>
              <a:t> e-</a:t>
            </a:r>
            <a:r>
              <a:rPr lang="en-US" sz="2400" b="1" strike="noStrike" spc="-1" dirty="0" err="1">
                <a:solidFill>
                  <a:srgbClr val="000000"/>
                </a:solidFill>
                <a:latin typeface="Tahoma"/>
                <a:ea typeface="Tahoma"/>
              </a:rPr>
              <a:t>maksuametis</a:t>
            </a:r>
            <a:r>
              <a:rPr lang="en-US" sz="2400" b="1" strike="noStrike" spc="-1" dirty="0">
                <a:solidFill>
                  <a:srgbClr val="000000"/>
                </a:solidFill>
                <a:latin typeface="Tahoma"/>
                <a:ea typeface="Tahoma"/>
              </a:rPr>
              <a:t>/e-</a:t>
            </a:r>
            <a:r>
              <a:rPr lang="en-US" sz="2400" b="1" strike="noStrike" spc="-1" dirty="0" err="1">
                <a:solidFill>
                  <a:srgbClr val="000000"/>
                </a:solidFill>
                <a:latin typeface="Tahoma"/>
                <a:ea typeface="Tahoma"/>
              </a:rPr>
              <a:t>tollis</a:t>
            </a:r>
            <a:r>
              <a:rPr lang="en-US" sz="2400" b="1" strike="noStrike" spc="-1" dirty="0">
                <a:solidFill>
                  <a:srgbClr val="000000"/>
                </a:solidFill>
                <a:latin typeface="Tahoma"/>
                <a:ea typeface="Tahoma"/>
              </a:rPr>
              <a:t> </a:t>
            </a:r>
            <a:r>
              <a:rPr lang="en-US" sz="2400" b="1" strike="noStrike" spc="-1" dirty="0" err="1">
                <a:solidFill>
                  <a:srgbClr val="000000"/>
                </a:solidFill>
                <a:latin typeface="Tahoma"/>
                <a:ea typeface="Tahoma"/>
              </a:rPr>
              <a:t>töötamise</a:t>
            </a:r>
            <a:r>
              <a:rPr lang="en-US" sz="2400" b="1" strike="noStrike" spc="-1" dirty="0">
                <a:solidFill>
                  <a:srgbClr val="000000"/>
                </a:solidFill>
                <a:latin typeface="Tahoma"/>
                <a:ea typeface="Tahoma"/>
              </a:rPr>
              <a:t> </a:t>
            </a:r>
            <a:r>
              <a:rPr lang="en-US" sz="2400" b="1" strike="noStrike" spc="-1" dirty="0" err="1">
                <a:solidFill>
                  <a:srgbClr val="000000"/>
                </a:solidFill>
                <a:latin typeface="Tahoma"/>
                <a:ea typeface="Tahoma"/>
              </a:rPr>
              <a:t>registris</a:t>
            </a:r>
            <a:r>
              <a:rPr lang="en-US" sz="2400" b="1" strike="noStrike" spc="-1" dirty="0">
                <a:solidFill>
                  <a:srgbClr val="000000"/>
                </a:solidFill>
                <a:latin typeface="Tahoma"/>
                <a:ea typeface="Tahoma"/>
              </a:rPr>
              <a:t> </a:t>
            </a:r>
            <a:r>
              <a:rPr lang="en-US" sz="2400" b="1" strike="noStrike" spc="-1" dirty="0" err="1">
                <a:solidFill>
                  <a:srgbClr val="000000"/>
                </a:solidFill>
                <a:latin typeface="Tahoma"/>
                <a:ea typeface="Tahoma"/>
              </a:rPr>
              <a:t>oma</a:t>
            </a:r>
            <a:r>
              <a:rPr lang="en-US" sz="2400" b="1" strike="noStrike" spc="-1" dirty="0">
                <a:solidFill>
                  <a:srgbClr val="000000"/>
                </a:solidFill>
                <a:latin typeface="Tahoma"/>
                <a:ea typeface="Tahoma"/>
              </a:rPr>
              <a:t> </a:t>
            </a:r>
            <a:r>
              <a:rPr lang="en-US" sz="2400" b="1" strike="noStrike" spc="-1" dirty="0" err="1">
                <a:solidFill>
                  <a:srgbClr val="000000"/>
                </a:solidFill>
                <a:latin typeface="Tahoma"/>
                <a:ea typeface="Tahoma"/>
              </a:rPr>
              <a:t>abikaasa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kes</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osaleb</a:t>
            </a:r>
            <a:r>
              <a:rPr lang="en-US" sz="2400" b="0" strike="noStrike" spc="-1" dirty="0">
                <a:solidFill>
                  <a:srgbClr val="000000"/>
                </a:solidFill>
                <a:latin typeface="Tahoma"/>
                <a:ea typeface="Tahoma"/>
              </a:rPr>
              <a:t> FIE </a:t>
            </a:r>
            <a:r>
              <a:rPr lang="en-US" sz="2400" b="0" strike="noStrike" spc="-1" dirty="0" err="1">
                <a:solidFill>
                  <a:srgbClr val="000000"/>
                </a:solidFill>
                <a:latin typeface="Tahoma"/>
                <a:ea typeface="Tahoma"/>
              </a:rPr>
              <a:t>tegevuses</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olemata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temaga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töösuhetes</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ning</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maksta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abikaasa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eest</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sotsiaalmaksu</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tagades</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sellega</a:t>
            </a:r>
            <a:r>
              <a:rPr lang="en-US" sz="2400" b="0" strike="noStrike" spc="-1" dirty="0">
                <a:solidFill>
                  <a:srgbClr val="000000"/>
                </a:solidFill>
                <a:latin typeface="Tahoma"/>
                <a:ea typeface="Tahoma"/>
              </a:rPr>
              <a:t> FIE </a:t>
            </a:r>
            <a:r>
              <a:rPr lang="en-US" sz="2400" b="0" strike="noStrike" spc="-1" dirty="0" err="1">
                <a:solidFill>
                  <a:srgbClr val="000000"/>
                </a:solidFill>
                <a:latin typeface="Tahoma"/>
                <a:ea typeface="Tahoma"/>
              </a:rPr>
              <a:t>tegevuses</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osalevale</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abikaasale</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sotsiaalkindlustuskaitse</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riikliku</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ravi</a:t>
            </a:r>
            <a:r>
              <a:rPr lang="en-US" sz="2400" b="0" strike="noStrike" spc="-1" dirty="0">
                <a:solidFill>
                  <a:srgbClr val="000000"/>
                </a:solidFill>
                <a:latin typeface="Tahoma"/>
                <a:ea typeface="Tahoma"/>
              </a:rPr>
              <a:t>- ja </a:t>
            </a:r>
            <a:r>
              <a:rPr lang="en-US" sz="2400" b="0" strike="noStrike" spc="-1" dirty="0" err="1">
                <a:solidFill>
                  <a:srgbClr val="000000"/>
                </a:solidFill>
                <a:latin typeface="Tahoma"/>
                <a:ea typeface="Tahoma"/>
              </a:rPr>
              <a:t>pensionikindlustuse</a:t>
            </a:r>
            <a:r>
              <a:rPr lang="en-US" sz="2400" b="0" strike="noStrike" spc="-1" dirty="0">
                <a:solidFill>
                  <a:srgbClr val="000000"/>
                </a:solidFill>
                <a:latin typeface="Tahoma"/>
                <a:ea typeface="Tahoma"/>
              </a:rPr>
              <a:t>). </a:t>
            </a:r>
            <a:endParaRPr lang="en-US" sz="2400" b="0" strike="noStrike" spc="-1" dirty="0">
              <a:latin typeface="Arial"/>
            </a:endParaRPr>
          </a:p>
          <a:p>
            <a:pPr marL="343080" indent="-342360">
              <a:lnSpc>
                <a:spcPct val="100000"/>
              </a:lnSpc>
              <a:spcBef>
                <a:spcPts val="479"/>
              </a:spcBef>
              <a:buClr>
                <a:srgbClr val="000000"/>
              </a:buClr>
              <a:buFont typeface="Arial"/>
              <a:buChar char="•"/>
            </a:pPr>
            <a:r>
              <a:rPr lang="en-US" sz="2400" b="0" strike="noStrike" spc="-1" dirty="0">
                <a:solidFill>
                  <a:srgbClr val="000000"/>
                </a:solidFill>
                <a:latin typeface="Tahoma"/>
                <a:ea typeface="Tahoma"/>
              </a:rPr>
              <a:t>FIE </a:t>
            </a:r>
            <a:r>
              <a:rPr lang="en-US" sz="2400" b="0" strike="noStrike" spc="-1" dirty="0" err="1">
                <a:solidFill>
                  <a:srgbClr val="000000"/>
                </a:solidFill>
                <a:latin typeface="Tahoma"/>
                <a:ea typeface="Tahoma"/>
              </a:rPr>
              <a:t>registreerib</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oma</a:t>
            </a:r>
            <a:r>
              <a:rPr lang="en-US" sz="2400" b="0" strike="noStrike" spc="-1" dirty="0">
                <a:solidFill>
                  <a:srgbClr val="000000"/>
                </a:solidFill>
                <a:latin typeface="Tahoma"/>
                <a:ea typeface="Tahoma"/>
              </a:rPr>
              <a:t> </a:t>
            </a:r>
            <a:r>
              <a:rPr lang="en-US" sz="2400" b="0" strike="noStrike" spc="-1" dirty="0" err="1">
                <a:solidFill>
                  <a:srgbClr val="000000"/>
                </a:solidFill>
                <a:latin typeface="Tahoma"/>
                <a:ea typeface="Tahoma"/>
              </a:rPr>
              <a:t>abikaasa</a:t>
            </a:r>
            <a:r>
              <a:rPr lang="en-US" sz="2400" b="0" strike="noStrike" spc="-1" dirty="0">
                <a:solidFill>
                  <a:srgbClr val="000000"/>
                </a:solidFill>
                <a:latin typeface="Tahoma"/>
                <a:ea typeface="Tahoma"/>
              </a:rPr>
              <a:t> e-</a:t>
            </a:r>
            <a:r>
              <a:rPr lang="en-US" sz="2400" b="0" strike="noStrike" spc="-1" dirty="0" err="1">
                <a:solidFill>
                  <a:srgbClr val="000000"/>
                </a:solidFill>
                <a:latin typeface="Tahoma"/>
                <a:ea typeface="Tahoma"/>
              </a:rPr>
              <a:t>maksuametis</a:t>
            </a:r>
            <a:r>
              <a:rPr lang="en-US" sz="2400" b="0" strike="noStrike" spc="-1" dirty="0">
                <a:solidFill>
                  <a:srgbClr val="000000"/>
                </a:solidFill>
                <a:latin typeface="Tahoma"/>
                <a:ea typeface="Tahoma"/>
              </a:rPr>
              <a:t>/e-</a:t>
            </a:r>
            <a:r>
              <a:rPr lang="en-US" sz="2400" b="0" strike="noStrike" spc="-1" dirty="0" err="1">
                <a:solidFill>
                  <a:srgbClr val="000000"/>
                </a:solidFill>
                <a:latin typeface="Tahoma"/>
                <a:ea typeface="Tahoma"/>
              </a:rPr>
              <a:t>tollis</a:t>
            </a:r>
            <a:r>
              <a:rPr lang="en-US" sz="2400" b="0" strike="noStrike" spc="-1" dirty="0">
                <a:solidFill>
                  <a:srgbClr val="000000"/>
                </a:solidFill>
                <a:latin typeface="Tahoma"/>
                <a:ea typeface="Tahoma"/>
              </a:rPr>
              <a:t> </a:t>
            </a:r>
            <a:r>
              <a:rPr lang="en-US" sz="2400" b="1" strike="noStrike" spc="-1" dirty="0" err="1">
                <a:solidFill>
                  <a:srgbClr val="000000"/>
                </a:solidFill>
                <a:latin typeface="Tahoma"/>
                <a:ea typeface="Tahoma"/>
              </a:rPr>
              <a:t>töötamise</a:t>
            </a:r>
            <a:r>
              <a:rPr lang="en-US" sz="2400" b="1" strike="noStrike" spc="-1" dirty="0">
                <a:solidFill>
                  <a:srgbClr val="000000"/>
                </a:solidFill>
                <a:latin typeface="Tahoma"/>
                <a:ea typeface="Tahoma"/>
              </a:rPr>
              <a:t> </a:t>
            </a:r>
            <a:r>
              <a:rPr lang="en-US" sz="2400" b="1" strike="noStrike" spc="-1" dirty="0" err="1">
                <a:solidFill>
                  <a:srgbClr val="000000"/>
                </a:solidFill>
                <a:latin typeface="Tahoma"/>
                <a:ea typeface="Tahoma"/>
              </a:rPr>
              <a:t>liigiga</a:t>
            </a:r>
            <a:r>
              <a:rPr lang="en-US" sz="2400" b="1" strike="noStrike" spc="-1" dirty="0">
                <a:solidFill>
                  <a:srgbClr val="000000"/>
                </a:solidFill>
                <a:latin typeface="Tahoma"/>
                <a:ea typeface="Tahoma"/>
              </a:rPr>
              <a:t> „SM </a:t>
            </a:r>
            <a:r>
              <a:rPr lang="en-US" sz="2400" b="1" strike="noStrike" spc="-1" dirty="0" err="1">
                <a:solidFill>
                  <a:srgbClr val="000000"/>
                </a:solidFill>
                <a:latin typeface="Tahoma"/>
                <a:ea typeface="Tahoma"/>
              </a:rPr>
              <a:t>kohustusega</a:t>
            </a:r>
            <a:r>
              <a:rPr lang="en-US" sz="2400" b="1" strike="noStrike" spc="-1" dirty="0">
                <a:solidFill>
                  <a:srgbClr val="000000"/>
                </a:solidFill>
                <a:latin typeface="Tahoma"/>
                <a:ea typeface="Tahoma"/>
              </a:rPr>
              <a:t> FIE </a:t>
            </a:r>
            <a:r>
              <a:rPr lang="en-US" sz="2400" b="1" strike="noStrike" spc="-1" dirty="0" err="1">
                <a:solidFill>
                  <a:srgbClr val="000000"/>
                </a:solidFill>
                <a:latin typeface="Tahoma"/>
                <a:ea typeface="Tahoma"/>
              </a:rPr>
              <a:t>abikaasa</a:t>
            </a:r>
            <a:r>
              <a:rPr lang="en-US" sz="2400" b="1" strike="noStrike" spc="-1" dirty="0">
                <a:solidFill>
                  <a:srgbClr val="000000"/>
                </a:solidFill>
                <a:latin typeface="Tahoma"/>
                <a:ea typeface="Tahoma"/>
              </a:rPr>
              <a:t>".</a:t>
            </a:r>
            <a:endParaRPr lang="en-US" sz="2400" b="0" strike="noStrike" spc="-1" dirty="0">
              <a:latin typeface="Arial"/>
            </a:endParaRPr>
          </a:p>
          <a:p>
            <a:pPr>
              <a:lnSpc>
                <a:spcPct val="100000"/>
              </a:lnSpc>
              <a:spcBef>
                <a:spcPts val="641"/>
              </a:spcBef>
            </a:pPr>
            <a:endParaRPr lang="en-US"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20106</TotalTime>
  <Words>6355</Words>
  <Application>Microsoft Office PowerPoint</Application>
  <PresentationFormat>Ekraaniseanss (4:3)</PresentationFormat>
  <Paragraphs>433</Paragraphs>
  <Slides>76</Slides>
  <Notes>0</Notes>
  <HiddenSlides>0</HiddenSlides>
  <MMClips>0</MMClips>
  <ScaleCrop>false</ScaleCrop>
  <HeadingPairs>
    <vt:vector size="6" baseType="variant">
      <vt:variant>
        <vt:lpstr>Kasutatud fondid</vt:lpstr>
      </vt:variant>
      <vt:variant>
        <vt:i4>6</vt:i4>
      </vt:variant>
      <vt:variant>
        <vt:lpstr>Kujundus</vt:lpstr>
      </vt:variant>
      <vt:variant>
        <vt:i4>2</vt:i4>
      </vt:variant>
      <vt:variant>
        <vt:lpstr>Slaidipealkirjad</vt:lpstr>
      </vt:variant>
      <vt:variant>
        <vt:i4>76</vt:i4>
      </vt:variant>
    </vt:vector>
  </HeadingPairs>
  <TitlesOfParts>
    <vt:vector size="84" baseType="lpstr">
      <vt:lpstr>Arial</vt:lpstr>
      <vt:lpstr>Calibri</vt:lpstr>
      <vt:lpstr>Open Sans</vt:lpstr>
      <vt:lpstr>Symbol</vt:lpstr>
      <vt:lpstr>Tahoma</vt:lpstr>
      <vt:lpstr>Wingdings</vt:lpstr>
      <vt:lpstr>Office Theme</vt:lpstr>
      <vt:lpstr>Office Theme</vt:lpstr>
      <vt:lpstr>PowerPointi esitlus</vt:lpstr>
      <vt:lpstr>PowerPointi esitlus</vt:lpstr>
      <vt:lpstr> Muudatused tulu deklareerimisel</vt:lpstr>
      <vt:lpstr>Tuludeklaratsiooni esitamine</vt:lpstr>
      <vt:lpstr>PowerPointi esitlus</vt:lpstr>
      <vt:lpstr>PowerPointi esitlus</vt:lpstr>
      <vt:lpstr> järgneb</vt:lpstr>
      <vt:lpstr> järgneb</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 Ettevõtlusest saadud tulud</vt:lpstr>
      <vt:lpstr> järgneb</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  järgneb</vt:lpstr>
      <vt:lpstr>   järgneb</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subject/>
  <dc:creator>Server</dc:creator>
  <dc:description/>
  <cp:lastModifiedBy>Firako Teenused</cp:lastModifiedBy>
  <cp:revision>134</cp:revision>
  <cp:lastPrinted>2019-02-27T08:02:05Z</cp:lastPrinted>
  <dcterms:created xsi:type="dcterms:W3CDTF">2018-01-05T07:33:32Z</dcterms:created>
  <dcterms:modified xsi:type="dcterms:W3CDTF">2022-04-26T05:03:18Z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Ekraaniseanss (4:3)</vt:lpwstr>
  </property>
  <property fmtid="{D5CDD505-2E9C-101B-9397-08002B2CF9AE}" pid="9" name="ScaleCrop">
    <vt:bool>false</vt:bool>
  </property>
  <property fmtid="{D5CDD505-2E9C-101B-9397-08002B2CF9AE}" pid="10" name="ShareDoc">
    <vt:bool>false</vt:bool>
  </property>
  <property fmtid="{D5CDD505-2E9C-101B-9397-08002B2CF9AE}" pid="11" name="Slides">
    <vt:i4>85</vt:i4>
  </property>
</Properties>
</file>