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9" r:id="rId4"/>
    <p:sldId id="361" r:id="rId5"/>
    <p:sldId id="259" r:id="rId6"/>
    <p:sldId id="346" r:id="rId7"/>
    <p:sldId id="347" r:id="rId8"/>
    <p:sldId id="266" r:id="rId9"/>
    <p:sldId id="348" r:id="rId10"/>
    <p:sldId id="354" r:id="rId11"/>
    <p:sldId id="355" r:id="rId12"/>
    <p:sldId id="356" r:id="rId13"/>
    <p:sldId id="349" r:id="rId14"/>
    <p:sldId id="357" r:id="rId15"/>
    <p:sldId id="350" r:id="rId16"/>
    <p:sldId id="351" r:id="rId17"/>
    <p:sldId id="360" r:id="rId18"/>
    <p:sldId id="352" r:id="rId19"/>
    <p:sldId id="353" r:id="rId20"/>
    <p:sldId id="332" r:id="rId21"/>
    <p:sldId id="312" r:id="rId22"/>
    <p:sldId id="313" r:id="rId23"/>
    <p:sldId id="283" r:id="rId24"/>
    <p:sldId id="311" r:id="rId25"/>
    <p:sldId id="314" r:id="rId26"/>
    <p:sldId id="333" r:id="rId27"/>
    <p:sldId id="334" r:id="rId28"/>
    <p:sldId id="318" r:id="rId29"/>
    <p:sldId id="315" r:id="rId30"/>
    <p:sldId id="344" r:id="rId31"/>
    <p:sldId id="345" r:id="rId32"/>
    <p:sldId id="316" r:id="rId33"/>
    <p:sldId id="317" r:id="rId34"/>
    <p:sldId id="335" r:id="rId35"/>
    <p:sldId id="336" r:id="rId36"/>
    <p:sldId id="337" r:id="rId37"/>
    <p:sldId id="338" r:id="rId38"/>
    <p:sldId id="339" r:id="rId39"/>
    <p:sldId id="277" r:id="rId40"/>
    <p:sldId id="287" r:id="rId41"/>
    <p:sldId id="278" r:id="rId42"/>
    <p:sldId id="279" r:id="rId43"/>
    <p:sldId id="270" r:id="rId44"/>
    <p:sldId id="271" r:id="rId45"/>
    <p:sldId id="272" r:id="rId46"/>
    <p:sldId id="288" r:id="rId47"/>
    <p:sldId id="289" r:id="rId48"/>
    <p:sldId id="280" r:id="rId49"/>
    <p:sldId id="275" r:id="rId50"/>
    <p:sldId id="284" r:id="rId51"/>
    <p:sldId id="285" r:id="rId52"/>
    <p:sldId id="340" r:id="rId53"/>
    <p:sldId id="343" r:id="rId54"/>
    <p:sldId id="276" r:id="rId55"/>
    <p:sldId id="304" r:id="rId56"/>
    <p:sldId id="328" r:id="rId57"/>
    <p:sldId id="292" r:id="rId58"/>
    <p:sldId id="294" r:id="rId59"/>
    <p:sldId id="295" r:id="rId60"/>
    <p:sldId id="296" r:id="rId61"/>
    <p:sldId id="319" r:id="rId62"/>
    <p:sldId id="298" r:id="rId63"/>
    <p:sldId id="299" r:id="rId64"/>
    <p:sldId id="320" r:id="rId65"/>
    <p:sldId id="321" r:id="rId66"/>
    <p:sldId id="322" r:id="rId67"/>
    <p:sldId id="306" r:id="rId68"/>
    <p:sldId id="300" r:id="rId69"/>
    <p:sldId id="341" r:id="rId70"/>
    <p:sldId id="342" r:id="rId71"/>
    <p:sldId id="323" r:id="rId72"/>
    <p:sldId id="324" r:id="rId73"/>
    <p:sldId id="325" r:id="rId74"/>
    <p:sldId id="326" r:id="rId75"/>
    <p:sldId id="308" r:id="rId76"/>
    <p:sldId id="309" r:id="rId77"/>
    <p:sldId id="330" r:id="rId78"/>
    <p:sldId id="331" r:id="rId79"/>
    <p:sldId id="307" r:id="rId8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94660"/>
  </p:normalViewPr>
  <p:slideViewPr>
    <p:cSldViewPr snapToGrid="0">
      <p:cViewPr varScale="1">
        <p:scale>
          <a:sx n="67" d="100"/>
          <a:sy n="67" d="100"/>
        </p:scale>
        <p:origin x="6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91400-E445-428D-AAA1-E574086CDD0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t-EE"/>
        </a:p>
      </dgm:t>
    </dgm:pt>
    <dgm:pt modelId="{D2D11F56-AC46-4973-8BFD-B797381D0063}">
      <dgm:prSet phldrT="[Text]" custT="1"/>
      <dgm:spPr/>
      <dgm:t>
        <a:bodyPr/>
        <a:lstStyle/>
        <a:p>
          <a:r>
            <a:rPr lang="et-EE" sz="2400" dirty="0"/>
            <a:t>Kuidas pidada loomade, söötade arvestust  </a:t>
          </a:r>
        </a:p>
      </dgm:t>
    </dgm:pt>
    <dgm:pt modelId="{F2A6EC27-12C3-4AB7-9444-E0D9E5AAFE65}" type="parTrans" cxnId="{7F2DC320-542F-4FCC-B5BC-9A8B3124D66B}">
      <dgm:prSet/>
      <dgm:spPr/>
      <dgm:t>
        <a:bodyPr/>
        <a:lstStyle/>
        <a:p>
          <a:endParaRPr lang="et-EE"/>
        </a:p>
      </dgm:t>
    </dgm:pt>
    <dgm:pt modelId="{FF0445FA-A59B-4B8A-BF39-A40AC09588B7}" type="sibTrans" cxnId="{7F2DC320-542F-4FCC-B5BC-9A8B3124D66B}">
      <dgm:prSet/>
      <dgm:spPr/>
      <dgm:t>
        <a:bodyPr/>
        <a:lstStyle/>
        <a:p>
          <a:endParaRPr lang="et-EE"/>
        </a:p>
      </dgm:t>
    </dgm:pt>
    <dgm:pt modelId="{61F27345-E5D4-47EA-A616-495F823DFFF8}">
      <dgm:prSet phldrT="[Text]" custT="1"/>
      <dgm:spPr/>
      <dgm:t>
        <a:bodyPr/>
        <a:lstStyle/>
        <a:p>
          <a:r>
            <a:rPr lang="et-EE" sz="2400" dirty="0"/>
            <a:t>Kuidas pidada taimekasvatuse ja toodangu arvestust</a:t>
          </a:r>
        </a:p>
      </dgm:t>
    </dgm:pt>
    <dgm:pt modelId="{8F4876B1-F2E1-4782-A567-9DF8FD327E85}" type="parTrans" cxnId="{8030AFDB-345D-4D8B-A5B8-107055E96F35}">
      <dgm:prSet/>
      <dgm:spPr/>
      <dgm:t>
        <a:bodyPr/>
        <a:lstStyle/>
        <a:p>
          <a:endParaRPr lang="et-EE"/>
        </a:p>
      </dgm:t>
    </dgm:pt>
    <dgm:pt modelId="{AAD3775D-40CF-4880-A548-F4B9A781D2C3}" type="sibTrans" cxnId="{8030AFDB-345D-4D8B-A5B8-107055E96F35}">
      <dgm:prSet/>
      <dgm:spPr/>
      <dgm:t>
        <a:bodyPr/>
        <a:lstStyle/>
        <a:p>
          <a:endParaRPr lang="et-EE"/>
        </a:p>
      </dgm:t>
    </dgm:pt>
    <dgm:pt modelId="{09A43EEE-9E4B-4FC3-91D9-D7AFB206D9EA}">
      <dgm:prSet phldrT="[Text]" custT="1"/>
      <dgm:spPr/>
      <dgm:t>
        <a:bodyPr/>
        <a:lstStyle/>
        <a:p>
          <a:r>
            <a:rPr lang="et-EE" sz="2400" dirty="0"/>
            <a:t>Kuidas mõjutavad toetused ettevõtte majandustulemust </a:t>
          </a:r>
        </a:p>
      </dgm:t>
    </dgm:pt>
    <dgm:pt modelId="{356E6205-80B0-49D8-91B3-29E3431055B1}" type="parTrans" cxnId="{C5C93775-A3F7-4CE9-823D-6F5F8346FD9C}">
      <dgm:prSet/>
      <dgm:spPr/>
      <dgm:t>
        <a:bodyPr/>
        <a:lstStyle/>
        <a:p>
          <a:endParaRPr lang="et-EE"/>
        </a:p>
      </dgm:t>
    </dgm:pt>
    <dgm:pt modelId="{6CE8E038-B7CA-4D05-B1C4-20F40B49F539}" type="sibTrans" cxnId="{C5C93775-A3F7-4CE9-823D-6F5F8346FD9C}">
      <dgm:prSet/>
      <dgm:spPr/>
      <dgm:t>
        <a:bodyPr/>
        <a:lstStyle/>
        <a:p>
          <a:endParaRPr lang="et-EE"/>
        </a:p>
      </dgm:t>
    </dgm:pt>
    <dgm:pt modelId="{3ECFC2B4-1BE4-4F09-9C04-5B4043147354}">
      <dgm:prSet phldrT="[Text]" custT="1"/>
      <dgm:spPr/>
      <dgm:t>
        <a:bodyPr/>
        <a:lstStyle/>
        <a:p>
          <a:r>
            <a:rPr lang="et-EE" sz="2400" dirty="0"/>
            <a:t>Kuna arvestada kulu, kuna vara</a:t>
          </a:r>
        </a:p>
      </dgm:t>
    </dgm:pt>
    <dgm:pt modelId="{2BD26CFE-B1FE-49F2-BE6E-F5E030937365}" type="parTrans" cxnId="{7E7FE40D-8D96-4D60-B56E-0541E632CEF6}">
      <dgm:prSet/>
      <dgm:spPr/>
      <dgm:t>
        <a:bodyPr/>
        <a:lstStyle/>
        <a:p>
          <a:endParaRPr lang="et-EE"/>
        </a:p>
      </dgm:t>
    </dgm:pt>
    <dgm:pt modelId="{1035C90F-8BD1-4753-9B86-5E7DD0AFAE1C}" type="sibTrans" cxnId="{7E7FE40D-8D96-4D60-B56E-0541E632CEF6}">
      <dgm:prSet/>
      <dgm:spPr/>
      <dgm:t>
        <a:bodyPr/>
        <a:lstStyle/>
        <a:p>
          <a:endParaRPr lang="et-EE"/>
        </a:p>
      </dgm:t>
    </dgm:pt>
    <dgm:pt modelId="{803277D0-253A-46BA-93D1-69E4DE3C9F3E}">
      <dgm:prSet phldrT="[Text]" custT="1"/>
      <dgm:spPr/>
      <dgm:t>
        <a:bodyPr/>
        <a:lstStyle/>
        <a:p>
          <a:r>
            <a:rPr lang="et-EE" sz="2400" dirty="0"/>
            <a:t>Mida pead teadma finantssuhtarvudest</a:t>
          </a:r>
        </a:p>
      </dgm:t>
    </dgm:pt>
    <dgm:pt modelId="{B496AE17-68BB-4399-A263-A0EC8A3F5AE7}" type="parTrans" cxnId="{A9553179-A154-4816-8CF8-3606B8559542}">
      <dgm:prSet/>
      <dgm:spPr/>
      <dgm:t>
        <a:bodyPr/>
        <a:lstStyle/>
        <a:p>
          <a:endParaRPr lang="et-EE"/>
        </a:p>
      </dgm:t>
    </dgm:pt>
    <dgm:pt modelId="{44F0995D-EC3E-4330-AAB8-80C75F7A06BD}" type="sibTrans" cxnId="{A9553179-A154-4816-8CF8-3606B8559542}">
      <dgm:prSet/>
      <dgm:spPr/>
      <dgm:t>
        <a:bodyPr/>
        <a:lstStyle/>
        <a:p>
          <a:endParaRPr lang="et-EE"/>
        </a:p>
      </dgm:t>
    </dgm:pt>
    <dgm:pt modelId="{A9214A37-7287-4D79-B670-BEF6F430982D}" type="pres">
      <dgm:prSet presAssocID="{C4E91400-E445-428D-AAA1-E574086CDD03}" presName="diagram" presStyleCnt="0">
        <dgm:presLayoutVars>
          <dgm:dir/>
          <dgm:resizeHandles val="exact"/>
        </dgm:presLayoutVars>
      </dgm:prSet>
      <dgm:spPr/>
    </dgm:pt>
    <dgm:pt modelId="{BD4FF94F-54CF-48F8-B97C-07010505EE4C}" type="pres">
      <dgm:prSet presAssocID="{D2D11F56-AC46-4973-8BFD-B797381D0063}" presName="node" presStyleLbl="node1" presStyleIdx="0" presStyleCnt="5">
        <dgm:presLayoutVars>
          <dgm:bulletEnabled val="1"/>
        </dgm:presLayoutVars>
      </dgm:prSet>
      <dgm:spPr/>
    </dgm:pt>
    <dgm:pt modelId="{189FD24C-02DA-4AA1-929A-82510BD0AED7}" type="pres">
      <dgm:prSet presAssocID="{FF0445FA-A59B-4B8A-BF39-A40AC09588B7}" presName="sibTrans" presStyleCnt="0"/>
      <dgm:spPr/>
    </dgm:pt>
    <dgm:pt modelId="{6E475782-11CC-4203-8DDC-8E29A906AC1E}" type="pres">
      <dgm:prSet presAssocID="{61F27345-E5D4-47EA-A616-495F823DFFF8}" presName="node" presStyleLbl="node1" presStyleIdx="1" presStyleCnt="5">
        <dgm:presLayoutVars>
          <dgm:bulletEnabled val="1"/>
        </dgm:presLayoutVars>
      </dgm:prSet>
      <dgm:spPr/>
    </dgm:pt>
    <dgm:pt modelId="{7ADB5DEE-CF23-4E75-9077-DDE792C3EB1F}" type="pres">
      <dgm:prSet presAssocID="{AAD3775D-40CF-4880-A548-F4B9A781D2C3}" presName="sibTrans" presStyleCnt="0"/>
      <dgm:spPr/>
    </dgm:pt>
    <dgm:pt modelId="{AEA6A29D-259D-479E-9510-287F36D02E18}" type="pres">
      <dgm:prSet presAssocID="{09A43EEE-9E4B-4FC3-91D9-D7AFB206D9EA}" presName="node" presStyleLbl="node1" presStyleIdx="2" presStyleCnt="5">
        <dgm:presLayoutVars>
          <dgm:bulletEnabled val="1"/>
        </dgm:presLayoutVars>
      </dgm:prSet>
      <dgm:spPr/>
    </dgm:pt>
    <dgm:pt modelId="{8FCFD126-9EAB-4EDF-B7F9-7317E8E3B646}" type="pres">
      <dgm:prSet presAssocID="{6CE8E038-B7CA-4D05-B1C4-20F40B49F539}" presName="sibTrans" presStyleCnt="0"/>
      <dgm:spPr/>
    </dgm:pt>
    <dgm:pt modelId="{BE6D4565-A81C-453D-9DE7-19D0EEFAB1D3}" type="pres">
      <dgm:prSet presAssocID="{3ECFC2B4-1BE4-4F09-9C04-5B4043147354}" presName="node" presStyleLbl="node1" presStyleIdx="3" presStyleCnt="5">
        <dgm:presLayoutVars>
          <dgm:bulletEnabled val="1"/>
        </dgm:presLayoutVars>
      </dgm:prSet>
      <dgm:spPr/>
    </dgm:pt>
    <dgm:pt modelId="{58A6113B-5E82-44E0-97F1-F396B63A65B7}" type="pres">
      <dgm:prSet presAssocID="{1035C90F-8BD1-4753-9B86-5E7DD0AFAE1C}" presName="sibTrans" presStyleCnt="0"/>
      <dgm:spPr/>
    </dgm:pt>
    <dgm:pt modelId="{7776A4DA-6286-4AE3-B389-F89AEBC5C26D}" type="pres">
      <dgm:prSet presAssocID="{803277D0-253A-46BA-93D1-69E4DE3C9F3E}" presName="node" presStyleLbl="node1" presStyleIdx="4" presStyleCnt="5" custLinFactNeighborX="1176" custLinFactNeighborY="2013">
        <dgm:presLayoutVars>
          <dgm:bulletEnabled val="1"/>
        </dgm:presLayoutVars>
      </dgm:prSet>
      <dgm:spPr/>
    </dgm:pt>
  </dgm:ptLst>
  <dgm:cxnLst>
    <dgm:cxn modelId="{7E7FE40D-8D96-4D60-B56E-0541E632CEF6}" srcId="{C4E91400-E445-428D-AAA1-E574086CDD03}" destId="{3ECFC2B4-1BE4-4F09-9C04-5B4043147354}" srcOrd="3" destOrd="0" parTransId="{2BD26CFE-B1FE-49F2-BE6E-F5E030937365}" sibTransId="{1035C90F-8BD1-4753-9B86-5E7DD0AFAE1C}"/>
    <dgm:cxn modelId="{BA7E3414-B0FF-4583-A8A7-C3892B93F658}" type="presOf" srcId="{61F27345-E5D4-47EA-A616-495F823DFFF8}" destId="{6E475782-11CC-4203-8DDC-8E29A906AC1E}" srcOrd="0" destOrd="0" presId="urn:microsoft.com/office/officeart/2005/8/layout/default"/>
    <dgm:cxn modelId="{7F2DC320-542F-4FCC-B5BC-9A8B3124D66B}" srcId="{C4E91400-E445-428D-AAA1-E574086CDD03}" destId="{D2D11F56-AC46-4973-8BFD-B797381D0063}" srcOrd="0" destOrd="0" parTransId="{F2A6EC27-12C3-4AB7-9444-E0D9E5AAFE65}" sibTransId="{FF0445FA-A59B-4B8A-BF39-A40AC09588B7}"/>
    <dgm:cxn modelId="{2FFF5224-FA07-4532-9DD5-5B162E9A05E1}" type="presOf" srcId="{09A43EEE-9E4B-4FC3-91D9-D7AFB206D9EA}" destId="{AEA6A29D-259D-479E-9510-287F36D02E18}" srcOrd="0" destOrd="0" presId="urn:microsoft.com/office/officeart/2005/8/layout/default"/>
    <dgm:cxn modelId="{E5A28967-F1AA-4309-8BC2-82011D5A9D72}" type="presOf" srcId="{803277D0-253A-46BA-93D1-69E4DE3C9F3E}" destId="{7776A4DA-6286-4AE3-B389-F89AEBC5C26D}" srcOrd="0" destOrd="0" presId="urn:microsoft.com/office/officeart/2005/8/layout/default"/>
    <dgm:cxn modelId="{C5C93775-A3F7-4CE9-823D-6F5F8346FD9C}" srcId="{C4E91400-E445-428D-AAA1-E574086CDD03}" destId="{09A43EEE-9E4B-4FC3-91D9-D7AFB206D9EA}" srcOrd="2" destOrd="0" parTransId="{356E6205-80B0-49D8-91B3-29E3431055B1}" sibTransId="{6CE8E038-B7CA-4D05-B1C4-20F40B49F539}"/>
    <dgm:cxn modelId="{A9553179-A154-4816-8CF8-3606B8559542}" srcId="{C4E91400-E445-428D-AAA1-E574086CDD03}" destId="{803277D0-253A-46BA-93D1-69E4DE3C9F3E}" srcOrd="4" destOrd="0" parTransId="{B496AE17-68BB-4399-A263-A0EC8A3F5AE7}" sibTransId="{44F0995D-EC3E-4330-AAB8-80C75F7A06BD}"/>
    <dgm:cxn modelId="{0A5B2FC3-D499-415D-8CC0-5C6DBACA07E8}" type="presOf" srcId="{C4E91400-E445-428D-AAA1-E574086CDD03}" destId="{A9214A37-7287-4D79-B670-BEF6F430982D}" srcOrd="0" destOrd="0" presId="urn:microsoft.com/office/officeart/2005/8/layout/default"/>
    <dgm:cxn modelId="{291626CB-E6D0-4A5F-9AB0-A3B971C808F0}" type="presOf" srcId="{D2D11F56-AC46-4973-8BFD-B797381D0063}" destId="{BD4FF94F-54CF-48F8-B97C-07010505EE4C}" srcOrd="0" destOrd="0" presId="urn:microsoft.com/office/officeart/2005/8/layout/default"/>
    <dgm:cxn modelId="{8030AFDB-345D-4D8B-A5B8-107055E96F35}" srcId="{C4E91400-E445-428D-AAA1-E574086CDD03}" destId="{61F27345-E5D4-47EA-A616-495F823DFFF8}" srcOrd="1" destOrd="0" parTransId="{8F4876B1-F2E1-4782-A567-9DF8FD327E85}" sibTransId="{AAD3775D-40CF-4880-A548-F4B9A781D2C3}"/>
    <dgm:cxn modelId="{1C2FE3F0-C637-4250-9B66-4E43793104D8}" type="presOf" srcId="{3ECFC2B4-1BE4-4F09-9C04-5B4043147354}" destId="{BE6D4565-A81C-453D-9DE7-19D0EEFAB1D3}" srcOrd="0" destOrd="0" presId="urn:microsoft.com/office/officeart/2005/8/layout/default"/>
    <dgm:cxn modelId="{1F03CEBE-0AA1-42EE-8D2C-DEF7B0B80F38}" type="presParOf" srcId="{A9214A37-7287-4D79-B670-BEF6F430982D}" destId="{BD4FF94F-54CF-48F8-B97C-07010505EE4C}" srcOrd="0" destOrd="0" presId="urn:microsoft.com/office/officeart/2005/8/layout/default"/>
    <dgm:cxn modelId="{DE6856E9-6EEA-4DA5-8059-B299F8DA838D}" type="presParOf" srcId="{A9214A37-7287-4D79-B670-BEF6F430982D}" destId="{189FD24C-02DA-4AA1-929A-82510BD0AED7}" srcOrd="1" destOrd="0" presId="urn:microsoft.com/office/officeart/2005/8/layout/default"/>
    <dgm:cxn modelId="{2C12EC17-910F-4C56-8148-27AF2AACE400}" type="presParOf" srcId="{A9214A37-7287-4D79-B670-BEF6F430982D}" destId="{6E475782-11CC-4203-8DDC-8E29A906AC1E}" srcOrd="2" destOrd="0" presId="urn:microsoft.com/office/officeart/2005/8/layout/default"/>
    <dgm:cxn modelId="{0281DD74-E79B-45FA-AD42-40DAEF89F503}" type="presParOf" srcId="{A9214A37-7287-4D79-B670-BEF6F430982D}" destId="{7ADB5DEE-CF23-4E75-9077-DDE792C3EB1F}" srcOrd="3" destOrd="0" presId="urn:microsoft.com/office/officeart/2005/8/layout/default"/>
    <dgm:cxn modelId="{C2B868FC-223E-41B4-99E1-5ACFCF6FDA15}" type="presParOf" srcId="{A9214A37-7287-4D79-B670-BEF6F430982D}" destId="{AEA6A29D-259D-479E-9510-287F36D02E18}" srcOrd="4" destOrd="0" presId="urn:microsoft.com/office/officeart/2005/8/layout/default"/>
    <dgm:cxn modelId="{E6BED529-8D52-4F36-8213-C3A537D07F59}" type="presParOf" srcId="{A9214A37-7287-4D79-B670-BEF6F430982D}" destId="{8FCFD126-9EAB-4EDF-B7F9-7317E8E3B646}" srcOrd="5" destOrd="0" presId="urn:microsoft.com/office/officeart/2005/8/layout/default"/>
    <dgm:cxn modelId="{8C3914D6-ADD4-4CD2-A8E3-CDECC6F58E54}" type="presParOf" srcId="{A9214A37-7287-4D79-B670-BEF6F430982D}" destId="{BE6D4565-A81C-453D-9DE7-19D0EEFAB1D3}" srcOrd="6" destOrd="0" presId="urn:microsoft.com/office/officeart/2005/8/layout/default"/>
    <dgm:cxn modelId="{741EB34F-62B2-46EA-B8E6-F31F3D008A70}" type="presParOf" srcId="{A9214A37-7287-4D79-B670-BEF6F430982D}" destId="{58A6113B-5E82-44E0-97F1-F396B63A65B7}" srcOrd="7" destOrd="0" presId="urn:microsoft.com/office/officeart/2005/8/layout/default"/>
    <dgm:cxn modelId="{03306ADA-3EE0-4980-80AB-488D092FAA6E}" type="presParOf" srcId="{A9214A37-7287-4D79-B670-BEF6F430982D}" destId="{7776A4DA-6286-4AE3-B389-F89AEBC5C26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FF94F-54CF-48F8-B97C-07010505EE4C}">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loomade, söötade arvestust  </a:t>
          </a:r>
        </a:p>
      </dsp:txBody>
      <dsp:txXfrm>
        <a:off x="0" y="39687"/>
        <a:ext cx="3286125" cy="1971675"/>
      </dsp:txXfrm>
    </dsp:sp>
    <dsp:sp modelId="{6E475782-11CC-4203-8DDC-8E29A906AC1E}">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taimekasvatuse ja toodangu arvestust</a:t>
          </a:r>
        </a:p>
      </dsp:txBody>
      <dsp:txXfrm>
        <a:off x="3614737" y="39687"/>
        <a:ext cx="3286125" cy="1971675"/>
      </dsp:txXfrm>
    </dsp:sp>
    <dsp:sp modelId="{AEA6A29D-259D-479E-9510-287F36D02E18}">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mõjutavad toetused ettevõtte majandustulemust </a:t>
          </a:r>
        </a:p>
      </dsp:txBody>
      <dsp:txXfrm>
        <a:off x="7229475" y="39687"/>
        <a:ext cx="3286125" cy="1971675"/>
      </dsp:txXfrm>
    </dsp:sp>
    <dsp:sp modelId="{BE6D4565-A81C-453D-9DE7-19D0EEFAB1D3}">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Kuna arvestada kulu, kuna vara</a:t>
          </a:r>
        </a:p>
      </dsp:txBody>
      <dsp:txXfrm>
        <a:off x="1807368" y="2339975"/>
        <a:ext cx="3286125" cy="1971675"/>
      </dsp:txXfrm>
    </dsp:sp>
    <dsp:sp modelId="{7776A4DA-6286-4AE3-B389-F89AEBC5C26D}">
      <dsp:nvSpPr>
        <dsp:cNvPr id="0" name=""/>
        <dsp:cNvSpPr/>
      </dsp:nvSpPr>
      <dsp:spPr>
        <a:xfrm>
          <a:off x="5460751" y="2379663"/>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Mida pead teadma finantssuhtarvudest</a:t>
          </a:r>
        </a:p>
      </dsp:txBody>
      <dsp:txXfrm>
        <a:off x="5460751" y="2379663"/>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6C651-9C74-4764-8192-910E629281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48626982-C709-41FF-ABD7-64AA73BD4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E484B6A5-C0A8-45B2-BEE6-B9C709087EE7}"/>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99B3D428-A527-4508-A9F5-2F46880117C2}"/>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FDEF4AE-89EA-4E78-8481-392CD2C2C4C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72366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6EEE-BF8A-4B6F-A19F-A9B2F0C7C8B0}"/>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3B51430E-C0E4-420F-A2AF-B4AEA2B47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A2404456-0C8A-44F7-B376-39EB1A1E815E}"/>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E095DC4D-6F0B-49EE-B269-155736BADA03}"/>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AE9EE42-F662-4E11-87B5-72A290F0E8F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3146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BBC9-FBA9-4D66-809C-BC1FE115CC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676BABBB-C326-4CC4-960E-723D66044C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F2A65BFF-9B89-46D4-905D-3BF12F7D322A}"/>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1A457A3E-3E14-4E77-B50F-1B82B3C2A50B}"/>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059B8095-0A85-4142-AC83-9B4CA611766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87543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827F-32B2-434B-9774-729D1B6171FF}"/>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0BCDE1DB-23E8-43F5-A1BA-9418E74637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7BCCD29C-82F9-4622-9E38-81971EA92C11}"/>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CEDBB11B-8D6B-4B8B-9B70-48B774510859}"/>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8E9D8C8-556F-4654-89D4-68C93DF978D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50491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FDA49-ECC5-4924-AB0B-6B0AEBAA16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45A2BD8C-61EB-43E9-A6F2-1889469CD5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E9B7C0-B6A7-4A08-B4E0-5124CEB1FAC7}"/>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C1591391-65CB-4739-BFD2-1B503038503D}"/>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801E9335-5D87-4AB7-A53F-F4BA03C20F8A}"/>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40441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9F81-63A0-49D2-8E94-89552128BF95}"/>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6E0EF5A0-8592-4432-9A1F-48D31FBB38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EBC27877-93CE-4444-A7BD-DB9BFC22E7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F0ACD89A-8430-4654-AEB1-8DA873C0F6A1}"/>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6" name="Footer Placeholder 5">
            <a:extLst>
              <a:ext uri="{FF2B5EF4-FFF2-40B4-BE49-F238E27FC236}">
                <a16:creationId xmlns:a16="http://schemas.microsoft.com/office/drawing/2014/main" id="{E3D5F1C6-D479-4A78-908E-99B36BF498CA}"/>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78287CF-C1FF-4074-AA4C-940B5B95BE1E}"/>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17705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0188-CF5C-4438-A658-9C7A078E72A3}"/>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919BD82F-D478-43EA-A14B-0A8D7D849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EB4BC1B-C49A-4025-9A73-F4BA6938E2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22EB3821-3DA3-4878-B2EC-86895868BE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E8BA2D-9D25-40D7-896D-AC48BEA6CC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67E1AF95-9FF1-4C8F-9402-95AFE965A988}"/>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8" name="Footer Placeholder 7">
            <a:extLst>
              <a:ext uri="{FF2B5EF4-FFF2-40B4-BE49-F238E27FC236}">
                <a16:creationId xmlns:a16="http://schemas.microsoft.com/office/drawing/2014/main" id="{D5F604F8-E85F-4DCB-A392-95B42A558BFC}"/>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39C81F3D-3174-416E-A388-E930A2CEEF6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08206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F5C8-53D2-4D74-A1BC-7BB79A9C337A}"/>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77547F2E-B318-4A8C-AF9A-483D40E86728}"/>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4" name="Footer Placeholder 3">
            <a:extLst>
              <a:ext uri="{FF2B5EF4-FFF2-40B4-BE49-F238E27FC236}">
                <a16:creationId xmlns:a16="http://schemas.microsoft.com/office/drawing/2014/main" id="{9209FA06-9AF3-4BA9-8071-2376A50EBA25}"/>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4F83FBD5-8825-43CA-AA05-2587B5B40B2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331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5758F2-AA33-4981-A6C8-835424380758}"/>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3" name="Footer Placeholder 2">
            <a:extLst>
              <a:ext uri="{FF2B5EF4-FFF2-40B4-BE49-F238E27FC236}">
                <a16:creationId xmlns:a16="http://schemas.microsoft.com/office/drawing/2014/main" id="{37CFF98F-091C-4061-98A8-3FD85EB0AB74}"/>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EA7EBFD6-1BD2-4A29-8DD8-C4DD37AFFE90}"/>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6536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C6A22-D673-479F-BB13-29EAFB16C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01CEEE9E-2F53-4FA3-BE43-2446778B9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022B5F11-73D0-4F63-A8D8-3685C4463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52BACF-C27F-4796-8EE5-7694720EEF82}"/>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6" name="Footer Placeholder 5">
            <a:extLst>
              <a:ext uri="{FF2B5EF4-FFF2-40B4-BE49-F238E27FC236}">
                <a16:creationId xmlns:a16="http://schemas.microsoft.com/office/drawing/2014/main" id="{B7A8548C-6DC3-45A5-807C-D593A77E0369}"/>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E86D373-AB25-4206-9034-568E90F8EFB1}"/>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415195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9321-2AFE-4BA5-B915-605478BDDE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797C5666-BE40-45BB-9131-0363527F1D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C676A037-632E-4690-9AE6-25CD15800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A21F77-8547-461D-A8E0-A32CDCA506F7}"/>
              </a:ext>
            </a:extLst>
          </p:cNvPr>
          <p:cNvSpPr>
            <a:spLocks noGrp="1"/>
          </p:cNvSpPr>
          <p:nvPr>
            <p:ph type="dt" sz="half" idx="10"/>
          </p:nvPr>
        </p:nvSpPr>
        <p:spPr/>
        <p:txBody>
          <a:bodyPr/>
          <a:lstStyle/>
          <a:p>
            <a:fld id="{64C40B3A-AFB5-460D-81EC-6A3DD5D657B9}" type="datetimeFigureOut">
              <a:rPr lang="et-EE" smtClean="0"/>
              <a:t>12.04.2022</a:t>
            </a:fld>
            <a:endParaRPr lang="et-EE"/>
          </a:p>
        </p:txBody>
      </p:sp>
      <p:sp>
        <p:nvSpPr>
          <p:cNvPr id="6" name="Footer Placeholder 5">
            <a:extLst>
              <a:ext uri="{FF2B5EF4-FFF2-40B4-BE49-F238E27FC236}">
                <a16:creationId xmlns:a16="http://schemas.microsoft.com/office/drawing/2014/main" id="{EA4376F7-534E-4892-88EF-20A161DCD92E}"/>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EE54D988-7BBB-4783-A366-8B691C7A7065}"/>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16809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8D7E9D-3515-4501-874A-E130920FAA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DF3AA045-3333-4C56-8A53-5C3003FD66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20BB2869-BF93-48F3-A47B-8DA141970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40B3A-AFB5-460D-81EC-6A3DD5D657B9}" type="datetimeFigureOut">
              <a:rPr lang="et-EE" smtClean="0"/>
              <a:t>12.04.2022</a:t>
            </a:fld>
            <a:endParaRPr lang="et-EE"/>
          </a:p>
        </p:txBody>
      </p:sp>
      <p:sp>
        <p:nvSpPr>
          <p:cNvPr id="5" name="Footer Placeholder 4">
            <a:extLst>
              <a:ext uri="{FF2B5EF4-FFF2-40B4-BE49-F238E27FC236}">
                <a16:creationId xmlns:a16="http://schemas.microsoft.com/office/drawing/2014/main" id="{59AEFA4B-7CFB-447D-9916-95C733386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77F9D122-753F-43D3-9E1E-CD85EAD4E8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8EAB8-7194-4CF9-B167-CF2604FDABB5}" type="slidenum">
              <a:rPr lang="et-EE" smtClean="0"/>
              <a:t>‹#›</a:t>
            </a:fld>
            <a:endParaRPr lang="et-EE"/>
          </a:p>
        </p:txBody>
      </p:sp>
    </p:spTree>
    <p:extLst>
      <p:ext uri="{BB962C8B-B14F-4D97-AF65-F5344CB8AC3E}">
        <p14:creationId xmlns:p14="http://schemas.microsoft.com/office/powerpoint/2010/main" val="388751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riigiteataja.ee/akt/13012201500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riigiteataja.ee/akt/129122012031?leiaKehtiv#para50b1" TargetMode="External"/><Relationship Id="rId2" Type="http://schemas.openxmlformats.org/officeDocument/2006/relationships/hyperlink" Target="https://www.riigiteataja.ee/akt/129122012031?leiaKehtiv#para4lg5" TargetMode="External"/><Relationship Id="rId1" Type="http://schemas.openxmlformats.org/officeDocument/2006/relationships/slideLayout" Target="../slideLayouts/slideLayout2.xml"/><Relationship Id="rId4" Type="http://schemas.openxmlformats.org/officeDocument/2006/relationships/hyperlink" Target="https://www.riigiteataja.ee/akt/128122018052#para41"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C2D4-ED86-44EC-9A1E-4B91F65D711E}"/>
              </a:ext>
            </a:extLst>
          </p:cNvPr>
          <p:cNvSpPr>
            <a:spLocks noGrp="1"/>
          </p:cNvSpPr>
          <p:nvPr>
            <p:ph type="ctrTitle"/>
          </p:nvPr>
        </p:nvSpPr>
        <p:spPr/>
        <p:txBody>
          <a:bodyPr>
            <a:normAutofit/>
          </a:bodyPr>
          <a:lstStyle/>
          <a:p>
            <a:r>
              <a:rPr lang="et-EE" sz="3200" b="1" dirty="0">
                <a:latin typeface="Tahoma" panose="020B0604030504040204" pitchFamily="34" charset="0"/>
                <a:ea typeface="Tahoma" panose="020B0604030504040204" pitchFamily="34" charset="0"/>
                <a:cs typeface="Tahoma" panose="020B0604030504040204" pitchFamily="34" charset="0"/>
              </a:rPr>
              <a:t>Põllumajandusettevõtte raamatupidamine ja aastaaruande koostamine</a:t>
            </a:r>
          </a:p>
        </p:txBody>
      </p:sp>
      <p:sp>
        <p:nvSpPr>
          <p:cNvPr id="3" name="Subtitle 2">
            <a:extLst>
              <a:ext uri="{FF2B5EF4-FFF2-40B4-BE49-F238E27FC236}">
                <a16:creationId xmlns:a16="http://schemas.microsoft.com/office/drawing/2014/main" id="{CCFAF2D1-4C4C-4561-B055-F39179183CB6}"/>
              </a:ext>
            </a:extLst>
          </p:cNvPr>
          <p:cNvSpPr>
            <a:spLocks noGrp="1"/>
          </p:cNvSpPr>
          <p:nvPr>
            <p:ph type="subTitle" idx="1"/>
          </p:nvPr>
        </p:nvSpPr>
        <p:spPr/>
        <p:txBody>
          <a:bodyPr/>
          <a:lstStyle/>
          <a:p>
            <a:endParaRPr lang="et-EE" dirty="0"/>
          </a:p>
          <a:p>
            <a:r>
              <a:rPr lang="et-EE" dirty="0"/>
              <a:t>Lektor: Aino Vooro</a:t>
            </a:r>
          </a:p>
        </p:txBody>
      </p:sp>
      <p:pic>
        <p:nvPicPr>
          <p:cNvPr id="4" name="Picture 3">
            <a:extLst>
              <a:ext uri="{FF2B5EF4-FFF2-40B4-BE49-F238E27FC236}">
                <a16:creationId xmlns:a16="http://schemas.microsoft.com/office/drawing/2014/main" id="{E03A92F9-0EFF-40F9-9EB9-F6625A1858C6}"/>
              </a:ext>
            </a:extLst>
          </p:cNvPr>
          <p:cNvPicPr>
            <a:picLocks noChangeAspect="1"/>
          </p:cNvPicPr>
          <p:nvPr/>
        </p:nvPicPr>
        <p:blipFill>
          <a:blip r:embed="rId2"/>
          <a:stretch>
            <a:fillRect/>
          </a:stretch>
        </p:blipFill>
        <p:spPr>
          <a:xfrm>
            <a:off x="4367212" y="87313"/>
            <a:ext cx="4695825" cy="2228850"/>
          </a:xfrm>
          <a:prstGeom prst="rect">
            <a:avLst/>
          </a:prstGeom>
        </p:spPr>
      </p:pic>
    </p:spTree>
    <p:extLst>
      <p:ext uri="{BB962C8B-B14F-4D97-AF65-F5344CB8AC3E}">
        <p14:creationId xmlns:p14="http://schemas.microsoft.com/office/powerpoint/2010/main" val="226870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A6EA-D763-4268-AC7C-A47EFABEC9A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Majandustehingute dokumenteerimine ja kirjendamine (RPS § 6)</a:t>
            </a:r>
          </a:p>
        </p:txBody>
      </p:sp>
      <p:sp>
        <p:nvSpPr>
          <p:cNvPr id="3" name="Content Placeholder 2">
            <a:extLst>
              <a:ext uri="{FF2B5EF4-FFF2-40B4-BE49-F238E27FC236}">
                <a16:creationId xmlns:a16="http://schemas.microsoft.com/office/drawing/2014/main" id="{0DF42AD5-94F1-4F45-A11A-FC20F812943E}"/>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on </a:t>
            </a:r>
            <a:r>
              <a:rPr lang="et-EE" sz="2000" b="1" dirty="0">
                <a:latin typeface="Tahoma" panose="020B0604030504040204" pitchFamily="34" charset="0"/>
                <a:ea typeface="Tahoma" panose="020B0604030504040204" pitchFamily="34" charset="0"/>
                <a:cs typeface="Tahoma" panose="020B0604030504040204" pitchFamily="34" charset="0"/>
              </a:rPr>
              <a:t>kohustatud kõiki majandustehinguid dokumenteerima </a:t>
            </a:r>
            <a:r>
              <a:rPr lang="et-EE" sz="2000" dirty="0">
                <a:latin typeface="Tahoma" panose="020B0604030504040204" pitchFamily="34" charset="0"/>
                <a:ea typeface="Tahoma" panose="020B0604030504040204" pitchFamily="34" charset="0"/>
                <a:cs typeface="Tahoma" panose="020B0604030504040204" pitchFamily="34" charset="0"/>
              </a:rPr>
              <a:t>ning kirjendama raamatupidamisregistrites mõistliku aja jooksul pärast majandustehingu toimumist selliselt, et oleks tagatud õigusaktidega ettenähtud aruannete tähtaegne esitamine.</a:t>
            </a:r>
          </a:p>
          <a:p>
            <a:r>
              <a:rPr lang="et-EE" sz="2000" dirty="0">
                <a:latin typeface="Tahoma" panose="020B0604030504040204" pitchFamily="34" charset="0"/>
                <a:ea typeface="Tahoma" panose="020B0604030504040204" pitchFamily="34" charset="0"/>
                <a:cs typeface="Tahoma" panose="020B0604030504040204" pitchFamily="34" charset="0"/>
              </a:rPr>
              <a:t>Iga raamatupidamiskirjendi aluseks on majandustehingut tõendav algdokument või algdokumentide alusel koostatud koonddokument.</a:t>
            </a:r>
          </a:p>
        </p:txBody>
      </p:sp>
    </p:spTree>
    <p:extLst>
      <p:ext uri="{BB962C8B-B14F-4D97-AF65-F5344CB8AC3E}">
        <p14:creationId xmlns:p14="http://schemas.microsoft.com/office/powerpoint/2010/main" val="538071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43DDF-7657-43B3-B4EF-C4355FA0B666}"/>
              </a:ext>
            </a:extLst>
          </p:cNvPr>
          <p:cNvSpPr>
            <a:spLocks noGrp="1"/>
          </p:cNvSpPr>
          <p:nvPr>
            <p:ph type="title"/>
          </p:nvPr>
        </p:nvSpPr>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Algdokument (RPS § 7)</a:t>
            </a:r>
          </a:p>
        </p:txBody>
      </p:sp>
      <p:sp>
        <p:nvSpPr>
          <p:cNvPr id="3" name="Content Placeholder 2">
            <a:extLst>
              <a:ext uri="{FF2B5EF4-FFF2-40B4-BE49-F238E27FC236}">
                <a16:creationId xmlns:a16="http://schemas.microsoft.com/office/drawing/2014/main" id="{90D892D0-CCDE-43A8-AC18-CDEA98591C8E}"/>
              </a:ext>
            </a:extLst>
          </p:cNvPr>
          <p:cNvSpPr>
            <a:spLocks noGrp="1"/>
          </p:cNvSpPr>
          <p:nvPr>
            <p:ph idx="1"/>
          </p:nvPr>
        </p:nvSpPr>
        <p:spPr/>
        <p:txBody>
          <a:bodyPr>
            <a:noAutofit/>
          </a:bodyPr>
          <a:lstStyle/>
          <a:p>
            <a:r>
              <a:rPr lang="et-EE" sz="2000" dirty="0"/>
              <a:t>Raamatupidamise algdokument on tõend, mille sisu ja vorm peavad vajaduse korral võimaldama kompetentsele ja sõltumatule osapoolele tõendada majandustehingu toimumise asjaolusid ja tõepärasust.</a:t>
            </a:r>
          </a:p>
          <a:p>
            <a:r>
              <a:rPr lang="et-EE" sz="2000" dirty="0"/>
              <a:t>Kui seaduses või selle alusel antud määruses ei ole sätestatud teisiti, peab algdokument sisaldama majandustehingu kohta vähemalt järgmisi andmeid:</a:t>
            </a:r>
          </a:p>
          <a:p>
            <a:pPr marL="0" indent="0">
              <a:buNone/>
            </a:pPr>
            <a:r>
              <a:rPr lang="et-EE" sz="2000" dirty="0"/>
              <a:t>  1) toimumisaeg;</a:t>
            </a:r>
          </a:p>
          <a:p>
            <a:pPr marL="0" indent="0">
              <a:buNone/>
            </a:pPr>
            <a:r>
              <a:rPr lang="et-EE" sz="2000" dirty="0"/>
              <a:t>  2) majandusliku sisu kirjeldus;</a:t>
            </a:r>
          </a:p>
          <a:p>
            <a:pPr marL="0" indent="0">
              <a:buNone/>
            </a:pPr>
            <a:r>
              <a:rPr lang="et-EE" sz="2000" dirty="0"/>
              <a:t>  3) arvnäitajad, näiteks kogus, hind ja summa.</a:t>
            </a:r>
          </a:p>
          <a:p>
            <a:r>
              <a:rPr lang="et-EE" sz="2000" dirty="0"/>
              <a:t>Kui raamatupidamiskohustuslase tehingupooleks on raamatupidamiskohustuslane, riigiraamatupidamiskohustuslane või välismaa juriidiline isik, peab kauba võõrandamise või teenuse osutamise kohta esitatud arve sisaldama lisaks ka arve numbrit või muud identifitseerimistunnust ja tehingupooli identifitseerida võimaldavaid andmeid.</a:t>
            </a:r>
          </a:p>
        </p:txBody>
      </p:sp>
    </p:spTree>
    <p:extLst>
      <p:ext uri="{BB962C8B-B14F-4D97-AF65-F5344CB8AC3E}">
        <p14:creationId xmlns:p14="http://schemas.microsoft.com/office/powerpoint/2010/main" val="368998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BDDA-6AA7-4A75-BED4-C335A2F6DBE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kontoplaan (RPS § 8)</a:t>
            </a:r>
          </a:p>
        </p:txBody>
      </p:sp>
      <p:sp>
        <p:nvSpPr>
          <p:cNvPr id="3" name="Content Placeholder 2">
            <a:extLst>
              <a:ext uri="{FF2B5EF4-FFF2-40B4-BE49-F238E27FC236}">
                <a16:creationId xmlns:a16="http://schemas.microsoft.com/office/drawing/2014/main" id="{89EC5F31-D30B-468D-8889-15439B69B176}"/>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koostab kontoplaani (kontode loetelu) majandustehingute ja reguleerimiskannete kirjendamiseks.</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 kontoplaan, kontoplaani järgi algseadistatud artiklid, põllumajandusettevõttele sobiv kasumiaruanne, bilanss ja rahavoogude aruanne. </a:t>
            </a:r>
          </a:p>
          <a:p>
            <a:r>
              <a:rPr lang="et-EE" sz="2000" dirty="0">
                <a:latin typeface="Tahoma" panose="020B0604030504040204" pitchFamily="34" charset="0"/>
                <a:ea typeface="Tahoma" panose="020B0604030504040204" pitchFamily="34" charset="0"/>
                <a:cs typeface="Tahoma" panose="020B0604030504040204" pitchFamily="34" charset="0"/>
              </a:rPr>
              <a:t>Õiglase väärtuse meetodil kajastatavate bioloogiliste varade arvestamiseks tuleb luua kontoplaan ja kasutada vastavaid seoseid</a:t>
            </a: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96520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EDA6C-DBD1-4295-A04A-B993E6C1275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a:t>
            </a:r>
          </a:p>
        </p:txBody>
      </p:sp>
      <p:sp>
        <p:nvSpPr>
          <p:cNvPr id="3" name="Content Placeholder 2">
            <a:extLst>
              <a:ext uri="{FF2B5EF4-FFF2-40B4-BE49-F238E27FC236}">
                <a16:creationId xmlns:a16="http://schemas.microsoft.com/office/drawing/2014/main" id="{4F9AA3FA-9E38-4F44-B68C-1F296CC3361C}"/>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muutuse kajastamisel </a:t>
            </a:r>
            <a:r>
              <a:rPr lang="et-EE" sz="2000" dirty="0">
                <a:latin typeface="Tahoma" panose="020B0604030504040204" pitchFamily="34" charset="0"/>
                <a:ea typeface="Tahoma" panose="020B0604030504040204" pitchFamily="34" charset="0"/>
                <a:cs typeface="Tahoma" panose="020B0604030504040204" pitchFamily="34" charset="0"/>
              </a:rPr>
              <a:t>näidatakse jääkide vähenemist kuluna ning jääkide suurenemist kulude vähendusena („negatiivse kuluna“). </a:t>
            </a:r>
          </a:p>
          <a:p>
            <a:r>
              <a:rPr lang="et-EE" sz="2000" dirty="0">
                <a:latin typeface="Tahoma" panose="020B0604030504040204" pitchFamily="34" charset="0"/>
                <a:ea typeface="Tahoma" panose="020B0604030504040204" pitchFamily="34" charset="0"/>
                <a:cs typeface="Tahoma" panose="020B0604030504040204" pitchFamily="34" charset="0"/>
              </a:rPr>
              <a:t>Kuluna arvestatakse müüdud põllumajandustoodangu maksumust (nt müüdud piima-, noorloomade-, teravilja-, rapsi-, istanduste toodangu- jne maksumust). </a:t>
            </a:r>
          </a:p>
          <a:p>
            <a:r>
              <a:rPr lang="et-EE" sz="2000" dirty="0">
                <a:latin typeface="Tahoma" panose="020B0604030504040204" pitchFamily="34" charset="0"/>
                <a:ea typeface="Tahoma" panose="020B0604030504040204" pitchFamily="34" charset="0"/>
                <a:cs typeface="Tahoma" panose="020B0604030504040204" pitchFamily="34" charset="0"/>
              </a:rPr>
              <a:t>Samas arvestatakse kuluna ka põllumajandustoodangu sisekäivet (nt oma söötade kulu, seemekulu, piima jootmist vasikatele) ning põllumajandustoodangu väärtuse muutust  ehk põllumajandustoodangu ümberhindlus.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Kogu põllumajandusliku toodangu arvelevõtmine toimub läbi antud kirje.</a:t>
            </a:r>
          </a:p>
        </p:txBody>
      </p:sp>
    </p:spTree>
    <p:extLst>
      <p:ext uri="{BB962C8B-B14F-4D97-AF65-F5344CB8AC3E}">
        <p14:creationId xmlns:p14="http://schemas.microsoft.com/office/powerpoint/2010/main" val="323026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CAE5-319E-48BD-A4C0-CB1202934FC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Näide</a:t>
            </a:r>
          </a:p>
        </p:txBody>
      </p:sp>
      <p:sp>
        <p:nvSpPr>
          <p:cNvPr id="3" name="Content Placeholder 2">
            <a:extLst>
              <a:ext uri="{FF2B5EF4-FFF2-40B4-BE49-F238E27FC236}">
                <a16:creationId xmlns:a16="http://schemas.microsoft.com/office/drawing/2014/main" id="{D002E6BE-3194-4A9A-A92C-35978F6C0BEB}"/>
              </a:ext>
            </a:extLst>
          </p:cNvPr>
          <p:cNvSpPr>
            <a:spLocks noGrp="1"/>
          </p:cNvSpPr>
          <p:nvPr>
            <p:ph idx="1"/>
          </p:nvPr>
        </p:nvSpPr>
        <p:spPr/>
        <p:txBody>
          <a:bodyPr>
            <a:noAutofit/>
          </a:bodyPr>
          <a:lstStyle/>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Toodetud põllumajandustoodangu arvelevõtmine:</a:t>
            </a:r>
          </a:p>
          <a:p>
            <a:r>
              <a:rPr lang="et-EE" sz="1600" dirty="0">
                <a:latin typeface="Tahoma" panose="020B0604030504040204" pitchFamily="34" charset="0"/>
                <a:ea typeface="Tahoma" panose="020B0604030504040204" pitchFamily="34" charset="0"/>
                <a:cs typeface="Tahoma" panose="020B0604030504040204" pitchFamily="34" charset="0"/>
              </a:rPr>
              <a:t>D  põllumajandustoodang (bilansis)</a:t>
            </a:r>
          </a:p>
          <a:p>
            <a:r>
              <a:rPr lang="et-EE" sz="1600" dirty="0">
                <a:latin typeface="Tahoma" panose="020B0604030504040204" pitchFamily="34" charset="0"/>
                <a:ea typeface="Tahoma" panose="020B0604030504040204" pitchFamily="34" charset="0"/>
                <a:cs typeface="Tahoma" panose="020B0604030504040204" pitchFamily="34" charset="0"/>
              </a:rPr>
              <a:t>K  toodetud põllumajandustoodang (kasumiaruandes)</a:t>
            </a:r>
          </a:p>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(piim, teravili, raps, põldhein, põhk, silo, karjamaasööt)</a:t>
            </a:r>
          </a:p>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Müüdud põllumajandustoodangu maksumus:</a:t>
            </a:r>
          </a:p>
          <a:p>
            <a:r>
              <a:rPr lang="et-EE" sz="1600" dirty="0">
                <a:latin typeface="Tahoma" panose="020B0604030504040204" pitchFamily="34" charset="0"/>
                <a:ea typeface="Tahoma" panose="020B0604030504040204" pitchFamily="34" charset="0"/>
                <a:cs typeface="Tahoma" panose="020B0604030504040204" pitchFamily="34" charset="0"/>
              </a:rPr>
              <a:t>D  müüdud põllumajandustoodangu maksumus (kasumiaruandes)</a:t>
            </a:r>
          </a:p>
          <a:p>
            <a:r>
              <a:rPr lang="et-EE" sz="16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(müüdud piim, teravili, raps ja muu taimekasvatuse toodang)</a:t>
            </a:r>
          </a:p>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Põllumajandustoodang sisekäibeks:</a:t>
            </a:r>
          </a:p>
          <a:p>
            <a:r>
              <a:rPr lang="et-EE" sz="1600" dirty="0">
                <a:latin typeface="Tahoma" panose="020B0604030504040204" pitchFamily="34" charset="0"/>
                <a:ea typeface="Tahoma" panose="020B0604030504040204" pitchFamily="34" charset="0"/>
                <a:cs typeface="Tahoma" panose="020B0604030504040204" pitchFamily="34" charset="0"/>
              </a:rPr>
              <a:t>D  sisekäibe kulud (kasumiaruandes)</a:t>
            </a:r>
          </a:p>
          <a:p>
            <a:r>
              <a:rPr lang="et-EE" sz="16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1600" dirty="0">
                <a:latin typeface="Tahoma" panose="020B0604030504040204" pitchFamily="34" charset="0"/>
                <a:ea typeface="Tahoma" panose="020B0604030504040204" pitchFamily="34" charset="0"/>
                <a:cs typeface="Tahoma" panose="020B0604030504040204" pitchFamily="34" charset="0"/>
              </a:rPr>
              <a:t>(omatoodetud söötade ja seemnete kuluks kandmine, piima söödaks kandmine, sõnniku kuluks kandmine, oma teravilja jõusöödaks kandmine).</a:t>
            </a:r>
          </a:p>
        </p:txBody>
      </p:sp>
    </p:spTree>
    <p:extLst>
      <p:ext uri="{BB962C8B-B14F-4D97-AF65-F5344CB8AC3E}">
        <p14:creationId xmlns:p14="http://schemas.microsoft.com/office/powerpoint/2010/main" val="3542703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BC7F-1041-4490-9293-7C4682018303}"/>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Kasum (kahjum) bioloogilistelt varadelt</a:t>
            </a:r>
          </a:p>
        </p:txBody>
      </p:sp>
      <p:sp>
        <p:nvSpPr>
          <p:cNvPr id="3" name="Content Placeholder 2">
            <a:extLst>
              <a:ext uri="{FF2B5EF4-FFF2-40B4-BE49-F238E27FC236}">
                <a16:creationId xmlns:a16="http://schemas.microsoft.com/office/drawing/2014/main" id="{7A8FD44B-F371-4ABE-8E71-2D1067962BD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Antud kirjel kajastuvad bioloogiliste varade esmasest õiglases väärtuses arvelevõtmisest ja hilisemast õiglase väärtuse muutusest tulenevad kasumid ja kahjumid:</a:t>
            </a:r>
          </a:p>
          <a:p>
            <a:r>
              <a:rPr lang="et-EE" sz="2000" dirty="0">
                <a:latin typeface="Tahoma" panose="020B0604030504040204" pitchFamily="34" charset="0"/>
                <a:ea typeface="Tahoma" panose="020B0604030504040204" pitchFamily="34" charset="0"/>
                <a:cs typeface="Tahoma" panose="020B0604030504040204" pitchFamily="34" charset="0"/>
              </a:rPr>
              <a:t>loomade kaaluiive, </a:t>
            </a:r>
          </a:p>
          <a:p>
            <a:r>
              <a:rPr lang="et-EE" sz="2000" dirty="0">
                <a:latin typeface="Tahoma" panose="020B0604030504040204" pitchFamily="34" charset="0"/>
                <a:ea typeface="Tahoma" panose="020B0604030504040204" pitchFamily="34" charset="0"/>
                <a:cs typeface="Tahoma" panose="020B0604030504040204" pitchFamily="34" charset="0"/>
              </a:rPr>
              <a:t>juurdesünd,</a:t>
            </a:r>
          </a:p>
          <a:p>
            <a:r>
              <a:rPr lang="et-EE" sz="2000" dirty="0">
                <a:latin typeface="Tahoma" panose="020B0604030504040204" pitchFamily="34" charset="0"/>
                <a:ea typeface="Tahoma" panose="020B0604030504040204" pitchFamily="34" charset="0"/>
                <a:cs typeface="Tahoma" panose="020B0604030504040204" pitchFamily="34" charset="0"/>
              </a:rPr>
              <a:t>taliviljade kulud</a:t>
            </a:r>
          </a:p>
          <a:p>
            <a:r>
              <a:rPr lang="et-EE" sz="2000" dirty="0">
                <a:latin typeface="Tahoma" panose="020B0604030504040204" pitchFamily="34" charset="0"/>
                <a:ea typeface="Tahoma" panose="020B0604030504040204" pitchFamily="34" charset="0"/>
                <a:cs typeface="Tahoma" panose="020B0604030504040204" pitchFamily="34" charset="0"/>
              </a:rPr>
              <a:t>põldheina allakülv järgmise aasta saagiks.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Samas arvestatakse ka müüdud bioloogilise vara maksumust, müüdud noorloomade ja põhikarja maksumust ning kahjumit bioloogilise vara väärtuse langusest, noorloomade ja põhikarja loomade hukkumist.</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D: Bioloogilised varad (taliviljakülv)	</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K: Kasum bioloogilistelt varadelt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93865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9CE-6C7C-45BE-BB1B-41359A2069CE}"/>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033C757-53CA-4B6B-AC3D-C3D5668A84E9}"/>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toodang</a:t>
            </a:r>
            <a:r>
              <a:rPr lang="et-EE" sz="2000" dirty="0">
                <a:latin typeface="Tahoma" panose="020B0604030504040204" pitchFamily="34" charset="0"/>
                <a:ea typeface="Tahoma" panose="020B0604030504040204" pitchFamily="34" charset="0"/>
                <a:cs typeface="Tahoma" panose="020B0604030504040204" pitchFamily="34" charset="0"/>
              </a:rPr>
              <a:t>, mille jaoks on kulutused juba tehtud, kuid valmistoodangut veel tekkinud ei ole.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ettevõtte enda poolt valmistatud </a:t>
            </a:r>
            <a:r>
              <a:rPr lang="et-EE" sz="2000" dirty="0">
                <a:latin typeface="Tahoma" panose="020B0604030504040204" pitchFamily="34" charset="0"/>
                <a:ea typeface="Tahoma" panose="020B0604030504040204" pitchFamily="34" charset="0"/>
                <a:cs typeface="Tahoma" panose="020B0604030504040204" pitchFamily="34" charset="0"/>
              </a:rPr>
              <a:t>ja kas müügiks või ettevõttesiseseks kasutamiseks lattu arvele võetud toodang. Põllumajandusettevõttes võib selliseks toodanguks olla näiteks oma viljast toodetud söödajahu. </a:t>
            </a:r>
          </a:p>
          <a:p>
            <a:r>
              <a:rPr lang="et-EE" sz="2000" dirty="0">
                <a:latin typeface="Tahoma" panose="020B0604030504040204" pitchFamily="34" charset="0"/>
                <a:ea typeface="Tahoma" panose="020B0604030504040204" pitchFamily="34" charset="0"/>
                <a:cs typeface="Tahoma" panose="020B0604030504040204" pitchFamily="34" charset="0"/>
              </a:rPr>
              <a:t>Kui valmis- ja lõpetamata toodang võetakse bilansis varudena arvele, tuleb tulude ja kulude vastavuse printsiibi tagamiseks samad summad näidata ka kasumiaruandes ettevõtte kuludena. </a:t>
            </a:r>
          </a:p>
          <a:p>
            <a:r>
              <a:rPr lang="et-EE" sz="2000" dirty="0">
                <a:latin typeface="Tahoma" panose="020B0604030504040204" pitchFamily="34" charset="0"/>
                <a:ea typeface="Tahoma" panose="020B0604030504040204" pitchFamily="34" charset="0"/>
                <a:cs typeface="Tahoma" panose="020B0604030504040204" pitchFamily="34" charset="0"/>
              </a:rPr>
              <a:t>Valmis-ja lõpetamata toodangu varude jääkide muutuse kajastamisel näidatakse jääkide vähenemist kuluna ning jääkide suurenemist kulude vähendusena („negatiivse kuluna“).</a:t>
            </a:r>
          </a:p>
          <a:p>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4091292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0193-ED3A-43E3-BD1B-002846ADD53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Näited</a:t>
            </a:r>
          </a:p>
        </p:txBody>
      </p:sp>
      <p:sp>
        <p:nvSpPr>
          <p:cNvPr id="3" name="Content Placeholder 2">
            <a:extLst>
              <a:ext uri="{FF2B5EF4-FFF2-40B4-BE49-F238E27FC236}">
                <a16:creationId xmlns:a16="http://schemas.microsoft.com/office/drawing/2014/main" id="{9C95191E-08B3-4815-9033-CE359F964751}"/>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Sügiskünd arvele </a:t>
            </a:r>
            <a:r>
              <a:rPr lang="et-EE" sz="2200" dirty="0">
                <a:latin typeface="Tahoma" panose="020B0604030504040204" pitchFamily="34" charset="0"/>
                <a:ea typeface="Tahoma" panose="020B0604030504040204" pitchFamily="34" charset="0"/>
                <a:cs typeface="Tahoma" panose="020B0604030504040204" pitchFamily="34" charset="0"/>
              </a:rPr>
              <a:t>(lõpetamata toodang)</a:t>
            </a:r>
          </a:p>
          <a:p>
            <a:r>
              <a:rPr lang="et-EE" sz="2200" dirty="0">
                <a:latin typeface="Tahoma" panose="020B0604030504040204" pitchFamily="34" charset="0"/>
                <a:ea typeface="Tahoma" panose="020B0604030504040204" pitchFamily="34" charset="0"/>
                <a:cs typeface="Tahoma" panose="020B0604030504040204" pitchFamily="34" charset="0"/>
              </a:rPr>
              <a:t>D: Sügiskünd				</a:t>
            </a:r>
          </a:p>
          <a:p>
            <a:r>
              <a:rPr lang="et-EE" sz="2200" dirty="0">
                <a:latin typeface="Tahoma" panose="020B0604030504040204" pitchFamily="34" charset="0"/>
                <a:ea typeface="Tahoma" panose="020B0604030504040204" pitchFamily="34" charset="0"/>
                <a:cs typeface="Tahoma" panose="020B0604030504040204" pitchFamily="34" charset="0"/>
              </a:rPr>
              <a:t>K: Sügiskünd järgmise aasta saagiks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Omatoodetud jahu arvele </a:t>
            </a:r>
            <a:r>
              <a:rPr lang="et-EE" sz="2200" dirty="0">
                <a:latin typeface="Tahoma" panose="020B0604030504040204" pitchFamily="34" charset="0"/>
                <a:ea typeface="Tahoma" panose="020B0604030504040204" pitchFamily="34" charset="0"/>
                <a:cs typeface="Tahoma" panose="020B0604030504040204" pitchFamily="34" charset="0"/>
              </a:rPr>
              <a:t>(valmistoodang):</a:t>
            </a:r>
          </a:p>
          <a:p>
            <a:r>
              <a:rPr lang="et-EE" sz="2200" dirty="0">
                <a:latin typeface="Tahoma" panose="020B0604030504040204" pitchFamily="34" charset="0"/>
                <a:ea typeface="Tahoma" panose="020B0604030504040204" pitchFamily="34" charset="0"/>
                <a:cs typeface="Tahoma" panose="020B0604030504040204" pitchFamily="34" charset="0"/>
              </a:rPr>
              <a:t>D: Omatoodetud söödajahu	</a:t>
            </a:r>
          </a:p>
          <a:p>
            <a:r>
              <a:rPr lang="et-EE" sz="2200" dirty="0">
                <a:latin typeface="Tahoma" panose="020B0604030504040204" pitchFamily="34" charset="0"/>
                <a:ea typeface="Tahoma" panose="020B0604030504040204" pitchFamily="34" charset="0"/>
                <a:cs typeface="Tahoma" panose="020B0604030504040204" pitchFamily="34" charset="0"/>
              </a:rPr>
              <a:t>K: Omatoodetud jahu arvele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Jahu söödaks</a:t>
            </a:r>
            <a:r>
              <a:rPr lang="et-EE" sz="2200" dirty="0">
                <a:latin typeface="Tahoma" panose="020B0604030504040204" pitchFamily="34" charset="0"/>
                <a:ea typeface="Tahoma" panose="020B0604030504040204" pitchFamily="34" charset="0"/>
                <a:cs typeface="Tahoma" panose="020B0604030504040204" pitchFamily="34" charset="0"/>
              </a:rPr>
              <a:t>:</a:t>
            </a:r>
          </a:p>
          <a:p>
            <a:r>
              <a:rPr lang="et-EE" sz="2200" dirty="0">
                <a:latin typeface="Tahoma" panose="020B0604030504040204" pitchFamily="34" charset="0"/>
                <a:ea typeface="Tahoma" panose="020B0604030504040204" pitchFamily="34" charset="0"/>
                <a:cs typeface="Tahoma" panose="020B0604030504040204" pitchFamily="34" charset="0"/>
              </a:rPr>
              <a:t>D: Oma jahu söödakuluks	(Valmis- ja lõpetamata toodangu varude jääkide muutus)</a:t>
            </a:r>
          </a:p>
          <a:p>
            <a:r>
              <a:rPr lang="et-EE" sz="2200" dirty="0">
                <a:latin typeface="Tahoma" panose="020B0604030504040204" pitchFamily="34" charset="0"/>
                <a:ea typeface="Tahoma" panose="020B0604030504040204" pitchFamily="34" charset="0"/>
                <a:cs typeface="Tahoma" panose="020B0604030504040204" pitchFamily="34" charset="0"/>
              </a:rPr>
              <a:t>K: Omatoodetud söödajahu</a:t>
            </a:r>
          </a:p>
          <a:p>
            <a:endParaRPr lang="et-EE" dirty="0"/>
          </a:p>
        </p:txBody>
      </p:sp>
    </p:spTree>
    <p:extLst>
      <p:ext uri="{BB962C8B-B14F-4D97-AF65-F5344CB8AC3E}">
        <p14:creationId xmlns:p14="http://schemas.microsoft.com/office/powerpoint/2010/main" val="342033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DA8D5-6A43-48C4-90E3-650A9FF75CF1}"/>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L</a:t>
            </a:r>
            <a:r>
              <a:rPr lang="fi-FI" sz="2400" b="1" dirty="0">
                <a:latin typeface="Tahoma" panose="020B0604030504040204" pitchFamily="34" charset="0"/>
                <a:ea typeface="Tahoma" panose="020B0604030504040204" pitchFamily="34" charset="0"/>
                <a:cs typeface="Tahoma" panose="020B0604030504040204" pitchFamily="34" charset="0"/>
              </a:rPr>
              <a:t>õpetamata tootmise kulude arvestus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1A83821-269D-4FB1-A4DA-E9043CB3724B}"/>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Majandusliku otstarbe ja sisu järgi </a:t>
            </a:r>
            <a:r>
              <a:rPr lang="et-EE" sz="2000" dirty="0">
                <a:latin typeface="Tahoma" panose="020B0604030504040204" pitchFamily="34" charset="0"/>
                <a:ea typeface="Tahoma" panose="020B0604030504040204" pitchFamily="34" charset="0"/>
                <a:cs typeface="Tahoma" panose="020B0604030504040204" pitchFamily="34" charset="0"/>
              </a:rPr>
              <a:t>jagunevad põllumajandussaaduste tootmiskulud </a:t>
            </a:r>
            <a:r>
              <a:rPr lang="et-EE" sz="2000" b="1" dirty="0">
                <a:latin typeface="Tahoma" panose="020B0604030504040204" pitchFamily="34" charset="0"/>
                <a:ea typeface="Tahoma" panose="020B0604030504040204" pitchFamily="34" charset="0"/>
                <a:cs typeface="Tahoma" panose="020B0604030504040204" pitchFamily="34" charset="0"/>
              </a:rPr>
              <a:t>lõpetamata tootmise kuludeks ja jooksva aasta kuludeks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mõiste sisu seisneb selles, et materjalid on kas tootmisprotsessi käigus juba ära tarvitatud või tarvitatakse ära, kuid valmistoodangu loomise protsess ei ole veel lõpule jõudnud – toodang ei ole veel läbinud kõiki valmistamise etappe. </a:t>
            </a:r>
          </a:p>
          <a:p>
            <a:r>
              <a:rPr lang="et-EE" sz="2000" dirty="0">
                <a:latin typeface="Tahoma" panose="020B0604030504040204" pitchFamily="34" charset="0"/>
                <a:ea typeface="Tahoma" panose="020B0604030504040204" pitchFamily="34" charset="0"/>
                <a:cs typeface="Tahoma" panose="020B0604030504040204" pitchFamily="34" charset="0"/>
              </a:rPr>
              <a:t>Värskelt loodud valmistoodang ei ole veel tekkinud.</a:t>
            </a:r>
          </a:p>
          <a:p>
            <a:r>
              <a:rPr lang="et-EE" sz="2000" dirty="0">
                <a:latin typeface="Tahoma" panose="020B0604030504040204" pitchFamily="34" charset="0"/>
                <a:ea typeface="Tahoma" panose="020B0604030504040204" pitchFamily="34" charset="0"/>
                <a:cs typeface="Tahoma" panose="020B0604030504040204" pitchFamily="34" charset="0"/>
              </a:rPr>
              <a:t>Materjalide ja lõpetamata toodangu sisuline vahe seisneb selles, et olles muutunud lõpetamata toodanguks, on materjalid ettevõtja töötajate kaasabil teisenenud.</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kuludena võetakse bilansis arvele kõik eelmistel perioodidel ettetehtud kulutused ─ kulutused sügisesele mullaharimisele, karja- ja rohumaade rajamisele jne.</a:t>
            </a:r>
          </a:p>
          <a:p>
            <a:r>
              <a:rPr lang="et-EE" sz="2000" dirty="0">
                <a:latin typeface="Tahoma" panose="020B0604030504040204" pitchFamily="34" charset="0"/>
                <a:ea typeface="Tahoma" panose="020B0604030504040204" pitchFamily="34" charset="0"/>
                <a:cs typeface="Tahoma" panose="020B0604030504040204" pitchFamily="34" charset="0"/>
              </a:rPr>
              <a:t>Pikaajaliste kultuuride (kultuurkarja- ja heinamaad) kulusid võib kanda jooksva perioodi kuludesse osade kaupa nende kasutusea jooksul.</a:t>
            </a:r>
          </a:p>
        </p:txBody>
      </p:sp>
    </p:spTree>
    <p:extLst>
      <p:ext uri="{BB962C8B-B14F-4D97-AF65-F5344CB8AC3E}">
        <p14:creationId xmlns:p14="http://schemas.microsoft.com/office/powerpoint/2010/main" val="1514361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72A66-6447-4932-854B-6C5D030F7F1B}"/>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Kapitaliseeritud väljaminekud oma tarbeks põhivara valmistamisel</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FA45A38-1067-46D5-8195-1063665E301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Materjalid ja teenused, mida on kasutatud põhivarade valmistamiseks ning mis on kajastatud mõnel teisel kasumiaruande kirjel kuluna, kajastatakse sellel kirjel kulude vähendusena (“negatiivse kuluna”). Kui ettevõttes valmistatav vara vastab põhivara bilansis kajastamise kriteeriumitele, võetakse see algselt arvele  soetusmaksumuses, mis koosneb:</a:t>
            </a:r>
          </a:p>
          <a:p>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 </a:t>
            </a:r>
          </a:p>
          <a:p>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Kui ettevõte ise loob mingisugust vara,  mis vastab materiaalse põhivara tunnustele nii hinna kui ka kasutusaja poolest, on ettevõtte finantsseisundi õiglasema kajastamise seisukohast otstarbekas see põhivarana arvele võtta.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Materiaalsele põhivarale määratakse kasulik eluiga ja see amortiseeritakse kuluks kasuliku eluea jooksul.</a:t>
            </a:r>
          </a:p>
        </p:txBody>
      </p:sp>
    </p:spTree>
    <p:extLst>
      <p:ext uri="{BB962C8B-B14F-4D97-AF65-F5344CB8AC3E}">
        <p14:creationId xmlns:p14="http://schemas.microsoft.com/office/powerpoint/2010/main" val="437731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91C11-A05F-492C-81FA-91A0DB0F08D7}"/>
              </a:ext>
            </a:extLst>
          </p:cNvPr>
          <p:cNvSpPr>
            <a:spLocks noGrp="1"/>
          </p:cNvSpPr>
          <p:nvPr>
            <p:ph type="title"/>
          </p:nvPr>
        </p:nvSpPr>
        <p:spPr/>
        <p:txBody>
          <a:bodyPr>
            <a:normAutofit fontScale="90000"/>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Infopäeva teemad on:</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B681A2B-BCCA-47A3-A7FF-ED765AF1D264}"/>
              </a:ext>
            </a:extLst>
          </p:cNvPr>
          <p:cNvSpPr>
            <a:spLocks noGrp="1"/>
          </p:cNvSpPr>
          <p:nvPr>
            <p:ph idx="1"/>
          </p:nvPr>
        </p:nvSpPr>
        <p:spPr/>
        <p:txBody>
          <a:bodyPr>
            <a:normAutofit fontScale="92500" lnSpcReduction="20000"/>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Millest lähtuda majandusaasta aruande koostamisel?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Praktiliste näidete ja teooria abil selgitatakse finantsnäitajate mõju põllumajandusettevõtte aruannetele:</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arvestada bioloogilist vara, kuidas arvestada põllumajandustoodangut;</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rahandussuhtarvud iseloomustavad Sinu ettevõtte käekäiku, </a:t>
            </a:r>
            <a:endParaRPr lang="en-US" sz="22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Mis mõjutab ettevõtte üldist finantsseisundit ja likviidsust, mis on olulised näitajad laenu või liisingu taotlemisel, investeeringute tegemisel;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Materiaalse põhivara arvestus, sihtfinantseerimine,</a:t>
            </a: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 kuidas ja kuna tuleb kajastada erinevaid toetusi raamatupidamisarvestuses</a:t>
            </a:r>
            <a:r>
              <a:rPr lang="et-EE" sz="22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Kuidas hinnangute andmine mõjutab ettevõtte majandustulemusi.</a:t>
            </a:r>
          </a:p>
          <a:p>
            <a:pPr marL="0" indent="0">
              <a:buNone/>
            </a:pPr>
            <a:r>
              <a:rPr lang="fi-FI" sz="2200" dirty="0">
                <a:solidFill>
                  <a:prstClr val="black"/>
                </a:solidFill>
                <a:latin typeface="Tahoma" panose="020B0604030504040204" pitchFamily="34" charset="0"/>
                <a:ea typeface="Tahoma" panose="020B0604030504040204" pitchFamily="34" charset="0"/>
                <a:cs typeface="Tahoma" panose="020B0604030504040204" pitchFamily="34" charset="0"/>
              </a:rPr>
              <a:t>Majandusaasta aruande koostamine mikro- ja väikeettevõttele.</a:t>
            </a:r>
          </a:p>
          <a:p>
            <a:pPr marL="0" indent="0">
              <a:buNone/>
            </a:pPr>
            <a:endParaRPr lang="fi-FI" sz="22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lvl="0" indent="0">
              <a:buNone/>
            </a:pPr>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 </a:t>
            </a:r>
          </a:p>
          <a:p>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75924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CCC44-F634-4A52-8151-50478144AB2F}"/>
              </a:ext>
            </a:extLst>
          </p:cNvPr>
          <p:cNvSpPr>
            <a:spLocks noGrp="1"/>
          </p:cNvSpPr>
          <p:nvPr>
            <p:ph type="title"/>
          </p:nvPr>
        </p:nvSpPr>
        <p:spPr/>
        <p:txBody>
          <a:bodyPr>
            <a:normAutofit/>
          </a:bodyPr>
          <a:lstStyle/>
          <a:p>
            <a:r>
              <a:rPr lang="fi-FI" sz="2400" b="1" dirty="0" err="1">
                <a:latin typeface="Tahoma" panose="020B0604030504040204" pitchFamily="34" charset="0"/>
                <a:ea typeface="Tahoma" panose="020B0604030504040204" pitchFamily="34" charset="0"/>
                <a:cs typeface="Tahoma" panose="020B0604030504040204" pitchFamily="34" charset="0"/>
              </a:rPr>
              <a:t>Majandusaasta</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aruande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koostamise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eesmärk</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eriliigilistele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ettevõtetele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0B0433-75F4-4BB2-9965-CA7007533AB8}"/>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tegevusest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vähemalt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huvitatud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isikutele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organisatsioonidele</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b="1" dirty="0" err="1">
                <a:latin typeface="Tahoma" panose="020B0604030504040204" pitchFamily="34" charset="0"/>
                <a:ea typeface="Tahoma" panose="020B0604030504040204" pitchFamily="34" charset="0"/>
                <a:cs typeface="Tahoma" panose="020B0604030504040204" pitchFamily="34" charset="0"/>
              </a:rPr>
              <a:t>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kasutajad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võib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jagada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kaheks</a:t>
            </a:r>
            <a:r>
              <a:rPr lang="en-US" sz="2000" b="1"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kellele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kohustatud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jagama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infot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ettenähtud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äriregister</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soovib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vabatahtlikult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teavitada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majandustulemustest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omanikud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investorid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laenuandjad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kliendid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jt</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dirty="0">
                <a:latin typeface="Tahoma" panose="020B0604030504040204" pitchFamily="34" charset="0"/>
                <a:ea typeface="Tahoma" panose="020B0604030504040204" pitchFamily="34" charset="0"/>
                <a:cs typeface="Tahoma" panose="020B0604030504040204" pitchFamily="34" charset="0"/>
              </a:rPr>
              <a:t>1. </a:t>
            </a:r>
            <a:r>
              <a:rPr lang="en-US" sz="2000" dirty="0" err="1">
                <a:latin typeface="Tahoma" panose="020B0604030504040204" pitchFamily="34" charset="0"/>
                <a:ea typeface="Tahoma" panose="020B0604030504040204" pitchFamily="34" charset="0"/>
                <a:cs typeface="Tahoma" panose="020B0604030504040204" pitchFamily="34" charset="0"/>
              </a:rPr>
              <a:t>jaanuarist</a:t>
            </a:r>
            <a:r>
              <a:rPr lang="en-US" sz="2000" dirty="0">
                <a:latin typeface="Tahoma" panose="020B0604030504040204" pitchFamily="34" charset="0"/>
                <a:ea typeface="Tahoma" panose="020B0604030504040204" pitchFamily="34" charset="0"/>
                <a:cs typeface="Tahoma" panose="020B0604030504040204" pitchFamily="34" charset="0"/>
              </a:rPr>
              <a:t> 2016 ja </a:t>
            </a:r>
            <a:r>
              <a:rPr lang="en-US" sz="2000" dirty="0" err="1">
                <a:latin typeface="Tahoma" panose="020B0604030504040204" pitchFamily="34" charset="0"/>
                <a:ea typeface="Tahoma" panose="020B0604030504040204" pitchFamily="34" charset="0"/>
                <a:cs typeface="Tahoma" panose="020B0604030504040204" pitchFamily="34" charset="0"/>
              </a:rPr>
              <a:t>hiljem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alanud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aruannetele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kehtestatud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nõuded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seetõttu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muutunud</a:t>
            </a:r>
            <a:r>
              <a:rPr lang="en-US" sz="2000" dirty="0">
                <a:latin typeface="Tahoma" panose="020B0604030504040204" pitchFamily="34" charset="0"/>
                <a:ea typeface="Tahoma" panose="020B0604030504040204" pitchFamily="34" charset="0"/>
                <a:cs typeface="Tahoma" panose="020B0604030504040204" pitchFamily="34" charset="0"/>
              </a:rPr>
              <a:t> ka </a:t>
            </a:r>
            <a:r>
              <a:rPr lang="en-US" sz="2000" dirty="0" err="1">
                <a:latin typeface="Tahoma" panose="020B0604030504040204" pitchFamily="34" charset="0"/>
                <a:ea typeface="Tahoma" panose="020B0604030504040204" pitchFamily="34" charset="0"/>
                <a:cs typeface="Tahoma" panose="020B0604030504040204" pitchFamily="34" charset="0"/>
              </a:rPr>
              <a:t>aruannete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eesmärgid</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2802372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5E16-6AC5-4CB8-9970-528F8A50E582}"/>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Mikroettevõtja aruanne</a:t>
            </a:r>
          </a:p>
        </p:txBody>
      </p:sp>
      <p:sp>
        <p:nvSpPr>
          <p:cNvPr id="3" name="Content Placeholder 2">
            <a:extLst>
              <a:ext uri="{FF2B5EF4-FFF2-40B4-BE49-F238E27FC236}">
                <a16:creationId xmlns:a16="http://schemas.microsoft.com/office/drawing/2014/main" id="{D0AF3A27-7AB0-41BF-8EA6-F62D8087C5C8}"/>
              </a:ext>
            </a:extLst>
          </p:cNvPr>
          <p:cNvSpPr>
            <a:spLocks noGrp="1"/>
          </p:cNvSpPr>
          <p:nvPr>
            <p:ph idx="1"/>
          </p:nvPr>
        </p:nvSpPr>
        <p:spPr/>
        <p:txBody>
          <a:bodyPr>
            <a:normAutofit fontScale="925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Mikroettevõtja on selline osaühing, mis vastab järgnevatele tingimustele:</a:t>
            </a:r>
          </a:p>
          <a:p>
            <a:r>
              <a:rPr lang="et-EE" sz="2200" dirty="0">
                <a:latin typeface="Tahoma" panose="020B0604030504040204" pitchFamily="34" charset="0"/>
                <a:ea typeface="Tahoma" panose="020B0604030504040204" pitchFamily="34" charset="0"/>
                <a:cs typeface="Tahoma" panose="020B0604030504040204" pitchFamily="34" charset="0"/>
              </a:rPr>
              <a:t>varad kokku kuni 175 000 eurot</a:t>
            </a:r>
          </a:p>
          <a:p>
            <a:r>
              <a:rPr lang="et-EE" sz="2200" dirty="0">
                <a:latin typeface="Tahoma" panose="020B0604030504040204" pitchFamily="34" charset="0"/>
                <a:ea typeface="Tahoma" panose="020B0604030504040204" pitchFamily="34" charset="0"/>
                <a:cs typeface="Tahoma" panose="020B0604030504040204" pitchFamily="34" charset="0"/>
              </a:rPr>
              <a:t>müügitulu ehk käive aruandeaastal mitte rohkem kui 50 000 eurot</a:t>
            </a:r>
          </a:p>
          <a:p>
            <a:r>
              <a:rPr lang="et-EE" sz="2200" dirty="0">
                <a:latin typeface="Tahoma" panose="020B0604030504040204" pitchFamily="34" charset="0"/>
                <a:ea typeface="Tahoma" panose="020B0604030504040204" pitchFamily="34" charset="0"/>
                <a:cs typeface="Tahoma" panose="020B0604030504040204" pitchFamily="34" charset="0"/>
              </a:rPr>
              <a:t>kohustused ei tohi olla suuremad kui omakapital</a:t>
            </a:r>
          </a:p>
          <a:p>
            <a:r>
              <a:rPr lang="et-EE" sz="2200" dirty="0">
                <a:latin typeface="Tahoma" panose="020B0604030504040204" pitchFamily="34" charset="0"/>
                <a:ea typeface="Tahoma" panose="020B0604030504040204" pitchFamily="34" charset="0"/>
                <a:cs typeface="Tahoma" panose="020B0604030504040204" pitchFamily="34" charset="0"/>
              </a:rPr>
              <a:t>osaühingul võib olla 1 osanik, kes on samal ajal ka juhatuse liige.</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mõni neist tingimustest on täitmata, siis peab koostama väikeettevõtja aastaaruande.</a:t>
            </a:r>
          </a:p>
          <a:p>
            <a:pPr marL="0" indent="0">
              <a:buNone/>
            </a:pPr>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Lisaks:</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kohustised ei tohi olla suuremad kui omakapital,</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peab olema ühe osanikuga osaühing, kus osanik on ühtlasi juhatuse liige (juhatuse liikmeid võib rohkem olla),</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ettevõtte varad peavad olema arvestatud soetusmaksumuse meetodil.</a:t>
            </a:r>
          </a:p>
          <a:p>
            <a:endPar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31871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EAAA-D91E-47BD-B291-98BEE6A7CA9B}"/>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BA08C0C7-7E30-4377-A69D-8FE8FF88F6C5}"/>
              </a:ext>
            </a:extLst>
          </p:cNvPr>
          <p:cNvSpPr>
            <a:spLocks noGrp="1"/>
          </p:cNvSpPr>
          <p:nvPr>
            <p:ph idx="1"/>
          </p:nvPr>
        </p:nvSpPr>
        <p:spPr/>
        <p:txBody>
          <a:bodyPr/>
          <a:lstStyle/>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Eesti finantsaruandluse standardist lähtuva mikroettevõtja ja väikeettevõtja raamatupidamise aastaaruanne koosneb vähemalt kahest põhiaruandest:</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bilanss, </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kasumiaruanne </a:t>
            </a:r>
          </a:p>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ning lisadest (nn lühendatud raamatupidamise aastaaruanne). [</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01.01.2017]</a:t>
            </a:r>
          </a:p>
          <a:p>
            <a:pPr marL="0" indent="0">
              <a:buNone/>
            </a:pPr>
            <a:r>
              <a:rPr lang="et-EE" sz="2000" b="1"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eesmärk lühendatud raamatupidamise aastaaruande koostamisel ja avaldamisel on</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anda aruande kasutajale käesolevas seaduses nõutud informatsiooni oma finantsseisundi ja -tulemuse kohta.</a:t>
            </a:r>
            <a:b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b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01.01.2016].</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seaduse kohaselt ei pea mikroettevõtjad lisama tegevusaruannet majandusaasta aruandele.</a:t>
            </a:r>
            <a:endPar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282934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9355-2777-4404-9C52-B83EA3695C51}"/>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69B6A2A-806C-4E28-8A33-86B8AC64F350}"/>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kes lähtub finantsarvestuse ja -aruandluse korraldamisel Eesti finantsaruandluse standardist, võib koostada majandusaasta aruande, mis koosneb üksnes raamatupidamise aastaaruandest.</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Vähese avalikkuse huvi tõttu on </a:t>
            </a:r>
            <a:r>
              <a:rPr lang="et-EE" sz="2000" b="1" dirty="0">
                <a:latin typeface="Tahoma" panose="020B0604030504040204" pitchFamily="34" charset="0"/>
                <a:ea typeface="Tahoma" panose="020B0604030504040204" pitchFamily="34" charset="0"/>
                <a:cs typeface="Tahoma" panose="020B0604030504040204" pitchFamily="34" charset="0"/>
              </a:rPr>
              <a:t>mikroettevõtjate lühendatud aastaaruannetes kohustuslikult avaldatava informatsiooni hulk väga piiratud</a:t>
            </a:r>
            <a:r>
              <a:rPr lang="et-EE" sz="2000" dirty="0">
                <a:latin typeface="Tahoma" panose="020B0604030504040204" pitchFamily="34" charset="0"/>
                <a:ea typeface="Tahoma" panose="020B0604030504040204" pitchFamily="34" charset="0"/>
                <a:cs typeface="Tahoma" panose="020B0604030504040204" pitchFamily="34" charset="0"/>
              </a:rPr>
              <a:t>, mistõttu need ei pruugi tervikuna anda õiglast ülevaadet mikroettevõtja finantsseisundist, -tulemusest ja rahavoogudest.</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Kui äriühing ei täida nõudeid, mis on seatud äriühingurühmale, kuhu ühing kuulub, </a:t>
            </a:r>
            <a:r>
              <a:rPr lang="et-EE" sz="2000" b="1" dirty="0">
                <a:latin typeface="Tahoma" panose="020B0604030504040204" pitchFamily="34" charset="0"/>
                <a:ea typeface="Tahoma" panose="020B0604030504040204" pitchFamily="34" charset="0"/>
                <a:cs typeface="Tahoma" panose="020B0604030504040204" pitchFamily="34" charset="0"/>
              </a:rPr>
              <a:t>lõppevad</a:t>
            </a:r>
            <a:r>
              <a:rPr lang="et-EE" sz="2000" dirty="0">
                <a:latin typeface="Tahoma" panose="020B0604030504040204" pitchFamily="34" charset="0"/>
                <a:ea typeface="Tahoma" panose="020B0604030504040204" pitchFamily="34" charset="0"/>
                <a:cs typeface="Tahoma" panose="020B0604030504040204" pitchFamily="34" charset="0"/>
              </a:rPr>
              <a:t> sellele ettevõttele raamatupidamise seadusega ette nähtud </a:t>
            </a:r>
            <a:r>
              <a:rPr lang="et-EE" sz="2000" b="1" dirty="0">
                <a:latin typeface="Tahoma" panose="020B0604030504040204" pitchFamily="34" charset="0"/>
                <a:ea typeface="Tahoma" panose="020B0604030504040204" pitchFamily="34" charset="0"/>
                <a:cs typeface="Tahoma" panose="020B0604030504040204" pitchFamily="34" charset="0"/>
              </a:rPr>
              <a:t>erandid</a:t>
            </a:r>
            <a:r>
              <a:rPr lang="et-EE" sz="2000" dirty="0">
                <a:latin typeface="Tahoma" panose="020B0604030504040204" pitchFamily="34" charset="0"/>
                <a:ea typeface="Tahoma" panose="020B0604030504040204" pitchFamily="34" charset="0"/>
                <a:cs typeface="Tahoma" panose="020B0604030504040204" pitchFamily="34" charset="0"/>
              </a:rPr>
              <a:t> vaid siis, kui </a:t>
            </a:r>
            <a:r>
              <a:rPr lang="et-EE" sz="2000" b="1" dirty="0">
                <a:latin typeface="Tahoma" panose="020B0604030504040204" pitchFamily="34" charset="0"/>
                <a:ea typeface="Tahoma" panose="020B0604030504040204" pitchFamily="34" charset="0"/>
                <a:cs typeface="Tahoma" panose="020B0604030504040204" pitchFamily="34" charset="0"/>
              </a:rPr>
              <a:t>nõudeid ei täideta kahel järjestikusel aastal</a:t>
            </a:r>
            <a:r>
              <a:rPr lang="et-EE" sz="2000" dirty="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2169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B197-97D7-4A7A-A6B4-D16696BCEB31}"/>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Näide</a:t>
            </a:r>
          </a:p>
        </p:txBody>
      </p:sp>
      <p:sp>
        <p:nvSpPr>
          <p:cNvPr id="3" name="Content Placeholder 2">
            <a:extLst>
              <a:ext uri="{FF2B5EF4-FFF2-40B4-BE49-F238E27FC236}">
                <a16:creationId xmlns:a16="http://schemas.microsoft.com/office/drawing/2014/main" id="{974140A6-91A8-4BDE-A03E-E755CE761147}"/>
              </a:ext>
            </a:extLst>
          </p:cNvPr>
          <p:cNvSpPr>
            <a:spLocks noGrp="1"/>
          </p:cNvSpPr>
          <p:nvPr>
            <p:ph idx="1"/>
          </p:nvPr>
        </p:nvSpPr>
        <p:spPr/>
        <p:txBody>
          <a:bodyPr/>
          <a:lstStyle/>
          <a:p>
            <a:r>
              <a:rPr lang="et-EE" sz="2000" dirty="0">
                <a:latin typeface="Tahoma" panose="020B0604030504040204" pitchFamily="34" charset="0"/>
                <a:ea typeface="Tahoma" panose="020B0604030504040204" pitchFamily="34" charset="0"/>
                <a:cs typeface="Tahoma" panose="020B0604030504040204" pitchFamily="34" charset="0"/>
              </a:rPr>
              <a:t>Aastatel 2019 ja 2020 on ettevõtte müügitulu 45 000 eurot ning ka muude nõuete järgi liigitub ta mikroettevõtjaks. 2021. aastal suureneb ettevõtte müügitulu märgatavalt ja on 155 000 eurot.</a:t>
            </a:r>
          </a:p>
          <a:p>
            <a:r>
              <a:rPr lang="et-EE" sz="2000" dirty="0">
                <a:latin typeface="Tahoma" panose="020B0604030504040204" pitchFamily="34" charset="0"/>
                <a:ea typeface="Tahoma" panose="020B0604030504040204" pitchFamily="34" charset="0"/>
                <a:cs typeface="Tahoma" panose="020B0604030504040204" pitchFamily="34" charset="0"/>
              </a:rPr>
              <a:t>Kuigi ettevõtja on nõude ületanud, võib ta ka veel 2021. aastal kasutada raamatupidamise seadusega antud erisätteid (nt mitte esitada koos majandusaasta aruandega tegevusaruannet). </a:t>
            </a:r>
          </a:p>
          <a:p>
            <a:r>
              <a:rPr lang="et-EE" sz="2000" dirty="0">
                <a:latin typeface="Tahoma" panose="020B0604030504040204" pitchFamily="34" charset="0"/>
                <a:ea typeface="Tahoma" panose="020B0604030504040204" pitchFamily="34" charset="0"/>
                <a:cs typeface="Tahoma" panose="020B0604030504040204" pitchFamily="34" charset="0"/>
              </a:rPr>
              <a:t>Kui aga ka 2020. aastal liigitub ettevõtja väikeettevõtjaks, siis ta mikroettevõtja erisusi kasutada ei saa ja lähtuda tuleb väikeettevõtjale antud erisätetest.</a:t>
            </a:r>
          </a:p>
          <a:p>
            <a:endParaRPr lang="et-EE" dirty="0"/>
          </a:p>
        </p:txBody>
      </p:sp>
    </p:spTree>
    <p:extLst>
      <p:ext uri="{BB962C8B-B14F-4D97-AF65-F5344CB8AC3E}">
        <p14:creationId xmlns:p14="http://schemas.microsoft.com/office/powerpoint/2010/main" val="1536841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1CB4-7F88-47A0-B986-3AC1337D2A02}"/>
              </a:ext>
            </a:extLst>
          </p:cNvPr>
          <p:cNvSpPr>
            <a:spLocks noGrp="1"/>
          </p:cNvSpPr>
          <p:nvPr>
            <p:ph type="title"/>
          </p:nvPr>
        </p:nvSpPr>
        <p:spPr>
          <a:xfrm>
            <a:off x="838200" y="373834"/>
            <a:ext cx="10515600" cy="1325563"/>
          </a:xfrm>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aruanne</a:t>
            </a:r>
            <a:endParaRPr lang="et-EE" sz="2400" dirty="0"/>
          </a:p>
        </p:txBody>
      </p:sp>
      <p:sp>
        <p:nvSpPr>
          <p:cNvPr id="3" name="Content Placeholder 2">
            <a:extLst>
              <a:ext uri="{FF2B5EF4-FFF2-40B4-BE49-F238E27FC236}">
                <a16:creationId xmlns:a16="http://schemas.microsoft.com/office/drawing/2014/main" id="{45AFC88D-ECC9-4073-AD45-BE302B470A27}"/>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Võrreldavad arvnäitajad tuleb kooskõlla viia!</a:t>
            </a:r>
          </a:p>
          <a:p>
            <a:r>
              <a:rPr lang="et-EE" sz="2000" dirty="0">
                <a:latin typeface="Tahoma" panose="020B0604030504040204" pitchFamily="34" charset="0"/>
                <a:ea typeface="Tahoma" panose="020B0604030504040204" pitchFamily="34" charset="0"/>
                <a:cs typeface="Tahoma" panose="020B0604030504040204" pitchFamily="34" charset="0"/>
              </a:rPr>
              <a:t>Mikroettevõtja, kes kasutab lühendatud bilanssi, peab väikeettevõtjaks saades esitama oluliselt pikema bilansi, kus tal tuleb välja tuua ka eelneva aasta asjaomased näitajad. </a:t>
            </a:r>
          </a:p>
          <a:p>
            <a:r>
              <a:rPr lang="et-EE" sz="2000" b="1" dirty="0">
                <a:latin typeface="Tahoma" panose="020B0604030504040204" pitchFamily="34" charset="0"/>
                <a:ea typeface="Tahoma" panose="020B0604030504040204" pitchFamily="34" charset="0"/>
                <a:cs typeface="Tahoma" panose="020B0604030504040204" pitchFamily="34" charset="0"/>
              </a:rPr>
              <a:t>Erisätete kasutamine on võimalus, mitte kohustus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Seega, kui on näha, et ettevõte kasvab kiiresti mikroettevõtjast väikeettevõtjaks, on mõistlik juba alguses rakendada väikeettevõtja erisätteid.</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Mikroettevõtja majandusaasta aruandes esitatud infost ei piisa selleks</a:t>
            </a:r>
            <a:r>
              <a:rPr lang="et-EE" sz="2000" dirty="0">
                <a:latin typeface="Tahoma" panose="020B0604030504040204" pitchFamily="34" charset="0"/>
                <a:ea typeface="Tahoma" panose="020B0604030504040204" pitchFamily="34" charset="0"/>
                <a:cs typeface="Tahoma" panose="020B0604030504040204" pitchFamily="34" charset="0"/>
              </a:rPr>
              <a:t>, et anda aruande kasutajale asjakohast ja tõepäraselt esitatud finantsinfot raamatupidamiskohustuslase finantsseisundi, -tulemuse ja rahavoogude kohta, mida aruande kasutaja saaks majandusotsuste tegemisel kasutada.</a:t>
            </a:r>
          </a:p>
        </p:txBody>
      </p:sp>
    </p:spTree>
    <p:extLst>
      <p:ext uri="{BB962C8B-B14F-4D97-AF65-F5344CB8AC3E}">
        <p14:creationId xmlns:p14="http://schemas.microsoft.com/office/powerpoint/2010/main" val="3738477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7F8D7-5C76-4B53-8EC4-928783188EF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aruande lisad</a:t>
            </a:r>
            <a:endParaRPr lang="en-US" sz="2400" dirty="0"/>
          </a:p>
        </p:txBody>
      </p:sp>
      <p:sp>
        <p:nvSpPr>
          <p:cNvPr id="3" name="Content Placeholder 2">
            <a:extLst>
              <a:ext uri="{FF2B5EF4-FFF2-40B4-BE49-F238E27FC236}">
                <a16:creationId xmlns:a16="http://schemas.microsoft.com/office/drawing/2014/main" id="{EFCC8312-B19C-4673-BF3E-8E1F652374F6}"/>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Asjaolu</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mikroettevõtja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Kohustised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mille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täitmise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andnud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ning</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liik</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kirjeldus</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b="1" dirty="0" err="1">
                <a:latin typeface="Tahoma" panose="020B0604030504040204" pitchFamily="34" charset="0"/>
                <a:ea typeface="Tahoma" panose="020B0604030504040204" pitchFamily="34" charset="0"/>
                <a:cs typeface="Tahoma" panose="020B0604030504040204" pitchFamily="34" charset="0"/>
              </a:rPr>
              <a:t>Bilansiväliste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tingimuslike</a:t>
            </a:r>
            <a:r>
              <a:rPr lang="fi-FI" sz="2000" b="1" dirty="0">
                <a:latin typeface="Tahoma" panose="020B0604030504040204" pitchFamily="34" charset="0"/>
                <a:ea typeface="Tahoma" panose="020B0604030504040204" pitchFamily="34" charset="0"/>
                <a:cs typeface="Tahoma" panose="020B0604030504040204" pitchFamily="34" charset="0"/>
              </a:rPr>
              <a:t> ja </a:t>
            </a:r>
            <a:r>
              <a:rPr lang="fi-FI" sz="2000" b="1" dirty="0" err="1">
                <a:latin typeface="Tahoma" panose="020B0604030504040204" pitchFamily="34" charset="0"/>
                <a:ea typeface="Tahoma" panose="020B0604030504040204" pitchFamily="34" charset="0"/>
                <a:cs typeface="Tahoma" panose="020B0604030504040204" pitchFamily="34" charset="0"/>
              </a:rPr>
              <a:t>siduvate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kohustiste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kogusumma</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b</a:t>
            </a:r>
            <a:r>
              <a:rPr lang="en-US" sz="2000" dirty="0" err="1">
                <a:latin typeface="Tahoma" panose="020B0604030504040204" pitchFamily="34" charset="0"/>
                <a:ea typeface="Tahoma" panose="020B0604030504040204" pitchFamily="34" charset="0"/>
                <a:cs typeface="Tahoma" panose="020B0604030504040204" pitchFamily="34" charset="0"/>
              </a:rPr>
              <a:t>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9746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6BA5D-BDE6-4D4F-A883-5C83EB952097}"/>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86B3F5B-0C3A-476F-BE3A-681736BB56A1}"/>
              </a:ext>
            </a:extLst>
          </p:cNvPr>
          <p:cNvSpPr>
            <a:spLocks noGrp="1"/>
          </p:cNvSpPr>
          <p:nvPr>
            <p:ph idx="1"/>
          </p:nvPr>
        </p:nvSpPr>
        <p:spPr/>
        <p:txBody>
          <a:bodyPr>
            <a:normAutofit lnSpcReduction="10000"/>
          </a:bodyPr>
          <a:lstStyle/>
          <a:p>
            <a:r>
              <a:rPr lang="et-EE" sz="2200" b="1" dirty="0">
                <a:latin typeface="Tahoma" panose="020B0604030504040204" pitchFamily="34" charset="0"/>
                <a:ea typeface="Tahoma" panose="020B0604030504040204" pitchFamily="34" charset="0"/>
                <a:cs typeface="Tahoma" panose="020B0604030504040204" pitchFamily="34" charset="0"/>
              </a:rPr>
              <a:t>T</a:t>
            </a:r>
            <a:r>
              <a:rPr lang="en-US" sz="2200" b="1" dirty="0" err="1">
                <a:latin typeface="Tahoma" panose="020B0604030504040204" pitchFamily="34" charset="0"/>
                <a:ea typeface="Tahoma" panose="020B0604030504040204" pitchFamily="34" charset="0"/>
                <a:cs typeface="Tahoma" panose="020B0604030504040204" pitchFamily="34" charset="0"/>
              </a:rPr>
              <a:t>egevjuhtkonna</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kõrgema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juhtorgani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liikmele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makstud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ettemaksed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antud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laenude</a:t>
            </a:r>
            <a:r>
              <a:rPr lang="en-US" sz="2200" b="1" dirty="0">
                <a:latin typeface="Tahoma" panose="020B0604030504040204" pitchFamily="34" charset="0"/>
                <a:ea typeface="Tahoma" panose="020B0604030504040204" pitchFamily="34" charset="0"/>
                <a:cs typeface="Tahoma" panose="020B0604030504040204" pitchFamily="34" charset="0"/>
              </a:rPr>
              <a:t> summa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tagasimaksmise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mahakandmise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loobumise</a:t>
            </a:r>
            <a:r>
              <a:rPr lang="en-US" sz="2200" dirty="0">
                <a:latin typeface="Tahoma" panose="020B0604030504040204" pitchFamily="34" charset="0"/>
                <a:ea typeface="Tahoma" panose="020B0604030504040204" pitchFamily="34" charset="0"/>
                <a:cs typeface="Tahoma" panose="020B0604030504040204" pitchFamily="34" charset="0"/>
              </a:rPr>
              <a:t> summa, </a:t>
            </a:r>
            <a:r>
              <a:rPr lang="en-US" sz="2200" dirty="0" err="1">
                <a:latin typeface="Tahoma" panose="020B0604030504040204" pitchFamily="34" charset="0"/>
                <a:ea typeface="Tahoma" panose="020B0604030504040204" pitchFamily="34" charset="0"/>
                <a:cs typeface="Tahoma" panose="020B0604030504040204" pitchFamily="34" charset="0"/>
              </a:rPr>
              <a:t>samuti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maksetähtajad</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intressimäärad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t-EE"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olulised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tingimused</a:t>
            </a:r>
            <a:r>
              <a:rPr lang="et-EE" sz="2200" dirty="0">
                <a:latin typeface="Tahoma" panose="020B0604030504040204" pitchFamily="34" charset="0"/>
                <a:ea typeface="Tahoma" panose="020B0604030504040204" pitchFamily="34" charset="0"/>
                <a:cs typeface="Tahoma" panose="020B0604030504040204" pitchFamily="34" charset="0"/>
              </a:rPr>
              <a:t>:</a:t>
            </a:r>
          </a:p>
          <a:p>
            <a:pPr lvl="1"/>
            <a:r>
              <a:rPr lang="et-EE" sz="2200" dirty="0">
                <a:latin typeface="Tahoma" panose="020B0604030504040204" pitchFamily="34" charset="0"/>
                <a:ea typeface="Tahoma" panose="020B0604030504040204" pitchFamily="34" charset="0"/>
                <a:cs typeface="Tahoma" panose="020B0604030504040204" pitchFamily="34" charset="0"/>
              </a:rPr>
              <a:t>j</a:t>
            </a:r>
            <a:r>
              <a:rPr lang="en-US" sz="2200" dirty="0" err="1">
                <a:latin typeface="Tahoma" panose="020B0604030504040204" pitchFamily="34" charset="0"/>
                <a:ea typeface="Tahoma" panose="020B0604030504040204" pitchFamily="34" charset="0"/>
                <a:cs typeface="Tahoma" panose="020B0604030504040204" pitchFamily="34" charset="0"/>
              </a:rPr>
              <a:t>uhtkonnale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antud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laenude</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garantiide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kirjeldus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summad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intressimäärad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maksetähtajad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tagasimaksed</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allahinnatud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nõuded</a:t>
            </a:r>
            <a:r>
              <a:rPr lang="en-US" sz="2200" dirty="0">
                <a:latin typeface="Tahoma" panose="020B0604030504040204" pitchFamily="34" charset="0"/>
                <a:ea typeface="Tahoma" panose="020B0604030504040204" pitchFamily="34" charset="0"/>
                <a:cs typeface="Tahoma" panose="020B0604030504040204" pitchFamily="34" charset="0"/>
              </a:rPr>
              <a:t>.</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b="1" dirty="0" err="1">
                <a:latin typeface="Tahoma" panose="020B0604030504040204" pitchFamily="34" charset="0"/>
                <a:ea typeface="Tahoma" panose="020B0604030504040204" pitchFamily="34" charset="0"/>
                <a:cs typeface="Tahoma" panose="020B0604030504040204" pitchFamily="34" charset="0"/>
              </a:rPr>
              <a:t>Kui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raamatupidamiskohustuslane</a:t>
            </a:r>
            <a:r>
              <a:rPr lang="en-US" sz="2200" b="1" dirty="0">
                <a:latin typeface="Tahoma" panose="020B0604030504040204" pitchFamily="34" charset="0"/>
                <a:ea typeface="Tahoma" panose="020B0604030504040204" pitchFamily="34" charset="0"/>
                <a:cs typeface="Tahoma" panose="020B0604030504040204" pitchFamily="34" charset="0"/>
              </a:rPr>
              <a:t> on </a:t>
            </a:r>
            <a:r>
              <a:rPr lang="en-US" sz="2200" b="1" dirty="0" err="1">
                <a:latin typeface="Tahoma" panose="020B0604030504040204" pitchFamily="34" charset="0"/>
                <a:ea typeface="Tahoma" panose="020B0604030504040204" pitchFamily="34" charset="0"/>
                <a:cs typeface="Tahoma" panose="020B0604030504040204" pitchFamily="34" charset="0"/>
              </a:rPr>
              <a:t>majandusaasta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kestel</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omandanud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tagatiseks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võtnud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aktsiaid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osasid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tuleb</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esitada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omandatud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tagatiseks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võetud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võõrandatud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võõrandamata</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aktsiate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nende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puudumise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korral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nimiväärtus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osatähtsus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aktsia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osakapitalis</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aktsiate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osade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tasu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suurus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nende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omandamise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tagatiseks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võtmise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põhjus</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t-EE" sz="2200" dirty="0">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sz="1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8656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FBDE-939E-4571-9D35-16D768E370F0}"/>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Lühendatud raamatupidamisaruanne</a:t>
            </a:r>
            <a:br>
              <a:rPr lang="et-EE" sz="2700" b="1"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27A8A87-A8B1-4431-A98E-49E152F6270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1. jaanuaril 2016 jõustunud raamatupidamise seaduse kohaselt </a:t>
            </a:r>
            <a:r>
              <a:rPr lang="et-EE" sz="2000" b="1" dirty="0">
                <a:latin typeface="Tahoma" panose="020B0604030504040204" pitchFamily="34" charset="0"/>
                <a:ea typeface="Tahoma" panose="020B0604030504040204" pitchFamily="34" charset="0"/>
                <a:cs typeface="Tahoma" panose="020B0604030504040204" pitchFamily="34" charset="0"/>
              </a:rPr>
              <a:t>võivad mikro- ja väikeettevõtjad Eesti hea raamatupidamistava kohase raamatupidamisaruande esitada lühendatud kujul</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Lühendatud raamatupidamisaruandes esitatakse vähemalt kaks põhiaruannet (bilanss ja kasumiaruanne) ning lisad.</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Väikeettevõtja eesmärk lühendatud raamatupidamise aastaaruande koostamisel</a:t>
            </a:r>
            <a:r>
              <a:rPr lang="et-EE" sz="2000" dirty="0">
                <a:latin typeface="Tahoma" panose="020B0604030504040204" pitchFamily="34" charset="0"/>
                <a:ea typeface="Tahoma" panose="020B0604030504040204" pitchFamily="34" charset="0"/>
                <a:cs typeface="Tahoma" panose="020B0604030504040204" pitchFamily="34" charset="0"/>
              </a:rPr>
              <a:t> ja avaldamisel on anda aruande kasutajale, kellel on aruandest arusaamiseks piisavad finantsalased teadmised, oma finantsseisundi ja -tulemuse kohta asjakohast ning tõepäraselt esitatud informatsiooni, mida aruande kasutaja saaks oma majandusotsuste tegemisel kasutada.</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 koostamine hõlmab järgmisi tegevusi:</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1) raamatupidamise aastaaruande koostamine;</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2) tegevusaruande koostamine; </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3) majandusaasta aruande heakskiitmine. </a:t>
            </a:r>
          </a:p>
        </p:txBody>
      </p:sp>
    </p:spTree>
    <p:extLst>
      <p:ext uri="{BB962C8B-B14F-4D97-AF65-F5344CB8AC3E}">
        <p14:creationId xmlns:p14="http://schemas.microsoft.com/office/powerpoint/2010/main" val="3206969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91E6E-8060-43B2-BFD0-56FE3B54B24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97636F5F-B0FE-4DCC-BA36-3D377B020C14}"/>
              </a:ext>
            </a:extLst>
          </p:cNvPr>
          <p:cNvSpPr>
            <a:spLocks noGrp="1"/>
          </p:cNvSpPr>
          <p:nvPr>
            <p:ph idx="1"/>
          </p:nvPr>
        </p:nvSpPr>
        <p:spPr/>
        <p:txBody>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Rahvusvaheliselt väljakujunenud tava kohaselt koosneb ettevõtte majandusaasta aruanne vähemalt kahest osast:</a:t>
            </a:r>
          </a:p>
          <a:p>
            <a:r>
              <a:rPr lang="et-EE" sz="2000" b="1" dirty="0">
                <a:latin typeface="Tahoma" panose="020B0604030504040204" pitchFamily="34" charset="0"/>
                <a:ea typeface="Tahoma" panose="020B0604030504040204" pitchFamily="34" charset="0"/>
                <a:cs typeface="Tahoma" panose="020B0604030504040204" pitchFamily="34" charset="0"/>
              </a:rPr>
              <a:t>tegevusaruanne</a:t>
            </a:r>
            <a:r>
              <a:rPr lang="et-EE" sz="2000" dirty="0">
                <a:latin typeface="Tahoma" panose="020B0604030504040204" pitchFamily="34" charset="0"/>
                <a:ea typeface="Tahoma" panose="020B0604030504040204" pitchFamily="34" charset="0"/>
                <a:cs typeface="Tahoma" panose="020B0604030504040204" pitchFamily="34" charset="0"/>
              </a:rPr>
              <a:t> – ettevõtte tegevuse ja lõppenud majandusaasta tähtsündmuste sõnaline kirjeldus;</a:t>
            </a:r>
          </a:p>
          <a:p>
            <a:r>
              <a:rPr lang="et-EE" sz="2000" b="1" dirty="0">
                <a:latin typeface="Tahoma" panose="020B0604030504040204" pitchFamily="34" charset="0"/>
                <a:ea typeface="Tahoma" panose="020B0604030504040204" pitchFamily="34" charset="0"/>
                <a:cs typeface="Tahoma" panose="020B0604030504040204" pitchFamily="34" charset="0"/>
              </a:rPr>
              <a:t>raamatupidamise aastaaruanne</a:t>
            </a:r>
            <a:r>
              <a:rPr lang="et-EE" sz="2000" dirty="0">
                <a:latin typeface="Tahoma" panose="020B0604030504040204" pitchFamily="34" charset="0"/>
                <a:ea typeface="Tahoma" panose="020B0604030504040204" pitchFamily="34" charset="0"/>
                <a:cs typeface="Tahoma" panose="020B0604030504040204" pitchFamily="34" charset="0"/>
              </a:rPr>
              <a:t> – ettevõtte finantsseisundi ja majandustulemuste kajastamine numbriliste aruannetena (bilanss, kasumiaruanne, rahavoogude aruanne ja omakapitali muutuste aruanne) koos lühikese sõnalis-numbrilise seletusega (lisad).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aruandele tuleb </a:t>
            </a:r>
            <a:r>
              <a:rPr lang="et-EE" sz="2000" b="1" dirty="0">
                <a:latin typeface="Tahoma" panose="020B0604030504040204" pitchFamily="34" charset="0"/>
                <a:ea typeface="Tahoma" panose="020B0604030504040204" pitchFamily="34" charset="0"/>
                <a:cs typeface="Tahoma" panose="020B0604030504040204" pitchFamily="34" charset="0"/>
              </a:rPr>
              <a:t>lisada müügitulu jaotus</a:t>
            </a:r>
            <a:r>
              <a:rPr lang="et-EE" sz="2000" dirty="0">
                <a:latin typeface="Tahoma" panose="020B0604030504040204" pitchFamily="34" charset="0"/>
                <a:ea typeface="Tahoma" panose="020B0604030504040204" pitchFamily="34" charset="0"/>
                <a:cs typeface="Tahoma" panose="020B0604030504040204" pitchFamily="34" charset="0"/>
              </a:rPr>
              <a:t> Eesti majanduse tegevusalade klassifikaatori alusel (äriseadustik § 97</a:t>
            </a:r>
            <a:r>
              <a:rPr lang="et-EE" sz="2000" baseline="30000" dirty="0">
                <a:latin typeface="Tahoma" panose="020B0604030504040204" pitchFamily="34" charset="0"/>
                <a:ea typeface="Tahoma" panose="020B0604030504040204" pitchFamily="34" charset="0"/>
                <a:cs typeface="Tahoma" panose="020B0604030504040204" pitchFamily="34" charset="0"/>
              </a:rPr>
              <a:t>1</a:t>
            </a:r>
            <a:r>
              <a:rPr lang="et-EE" sz="2000" dirty="0">
                <a:latin typeface="Tahoma" panose="020B0604030504040204" pitchFamily="34" charset="0"/>
                <a:ea typeface="Tahoma" panose="020B0604030504040204" pitchFamily="34" charset="0"/>
                <a:cs typeface="Tahoma" panose="020B0604030504040204" pitchFamily="34" charset="0"/>
              </a:rPr>
              <a:t> lõige 3).</a:t>
            </a:r>
          </a:p>
        </p:txBody>
      </p:sp>
    </p:spTree>
    <p:extLst>
      <p:ext uri="{BB962C8B-B14F-4D97-AF65-F5344CB8AC3E}">
        <p14:creationId xmlns:p14="http://schemas.microsoft.com/office/powerpoint/2010/main" val="207730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C927-C984-43F7-BB31-AC95FD7491E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Mida  tuleb jälgida aastaaruande koostamisel</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8975A9C-5C96-4C02-BDAF-13A0AA13F1B7}"/>
              </a:ext>
            </a:extLst>
          </p:cNvPr>
          <p:cNvSpPr>
            <a:spLocks noGrp="1"/>
          </p:cNvSpPr>
          <p:nvPr>
            <p:ph idx="1"/>
          </p:nvPr>
        </p:nvSpPr>
        <p:spPr>
          <a:xfrm>
            <a:off x="838200" y="1863725"/>
            <a:ext cx="10515600" cy="4351338"/>
          </a:xfrm>
        </p:spPr>
        <p:txBody>
          <a:bodyPr>
            <a:normAutofit/>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Põllumajandustootmine on oma olemuselt unikaalne</a:t>
            </a:r>
            <a:r>
              <a:rPr lang="et-EE" sz="2200" b="1" dirty="0">
                <a:latin typeface="Tahoma" panose="020B0604030504040204" pitchFamily="34" charset="0"/>
                <a:ea typeface="Tahoma" panose="020B0604030504040204" pitchFamily="34" charset="0"/>
                <a:cs typeface="Tahoma" panose="020B0604030504040204" pitchFamily="34" charset="0"/>
              </a:rPr>
              <a:t> kompleks majandustehinguid, mida iseloomustab</a:t>
            </a:r>
            <a:r>
              <a:rPr lang="et-EE" sz="2200" dirty="0">
                <a:latin typeface="Tahoma" panose="020B0604030504040204" pitchFamily="34" charset="0"/>
                <a:ea typeface="Tahoma" panose="020B0604030504040204" pitchFamily="34" charset="0"/>
                <a:cs typeface="Tahoma" panose="020B0604030504040204" pitchFamily="34" charset="0"/>
              </a:rPr>
              <a:t>:</a:t>
            </a:r>
          </a:p>
          <a:p>
            <a:r>
              <a:rPr lang="et-EE" sz="2200" dirty="0">
                <a:latin typeface="Tahoma" panose="020B0604030504040204" pitchFamily="34" charset="0"/>
                <a:ea typeface="Tahoma" panose="020B0604030504040204" pitchFamily="34" charset="0"/>
                <a:cs typeface="Tahoma" panose="020B0604030504040204" pitchFamily="34" charset="0"/>
              </a:rPr>
              <a:t>tsüklilisus, </a:t>
            </a:r>
          </a:p>
          <a:p>
            <a:r>
              <a:rPr lang="et-EE" sz="2200" dirty="0">
                <a:latin typeface="Tahoma" panose="020B0604030504040204" pitchFamily="34" charset="0"/>
                <a:ea typeface="Tahoma" panose="020B0604030504040204" pitchFamily="34" charset="0"/>
                <a:cs typeface="Tahoma" panose="020B0604030504040204" pitchFamily="34" charset="0"/>
              </a:rPr>
              <a:t>tootmiseks kulutatavad bioloogilised varad ja </a:t>
            </a:r>
          </a:p>
          <a:p>
            <a:r>
              <a:rPr lang="et-EE" sz="2200" dirty="0">
                <a:latin typeface="Tahoma" panose="020B0604030504040204" pitchFamily="34" charset="0"/>
                <a:ea typeface="Tahoma" panose="020B0604030504040204" pitchFamily="34" charset="0"/>
                <a:cs typeface="Tahoma" panose="020B0604030504040204" pitchFamily="34" charset="0"/>
              </a:rPr>
              <a:t>tootmistegevusest genereeritavad nii uued bioloogilised varad kui ka põllumajanduslik toodang.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Raamatupidamisarvestuse üldised põhimõtted on seadustega reguleeritud ja ettevõtte </a:t>
            </a:r>
            <a:r>
              <a:rPr lang="et-EE" sz="2200" b="1" dirty="0">
                <a:latin typeface="Tahoma" panose="020B0604030504040204" pitchFamily="34" charset="0"/>
                <a:ea typeface="Tahoma" panose="020B0604030504040204" pitchFamily="34" charset="0"/>
                <a:cs typeface="Tahoma" panose="020B0604030504040204" pitchFamily="34" charset="0"/>
              </a:rPr>
              <a:t>raamatupidamise korraldamisel tuleb valida</a:t>
            </a:r>
            <a:r>
              <a:rPr lang="et-EE" sz="2200" dirty="0">
                <a:latin typeface="Tahoma" panose="020B0604030504040204" pitchFamily="34" charset="0"/>
                <a:ea typeface="Tahoma" panose="020B0604030504040204" pitchFamily="34" charset="0"/>
                <a:cs typeface="Tahoma" panose="020B0604030504040204" pitchFamily="34" charset="0"/>
              </a:rPr>
              <a:t>, kuidas neid </a:t>
            </a:r>
            <a:r>
              <a:rPr lang="et-EE" sz="2200" b="1" dirty="0">
                <a:latin typeface="Tahoma" panose="020B0604030504040204" pitchFamily="34" charset="0"/>
                <a:ea typeface="Tahoma" panose="020B0604030504040204" pitchFamily="34" charset="0"/>
                <a:cs typeface="Tahoma" panose="020B0604030504040204" pitchFamily="34" charset="0"/>
              </a:rPr>
              <a:t>põhimõtteid võimalikult ratsionaalselt järgida</a:t>
            </a:r>
            <a:r>
              <a:rPr lang="et-EE" sz="2200"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US" dirty="0"/>
          </a:p>
        </p:txBody>
      </p:sp>
    </p:spTree>
    <p:extLst>
      <p:ext uri="{BB962C8B-B14F-4D97-AF65-F5344CB8AC3E}">
        <p14:creationId xmlns:p14="http://schemas.microsoft.com/office/powerpoint/2010/main" val="484042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60E53-C810-43D9-B72F-8275FBBCB8D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aastaaruande koostamise protsess</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792113B-136B-4606-9ADA-17435F3DE84E}"/>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aluseks võetakse aasta jooksul registreeritud majandustehingud </a:t>
            </a:r>
            <a:r>
              <a:rPr lang="et-EE" sz="2000" dirty="0">
                <a:latin typeface="Tahoma" panose="020B0604030504040204" pitchFamily="34" charset="0"/>
                <a:ea typeface="Tahoma" panose="020B0604030504040204" pitchFamily="34" charset="0"/>
                <a:cs typeface="Tahoma" panose="020B0604030504040204" pitchFamily="34" charset="0"/>
              </a:rPr>
              <a:t>(müügid, ostud, pangatehingud jne),</a:t>
            </a:r>
          </a:p>
          <a:p>
            <a:r>
              <a:rPr lang="et-EE" sz="2000" b="1" dirty="0">
                <a:latin typeface="Tahoma" panose="020B0604030504040204" pitchFamily="34" charset="0"/>
                <a:ea typeface="Tahoma" panose="020B0604030504040204" pitchFamily="34" charset="0"/>
                <a:cs typeface="Tahoma" panose="020B0604030504040204" pitchFamily="34" charset="0"/>
              </a:rPr>
              <a:t>viiakse läbi aasta lõpetamise protseduurid</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kontrollitakse tulude ja kulude õiges perioodis kajastamine, vajadusel tehakse parandused,</a:t>
            </a:r>
          </a:p>
          <a:p>
            <a:pPr lvl="1"/>
            <a:r>
              <a:rPr lang="et-EE" sz="2000" dirty="0">
                <a:latin typeface="Tahoma" panose="020B0604030504040204" pitchFamily="34" charset="0"/>
                <a:ea typeface="Tahoma" panose="020B0604030504040204" pitchFamily="34" charset="0"/>
                <a:cs typeface="Tahoma" panose="020B0604030504040204" pitchFamily="34" charset="0"/>
              </a:rPr>
              <a:t>kontrollitakse varade ja kohustiste saldode korrektsust – kas saldodel on olemas analüütika, kas maksuvõla konto saldo klapib maksuameti andmetega, kas pangakonto saldo klapib pangaväljavõttega, kas põhivarad ja varud on reaalselt olemas, jne.</a:t>
            </a:r>
          </a:p>
        </p:txBody>
      </p:sp>
    </p:spTree>
    <p:extLst>
      <p:ext uri="{BB962C8B-B14F-4D97-AF65-F5344CB8AC3E}">
        <p14:creationId xmlns:p14="http://schemas.microsoft.com/office/powerpoint/2010/main" val="1806930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BFA1-0F93-4903-8428-DD229B5A761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F747813-2D4E-471B-8C41-5F90C1601D43}"/>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hinnatakse, kas bilansis on väärtust kaotanud varasid (nt pikalt laekumata arved) ja tehakse vajalikud allahindlused,</a:t>
            </a:r>
          </a:p>
          <a:p>
            <a:r>
              <a:rPr lang="et-EE" sz="2000" dirty="0">
                <a:latin typeface="Tahoma" panose="020B0604030504040204" pitchFamily="34" charset="0"/>
                <a:ea typeface="Tahoma" panose="020B0604030504040204" pitchFamily="34" charset="0"/>
                <a:cs typeface="Tahoma" panose="020B0604030504040204" pitchFamily="34" charset="0"/>
              </a:rPr>
              <a:t>arvestatakse põhivarade amortisatsioon (kui seda ei tehta igakuiselt),</a:t>
            </a:r>
          </a:p>
          <a:p>
            <a:r>
              <a:rPr lang="et-EE" sz="2000" dirty="0">
                <a:latin typeface="Tahoma" panose="020B0604030504040204" pitchFamily="34" charset="0"/>
                <a:ea typeface="Tahoma" panose="020B0604030504040204" pitchFamily="34" charset="0"/>
                <a:cs typeface="Tahoma" panose="020B0604030504040204" pitchFamily="34" charset="0"/>
              </a:rPr>
              <a:t>arvestatakse puhkusereserv, hinnatakse vajadust muude reservide ja eraldiste järele,</a:t>
            </a:r>
          </a:p>
          <a:p>
            <a:r>
              <a:rPr lang="et-EE" sz="2000" dirty="0">
                <a:latin typeface="Tahoma" panose="020B0604030504040204" pitchFamily="34" charset="0"/>
                <a:ea typeface="Tahoma" panose="020B0604030504040204" pitchFamily="34" charset="0"/>
                <a:cs typeface="Tahoma" panose="020B0604030504040204" pitchFamily="34" charset="0"/>
              </a:rPr>
              <a:t>vajadusel hinnatakse varad ümber õiglasse väärtusse (nt avalikult kaubeldavad väärtpaberid), v.a mikroettevõtja aruande koostamisel,</a:t>
            </a:r>
          </a:p>
          <a:p>
            <a:r>
              <a:rPr lang="et-EE" sz="2000" dirty="0">
                <a:latin typeface="Tahoma" panose="020B0604030504040204" pitchFamily="34" charset="0"/>
                <a:ea typeface="Tahoma" panose="020B0604030504040204" pitchFamily="34" charset="0"/>
                <a:cs typeface="Tahoma" panose="020B0604030504040204" pitchFamily="34" charset="0"/>
              </a:rPr>
              <a:t>hinnatakse ümber välisvaluutas fikseeritud rahalised varad ja kohustised.</a:t>
            </a:r>
          </a:p>
        </p:txBody>
      </p:sp>
    </p:spTree>
    <p:extLst>
      <p:ext uri="{BB962C8B-B14F-4D97-AF65-F5344CB8AC3E}">
        <p14:creationId xmlns:p14="http://schemas.microsoft.com/office/powerpoint/2010/main" val="3212866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8FBE-363A-4495-83A1-AED7B8F41B8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Tegevusaruanne</a:t>
            </a:r>
          </a:p>
        </p:txBody>
      </p:sp>
      <p:sp>
        <p:nvSpPr>
          <p:cNvPr id="3" name="Content Placeholder 2">
            <a:extLst>
              <a:ext uri="{FF2B5EF4-FFF2-40B4-BE49-F238E27FC236}">
                <a16:creationId xmlns:a16="http://schemas.microsoft.com/office/drawing/2014/main" id="{2FAF7A77-0618-48EB-9E8D-AA5C3384A5C3}"/>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Juhatuse poolt esitatava tegevusaruandes esitatava avalikustatava info nõuded on kindlaks määratud raamatupidamise seaduse (RPS) §-is 24.</a:t>
            </a:r>
          </a:p>
          <a:p>
            <a:r>
              <a:rPr lang="et-EE" sz="2000" dirty="0">
                <a:latin typeface="Tahoma" panose="020B0604030504040204" pitchFamily="34" charset="0"/>
                <a:ea typeface="Tahoma" panose="020B0604030504040204" pitchFamily="34" charset="0"/>
                <a:cs typeface="Tahoma" panose="020B0604030504040204" pitchFamily="34" charset="0"/>
              </a:rPr>
              <a:t>Tegevusaruandes antakse </a:t>
            </a:r>
            <a:r>
              <a:rPr lang="et-EE" sz="2000" b="1" dirty="0">
                <a:latin typeface="Tahoma" panose="020B0604030504040204" pitchFamily="34" charset="0"/>
                <a:ea typeface="Tahoma" panose="020B0604030504040204" pitchFamily="34" charset="0"/>
                <a:cs typeface="Tahoma" panose="020B0604030504040204" pitchFamily="34" charset="0"/>
              </a:rPr>
              <a:t>ülevaade raamatupidamiskohustuslase tegevusest ja asjaoludest, millel on määrav tähtsus raamatupidamiskohustuslase finantsseisundi ja majandustegevuse hindamisel</a:t>
            </a:r>
            <a:r>
              <a:rPr lang="et-EE" sz="2000" dirty="0">
                <a:latin typeface="Tahoma" panose="020B0604030504040204" pitchFamily="34" charset="0"/>
                <a:ea typeface="Tahoma" panose="020B0604030504040204" pitchFamily="34" charset="0"/>
                <a:cs typeface="Tahoma" panose="020B0604030504040204" pitchFamily="34" charset="0"/>
              </a:rPr>
              <a:t>, olulistest sündmustest majandusaastal ning eeldatavatest arengusuundadest.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Nõuetekohane tegevusaruanne sisaldab ülevaadet </a:t>
            </a:r>
            <a:r>
              <a:rPr lang="et-EE" sz="2000" dirty="0">
                <a:latin typeface="Tahoma" panose="020B0604030504040204" pitchFamily="34" charset="0"/>
                <a:ea typeface="Tahoma" panose="020B0604030504040204" pitchFamily="34" charset="0"/>
                <a:cs typeface="Tahoma" panose="020B0604030504040204" pitchFamily="34" charset="0"/>
              </a:rPr>
              <a:t>koos asjaomase analüüsiga ka niisugustest valdkondadest, mida finantsraamatupidamisega tegelev personal ei pruugi teada või mida saab asjatundlikult hinnata ainult tegevjuhtkonna tasandil.</a:t>
            </a:r>
          </a:p>
        </p:txBody>
      </p:sp>
    </p:spTree>
    <p:extLst>
      <p:ext uri="{BB962C8B-B14F-4D97-AF65-F5344CB8AC3E}">
        <p14:creationId xmlns:p14="http://schemas.microsoft.com/office/powerpoint/2010/main" val="3514892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25E7-59E1-4AD7-A182-6C6BCEB032A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B16B440-7603-4937-BAEF-65752C35CCB3}"/>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Tegevusaruanne peab sisaldama</a:t>
            </a:r>
            <a:r>
              <a:rPr lang="et-EE" sz="2000" dirty="0">
                <a:latin typeface="Tahoma" panose="020B0604030504040204" pitchFamily="34" charset="0"/>
                <a:ea typeface="Tahoma" panose="020B0604030504040204" pitchFamily="34" charset="0"/>
                <a:cs typeface="Tahoma" panose="020B0604030504040204" pitchFamily="34" charset="0"/>
              </a:rPr>
              <a:t> juhtkonna kommentaare koos juhtkonna edaspidiste tegevusplaanidega, kui finantsaruannetest võib välja lugeda ohumärke ettevõtte tegevuse jätkuvuse kohta (suur kahjum, ettevõtte omakapitali langemine alla seadustes sätestatud miinimumpiiri, likviidsete varade ja lühiajaliste kohustuste tasakaalustamatus vms=.</a:t>
            </a:r>
          </a:p>
          <a:p>
            <a:r>
              <a:rPr lang="et-EE" sz="2000" dirty="0">
                <a:latin typeface="Tahoma" panose="020B0604030504040204" pitchFamily="34" charset="0"/>
                <a:ea typeface="Tahoma" panose="020B0604030504040204" pitchFamily="34" charset="0"/>
                <a:cs typeface="Tahoma" panose="020B0604030504040204" pitchFamily="34" charset="0"/>
              </a:rPr>
              <a:t>Peale seaduses nõutud valdkondade on soovitatav tegevusaruandes teavitada lugejaid lisaväärtust pakkuvatest asjaoludest, mis on ettevõtte tegevuse seisukohalt olulised, kuid mida ei kajastata finantsaruannetes, näiteks kvalifitseeritud tööjõud, litsentsid, strateegilised partnerid jne. </a:t>
            </a:r>
          </a:p>
          <a:p>
            <a:r>
              <a:rPr lang="et-EE" sz="2000" dirty="0">
                <a:latin typeface="Tahoma" panose="020B0604030504040204" pitchFamily="34" charset="0"/>
                <a:ea typeface="Tahoma" panose="020B0604030504040204" pitchFamily="34" charset="0"/>
                <a:cs typeface="Tahoma" panose="020B0604030504040204" pitchFamily="34" charset="0"/>
              </a:rPr>
              <a:t>Tuleb aga jälgida, et tegevusaruandes esitatav info ei oleks vastuolus finantsaruannete teabega.</a:t>
            </a:r>
          </a:p>
          <a:p>
            <a:pPr marL="0" indent="0">
              <a:buNone/>
            </a:pPr>
            <a:r>
              <a:rPr lang="et-EE" sz="2000" b="1" dirty="0"/>
              <a:t>Majandusaasta aruanne on avalik dokument. </a:t>
            </a:r>
            <a:r>
              <a:rPr lang="et-EE" sz="2000" dirty="0"/>
              <a:t>Seda võivad lugeda sinu konkurendid, sinu kliendid, sinu tarnijad, sinu töötajad. Mõtle hoolega, mida sa neile öelda sooviksid.</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93479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13379-D8F1-473C-8007-D87605BA0F85}"/>
              </a:ext>
            </a:extLst>
          </p:cNvPr>
          <p:cNvSpPr>
            <a:spLocks noGrp="1"/>
          </p:cNvSpPr>
          <p:nvPr>
            <p:ph type="title"/>
          </p:nvPr>
        </p:nvSpPr>
        <p:spPr/>
        <p:txBody>
          <a:bodyPr>
            <a:normAutofit fontScale="90000"/>
          </a:bodyPr>
          <a:lstStyle/>
          <a:p>
            <a:br>
              <a:rPr lang="et-EE" dirty="0"/>
            </a:br>
            <a:br>
              <a:rPr lang="et-EE" dirty="0"/>
            </a:br>
            <a:r>
              <a:rPr lang="en-US" sz="2700" b="1" dirty="0" err="1">
                <a:latin typeface="Tahoma" panose="020B0604030504040204" pitchFamily="34" charset="0"/>
                <a:ea typeface="Tahoma" panose="020B0604030504040204" pitchFamily="34" charset="0"/>
                <a:cs typeface="Tahoma" panose="020B0604030504040204" pitchFamily="34" charset="0"/>
              </a:rPr>
              <a:t>Väikeettevõtja</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lühendatud</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raamatupidamise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aastaaruande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lisades</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avaldatav</a:t>
            </a:r>
            <a:r>
              <a:rPr lang="en-US" sz="2700" b="1" dirty="0">
                <a:latin typeface="Tahoma" panose="020B0604030504040204" pitchFamily="34" charset="0"/>
                <a:ea typeface="Tahoma" panose="020B0604030504040204" pitchFamily="34" charset="0"/>
                <a:cs typeface="Tahoma" panose="020B0604030504040204" pitchFamily="34" charset="0"/>
              </a:rPr>
              <a:t> info</a:t>
            </a:r>
            <a:br>
              <a:rPr lang="en-US" sz="2700" dirty="0">
                <a:latin typeface="Tahoma" panose="020B0604030504040204" pitchFamily="34" charset="0"/>
                <a:ea typeface="Tahoma" panose="020B0604030504040204" pitchFamily="34" charset="0"/>
                <a:cs typeface="Tahoma" panose="020B0604030504040204" pitchFamily="34" charset="0"/>
              </a:rPr>
            </a:b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3C87D11-0E31-46C3-AEEF-EC7FA82174FD}"/>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Teave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raamatupidamise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ja et see on </a:t>
            </a:r>
            <a:r>
              <a:rPr lang="en-US" sz="2000" dirty="0" err="1">
                <a:latin typeface="Tahoma" panose="020B0604030504040204" pitchFamily="34" charset="0"/>
                <a:ea typeface="Tahoma" panose="020B0604030504040204" pitchFamily="34" charset="0"/>
                <a:cs typeface="Tahoma" panose="020B0604030504040204" pitchFamily="34" charset="0"/>
              </a:rPr>
              <a:t>koostatud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kooskõlas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hea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raamatupidamistavaga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Aastaaruande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koostamisel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arvestuspõhimõtted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saldode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kajastatavate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varade</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kohustiste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hindamismudelites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kasutatavad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summad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kahjumid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kasumiaruandes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tuletisinstrumentide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seonduvad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võimalik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tulevastele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rahavoogudele</a:t>
            </a:r>
            <a:r>
              <a:rPr lang="en-US" sz="20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4249722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BA0D-D766-4288-B71F-A27155DC3D8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CA7437E-CCE3-408A-BA32-45CB0E3E88C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Materiaalse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immateriaalse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rühmade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kaupa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soetusmaksumus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akumuleeritud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jääkväärtus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alguses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lõpus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jooksul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müüdud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muutused</a:t>
            </a:r>
            <a:r>
              <a:rPr lang="en-US" sz="20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Kinnisvarainvesteeringute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fi-FI" sz="2000" dirty="0" err="1">
                <a:latin typeface="Tahoma" panose="020B0604030504040204" pitchFamily="34" charset="0"/>
                <a:ea typeface="Tahoma" panose="020B0604030504040204" pitchFamily="34" charset="0"/>
                <a:cs typeface="Tahoma" panose="020B0604030504040204" pitchFamily="34" charset="0"/>
              </a:rPr>
              <a:t>Pikaajalise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bioloogilise</a:t>
            </a:r>
            <a:r>
              <a:rPr lang="fi-FI" sz="2000" dirty="0">
                <a:latin typeface="Tahoma" panose="020B0604030504040204" pitchFamily="34" charset="0"/>
                <a:ea typeface="Tahoma" panose="020B0604030504040204" pitchFamily="34" charset="0"/>
                <a:cs typeface="Tahoma" panose="020B0604030504040204" pitchFamily="34" charset="0"/>
              </a:rPr>
              <a:t> vara </a:t>
            </a:r>
            <a:r>
              <a:rPr lang="fi-FI" sz="2000" dirty="0" err="1">
                <a:latin typeface="Tahoma" panose="020B0604030504040204" pitchFamily="34" charset="0"/>
                <a:ea typeface="Tahoma" panose="020B0604030504040204" pitchFamily="34" charset="0"/>
                <a:cs typeface="Tahoma" panose="020B0604030504040204" pitchFamily="34" charset="0"/>
              </a:rPr>
              <a:t>muutuste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täitmise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ettevõtja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a:p>
            <a:endParaRPr lang="en-US" dirty="0"/>
          </a:p>
        </p:txBody>
      </p:sp>
    </p:spTree>
    <p:extLst>
      <p:ext uri="{BB962C8B-B14F-4D97-AF65-F5344CB8AC3E}">
        <p14:creationId xmlns:p14="http://schemas.microsoft.com/office/powerpoint/2010/main" val="3852435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0EDE-8E81-4038-B472-E010B849CB5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9CEB4E-F2FD-4A94-9A62-F80E5915322D}"/>
              </a:ext>
            </a:extLst>
          </p:cNvPr>
          <p:cNvSpPr>
            <a:spLocks noGrp="1"/>
          </p:cNvSpPr>
          <p:nvPr>
            <p:ph idx="1"/>
          </p:nvPr>
        </p:nvSpPr>
        <p:spPr/>
        <p:txBody>
          <a:bodyPr>
            <a:normAutofit/>
          </a:bodyPr>
          <a:lstStyle/>
          <a:p>
            <a:r>
              <a:rPr lang="fi-FI" sz="2000" dirty="0" err="1">
                <a:latin typeface="Tahoma" panose="020B0604030504040204" pitchFamily="34" charset="0"/>
                <a:ea typeface="Tahoma" panose="020B0604030504040204" pitchFamily="34" charset="0"/>
                <a:cs typeface="Tahoma" panose="020B0604030504040204" pitchFamily="34" charset="0"/>
              </a:rPr>
              <a:t>Nende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pikaajaliste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kohustiste</a:t>
            </a:r>
            <a:r>
              <a:rPr lang="fi-FI" sz="2000" dirty="0">
                <a:latin typeface="Tahoma" panose="020B0604030504040204" pitchFamily="34" charset="0"/>
                <a:ea typeface="Tahoma" panose="020B0604030504040204" pitchFamily="34" charset="0"/>
                <a:cs typeface="Tahoma" panose="020B0604030504040204" pitchFamily="34" charset="0"/>
              </a:rPr>
              <a:t> summa, mille </a:t>
            </a:r>
            <a:r>
              <a:rPr lang="fi-FI" sz="2000" dirty="0" err="1">
                <a:latin typeface="Tahoma" panose="020B0604030504040204" pitchFamily="34" charset="0"/>
                <a:ea typeface="Tahoma" panose="020B0604030504040204" pitchFamily="34" charset="0"/>
                <a:cs typeface="Tahoma" panose="020B0604030504040204" pitchFamily="34" charset="0"/>
              </a:rPr>
              <a:t>tagasimakse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tähtajani</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jäänud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rohkem</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kui</a:t>
            </a:r>
            <a:r>
              <a:rPr lang="fi-FI" sz="2000" dirty="0">
                <a:latin typeface="Tahoma" panose="020B0604030504040204" pitchFamily="34" charset="0"/>
                <a:ea typeface="Tahoma" panose="020B0604030504040204" pitchFamily="34" charset="0"/>
                <a:cs typeface="Tahoma" panose="020B0604030504040204" pitchFamily="34" charset="0"/>
              </a:rPr>
              <a:t> viis </a:t>
            </a:r>
            <a:r>
              <a:rPr lang="fi-FI" sz="2000" dirty="0" err="1">
                <a:latin typeface="Tahoma" panose="020B0604030504040204" pitchFamily="34" charset="0"/>
                <a:ea typeface="Tahoma" panose="020B0604030504040204" pitchFamily="34" charset="0"/>
                <a:cs typeface="Tahoma" panose="020B0604030504040204" pitchFamily="34" charset="0"/>
              </a:rPr>
              <a:t>aastat</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vastu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avalikustatakse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eraldi</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Oluliste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bilansis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kajastamata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tehingute</a:t>
            </a:r>
            <a:r>
              <a:rPr lang="fi-FI" sz="2000" dirty="0">
                <a:latin typeface="Tahoma" panose="020B0604030504040204" pitchFamily="34" charset="0"/>
                <a:ea typeface="Tahoma" panose="020B0604030504040204" pitchFamily="34" charset="0"/>
                <a:cs typeface="Tahoma" panose="020B0604030504040204" pitchFamily="34" charset="0"/>
              </a:rPr>
              <a:t> olemus ja </a:t>
            </a:r>
            <a:r>
              <a:rPr lang="fi-FI" sz="2000" dirty="0" err="1">
                <a:latin typeface="Tahoma" panose="020B0604030504040204" pitchFamily="34" charset="0"/>
                <a:ea typeface="Tahoma" panose="020B0604030504040204" pitchFamily="34" charset="0"/>
                <a:cs typeface="Tahoma" panose="020B0604030504040204" pitchFamily="34" charset="0"/>
              </a:rPr>
              <a:t>ärilise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eesmärgi</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kirjeldus</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Erandliku</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tulu</a:t>
            </a:r>
            <a:r>
              <a:rPr lang="fi-FI" sz="2000" dirty="0">
                <a:latin typeface="Tahoma" panose="020B0604030504040204" pitchFamily="34" charset="0"/>
                <a:ea typeface="Tahoma" panose="020B0604030504040204" pitchFamily="34" charset="0"/>
                <a:cs typeface="Tahoma" panose="020B0604030504040204" pitchFamily="34" charset="0"/>
              </a:rPr>
              <a:t> ja kulu kirje, </a:t>
            </a:r>
            <a:r>
              <a:rPr lang="fi-FI" sz="2000" dirty="0" err="1">
                <a:latin typeface="Tahoma" panose="020B0604030504040204" pitchFamily="34" charset="0"/>
                <a:ea typeface="Tahoma" panose="020B0604030504040204" pitchFamily="34" charset="0"/>
                <a:cs typeface="Tahoma" panose="020B0604030504040204" pitchFamily="34" charset="0"/>
              </a:rPr>
              <a:t>mis</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harvaesinevas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suuruses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või</a:t>
            </a:r>
            <a:r>
              <a:rPr lang="fi-FI" sz="2000" dirty="0">
                <a:latin typeface="Tahoma" panose="020B0604030504040204" pitchFamily="34" charset="0"/>
                <a:ea typeface="Tahoma" panose="020B0604030504040204" pitchFamily="34" charset="0"/>
                <a:cs typeface="Tahoma" panose="020B0604030504040204" pitchFamily="34" charset="0"/>
              </a:rPr>
              <a:t> laadis, summa ja olemus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a:t>
            </a:r>
            <a:r>
              <a:rPr lang="en-US" sz="2000" dirty="0" err="1">
                <a:latin typeface="Tahoma" panose="020B0604030504040204" pitchFamily="34" charset="0"/>
                <a:ea typeface="Tahoma" panose="020B0604030504040204" pitchFamily="34" charset="0"/>
                <a:cs typeface="Tahoma" panose="020B0604030504040204" pitchFamily="34" charset="0"/>
              </a:rPr>
              <a:t>asumiaruannet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ühekordsete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tulude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kulude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379107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90F0-F343-4B77-8236-3BF61EFC26E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63B6BE-A835-4E81-8DB0-25EC67D6F8B6}"/>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Tegevjuhtkonna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kõrgema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juhtorgani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ettemaksed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laenude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tagasimaksmise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mahakandmise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loobumise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samuti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maksetähtajad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intressimäärad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Tehingud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osapooltega</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maht</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saldod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muu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mida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finantsseisundi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mõistmiseks</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sündmused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pärast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972767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E4707-C058-4460-9E5F-FD93D731F7F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Keskmise töötajate arvu leidmine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089FC63-14E7-4728-B8A8-4EEB38D59E7E}"/>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Keskmise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töötajate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leidmiseks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ettevõttes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isikute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taandada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täistööajale</a:t>
            </a:r>
            <a:r>
              <a:rPr lang="en-US" sz="2000" b="1" dirty="0">
                <a:latin typeface="Tahoma" panose="020B0604030504040204" pitchFamily="34" charset="0"/>
                <a:ea typeface="Tahoma" panose="020B0604030504040204" pitchFamily="34" charset="0"/>
                <a:cs typeface="Tahoma" panose="020B0604030504040204" pitchFamily="34" charset="0"/>
              </a:rPr>
              <a:t>. </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err="1">
                <a:latin typeface="Tahoma" panose="020B0604030504040204" pitchFamily="34" charset="0"/>
                <a:ea typeface="Tahoma" panose="020B0604030504040204" pitchFamily="34" charset="0"/>
                <a:cs typeface="Tahoma" panose="020B0604030504040204" pitchFamily="34" charset="0"/>
              </a:rPr>
              <a:t>lukorras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vältel</a:t>
            </a:r>
            <a:r>
              <a:rPr lang="en-US" sz="2000" dirty="0">
                <a:latin typeface="Tahoma" panose="020B0604030504040204" pitchFamily="34" charset="0"/>
                <a:ea typeface="Tahoma" panose="020B0604030504040204" pitchFamily="34" charset="0"/>
                <a:cs typeface="Tahoma" panose="020B0604030504040204" pitchFamily="34" charset="0"/>
              </a:rPr>
              <a:t> 1 </a:t>
            </a:r>
            <a:r>
              <a:rPr lang="en-US" sz="2000" dirty="0" err="1">
                <a:latin typeface="Tahoma" panose="020B0604030504040204" pitchFamily="34" charset="0"/>
                <a:ea typeface="Tahoma" panose="020B0604030504040204" pitchFamily="34" charset="0"/>
                <a:cs typeface="Tahoma" panose="020B0604030504040204" pitchFamily="34" charset="0"/>
              </a:rPr>
              <a:t>täiskoormusega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2 </a:t>
            </a:r>
            <a:r>
              <a:rPr lang="en-US" sz="2000" dirty="0" err="1">
                <a:latin typeface="Tahoma" panose="020B0604030504040204" pitchFamily="34" charset="0"/>
                <a:ea typeface="Tahoma" panose="020B0604030504040204" pitchFamily="34" charset="0"/>
                <a:cs typeface="Tahoma" panose="020B0604030504040204" pitchFamily="34" charset="0"/>
              </a:rPr>
              <a:t>poole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 2.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leidmiseks</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Selleks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kalendaarne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ajafond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jagatakse</a:t>
            </a:r>
            <a:r>
              <a:rPr lang="en-US" sz="2000" dirty="0">
                <a:latin typeface="Tahoma" panose="020B0604030504040204" pitchFamily="34" charset="0"/>
                <a:ea typeface="Tahoma" panose="020B0604030504040204" pitchFamily="34" charset="0"/>
                <a:cs typeface="Tahoma" panose="020B0604030504040204" pitchFamily="34" charset="0"/>
              </a:rPr>
              <a:t> see </a:t>
            </a:r>
            <a:r>
              <a:rPr lang="en-US" sz="2000" dirty="0" err="1">
                <a:latin typeface="Tahoma" panose="020B0604030504040204" pitchFamily="34" charset="0"/>
                <a:ea typeface="Tahoma" panose="020B0604030504040204" pitchFamily="34" charset="0"/>
                <a:cs typeface="Tahoma" panose="020B0604030504040204" pitchFamily="34" charset="0"/>
              </a:rPr>
              <a:t>kalendrikuu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ka </a:t>
            </a:r>
            <a:r>
              <a:rPr lang="en-US" sz="2000" dirty="0" err="1">
                <a:latin typeface="Tahoma" panose="020B0604030504040204" pitchFamily="34" charset="0"/>
                <a:ea typeface="Tahoma" panose="020B0604030504040204" pitchFamily="34" charset="0"/>
                <a:cs typeface="Tahoma" panose="020B0604030504040204" pitchFamily="34" charset="0"/>
              </a:rPr>
              <a:t>tasu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saavaid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praktikante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hooajatöötajaid</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P</a:t>
            </a:r>
            <a:r>
              <a:rPr lang="en-US" sz="2000" dirty="0" err="1">
                <a:latin typeface="Tahoma" panose="020B0604030504040204" pitchFamily="34" charset="0"/>
                <a:ea typeface="Tahoma" panose="020B0604030504040204" pitchFamily="34" charset="0"/>
                <a:cs typeface="Tahoma" panose="020B0604030504040204" pitchFamily="34" charset="0"/>
              </a:rPr>
              <a:t>ikka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puuduvaid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nagu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ajateenistuses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lapsehoolduspuhkusel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viibijaid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917899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AAA4-1AAC-4FC9-B951-2AF34B19D047}"/>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800" b="1" dirty="0">
                <a:latin typeface="Tahoma" panose="020B0604030504040204" pitchFamily="34" charset="0"/>
                <a:ea typeface="Tahoma" panose="020B0604030504040204" pitchFamily="34" charset="0"/>
                <a:cs typeface="Tahoma" panose="020B0604030504040204" pitchFamily="34" charset="0"/>
              </a:rPr>
              <a:t>Bioloogiliste varade kajastamine bilansis </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E231CD-68AE-4359-BA88-F413098160DD}"/>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Bioloogilised varad kajastatakse bilansis eraldi kirjetel kas </a:t>
            </a:r>
            <a:r>
              <a:rPr lang="et-EE" sz="2000" b="1" dirty="0">
                <a:latin typeface="Tahoma" panose="020B0604030504040204" pitchFamily="34" charset="0"/>
                <a:ea typeface="Tahoma" panose="020B0604030504040204" pitchFamily="34" charset="0"/>
                <a:cs typeface="Tahoma" panose="020B0604030504040204" pitchFamily="34" charset="0"/>
              </a:rPr>
              <a:t>põhivara või käibevara rühmas. </a:t>
            </a:r>
          </a:p>
          <a:p>
            <a:pPr marL="0" marR="0" indent="0" algn="just">
              <a:lnSpc>
                <a:spcPct val="11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Käibevarana kajastatakse </a:t>
            </a:r>
            <a:r>
              <a:rPr lang="et-EE" sz="2000" dirty="0">
                <a:latin typeface="Tahoma" panose="020B0604030504040204" pitchFamily="34" charset="0"/>
                <a:ea typeface="Tahoma" panose="020B0604030504040204" pitchFamily="34" charset="0"/>
                <a:cs typeface="Tahoma" panose="020B0604030504040204" pitchFamily="34" charset="0"/>
              </a:rPr>
              <a:t>ainult sellist bioloogilist vara, mis on soetatud edasimüümise eesmärgil või realiseeritakse ettevõtte tavapärase äritsükli käigus. </a:t>
            </a: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Juhul kui bioloogilise vara hoidmise eesmärk ei ole kindlalt teada, tuleb sellise bioloogilise vara kajastamisel bilansis lähtuda ettevõtte juhtkonna hinnangust tõenäolisema kasutuseesmärgi suhtes.</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6607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63A8CBA-C532-46F8-A1CA-CDDEEB855B7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Finantssuhtarvud</a:t>
            </a:r>
          </a:p>
        </p:txBody>
      </p:sp>
      <p:sp>
        <p:nvSpPr>
          <p:cNvPr id="3" name="Sisu kohatäide 2">
            <a:extLst>
              <a:ext uri="{FF2B5EF4-FFF2-40B4-BE49-F238E27FC236}">
                <a16:creationId xmlns:a16="http://schemas.microsoft.com/office/drawing/2014/main" id="{C6E92C28-0EDD-477C-B4AC-94053EB719D2}"/>
              </a:ext>
            </a:extLst>
          </p:cNvPr>
          <p:cNvSpPr>
            <a:spLocks noGrp="1"/>
          </p:cNvSpPr>
          <p:nvPr>
            <p:ph idx="1"/>
          </p:nvPr>
        </p:nvSpPr>
        <p:spPr/>
        <p:txBody>
          <a:bodyPr>
            <a:normAutofit/>
          </a:bodyPr>
          <a:lstStyle/>
          <a:p>
            <a:r>
              <a:rPr lang="et-EE" sz="2000" b="1" i="0" dirty="0">
                <a:effectLst/>
                <a:latin typeface="Tahoma" panose="020B0604030504040204" pitchFamily="34" charset="0"/>
                <a:ea typeface="Tahoma" panose="020B0604030504040204" pitchFamily="34" charset="0"/>
                <a:cs typeface="Tahoma" panose="020B0604030504040204" pitchFamily="34" charset="0"/>
              </a:rPr>
              <a:t>Võlakordaja</a:t>
            </a:r>
            <a:r>
              <a:rPr lang="et-EE" sz="2000" b="0" i="0" dirty="0">
                <a:effectLst/>
                <a:latin typeface="Tahoma" panose="020B0604030504040204" pitchFamily="34" charset="0"/>
                <a:ea typeface="Tahoma" panose="020B0604030504040204" pitchFamily="34" charset="0"/>
                <a:cs typeface="Tahoma" panose="020B0604030504040204" pitchFamily="34" charset="0"/>
              </a:rPr>
              <a:t> ehk </a:t>
            </a:r>
            <a:r>
              <a:rPr lang="et-EE" sz="2000" i="0" dirty="0" err="1">
                <a:effectLst/>
                <a:latin typeface="Tahoma" panose="020B0604030504040204" pitchFamily="34" charset="0"/>
                <a:ea typeface="Tahoma" panose="020B0604030504040204" pitchFamily="34" charset="0"/>
                <a:cs typeface="Tahoma" panose="020B0604030504040204" pitchFamily="34" charset="0"/>
              </a:rPr>
              <a:t>võõrkapitali</a:t>
            </a:r>
            <a:r>
              <a:rPr lang="et-EE" sz="2000" i="0" dirty="0">
                <a:effectLst/>
                <a:latin typeface="Tahoma" panose="020B0604030504040204" pitchFamily="34" charset="0"/>
                <a:ea typeface="Tahoma" panose="020B0604030504040204" pitchFamily="34" charset="0"/>
                <a:cs typeface="Tahoma" panose="020B0604030504040204" pitchFamily="34" charset="0"/>
              </a:rPr>
              <a:t> osakaalu näitaja</a:t>
            </a:r>
            <a:r>
              <a:rPr lang="et-EE" sz="2000" b="0" i="0" dirty="0">
                <a:effectLst/>
                <a:latin typeface="Tahoma" panose="020B0604030504040204" pitchFamily="34" charset="0"/>
                <a:ea typeface="Tahoma" panose="020B0604030504040204" pitchFamily="34" charset="0"/>
                <a:cs typeface="Tahoma" panose="020B0604030504040204" pitchFamily="34" charset="0"/>
              </a:rPr>
              <a:t>, mille arvutamisel jagatakse taotluse esitamisele vahetult eelnenud majandusaasta kohustuste summa koguvara summaga ja see ei oleks suurem kui 0,70</a:t>
            </a:r>
          </a:p>
          <a:p>
            <a:pPr marL="0" indent="0">
              <a:buNone/>
            </a:pPr>
            <a:r>
              <a:rPr lang="et-EE" sz="2000" b="1" i="0" dirty="0">
                <a:solidFill>
                  <a:srgbClr val="333333"/>
                </a:solidFill>
                <a:effectLst/>
                <a:latin typeface="Tahoma" panose="020B0604030504040204" pitchFamily="34" charset="0"/>
                <a:ea typeface="Tahoma" panose="020B0604030504040204" pitchFamily="34" charset="0"/>
                <a:cs typeface="Tahoma" panose="020B0604030504040204" pitchFamily="34" charset="0"/>
              </a:rPr>
              <a:t>   </a:t>
            </a:r>
            <a:r>
              <a:rPr lang="et-EE" sz="2000" i="0" dirty="0">
                <a:solidFill>
                  <a:srgbClr val="333333"/>
                </a:solidFill>
                <a:effectLst/>
                <a:latin typeface="Tahoma" panose="020B0604030504040204" pitchFamily="34" charset="0"/>
                <a:ea typeface="Tahoma" panose="020B0604030504040204" pitchFamily="34" charset="0"/>
                <a:cs typeface="Tahoma" panose="020B0604030504040204" pitchFamily="34" charset="0"/>
              </a:rPr>
              <a:t>Võlakordaja</a:t>
            </a:r>
            <a:r>
              <a:rPr lang="et-EE" sz="2000" b="0" i="0" dirty="0">
                <a:solidFill>
                  <a:srgbClr val="333333"/>
                </a:solidFill>
                <a:effectLst/>
                <a:latin typeface="Tahoma" panose="020B0604030504040204" pitchFamily="34" charset="0"/>
                <a:ea typeface="Tahoma" panose="020B0604030504040204" pitchFamily="34" charset="0"/>
                <a:cs typeface="Tahoma" panose="020B0604030504040204" pitchFamily="34" charset="0"/>
              </a:rPr>
              <a:t> on finantssuhtarv, mis näitab kui suure osa ettevõtte koguvarast moodustab laenukapital. </a:t>
            </a:r>
            <a:endParaRPr lang="et-EE" sz="2000" b="0" i="0" dirty="0">
              <a:effectLst/>
              <a:latin typeface="Tahoma" panose="020B0604030504040204" pitchFamily="34" charset="0"/>
              <a:ea typeface="Tahoma" panose="020B0604030504040204" pitchFamily="34" charset="0"/>
              <a:cs typeface="Tahoma" panose="020B0604030504040204" pitchFamily="34" charset="0"/>
            </a:endParaRPr>
          </a:p>
          <a:p>
            <a:r>
              <a:rPr lang="et-EE" sz="2000" b="1" i="0" dirty="0">
                <a:effectLst/>
                <a:latin typeface="Tahoma" panose="020B0604030504040204" pitchFamily="34" charset="0"/>
                <a:ea typeface="Tahoma" panose="020B0604030504040204" pitchFamily="34" charset="0"/>
                <a:cs typeface="Tahoma" panose="020B0604030504040204" pitchFamily="34" charset="0"/>
              </a:rPr>
              <a:t>Maksevõime näitaja</a:t>
            </a:r>
            <a:r>
              <a:rPr lang="et-EE" sz="2000" b="0" i="0" dirty="0">
                <a:effectLst/>
                <a:latin typeface="Tahoma" panose="020B0604030504040204" pitchFamily="34" charset="0"/>
                <a:ea typeface="Tahoma" panose="020B0604030504040204" pitchFamily="34" charset="0"/>
                <a:cs typeface="Tahoma" panose="020B0604030504040204" pitchFamily="34" charset="0"/>
              </a:rPr>
              <a:t>, mille arvutamisel jagatakse taotluse esitamisele vahetult eelnenud majandusaasta käibevara summa lühiajaliste kohustuste summaga, see näitaja peaks olema suurem kui 1,00.</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Suhtarvu tõlgendus peegeldab seda, mitu käibevara eurot on ettevõttel ühe euro    lühiajalise kohustuse tasumiseks ehk katmiseks. 	</a:t>
            </a:r>
            <a:endParaRPr lang="et-EE" sz="2000" b="0" i="0" dirty="0">
              <a:effectLst/>
              <a:latin typeface="Tahoma" panose="020B0604030504040204" pitchFamily="34" charset="0"/>
              <a:ea typeface="Tahoma" panose="020B0604030504040204" pitchFamily="34" charset="0"/>
              <a:cs typeface="Tahoma" panose="020B0604030504040204" pitchFamily="34" charset="0"/>
            </a:endParaRPr>
          </a:p>
          <a:p>
            <a:r>
              <a:rPr lang="et-EE" sz="2000" b="0" i="0" dirty="0">
                <a:effectLst/>
                <a:latin typeface="Tahoma" panose="020B0604030504040204" pitchFamily="34" charset="0"/>
                <a:ea typeface="Tahoma" panose="020B0604030504040204" pitchFamily="34" charset="0"/>
                <a:cs typeface="Tahoma" panose="020B0604030504040204" pitchFamily="34" charset="0"/>
              </a:rPr>
              <a:t>Müügitulu puhasrentaablus = puhaskasum / müügitulu</a:t>
            </a:r>
          </a:p>
          <a:p>
            <a:pPr marL="0" indent="0">
              <a:buNone/>
            </a:pPr>
            <a:r>
              <a:rPr lang="et-EE" sz="2000" b="1" i="0" dirty="0">
                <a:effectLst/>
                <a:latin typeface="Tahoma" panose="020B0604030504040204" pitchFamily="34" charset="0"/>
                <a:ea typeface="Tahoma" panose="020B0604030504040204" pitchFamily="34" charset="0"/>
                <a:cs typeface="Tahoma" panose="020B0604030504040204" pitchFamily="34" charset="0"/>
              </a:rPr>
              <a:t>   Müügitulu puhasrentaablus </a:t>
            </a:r>
            <a:r>
              <a:rPr lang="et-EE" sz="2000" b="0" i="0" dirty="0">
                <a:effectLst/>
                <a:latin typeface="Tahoma" panose="020B0604030504040204" pitchFamily="34" charset="0"/>
                <a:ea typeface="Tahoma" panose="020B0604030504040204" pitchFamily="34" charset="0"/>
                <a:cs typeface="Tahoma" panose="020B0604030504040204" pitchFamily="34" charset="0"/>
              </a:rPr>
              <a:t>näitab mitu protsenti müügitulust saab ettevõte kasumit. </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93977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E666-6500-4586-A749-8FDA5E49DDCA}"/>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1832A74-0CEC-413D-B97A-49464C3E966E}"/>
              </a:ext>
            </a:extLst>
          </p:cNvPr>
          <p:cNvSpPr>
            <a:spLocks noGrp="1"/>
          </p:cNvSpPr>
          <p:nvPr>
            <p:ph idx="1"/>
          </p:nvPr>
        </p:nvSpPr>
        <p:spPr/>
        <p:txBody>
          <a:bodyPr>
            <a:normAutofit fontScale="70000" lnSpcReduction="20000"/>
          </a:bodyPr>
          <a:lstStyle/>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Bioloogiliste varade käibe- ja põhivarana kajastamisel ei ole oluliseks asjaoluks, et edasimüük peaks toimuma järgneva 12 kuu jooksul, vaid hiljemalt äritsükli lõppedes.</a:t>
            </a:r>
            <a:r>
              <a:rPr lang="et-EE" sz="29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Lüpsikarja pidavas ettevõttes</a:t>
            </a:r>
            <a:r>
              <a:rPr lang="et-EE" sz="2900" dirty="0">
                <a:latin typeface="Tahoma" panose="020B0604030504040204" pitchFamily="34" charset="0"/>
                <a:ea typeface="Tahoma" panose="020B0604030504040204" pitchFamily="34" charset="0"/>
                <a:cs typeface="Tahoma" panose="020B0604030504040204" pitchFamily="34" charset="0"/>
              </a:rPr>
              <a:t> aasta jooksul sündinud </a:t>
            </a:r>
            <a:r>
              <a:rPr lang="et-EE" sz="2900" b="1" dirty="0">
                <a:latin typeface="Tahoma" panose="020B0604030504040204" pitchFamily="34" charset="0"/>
                <a:ea typeface="Tahoma" panose="020B0604030504040204" pitchFamily="34" charset="0"/>
                <a:cs typeface="Tahoma" panose="020B0604030504040204" pitchFamily="34" charset="0"/>
              </a:rPr>
              <a:t>oma karja täienduseks üleskasvatamiseks mõeldud lehmvasikad arvele võtta põhivarana</a:t>
            </a:r>
            <a:r>
              <a:rPr lang="et-EE" sz="2900" dirty="0">
                <a:latin typeface="Tahoma" panose="020B0604030504040204" pitchFamily="34" charset="0"/>
                <a:ea typeface="Tahoma" panose="020B0604030504040204" pitchFamily="34" charset="0"/>
                <a:cs typeface="Tahoma" panose="020B0604030504040204" pitchFamily="34" charset="0"/>
              </a:rPr>
              <a:t> (ebaküpsed tootvad bioloogilised varad).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Pullvasikaid, kelle üleskasvatamise aeg võib olla isegi ligi kaks aastat, kajastatakse bilansis käibevarana</a:t>
            </a:r>
            <a:r>
              <a:rPr lang="et-EE" sz="2900" dirty="0">
                <a:latin typeface="Tahoma" panose="020B0604030504040204" pitchFamily="34" charset="0"/>
                <a:ea typeface="Tahoma" panose="020B0604030504040204" pitchFamily="34" charset="0"/>
                <a:cs typeface="Tahoma" panose="020B0604030504040204" pitchFamily="34" charset="0"/>
              </a:rPr>
              <a:t> (ebaküpsed tarbitavad varad). Pullvasikaid kasvatatakse edasimüümise eesmärgil ja kaks aastat ongi antud juhul tavapärane äritsükkel.  </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324824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40FB-64A7-46D8-9E45-FA35E05A5ED0}"/>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738036-17CD-45A9-BD45-4E4E17540D1B}"/>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on soovitatav aruandes kajastada </a:t>
            </a:r>
            <a:r>
              <a:rPr lang="et-EE" sz="2000" b="1" dirty="0">
                <a:latin typeface="Tahoma" panose="020B0604030504040204" pitchFamily="34" charset="0"/>
                <a:ea typeface="Tahoma" panose="020B0604030504040204" pitchFamily="34" charset="0"/>
                <a:cs typeface="Tahoma" panose="020B0604030504040204" pitchFamily="34" charset="0"/>
              </a:rPr>
              <a:t>põhiliste rühmade kaupa</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Varasid võib klassifitseerida </a:t>
            </a:r>
            <a:r>
              <a:rPr lang="et-EE" sz="2000" b="1" dirty="0">
                <a:latin typeface="Tahoma" panose="020B0604030504040204" pitchFamily="34" charset="0"/>
                <a:ea typeface="Tahoma" panose="020B0604030504040204" pitchFamily="34" charset="0"/>
                <a:cs typeface="Tahoma" panose="020B0604030504040204" pitchFamily="34" charset="0"/>
              </a:rPr>
              <a:t>tarbitavateks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on võimalik muuta põllumajanduslikuks toodanguks või edasi müüa) ja </a:t>
            </a:r>
            <a:r>
              <a:rPr lang="et-EE" sz="2000" b="1" dirty="0">
                <a:latin typeface="Tahoma" panose="020B0604030504040204" pitchFamily="34" charset="0"/>
                <a:ea typeface="Tahoma" panose="020B0604030504040204" pitchFamily="34" charset="0"/>
                <a:cs typeface="Tahoma" panose="020B0604030504040204" pitchFamily="34" charset="0"/>
              </a:rPr>
              <a:t>tootvateks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hoitakse põllumajandusliku toodangu tootmise eesmärgil).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Tarbitavateks varadeks on</a:t>
            </a:r>
            <a:r>
              <a:rPr lang="et-EE" sz="2000" dirty="0">
                <a:latin typeface="Tahoma" panose="020B0604030504040204" pitchFamily="34" charset="0"/>
                <a:ea typeface="Tahoma" panose="020B0604030504040204" pitchFamily="34" charset="0"/>
                <a:cs typeface="Tahoma" panose="020B0604030504040204" pitchFamily="34" charset="0"/>
              </a:rPr>
              <a:t> müügieesmärgil hoitavad bioloogilised varad, </a:t>
            </a:r>
            <a:r>
              <a:rPr lang="et-EE" sz="2000" b="1" dirty="0">
                <a:latin typeface="Tahoma" panose="020B0604030504040204" pitchFamily="34" charset="0"/>
                <a:ea typeface="Tahoma" panose="020B0604030504040204" pitchFamily="34" charset="0"/>
                <a:cs typeface="Tahoma" panose="020B0604030504040204" pitchFamily="34" charset="0"/>
              </a:rPr>
              <a:t>lihakari, kalakasvatuses hoitav kala</a:t>
            </a:r>
            <a:r>
              <a:rPr lang="et-EE" sz="2000" dirty="0">
                <a:latin typeface="Tahoma" panose="020B0604030504040204" pitchFamily="34" charset="0"/>
                <a:ea typeface="Tahoma" panose="020B0604030504040204" pitchFamily="34" charset="0"/>
                <a:cs typeface="Tahoma" panose="020B0604030504040204" pitchFamily="34" charset="0"/>
              </a:rPr>
              <a:t> ja raie eesmärgil kasvatatav mets.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Tootvateks varadeks on</a:t>
            </a:r>
            <a:r>
              <a:rPr lang="et-EE" sz="2000" dirty="0">
                <a:latin typeface="Tahoma" panose="020B0604030504040204" pitchFamily="34" charset="0"/>
                <a:ea typeface="Tahoma" panose="020B0604030504040204" pitchFamily="34" charset="0"/>
                <a:cs typeface="Tahoma" panose="020B0604030504040204" pitchFamily="34" charset="0"/>
              </a:rPr>
              <a:t> näiteks loomakasvatuses </a:t>
            </a:r>
            <a:r>
              <a:rPr lang="et-EE" sz="2000" b="1" dirty="0">
                <a:latin typeface="Tahoma" panose="020B0604030504040204" pitchFamily="34" charset="0"/>
                <a:ea typeface="Tahoma" panose="020B0604030504040204" pitchFamily="34" charset="0"/>
                <a:cs typeface="Tahoma" panose="020B0604030504040204" pitchFamily="34" charset="0"/>
              </a:rPr>
              <a:t>piimakari, munevad kanad</a:t>
            </a:r>
            <a:r>
              <a:rPr lang="et-EE" sz="2000" dirty="0">
                <a:latin typeface="Tahoma" panose="020B0604030504040204" pitchFamily="34" charset="0"/>
                <a:ea typeface="Tahoma" panose="020B0604030504040204" pitchFamily="34" charset="0"/>
                <a:cs typeface="Tahoma" panose="020B0604030504040204" pitchFamily="34" charset="0"/>
              </a:rPr>
              <a:t> jne </a:t>
            </a:r>
          </a:p>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Üldjuhul kajastatakse </a:t>
            </a:r>
            <a:r>
              <a:rPr lang="et-EE" sz="2000" b="1" dirty="0">
                <a:latin typeface="Tahoma" panose="020B0604030504040204" pitchFamily="34" charset="0"/>
                <a:ea typeface="Tahoma" panose="020B0604030504040204" pitchFamily="34" charset="0"/>
                <a:cs typeface="Tahoma" panose="020B0604030504040204" pitchFamily="34" charset="0"/>
              </a:rPr>
              <a:t>tootvaid varasid materiaalse põhivara rühmas</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tarbitavaid varasid kas põhi- või käibevara rühmas</a:t>
            </a:r>
            <a:r>
              <a:rPr lang="et-EE" sz="2000" dirty="0">
                <a:latin typeface="Tahoma" panose="020B0604030504040204" pitchFamily="34" charset="0"/>
                <a:ea typeface="Tahoma" panose="020B0604030504040204" pitchFamily="34" charset="0"/>
                <a:cs typeface="Tahoma" panose="020B0604030504040204" pitchFamily="34" charset="0"/>
              </a:rPr>
              <a:t>, lähtuvalt varade kasutamise perioodist.</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292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66AF4-7F92-451C-B5B0-1504B0323CA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9ABC89F-0F2C-4ED8-8E9F-DF0CACFCD884}"/>
              </a:ext>
            </a:extLst>
          </p:cNvPr>
          <p:cNvSpPr>
            <a:spLocks noGrp="1"/>
          </p:cNvSpPr>
          <p:nvPr>
            <p:ph idx="1"/>
          </p:nvPr>
        </p:nvSpPr>
        <p:spPr>
          <a:xfrm>
            <a:off x="930479" y="1690688"/>
            <a:ext cx="10515600" cy="4351338"/>
          </a:xfrm>
        </p:spPr>
        <p:txBody>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võib rühmitada </a:t>
            </a:r>
            <a:r>
              <a:rPr lang="et-EE" sz="2000" b="1" dirty="0">
                <a:latin typeface="Tahoma" panose="020B0604030504040204" pitchFamily="34" charset="0"/>
                <a:ea typeface="Tahoma" panose="020B0604030504040204" pitchFamily="34" charset="0"/>
                <a:cs typeface="Tahoma" panose="020B0604030504040204" pitchFamily="34" charset="0"/>
              </a:rPr>
              <a:t>varade valmidusastme järgi</a:t>
            </a:r>
            <a:r>
              <a:rPr lang="et-EE" sz="2000" dirty="0">
                <a:latin typeface="Tahoma" panose="020B0604030504040204" pitchFamily="34" charset="0"/>
                <a:ea typeface="Tahoma" panose="020B0604030504040204" pitchFamily="34" charset="0"/>
                <a:cs typeface="Tahoma" panose="020B0604030504040204" pitchFamily="34" charset="0"/>
              </a:rPr>
              <a:t> kas </a:t>
            </a:r>
            <a:r>
              <a:rPr lang="et-EE" sz="2000" b="1" dirty="0">
                <a:latin typeface="Tahoma" panose="020B0604030504040204" pitchFamily="34" charset="0"/>
                <a:ea typeface="Tahoma" panose="020B0604030504040204" pitchFamily="34" charset="0"/>
                <a:cs typeface="Tahoma" panose="020B0604030504040204" pitchFamily="34" charset="0"/>
              </a:rPr>
              <a:t>küpseteks või ebaküpseteks varadeks</a:t>
            </a:r>
            <a:r>
              <a:rPr lang="et-EE" sz="20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Tarbitavaid varasid loetakse küpseteks </a:t>
            </a:r>
            <a:r>
              <a:rPr lang="et-EE" sz="2000" dirty="0">
                <a:latin typeface="Tahoma" panose="020B0604030504040204" pitchFamily="34" charset="0"/>
                <a:ea typeface="Tahoma" panose="020B0604030504040204" pitchFamily="34" charset="0"/>
                <a:cs typeface="Tahoma" panose="020B0604030504040204" pitchFamily="34" charset="0"/>
              </a:rPr>
              <a:t>siis, kui neid on majanduslikult mõistlik muuta põllumajanduslikuks toodanguks, </a:t>
            </a:r>
            <a:r>
              <a:rPr lang="et-EE" sz="2000" b="1" dirty="0">
                <a:latin typeface="Tahoma" panose="020B0604030504040204" pitchFamily="34" charset="0"/>
                <a:ea typeface="Tahoma" panose="020B0604030504040204" pitchFamily="34" charset="0"/>
                <a:cs typeface="Tahoma" panose="020B0604030504040204" pitchFamily="34" charset="0"/>
              </a:rPr>
              <a:t>tootvaid varasid loetakse küpseteks</a:t>
            </a:r>
            <a:r>
              <a:rPr lang="et-EE" sz="2000" dirty="0">
                <a:latin typeface="Tahoma" panose="020B0604030504040204" pitchFamily="34" charset="0"/>
                <a:ea typeface="Tahoma" panose="020B0604030504040204" pitchFamily="34" charset="0"/>
                <a:cs typeface="Tahoma" panose="020B0604030504040204" pitchFamily="34" charset="0"/>
              </a:rPr>
              <a:t> siis, kui nad on võimelised tootma põllumajanduslikku toodangut.</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076900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91755-4A2C-4E50-BA4D-2BABD37FDFE2}"/>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Bioloogilise vara arvestamine loomakasvatuses</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ED34752-E808-408D-9603-7AD6D894D9C0}"/>
              </a:ext>
            </a:extLst>
          </p:cNvPr>
          <p:cNvSpPr>
            <a:spLocks noGrp="1"/>
          </p:cNvSpPr>
          <p:nvPr>
            <p:ph idx="1"/>
          </p:nvPr>
        </p:nvSpPr>
        <p:spPr>
          <a:xfrm>
            <a:off x="838200" y="1762761"/>
            <a:ext cx="10515600" cy="4351338"/>
          </a:xfrm>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Käibevarad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Tarbitavad varad</a:t>
            </a:r>
          </a:p>
          <a:p>
            <a:pPr marL="0" indent="0">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Table 3">
            <a:extLst>
              <a:ext uri="{FF2B5EF4-FFF2-40B4-BE49-F238E27FC236}">
                <a16:creationId xmlns:a16="http://schemas.microsoft.com/office/drawing/2014/main" id="{FD704A0D-799E-4E06-99F5-4978003C23B4}"/>
              </a:ext>
            </a:extLst>
          </p:cNvPr>
          <p:cNvGraphicFramePr>
            <a:graphicFrameLocks noGrp="1"/>
          </p:cNvGraphicFramePr>
          <p:nvPr>
            <p:extLst>
              <p:ext uri="{D42A27DB-BD31-4B8C-83A1-F6EECF244321}">
                <p14:modId xmlns:p14="http://schemas.microsoft.com/office/powerpoint/2010/main" val="1966951906"/>
              </p:ext>
            </p:extLst>
          </p:nvPr>
        </p:nvGraphicFramePr>
        <p:xfrm>
          <a:off x="1133475" y="3152775"/>
          <a:ext cx="8940800" cy="2226309"/>
        </p:xfrm>
        <a:graphic>
          <a:graphicData uri="http://schemas.openxmlformats.org/drawingml/2006/table">
            <a:tbl>
              <a:tblPr firstRow="1" bandRow="1">
                <a:tableStyleId>{5C22544A-7EE6-4342-B048-85BDC9FD1C3A}</a:tableStyleId>
              </a:tblPr>
              <a:tblGrid>
                <a:gridCol w="4337050">
                  <a:extLst>
                    <a:ext uri="{9D8B030D-6E8A-4147-A177-3AD203B41FA5}">
                      <a16:colId xmlns:a16="http://schemas.microsoft.com/office/drawing/2014/main" val="807983136"/>
                    </a:ext>
                  </a:extLst>
                </a:gridCol>
                <a:gridCol w="4603750">
                  <a:extLst>
                    <a:ext uri="{9D8B030D-6E8A-4147-A177-3AD203B41FA5}">
                      <a16:colId xmlns:a16="http://schemas.microsoft.com/office/drawing/2014/main" val="2393136835"/>
                    </a:ext>
                  </a:extLst>
                </a:gridCol>
              </a:tblGrid>
              <a:tr h="663574">
                <a:tc>
                  <a:txBody>
                    <a:bodyPr/>
                    <a:lstStyle/>
                    <a:p>
                      <a:r>
                        <a:rPr lang="et-EE" sz="2400" dirty="0"/>
                        <a:t>KÜPSED VARAD</a:t>
                      </a:r>
                    </a:p>
                  </a:txBody>
                  <a:tcPr/>
                </a:tc>
                <a:tc>
                  <a:txBody>
                    <a:bodyPr/>
                    <a:lstStyle/>
                    <a:p>
                      <a:r>
                        <a:rPr lang="et-EE" sz="2400" dirty="0"/>
                        <a:t>EBAKÜPSED VARAD</a:t>
                      </a:r>
                      <a:endParaRPr lang="en-US" sz="2400" dirty="0"/>
                    </a:p>
                  </a:txBody>
                  <a:tcPr/>
                </a:tc>
                <a:extLst>
                  <a:ext uri="{0D108BD9-81ED-4DB2-BD59-A6C34878D82A}">
                    <a16:rowId xmlns:a16="http://schemas.microsoft.com/office/drawing/2014/main" val="4145171153"/>
                  </a:ext>
                </a:extLst>
              </a:tr>
              <a:tr h="739775">
                <a:tc>
                  <a:txBody>
                    <a:bodyPr/>
                    <a:lstStyle/>
                    <a:p>
                      <a:r>
                        <a:rPr lang="et-EE" sz="2400" dirty="0">
                          <a:effectLst/>
                          <a:latin typeface="Times New Roman" panose="02020603050405020304" pitchFamily="18" charset="0"/>
                          <a:ea typeface="Times New Roman" panose="02020603050405020304" pitchFamily="18" charset="0"/>
                        </a:rPr>
                        <a:t>pullvasikad müügiks, mesilased</a:t>
                      </a:r>
                      <a:endParaRPr lang="en-US" sz="2400" dirty="0"/>
                    </a:p>
                  </a:txBody>
                  <a:tcPr/>
                </a:tc>
                <a:tc>
                  <a:txBody>
                    <a:bodyPr/>
                    <a:lstStyle/>
                    <a:p>
                      <a:r>
                        <a:rPr lang="et-EE" sz="2400" dirty="0">
                          <a:effectLst/>
                          <a:latin typeface="Times New Roman" panose="02020603050405020304" pitchFamily="18" charset="0"/>
                          <a:ea typeface="Times New Roman" panose="02020603050405020304" pitchFamily="18" charset="0"/>
                        </a:rPr>
                        <a:t>pullvasikad üleskasvatamiseks</a:t>
                      </a:r>
                      <a:endParaRPr lang="en-US" sz="2400" dirty="0"/>
                    </a:p>
                  </a:txBody>
                  <a:tcPr/>
                </a:tc>
                <a:extLst>
                  <a:ext uri="{0D108BD9-81ED-4DB2-BD59-A6C34878D82A}">
                    <a16:rowId xmlns:a16="http://schemas.microsoft.com/office/drawing/2014/main" val="1920891145"/>
                  </a:ext>
                </a:extLst>
              </a:tr>
              <a:tr h="739775">
                <a:tc>
                  <a:txBody>
                    <a:bodyPr/>
                    <a:lstStyle/>
                    <a:p>
                      <a:r>
                        <a:rPr kumimoji="0" lang="et-EE"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mesilased,</a:t>
                      </a:r>
                    </a:p>
                    <a:p>
                      <a:r>
                        <a:rPr kumimoji="0" lang="et-EE"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kalakasvatuses hoitavad kalad</a:t>
                      </a:r>
                      <a:endParaRPr lang="en-US" sz="2400" dirty="0"/>
                    </a:p>
                  </a:txBody>
                  <a:tcPr/>
                </a:tc>
                <a:tc>
                  <a:txBody>
                    <a:bodyPr/>
                    <a:lstStyle/>
                    <a:p>
                      <a:r>
                        <a:rPr lang="et-EE" sz="2400" dirty="0">
                          <a:effectLst/>
                          <a:latin typeface="Times New Roman" panose="02020603050405020304" pitchFamily="18" charset="0"/>
                          <a:ea typeface="Times New Roman" panose="02020603050405020304" pitchFamily="18" charset="0"/>
                        </a:rPr>
                        <a:t>lihaloomad (sead või lihaks kasvatatavad lambad)</a:t>
                      </a:r>
                      <a:endParaRPr lang="en-US" sz="2400" dirty="0"/>
                    </a:p>
                  </a:txBody>
                  <a:tcPr/>
                </a:tc>
                <a:extLst>
                  <a:ext uri="{0D108BD9-81ED-4DB2-BD59-A6C34878D82A}">
                    <a16:rowId xmlns:a16="http://schemas.microsoft.com/office/drawing/2014/main" val="2510317002"/>
                  </a:ext>
                </a:extLst>
              </a:tr>
            </a:tbl>
          </a:graphicData>
        </a:graphic>
      </p:graphicFrame>
    </p:spTree>
    <p:extLst>
      <p:ext uri="{BB962C8B-B14F-4D97-AF65-F5344CB8AC3E}">
        <p14:creationId xmlns:p14="http://schemas.microsoft.com/office/powerpoint/2010/main" val="889751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AB7A9-22E9-4328-9916-33D961D16C04}"/>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99F3334-B0DA-4628-832A-B2CF6B9F24B2}"/>
              </a:ext>
            </a:extLst>
          </p:cNvPr>
          <p:cNvSpPr>
            <a:spLocks noGrp="1"/>
          </p:cNvSpPr>
          <p:nvPr>
            <p:ph idx="1"/>
          </p:nvPr>
        </p:nvSpPr>
        <p:spPr>
          <a:xfrm>
            <a:off x="1073092" y="1690688"/>
            <a:ext cx="10515600" cy="4351338"/>
          </a:xfrm>
        </p:spPr>
        <p:txBody>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Põhivarad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Tootvad varad</a:t>
            </a:r>
          </a:p>
          <a:p>
            <a:endParaRPr lang="en-US" dirty="0"/>
          </a:p>
        </p:txBody>
      </p:sp>
      <p:graphicFrame>
        <p:nvGraphicFramePr>
          <p:cNvPr id="5" name="Table 4">
            <a:extLst>
              <a:ext uri="{FF2B5EF4-FFF2-40B4-BE49-F238E27FC236}">
                <a16:creationId xmlns:a16="http://schemas.microsoft.com/office/drawing/2014/main" id="{FD720114-E9C9-49E1-8A09-7B7B40EC15F9}"/>
              </a:ext>
            </a:extLst>
          </p:cNvPr>
          <p:cNvGraphicFramePr>
            <a:graphicFrameLocks noGrp="1"/>
          </p:cNvGraphicFramePr>
          <p:nvPr>
            <p:extLst>
              <p:ext uri="{D42A27DB-BD31-4B8C-83A1-F6EECF244321}">
                <p14:modId xmlns:p14="http://schemas.microsoft.com/office/powerpoint/2010/main" val="3463704458"/>
              </p:ext>
            </p:extLst>
          </p:nvPr>
        </p:nvGraphicFramePr>
        <p:xfrm>
          <a:off x="1304925" y="2962275"/>
          <a:ext cx="9382125" cy="2782361"/>
        </p:xfrm>
        <a:graphic>
          <a:graphicData uri="http://schemas.openxmlformats.org/drawingml/2006/table">
            <a:tbl>
              <a:tblPr firstRow="1" bandRow="1">
                <a:tableStyleId>{5C22544A-7EE6-4342-B048-85BDC9FD1C3A}</a:tableStyleId>
              </a:tblPr>
              <a:tblGrid>
                <a:gridCol w="4705350">
                  <a:extLst>
                    <a:ext uri="{9D8B030D-6E8A-4147-A177-3AD203B41FA5}">
                      <a16:colId xmlns:a16="http://schemas.microsoft.com/office/drawing/2014/main" val="2585510947"/>
                    </a:ext>
                  </a:extLst>
                </a:gridCol>
                <a:gridCol w="4676775">
                  <a:extLst>
                    <a:ext uri="{9D8B030D-6E8A-4147-A177-3AD203B41FA5}">
                      <a16:colId xmlns:a16="http://schemas.microsoft.com/office/drawing/2014/main" val="1896753792"/>
                    </a:ext>
                  </a:extLst>
                </a:gridCol>
              </a:tblGrid>
              <a:tr h="829167">
                <a:tc>
                  <a:txBody>
                    <a:bodyPr/>
                    <a:lstStyle/>
                    <a:p>
                      <a:r>
                        <a:rPr lang="et-EE" sz="2400" dirty="0"/>
                        <a:t>KÜPSED VARAD</a:t>
                      </a:r>
                      <a:endParaRPr lang="en-US" sz="2400" dirty="0"/>
                    </a:p>
                  </a:txBody>
                  <a:tcPr/>
                </a:tc>
                <a:tc>
                  <a:txBody>
                    <a:bodyPr/>
                    <a:lstStyle/>
                    <a:p>
                      <a:r>
                        <a:rPr lang="et-EE" sz="2400" dirty="0"/>
                        <a:t>EBAKÜPSED VARAD</a:t>
                      </a:r>
                      <a:endParaRPr lang="en-US" sz="2400" dirty="0"/>
                    </a:p>
                  </a:txBody>
                  <a:tcPr/>
                </a:tc>
                <a:extLst>
                  <a:ext uri="{0D108BD9-81ED-4DB2-BD59-A6C34878D82A}">
                    <a16:rowId xmlns:a16="http://schemas.microsoft.com/office/drawing/2014/main" val="4095663529"/>
                  </a:ext>
                </a:extLst>
              </a:tr>
              <a:tr h="1124027">
                <a:tc>
                  <a:txBody>
                    <a:bodyPr/>
                    <a:lstStyle/>
                    <a:p>
                      <a:r>
                        <a:rPr lang="et-EE" sz="2400" dirty="0">
                          <a:effectLst/>
                          <a:latin typeface="Times New Roman" panose="02020603050405020304" pitchFamily="18" charset="0"/>
                          <a:ea typeface="Times New Roman" panose="02020603050405020304" pitchFamily="18" charset="0"/>
                        </a:rPr>
                        <a:t>lüpsilehmad, </a:t>
                      </a:r>
                      <a:r>
                        <a:rPr kumimoji="0" lang="et-EE"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tõupullid;</a:t>
                      </a:r>
                      <a:endParaRPr lang="en-US" sz="2400" dirty="0"/>
                    </a:p>
                  </a:txBody>
                  <a:tcPr/>
                </a:tc>
                <a:tc>
                  <a:txBody>
                    <a:bodyPr/>
                    <a:lstStyle/>
                    <a:p>
                      <a:pPr marL="0" marR="0">
                        <a:lnSpc>
                          <a:spcPct val="107000"/>
                        </a:lnSpc>
                        <a:spcBef>
                          <a:spcPts val="0"/>
                        </a:spcBef>
                        <a:spcAft>
                          <a:spcPts val="800"/>
                        </a:spcAft>
                      </a:pPr>
                      <a:r>
                        <a:rPr lang="et-EE" sz="2400" dirty="0">
                          <a:effectLst/>
                          <a:latin typeface="Times New Roman" panose="02020603050405020304" pitchFamily="18" charset="0"/>
                          <a:ea typeface="Times New Roman" panose="02020603050405020304" pitchFamily="18" charset="0"/>
                          <a:cs typeface="Times New Roman" panose="02020603050405020304" pitchFamily="18" charset="0"/>
                        </a:rPr>
                        <a:t>lehmnoorkari (lehmikud) üleskasvatamiseks;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37693429"/>
                  </a:ext>
                </a:extLst>
              </a:tr>
              <a:tr h="829167">
                <a:tc>
                  <a:txBody>
                    <a:bodyPr/>
                    <a:lstStyle/>
                    <a:p>
                      <a:r>
                        <a:rPr kumimoji="0" lang="et-EE"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munevad kanad, emised</a:t>
                      </a:r>
                      <a:endParaRPr lang="en-US" dirty="0"/>
                    </a:p>
                  </a:txBody>
                  <a:tcPr/>
                </a:tc>
                <a:tc>
                  <a:txBody>
                    <a:bodyPr/>
                    <a:lstStyle/>
                    <a:p>
                      <a:r>
                        <a:rPr kumimoji="0" lang="et-EE"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tiined mullikad</a:t>
                      </a:r>
                      <a:endParaRPr lang="en-US" dirty="0"/>
                    </a:p>
                  </a:txBody>
                  <a:tcPr/>
                </a:tc>
                <a:extLst>
                  <a:ext uri="{0D108BD9-81ED-4DB2-BD59-A6C34878D82A}">
                    <a16:rowId xmlns:a16="http://schemas.microsoft.com/office/drawing/2014/main" val="3096346661"/>
                  </a:ext>
                </a:extLst>
              </a:tr>
            </a:tbl>
          </a:graphicData>
        </a:graphic>
      </p:graphicFrame>
    </p:spTree>
    <p:extLst>
      <p:ext uri="{BB962C8B-B14F-4D97-AF65-F5344CB8AC3E}">
        <p14:creationId xmlns:p14="http://schemas.microsoft.com/office/powerpoint/2010/main" val="3078135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5473-58E7-4386-899C-8E9EBDBFA6AD}"/>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84D8E49-FB4C-4010-AB1C-F4B135013ED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600" dirty="0">
                <a:latin typeface="Tahoma" panose="020B0604030504040204" pitchFamily="34" charset="0"/>
                <a:ea typeface="Tahoma" panose="020B0604030504040204" pitchFamily="34" charset="0"/>
                <a:cs typeface="Tahoma" panose="020B0604030504040204" pitchFamily="34" charset="0"/>
              </a:rPr>
              <a:t>Juhul kui bioloogilise vara eesmärk ei ole kindlalt teada, tuleb sellise bioloogilise vara kajastamisel bilansis </a:t>
            </a:r>
            <a:r>
              <a:rPr lang="et-EE" sz="2600" b="1" dirty="0">
                <a:latin typeface="Tahoma" panose="020B0604030504040204" pitchFamily="34" charset="0"/>
                <a:ea typeface="Tahoma" panose="020B0604030504040204" pitchFamily="34" charset="0"/>
                <a:cs typeface="Tahoma" panose="020B0604030504040204" pitchFamily="34" charset="0"/>
              </a:rPr>
              <a:t>lähtuda ettevõtte juhtkonna hinnangust sellele</a:t>
            </a:r>
            <a:r>
              <a:rPr lang="et-EE" sz="2600" dirty="0">
                <a:latin typeface="Tahoma" panose="020B0604030504040204" pitchFamily="34" charset="0"/>
                <a:ea typeface="Tahoma" panose="020B0604030504040204" pitchFamily="34" charset="0"/>
                <a:cs typeface="Tahoma" panose="020B0604030504040204" pitchFamily="34" charset="0"/>
              </a:rPr>
              <a:t>, mis on kõige tõenäolisem vara kasutuseesmärk.</a:t>
            </a:r>
          </a:p>
          <a:p>
            <a:pPr marL="0" marR="0" indent="0" algn="just">
              <a:lnSpc>
                <a:spcPct val="150000"/>
              </a:lnSpc>
              <a:spcBef>
                <a:spcPts val="0"/>
              </a:spcBef>
              <a:spcAft>
                <a:spcPts val="0"/>
              </a:spcAft>
              <a:buNone/>
            </a:pPr>
            <a:r>
              <a:rPr lang="et-EE" sz="2600" b="1" dirty="0">
                <a:latin typeface="Tahoma" panose="020B0604030504040204" pitchFamily="34" charset="0"/>
                <a:ea typeface="Tahoma" panose="020B0604030504040204" pitchFamily="34" charset="0"/>
                <a:cs typeface="Tahoma" panose="020B0604030504040204" pitchFamily="34" charset="0"/>
              </a:rPr>
              <a:t>Ettevõte määrab arvestuspõhimõtte igale bioloogiliste varade klassile järgnevalt:</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bioloogilisi varasid, mille õiglane väärtus on usaldusväärselt hinnatav mõistliku kulu ja pingutusega, kajastatakse nii esmasel arvele võtmisel kui ka järgnevatel bilansipäevadel nende õiglases väärtuses, millest on maha arvatud hinnangulised müügikulutused; </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ülejäänud bioloogilisi varasid kajastatakse soetusmaksumuse meetodil.</a:t>
            </a:r>
            <a:endParaRPr lang="en-US" sz="26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717151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65BE-3A70-4A28-A504-EF43FBF044F7}"/>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rakendamine </a:t>
            </a:r>
            <a:br>
              <a:rPr lang="en-US" sz="4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9D801BA-A885-437E-806F-F158A9122287}"/>
              </a:ext>
            </a:extLst>
          </p:cNvPr>
          <p:cNvSpPr>
            <a:spLocks noGrp="1"/>
          </p:cNvSpPr>
          <p:nvPr>
            <p:ph idx="1"/>
          </p:nvPr>
        </p:nvSpPr>
        <p:spPr/>
        <p:txBody>
          <a:bodyPr>
            <a:normAutofit/>
          </a:bodyPr>
          <a:lstStyle/>
          <a:p>
            <a:pPr marL="0" marR="0" indent="0" algn="just">
              <a:lnSpc>
                <a:spcPct val="120000"/>
              </a:lnSpc>
              <a:spcBef>
                <a:spcPts val="0"/>
              </a:spcBef>
              <a:spcAft>
                <a:spcPts val="0"/>
              </a:spcAft>
              <a:buNone/>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Realistlikel hinnangutel on väga oluline osa usaldusväärsete aruannete koostamisel. </a:t>
            </a: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Raamatupidamislike </a:t>
            </a:r>
            <a:r>
              <a:rPr lang="et-EE" sz="2000" b="1" dirty="0">
                <a:latin typeface="Tahoma" panose="020B0604030504040204" pitchFamily="34" charset="0"/>
                <a:ea typeface="Tahoma" panose="020B0604030504040204" pitchFamily="34" charset="0"/>
                <a:cs typeface="Tahoma" panose="020B0604030504040204" pitchFamily="34" charset="0"/>
              </a:rPr>
              <a:t>hinnangute tegemisel on ettevõtte juhtkond kohustatud arvesse võtma kõiki talle teadaolevaid asjaolusid</a:t>
            </a:r>
            <a:r>
              <a:rPr lang="et-EE" sz="2000" dirty="0">
                <a:latin typeface="Tahoma" panose="020B0604030504040204" pitchFamily="34" charset="0"/>
                <a:ea typeface="Tahoma" panose="020B0604030504040204" pitchFamily="34" charset="0"/>
                <a:cs typeface="Tahoma" panose="020B0604030504040204" pitchFamily="34" charset="0"/>
              </a:rPr>
              <a:t>, mis võiksid mõjutada hinnangu tulemusena aruandes kajastatavaid andmeid.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Kuigi on loomulik, et osa raamatupidamislikest hinnangutest ei osutu täpseiks, on </a:t>
            </a:r>
            <a:r>
              <a:rPr lang="et-EE" sz="2000" b="1" dirty="0">
                <a:latin typeface="Tahoma" panose="020B0604030504040204" pitchFamily="34" charset="0"/>
                <a:ea typeface="Tahoma" panose="020B0604030504040204" pitchFamily="34" charset="0"/>
                <a:cs typeface="Tahoma" panose="020B0604030504040204" pitchFamily="34" charset="0"/>
              </a:rPr>
              <a:t>juhtkond kohustatud tegema hinnanguid oma parima teadmise kohaselt.</a:t>
            </a:r>
            <a:r>
              <a:rPr lang="et-EE" sz="2000" dirty="0">
                <a:latin typeface="Tahoma" panose="020B0604030504040204" pitchFamily="34" charset="0"/>
                <a:ea typeface="Tahoma" panose="020B0604030504040204" pitchFamily="34" charset="0"/>
                <a:cs typeface="Tahoma" panose="020B0604030504040204" pitchFamily="34" charset="0"/>
              </a:rPr>
              <a:t> Uute asjaolude selgumisel tuleb varem tehtud hinnanguid vajadusel muuta.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80418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E0806-7632-4D3B-84C5-B69452933F02}"/>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sz="3100" b="1" dirty="0">
                <a:latin typeface="Times New Roman" panose="02020603050405020304" pitchFamily="18" charset="0"/>
                <a:ea typeface="Calibri" panose="020F0502020204030204" pitchFamily="34" charset="0"/>
                <a:cs typeface="Times New Roman" panose="02020603050405020304" pitchFamily="18" charset="0"/>
              </a:rPr>
            </a:br>
            <a:br>
              <a:rPr lang="et-EE" sz="3100"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rakendamisest kasutatakse: </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E8FC8A-2763-4413-87FD-7A6FB10707DD}"/>
              </a:ext>
            </a:extLst>
          </p:cNvPr>
          <p:cNvSpPr>
            <a:spLocks noGrp="1"/>
          </p:cNvSpPr>
          <p:nvPr>
            <p:ph idx="1"/>
          </p:nvPr>
        </p:nvSpPr>
        <p:spPr/>
        <p:txBody>
          <a:bodyPr>
            <a:normAutofit/>
          </a:bodyPr>
          <a:lstStyle/>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nõuete ja varude allahindluse summa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materiaalsete ja immateriaalsete põhivarade kasuliku eluea hindamine ja amortisatsioonimäärade määramine;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õiglase väärtuse meetodil kajastatavate varaobjektide väärtuse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eraldise moodustamine garantiikohustusteks või poolelioleva kohtuprotsessiga seonduvate kulutuste katteks. </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073180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A0D5-E520-4CCF-B7BB-104A059EBB9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Taastootmise tulemusel saadud bioloogilise vara esmane </a:t>
            </a:r>
            <a:r>
              <a:rPr lang="et-EE" sz="2400" b="1" dirty="0" err="1">
                <a:latin typeface="Tahoma" panose="020B0604030504040204" pitchFamily="34" charset="0"/>
                <a:ea typeface="Tahoma" panose="020B0604030504040204" pitchFamily="34" charset="0"/>
                <a:cs typeface="Tahoma" panose="020B0604030504040204" pitchFamily="34" charset="0"/>
              </a:rPr>
              <a:t>arvelevõtmine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350417F-33DD-4F88-BFE5-9B060B2285D8}"/>
              </a:ext>
            </a:extLst>
          </p:cNvPr>
          <p:cNvSpPr>
            <a:spLocks noGrp="1"/>
          </p:cNvSpPr>
          <p:nvPr>
            <p:ph idx="1"/>
          </p:nvPr>
        </p:nvSpPr>
        <p:spPr/>
        <p:txBody>
          <a:bodyPr>
            <a:normAutofit fontScale="70000" lnSpcReduction="20000"/>
          </a:bodyPr>
          <a:lstStyle/>
          <a:p>
            <a:pPr marL="0" marR="0" indent="0" algn="just">
              <a:lnSpc>
                <a:spcPct val="10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Esmaseks arvele võtmiseks kasutatakse tavaliselt loomatalitusjuhi (juhatuse liikme) poolt esitatud loomade sünniakti. </a:t>
            </a:r>
          </a:p>
          <a:p>
            <a:pPr marL="0" marR="0" indent="0" algn="just">
              <a:lnSpc>
                <a:spcPct val="10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Bioloogilise vara juurdekasvu kajastamisel võiks olla aluseks:</a:t>
            </a:r>
            <a:endParaRPr lang="en-US" sz="29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loomatalitusjuhi poolt jooksvalt kuude lõikes raamatupidamisele esitatud sünniaktid ja</a:t>
            </a:r>
            <a:endParaRPr lang="en-US" sz="29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kaalumislehed. </a:t>
            </a: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Loomade sünniakt koostatakse ja esitatakse raamatupidamisele iga sündinud looma kohta. </a:t>
            </a: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Kaalumislehed vastavalt ettevõttes korraldatud arvestuspõhimõtetele</a:t>
            </a:r>
            <a:r>
              <a:rPr lang="et-EE" sz="2400" dirty="0">
                <a:latin typeface="Tahoma" panose="020B0604030504040204" pitchFamily="34" charset="0"/>
                <a:ea typeface="Tahoma" panose="020B0604030504040204" pitchFamily="34" charset="0"/>
                <a:cs typeface="Tahoma" panose="020B0604030504040204" pitchFamily="34" charset="0"/>
              </a:rPr>
              <a:t>, Eesti Põllumajandusloomade Jõudluskontrolli AS nõuab andmeid noorloomade kaalumise kohta üks kord aastas ning tavapäraselt kaalutakse noorkarja loomad igal majandusaastal novembrikuus. </a:t>
            </a: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Vastava kaalumise tulemused on aluseks tavaliselt ka aastalõpu loomade inventuuril.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Ettevõttes ei pea kõiki loomi kaaluma igakuiselt, vaid seda tehakse vastavalt vajadusele - näiteks looma müügihetkel.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872463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72F4-F8C6-4B2F-84C1-ABD5C66B96C8}"/>
              </a:ext>
            </a:extLst>
          </p:cNvPr>
          <p:cNvSpPr>
            <a:spLocks noGrp="1"/>
          </p:cNvSpPr>
          <p:nvPr>
            <p:ph type="title"/>
          </p:nvPr>
        </p:nvSpPr>
        <p:spPr/>
        <p:txBody>
          <a:bodyPr>
            <a:normAutofit fontScale="90000"/>
          </a:bodyPr>
          <a:lstStyle/>
          <a:p>
            <a:pPr marL="0" marR="0">
              <a:lnSpc>
                <a:spcPct val="150000"/>
              </a:lnSpc>
              <a:spcBef>
                <a:spcPts val="0"/>
              </a:spcBef>
              <a:spcAft>
                <a:spcPts val="0"/>
              </a:spcAft>
            </a:pPr>
            <a:br>
              <a:rPr lang="et-EE" sz="2800" b="1" dirty="0">
                <a:latin typeface="Tahoma" panose="020B0604030504040204" pitchFamily="34" charset="0"/>
                <a:ea typeface="Tahoma" panose="020B0604030504040204" pitchFamily="34" charset="0"/>
                <a:cs typeface="Tahoma" panose="020B0604030504040204" pitchFamily="34" charset="0"/>
              </a:rPr>
            </a:br>
            <a:br>
              <a:rPr lang="et-EE" sz="2800" b="1"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Õiglases väärtuses kajastatav bioloogiline vara</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8B5DDE2-89BE-46EB-8046-5BD4D4C160D7}"/>
              </a:ext>
            </a:extLst>
          </p:cNvPr>
          <p:cNvSpPr>
            <a:spLocks noGrp="1"/>
          </p:cNvSpPr>
          <p:nvPr>
            <p:ph idx="1"/>
          </p:nvPr>
        </p:nvSpPr>
        <p:spPr/>
        <p:txBody>
          <a:bodyPr>
            <a:normAutofit fontScale="92500" lnSpcReduction="10000"/>
          </a:bodyPr>
          <a:lstStyle/>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Bioloogilise vara õiglase väärtuse määramisel võib varasid rühmitada omaduste järgi, mis on olulised turuhindade kujunemisel (näiteks vanuse või kvaliteedi järgi).</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Näiteks on piimakarjas erinevas laktatsiooniperioodis olevate lüpsilehmade õiglane väärtus karja kui bioloogilise vara kogumi sisemiselt erinev: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esimeses laktatsiooniperioodis olevad loomad</a:t>
            </a:r>
            <a:r>
              <a:rPr lang="et-EE" sz="2400" dirty="0">
                <a:latin typeface="Tahoma" panose="020B0604030504040204" pitchFamily="34" charset="0"/>
                <a:ea typeface="Tahoma" panose="020B0604030504040204" pitchFamily="34" charset="0"/>
                <a:cs typeface="Tahoma" panose="020B0604030504040204" pitchFamily="34" charset="0"/>
              </a:rPr>
              <a:t> on suurima väärtusega, kuna püsivad karjas kõige kauem ja toodavad seega kõige kauem ettevõttele majanduslikku kasu.</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teises laktatsiooniperioodis olevate loomade</a:t>
            </a:r>
            <a:r>
              <a:rPr lang="et-EE" sz="2400" dirty="0">
                <a:latin typeface="Tahoma" panose="020B0604030504040204" pitchFamily="34" charset="0"/>
                <a:ea typeface="Tahoma" panose="020B0604030504040204" pitchFamily="34" charset="0"/>
                <a:cs typeface="Tahoma" panose="020B0604030504040204" pitchFamily="34" charset="0"/>
              </a:rPr>
              <a:t> väärtus on väiksem kui esimeses laktatsiooniperioodis olevate loomade väärtus ning kõige väiksema väärtusega on kolmandas laktatsiooniperioodis olevad loomad, kes peagi karjast välja praagitakse.</a:t>
            </a:r>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31258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37955-5C8B-40FC-BE74-42BF969F1D5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Millest lähtutakse raamatupidamise korraldamisel?</a:t>
            </a:r>
          </a:p>
        </p:txBody>
      </p:sp>
      <p:sp>
        <p:nvSpPr>
          <p:cNvPr id="3" name="Content Placeholder 2">
            <a:extLst>
              <a:ext uri="{FF2B5EF4-FFF2-40B4-BE49-F238E27FC236}">
                <a16:creationId xmlns:a16="http://schemas.microsoft.com/office/drawing/2014/main" id="{AB8D10E7-07C8-4438-8EEF-DCB220DE0C34}"/>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Suur osa põllumajandusettevõtteid </a:t>
            </a:r>
            <a:r>
              <a:rPr lang="et-EE" sz="2000" b="1" dirty="0">
                <a:latin typeface="Tahoma" panose="020B0604030504040204" pitchFamily="34" charset="0"/>
                <a:ea typeface="Tahoma" panose="020B0604030504040204" pitchFamily="34" charset="0"/>
                <a:cs typeface="Tahoma" panose="020B0604030504040204" pitchFamily="34" charset="0"/>
              </a:rPr>
              <a:t>koostab oma aruandeid Eesti Finantsaruandluse Standardi alusel.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See on rahvusvaheliselt tunnustatud arvestuse ja aruandluse põhimõtetele tuginev raamatupidamistava, mille põhinõuded kehtestatakse raamatupidamise seadusega ning mida täiendavad Raamatupidamise Toimkonna Juhendid</a:t>
            </a:r>
            <a:r>
              <a:rPr lang="et-EE" sz="2000" b="1"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seadus</a:t>
            </a:r>
          </a:p>
          <a:p>
            <a:r>
              <a:rPr lang="et-EE" sz="2000" b="1" dirty="0">
                <a:latin typeface="Tahoma" panose="020B0604030504040204" pitchFamily="34" charset="0"/>
                <a:ea typeface="Tahoma" panose="020B0604030504040204" pitchFamily="34" charset="0"/>
                <a:cs typeface="Tahoma" panose="020B0604030504040204" pitchFamily="34" charset="0"/>
              </a:rPr>
              <a:t>eesmärk on </a:t>
            </a:r>
            <a:r>
              <a:rPr lang="et-EE" sz="2000" dirty="0">
                <a:latin typeface="Tahoma" panose="020B0604030504040204" pitchFamily="34" charset="0"/>
                <a:ea typeface="Tahoma" panose="020B0604030504040204" pitchFamily="34" charset="0"/>
                <a:cs typeface="Tahoma" panose="020B0604030504040204" pitchFamily="34" charset="0"/>
              </a:rPr>
              <a:t>õiguslike aluste loomine ning põhinõuete kehtestamine rahvusvaheliselt tunnustatud põhimõtetest lähtuva raamatupidamise ja finantsaruandluse korraldamiseks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Toimkonna juhendid </a:t>
            </a:r>
          </a:p>
          <a:p>
            <a:r>
              <a:rPr lang="et-EE" sz="2000" dirty="0">
                <a:latin typeface="Tahoma" panose="020B0604030504040204" pitchFamily="34" charset="0"/>
                <a:ea typeface="Tahoma" panose="020B0604030504040204" pitchFamily="34" charset="0"/>
                <a:cs typeface="Tahoma" panose="020B0604030504040204" pitchFamily="34" charset="0"/>
              </a:rPr>
              <a:t>töötatakse välja lähtudes rahvusvahelistelt tunnustatud arvestuse ja aruandluse põhimõtetest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Maksuseadused</a:t>
            </a:r>
          </a:p>
        </p:txBody>
      </p:sp>
    </p:spTree>
    <p:extLst>
      <p:ext uri="{BB962C8B-B14F-4D97-AF65-F5344CB8AC3E}">
        <p14:creationId xmlns:p14="http://schemas.microsoft.com/office/powerpoint/2010/main" val="21681960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5646-196F-4148-A728-8DF898E97AE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2D7DB7-3616-4C8C-B01A-8B1009D57871}"/>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Laktatsiooniperiood mõjutab põhikarja lüpsilehmade tootmisvõimekust ja sellest tulenevalt ka nende õiglast väärtust. </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Tavaliselt on esimesse laktatsiooniperioodi rühma kuuluvate põhikarja kõige kõrgem ning langeb vastavalt loetelus toodud rühmades.</a:t>
            </a:r>
          </a:p>
          <a:p>
            <a:pPr marL="0" marR="0" indent="0" algn="just">
              <a:lnSpc>
                <a:spcPct val="100000"/>
              </a:lnSpc>
              <a:spcBef>
                <a:spcPts val="0"/>
              </a:spcBef>
              <a:spcAft>
                <a:spcPts val="0"/>
              </a:spcAft>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Eraldi hind kehtestatakse põhikarja lüpsilehmade hulgast prakeeritavatele loomadele.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Prakeeritavate loomade rühma kuuluvad hindamise hetke seisuga teada olevad loomad, kes teatud põhjustel (nt haigestumine, vigastused) planeeritakse müüa.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675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5AB2-26C6-46B6-9FDB-9222FBF50E1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Noorloomade õiglase väärtuse hindamine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9A712850-029B-4B8D-86F1-D3630F99D0CE}"/>
              </a:ext>
            </a:extLst>
          </p:cNvPr>
          <p:cNvSpPr>
            <a:spLocks noGrp="1"/>
          </p:cNvSpPr>
          <p:nvPr>
            <p:ph idx="1"/>
          </p:nvPr>
        </p:nvSpPr>
        <p:spPr/>
        <p:txBody>
          <a:bodyPr>
            <a:normAutofit fontScale="85000" lnSpcReduction="10000"/>
          </a:bodyPr>
          <a:lstStyle/>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Noorloomade rühmitamisel õiglase väärtuse hindamiseks võetakse aluseks näiteks järgmised tunnused: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1) lehmikud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2) pullid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3)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4) seemendusealised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5) tiined lehmmullikad.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Juhatuse otsusega kehtestatakse noorloomade hindamise alused õiglasesse väärtusesse:</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tiinetele lehmmullikatele kehtestatud hind (õiglane väärtus); </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lehmikud ja pullid hinnatakse õiglasesse väärtusesse, kasutades kaalu ühe kilogrammi hinda; </a:t>
            </a: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prakeeritavatele loomadele kehtestatud hind.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1209959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48E6-EFD9-45FC-8F98-318640B2755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Talivilja õiglase väärtuse arvestamine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1590397-5C55-431C-8C79-8A08FEAE2ACF}"/>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meetodil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Hindamiskuupäeva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vahelisel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talivili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saanud</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vee- ja </a:t>
            </a:r>
            <a:r>
              <a:rPr lang="en-US" sz="2000" dirty="0" err="1">
                <a:latin typeface="Tahoma" panose="020B0604030504040204" pitchFamily="34" charset="0"/>
                <a:ea typeface="Tahoma" panose="020B0604030504040204" pitchFamily="34" charset="0"/>
                <a:cs typeface="Tahoma" panose="020B0604030504040204" pitchFamily="34" charset="0"/>
              </a:rPr>
              <a:t>külmakahjustusi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agronoomi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hinnangul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põllu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saagikus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langenud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umbes</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3</a:t>
            </a:r>
            <a:r>
              <a:rPr lang="en-US" sz="2000" dirty="0">
                <a:latin typeface="Tahoma" panose="020B0604030504040204" pitchFamily="34" charset="0"/>
                <a:ea typeface="Tahoma" panose="020B0604030504040204" pitchFamily="34" charset="0"/>
                <a:cs typeface="Tahoma" panose="020B0604030504040204" pitchFamily="34" charset="0"/>
              </a:rPr>
              <a:t>0% </a:t>
            </a:r>
            <a:r>
              <a:rPr lang="en-US" sz="2000" dirty="0" err="1">
                <a:latin typeface="Tahoma" panose="020B0604030504040204" pitchFamily="34" charset="0"/>
                <a:ea typeface="Tahoma" panose="020B0604030504040204" pitchFamily="34" charset="0"/>
                <a:cs typeface="Tahoma" panose="020B0604030504040204" pitchFamily="34" charset="0"/>
              </a:rPr>
              <a:t>põllust</a:t>
            </a:r>
            <a:r>
              <a:rPr lang="en-US" sz="2000" dirty="0">
                <a:latin typeface="Tahoma" panose="020B0604030504040204" pitchFamily="34" charset="0"/>
                <a:ea typeface="Tahoma" panose="020B0604030504040204" pitchFamily="34" charset="0"/>
                <a:cs typeface="Tahoma" panose="020B0604030504040204" pitchFamily="34" charset="0"/>
              </a:rPr>
              <a:t> on 0-saagikusega.</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korrigeerima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vähendama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langusest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b="1" dirty="0" err="1">
                <a:latin typeface="Tahoma" panose="020B0604030504040204" pitchFamily="34" charset="0"/>
                <a:ea typeface="Tahoma" panose="020B0604030504040204" pitchFamily="34" charset="0"/>
                <a:cs typeface="Tahoma" panose="020B0604030504040204" pitchFamily="34" charset="0"/>
              </a:rPr>
              <a:t>Bioloogilise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esmasest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arvelevõtmisest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ja ka </a:t>
            </a:r>
            <a:r>
              <a:rPr lang="en-US" sz="2000" b="1" dirty="0" err="1">
                <a:latin typeface="Tahoma" panose="020B0604030504040204" pitchFamily="34" charset="0"/>
                <a:ea typeface="Tahoma" panose="020B0604030504040204" pitchFamily="34" charset="0"/>
                <a:cs typeface="Tahoma" panose="020B0604030504040204" pitchFamily="34" charset="0"/>
              </a:rPr>
              <a:t>hilisemast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muutusest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tulenevad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kasumid</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kahjumid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kajastatakse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aruandeperioodi</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kasumiaruandes</a:t>
            </a:r>
            <a:r>
              <a:rPr lang="en-US" sz="20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732490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FA0C-E4C9-48CF-8A16-075740D8371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Bioloogilise vara arvestamine soetusmaksumuse meetodil</a:t>
            </a:r>
          </a:p>
        </p:txBody>
      </p:sp>
      <p:sp>
        <p:nvSpPr>
          <p:cNvPr id="3" name="Content Placeholder 2">
            <a:extLst>
              <a:ext uri="{FF2B5EF4-FFF2-40B4-BE49-F238E27FC236}">
                <a16:creationId xmlns:a16="http://schemas.microsoft.com/office/drawing/2014/main" id="{5BE3DB60-C2AC-4E6F-A800-74AB3B54FAD1}"/>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Bioloogilist vara, mille õiglast väärtust ei ole võimalik hinnata mõistliku kulu ja pingutusega</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kajastatakse bilansis soetusmaksumuses</a:t>
            </a:r>
            <a:r>
              <a:rPr lang="et-EE" sz="2000" dirty="0">
                <a:latin typeface="Tahoma" panose="020B0604030504040204" pitchFamily="34" charset="0"/>
                <a:ea typeface="Tahoma" panose="020B0604030504040204" pitchFamily="34" charset="0"/>
                <a:cs typeface="Tahoma" panose="020B0604030504040204" pitchFamily="34" charset="0"/>
              </a:rPr>
              <a:t>, millest on maha lahutatud akumuleeritud kulum ning võimalikud väärtuse langusest tulenevad allahindlused.</a:t>
            </a:r>
          </a:p>
          <a:p>
            <a:r>
              <a:rPr lang="et-EE" sz="2000" dirty="0">
                <a:latin typeface="Tahoma" panose="020B0604030504040204" pitchFamily="34" charset="0"/>
                <a:ea typeface="Tahoma" panose="020B0604030504040204" pitchFamily="34" charset="0"/>
                <a:cs typeface="Tahoma" panose="020B0604030504040204" pitchFamily="34" charset="0"/>
              </a:rPr>
              <a:t>Näiteks mõningate haruldaste või mittekaubeldavate bioloogiliste varade (võistlushobused, looduskaitse all olev mets) puhul võib õiglase väärtuse hindamine osutuda võimatuks, kuna vara suhtes puudub aktiivne turg ning varaga kaasnevad rahavood ei ole usaldusväärselt hinnatavad. </a:t>
            </a:r>
          </a:p>
          <a:p>
            <a:r>
              <a:rPr lang="et-EE" sz="2000" dirty="0">
                <a:latin typeface="Tahoma" panose="020B0604030504040204" pitchFamily="34" charset="0"/>
                <a:ea typeface="Tahoma" panose="020B0604030504040204" pitchFamily="34" charset="0"/>
                <a:cs typeface="Tahoma" panose="020B0604030504040204" pitchFamily="34" charset="0"/>
              </a:rPr>
              <a:t>Alates hetkest, mil soetusmaksumuse meetodil kajastatud bioloogilise vara õiglase väärtuse hindamine osutub võimalikuks mõistliku kulu ja pingutusega, tuleb vara hinnata tema õiglases väärtuses, millest on maha arvatud müügikulutused.</a:t>
            </a:r>
          </a:p>
          <a:p>
            <a:endParaRPr lang="et-EE" dirty="0"/>
          </a:p>
        </p:txBody>
      </p:sp>
    </p:spTree>
    <p:extLst>
      <p:ext uri="{BB962C8B-B14F-4D97-AF65-F5344CB8AC3E}">
        <p14:creationId xmlns:p14="http://schemas.microsoft.com/office/powerpoint/2010/main" val="911996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442E-7A30-4163-8850-B516805508F5}"/>
              </a:ext>
            </a:extLst>
          </p:cNvPr>
          <p:cNvSpPr>
            <a:spLocks noGrp="1"/>
          </p:cNvSpPr>
          <p:nvPr>
            <p:ph type="title"/>
          </p:nvPr>
        </p:nvSpPr>
        <p:spPr/>
        <p:txBody>
          <a:bodyPr>
            <a:noAutofit/>
          </a:bodyPr>
          <a:lstStyle/>
          <a:p>
            <a:pPr marL="0" marR="0">
              <a:lnSpc>
                <a:spcPct val="150000"/>
              </a:lnSpc>
              <a:spcBef>
                <a:spcPts val="0"/>
              </a:spcBef>
              <a:spcAft>
                <a:spcPts val="0"/>
              </a:spcAft>
            </a:pP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Aktiivse turu puudumisel võib õiglase väärtuse hindamisel aluseks võtta:</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A42C884-F70F-432C-9F6F-998E53CF028A}"/>
              </a:ext>
            </a:extLst>
          </p:cNvPr>
          <p:cNvSpPr>
            <a:spLocks noGrp="1"/>
          </p:cNvSpPr>
          <p:nvPr>
            <p:ph idx="1"/>
          </p:nvPr>
        </p:nvSpPr>
        <p:spPr/>
        <p:txBody>
          <a:bodyPr>
            <a:normAutofit/>
          </a:bodyPr>
          <a:lstStyle/>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kõige hilisema turuhinna eeldusel, et tehingu tegid sõltumatud osapooled ning tehingupäeva ja bilansipäeva vahel ei ole toimunud olulisi muutusi majanduskeskkonnas;</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analoogsete või piisavalt sarnaste varade turuhinna, mida on korrigeeritud eksisteerivate erinevuste mõjuga; ja</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põllumajanduslikus sektoris tehtud võrdleva analüüsi alusel tuletatud väärtuse</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60740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2A530-8BB0-4E4B-84AE-030773064E4E}"/>
              </a:ext>
            </a:extLst>
          </p:cNvPr>
          <p:cNvSpPr>
            <a:spLocks noGrp="1"/>
          </p:cNvSpPr>
          <p:nvPr>
            <p:ph type="title"/>
          </p:nvPr>
        </p:nvSpPr>
        <p:spPr/>
        <p:txBody>
          <a:bodyPr>
            <a:normAutofit/>
          </a:bodyPr>
          <a:lstStyle/>
          <a:p>
            <a:pPr algn="just">
              <a:lnSpc>
                <a:spcPct val="150000"/>
              </a:lnSpc>
              <a:spcBef>
                <a:spcPts val="0"/>
              </a:spcBef>
            </a:pPr>
            <a:r>
              <a:rPr lang="et-EE" sz="2800" b="1" dirty="0">
                <a:latin typeface="Times New Roman" panose="02020603050405020304" pitchFamily="18" charset="0"/>
                <a:ea typeface="Calibri" panose="020F0502020204030204" pitchFamily="34" charset="0"/>
                <a:cs typeface="Times New Roman" panose="02020603050405020304" pitchFamily="18" charset="0"/>
              </a:rPr>
              <a:t>Näide. Kitsede õiglase väärtuse leidmine</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29C5808-F852-489A-BD6B-2295D13D3D8D}"/>
              </a:ext>
            </a:extLst>
          </p:cNvPr>
          <p:cNvSpPr>
            <a:spLocks noGrp="1"/>
          </p:cNvSpPr>
          <p:nvPr>
            <p:ph idx="1"/>
          </p:nvPr>
        </p:nvSpPr>
        <p:spPr/>
        <p:txBody>
          <a:bodyPr>
            <a:normAutofit fontScale="55000" lnSpcReduction="20000"/>
          </a:bodyPr>
          <a:lstStyle/>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Ettevõttel on haruldast tõugu kitsed ning Eestis puudub aktiivne turg. Ettevõttel on olemas ettevõtte enda tehingute andmed üksikute ostu-müügitehingute kohta sama tõugu kitsedega ning tehingud on toimunud sõltumatute osapoolte vahel:</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kaks kuud enne bilansipäeva osteti viis kitse hinnaga 300 eurot loom;</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vahetult enne bilansipäeva osteti kümne kitse hinnaga 250 eurot loom;</a:t>
            </a:r>
            <a:endParaRPr lang="en-US" sz="29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900" dirty="0">
                <a:latin typeface="Tahoma" panose="020B0604030504040204" pitchFamily="34" charset="0"/>
                <a:ea typeface="Tahoma" panose="020B0604030504040204" pitchFamily="34" charset="0"/>
                <a:cs typeface="Tahoma" panose="020B0604030504040204" pitchFamily="34" charset="0"/>
              </a:rPr>
              <a:t>vahetult pärast bilansipäeva müüdi kolm tiinet kitse müügihinnaga 400 eurot.</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Ettevõte võib kitsekarja õiglase väärtuse leidmisel arvestada kitsi hinnaga 250 eurot loom, kuna seda toetavad viimased turutehingud. </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Tiineid loomi võib ettevõte arvestada hinnaga 400 eurot loom, mida toetavad samuti viimased turutehingud. </a:t>
            </a: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Eelduseks on, et bilansipäeva ja tehingupäeva vahel ei ole toimunud olulisi muutusi majanduskeskkonnas.</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50000"/>
              </a:lnSpc>
              <a:spcBef>
                <a:spcPts val="0"/>
              </a:spcBef>
              <a:spcAft>
                <a:spcPts val="0"/>
              </a:spcAft>
              <a:buNone/>
            </a:pP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7028159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8061-CA97-49D3-95D1-9E8AB798B55D}"/>
              </a:ext>
            </a:extLst>
          </p:cNvPr>
          <p:cNvSpPr>
            <a:spLocks noGrp="1"/>
          </p:cNvSpPr>
          <p:nvPr>
            <p:ph type="title"/>
          </p:nvPr>
        </p:nvSpPr>
        <p:spPr/>
        <p:txBody>
          <a:bodyPr>
            <a:normAutofit/>
          </a:bodyPr>
          <a:lstStyle/>
          <a:p>
            <a:r>
              <a:rPr lang="en-US" sz="2400" b="1" dirty="0" err="1">
                <a:latin typeface="Tahoma" panose="020B0604030504040204" pitchFamily="34" charset="0"/>
                <a:ea typeface="Tahoma" panose="020B0604030504040204" pitchFamily="34" charset="0"/>
                <a:cs typeface="Tahoma" panose="020B0604030504040204" pitchFamily="34" charset="0"/>
              </a:rPr>
              <a:t>Põllumajanduslik</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toodang</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69115E3-B85E-4A34-A429-A555DEF8C884}"/>
              </a:ext>
            </a:extLst>
          </p:cNvPr>
          <p:cNvSpPr>
            <a:spLocks noGrp="1"/>
          </p:cNvSpPr>
          <p:nvPr>
            <p:ph idx="1"/>
          </p:nvPr>
        </p:nvSpPr>
        <p:spPr/>
        <p:txBody>
          <a:bodyPr>
            <a:normAutofit fontScale="92500"/>
          </a:bodyPr>
          <a:lstStyle/>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eraldatav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tekib</a:t>
            </a:r>
            <a:r>
              <a:rPr lang="en-US" sz="2200" dirty="0">
                <a:latin typeface="Tahoma" panose="020B0604030504040204" pitchFamily="34" charset="0"/>
                <a:ea typeface="Tahoma" panose="020B0604030504040204" pitchFamily="34" charset="0"/>
                <a:cs typeface="Tahoma" panose="020B0604030504040204" pitchFamily="34" charset="0"/>
              </a:rPr>
              <a:t> kas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eluprotsessi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lõpetamisega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langetatud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mets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lihakere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tapamajas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küljest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viljapuudelt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koristatud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lehmadelt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lüpstud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piim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kanadelt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munad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hetkel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kajastatakse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põllumajanduslik</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toodang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õiglases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väärtuses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millest</a:t>
            </a:r>
            <a:r>
              <a:rPr lang="en-US" sz="2200" b="1" dirty="0">
                <a:latin typeface="Tahoma" panose="020B0604030504040204" pitchFamily="34" charset="0"/>
                <a:ea typeface="Tahoma" panose="020B0604030504040204" pitchFamily="34" charset="0"/>
                <a:cs typeface="Tahoma" panose="020B0604030504040204" pitchFamily="34" charset="0"/>
              </a:rPr>
              <a:t> on </a:t>
            </a:r>
            <a:r>
              <a:rPr lang="en-US" sz="2200" b="1" dirty="0" err="1">
                <a:latin typeface="Tahoma" panose="020B0604030504040204" pitchFamily="34" charset="0"/>
                <a:ea typeface="Tahoma" panose="020B0604030504040204" pitchFamily="34" charset="0"/>
                <a:cs typeface="Tahoma" panose="020B0604030504040204" pitchFamily="34" charset="0"/>
              </a:rPr>
              <a:t>maha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arvatud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hinnangulised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müügikulutused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b="1" dirty="0" err="1">
                <a:latin typeface="Tahoma" panose="020B0604030504040204" pitchFamily="34" charset="0"/>
                <a:ea typeface="Tahoma" panose="020B0604030504040204" pitchFamily="34" charset="0"/>
                <a:cs typeface="Tahoma" panose="020B0604030504040204" pitchFamily="34" charset="0"/>
              </a:rPr>
              <a:t>S</a:t>
            </a:r>
            <a:r>
              <a:rPr lang="en-US" sz="2200" dirty="0" err="1">
                <a:latin typeface="Tahoma" panose="020B0604030504040204" pitchFamily="34" charset="0"/>
                <a:ea typeface="Tahoma" panose="020B0604030504040204" pitchFamily="34" charset="0"/>
                <a:cs typeface="Tahoma" panose="020B0604030504040204" pitchFamily="34" charset="0"/>
              </a:rPr>
              <a:t>elliselt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loetakse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ühtlasi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soetusmaksumuseks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edasisel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varuna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lähtudes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tavapäraselt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rakenduvatest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arvestuspõhimõtetest</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õiglane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selle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esmasel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arvelevõtmisel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kasumiaruandes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jääkide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muutusena</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1581736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B5E60-67E8-48CD-8D3B-F6A611EBEF8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Varude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86093A-0989-4046-BBA1-C0785D6DD1CF}"/>
              </a:ext>
            </a:extLst>
          </p:cNvPr>
          <p:cNvSpPr>
            <a:spLocks noGrp="1"/>
          </p:cNvSpPr>
          <p:nvPr>
            <p:ph idx="1"/>
          </p:nvPr>
        </p:nvSpPr>
        <p:spPr/>
        <p:txBody>
          <a:bodyPr>
            <a:normAutofit fontScale="62500" lnSpcReduction="20000"/>
          </a:bodyPr>
          <a:lstStyle/>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Varud on varad:</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hoitakse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parajasti toodetakse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materjalid või tarvikud, mida tarbitakse tootmisprotsessis või teenuste osutamisel.</a:t>
            </a:r>
          </a:p>
          <a:p>
            <a:pPr marL="0" marR="0" lvl="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kajastatakse varudena toodetud sööta, seemnetera- ja kaunvilju, kartulit ja juurvilju.</a:t>
            </a:r>
          </a:p>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Tooraine ja materjal on selline aineline vara, mida toodetakse ise või ostetakse sisse ning mida kasutatakse otseselt valmistoodangu saamiseks.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on omatoodetud tooraineks isetoodetud sööt (nt haljassööt, silo), seemned ja istutusmaterjal.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Sisseostetud tooraineks on ravimid, biopreparaadid, mineraalväetised, vedel- ja tahkekütused, toorpuit , lehtmetall.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Lisaks kuuluvad tooraine ja materjali alla sellised varad, mis osalevad kaudselt tootmisprotsessi sisendina, näiteks mitmesugused masinate varuosad, kiiresti kuluvad ja väljavahetatavad detailid, määrdeõlid, pakkematerjalid.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00000"/>
              </a:lnSpc>
              <a:spcBef>
                <a:spcPts val="0"/>
              </a:spcBef>
              <a:spcAft>
                <a:spcPts val="0"/>
              </a:spcAft>
              <a:buNone/>
            </a:pPr>
            <a:endParaRPr lang="en-US" sz="29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057147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6803-9E6D-47B8-BB7A-C805126A5D7F}"/>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59D7335-DBCE-4E14-B3BE-E50C0D8A810F}"/>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tootmisprotsessis olev aineline vara, </a:t>
            </a:r>
            <a:r>
              <a:rPr lang="et-EE" sz="2000" dirty="0">
                <a:latin typeface="Tahoma" panose="020B0604030504040204" pitchFamily="34" charset="0"/>
                <a:ea typeface="Tahoma" panose="020B0604030504040204" pitchFamily="34" charset="0"/>
                <a:cs typeface="Tahoma" panose="020B0604030504040204" pitchFamily="34" charset="0"/>
              </a:rPr>
              <a:t>mis ei oma valmistoodangule  omaseid kvalitatiivseid ega kvantitatiivseid tunnuseid.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Lõpetamata toodangu kogus sõltub tootmisprotsessi kestvusest ning ajast, millal hinnatakse lõpetamata toodangu jääke.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tootmisprotsessi tulem, </a:t>
            </a:r>
            <a:r>
              <a:rPr lang="et-EE" sz="2000" dirty="0">
                <a:latin typeface="Tahoma" panose="020B0604030504040204" pitchFamily="34" charset="0"/>
                <a:ea typeface="Tahoma" panose="020B0604030504040204" pitchFamily="34" charset="0"/>
                <a:cs typeface="Tahoma" panose="020B0604030504040204" pitchFamily="34" charset="0"/>
              </a:rPr>
              <a:t>mis on ootab realiseerimist</a:t>
            </a:r>
            <a:r>
              <a:rPr lang="et-EE" sz="2000" b="1" dirty="0">
                <a:latin typeface="Tahoma" panose="020B0604030504040204" pitchFamily="34" charset="0"/>
                <a:ea typeface="Tahoma" panose="020B0604030504040204" pitchFamily="34" charset="0"/>
                <a:cs typeface="Tahoma" panose="020B0604030504040204" pitchFamily="34" charset="0"/>
              </a:rPr>
              <a:t>. Põllumajandusettevõtetel on selleks </a:t>
            </a:r>
            <a:r>
              <a:rPr lang="et-EE" sz="2000" dirty="0">
                <a:latin typeface="Tahoma" panose="020B0604030504040204" pitchFamily="34" charset="0"/>
                <a:ea typeface="Tahoma" panose="020B0604030504040204" pitchFamily="34" charset="0"/>
                <a:cs typeface="Tahoma" panose="020B0604030504040204" pitchFamily="34" charset="0"/>
              </a:rPr>
              <a:t>munad,  omatoodetud söödad, koristatud teravili (v.a seemneteravili, sest seda kasutatakse tootmisprotsessi sisendina järgmises tootmistsüklis), koristatud kaun-, köögi- ja puuviljad, jne.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476885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B33D-EFFF-40F3-8482-01026417DC9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Põhivara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DB641B7-48B9-475C-BD0B-8B974F57F8B5}"/>
              </a:ext>
            </a:extLst>
          </p:cNvPr>
          <p:cNvSpPr>
            <a:spLocks noGrp="1"/>
          </p:cNvSpPr>
          <p:nvPr>
            <p:ph idx="1"/>
          </p:nvPr>
        </p:nvSpPr>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Materiaalne põhivara, mis vastab vara bilansis kajastamise kriteeriumitele, võetakse algselt arvele tema soetusmaksumuses, mis koosneb:</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tulevase demonteerimisega ja asukoha taastamisega (nt maa rekultiveerimine) seotud hinnangulistest kulutustest;</a:t>
            </a: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valmistamisega seoses töötajatele makstud palk ja palgamaksud.</a:t>
            </a:r>
          </a:p>
          <a:p>
            <a:pPr marL="0"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298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3E6A-0CA4-4B02-98F2-65CA2A264F45}"/>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E86E849C-B184-4B01-816D-EB98C325ECF2}"/>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Välistele tarbijatele </a:t>
            </a:r>
            <a:r>
              <a:rPr lang="et-EE" sz="2000" dirty="0">
                <a:latin typeface="Tahoma" panose="020B0604030504040204" pitchFamily="34" charset="0"/>
                <a:ea typeface="Tahoma" panose="020B0604030504040204" pitchFamily="34" charset="0"/>
                <a:cs typeface="Tahoma" panose="020B0604030504040204" pitchFamily="34" charset="0"/>
              </a:rPr>
              <a:t>esitatava info ja aruandluse vormid, esitusviis ja tähtajad on tavaliselt kindlaks määratud ja esitaja ei saa neid muuta. </a:t>
            </a:r>
          </a:p>
          <a:p>
            <a:r>
              <a:rPr lang="et-EE" sz="2000" b="1" dirty="0">
                <a:latin typeface="Tahoma" panose="020B0604030504040204" pitchFamily="34" charset="0"/>
                <a:ea typeface="Tahoma" panose="020B0604030504040204" pitchFamily="34" charset="0"/>
                <a:cs typeface="Tahoma" panose="020B0604030504040204" pitchFamily="34" charset="0"/>
              </a:rPr>
              <a:t>Ettevõttesiseseks kasutamiseks</a:t>
            </a:r>
            <a:r>
              <a:rPr lang="et-EE" sz="2000" dirty="0">
                <a:latin typeface="Tahoma" panose="020B0604030504040204" pitchFamily="34" charset="0"/>
                <a:ea typeface="Tahoma" panose="020B0604030504040204" pitchFamily="34" charset="0"/>
                <a:cs typeface="Tahoma" panose="020B0604030504040204" pitchFamily="34" charset="0"/>
              </a:rPr>
              <a:t> koostatavate aruannete sisu, vorm ja regulaarsus eelkõige nende kasutuseesmärgist ning võivad seega erineda nii ettevõtteti kui ka ühe ettevõtte sees, nt tegevusliikide-, arvestusobjektide-, perioodide- jms lõikes.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aruannetel põhinevad: </a:t>
            </a:r>
          </a:p>
          <a:p>
            <a:r>
              <a:rPr lang="et-EE" sz="2000" dirty="0">
                <a:latin typeface="Tahoma" panose="020B0604030504040204" pitchFamily="34" charset="0"/>
                <a:ea typeface="Tahoma" panose="020B0604030504040204" pitchFamily="34" charset="0"/>
                <a:cs typeface="Tahoma" panose="020B0604030504040204" pitchFamily="34" charset="0"/>
              </a:rPr>
              <a:t>ettevõtte juhtimisotsused, </a:t>
            </a:r>
          </a:p>
          <a:p>
            <a:r>
              <a:rPr lang="et-EE" sz="2000" dirty="0">
                <a:latin typeface="Tahoma" panose="020B0604030504040204" pitchFamily="34" charset="0"/>
                <a:ea typeface="Tahoma" panose="020B0604030504040204" pitchFamily="34" charset="0"/>
                <a:cs typeface="Tahoma" panose="020B0604030504040204" pitchFamily="34" charset="0"/>
              </a:rPr>
              <a:t>laenu- ja liisinglepingud ning </a:t>
            </a:r>
          </a:p>
          <a:p>
            <a:r>
              <a:rPr lang="et-EE" sz="2000" dirty="0">
                <a:latin typeface="Tahoma" panose="020B0604030504040204" pitchFamily="34" charset="0"/>
                <a:ea typeface="Tahoma" panose="020B0604030504040204" pitchFamily="34" charset="0"/>
                <a:cs typeface="Tahoma" panose="020B0604030504040204" pitchFamily="34" charset="0"/>
              </a:rPr>
              <a:t>ettevõtte rahaliste vahendite efektiivne kasutamine ja juhtimine.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Kui ettevõtte raamatupidamises on varade, kohustuste ja omakapitali arvestus puudulikult teostatud, on probleemid kiired tekkima.</a:t>
            </a:r>
          </a:p>
        </p:txBody>
      </p:sp>
    </p:spTree>
    <p:extLst>
      <p:ext uri="{BB962C8B-B14F-4D97-AF65-F5344CB8AC3E}">
        <p14:creationId xmlns:p14="http://schemas.microsoft.com/office/powerpoint/2010/main" val="38258427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F72B3-CB3E-4B79-8A72-D560E10F86C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7BF3F45-D026-404E-A77B-F84F1C616EF4}"/>
              </a:ext>
            </a:extLst>
          </p:cNvPr>
          <p:cNvSpPr>
            <a:spLocks noGrp="1"/>
          </p:cNvSpPr>
          <p:nvPr>
            <p:ph idx="1"/>
          </p:nvPr>
        </p:nvSpPr>
        <p:spPr>
          <a:xfrm>
            <a:off x="838200" y="1690688"/>
            <a:ext cx="10515600" cy="4351338"/>
          </a:xfrm>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Konkreetsele investeeringule  toetuse taotlemisel on kehtestatud kindlad nõuded</a:t>
            </a:r>
            <a:r>
              <a:rPr lang="et-EE" sz="2000" dirty="0">
                <a:latin typeface="Tahoma" panose="020B0604030504040204" pitchFamily="34" charset="0"/>
                <a:ea typeface="Tahoma" panose="020B0604030504040204" pitchFamily="34" charset="0"/>
                <a:cs typeface="Tahoma" panose="020B0604030504040204" pitchFamily="34" charset="0"/>
              </a:rPr>
              <a:t> (vt. määrust) ja taotlemisel esitatavate dokumentide loetelu. Alati on vaja täpsemalt tutvuda meetme määrusega.﻿</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Investeeringutoetuse saaja on kohustatud  eristama selgelt oma raamatupidamises toetuse kasutamisega seotud kulud ning neid kajastavad kulu- ja maksedokumendid muudest kulu- ja maksedokumentidest. </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Toetuse saaja sihipärase kasutamise periood on vähemalt kolm aastat arvates PRIA poolt viimase toetusosa väljamaksmisest</a:t>
            </a:r>
            <a:r>
              <a:rPr lang="et-EE" sz="2000" dirty="0">
                <a:latin typeface="Tahoma" panose="020B0604030504040204" pitchFamily="34" charset="0"/>
                <a:ea typeface="Tahoma" panose="020B0604030504040204" pitchFamily="34" charset="0"/>
                <a:cs typeface="Tahoma" panose="020B0604030504040204" pitchFamily="34" charset="0"/>
              </a:rPr>
              <a:t>, kui taotleja on VKE, ning viis aastat, kui taotleja ei ole VKE.</a:t>
            </a: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026154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1B89-3151-4ED3-9710-E70EEC75864F}"/>
              </a:ext>
            </a:extLst>
          </p:cNvPr>
          <p:cNvSpPr>
            <a:spLocks noGrp="1"/>
          </p:cNvSpPr>
          <p:nvPr>
            <p:ph type="title"/>
          </p:nvPr>
        </p:nvSpPr>
        <p:spPr/>
        <p:txBody>
          <a:bodyPr>
            <a:normAutofit fontScale="90000"/>
          </a:bodyPr>
          <a:lstStyle/>
          <a:p>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Sihtfinantseerimisega saadud põhivara kajastamine</a:t>
            </a:r>
            <a:br>
              <a:rPr lang="et-EE" sz="2700"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028FBF-B409-4AC4-9350-9B4874C86A9B}"/>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Sihtfinantseerimisega saadud põhivara korral tuleb ettevõttel valida kahe arvestuspõhimõtte vahel:</a:t>
            </a:r>
            <a:endParaRPr lang="et-EE" sz="2000" dirty="0">
              <a:latin typeface="Tahoma" panose="020B0604030504040204" pitchFamily="34" charset="0"/>
              <a:ea typeface="Tahoma" panose="020B0604030504040204" pitchFamily="34" charset="0"/>
              <a:cs typeface="Tahoma" panose="020B0604030504040204" pitchFamily="34" charset="0"/>
            </a:endParaRPr>
          </a:p>
          <a:p>
            <a:pPr lvl="0"/>
            <a:r>
              <a:rPr lang="et-EE" sz="2000" b="1" dirty="0">
                <a:latin typeface="Tahoma" panose="020B0604030504040204" pitchFamily="34" charset="0"/>
                <a:ea typeface="Tahoma" panose="020B0604030504040204" pitchFamily="34" charset="0"/>
                <a:cs typeface="Tahoma" panose="020B0604030504040204" pitchFamily="34" charset="0"/>
              </a:rPr>
              <a:t>vara võetakse bilansis arvele soetusmaksumuses</a:t>
            </a:r>
            <a:r>
              <a:rPr lang="et-EE" sz="2000" dirty="0">
                <a:latin typeface="Tahoma" panose="020B0604030504040204" pitchFamily="34" charset="0"/>
                <a:ea typeface="Tahoma" panose="020B0604030504040204" pitchFamily="34" charset="0"/>
                <a:cs typeface="Tahoma" panose="020B0604030504040204" pitchFamily="34" charset="0"/>
              </a:rPr>
              <a:t> (tasuta saadud vara soetusmaksumus on selle õiglane väärtus) ja </a:t>
            </a:r>
            <a:r>
              <a:rPr lang="et-EE" sz="2000" b="1" dirty="0">
                <a:latin typeface="Tahoma" panose="020B0604030504040204" pitchFamily="34" charset="0"/>
                <a:ea typeface="Tahoma" panose="020B0604030504040204" pitchFamily="34" charset="0"/>
                <a:cs typeface="Tahoma" panose="020B0604030504040204" pitchFamily="34" charset="0"/>
              </a:rPr>
              <a:t>edasi kajastatakse seda nagu iga teist materiaalset põhivara</a:t>
            </a:r>
            <a:r>
              <a:rPr lang="et-EE" sz="2000" dirty="0">
                <a:latin typeface="Tahoma" panose="020B0604030504040204" pitchFamily="34" charset="0"/>
                <a:ea typeface="Tahoma" panose="020B0604030504040204" pitchFamily="34" charset="0"/>
                <a:cs typeface="Tahoma" panose="020B0604030504040204" pitchFamily="34" charset="0"/>
              </a:rPr>
              <a:t>. Saadud sihtfinantseerimine kajastatakse tegevuse sihtfinantseerimise põhimõtetel, s.t kajastatakse tuluna, kui sihtfinantseerimise laekumine on kindel ja sihtfinantseerimise sisulised tingimused on täidetud</a:t>
            </a:r>
          </a:p>
          <a:p>
            <a:r>
              <a:rPr lang="et-EE" sz="2000" dirty="0">
                <a:latin typeface="Tahoma" panose="020B0604030504040204" pitchFamily="34" charset="0"/>
                <a:ea typeface="Tahoma" panose="020B0604030504040204" pitchFamily="34" charset="0"/>
                <a:cs typeface="Tahoma" panose="020B0604030504040204" pitchFamily="34" charset="0"/>
              </a:rPr>
              <a:t>või</a:t>
            </a:r>
          </a:p>
          <a:p>
            <a:pPr lvl="0"/>
            <a:r>
              <a:rPr lang="et-EE" sz="2000" b="1" dirty="0">
                <a:latin typeface="Tahoma" panose="020B0604030504040204" pitchFamily="34" charset="0"/>
                <a:ea typeface="Tahoma" panose="020B0604030504040204" pitchFamily="34" charset="0"/>
                <a:cs typeface="Tahoma" panose="020B0604030504040204" pitchFamily="34" charset="0"/>
              </a:rPr>
              <a:t>netomeetod − vara võetakse bilansis arvele netosoetusmaksumuses</a:t>
            </a:r>
            <a:r>
              <a:rPr lang="et-EE" sz="2000" dirty="0">
                <a:latin typeface="Tahoma" panose="020B0604030504040204" pitchFamily="34" charset="0"/>
                <a:ea typeface="Tahoma" panose="020B0604030504040204" pitchFamily="34" charset="0"/>
                <a:cs typeface="Tahoma" panose="020B0604030504040204" pitchFamily="34" charset="0"/>
              </a:rPr>
              <a:t> (vara soetusmaksumus, millest on maha arvatud saadud sihtfinantseerimine) ja edasi kajastatakse seda nagu iga teist materiaalset põhivara.</a:t>
            </a:r>
          </a:p>
          <a:p>
            <a:pPr marL="0" indent="0">
              <a:buNone/>
            </a:pPr>
            <a:endParaRPr lang="et-EE" dirty="0"/>
          </a:p>
        </p:txBody>
      </p:sp>
    </p:spTree>
    <p:extLst>
      <p:ext uri="{BB962C8B-B14F-4D97-AF65-F5344CB8AC3E}">
        <p14:creationId xmlns:p14="http://schemas.microsoft.com/office/powerpoint/2010/main" val="13498042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FF4B-C49C-493E-BD1B-68A717D0C7A9}"/>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Edasine kajastamine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7CAAF8C-BBC5-4F39-9E25-E9CC563F02CF}"/>
              </a:ext>
            </a:extLst>
          </p:cNvPr>
          <p:cNvSpPr>
            <a:spLocks noGrp="1"/>
          </p:cNvSpPr>
          <p:nvPr>
            <p:ph idx="1"/>
          </p:nvPr>
        </p:nvSpPr>
        <p:spPr/>
        <p:txBody>
          <a:bodyPr>
            <a:normAutofit fontScale="85000" lnSpcReduction="10000"/>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Materiaalset põhivara kajastatakse bilansis tema soetusmaksumuses, millest on maha arvatud akumuleeritud kulum ja võimalikud väärtuse langusest tulenevad allahindlused.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Materiaalse põhivara objektide amortiseeritav osa amortiseeritakse kulusse objekti kasuliku eluea jooksul. </a:t>
            </a:r>
          </a:p>
          <a:p>
            <a:pPr marL="0" indent="0">
              <a:lnSpc>
                <a:spcPct val="10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Erandiks on piiramata kasutuseaga objektid, näiteks maa. </a:t>
            </a:r>
          </a:p>
          <a:p>
            <a:pPr marL="0" indent="0">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Valitud amortisatsioonimeetod peab süstemaatiliselt peegeldama vara kasutamisest tema kasuliku eluea jooksul saadava majandusliku kasu jaotumist ajas (mis ei pruugi ühtida vara väärtuse vähenemisega ajas).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Amortiseerimine peab väljendama vara kasutamist, mitte ilmtingimata tema väärtuse muutumist</a:t>
            </a:r>
            <a:r>
              <a:rPr lang="et-EE" sz="2400" dirty="0">
                <a:latin typeface="Tahoma" panose="020B0604030504040204" pitchFamily="34" charset="0"/>
                <a:ea typeface="Tahoma" panose="020B0604030504040204" pitchFamily="34" charset="0"/>
                <a:cs typeface="Tahoma" panose="020B0604030504040204" pitchFamily="34" charset="0"/>
              </a:rPr>
              <a:t>. Seega ei ole amortisatsioonimeetodi ja -määrade valikul eesmärgiks mitte vara jääkmaksumuse hoidmine võimalikult ligilähedane tema turuväärtusele, vaid vara kasutamise võimalikult õiglane peegeldus.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329434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9A905-48BD-45F1-B75A-FD332E4AC9E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5612806-968F-4E8D-83F5-212CFF3DA1B1}"/>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Vara hakatakse amortiseerima alates </a:t>
            </a:r>
            <a:r>
              <a:rPr lang="et-EE" sz="2000" dirty="0">
                <a:latin typeface="Tahoma" panose="020B0604030504040204" pitchFamily="34" charset="0"/>
                <a:ea typeface="Tahoma" panose="020B0604030504040204" pitchFamily="34" charset="0"/>
                <a:cs typeface="Tahoma" panose="020B0604030504040204" pitchFamily="34" charset="0"/>
              </a:rPr>
              <a:t>tema kasutusvalmis saamise hetkest (st alates hetkest, mil ta on juhtkonna poolt kavandatud seisundis ja asukohas) ning seda tehakse kuni amortiseeritava osa täieliku amortiseerumiseni, vara lõpliku eemaldamiseni kasutusest või vara ümberklassifitseerimiseni müügiootel põhivaraks.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Ajutiselt kasutusest eemaldatud vara amortiseerimist ei peatata.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3691768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47F7-93CE-43B8-9B09-A9291AE79866}"/>
              </a:ext>
            </a:extLst>
          </p:cNvPr>
          <p:cNvSpPr>
            <a:spLocks noGrp="1"/>
          </p:cNvSpPr>
          <p:nvPr>
            <p:ph type="title"/>
          </p:nvPr>
        </p:nvSpPr>
        <p:spPr/>
        <p:txBody>
          <a:bodyPr>
            <a:normAutofit/>
          </a:bodyPr>
          <a:lstStyle/>
          <a:p>
            <a:br>
              <a:rPr lang="et-EE" b="1" dirty="0"/>
            </a:br>
            <a:r>
              <a:rPr lang="et-EE" sz="2400" b="1" dirty="0">
                <a:latin typeface="Tahoma" panose="020B0604030504040204" pitchFamily="34" charset="0"/>
                <a:ea typeface="Tahoma" panose="020B0604030504040204" pitchFamily="34" charset="0"/>
                <a:cs typeface="Tahoma" panose="020B0604030504040204" pitchFamily="34" charset="0"/>
              </a:rPr>
              <a:t>Tegevuskulude sihtfinantseerimise</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EFD7331-CB64-4EA6-A6B4-2DB0917FB3BE}"/>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Tegevuskulude sihtfinantseerimise kajastamisel tuleb järgida tulude ja kulude vastavuse printsiipi</a:t>
            </a:r>
            <a:r>
              <a:rPr lang="et-EE" sz="2200" dirty="0">
                <a:latin typeface="Tahoma" panose="020B0604030504040204" pitchFamily="34" charset="0"/>
                <a:ea typeface="Tahoma" panose="020B0604030504040204" pitchFamily="34" charset="0"/>
                <a:cs typeface="Tahoma" panose="020B0604030504040204" pitchFamily="34" charset="0"/>
              </a:rPr>
              <a:t>, mille kohaselt kajastatakse tulu sihtfinantseerimisest proportsionaalselt sellega seonduvate kuludega.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Tulu sihtfinantseerimisest kajastatakse perioodil, mil tehakse kulud, mille hüvitamiseks sihtfinantseerimine on mõeldud.</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Näide. Mahepõllumajandusliku tootmise toetus.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Eesmärk:</a:t>
            </a:r>
          </a:p>
          <a:p>
            <a:r>
              <a:rPr lang="et-EE" sz="2200" dirty="0">
                <a:latin typeface="Tahoma" panose="020B0604030504040204" pitchFamily="34" charset="0"/>
                <a:ea typeface="Tahoma" panose="020B0604030504040204" pitchFamily="34" charset="0"/>
                <a:cs typeface="Tahoma" panose="020B0604030504040204" pitchFamily="34" charset="0"/>
              </a:rPr>
              <a:t>﻿Mahepõllumajandusliku tootmise (edaspidi MAH) eest toetuse maksmise eesmärgid on:</a:t>
            </a:r>
          </a:p>
          <a:p>
            <a:pPr lvl="0"/>
            <a:r>
              <a:rPr lang="et-EE" sz="2200" dirty="0">
                <a:latin typeface="Tahoma" panose="020B0604030504040204" pitchFamily="34" charset="0"/>
                <a:ea typeface="Tahoma" panose="020B0604030504040204" pitchFamily="34" charset="0"/>
                <a:cs typeface="Tahoma" panose="020B0604030504040204" pitchFamily="34" charset="0"/>
              </a:rPr>
              <a:t>säilitada ja suurendada bioloogilist ja maastikulist mitmekesisust ning säilitada ja parandada mullaviljakust ja veekvaliteeti;</a:t>
            </a:r>
          </a:p>
          <a:p>
            <a:pPr lvl="0"/>
            <a:r>
              <a:rPr lang="et-EE" sz="2200" dirty="0">
                <a:latin typeface="Tahoma" panose="020B0604030504040204" pitchFamily="34" charset="0"/>
                <a:ea typeface="Tahoma" panose="020B0604030504040204" pitchFamily="34" charset="0"/>
                <a:cs typeface="Tahoma" panose="020B0604030504040204" pitchFamily="34" charset="0"/>
              </a:rPr>
              <a:t>toetada mahepõllumajanduse arengut ning aidata kaasa mahetoodangu mahu suurenemisele;</a:t>
            </a:r>
          </a:p>
          <a:p>
            <a:r>
              <a:rPr lang="et-EE" sz="2200" dirty="0">
                <a:latin typeface="Tahoma" panose="020B0604030504040204" pitchFamily="34" charset="0"/>
                <a:ea typeface="Tahoma" panose="020B0604030504040204" pitchFamily="34" charset="0"/>
                <a:cs typeface="Tahoma" panose="020B0604030504040204" pitchFamily="34" charset="0"/>
              </a:rPr>
              <a:t>toetada ja suurendada mahepõllumajanduse konkurentsivõimet.</a:t>
            </a:r>
          </a:p>
          <a:p>
            <a:pPr marL="0" lvl="0" indent="0">
              <a:buNone/>
            </a:pPr>
            <a:endParaRPr lang="et-EE" sz="22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2193098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5A82-788C-4589-9745-F104B06806E9}"/>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 tagastamine</a:t>
            </a:r>
            <a:br>
              <a:rPr lang="et-EE" dirty="0"/>
            </a:br>
            <a:endParaRPr lang="et-EE" dirty="0"/>
          </a:p>
        </p:txBody>
      </p:sp>
      <p:sp>
        <p:nvSpPr>
          <p:cNvPr id="3" name="Content Placeholder 2">
            <a:extLst>
              <a:ext uri="{FF2B5EF4-FFF2-40B4-BE49-F238E27FC236}">
                <a16:creationId xmlns:a16="http://schemas.microsoft.com/office/drawing/2014/main" id="{8B9A4A1D-C49A-46C7-84CB-327AEE9DA824}"/>
              </a:ext>
            </a:extLst>
          </p:cNvPr>
          <p:cNvSpPr>
            <a:spLocks noGrp="1"/>
          </p:cNvSpPr>
          <p:nvPr>
            <p:ph idx="1"/>
          </p:nvPr>
        </p:nvSpPr>
        <p:spPr/>
        <p:txBody>
          <a:bodyPr/>
          <a:lstStyle/>
          <a:p>
            <a:r>
              <a:rPr lang="et-EE" sz="2000" b="1" dirty="0">
                <a:latin typeface="Tahoma" panose="020B0604030504040204" pitchFamily="34" charset="0"/>
                <a:ea typeface="Tahoma" panose="020B0604030504040204" pitchFamily="34" charset="0"/>
                <a:cs typeface="Tahoma" panose="020B0604030504040204" pitchFamily="34" charset="0"/>
              </a:rPr>
              <a:t>Brutomeetodi korral vähendatakse sihtfinantseerimise kohustuse jääki.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r>
              <a:rPr lang="et-EE" sz="2000" b="1" dirty="0">
                <a:latin typeface="Tahoma" panose="020B0604030504040204" pitchFamily="34" charset="0"/>
                <a:ea typeface="Tahoma" panose="020B0604030504040204" pitchFamily="34" charset="0"/>
                <a:cs typeface="Tahoma" panose="020B0604030504040204" pitchFamily="34" charset="0"/>
              </a:rPr>
              <a:t>Netomeetodi korral suurendatakse põhivara bilansilist maksumust summani, mis oleks tagastamise hetkeks põhivara jääkmaksumus, kui seda oleks algselt kajastatud soetusmaksumuses.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endParaRPr lang="et-EE" dirty="0"/>
          </a:p>
        </p:txBody>
      </p:sp>
    </p:spTree>
    <p:extLst>
      <p:ext uri="{BB962C8B-B14F-4D97-AF65-F5344CB8AC3E}">
        <p14:creationId xmlns:p14="http://schemas.microsoft.com/office/powerpoint/2010/main" val="15498650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8F8B-C8F3-4929-8B42-415F3C2CD1C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D527D7A-136D-4DE4-9AD2-6F31FB6382C4}"/>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Tegevuskulude sihtfinantseerimise tagastamist kajastatakse lähtuvalt sellest, kas sihtfinantseerimine on tulusse kantud või mitte. </a:t>
            </a:r>
            <a:r>
              <a:rPr lang="et-EE" sz="2000" dirty="0">
                <a:latin typeface="Tahoma" panose="020B0604030504040204" pitchFamily="34" charset="0"/>
                <a:ea typeface="Tahoma" panose="020B0604030504040204" pitchFamily="34" charset="0"/>
                <a:cs typeface="Tahoma" panose="020B0604030504040204" pitchFamily="34" charset="0"/>
              </a:rPr>
              <a:t>Kui saadud summad ei ole kantud tulusse (on kajastatud kohustusena sihtfinantseerimisest), vähendatakse kohustuse jääki. Kui sellest ei piisa tagastamisele kuuluva summa katmiseks, kajastatakse seda ületav osa perioodikuluna.</a:t>
            </a:r>
          </a:p>
          <a:p>
            <a:r>
              <a:rPr lang="et-EE" sz="2000" dirty="0">
                <a:latin typeface="Tahoma" panose="020B0604030504040204" pitchFamily="34" charset="0"/>
                <a:ea typeface="Tahoma" panose="020B0604030504040204" pitchFamily="34" charset="0"/>
                <a:cs typeface="Tahoma" panose="020B0604030504040204" pitchFamily="34" charset="0"/>
              </a:rPr>
              <a:t>Kui tegevuskulude sihtfinantseerimine on tuluna kajastanud (juhtkond oli piisavalt kindel, et ettevõtja vastab tingimustele), kuid järgnevatel perioodidel ilmneb, et sihtfinantseerimise teel saadud vahendid tuleb tagastada, kajastatakse tagastamise mõju (kulu) perioodis, mil tagastamise vajadus ilmnes, ning eelmiste perioodide võrdlusandmeid ei korrigeerita. </a:t>
            </a:r>
          </a:p>
          <a:p>
            <a:r>
              <a:rPr lang="et-EE" sz="2000" dirty="0">
                <a:latin typeface="Tahoma" panose="020B0604030504040204" pitchFamily="34" charset="0"/>
                <a:ea typeface="Tahoma" panose="020B0604030504040204" pitchFamily="34" charset="0"/>
                <a:cs typeface="Tahoma" panose="020B0604030504040204" pitchFamily="34" charset="0"/>
              </a:rPr>
              <a:t>Sihtfinantseerimise tagastamise mõju käsitletakse raamatupidamishinnangu muutusena.</a:t>
            </a:r>
          </a:p>
        </p:txBody>
      </p:sp>
    </p:spTree>
    <p:extLst>
      <p:ext uri="{BB962C8B-B14F-4D97-AF65-F5344CB8AC3E}">
        <p14:creationId xmlns:p14="http://schemas.microsoft.com/office/powerpoint/2010/main" val="25066678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A8515-3626-4611-8489-7399F1527636}"/>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Nõuete arvestus</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A44FFE4-D6E3-4E14-96C9-5932EB765E18}"/>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Muud lühiajalised nõuded (nt PRIA).</a:t>
            </a: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Keskkonnasõbraliku majandamise toetuse eesmärgiks on soodustada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keskkonnasõbralike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majandamisviiside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kasutuselevõttu</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jätkuvat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kasutamist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põllumajanduses</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et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kaitsta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mulda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vett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parandada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nende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seisundit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samuti</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suurendada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elurikkust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maastikulist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mitmekesisust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tõsta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põllumajandustootjate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keskkonnateadlikkust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Toetuste</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taotlemisperiood</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kestab</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2.-21. maini 20</a:t>
            </a: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21, väljamaksmine toimub 2022.a)</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Lühiajaliseks loetakse selliseid nõudeid, mille tähtaeg on lähema aasta jooksul.</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0930632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0A8D-E7FF-4CA2-B509-88DD6B15E91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Kohustiste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BE535D8-944E-4942-B7A8-7C52CFAC24AC}"/>
              </a:ext>
            </a:extLst>
          </p:cNvPr>
          <p:cNvSpPr>
            <a:spLocks noGrp="1"/>
          </p:cNvSpPr>
          <p:nvPr>
            <p:ph idx="1"/>
          </p:nvPr>
        </p:nvSpPr>
        <p:spPr/>
        <p:txBody>
          <a:bodyPr>
            <a:normAutofit fontScale="92500" lnSpcReduction="10000"/>
          </a:bodyPr>
          <a:lstStyle/>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lühiajalisteks</a:t>
            </a:r>
            <a:r>
              <a:rPr lang="en-US" sz="2400" b="1" dirty="0">
                <a:latin typeface="Tahoma" panose="020B0604030504040204" pitchFamily="34" charset="0"/>
                <a:ea typeface="Tahoma" panose="020B0604030504040204" pitchFamily="34" charset="0"/>
                <a:cs typeface="Tahoma" panose="020B0604030504040204" pitchFamily="34" charset="0"/>
              </a:rPr>
              <a:t> ja </a:t>
            </a:r>
            <a:r>
              <a:rPr lang="en-US" sz="2400" b="1" dirty="0" err="1">
                <a:latin typeface="Tahoma" panose="020B0604030504040204" pitchFamily="34" charset="0"/>
                <a:ea typeface="Tahoma" panose="020B0604030504040204" pitchFamily="34" charset="0"/>
                <a:cs typeface="Tahoma" panose="020B0604030504040204" pitchFamily="34" charset="0"/>
              </a:rPr>
              <a:t>pikaajalisteks</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Kõik</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aeg</a:t>
            </a:r>
            <a:r>
              <a:rPr lang="en-US" sz="2400" dirty="0">
                <a:latin typeface="Tahoma" panose="020B0604030504040204" pitchFamily="34" charset="0"/>
                <a:ea typeface="Tahoma" panose="020B0604030504040204" pitchFamily="34" charset="0"/>
                <a:cs typeface="Tahoma" panose="020B0604030504040204" pitchFamily="34" charset="0"/>
              </a:rPr>
              <a:t> on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jooksul</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lühiajalised</a:t>
            </a:r>
            <a:r>
              <a:rPr lang="en-US" sz="2400" dirty="0">
                <a:latin typeface="Tahoma" panose="020B0604030504040204" pitchFamily="34" charset="0"/>
                <a:ea typeface="Tahoma" panose="020B0604030504040204" pitchFamily="34" charset="0"/>
                <a:cs typeface="Tahoma" panose="020B0604030504040204" pitchFamily="34" charset="0"/>
              </a:rPr>
              <a:t> ja need,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tähtaeg</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üle</a:t>
            </a:r>
            <a:r>
              <a:rPr lang="en-US" sz="2400" dirty="0">
                <a:latin typeface="Tahoma" panose="020B0604030504040204" pitchFamily="34" charset="0"/>
                <a:ea typeface="Tahoma" panose="020B0604030504040204" pitchFamily="34" charset="0"/>
                <a:cs typeface="Tahoma" panose="020B0604030504040204" pitchFamily="34" charset="0"/>
              </a:rPr>
              <a:t>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pikaajalised</a:t>
            </a:r>
            <a:r>
              <a:rPr lang="en-US" sz="2400" dirty="0">
                <a:latin typeface="Tahoma" panose="020B0604030504040204" pitchFamily="34" charset="0"/>
                <a:ea typeface="Tahoma" panose="020B0604030504040204" pitchFamily="34" charset="0"/>
                <a:cs typeface="Tahoma" panose="020B0604030504040204" pitchFamily="34" charset="0"/>
              </a:rPr>
              <a:t>. </a:t>
            </a: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a:t>
            </a:r>
          </a:p>
          <a:p>
            <a:pPr marL="0" indent="0" fontAlgn="base">
              <a:buNone/>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võlakohustused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ostjate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tarnijatele</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maksuvõlad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viitvõlad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ettemakstud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tulud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jagunevad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laenudeks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kapitalirendi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kohustusteks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muudeks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22975706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EEB-2EA1-4300-A6BA-C1F54C36DA27}"/>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Maksusaldode kontroll</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241A49-73D9-4D13-848C-9941C390AFB5}"/>
              </a:ext>
            </a:extLst>
          </p:cNvPr>
          <p:cNvSpPr>
            <a:spLocks noGrp="1"/>
          </p:cNvSpPr>
          <p:nvPr>
            <p:ph idx="1"/>
          </p:nvPr>
        </p:nvSpPr>
        <p:spPr/>
        <p:txBody>
          <a:bodyPr>
            <a:normAutofit lnSpcReduction="10000"/>
          </a:bodyPr>
          <a:lstStyle/>
          <a:p>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olevaid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saldosid</a:t>
            </a:r>
            <a:r>
              <a:rPr lang="en-US" sz="2200" dirty="0">
                <a:latin typeface="Tahoma" panose="020B0604030504040204" pitchFamily="34" charset="0"/>
                <a:ea typeface="Tahoma" panose="020B0604030504040204" pitchFamily="34" charset="0"/>
                <a:cs typeface="Tahoma" panose="020B0604030504040204" pitchFamily="34" charset="0"/>
              </a:rPr>
              <a:t> </a:t>
            </a:r>
            <a:r>
              <a:rPr lang="et-EE" sz="2200" dirty="0">
                <a:latin typeface="Tahoma" panose="020B0604030504040204" pitchFamily="34" charset="0"/>
                <a:ea typeface="Tahoma" panose="020B0604030504040204" pitchFamily="34" charset="0"/>
                <a:cs typeface="Tahoma" panose="020B0604030504040204" pitchFamily="34" charset="0"/>
              </a:rPr>
              <a:t>saab võrrelda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avad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Nõuded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kohustused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Saldopäringud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tekkepõhise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maksuperioodi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järgi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Raamatupidamises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kõrvale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võtta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maksukontode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Maksusaldode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võrdlemisel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tähele</a:t>
            </a:r>
            <a:r>
              <a:rPr lang="en-US" sz="2200" dirty="0">
                <a:latin typeface="Tahoma" panose="020B0604030504040204" pitchFamily="34" charset="0"/>
                <a:ea typeface="Tahoma" panose="020B0604030504040204" pitchFamily="34" charset="0"/>
                <a:cs typeface="Tahoma" panose="020B0604030504040204" pitchFamily="34" charset="0"/>
              </a:rPr>
              <a:t> panna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juhul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töötasud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arvestatakse</a:t>
            </a:r>
            <a:r>
              <a:rPr lang="en-US" sz="2200" dirty="0">
                <a:latin typeface="Tahoma" panose="020B0604030504040204" pitchFamily="34" charset="0"/>
                <a:ea typeface="Tahoma" panose="020B0604030504040204" pitchFamily="34" charset="0"/>
                <a:cs typeface="Tahoma" panose="020B0604030504040204" pitchFamily="34" charset="0"/>
              </a:rPr>
              <a:t> 31.12.20</a:t>
            </a:r>
            <a:r>
              <a:rPr lang="et-EE" sz="2200" dirty="0">
                <a:latin typeface="Tahoma" panose="020B0604030504040204" pitchFamily="34" charset="0"/>
                <a:ea typeface="Tahoma" panose="020B0604030504040204" pitchFamily="34" charset="0"/>
                <a:cs typeface="Tahoma" panose="020B0604030504040204" pitchFamily="34" charset="0"/>
              </a:rPr>
              <a:t>20</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väljamaksmine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toimub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järgmisel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aastalõpu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seisuga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a:latin typeface="Tahoma" panose="020B0604030504040204" pitchFamily="34" charset="0"/>
                <a:ea typeface="Tahoma" panose="020B0604030504040204" pitchFamily="34" charset="0"/>
                <a:cs typeface="Tahoma" panose="020B0604030504040204" pitchFamily="34" charset="0"/>
              </a:rPr>
              <a:t>See </a:t>
            </a:r>
            <a:r>
              <a:rPr lang="en-US" sz="2200" dirty="0" err="1">
                <a:latin typeface="Tahoma" panose="020B0604030504040204" pitchFamily="34" charset="0"/>
                <a:ea typeface="Tahoma" panose="020B0604030504040204" pitchFamily="34" charset="0"/>
                <a:cs typeface="Tahoma" panose="020B0604030504040204" pitchFamily="34" charset="0"/>
              </a:rPr>
              <a:t>tähendab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ühe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Sellest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hoolimata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majandusaasta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siiski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See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ongi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korrektne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mingeid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lisakandeid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tegema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ei</a:t>
            </a:r>
            <a:r>
              <a:rPr lang="en-US" sz="2200" dirty="0">
                <a:latin typeface="Tahoma" panose="020B0604030504040204" pitchFamily="34" charset="0"/>
                <a:ea typeface="Tahoma" panose="020B0604030504040204" pitchFamily="34" charset="0"/>
                <a:cs typeface="Tahoma" panose="020B0604030504040204" pitchFamily="34" charset="0"/>
              </a:rPr>
              <a:t> pea. </a:t>
            </a:r>
            <a:r>
              <a:rPr lang="en-US" sz="2200" dirty="0" err="1">
                <a:latin typeface="Tahoma" panose="020B0604030504040204" pitchFamily="34" charset="0"/>
                <a:ea typeface="Tahoma" panose="020B0604030504040204" pitchFamily="34" charset="0"/>
                <a:cs typeface="Tahoma" panose="020B0604030504040204" pitchFamily="34" charset="0"/>
              </a:rPr>
              <a:t>Lihtsalt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kontrollimisel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mõttes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arvestuslikud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maha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eeldusel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programmis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samadel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kontodel</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12069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C2732-1835-4B95-9436-74B7B935793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sise-eeskiri</a:t>
            </a:r>
          </a:p>
        </p:txBody>
      </p:sp>
      <p:sp>
        <p:nvSpPr>
          <p:cNvPr id="3" name="Content Placeholder 2">
            <a:extLst>
              <a:ext uri="{FF2B5EF4-FFF2-40B4-BE49-F238E27FC236}">
                <a16:creationId xmlns:a16="http://schemas.microsoft.com/office/drawing/2014/main" id="{91687289-0227-491D-89B6-FBF6A5D75308}"/>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korraldust alustades tuleks kõigepealt selgeks teha:</a:t>
            </a:r>
          </a:p>
          <a:p>
            <a:r>
              <a:rPr lang="et-EE" sz="2000" dirty="0">
                <a:latin typeface="Tahoma" panose="020B0604030504040204" pitchFamily="34" charset="0"/>
                <a:ea typeface="Tahoma" panose="020B0604030504040204" pitchFamily="34" charset="0"/>
                <a:cs typeface="Tahoma" panose="020B0604030504040204" pitchFamily="34" charset="0"/>
              </a:rPr>
              <a:t>milliseid majandusarvestuse väljundeid soovitakse peale kohustusliku aruandluse raamatupidamisandmetest saada ning</a:t>
            </a:r>
          </a:p>
          <a:p>
            <a:r>
              <a:rPr lang="et-EE" sz="2000" dirty="0">
                <a:latin typeface="Tahoma" panose="020B0604030504040204" pitchFamily="34" charset="0"/>
                <a:ea typeface="Tahoma" panose="020B0604030504040204" pitchFamily="34" charset="0"/>
                <a:cs typeface="Tahoma" panose="020B0604030504040204" pitchFamily="34" charset="0"/>
              </a:rPr>
              <a:t>millised on selle info allikad ja kasutajate vajadused.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Sellest tuleneb kogu arvestussüsteemi ülesehitus, sh kontoplaani struktuur, arvestusüksuste valik, tarkvara põhiseadistus ja dokumendihaldus.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Oluline on teave:</a:t>
            </a:r>
          </a:p>
          <a:p>
            <a:r>
              <a:rPr lang="et-EE" sz="2000" dirty="0">
                <a:latin typeface="Tahoma" panose="020B0604030504040204" pitchFamily="34" charset="0"/>
                <a:ea typeface="Tahoma" panose="020B0604030504040204" pitchFamily="34" charset="0"/>
                <a:cs typeface="Tahoma" panose="020B0604030504040204" pitchFamily="34" charset="0"/>
              </a:rPr>
              <a:t>kuidas arvestatakse bioloogilist vara, </a:t>
            </a:r>
          </a:p>
          <a:p>
            <a:r>
              <a:rPr lang="et-EE" sz="2000" dirty="0">
                <a:latin typeface="Tahoma" panose="020B0604030504040204" pitchFamily="34" charset="0"/>
                <a:ea typeface="Tahoma" panose="020B0604030504040204" pitchFamily="34" charset="0"/>
                <a:cs typeface="Tahoma" panose="020B0604030504040204" pitchFamily="34" charset="0"/>
              </a:rPr>
              <a:t>võetakse arvele põllumajandustoodang, </a:t>
            </a:r>
          </a:p>
          <a:p>
            <a:r>
              <a:rPr lang="et-EE" sz="2000" dirty="0">
                <a:latin typeface="Tahoma" panose="020B0604030504040204" pitchFamily="34" charset="0"/>
                <a:ea typeface="Tahoma" panose="020B0604030504040204" pitchFamily="34" charset="0"/>
                <a:cs typeface="Tahoma" panose="020B0604030504040204" pitchFamily="34" charset="0"/>
              </a:rPr>
              <a:t>mis on põllumajandusettevõttes tooraine ja materjal ja </a:t>
            </a:r>
          </a:p>
          <a:p>
            <a:r>
              <a:rPr lang="et-EE" sz="2000" dirty="0">
                <a:latin typeface="Tahoma" panose="020B0604030504040204" pitchFamily="34" charset="0"/>
                <a:ea typeface="Tahoma" panose="020B0604030504040204" pitchFamily="34" charset="0"/>
                <a:cs typeface="Tahoma" panose="020B0604030504040204" pitchFamily="34" charset="0"/>
              </a:rPr>
              <a:t>mis lõpetamata toodang.</a:t>
            </a:r>
          </a:p>
        </p:txBody>
      </p:sp>
    </p:spTree>
    <p:extLst>
      <p:ext uri="{BB962C8B-B14F-4D97-AF65-F5344CB8AC3E}">
        <p14:creationId xmlns:p14="http://schemas.microsoft.com/office/powerpoint/2010/main" val="3571894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B74A6-D53C-412D-AECA-906AC020CD3D}"/>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Puhkusereserv</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0DB9AE-B4A3-4745-A0F0-EB2848D6F12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a:latin typeface="Tahoma" panose="020B0604030504040204" pitchFamily="34" charset="0"/>
                <a:ea typeface="Tahoma" panose="020B0604030504040204" pitchFamily="34" charset="0"/>
                <a:cs typeface="Tahoma" panose="020B0604030504040204" pitchFamily="34" charset="0"/>
              </a:rPr>
              <a:t>n </a:t>
            </a:r>
            <a:r>
              <a:rPr lang="en-US" sz="2000" dirty="0" err="1">
                <a:latin typeface="Tahoma" panose="020B0604030504040204" pitchFamily="34" charset="0"/>
                <a:ea typeface="Tahoma" panose="020B0604030504040204" pitchFamily="34" charset="0"/>
                <a:cs typeface="Tahoma" panose="020B0604030504040204" pitchFamily="34" charset="0"/>
              </a:rPr>
              <a:t>töötajaid</a:t>
            </a:r>
            <a:r>
              <a:rPr lang="et-EE" sz="2000" dirty="0">
                <a:latin typeface="Tahoma" panose="020B0604030504040204" pitchFamily="34" charset="0"/>
                <a:ea typeface="Tahoma" panose="020B0604030504040204" pitchFamily="34" charset="0"/>
                <a:cs typeface="Tahoma" panose="020B0604030504040204" pitchFamily="34" charset="0"/>
              </a:rPr>
              <a:t>, kellel  </a:t>
            </a:r>
            <a:r>
              <a:rPr lang="en-US" sz="2000" dirty="0" err="1">
                <a:latin typeface="Tahoma" panose="020B0604030504040204" pitchFamily="34" charset="0"/>
                <a:ea typeface="Tahoma" panose="020B0604030504040204" pitchFamily="34" charset="0"/>
                <a:cs typeface="Tahoma" panose="020B0604030504040204" pitchFamily="34" charset="0"/>
              </a:rPr>
              <a:t>eelnevast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need </a:t>
            </a:r>
            <a:r>
              <a:rPr lang="en-US" sz="2000" dirty="0" err="1">
                <a:latin typeface="Tahoma" panose="020B0604030504040204" pitchFamily="34" charset="0"/>
                <a:ea typeface="Tahoma" panose="020B0604030504040204" pitchFamily="34" charset="0"/>
                <a:cs typeface="Tahoma" panose="020B0604030504040204" pitchFamily="34" charset="0"/>
              </a:rPr>
              <a:t>puhkusepäevad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kuluna</a:t>
            </a:r>
            <a:r>
              <a:rPr lang="et-EE" sz="2000" dirty="0">
                <a:latin typeface="Tahoma" panose="020B0604030504040204" pitchFamily="34" charset="0"/>
                <a:ea typeface="Tahoma" panose="020B0604030504040204" pitchFamily="34" charset="0"/>
                <a:cs typeface="Tahoma" panose="020B0604030504040204" pitchFamily="34" charset="0"/>
              </a:rPr>
              <a:t>, s</a:t>
            </a:r>
            <a:r>
              <a:rPr lang="en-US" sz="2000" dirty="0" err="1">
                <a:latin typeface="Tahoma" panose="020B0604030504040204" pitchFamily="34" charset="0"/>
                <a:ea typeface="Tahoma" panose="020B0604030504040204" pitchFamily="34" charset="0"/>
                <a:cs typeface="Tahoma" panose="020B0604030504040204" pitchFamily="34" charset="0"/>
              </a:rPr>
              <a:t>ee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tähendab</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moodustada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puhkusereserv</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ainult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juhatuse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reeglina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reservi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teenita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erandina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lepingu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vorm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iseenesest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sätesta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Muul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vaadata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palju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palgalistel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välja</a:t>
            </a:r>
            <a:r>
              <a:rPr lang="et-EE" sz="2000" dirty="0">
                <a:latin typeface="Tahoma" panose="020B0604030504040204" pitchFamily="34" charset="0"/>
                <a:ea typeface="Tahoma" panose="020B0604030504040204" pitchFamily="34" charset="0"/>
                <a:cs typeface="Tahoma" panose="020B0604030504040204" pitchFamily="34" charset="0"/>
              </a:rPr>
              <a:t> konkreetne kulu.</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4827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E6A8-21D8-4120-A9F7-16066006310D}"/>
              </a:ext>
            </a:extLst>
          </p:cNvPr>
          <p:cNvSpPr>
            <a:spLocks noGrp="1"/>
          </p:cNvSpPr>
          <p:nvPr>
            <p:ph type="title"/>
          </p:nvPr>
        </p:nvSpPr>
        <p:spPr/>
        <p:txBody>
          <a:bodyPr>
            <a:normAutofit fontScale="90000"/>
          </a:bodyPr>
          <a:lstStyle/>
          <a:p>
            <a:br>
              <a:rPr lang="et-EE" b="1" dirty="0"/>
            </a:br>
            <a:r>
              <a:rPr lang="fi-FI" sz="3100" b="1" dirty="0">
                <a:latin typeface="Tahoma" panose="020B0604030504040204" pitchFamily="34" charset="0"/>
                <a:ea typeface="Tahoma" panose="020B0604030504040204" pitchFamily="34" charset="0"/>
                <a:cs typeface="Tahoma" panose="020B0604030504040204" pitchFamily="34" charset="0"/>
              </a:rPr>
              <a:t>Muudatused dividendide maksustamisel alates 01.01.2019</a:t>
            </a:r>
            <a:br>
              <a:rPr lang="fi-FI" b="1" dirty="0"/>
            </a:br>
            <a:endParaRPr lang="et-EE" dirty="0"/>
          </a:p>
        </p:txBody>
      </p:sp>
      <p:sp>
        <p:nvSpPr>
          <p:cNvPr id="3" name="Content Placeholder 2">
            <a:extLst>
              <a:ext uri="{FF2B5EF4-FFF2-40B4-BE49-F238E27FC236}">
                <a16:creationId xmlns:a16="http://schemas.microsoft.com/office/drawing/2014/main" id="{0D48C3D5-B698-411F-8F20-0796B135DF69}"/>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Alates 1. jaanuarist 2019 kohaldub tulumaksuseaduse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 alusel </a:t>
            </a:r>
            <a:r>
              <a:rPr lang="et-EE" sz="2000" b="1" dirty="0">
                <a:latin typeface="Tahoma" panose="020B0604030504040204" pitchFamily="34" charset="0"/>
                <a:ea typeface="Tahoma" panose="020B0604030504040204" pitchFamily="34" charset="0"/>
                <a:cs typeface="Tahoma" panose="020B0604030504040204" pitchFamily="34" charset="0"/>
              </a:rPr>
              <a:t>regulaarselt makstavatele dividendidele</a:t>
            </a:r>
            <a:r>
              <a:rPr lang="et-EE" sz="2000" dirty="0">
                <a:latin typeface="Tahoma" panose="020B0604030504040204" pitchFamily="34" charset="0"/>
                <a:ea typeface="Tahoma" panose="020B0604030504040204" pitchFamily="34" charset="0"/>
                <a:cs typeface="Tahoma" panose="020B0604030504040204" pitchFamily="34" charset="0"/>
              </a:rPr>
              <a:t> madalam maksumäär 14% ehk 14/86 dividendide netosummast.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Äriühing saab dividendide tulumaksuga maksustamisel kohaldada madalamat maksumäära 14/86 ja tavamäära 20/80.</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Regulaarselt makstavad dividendid, st äriühing saab kolme eelneva aasta keskmise </a:t>
            </a:r>
            <a:r>
              <a:rPr lang="et-EE" sz="2000" b="1" dirty="0">
                <a:latin typeface="Tahoma" panose="020B0604030504040204" pitchFamily="34" charset="0"/>
                <a:ea typeface="Tahoma" panose="020B0604030504040204" pitchFamily="34" charset="0"/>
                <a:cs typeface="Tahoma" panose="020B0604030504040204" pitchFamily="34" charset="0"/>
              </a:rPr>
              <a:t>maksustatud dividendi ja omakapitali väljamakse</a:t>
            </a:r>
            <a:r>
              <a:rPr lang="et-EE" sz="2000" dirty="0">
                <a:latin typeface="Tahoma" panose="020B0604030504040204" pitchFamily="34" charset="0"/>
                <a:ea typeface="Tahoma" panose="020B0604030504040204" pitchFamily="34" charset="0"/>
                <a:cs typeface="Tahoma" panose="020B0604030504040204" pitchFamily="34" charset="0"/>
              </a:rPr>
              <a:t> ulatuses neljandal aastal dividendi maksustada madalama maksumääraga 14/86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Madalama maksumääraga maksustatud dividendi </a:t>
            </a:r>
            <a:r>
              <a:rPr lang="et-EE" sz="2000" b="1" dirty="0">
                <a:latin typeface="Tahoma" panose="020B0604030504040204" pitchFamily="34" charset="0"/>
                <a:ea typeface="Tahoma" panose="020B0604030504040204" pitchFamily="34" charset="0"/>
                <a:cs typeface="Tahoma" panose="020B0604030504040204" pitchFamily="34" charset="0"/>
              </a:rPr>
              <a:t>väljamaksmisel füüsilisele</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isikule </a:t>
            </a:r>
            <a:r>
              <a:rPr lang="et-EE" sz="2000" dirty="0">
                <a:latin typeface="Tahoma" panose="020B0604030504040204" pitchFamily="34" charset="0"/>
                <a:ea typeface="Tahoma" panose="020B0604030504040204" pitchFamily="34" charset="0"/>
                <a:cs typeface="Tahoma" panose="020B0604030504040204" pitchFamily="34" charset="0"/>
              </a:rPr>
              <a:t>kuulub täiendavalt kinnipidamisele tulumaks 7% (</a:t>
            </a:r>
            <a:r>
              <a:rPr lang="et-EE" sz="2000" dirty="0">
                <a:latin typeface="Tahoma" panose="020B0604030504040204" pitchFamily="34" charset="0"/>
                <a:ea typeface="Tahoma" panose="020B0604030504040204" pitchFamily="34" charset="0"/>
                <a:cs typeface="Tahoma" panose="020B0604030504040204" pitchFamily="34" charset="0"/>
                <a:hlinkClick r:id="rId4"/>
              </a:rPr>
              <a:t>TuMS § 41 p 7²</a:t>
            </a:r>
            <a:r>
              <a:rPr lang="et-EE" sz="2000" dirty="0">
                <a:latin typeface="Tahoma" panose="020B0604030504040204" pitchFamily="34" charset="0"/>
                <a:ea typeface="Tahoma" panose="020B0604030504040204" pitchFamily="34" charset="0"/>
                <a:cs typeface="Tahoma" panose="020B0604030504040204" pitchFamily="34" charset="0"/>
              </a:rPr>
              <a:t>). Tulumaks kuulub kinnipidamisele nii residendist kui ka mitteresidendist füüsilisele isikule tehtud dividendi väljamakselt.</a:t>
            </a:r>
          </a:p>
        </p:txBody>
      </p:sp>
    </p:spTree>
    <p:extLst>
      <p:ext uri="{BB962C8B-B14F-4D97-AF65-F5344CB8AC3E}">
        <p14:creationId xmlns:p14="http://schemas.microsoft.com/office/powerpoint/2010/main" val="7366336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20103-8476-420A-B651-09EA8FF20BD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A102DAA-D0F2-4599-9DDD-43ADABB4117D}"/>
              </a:ext>
            </a:extLst>
          </p:cNvPr>
          <p:cNvSpPr>
            <a:spLocks noGrp="1"/>
          </p:cNvSpPr>
          <p:nvPr>
            <p:ph idx="1"/>
          </p:nvPr>
        </p:nvSpPr>
        <p:spPr/>
        <p:txBody>
          <a:bodyPr>
            <a:normAutofit fontScale="85000" lnSpcReduction="20000"/>
          </a:bodyPr>
          <a:lstStyle/>
          <a:p>
            <a:r>
              <a:rPr lang="et-EE" sz="2600" dirty="0">
                <a:latin typeface="Tahoma" panose="020B0604030504040204" pitchFamily="34" charset="0"/>
                <a:ea typeface="Tahoma" panose="020B0604030504040204" pitchFamily="34" charset="0"/>
                <a:cs typeface="Tahoma" panose="020B0604030504040204" pitchFamily="34" charset="0"/>
              </a:rPr>
              <a:t>Seadusemuudatusega kehtestatakse regulaarselt makstavatele dividendidele soodsam maksumäär, milleks on (14/86 netosummast, st ~16,279%) (TuMS § 4 lg 5; § 50`</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a:t>
            </a:r>
            <a:r>
              <a:rPr lang="et-EE" sz="2600" b="1" dirty="0">
                <a:latin typeface="Tahoma" panose="020B0604030504040204" pitchFamily="34" charset="0"/>
                <a:ea typeface="Tahoma" panose="020B0604030504040204" pitchFamily="34" charset="0"/>
                <a:cs typeface="Tahoma" panose="020B0604030504040204" pitchFamily="34" charset="0"/>
              </a:rPr>
              <a:t>Äriühingud saavad kasutada soodsamat maksumäära neljandal aastal makstud dividendide puhul kolme eelneva aasta keskmise dividendi väljamakse ulatuses</a:t>
            </a:r>
            <a:r>
              <a:rPr lang="et-EE" sz="2600" dirty="0">
                <a:latin typeface="Tahoma" panose="020B0604030504040204" pitchFamily="34" charset="0"/>
                <a:ea typeface="Tahoma" panose="020B0604030504040204" pitchFamily="34" charset="0"/>
                <a:cs typeface="Tahoma" panose="020B0604030504040204" pitchFamily="34" charset="0"/>
              </a:rPr>
              <a:t>. Ülejäänud osa, mis ületab viimase kolme aasta keskmise väljamakse, maksustatakse tavapärase (20/80 netosummast, st 25%)maksumääraga (TuMS § 4 lg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50 lg 1).</a:t>
            </a:r>
          </a:p>
          <a:p>
            <a:r>
              <a:rPr lang="et-EE" sz="2600" b="1" dirty="0">
                <a:latin typeface="Tahoma" panose="020B0604030504040204" pitchFamily="34" charset="0"/>
                <a:ea typeface="Tahoma" panose="020B0604030504040204" pitchFamily="34" charset="0"/>
                <a:cs typeface="Tahoma" panose="020B0604030504040204" pitchFamily="34" charset="0"/>
              </a:rPr>
              <a:t>Kui ettevõte maksab 14/86-lise soodusmääraga dividende </a:t>
            </a:r>
            <a:r>
              <a:rPr lang="et-EE" sz="2600" dirty="0">
                <a:latin typeface="Tahoma" panose="020B0604030504040204" pitchFamily="34" charset="0"/>
                <a:ea typeface="Tahoma" panose="020B0604030504040204" pitchFamily="34" charset="0"/>
                <a:cs typeface="Tahoma" panose="020B0604030504040204" pitchFamily="34" charset="0"/>
              </a:rPr>
              <a:t>füüsilisest isikust omanikule, siis </a:t>
            </a:r>
            <a:r>
              <a:rPr lang="et-EE" sz="2600" b="1" dirty="0">
                <a:latin typeface="Tahoma" panose="020B0604030504040204" pitchFamily="34" charset="0"/>
                <a:ea typeface="Tahoma" panose="020B0604030504040204" pitchFamily="34" charset="0"/>
                <a:cs typeface="Tahoma" panose="020B0604030504040204" pitchFamily="34" charset="0"/>
              </a:rPr>
              <a:t>peetakse füüsiliselt isikult lisaks 7% tulumaksu kinni</a:t>
            </a:r>
            <a:r>
              <a:rPr lang="et-EE" sz="2600" dirty="0">
                <a:latin typeface="Tahoma" panose="020B0604030504040204" pitchFamily="34" charset="0"/>
                <a:ea typeface="Tahoma" panose="020B0604030504040204" pitchFamily="34" charset="0"/>
                <a:cs typeface="Tahoma" panose="020B0604030504040204" pitchFamily="34" charset="0"/>
              </a:rPr>
              <a:t> (TuMS § 43 lg 1 punkt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osalt, mida ettevõte tasandil maksustati 14/86-ga. Kui nimetatud dividendid maksustatakse tavapärase 20/80-lise maksumääraga, siis lisakohustusi füüsilisele isikule sellest ei tulene.</a:t>
            </a:r>
          </a:p>
          <a:p>
            <a:r>
              <a:rPr lang="et-EE" sz="2600" dirty="0">
                <a:latin typeface="Tahoma" panose="020B0604030504040204" pitchFamily="34" charset="0"/>
                <a:ea typeface="Tahoma" panose="020B0604030504040204" pitchFamily="34" charset="0"/>
                <a:cs typeface="Tahoma" panose="020B0604030504040204" pitchFamily="34" charset="0"/>
              </a:rPr>
              <a:t>Alles 2021. aastal on ettevõttel õigus kasutada kogu eelneva kolme aasta</a:t>
            </a:r>
          </a:p>
          <a:p>
            <a:r>
              <a:rPr lang="et-EE" sz="2600" dirty="0">
                <a:latin typeface="Tahoma" panose="020B0604030504040204" pitchFamily="34" charset="0"/>
                <a:ea typeface="Tahoma" panose="020B0604030504040204" pitchFamily="34" charset="0"/>
                <a:cs typeface="Tahoma" panose="020B0604030504040204" pitchFamily="34" charset="0"/>
              </a:rPr>
              <a:t> keskmise väljamakse ulatuses 14/86-list maksumäära ning ülejäänud osa, mis ületab keskmist maksustatakse 20/80-lise maksumääraga.</a:t>
            </a:r>
          </a:p>
          <a:p>
            <a:endParaRPr lang="et-EE" dirty="0"/>
          </a:p>
        </p:txBody>
      </p:sp>
    </p:spTree>
    <p:extLst>
      <p:ext uri="{BB962C8B-B14F-4D97-AF65-F5344CB8AC3E}">
        <p14:creationId xmlns:p14="http://schemas.microsoft.com/office/powerpoint/2010/main" val="17285812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F12D-6535-486C-A419-E888D5298413}"/>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2DF2EE85-9039-4F78-877E-776DF0F70043}"/>
              </a:ext>
            </a:extLst>
          </p:cNvPr>
          <p:cNvSpPr>
            <a:spLocks noGrp="1"/>
          </p:cNvSpPr>
          <p:nvPr>
            <p:ph idx="1"/>
          </p:nvPr>
        </p:nvSpPr>
        <p:spPr/>
        <p:txBody>
          <a:bodyPr>
            <a:normAutofit/>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äriühing maksab:</a:t>
            </a:r>
          </a:p>
          <a:p>
            <a:r>
              <a:rPr lang="et-EE" sz="2200" dirty="0">
                <a:latin typeface="Tahoma" panose="020B0604030504040204" pitchFamily="34" charset="0"/>
                <a:ea typeface="Tahoma" panose="020B0604030504040204" pitchFamily="34" charset="0"/>
                <a:cs typeface="Tahoma" panose="020B0604030504040204" pitchFamily="34" charset="0"/>
              </a:rPr>
              <a:t>2018. aastal dividende, siis maksustati väljamakse 20/80-ga,</a:t>
            </a:r>
          </a:p>
          <a:p>
            <a:r>
              <a:rPr lang="et-EE" sz="2200" dirty="0">
                <a:latin typeface="Tahoma" panose="020B0604030504040204" pitchFamily="34" charset="0"/>
                <a:ea typeface="Tahoma" panose="020B0604030504040204" pitchFamily="34" charset="0"/>
                <a:cs typeface="Tahoma" panose="020B0604030504040204" pitchFamily="34" charset="0"/>
              </a:rPr>
              <a:t>2019. aastal makstud dividendid maksustatakse 1/3 2018. aasta dividendidest 14/86-ga ja ülejäänud osa 20/80-ga,</a:t>
            </a:r>
          </a:p>
          <a:p>
            <a:r>
              <a:rPr lang="et-EE" sz="2200" dirty="0">
                <a:latin typeface="Tahoma" panose="020B0604030504040204" pitchFamily="34" charset="0"/>
                <a:ea typeface="Tahoma" panose="020B0604030504040204" pitchFamily="34" charset="0"/>
                <a:cs typeface="Tahoma" panose="020B0604030504040204" pitchFamily="34" charset="0"/>
              </a:rPr>
              <a:t>2020. aastal tehtud väljamaksed maksustatakse 1/3 2018. ja 2019. aasta dividendidest 14/86-ga ja ülejäänud osa 20/80-ga.</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Dividendide maksustamisel </a:t>
            </a:r>
            <a:r>
              <a:rPr lang="et-EE" sz="2200" dirty="0">
                <a:latin typeface="Tahoma" panose="020B0604030504040204" pitchFamily="34" charset="0"/>
                <a:ea typeface="Tahoma" panose="020B0604030504040204" pitchFamily="34" charset="0"/>
                <a:cs typeface="Tahoma" panose="020B0604030504040204" pitchFamily="34" charset="0"/>
              </a:rPr>
              <a:t>tuleb arvestada, et edaspidi on </a:t>
            </a:r>
            <a:r>
              <a:rPr lang="et-EE" sz="2200" b="1" dirty="0">
                <a:latin typeface="Tahoma" panose="020B0604030504040204" pitchFamily="34" charset="0"/>
                <a:ea typeface="Tahoma" panose="020B0604030504040204" pitchFamily="34" charset="0"/>
                <a:cs typeface="Tahoma" panose="020B0604030504040204" pitchFamily="34" charset="0"/>
              </a:rPr>
              <a:t>kaks erinevat tulumaksu </a:t>
            </a:r>
            <a:r>
              <a:rPr lang="et-EE" sz="2200" dirty="0">
                <a:latin typeface="Tahoma" panose="020B0604030504040204" pitchFamily="34" charset="0"/>
                <a:ea typeface="Tahoma" panose="020B0604030504040204" pitchFamily="34" charset="0"/>
                <a:cs typeface="Tahoma" panose="020B0604030504040204" pitchFamily="34" charset="0"/>
              </a:rPr>
              <a:t>– üks on dividendi maksva äriühingu makstav tulumaks (määr 20/80 või 14/86), mis makstakse lisaks dividendi summale, teine tulumaks on füüsilise isiku tulumaks ehk füüsilisele isikule makstud dividendilt tulumaksu kinnipidamine (määr 7%), mis tähendab, et füüsiline isik saab kinnipeetud tulumaksu võrra vähem dividendi kätte.</a:t>
            </a:r>
          </a:p>
          <a:p>
            <a:endParaRPr lang="et-EE" dirty="0"/>
          </a:p>
        </p:txBody>
      </p:sp>
    </p:spTree>
    <p:extLst>
      <p:ext uri="{BB962C8B-B14F-4D97-AF65-F5344CB8AC3E}">
        <p14:creationId xmlns:p14="http://schemas.microsoft.com/office/powerpoint/2010/main" val="31951789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BBC05-6118-4AFE-ACC3-4B575B7BA197}"/>
              </a:ext>
            </a:extLst>
          </p:cNvPr>
          <p:cNvSpPr>
            <a:spLocks noGrp="1"/>
          </p:cNvSpPr>
          <p:nvPr>
            <p:ph type="title"/>
          </p:nvPr>
        </p:nvSpPr>
        <p:spPr/>
        <p:txBody>
          <a:bodyPr>
            <a:normAutofit fontScale="90000"/>
          </a:bodyPr>
          <a:lstStyle/>
          <a:p>
            <a:br>
              <a:rPr lang="et-EE" b="1" dirty="0"/>
            </a:br>
            <a:br>
              <a:rPr lang="et-EE" b="1" dirty="0"/>
            </a:br>
            <a:r>
              <a:rPr lang="et-EE" b="1" dirty="0"/>
              <a:t>Näide</a:t>
            </a:r>
            <a:br>
              <a:rPr lang="et-EE" dirty="0"/>
            </a:br>
            <a:endParaRPr lang="et-EE" dirty="0"/>
          </a:p>
        </p:txBody>
      </p:sp>
      <p:sp>
        <p:nvSpPr>
          <p:cNvPr id="3" name="Content Placeholder 2">
            <a:extLst>
              <a:ext uri="{FF2B5EF4-FFF2-40B4-BE49-F238E27FC236}">
                <a16:creationId xmlns:a16="http://schemas.microsoft.com/office/drawing/2014/main" id="{0922BC08-C498-4A0D-9AC6-64EA3C77F439}"/>
              </a:ext>
            </a:extLst>
          </p:cNvPr>
          <p:cNvSpPr>
            <a:spLocks noGrp="1"/>
          </p:cNvSpPr>
          <p:nvPr>
            <p:ph idx="1"/>
          </p:nvPr>
        </p:nvSpPr>
        <p:spPr/>
        <p:txBody>
          <a:bodyPr>
            <a:normAutofit fontScale="32500" lnSpcReduction="20000"/>
          </a:bodyPr>
          <a:lstStyle/>
          <a:p>
            <a:pPr marL="0" indent="0">
              <a:buNone/>
            </a:pPr>
            <a:r>
              <a:rPr lang="et-EE" sz="4500" u="sng" dirty="0">
                <a:latin typeface="Tahoma" panose="020B0604030504040204" pitchFamily="34" charset="0"/>
                <a:ea typeface="Tahoma" panose="020B0604030504040204" pitchFamily="34" charset="0"/>
                <a:cs typeface="Tahoma" panose="020B0604030504040204" pitchFamily="34" charset="0"/>
              </a:rPr>
              <a:t>2018. aastal</a:t>
            </a:r>
            <a:r>
              <a:rPr lang="et-EE" sz="4500" dirty="0">
                <a:latin typeface="Tahoma" panose="020B0604030504040204" pitchFamily="34" charset="0"/>
                <a:ea typeface="Tahoma" panose="020B0604030504040204" pitchFamily="34" charset="0"/>
                <a:cs typeface="Tahoma" panose="020B0604030504040204" pitchFamily="34" charset="0"/>
              </a:rPr>
              <a:t> kuulutati  välja ja makstakse  dividendi oma kasumist 6 000 eurot. Tulumaks 6 000 x 20 : 80 = 1 500 eurot.</a:t>
            </a:r>
          </a:p>
          <a:p>
            <a:r>
              <a:rPr lang="et-EE" sz="4500" dirty="0">
                <a:latin typeface="Tahoma" panose="020B0604030504040204" pitchFamily="34" charset="0"/>
                <a:ea typeface="Tahoma" panose="020B0604030504040204" pitchFamily="34" charset="0"/>
                <a:cs typeface="Tahoma" panose="020B0604030504040204" pitchFamily="34" charset="0"/>
              </a:rPr>
              <a:t>Kokku tulumaksuga dividendi summa 6 000 + 1 500 = 7 500 eurot.</a:t>
            </a:r>
          </a:p>
          <a:p>
            <a:pPr marL="0" indent="0">
              <a:buNone/>
            </a:pPr>
            <a:r>
              <a:rPr lang="et-EE" sz="4500" u="sng" dirty="0">
                <a:latin typeface="Tahoma" panose="020B0604030504040204" pitchFamily="34" charset="0"/>
                <a:ea typeface="Tahoma" panose="020B0604030504040204" pitchFamily="34" charset="0"/>
                <a:cs typeface="Tahoma" panose="020B0604030504040204" pitchFamily="34" charset="0"/>
              </a:rPr>
              <a:t>2019. aastal</a:t>
            </a:r>
            <a:r>
              <a:rPr lang="et-EE" sz="4500" dirty="0">
                <a:latin typeface="Tahoma" panose="020B0604030504040204" pitchFamily="34" charset="0"/>
                <a:ea typeface="Tahoma" panose="020B0604030504040204" pitchFamily="34" charset="0"/>
                <a:cs typeface="Tahoma" panose="020B0604030504040204" pitchFamily="34" charset="0"/>
              </a:rPr>
              <a:t> kuulutatakse välja dividend 10 000 eurot oma kasumist. Ainuosanik on residendist füüsiline isik. </a:t>
            </a:r>
          </a:p>
          <a:p>
            <a:r>
              <a:rPr lang="et-EE" sz="4500" dirty="0">
                <a:latin typeface="Tahoma" panose="020B0604030504040204" pitchFamily="34" charset="0"/>
                <a:ea typeface="Tahoma" panose="020B0604030504040204" pitchFamily="34" charset="0"/>
                <a:cs typeface="Tahoma" panose="020B0604030504040204" pitchFamily="34" charset="0"/>
              </a:rPr>
              <a:t>1/3 2018. aastal väljakuulutatud dividendist on 6 000 : 3 = 2 000 eurot. Tulumaks maksumääraga 14/86 arvutatakse dividendilt 2 000 eurot ja samalt summalt (st 2 000 eurot) füüsilisele isikule makstud dividendilt tuleb 7% tulumaksu kinni pidada.</a:t>
            </a:r>
          </a:p>
          <a:p>
            <a:r>
              <a:rPr lang="et-EE" sz="4500" dirty="0">
                <a:latin typeface="Tahoma" panose="020B0604030504040204" pitchFamily="34" charset="0"/>
                <a:ea typeface="Tahoma" panose="020B0604030504040204" pitchFamily="34" charset="0"/>
                <a:cs typeface="Tahoma" panose="020B0604030504040204" pitchFamily="34" charset="0"/>
              </a:rPr>
              <a:t>Ülejäänud dividend 10 000 – 2 000 = 8 000 maksustatakse maksumääraga 20/80, ehk tulumaks 8 000 x 20 : 80 = 2 000 eurot. </a:t>
            </a:r>
          </a:p>
          <a:p>
            <a:r>
              <a:rPr lang="et-EE" sz="4500" dirty="0">
                <a:latin typeface="Tahoma" panose="020B0604030504040204" pitchFamily="34" charset="0"/>
                <a:ea typeface="Tahoma" panose="020B0604030504040204" pitchFamily="34" charset="0"/>
                <a:cs typeface="Tahoma" panose="020B0604030504040204" pitchFamily="34" charset="0"/>
              </a:rPr>
              <a:t>Tulumaks määraga 14/86 on: 2 000 x 14 : 86 = 325,58 eurot.</a:t>
            </a:r>
          </a:p>
          <a:p>
            <a:r>
              <a:rPr lang="et-EE" sz="4500" dirty="0">
                <a:latin typeface="Tahoma" panose="020B0604030504040204" pitchFamily="34" charset="0"/>
                <a:ea typeface="Tahoma" panose="020B0604030504040204" pitchFamily="34" charset="0"/>
                <a:cs typeface="Tahoma" panose="020B0604030504040204" pitchFamily="34" charset="0"/>
              </a:rPr>
              <a:t>Kinnipeetav tulumaks 2 000 x 7% = 140 eurot.</a:t>
            </a:r>
          </a:p>
          <a:p>
            <a:r>
              <a:rPr lang="et-EE" sz="4500" dirty="0">
                <a:latin typeface="Tahoma" panose="020B0604030504040204" pitchFamily="34" charset="0"/>
                <a:ea typeface="Tahoma" panose="020B0604030504040204" pitchFamily="34" charset="0"/>
                <a:cs typeface="Tahoma" panose="020B0604030504040204" pitchFamily="34" charset="0"/>
              </a:rPr>
              <a:t>Osanikule ülekantav dividend: 2 000 – 140 = 1 860 + 8 000 = 9 860 eurot. </a:t>
            </a:r>
          </a:p>
          <a:p>
            <a:pPr marL="0" indent="0">
              <a:buNone/>
            </a:pPr>
            <a:r>
              <a:rPr lang="et-EE" sz="4500" dirty="0">
                <a:latin typeface="Tahoma" panose="020B0604030504040204" pitchFamily="34" charset="0"/>
                <a:ea typeface="Tahoma" panose="020B0604030504040204" pitchFamily="34" charset="0"/>
                <a:cs typeface="Tahoma" panose="020B0604030504040204" pitchFamily="34" charset="0"/>
              </a:rPr>
              <a:t>Seega saab</a:t>
            </a:r>
          </a:p>
          <a:p>
            <a:r>
              <a:rPr lang="et-EE" sz="4500" dirty="0">
                <a:latin typeface="Tahoma" panose="020B0604030504040204" pitchFamily="34" charset="0"/>
                <a:ea typeface="Tahoma" panose="020B0604030504040204" pitchFamily="34" charset="0"/>
                <a:cs typeface="Tahoma" panose="020B0604030504040204" pitchFamily="34" charset="0"/>
              </a:rPr>
              <a:t>osanik dividende kätte 9 860 eurot (st 8 000 + 1 860), </a:t>
            </a:r>
          </a:p>
          <a:p>
            <a:r>
              <a:rPr lang="et-EE" sz="4500" dirty="0">
                <a:latin typeface="Tahoma" panose="020B0604030504040204" pitchFamily="34" charset="0"/>
                <a:ea typeface="Tahoma" panose="020B0604030504040204" pitchFamily="34" charset="0"/>
                <a:cs typeface="Tahoma" panose="020B0604030504040204" pitchFamily="34" charset="0"/>
              </a:rPr>
              <a:t>äriühing maksab tulumaksu 2 000 eurot (määr 20/80) ja 325, 58 eurot (määr 14/86) ja peab kinni 7% tulumaksu 140 eurot </a:t>
            </a:r>
          </a:p>
          <a:p>
            <a:pPr marL="0" indent="0">
              <a:buNone/>
            </a:pPr>
            <a:r>
              <a:rPr lang="et-EE" sz="4500" dirty="0">
                <a:latin typeface="Tahoma" panose="020B0604030504040204" pitchFamily="34" charset="0"/>
                <a:ea typeface="Tahoma" panose="020B0604030504040204" pitchFamily="34" charset="0"/>
                <a:cs typeface="Tahoma" panose="020B0604030504040204" pitchFamily="34" charset="0"/>
              </a:rPr>
              <a:t>ehk tulumaksud dividendidelt on kokku 2 000 + 325, 58 + 140 = 2 465, 58 eurot. Äriühingu kogukulu on 9 860 + 140 + 2 000 +325,58 = 12 325, 58 eurot.</a:t>
            </a:r>
          </a:p>
          <a:p>
            <a:endParaRPr lang="et-EE" dirty="0"/>
          </a:p>
        </p:txBody>
      </p:sp>
    </p:spTree>
    <p:extLst>
      <p:ext uri="{BB962C8B-B14F-4D97-AF65-F5344CB8AC3E}">
        <p14:creationId xmlns:p14="http://schemas.microsoft.com/office/powerpoint/2010/main" val="39342491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E312-B6D3-4D57-B642-F3C42F639C04}"/>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Kokkuvõte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C2F04C6-35DA-4C6A-9B79-B1E83EE8E39E}"/>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Raamatupidamiskohustuslane on kohustatud korraldama raamatupidamist nii, et oleks tagatud aktuaalse, olulise, objektiivse ja võrreldava informatsiooni saamine raamatupidamiskohustuslase finantsseisundist, majandustulemusest ja rahavoogudest, muuhulgas:</a:t>
            </a:r>
            <a:endParaRPr lang="en-US"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dokumenteerima kõiki oma majandustehinguid</a:t>
            </a:r>
          </a:p>
          <a:p>
            <a:r>
              <a:rPr lang="et-EE" sz="2000" b="1" dirty="0">
                <a:latin typeface="Tahoma" panose="020B0604030504040204" pitchFamily="34" charset="0"/>
                <a:ea typeface="Tahoma" panose="020B0604030504040204" pitchFamily="34" charset="0"/>
                <a:cs typeface="Tahoma" panose="020B0604030504040204" pitchFamily="34" charset="0"/>
              </a:rPr>
              <a:t>kirjendama algdokumentide või nende põhjal koostatud koonddokumentide alusel kõiki oma majandustehinguid raamatupidamisregistrites</a:t>
            </a:r>
          </a:p>
          <a:p>
            <a:r>
              <a:rPr lang="et-EE" sz="2000" b="1" dirty="0">
                <a:latin typeface="Tahoma" panose="020B0604030504040204" pitchFamily="34" charset="0"/>
                <a:ea typeface="Tahoma" panose="020B0604030504040204" pitchFamily="34" charset="0"/>
                <a:cs typeface="Tahoma" panose="020B0604030504040204" pitchFamily="34" charset="0"/>
              </a:rPr>
              <a:t>säilitama raamatupidamise dokumente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b="1"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mj-lt"/>
              <a:buAutoNum type="arabicPeriod"/>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reeform: Shape 3">
            <a:extLst>
              <a:ext uri="{FF2B5EF4-FFF2-40B4-BE49-F238E27FC236}">
                <a16:creationId xmlns:a16="http://schemas.microsoft.com/office/drawing/2014/main" id="{7E1C6CBE-3573-4CA1-A452-FB10E8327D38}"/>
              </a:ext>
            </a:extLst>
          </p:cNvPr>
          <p:cNvSpPr/>
          <p:nvPr/>
        </p:nvSpPr>
        <p:spPr>
          <a:xfrm>
            <a:off x="1181100" y="2305050"/>
            <a:ext cx="38100" cy="95250"/>
          </a:xfrm>
          <a:custGeom>
            <a:avLst/>
            <a:gdLst>
              <a:gd name="connsiteX0" fmla="*/ 0 w 38100"/>
              <a:gd name="connsiteY0" fmla="*/ 95250 h 95250"/>
              <a:gd name="connsiteX1" fmla="*/ 19050 w 38100"/>
              <a:gd name="connsiteY1" fmla="*/ 47625 h 95250"/>
              <a:gd name="connsiteX2" fmla="*/ 38100 w 38100"/>
              <a:gd name="connsiteY2" fmla="*/ 0 h 95250"/>
            </a:gdLst>
            <a:ahLst/>
            <a:cxnLst>
              <a:cxn ang="0">
                <a:pos x="connsiteX0" y="connsiteY0"/>
              </a:cxn>
              <a:cxn ang="0">
                <a:pos x="connsiteX1" y="connsiteY1"/>
              </a:cxn>
              <a:cxn ang="0">
                <a:pos x="connsiteX2" y="connsiteY2"/>
              </a:cxn>
            </a:cxnLst>
            <a:rect l="l" t="t" r="r" b="b"/>
            <a:pathLst>
              <a:path w="38100" h="95250">
                <a:moveTo>
                  <a:pt x="0" y="95250"/>
                </a:moveTo>
                <a:cubicBezTo>
                  <a:pt x="6350" y="79375"/>
                  <a:pt x="13643" y="63845"/>
                  <a:pt x="19050" y="47625"/>
                </a:cubicBezTo>
                <a:cubicBezTo>
                  <a:pt x="34971" y="-138"/>
                  <a:pt x="17498" y="20602"/>
                  <a:pt x="3810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1789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96AF-0B78-40EE-8EF2-36B5A0C8D13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74A50DC-62D3-4E74-A331-F3780F68159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Raamatupidamise algdokumente, raamatupidamisregistreid, lepinguid, raamatupidamisaruandeid ja muid äridokumente, raamatupidamise sise-eeskirja, raamatupidamisregistreid - </a:t>
            </a:r>
            <a:r>
              <a:rPr lang="et-EE" sz="2900" b="1" dirty="0">
                <a:latin typeface="Tahoma" panose="020B0604030504040204" pitchFamily="34" charset="0"/>
                <a:ea typeface="Tahoma" panose="020B0604030504040204" pitchFamily="34" charset="0"/>
                <a:cs typeface="Tahoma" panose="020B0604030504040204" pitchFamily="34" charset="0"/>
              </a:rPr>
              <a:t>seitse aastat, alates selle majandusaasta lõpust, mil algdokument raamatupidamises kajastati või muudeti.</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Raamatupidamisregistreid, mis on loodud elektrooniliselt, on raamatupidamis-kohustuslane kohustatud ka säilitama elektrooniliselt. Elektrooniliste andmete loetavus peab olema tagatud kogu säilitusaja jooksul.</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4196542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30C5-1319-4794-BEFD-91CB3895710B}"/>
              </a:ext>
            </a:extLst>
          </p:cNvPr>
          <p:cNvSpPr>
            <a:spLocks noGrp="1"/>
          </p:cNvSpPr>
          <p:nvPr>
            <p:ph type="title"/>
          </p:nvPr>
        </p:nvSpPr>
        <p:spPr/>
        <p:txBody>
          <a:bodyPr>
            <a:normAutofit/>
          </a:bodyPr>
          <a:lstStyle/>
          <a:p>
            <a:r>
              <a:rPr lang="en-US" sz="2800" b="1" dirty="0" err="1">
                <a:latin typeface="Tahoma" panose="020B0604030504040204" pitchFamily="34" charset="0"/>
                <a:ea typeface="Tahoma" panose="020B0604030504040204" pitchFamily="34" charset="0"/>
                <a:cs typeface="Tahoma" panose="020B0604030504040204" pitchFamily="34" charset="0"/>
              </a:rPr>
              <a:t>Maksuarvestuse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korraldamise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alused</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F1F8090-C97F-4258-A5CE-4D2EF439B9C1}"/>
              </a:ext>
            </a:extLst>
          </p:cNvPr>
          <p:cNvSpPr>
            <a:spLocks noGrp="1"/>
          </p:cNvSpPr>
          <p:nvPr>
            <p:ph idx="1"/>
          </p:nvPr>
        </p:nvSpPr>
        <p:spPr/>
        <p:txBody>
          <a:bodyPr/>
          <a:lstStyle/>
          <a:p>
            <a:r>
              <a:rPr lang="en-US" sz="2000" dirty="0" err="1">
                <a:latin typeface="Tahoma" panose="020B0604030504040204" pitchFamily="34" charset="0"/>
                <a:ea typeface="Tahoma" panose="020B0604030504040204" pitchFamily="34" charset="0"/>
                <a:cs typeface="Tahoma" panose="020B0604030504040204" pitchFamily="34" charset="0"/>
              </a:rPr>
              <a:t>Maksuarvestust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korraldada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nii</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mõistliku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võimalik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saada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ülevaade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tehingutest</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maksustamise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seisukohast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olulistest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asja­oludest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Otstarbekas</a:t>
            </a:r>
            <a:r>
              <a:rPr lang="en-US" sz="2000" dirty="0">
                <a:latin typeface="Tahoma" panose="020B0604030504040204" pitchFamily="34" charset="0"/>
                <a:ea typeface="Tahoma" panose="020B0604030504040204" pitchFamily="34" charset="0"/>
                <a:cs typeface="Tahoma" panose="020B0604030504040204" pitchFamily="34" charset="0"/>
              </a:rPr>
              <a:t> on, et </a:t>
            </a:r>
            <a:r>
              <a:rPr lang="en-US" sz="2000" dirty="0" err="1">
                <a:latin typeface="Tahoma" panose="020B0604030504040204" pitchFamily="34" charset="0"/>
                <a:ea typeface="Tahoma" panose="020B0604030504040204" pitchFamily="34" charset="0"/>
                <a:cs typeface="Tahoma" panose="020B0604030504040204" pitchFamily="34" charset="0"/>
              </a:rPr>
              <a:t>kõik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maksuarvestuse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seisukohast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oluline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sise-eeskirjas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lisades</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fi-FI" sz="2000" b="1" dirty="0" err="1">
                <a:latin typeface="Tahoma" panose="020B0604030504040204" pitchFamily="34" charset="0"/>
                <a:ea typeface="Tahoma" panose="020B0604030504040204" pitchFamily="34" charset="0"/>
                <a:cs typeface="Tahoma" panose="020B0604030504040204" pitchFamily="34" charset="0"/>
              </a:rPr>
              <a:t>Maksustamise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seisukohalt</a:t>
            </a:r>
            <a:r>
              <a:rPr lang="fi-FI" sz="2000" b="1" dirty="0">
                <a:latin typeface="Tahoma" panose="020B0604030504040204" pitchFamily="34" charset="0"/>
                <a:ea typeface="Tahoma" panose="020B0604030504040204" pitchFamily="34" charset="0"/>
                <a:cs typeface="Tahoma" panose="020B0604030504040204" pitchFamily="34" charset="0"/>
              </a:rPr>
              <a:t> on </a:t>
            </a:r>
            <a:r>
              <a:rPr lang="fi-FI" sz="2000" b="1" dirty="0" err="1">
                <a:latin typeface="Tahoma" panose="020B0604030504040204" pitchFamily="34" charset="0"/>
                <a:ea typeface="Tahoma" panose="020B0604030504040204" pitchFamily="34" charset="0"/>
                <a:cs typeface="Tahoma" panose="020B0604030504040204" pitchFamily="34" charset="0"/>
              </a:rPr>
              <a:t>oluline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tõendada</a:t>
            </a:r>
            <a:r>
              <a:rPr lang="fi-FI" sz="2000" b="1" dirty="0">
                <a:latin typeface="Tahoma" panose="020B0604030504040204" pitchFamily="34" charset="0"/>
                <a:ea typeface="Tahoma" panose="020B0604030504040204" pitchFamily="34" charset="0"/>
                <a:cs typeface="Tahoma" panose="020B0604030504040204" pitchFamily="34" charset="0"/>
              </a:rPr>
              <a:t>, et: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seotud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ettevõtlusega</a:t>
            </a:r>
            <a:r>
              <a:rPr lang="fi-FI" sz="2000" dirty="0">
                <a:latin typeface="Tahoma" panose="020B0604030504040204" pitchFamily="34" charset="0"/>
                <a:ea typeface="Tahoma" panose="020B0604030504040204" pitchFamily="34" charset="0"/>
                <a:cs typeface="Tahoma" panose="020B0604030504040204" pitchFamily="34" charset="0"/>
              </a:rPr>
              <a: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tehtud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maksustatava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käibe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tarbeks</a:t>
            </a:r>
            <a:r>
              <a:rPr lang="fi-FI"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14571355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4090-61C8-43A9-9E0E-24D876D6C621}"/>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C5AE477-2031-4A5A-A47D-364FB5F48067}"/>
              </a:ext>
            </a:extLst>
          </p:cNvPr>
          <p:cNvSpPr>
            <a:spLocks noGrp="1"/>
          </p:cNvSpPr>
          <p:nvPr>
            <p:ph idx="1"/>
          </p:nvPr>
        </p:nvSpPr>
        <p:spPr/>
        <p:txBody>
          <a:bodyPr>
            <a:normAutofit fontScale="85000" lnSpcReduction="20000"/>
          </a:bodyPr>
          <a:lstStyle/>
          <a:p>
            <a:r>
              <a:rPr lang="en-US" b="1" dirty="0" err="1"/>
              <a:t>Kui</a:t>
            </a:r>
            <a:r>
              <a:rPr lang="en-US" b="1" dirty="0"/>
              <a:t> </a:t>
            </a:r>
            <a:r>
              <a:rPr lang="en-US" b="1" dirty="0" err="1"/>
              <a:t>kulu</a:t>
            </a:r>
            <a:r>
              <a:rPr lang="en-US" b="1" dirty="0"/>
              <a:t> </a:t>
            </a:r>
            <a:r>
              <a:rPr lang="en-US" b="1" dirty="0" err="1"/>
              <a:t>seos</a:t>
            </a:r>
            <a:r>
              <a:rPr lang="en-US" b="1" dirty="0"/>
              <a:t> </a:t>
            </a:r>
            <a:r>
              <a:rPr lang="en-US" b="1" dirty="0" err="1"/>
              <a:t>ettevõtluse</a:t>
            </a:r>
            <a:r>
              <a:rPr lang="en-US" b="1" dirty="0"/>
              <a:t> ja </a:t>
            </a:r>
            <a:r>
              <a:rPr lang="en-US" b="1" dirty="0" err="1"/>
              <a:t>maksustatava</a:t>
            </a:r>
            <a:r>
              <a:rPr lang="en-US" b="1" dirty="0"/>
              <a:t> </a:t>
            </a:r>
            <a:r>
              <a:rPr lang="en-US" b="1" dirty="0" err="1"/>
              <a:t>käibega</a:t>
            </a:r>
            <a:r>
              <a:rPr lang="en-US" b="1" dirty="0"/>
              <a:t> </a:t>
            </a:r>
            <a:r>
              <a:rPr lang="en-US" b="1" dirty="0" err="1"/>
              <a:t>ei</a:t>
            </a:r>
            <a:r>
              <a:rPr lang="en-US" b="1" dirty="0"/>
              <a:t> </a:t>
            </a:r>
            <a:r>
              <a:rPr lang="en-US" b="1" dirty="0" err="1"/>
              <a:t>ilmne</a:t>
            </a:r>
            <a:r>
              <a:rPr lang="en-US" b="1" dirty="0"/>
              <a:t> </a:t>
            </a:r>
            <a:r>
              <a:rPr lang="en-US" b="1" dirty="0" err="1"/>
              <a:t>tehingu</a:t>
            </a:r>
            <a:r>
              <a:rPr lang="en-US" b="1" dirty="0"/>
              <a:t> </a:t>
            </a:r>
            <a:r>
              <a:rPr lang="en-US" b="1" dirty="0" err="1"/>
              <a:t>majanduslikust</a:t>
            </a:r>
            <a:r>
              <a:rPr lang="en-US" b="1" dirty="0"/>
              <a:t> </a:t>
            </a:r>
            <a:r>
              <a:rPr lang="en-US" b="1" dirty="0" err="1"/>
              <a:t>sisust</a:t>
            </a:r>
            <a:r>
              <a:rPr lang="en-US" b="1" dirty="0"/>
              <a:t> </a:t>
            </a:r>
            <a:r>
              <a:rPr lang="en-US" b="1" dirty="0" err="1"/>
              <a:t>kuludokumendi</a:t>
            </a:r>
            <a:r>
              <a:rPr lang="en-US" b="1" dirty="0"/>
              <a:t> </a:t>
            </a:r>
            <a:r>
              <a:rPr lang="en-US" b="1" dirty="0" err="1"/>
              <a:t>selgituses</a:t>
            </a:r>
            <a:r>
              <a:rPr lang="en-US" dirty="0"/>
              <a:t>, </a:t>
            </a:r>
            <a:r>
              <a:rPr lang="en-US" dirty="0" err="1"/>
              <a:t>peab</a:t>
            </a:r>
            <a:r>
              <a:rPr lang="en-US" dirty="0"/>
              <a:t> </a:t>
            </a:r>
            <a:r>
              <a:rPr lang="en-US" dirty="0" err="1"/>
              <a:t>asjaomased</a:t>
            </a:r>
            <a:r>
              <a:rPr lang="en-US" dirty="0"/>
              <a:t> </a:t>
            </a:r>
            <a:r>
              <a:rPr lang="en-US" dirty="0" err="1"/>
              <a:t>määrangud</a:t>
            </a:r>
            <a:r>
              <a:rPr lang="en-US" dirty="0"/>
              <a:t> </a:t>
            </a:r>
            <a:r>
              <a:rPr lang="en-US" dirty="0" err="1"/>
              <a:t>dokumendile</a:t>
            </a:r>
            <a:r>
              <a:rPr lang="en-US" dirty="0"/>
              <a:t> </a:t>
            </a:r>
            <a:r>
              <a:rPr lang="en-US" dirty="0" err="1"/>
              <a:t>lisama</a:t>
            </a:r>
            <a:r>
              <a:rPr lang="en-US" dirty="0"/>
              <a:t> </a:t>
            </a:r>
            <a:r>
              <a:rPr lang="en-US" dirty="0" err="1"/>
              <a:t>majandustehingu</a:t>
            </a:r>
            <a:r>
              <a:rPr lang="en-US" dirty="0"/>
              <a:t> </a:t>
            </a:r>
            <a:r>
              <a:rPr lang="en-US" dirty="0" err="1"/>
              <a:t>toimumist</a:t>
            </a:r>
            <a:r>
              <a:rPr lang="en-US" dirty="0"/>
              <a:t> </a:t>
            </a:r>
            <a:r>
              <a:rPr lang="en-US" dirty="0" err="1"/>
              <a:t>kinnitav</a:t>
            </a:r>
            <a:r>
              <a:rPr lang="en-US" dirty="0"/>
              <a:t> </a:t>
            </a:r>
            <a:r>
              <a:rPr lang="en-US" dirty="0" err="1"/>
              <a:t>isik</a:t>
            </a:r>
            <a:r>
              <a:rPr lang="et-EE" dirty="0"/>
              <a:t>.</a:t>
            </a:r>
          </a:p>
          <a:p>
            <a:r>
              <a:rPr lang="en-US" dirty="0" err="1"/>
              <a:t>Kui</a:t>
            </a:r>
            <a:r>
              <a:rPr lang="en-US" dirty="0"/>
              <a:t> </a:t>
            </a:r>
            <a:r>
              <a:rPr lang="en-US" dirty="0" err="1"/>
              <a:t>kuludokumendile</a:t>
            </a:r>
            <a:r>
              <a:rPr lang="en-US" dirty="0"/>
              <a:t> </a:t>
            </a:r>
            <a:r>
              <a:rPr lang="en-US" dirty="0" err="1"/>
              <a:t>märgitud</a:t>
            </a:r>
            <a:r>
              <a:rPr lang="en-US" dirty="0"/>
              <a:t> </a:t>
            </a:r>
            <a:r>
              <a:rPr lang="en-US" dirty="0" err="1"/>
              <a:t>andmed</a:t>
            </a:r>
            <a:r>
              <a:rPr lang="en-US" dirty="0"/>
              <a:t> ka </a:t>
            </a:r>
            <a:r>
              <a:rPr lang="en-US" dirty="0" err="1"/>
              <a:t>siis</a:t>
            </a:r>
            <a:r>
              <a:rPr lang="en-US" dirty="0"/>
              <a:t> </a:t>
            </a:r>
            <a:r>
              <a:rPr lang="en-US" dirty="0" err="1"/>
              <a:t>ei</a:t>
            </a:r>
            <a:r>
              <a:rPr lang="en-US" dirty="0"/>
              <a:t> </a:t>
            </a:r>
            <a:r>
              <a:rPr lang="en-US" dirty="0" err="1"/>
              <a:t>võimalda</a:t>
            </a:r>
            <a:r>
              <a:rPr lang="en-US" dirty="0"/>
              <a:t> </a:t>
            </a:r>
            <a:r>
              <a:rPr lang="en-US" dirty="0" err="1"/>
              <a:t>teha</a:t>
            </a:r>
            <a:r>
              <a:rPr lang="en-US" dirty="0"/>
              <a:t> </a:t>
            </a:r>
            <a:r>
              <a:rPr lang="en-US" dirty="0" err="1"/>
              <a:t>järeldust</a:t>
            </a:r>
            <a:r>
              <a:rPr lang="en-US" dirty="0"/>
              <a:t> </a:t>
            </a:r>
            <a:r>
              <a:rPr lang="en-US" dirty="0" err="1"/>
              <a:t>kulutuse</a:t>
            </a:r>
            <a:r>
              <a:rPr lang="en-US" dirty="0"/>
              <a:t> </a:t>
            </a:r>
            <a:r>
              <a:rPr lang="en-US" dirty="0" err="1"/>
              <a:t>seotuse</a:t>
            </a:r>
            <a:r>
              <a:rPr lang="en-US" dirty="0"/>
              <a:t> </a:t>
            </a:r>
            <a:r>
              <a:rPr lang="en-US" dirty="0" err="1"/>
              <a:t>kohta</a:t>
            </a:r>
            <a:r>
              <a:rPr lang="en-US" dirty="0"/>
              <a:t> </a:t>
            </a:r>
            <a:r>
              <a:rPr lang="en-US" dirty="0" err="1"/>
              <a:t>ettevõtluse</a:t>
            </a:r>
            <a:r>
              <a:rPr lang="en-US" dirty="0"/>
              <a:t> ja </a:t>
            </a:r>
            <a:r>
              <a:rPr lang="en-US" dirty="0" err="1"/>
              <a:t>maksustatava</a:t>
            </a:r>
            <a:r>
              <a:rPr lang="en-US" dirty="0"/>
              <a:t> </a:t>
            </a:r>
            <a:r>
              <a:rPr lang="en-US" dirty="0" err="1"/>
              <a:t>käibega</a:t>
            </a:r>
            <a:r>
              <a:rPr lang="en-US" dirty="0"/>
              <a:t>, </a:t>
            </a:r>
            <a:r>
              <a:rPr lang="en-US" dirty="0" err="1"/>
              <a:t>tuleb</a:t>
            </a:r>
            <a:r>
              <a:rPr lang="en-US" dirty="0"/>
              <a:t> </a:t>
            </a:r>
            <a:r>
              <a:rPr lang="en-US" dirty="0" err="1"/>
              <a:t>leida</a:t>
            </a:r>
            <a:r>
              <a:rPr lang="en-US" dirty="0"/>
              <a:t> </a:t>
            </a:r>
            <a:r>
              <a:rPr lang="en-US" dirty="0" err="1"/>
              <a:t>täiendavaid</a:t>
            </a:r>
            <a:r>
              <a:rPr lang="en-US" dirty="0"/>
              <a:t> </a:t>
            </a:r>
            <a:r>
              <a:rPr lang="en-US" dirty="0" err="1"/>
              <a:t>tõendeid</a:t>
            </a:r>
            <a:r>
              <a:rPr lang="en-US" dirty="0"/>
              <a:t> ja </a:t>
            </a:r>
            <a:r>
              <a:rPr lang="en-US" dirty="0" err="1"/>
              <a:t>vajadusel</a:t>
            </a:r>
            <a:r>
              <a:rPr lang="en-US" dirty="0"/>
              <a:t> </a:t>
            </a:r>
            <a:r>
              <a:rPr lang="en-US" dirty="0" err="1"/>
              <a:t>anda</a:t>
            </a:r>
            <a:r>
              <a:rPr lang="en-US" dirty="0"/>
              <a:t> </a:t>
            </a:r>
            <a:r>
              <a:rPr lang="en-US" dirty="0" err="1"/>
              <a:t>selgitusi</a:t>
            </a:r>
            <a:r>
              <a:rPr lang="en-US" dirty="0"/>
              <a:t>. </a:t>
            </a:r>
            <a:endParaRPr lang="et-EE" dirty="0"/>
          </a:p>
          <a:p>
            <a:r>
              <a:rPr lang="en-US" dirty="0" err="1"/>
              <a:t>Otstarbekas</a:t>
            </a:r>
            <a:r>
              <a:rPr lang="en-US" dirty="0"/>
              <a:t> on </a:t>
            </a:r>
            <a:r>
              <a:rPr lang="en-US" dirty="0" err="1"/>
              <a:t>leida</a:t>
            </a:r>
            <a:r>
              <a:rPr lang="en-US" dirty="0"/>
              <a:t> </a:t>
            </a:r>
            <a:r>
              <a:rPr lang="en-US" dirty="0" err="1"/>
              <a:t>või</a:t>
            </a:r>
            <a:r>
              <a:rPr lang="en-US" dirty="0"/>
              <a:t> </a:t>
            </a:r>
            <a:r>
              <a:rPr lang="en-US" dirty="0" err="1"/>
              <a:t>koostada</a:t>
            </a:r>
            <a:r>
              <a:rPr lang="en-US" dirty="0"/>
              <a:t> </a:t>
            </a:r>
            <a:r>
              <a:rPr lang="en-US" dirty="0" err="1"/>
              <a:t>täiendavad</a:t>
            </a:r>
            <a:r>
              <a:rPr lang="en-US" dirty="0"/>
              <a:t> </a:t>
            </a:r>
            <a:r>
              <a:rPr lang="en-US" dirty="0" err="1"/>
              <a:t>tõendavad</a:t>
            </a:r>
            <a:r>
              <a:rPr lang="en-US" dirty="0"/>
              <a:t> </a:t>
            </a:r>
            <a:r>
              <a:rPr lang="en-US" dirty="0" err="1"/>
              <a:t>dokumendid</a:t>
            </a:r>
            <a:r>
              <a:rPr lang="en-US" dirty="0"/>
              <a:t> </a:t>
            </a:r>
            <a:r>
              <a:rPr lang="en-US" dirty="0" err="1"/>
              <a:t>kohe</a:t>
            </a:r>
            <a:r>
              <a:rPr lang="en-US" dirty="0"/>
              <a:t> ja </a:t>
            </a:r>
            <a:r>
              <a:rPr lang="en-US" dirty="0" err="1"/>
              <a:t>säilitada</a:t>
            </a:r>
            <a:r>
              <a:rPr lang="en-US" dirty="0"/>
              <a:t> need </a:t>
            </a:r>
            <a:r>
              <a:rPr lang="en-US" dirty="0" err="1"/>
              <a:t>raamatupidamisdokumentidena</a:t>
            </a:r>
            <a:r>
              <a:rPr lang="en-US" dirty="0"/>
              <a:t> </a:t>
            </a:r>
            <a:r>
              <a:rPr lang="en-US" dirty="0" err="1"/>
              <a:t>nõutud</a:t>
            </a:r>
            <a:r>
              <a:rPr lang="en-US" dirty="0"/>
              <a:t> </a:t>
            </a:r>
            <a:r>
              <a:rPr lang="en-US" dirty="0" err="1"/>
              <a:t>aja</a:t>
            </a:r>
            <a:r>
              <a:rPr lang="en-US" dirty="0"/>
              <a:t> </a:t>
            </a:r>
            <a:r>
              <a:rPr lang="en-US" dirty="0" err="1"/>
              <a:t>jooksul</a:t>
            </a:r>
            <a:r>
              <a:rPr lang="en-US" dirty="0"/>
              <a:t>.</a:t>
            </a:r>
            <a:endParaRPr lang="et-EE" dirty="0"/>
          </a:p>
          <a:p>
            <a:r>
              <a:rPr lang="en-US" dirty="0" err="1"/>
              <a:t>Tõhustunud</a:t>
            </a:r>
            <a:r>
              <a:rPr lang="en-US" dirty="0"/>
              <a:t> on </a:t>
            </a:r>
            <a:r>
              <a:rPr lang="en-US" dirty="0" err="1"/>
              <a:t>kontroll</a:t>
            </a:r>
            <a:r>
              <a:rPr lang="en-US" dirty="0"/>
              <a:t> </a:t>
            </a:r>
            <a:r>
              <a:rPr lang="en-US" dirty="0" err="1"/>
              <a:t>tehingute</a:t>
            </a:r>
            <a:r>
              <a:rPr lang="en-US" dirty="0"/>
              <a:t> </a:t>
            </a:r>
            <a:r>
              <a:rPr lang="en-US" dirty="0" err="1"/>
              <a:t>üle</a:t>
            </a:r>
            <a:r>
              <a:rPr lang="en-US" dirty="0"/>
              <a:t> </a:t>
            </a:r>
            <a:r>
              <a:rPr lang="en-US" dirty="0" err="1"/>
              <a:t>seotud</a:t>
            </a:r>
            <a:r>
              <a:rPr lang="en-US" dirty="0"/>
              <a:t> </a:t>
            </a:r>
            <a:r>
              <a:rPr lang="en-US" dirty="0" err="1"/>
              <a:t>isikutega</a:t>
            </a:r>
            <a:r>
              <a:rPr lang="et-EE" dirty="0"/>
              <a:t> (</a:t>
            </a:r>
            <a:r>
              <a:rPr lang="en-US" dirty="0" err="1"/>
              <a:t>majanduslikult</a:t>
            </a:r>
            <a:r>
              <a:rPr lang="en-US" dirty="0"/>
              <a:t> </a:t>
            </a:r>
            <a:r>
              <a:rPr lang="en-US" dirty="0" err="1"/>
              <a:t>põhjendada</a:t>
            </a:r>
            <a:r>
              <a:rPr lang="en-US" dirty="0"/>
              <a:t> </a:t>
            </a:r>
            <a:r>
              <a:rPr lang="en-US" dirty="0" err="1"/>
              <a:t>grupisisest</a:t>
            </a:r>
            <a:r>
              <a:rPr lang="en-US" dirty="0"/>
              <a:t> </a:t>
            </a:r>
            <a:r>
              <a:rPr lang="en-US" dirty="0" err="1"/>
              <a:t>hinnastrateegiat</a:t>
            </a:r>
            <a:r>
              <a:rPr lang="en-US" dirty="0"/>
              <a:t> ja see </a:t>
            </a:r>
            <a:r>
              <a:rPr lang="en-US" dirty="0" err="1"/>
              <a:t>dokumenteerida</a:t>
            </a:r>
            <a:r>
              <a:rPr lang="et-EE" dirty="0"/>
              <a:t>)</a:t>
            </a:r>
            <a:r>
              <a:rPr lang="en-US" dirty="0"/>
              <a:t>.</a:t>
            </a:r>
          </a:p>
          <a:p>
            <a:r>
              <a:rPr lang="en-US" dirty="0" err="1"/>
              <a:t>Tulumaksuarvestuse</a:t>
            </a:r>
            <a:r>
              <a:rPr lang="en-US" dirty="0"/>
              <a:t> </a:t>
            </a:r>
            <a:r>
              <a:rPr lang="en-US" dirty="0" err="1"/>
              <a:t>alusel</a:t>
            </a:r>
            <a:r>
              <a:rPr lang="en-US" dirty="0"/>
              <a:t> </a:t>
            </a:r>
            <a:r>
              <a:rPr lang="en-US" dirty="0" err="1"/>
              <a:t>maksustatakse</a:t>
            </a:r>
            <a:r>
              <a:rPr lang="en-US" dirty="0"/>
              <a:t> </a:t>
            </a:r>
            <a:r>
              <a:rPr lang="en-US" dirty="0" err="1"/>
              <a:t>välja­maksed</a:t>
            </a:r>
            <a:r>
              <a:rPr lang="en-US" dirty="0"/>
              <a:t>, </a:t>
            </a:r>
            <a:r>
              <a:rPr lang="en-US" b="1" dirty="0" err="1"/>
              <a:t>mille</a:t>
            </a:r>
            <a:r>
              <a:rPr lang="en-US" b="1" dirty="0"/>
              <a:t> </a:t>
            </a:r>
            <a:r>
              <a:rPr lang="en-US" b="1" dirty="0" err="1"/>
              <a:t>kohta</a:t>
            </a:r>
            <a:r>
              <a:rPr lang="en-US" b="1" dirty="0"/>
              <a:t> </a:t>
            </a:r>
            <a:r>
              <a:rPr lang="en-US" b="1" dirty="0" err="1"/>
              <a:t>äriühingul</a:t>
            </a:r>
            <a:r>
              <a:rPr lang="en-US" b="1" dirty="0"/>
              <a:t> </a:t>
            </a:r>
            <a:r>
              <a:rPr lang="en-US" b="1" dirty="0" err="1"/>
              <a:t>ei</a:t>
            </a:r>
            <a:r>
              <a:rPr lang="en-US" b="1" dirty="0"/>
              <a:t> ole </a:t>
            </a:r>
            <a:r>
              <a:rPr lang="en-US" b="1" dirty="0" err="1"/>
              <a:t>algdokumenti</a:t>
            </a:r>
            <a:r>
              <a:rPr lang="en-US" dirty="0"/>
              <a:t>, mis on </a:t>
            </a:r>
            <a:r>
              <a:rPr lang="en-US" dirty="0" err="1"/>
              <a:t>nõutav</a:t>
            </a:r>
            <a:r>
              <a:rPr lang="en-US" dirty="0"/>
              <a:t> </a:t>
            </a:r>
            <a:r>
              <a:rPr lang="en-US" dirty="0" err="1"/>
              <a:t>raamatupidamist</a:t>
            </a:r>
            <a:r>
              <a:rPr lang="en-US" dirty="0"/>
              <a:t> </a:t>
            </a:r>
            <a:r>
              <a:rPr lang="en-US" dirty="0" err="1"/>
              <a:t>reguleerivate</a:t>
            </a:r>
            <a:r>
              <a:rPr lang="en-US" dirty="0"/>
              <a:t> </a:t>
            </a:r>
            <a:r>
              <a:rPr lang="en-US" dirty="0" err="1"/>
              <a:t>õigus­aktide</a:t>
            </a:r>
            <a:r>
              <a:rPr lang="en-US" dirty="0"/>
              <a:t> </a:t>
            </a:r>
            <a:r>
              <a:rPr lang="en-US" dirty="0" err="1"/>
              <a:t>kohaselt</a:t>
            </a:r>
            <a:r>
              <a:rPr lang="en-US" dirty="0"/>
              <a:t>.</a:t>
            </a:r>
          </a:p>
          <a:p>
            <a:endParaRPr lang="en-US" dirty="0"/>
          </a:p>
        </p:txBody>
      </p:sp>
    </p:spTree>
    <p:extLst>
      <p:ext uri="{BB962C8B-B14F-4D97-AF65-F5344CB8AC3E}">
        <p14:creationId xmlns:p14="http://schemas.microsoft.com/office/powerpoint/2010/main" val="27702099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2D1D-E050-4894-B616-60148BAAB7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AB33FE-047A-4F22-A88E-BA9A3C442296}"/>
              </a:ext>
            </a:extLst>
          </p:cNvPr>
          <p:cNvSpPr>
            <a:spLocks noGrp="1"/>
          </p:cNvSpPr>
          <p:nvPr>
            <p:ph idx="1"/>
          </p:nvPr>
        </p:nvSpPr>
        <p:spPr/>
        <p:txBody>
          <a:bodyPr/>
          <a:lstStyle/>
          <a:p>
            <a:pPr algn="ctr"/>
            <a:endParaRPr lang="et-EE" b="1" dirty="0"/>
          </a:p>
          <a:p>
            <a:pPr algn="ctr"/>
            <a:endParaRPr lang="et-EE" b="1" dirty="0"/>
          </a:p>
          <a:p>
            <a:pPr algn="ctr"/>
            <a:endParaRPr lang="et-EE" b="1" dirty="0"/>
          </a:p>
          <a:p>
            <a:pPr marL="0" indent="0" algn="ctr">
              <a:buNone/>
            </a:pPr>
            <a:r>
              <a:rPr lang="et-EE" sz="6000" b="1" dirty="0"/>
              <a:t>TÄNAN!</a:t>
            </a:r>
            <a:endParaRPr lang="en-US" sz="6000" b="1" dirty="0"/>
          </a:p>
        </p:txBody>
      </p:sp>
    </p:spTree>
    <p:extLst>
      <p:ext uri="{BB962C8B-B14F-4D97-AF65-F5344CB8AC3E}">
        <p14:creationId xmlns:p14="http://schemas.microsoft.com/office/powerpoint/2010/main" val="28637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C90B-B9D0-408E-98E4-E60124F01864}"/>
              </a:ext>
            </a:extLst>
          </p:cNvPr>
          <p:cNvSpPr>
            <a:spLocks noGrp="1"/>
          </p:cNvSpPr>
          <p:nvPr>
            <p:ph type="title"/>
          </p:nvPr>
        </p:nvSpPr>
        <p:spPr/>
        <p:txBody>
          <a:bodyPr>
            <a:normAutofit/>
          </a:bodyPr>
          <a:lstStyle/>
          <a:p>
            <a:r>
              <a:rPr lang="et-EE" sz="2400" b="1" dirty="0">
                <a:latin typeface="Arial" panose="020B0604020202020204" pitchFamily="34" charset="0"/>
                <a:cs typeface="Arial" panose="020B0604020202020204" pitchFamily="34" charset="0"/>
              </a:rPr>
              <a:t>Mida Sa pead teadma põllumajandusettevõtte bilansist ja kasumiaruandest?</a:t>
            </a:r>
          </a:p>
        </p:txBody>
      </p:sp>
      <p:graphicFrame>
        <p:nvGraphicFramePr>
          <p:cNvPr id="4" name="Content Placeholder 3">
            <a:extLst>
              <a:ext uri="{FF2B5EF4-FFF2-40B4-BE49-F238E27FC236}">
                <a16:creationId xmlns:a16="http://schemas.microsoft.com/office/drawing/2014/main" id="{C4862110-64E4-48C5-AA55-4862CC2E710F}"/>
              </a:ext>
            </a:extLst>
          </p:cNvPr>
          <p:cNvGraphicFramePr>
            <a:graphicFrameLocks noGrp="1"/>
          </p:cNvGraphicFramePr>
          <p:nvPr>
            <p:ph idx="1"/>
            <p:extLst>
              <p:ext uri="{D42A27DB-BD31-4B8C-83A1-F6EECF244321}">
                <p14:modId xmlns:p14="http://schemas.microsoft.com/office/powerpoint/2010/main" val="15557520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02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1AFC4-E66C-4F4A-98D6-872D23B8074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t>
            </a:r>
            <a:r>
              <a:rPr lang="fi-FI" sz="2400" b="1" dirty="0">
                <a:latin typeface="Tahoma" panose="020B0604030504040204" pitchFamily="34" charset="0"/>
                <a:ea typeface="Tahoma" panose="020B0604030504040204" pitchFamily="34" charset="0"/>
                <a:cs typeface="Tahoma" panose="020B0604030504040204" pitchFamily="34" charset="0"/>
              </a:rPr>
              <a:t>ulude arvestus lähtuvalt kasumiaruandest</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AFDED70-242C-4640-AD16-1CA96073A4C7}"/>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Müügitulu on </a:t>
            </a:r>
            <a:r>
              <a:rPr lang="et-EE" sz="2000" dirty="0">
                <a:latin typeface="Tahoma" panose="020B0604030504040204" pitchFamily="34" charset="0"/>
                <a:ea typeface="Tahoma" panose="020B0604030504040204" pitchFamily="34" charset="0"/>
                <a:cs typeface="Tahoma" panose="020B0604030504040204" pitchFamily="34" charset="0"/>
              </a:rPr>
              <a:t>aruandeperioodil toodete-, kaupade- ja teenuste müügist saadud tulu. </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Põllumajandusettevõttes peaks müügitulu jagama vastavalt tootmise spetsiifikale järgmiselt: nt piima-, põhikarja lehmade-, lehmikute-, pullvasikate-, taimekasvatustoodangu- ja istanduste toodangu müük; eraldi tuleb kajastada teenuste  ja ostukauba müük. </a:t>
            </a:r>
          </a:p>
          <a:p>
            <a:r>
              <a:rPr lang="et-EE" sz="2000" dirty="0">
                <a:latin typeface="Tahoma" panose="020B0604030504040204" pitchFamily="34" charset="0"/>
                <a:ea typeface="Tahoma" panose="020B0604030504040204" pitchFamily="34" charset="0"/>
                <a:cs typeface="Tahoma" panose="020B0604030504040204" pitchFamily="34" charset="0"/>
              </a:rPr>
              <a:t>Need tootjad, kes taotlevad erinevaid põllumajandustoetusi, peavad arvestama nõudega, et tema </a:t>
            </a:r>
            <a:r>
              <a:rPr lang="et-EE" sz="2000" b="1" dirty="0">
                <a:latin typeface="Tahoma" panose="020B0604030504040204" pitchFamily="34" charset="0"/>
                <a:ea typeface="Tahoma" panose="020B0604030504040204" pitchFamily="34" charset="0"/>
                <a:cs typeface="Tahoma" panose="020B0604030504040204" pitchFamily="34" charset="0"/>
              </a:rPr>
              <a:t>omatoodetud põllumajandussaaduste- ja selle töötlemisest saadud põllumajandustoodete müügitulu</a:t>
            </a:r>
            <a:r>
              <a:rPr lang="et-EE" sz="2000" dirty="0">
                <a:latin typeface="Tahoma" panose="020B0604030504040204" pitchFamily="34" charset="0"/>
                <a:ea typeface="Tahoma" panose="020B0604030504040204" pitchFamily="34" charset="0"/>
                <a:cs typeface="Tahoma" panose="020B0604030504040204" pitchFamily="34" charset="0"/>
              </a:rPr>
              <a:t>, kas koos või eraldi, </a:t>
            </a:r>
            <a:r>
              <a:rPr lang="et-EE" sz="2000" b="1" dirty="0">
                <a:latin typeface="Tahoma" panose="020B0604030504040204" pitchFamily="34" charset="0"/>
                <a:ea typeface="Tahoma" panose="020B0604030504040204" pitchFamily="34" charset="0"/>
                <a:cs typeface="Tahoma" panose="020B0604030504040204" pitchFamily="34" charset="0"/>
              </a:rPr>
              <a:t>moodustab vähemalt 50% ettevõtja kogu müügitulust</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Toetuste taotlemise vaatevinklist peab põllumajandustootja suutma tõestada oma ettevõtte käivet.</a:t>
            </a:r>
          </a:p>
        </p:txBody>
      </p:sp>
    </p:spTree>
    <p:extLst>
      <p:ext uri="{BB962C8B-B14F-4D97-AF65-F5344CB8AC3E}">
        <p14:creationId xmlns:p14="http://schemas.microsoft.com/office/powerpoint/2010/main" val="3820053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19206</TotalTime>
  <Words>6693</Words>
  <Application>Microsoft Office PowerPoint</Application>
  <PresentationFormat>Laiekraan</PresentationFormat>
  <Paragraphs>498</Paragraphs>
  <Slides>79</Slides>
  <Notes>0</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79</vt:i4>
      </vt:variant>
    </vt:vector>
  </HeadingPairs>
  <TitlesOfParts>
    <vt:vector size="86" baseType="lpstr">
      <vt:lpstr>Arial</vt:lpstr>
      <vt:lpstr>Calibri</vt:lpstr>
      <vt:lpstr>Calibri Light</vt:lpstr>
      <vt:lpstr>Symbol</vt:lpstr>
      <vt:lpstr>Tahoma</vt:lpstr>
      <vt:lpstr>Times New Roman</vt:lpstr>
      <vt:lpstr>Office Theme</vt:lpstr>
      <vt:lpstr>Põllumajandusettevõtte raamatupidamine ja aastaaruande koostamine</vt:lpstr>
      <vt:lpstr>  Infopäeva teemad on: </vt:lpstr>
      <vt:lpstr>Mida  tuleb jälgida aastaaruande koostamisel</vt:lpstr>
      <vt:lpstr>Finantssuhtarvud</vt:lpstr>
      <vt:lpstr>Millest lähtutakse raamatupidamise korraldamisel?</vt:lpstr>
      <vt:lpstr>järgneb</vt:lpstr>
      <vt:lpstr>Raamatupidamise sise-eeskiri</vt:lpstr>
      <vt:lpstr>Mida Sa pead teadma põllumajandusettevõtte bilansist ja kasumiaruandest?</vt:lpstr>
      <vt:lpstr>Tulude arvestus lähtuvalt kasumiaruandest</vt:lpstr>
      <vt:lpstr>Majandustehingute dokumenteerimine ja kirjendamine (RPS § 6)</vt:lpstr>
      <vt:lpstr> Algdokument (RPS § 7)</vt:lpstr>
      <vt:lpstr>Raamatupidamise kontoplaan (RPS § 8)</vt:lpstr>
      <vt:lpstr>Põllumajandusliku toodangu varude jääkide muutus</vt:lpstr>
      <vt:lpstr>Näide</vt:lpstr>
      <vt:lpstr>Kasum (kahjum) bioloogilistelt varadelt</vt:lpstr>
      <vt:lpstr>Valmis- ja lõpetamata toodangu varude jääkide muutus</vt:lpstr>
      <vt:lpstr>Näited</vt:lpstr>
      <vt:lpstr>Lõpetamata tootmise kulude arvestus</vt:lpstr>
      <vt:lpstr>Kapitaliseeritud väljaminekud oma tarbeks põhivara valmistamisel</vt:lpstr>
      <vt:lpstr>Majandusaasta aruande koostamise eesmärk eriliigilistele ettevõtetele</vt:lpstr>
      <vt:lpstr>Mikroettevõtja aruanne</vt:lpstr>
      <vt:lpstr>järgneb</vt:lpstr>
      <vt:lpstr> järgneb</vt:lpstr>
      <vt:lpstr>Näide</vt:lpstr>
      <vt:lpstr>Mikroettevõtja aruanne</vt:lpstr>
      <vt:lpstr>Mikroettevõtja aruande lisad</vt:lpstr>
      <vt:lpstr>järgneb</vt:lpstr>
      <vt:lpstr>  Lühendatud raamatupidamisaruanne </vt:lpstr>
      <vt:lpstr>järgneb</vt:lpstr>
      <vt:lpstr>Raamatupidamise aastaaruande koostamise protsess</vt:lpstr>
      <vt:lpstr>järgneb</vt:lpstr>
      <vt:lpstr>Tegevusaruanne</vt:lpstr>
      <vt:lpstr>järgneb</vt:lpstr>
      <vt:lpstr>  Väikeettevõtja lühendatud raamatupidamise aastaaruande lisades avaldatav info  </vt:lpstr>
      <vt:lpstr>järgneb</vt:lpstr>
      <vt:lpstr>järgneb</vt:lpstr>
      <vt:lpstr>järgneb</vt:lpstr>
      <vt:lpstr>Keskmise töötajate arvu leidmine</vt:lpstr>
      <vt:lpstr> Bioloogiliste varade kajastamine bilansis </vt:lpstr>
      <vt:lpstr>järgneb</vt:lpstr>
      <vt:lpstr>järgneb</vt:lpstr>
      <vt:lpstr>järgneb</vt:lpstr>
      <vt:lpstr>Bioloogilise vara arvestamine loomakasvatuses</vt:lpstr>
      <vt:lpstr>järgneb</vt:lpstr>
      <vt:lpstr>järgneb</vt:lpstr>
      <vt:lpstr> Raamatupidamislike hinnangute rakendamine  </vt:lpstr>
      <vt:lpstr>  Raamatupidamislike hinnangute rakendamisest kasutatakse:  </vt:lpstr>
      <vt:lpstr>Taastootmise tulemusel saadud bioloogilise vara esmane arvelevõtmine</vt:lpstr>
      <vt:lpstr>  Õiglases väärtuses kajastatav bioloogiline vara </vt:lpstr>
      <vt:lpstr>järgneb</vt:lpstr>
      <vt:lpstr>Noorloomade õiglase väärtuse hindamine</vt:lpstr>
      <vt:lpstr>Talivilja õiglase väärtuse arvestamine</vt:lpstr>
      <vt:lpstr>Bioloogilise vara arvestamine soetusmaksumuse meetodil</vt:lpstr>
      <vt:lpstr> Aktiivse turu puudumisel võib õiglase väärtuse hindamisel aluseks võtta: </vt:lpstr>
      <vt:lpstr>Näide. Kitsede õiglase väärtuse leidmine</vt:lpstr>
      <vt:lpstr>Põllumajanduslik toodang</vt:lpstr>
      <vt:lpstr>Varude arvestus</vt:lpstr>
      <vt:lpstr>järgneb</vt:lpstr>
      <vt:lpstr>Põhivara arvestus</vt:lpstr>
      <vt:lpstr>järgneb</vt:lpstr>
      <vt:lpstr> Sihtfinantseerimisega saadud põhivara kajastamine </vt:lpstr>
      <vt:lpstr>Edasine kajastamine</vt:lpstr>
      <vt:lpstr>järgneb</vt:lpstr>
      <vt:lpstr> Tegevuskulude sihtfinantseerimise</vt:lpstr>
      <vt:lpstr>  Sihtfinantseerimise tagastamine </vt:lpstr>
      <vt:lpstr>järgneb</vt:lpstr>
      <vt:lpstr>Nõuete arvestus</vt:lpstr>
      <vt:lpstr>Kohustiste arvestus</vt:lpstr>
      <vt:lpstr>Maksusaldode kontroll</vt:lpstr>
      <vt:lpstr>Puhkusereserv</vt:lpstr>
      <vt:lpstr> Muudatused dividendide maksustamisel alates 01.01.2019 </vt:lpstr>
      <vt:lpstr>järgneb</vt:lpstr>
      <vt:lpstr>järgneb</vt:lpstr>
      <vt:lpstr>  Näide </vt:lpstr>
      <vt:lpstr>Kokkuvõte</vt:lpstr>
      <vt:lpstr>järgneb</vt:lpstr>
      <vt:lpstr>Maksuarvestuse korraldamise alused</vt:lpstr>
      <vt:lpstr>järgneb</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Loomapidamisettevõtte finantsteadmiste infopäev</dc:title>
  <dc:creator>Aino Vooro</dc:creator>
  <cp:lastModifiedBy>Firako Teenused</cp:lastModifiedBy>
  <cp:revision>140</cp:revision>
  <dcterms:created xsi:type="dcterms:W3CDTF">2018-10-10T08:49:09Z</dcterms:created>
  <dcterms:modified xsi:type="dcterms:W3CDTF">2022-04-12T06:33:37Z</dcterms:modified>
</cp:coreProperties>
</file>