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437" r:id="rId3"/>
    <p:sldId id="433" r:id="rId4"/>
    <p:sldId id="434" r:id="rId5"/>
    <p:sldId id="435" r:id="rId6"/>
    <p:sldId id="439" r:id="rId7"/>
    <p:sldId id="436" r:id="rId8"/>
    <p:sldId id="440" r:id="rId9"/>
    <p:sldId id="441" r:id="rId10"/>
    <p:sldId id="443" r:id="rId11"/>
    <p:sldId id="444" r:id="rId12"/>
    <p:sldId id="445" r:id="rId13"/>
    <p:sldId id="449" r:id="rId14"/>
    <p:sldId id="450" r:id="rId15"/>
    <p:sldId id="446" r:id="rId16"/>
    <p:sldId id="447" r:id="rId17"/>
    <p:sldId id="448" r:id="rId18"/>
    <p:sldId id="297" r:id="rId19"/>
    <p:sldId id="438" r:id="rId20"/>
    <p:sldId id="451" r:id="rId21"/>
    <p:sldId id="452" r:id="rId22"/>
    <p:sldId id="379" r:id="rId23"/>
    <p:sldId id="380" r:id="rId24"/>
    <p:sldId id="381" r:id="rId25"/>
    <p:sldId id="342" r:id="rId26"/>
    <p:sldId id="344" r:id="rId27"/>
    <p:sldId id="345" r:id="rId28"/>
    <p:sldId id="346" r:id="rId29"/>
    <p:sldId id="347" r:id="rId30"/>
    <p:sldId id="358" r:id="rId31"/>
    <p:sldId id="388" r:id="rId32"/>
    <p:sldId id="389" r:id="rId33"/>
    <p:sldId id="343" r:id="rId34"/>
    <p:sldId id="349" r:id="rId35"/>
    <p:sldId id="427" r:id="rId36"/>
    <p:sldId id="350" r:id="rId37"/>
    <p:sldId id="351" r:id="rId38"/>
    <p:sldId id="352" r:id="rId39"/>
    <p:sldId id="390" r:id="rId40"/>
    <p:sldId id="360" r:id="rId41"/>
    <p:sldId id="362" r:id="rId42"/>
    <p:sldId id="354" r:id="rId43"/>
    <p:sldId id="355" r:id="rId44"/>
    <p:sldId id="402" r:id="rId45"/>
    <p:sldId id="403" r:id="rId46"/>
    <p:sldId id="404" r:id="rId47"/>
    <p:sldId id="356" r:id="rId48"/>
    <p:sldId id="409" r:id="rId49"/>
    <p:sldId id="392" r:id="rId50"/>
    <p:sldId id="315" r:id="rId51"/>
    <p:sldId id="393" r:id="rId52"/>
    <p:sldId id="287" r:id="rId53"/>
    <p:sldId id="288" r:id="rId54"/>
    <p:sldId id="289" r:id="rId55"/>
    <p:sldId id="292" r:id="rId56"/>
    <p:sldId id="314" r:id="rId57"/>
    <p:sldId id="316" r:id="rId58"/>
    <p:sldId id="293" r:id="rId59"/>
    <p:sldId id="453" r:id="rId60"/>
    <p:sldId id="454" r:id="rId61"/>
    <p:sldId id="294" r:id="rId62"/>
    <p:sldId id="400" r:id="rId63"/>
    <p:sldId id="401" r:id="rId64"/>
    <p:sldId id="310" r:id="rId65"/>
    <p:sldId id="329" r:id="rId66"/>
    <p:sldId id="330" r:id="rId67"/>
    <p:sldId id="331" r:id="rId68"/>
    <p:sldId id="327" r:id="rId69"/>
    <p:sldId id="319" r:id="rId70"/>
    <p:sldId id="260" r:id="rId71"/>
    <p:sldId id="366" r:id="rId72"/>
    <p:sldId id="363" r:id="rId73"/>
    <p:sldId id="364" r:id="rId74"/>
    <p:sldId id="367" r:id="rId75"/>
    <p:sldId id="369" r:id="rId76"/>
    <p:sldId id="370" r:id="rId77"/>
    <p:sldId id="383" r:id="rId78"/>
    <p:sldId id="384" r:id="rId79"/>
    <p:sldId id="385" r:id="rId80"/>
    <p:sldId id="386" r:id="rId81"/>
    <p:sldId id="339" r:id="rId82"/>
    <p:sldId id="377" r:id="rId83"/>
    <p:sldId id="407" r:id="rId84"/>
    <p:sldId id="408" r:id="rId85"/>
    <p:sldId id="429" r:id="rId86"/>
    <p:sldId id="430" r:id="rId87"/>
    <p:sldId id="431" r:id="rId88"/>
    <p:sldId id="432" r:id="rId89"/>
    <p:sldId id="312" r:id="rId90"/>
  </p:sldIdLst>
  <p:sldSz cx="9144000" cy="6858000" type="screen4x3"/>
  <p:notesSz cx="6797675" cy="9926638"/>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182" autoAdjust="0"/>
    <p:restoredTop sz="94660"/>
  </p:normalViewPr>
  <p:slideViewPr>
    <p:cSldViewPr>
      <p:cViewPr>
        <p:scale>
          <a:sx n="76" d="100"/>
          <a:sy n="76" d="100"/>
        </p:scale>
        <p:origin x="900"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lislaid">
    <p:spTree>
      <p:nvGrpSpPr>
        <p:cNvPr id="1" name=""/>
        <p:cNvGrpSpPr/>
        <p:nvPr/>
      </p:nvGrpSpPr>
      <p:grpSpPr>
        <a:xfrm>
          <a:off x="0" y="0"/>
          <a:ext cx="0" cy="0"/>
          <a:chOff x="0" y="0"/>
          <a:chExt cx="0" cy="0"/>
        </a:xfrm>
      </p:grpSpPr>
      <p:sp>
        <p:nvSpPr>
          <p:cNvPr id="2" name="Pealkiri 1"/>
          <p:cNvSpPr>
            <a:spLocks noGrp="1"/>
          </p:cNvSpPr>
          <p:nvPr>
            <p:ph type="ctrTitle"/>
          </p:nvPr>
        </p:nvSpPr>
        <p:spPr>
          <a:xfrm>
            <a:off x="685800" y="2130425"/>
            <a:ext cx="7772400" cy="1470025"/>
          </a:xfrm>
        </p:spPr>
        <p:txBody>
          <a:bodyPr/>
          <a:lstStyle/>
          <a:p>
            <a:r>
              <a:rPr lang="et-EE"/>
              <a:t>Muutke tiitli laadi</a:t>
            </a:r>
          </a:p>
        </p:txBody>
      </p:sp>
      <p:sp>
        <p:nvSpPr>
          <p:cNvPr id="3" name="Alapealkiri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t-EE"/>
              <a:t>Klõpsake laadi muutmiseks</a:t>
            </a:r>
          </a:p>
        </p:txBody>
      </p:sp>
      <p:sp>
        <p:nvSpPr>
          <p:cNvPr id="4" name="Kuupäeva kohatäide 3"/>
          <p:cNvSpPr>
            <a:spLocks noGrp="1"/>
          </p:cNvSpPr>
          <p:nvPr>
            <p:ph type="dt" sz="half" idx="10"/>
          </p:nvPr>
        </p:nvSpPr>
        <p:spPr/>
        <p:txBody>
          <a:bodyPr/>
          <a:lstStyle/>
          <a:p>
            <a:fld id="{C71251BA-C50E-4C89-8947-EA4277D85058}" type="datetimeFigureOut">
              <a:rPr lang="et-EE" smtClean="0"/>
              <a:t>16.02.2023</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1D80FA73-F926-432D-8DBA-98628831DE16}" type="slidenum">
              <a:rPr lang="et-EE" smtClean="0"/>
              <a:t>‹#›</a:t>
            </a:fld>
            <a:endParaRPr lang="et-EE"/>
          </a:p>
        </p:txBody>
      </p:sp>
    </p:spTree>
    <p:extLst>
      <p:ext uri="{BB962C8B-B14F-4D97-AF65-F5344CB8AC3E}">
        <p14:creationId xmlns:p14="http://schemas.microsoft.com/office/powerpoint/2010/main" val="677773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tiitli laadi</a:t>
            </a:r>
          </a:p>
        </p:txBody>
      </p:sp>
      <p:sp>
        <p:nvSpPr>
          <p:cNvPr id="3" name="Vertikaalteksti kohatäide 2"/>
          <p:cNvSpPr>
            <a:spLocks noGrp="1"/>
          </p:cNvSpPr>
          <p:nvPr>
            <p:ph type="body" orient="vert" idx="1"/>
          </p:nvPr>
        </p:nvSpPr>
        <p:spPr/>
        <p:txBody>
          <a:bodyPr vert="eaVert"/>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10"/>
          </p:nvPr>
        </p:nvSpPr>
        <p:spPr/>
        <p:txBody>
          <a:bodyPr/>
          <a:lstStyle/>
          <a:p>
            <a:fld id="{C71251BA-C50E-4C89-8947-EA4277D85058}" type="datetimeFigureOut">
              <a:rPr lang="et-EE" smtClean="0"/>
              <a:t>16.02.2023</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1D80FA73-F926-432D-8DBA-98628831DE16}" type="slidenum">
              <a:rPr lang="et-EE" smtClean="0"/>
              <a:t>‹#›</a:t>
            </a:fld>
            <a:endParaRPr lang="et-EE"/>
          </a:p>
        </p:txBody>
      </p:sp>
    </p:spTree>
    <p:extLst>
      <p:ext uri="{BB962C8B-B14F-4D97-AF65-F5344CB8AC3E}">
        <p14:creationId xmlns:p14="http://schemas.microsoft.com/office/powerpoint/2010/main" val="1522731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6629400" y="274638"/>
            <a:ext cx="2057400" cy="5851525"/>
          </a:xfrm>
        </p:spPr>
        <p:txBody>
          <a:bodyPr vert="eaVert"/>
          <a:lstStyle/>
          <a:p>
            <a:r>
              <a:rPr lang="et-EE"/>
              <a:t>Muutke tiitli laadi</a:t>
            </a:r>
          </a:p>
        </p:txBody>
      </p:sp>
      <p:sp>
        <p:nvSpPr>
          <p:cNvPr id="3" name="Vertikaalteksti kohatäide 2"/>
          <p:cNvSpPr>
            <a:spLocks noGrp="1"/>
          </p:cNvSpPr>
          <p:nvPr>
            <p:ph type="body" orient="vert" idx="1"/>
          </p:nvPr>
        </p:nvSpPr>
        <p:spPr>
          <a:xfrm>
            <a:off x="457200" y="274638"/>
            <a:ext cx="6019800" cy="5851525"/>
          </a:xfrm>
        </p:spPr>
        <p:txBody>
          <a:bodyPr vert="eaVert"/>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10"/>
          </p:nvPr>
        </p:nvSpPr>
        <p:spPr/>
        <p:txBody>
          <a:bodyPr/>
          <a:lstStyle/>
          <a:p>
            <a:fld id="{C71251BA-C50E-4C89-8947-EA4277D85058}" type="datetimeFigureOut">
              <a:rPr lang="et-EE" smtClean="0"/>
              <a:t>16.02.2023</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1D80FA73-F926-432D-8DBA-98628831DE16}" type="slidenum">
              <a:rPr lang="et-EE" smtClean="0"/>
              <a:t>‹#›</a:t>
            </a:fld>
            <a:endParaRPr lang="et-EE"/>
          </a:p>
        </p:txBody>
      </p:sp>
    </p:spTree>
    <p:extLst>
      <p:ext uri="{BB962C8B-B14F-4D97-AF65-F5344CB8AC3E}">
        <p14:creationId xmlns:p14="http://schemas.microsoft.com/office/powerpoint/2010/main" val="112012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itel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tiitli laadi</a:t>
            </a:r>
          </a:p>
        </p:txBody>
      </p:sp>
      <p:sp>
        <p:nvSpPr>
          <p:cNvPr id="3" name="Sisu kohatäide 2"/>
          <p:cNvSpPr>
            <a:spLocks noGrp="1"/>
          </p:cNvSpPr>
          <p:nvPr>
            <p:ph idx="1"/>
          </p:nvPr>
        </p:nvSpPr>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10"/>
          </p:nvPr>
        </p:nvSpPr>
        <p:spPr/>
        <p:txBody>
          <a:bodyPr/>
          <a:lstStyle/>
          <a:p>
            <a:fld id="{C71251BA-C50E-4C89-8947-EA4277D85058}" type="datetimeFigureOut">
              <a:rPr lang="et-EE" smtClean="0"/>
              <a:t>16.02.2023</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1D80FA73-F926-432D-8DBA-98628831DE16}" type="slidenum">
              <a:rPr lang="et-EE" smtClean="0"/>
              <a:t>‹#›</a:t>
            </a:fld>
            <a:endParaRPr lang="et-EE"/>
          </a:p>
        </p:txBody>
      </p:sp>
    </p:spTree>
    <p:extLst>
      <p:ext uri="{BB962C8B-B14F-4D97-AF65-F5344CB8AC3E}">
        <p14:creationId xmlns:p14="http://schemas.microsoft.com/office/powerpoint/2010/main" val="133406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Pealkiri 1"/>
          <p:cNvSpPr>
            <a:spLocks noGrp="1"/>
          </p:cNvSpPr>
          <p:nvPr>
            <p:ph type="title"/>
          </p:nvPr>
        </p:nvSpPr>
        <p:spPr>
          <a:xfrm>
            <a:off x="722313" y="4406900"/>
            <a:ext cx="7772400" cy="1362075"/>
          </a:xfrm>
        </p:spPr>
        <p:txBody>
          <a:bodyPr anchor="t"/>
          <a:lstStyle>
            <a:lvl1pPr algn="l">
              <a:defRPr sz="4000" b="1" cap="all"/>
            </a:lvl1pPr>
          </a:lstStyle>
          <a:p>
            <a:r>
              <a:rPr lang="et-EE"/>
              <a:t>Muutke tiitli laadi</a:t>
            </a:r>
          </a:p>
        </p:txBody>
      </p:sp>
      <p:sp>
        <p:nvSpPr>
          <p:cNvPr id="3" name="Teksti kohatäid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a:t>Muutke teksti laade</a:t>
            </a:r>
          </a:p>
        </p:txBody>
      </p:sp>
      <p:sp>
        <p:nvSpPr>
          <p:cNvPr id="4" name="Kuupäeva kohatäide 3"/>
          <p:cNvSpPr>
            <a:spLocks noGrp="1"/>
          </p:cNvSpPr>
          <p:nvPr>
            <p:ph type="dt" sz="half" idx="10"/>
          </p:nvPr>
        </p:nvSpPr>
        <p:spPr/>
        <p:txBody>
          <a:bodyPr/>
          <a:lstStyle/>
          <a:p>
            <a:fld id="{C71251BA-C50E-4C89-8947-EA4277D85058}" type="datetimeFigureOut">
              <a:rPr lang="et-EE" smtClean="0"/>
              <a:t>16.02.2023</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1D80FA73-F926-432D-8DBA-98628831DE16}" type="slidenum">
              <a:rPr lang="et-EE" smtClean="0"/>
              <a:t>‹#›</a:t>
            </a:fld>
            <a:endParaRPr lang="et-EE"/>
          </a:p>
        </p:txBody>
      </p:sp>
    </p:spTree>
    <p:extLst>
      <p:ext uri="{BB962C8B-B14F-4D97-AF65-F5344CB8AC3E}">
        <p14:creationId xmlns:p14="http://schemas.microsoft.com/office/powerpoint/2010/main" val="4168363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tiitli laadi</a:t>
            </a:r>
          </a:p>
        </p:txBody>
      </p:sp>
      <p:sp>
        <p:nvSpPr>
          <p:cNvPr id="3" name="Sisu kohatäid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Sisu kohatäid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5" name="Kuupäeva kohatäide 4"/>
          <p:cNvSpPr>
            <a:spLocks noGrp="1"/>
          </p:cNvSpPr>
          <p:nvPr>
            <p:ph type="dt" sz="half" idx="10"/>
          </p:nvPr>
        </p:nvSpPr>
        <p:spPr/>
        <p:txBody>
          <a:bodyPr/>
          <a:lstStyle/>
          <a:p>
            <a:fld id="{C71251BA-C50E-4C89-8947-EA4277D85058}" type="datetimeFigureOut">
              <a:rPr lang="et-EE" smtClean="0"/>
              <a:t>16.02.2023</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1D80FA73-F926-432D-8DBA-98628831DE16}" type="slidenum">
              <a:rPr lang="et-EE" smtClean="0"/>
              <a:t>‹#›</a:t>
            </a:fld>
            <a:endParaRPr lang="et-EE"/>
          </a:p>
        </p:txBody>
      </p:sp>
    </p:spTree>
    <p:extLst>
      <p:ext uri="{BB962C8B-B14F-4D97-AF65-F5344CB8AC3E}">
        <p14:creationId xmlns:p14="http://schemas.microsoft.com/office/powerpoint/2010/main" val="1659173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lvl1pPr>
              <a:defRPr/>
            </a:lvl1pPr>
          </a:lstStyle>
          <a:p>
            <a:r>
              <a:rPr lang="et-EE"/>
              <a:t>Muutke tiitli laadi</a:t>
            </a:r>
          </a:p>
        </p:txBody>
      </p:sp>
      <p:sp>
        <p:nvSpPr>
          <p:cNvPr id="3" name="Teksti kohatäid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Muutke teksti laade</a:t>
            </a:r>
          </a:p>
        </p:txBody>
      </p:sp>
      <p:sp>
        <p:nvSpPr>
          <p:cNvPr id="4" name="Sisu kohatäid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5" name="Teksti kohatäid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Muutke teksti laade</a:t>
            </a:r>
          </a:p>
        </p:txBody>
      </p:sp>
      <p:sp>
        <p:nvSpPr>
          <p:cNvPr id="6" name="Sisu kohatäid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7" name="Kuupäeva kohatäide 6"/>
          <p:cNvSpPr>
            <a:spLocks noGrp="1"/>
          </p:cNvSpPr>
          <p:nvPr>
            <p:ph type="dt" sz="half" idx="10"/>
          </p:nvPr>
        </p:nvSpPr>
        <p:spPr/>
        <p:txBody>
          <a:bodyPr/>
          <a:lstStyle/>
          <a:p>
            <a:fld id="{C71251BA-C50E-4C89-8947-EA4277D85058}" type="datetimeFigureOut">
              <a:rPr lang="et-EE" smtClean="0"/>
              <a:t>16.02.2023</a:t>
            </a:fld>
            <a:endParaRPr lang="et-EE"/>
          </a:p>
        </p:txBody>
      </p:sp>
      <p:sp>
        <p:nvSpPr>
          <p:cNvPr id="8" name="Jaluse kohatäide 7"/>
          <p:cNvSpPr>
            <a:spLocks noGrp="1"/>
          </p:cNvSpPr>
          <p:nvPr>
            <p:ph type="ftr" sz="quarter" idx="11"/>
          </p:nvPr>
        </p:nvSpPr>
        <p:spPr/>
        <p:txBody>
          <a:bodyPr/>
          <a:lstStyle/>
          <a:p>
            <a:endParaRPr lang="et-EE"/>
          </a:p>
        </p:txBody>
      </p:sp>
      <p:sp>
        <p:nvSpPr>
          <p:cNvPr id="9" name="Slaidinumbri kohatäide 8"/>
          <p:cNvSpPr>
            <a:spLocks noGrp="1"/>
          </p:cNvSpPr>
          <p:nvPr>
            <p:ph type="sldNum" sz="quarter" idx="12"/>
          </p:nvPr>
        </p:nvSpPr>
        <p:spPr/>
        <p:txBody>
          <a:bodyPr/>
          <a:lstStyle/>
          <a:p>
            <a:fld id="{1D80FA73-F926-432D-8DBA-98628831DE16}" type="slidenum">
              <a:rPr lang="et-EE" smtClean="0"/>
              <a:t>‹#›</a:t>
            </a:fld>
            <a:endParaRPr lang="et-EE"/>
          </a:p>
        </p:txBody>
      </p:sp>
    </p:spTree>
    <p:extLst>
      <p:ext uri="{BB962C8B-B14F-4D97-AF65-F5344CB8AC3E}">
        <p14:creationId xmlns:p14="http://schemas.microsoft.com/office/powerpoint/2010/main" val="3117772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tiitli laadi</a:t>
            </a:r>
          </a:p>
        </p:txBody>
      </p:sp>
      <p:sp>
        <p:nvSpPr>
          <p:cNvPr id="3" name="Kuupäeva kohatäide 2"/>
          <p:cNvSpPr>
            <a:spLocks noGrp="1"/>
          </p:cNvSpPr>
          <p:nvPr>
            <p:ph type="dt" sz="half" idx="10"/>
          </p:nvPr>
        </p:nvSpPr>
        <p:spPr/>
        <p:txBody>
          <a:bodyPr/>
          <a:lstStyle/>
          <a:p>
            <a:fld id="{C71251BA-C50E-4C89-8947-EA4277D85058}" type="datetimeFigureOut">
              <a:rPr lang="et-EE" smtClean="0"/>
              <a:t>16.02.2023</a:t>
            </a:fld>
            <a:endParaRPr lang="et-EE"/>
          </a:p>
        </p:txBody>
      </p:sp>
      <p:sp>
        <p:nvSpPr>
          <p:cNvPr id="4" name="Jaluse kohatäide 3"/>
          <p:cNvSpPr>
            <a:spLocks noGrp="1"/>
          </p:cNvSpPr>
          <p:nvPr>
            <p:ph type="ftr" sz="quarter" idx="11"/>
          </p:nvPr>
        </p:nvSpPr>
        <p:spPr/>
        <p:txBody>
          <a:bodyPr/>
          <a:lstStyle/>
          <a:p>
            <a:endParaRPr lang="et-EE"/>
          </a:p>
        </p:txBody>
      </p:sp>
      <p:sp>
        <p:nvSpPr>
          <p:cNvPr id="5" name="Slaidinumbri kohatäide 4"/>
          <p:cNvSpPr>
            <a:spLocks noGrp="1"/>
          </p:cNvSpPr>
          <p:nvPr>
            <p:ph type="sldNum" sz="quarter" idx="12"/>
          </p:nvPr>
        </p:nvSpPr>
        <p:spPr/>
        <p:txBody>
          <a:bodyPr/>
          <a:lstStyle/>
          <a:p>
            <a:fld id="{1D80FA73-F926-432D-8DBA-98628831DE16}" type="slidenum">
              <a:rPr lang="et-EE" smtClean="0"/>
              <a:t>‹#›</a:t>
            </a:fld>
            <a:endParaRPr lang="et-EE"/>
          </a:p>
        </p:txBody>
      </p:sp>
    </p:spTree>
    <p:extLst>
      <p:ext uri="{BB962C8B-B14F-4D97-AF65-F5344CB8AC3E}">
        <p14:creationId xmlns:p14="http://schemas.microsoft.com/office/powerpoint/2010/main" val="2025247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1"/>
          <p:cNvSpPr>
            <a:spLocks noGrp="1"/>
          </p:cNvSpPr>
          <p:nvPr>
            <p:ph type="dt" sz="half" idx="10"/>
          </p:nvPr>
        </p:nvSpPr>
        <p:spPr/>
        <p:txBody>
          <a:bodyPr/>
          <a:lstStyle/>
          <a:p>
            <a:fld id="{C71251BA-C50E-4C89-8947-EA4277D85058}" type="datetimeFigureOut">
              <a:rPr lang="et-EE" smtClean="0"/>
              <a:t>16.02.2023</a:t>
            </a:fld>
            <a:endParaRPr lang="et-EE"/>
          </a:p>
        </p:txBody>
      </p:sp>
      <p:sp>
        <p:nvSpPr>
          <p:cNvPr id="3" name="Jaluse kohatäide 2"/>
          <p:cNvSpPr>
            <a:spLocks noGrp="1"/>
          </p:cNvSpPr>
          <p:nvPr>
            <p:ph type="ftr" sz="quarter" idx="11"/>
          </p:nvPr>
        </p:nvSpPr>
        <p:spPr/>
        <p:txBody>
          <a:bodyPr/>
          <a:lstStyle/>
          <a:p>
            <a:endParaRPr lang="et-EE"/>
          </a:p>
        </p:txBody>
      </p:sp>
      <p:sp>
        <p:nvSpPr>
          <p:cNvPr id="4" name="Slaidinumbri kohatäide 3"/>
          <p:cNvSpPr>
            <a:spLocks noGrp="1"/>
          </p:cNvSpPr>
          <p:nvPr>
            <p:ph type="sldNum" sz="quarter" idx="12"/>
          </p:nvPr>
        </p:nvSpPr>
        <p:spPr/>
        <p:txBody>
          <a:bodyPr/>
          <a:lstStyle/>
          <a:p>
            <a:fld id="{1D80FA73-F926-432D-8DBA-98628831DE16}" type="slidenum">
              <a:rPr lang="et-EE" smtClean="0"/>
              <a:t>‹#›</a:t>
            </a:fld>
            <a:endParaRPr lang="et-EE"/>
          </a:p>
        </p:txBody>
      </p:sp>
    </p:spTree>
    <p:extLst>
      <p:ext uri="{BB962C8B-B14F-4D97-AF65-F5344CB8AC3E}">
        <p14:creationId xmlns:p14="http://schemas.microsoft.com/office/powerpoint/2010/main" val="3697631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457200" y="273050"/>
            <a:ext cx="3008313" cy="1162050"/>
          </a:xfrm>
        </p:spPr>
        <p:txBody>
          <a:bodyPr anchor="b"/>
          <a:lstStyle>
            <a:lvl1pPr algn="l">
              <a:defRPr sz="2000" b="1"/>
            </a:lvl1pPr>
          </a:lstStyle>
          <a:p>
            <a:r>
              <a:rPr lang="et-EE"/>
              <a:t>Muutke tiitli laadi</a:t>
            </a:r>
          </a:p>
        </p:txBody>
      </p:sp>
      <p:sp>
        <p:nvSpPr>
          <p:cNvPr id="3" name="Sisu kohatäid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Teksti kohatäid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Muutke teksti laade</a:t>
            </a:r>
          </a:p>
        </p:txBody>
      </p:sp>
      <p:sp>
        <p:nvSpPr>
          <p:cNvPr id="5" name="Kuupäeva kohatäide 4"/>
          <p:cNvSpPr>
            <a:spLocks noGrp="1"/>
          </p:cNvSpPr>
          <p:nvPr>
            <p:ph type="dt" sz="half" idx="10"/>
          </p:nvPr>
        </p:nvSpPr>
        <p:spPr/>
        <p:txBody>
          <a:bodyPr/>
          <a:lstStyle/>
          <a:p>
            <a:fld id="{C71251BA-C50E-4C89-8947-EA4277D85058}" type="datetimeFigureOut">
              <a:rPr lang="et-EE" smtClean="0"/>
              <a:t>16.02.2023</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1D80FA73-F926-432D-8DBA-98628831DE16}" type="slidenum">
              <a:rPr lang="et-EE" smtClean="0"/>
              <a:t>‹#›</a:t>
            </a:fld>
            <a:endParaRPr lang="et-EE"/>
          </a:p>
        </p:txBody>
      </p:sp>
    </p:spTree>
    <p:extLst>
      <p:ext uri="{BB962C8B-B14F-4D97-AF65-F5344CB8AC3E}">
        <p14:creationId xmlns:p14="http://schemas.microsoft.com/office/powerpoint/2010/main" val="3500017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p:cNvSpPr>
            <a:spLocks noGrp="1"/>
          </p:cNvSpPr>
          <p:nvPr>
            <p:ph type="title"/>
          </p:nvPr>
        </p:nvSpPr>
        <p:spPr>
          <a:xfrm>
            <a:off x="1792288" y="4800600"/>
            <a:ext cx="5486400" cy="566738"/>
          </a:xfrm>
        </p:spPr>
        <p:txBody>
          <a:bodyPr anchor="b"/>
          <a:lstStyle>
            <a:lvl1pPr algn="l">
              <a:defRPr sz="2000" b="1"/>
            </a:lvl1pPr>
          </a:lstStyle>
          <a:p>
            <a:r>
              <a:rPr lang="et-EE"/>
              <a:t>Muutke tiitli laadi</a:t>
            </a:r>
          </a:p>
        </p:txBody>
      </p:sp>
      <p:sp>
        <p:nvSpPr>
          <p:cNvPr id="3" name="Pildi kohatäi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ksti kohatäid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Muutke teksti laade</a:t>
            </a:r>
          </a:p>
        </p:txBody>
      </p:sp>
      <p:sp>
        <p:nvSpPr>
          <p:cNvPr id="5" name="Kuupäeva kohatäide 4"/>
          <p:cNvSpPr>
            <a:spLocks noGrp="1"/>
          </p:cNvSpPr>
          <p:nvPr>
            <p:ph type="dt" sz="half" idx="10"/>
          </p:nvPr>
        </p:nvSpPr>
        <p:spPr/>
        <p:txBody>
          <a:bodyPr/>
          <a:lstStyle/>
          <a:p>
            <a:fld id="{C71251BA-C50E-4C89-8947-EA4277D85058}" type="datetimeFigureOut">
              <a:rPr lang="et-EE" smtClean="0"/>
              <a:t>16.02.2023</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1D80FA73-F926-432D-8DBA-98628831DE16}" type="slidenum">
              <a:rPr lang="et-EE" smtClean="0"/>
              <a:t>‹#›</a:t>
            </a:fld>
            <a:endParaRPr lang="et-EE"/>
          </a:p>
        </p:txBody>
      </p:sp>
    </p:spTree>
    <p:extLst>
      <p:ext uri="{BB962C8B-B14F-4D97-AF65-F5344CB8AC3E}">
        <p14:creationId xmlns:p14="http://schemas.microsoft.com/office/powerpoint/2010/main" val="2849906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ealkirja kohatäid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t-EE"/>
              <a:t>Muutke tiitli laadi</a:t>
            </a:r>
          </a:p>
        </p:txBody>
      </p:sp>
      <p:sp>
        <p:nvSpPr>
          <p:cNvPr id="3" name="Teksti kohatäid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1251BA-C50E-4C89-8947-EA4277D85058}" type="datetimeFigureOut">
              <a:rPr lang="et-EE" smtClean="0"/>
              <a:t>16.02.2023</a:t>
            </a:fld>
            <a:endParaRPr lang="et-EE"/>
          </a:p>
        </p:txBody>
      </p:sp>
      <p:sp>
        <p:nvSpPr>
          <p:cNvPr id="5" name="Jaluse kohatäid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aidinumbri kohatä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80FA73-F926-432D-8DBA-98628831DE16}" type="slidenum">
              <a:rPr lang="et-EE" smtClean="0"/>
              <a:t>‹#›</a:t>
            </a:fld>
            <a:endParaRPr lang="et-EE"/>
          </a:p>
        </p:txBody>
      </p:sp>
    </p:spTree>
    <p:extLst>
      <p:ext uri="{BB962C8B-B14F-4D97-AF65-F5344CB8AC3E}">
        <p14:creationId xmlns:p14="http://schemas.microsoft.com/office/powerpoint/2010/main" val="3865027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riigiteataja.ee/akt/123032015210?leiaKehtiv#para28"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emta.ee/et/eraklient/tulu-deklareerimine/deklaratsioonide-vormid"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emta.ee/eraklient/maksud-ja-tasumine/maksustatavad-tulu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riigiteataja.ee/akt/113032014050?leiaKehtiv"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emta.ee/eraklient/maksud-ja-tasumine/tulu-deklareerimine/deklaratsioonide-vormid-ja-nende-taitmise-juhised" TargetMode="External"/><Relationship Id="rId2" Type="http://schemas.openxmlformats.org/officeDocument/2006/relationships/hyperlink" Target="https://maasikas.emta.ee/login/?lang=et"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riigiteataja.ee/akt/113032014050?leiaKehtiv#para9"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ariregister.rik.ee/"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www.riigiteataja.ee/akt/124122016001"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pilvebyroo.ee/kingitus/"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www.riigiteataja.ee/akt/128122018051?leiaKehtiv#para37lg7"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www.riigiteataja.ee/akt/128122018051?leiaKehtiv#para3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www.emta.ee/eraklient/maksud-ja-tasumine/tulu-deklareerimine/deklaratsioonide-vormid-ja-nende-taitmise-juhised#vorm-e"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www.emta.ee/et/emta_login/nojs"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www.emta.ee/et/eraklient/tulu-deklareerimine/tuludeklaratsiooni-esitamine/deklaratsioonide-vormid"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hyperlink" Target="https://www.riigiteataja.ee/akt/129122012031?leiaKehtiv#para34" TargetMode="External"/><Relationship Id="rId2" Type="http://schemas.openxmlformats.org/officeDocument/2006/relationships/hyperlink" Target="https://www.riigiteataja.ee/akt/117042013014?leiaKehtiv#para111"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www.emta.ee/et/emta_login/nojs"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www.riigiteataja.ee/akt/117042013014?leiaKehtiv#ptk16"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hyperlink" Target="https://www.riigiteataja.ee/akt/128122018051?leiaKehtiv#para35" TargetMode="External"/><Relationship Id="rId2" Type="http://schemas.openxmlformats.org/officeDocument/2006/relationships/hyperlink" Target="https://www.riigiteataja.ee/akt/119032015065?leiaKehtiv#para32lg1"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a:xfrm>
            <a:off x="611560" y="764704"/>
            <a:ext cx="7772400" cy="1470025"/>
          </a:xfrm>
        </p:spPr>
        <p:txBody>
          <a:bodyPr>
            <a:normAutofit/>
          </a:bodyPr>
          <a:lstStyle/>
          <a:p>
            <a:r>
              <a:rPr lang="fi-FI" sz="3200" b="1" dirty="0">
                <a:latin typeface="Tahoma" panose="020B0604030504040204" pitchFamily="34" charset="0"/>
                <a:ea typeface="Tahoma" panose="020B0604030504040204" pitchFamily="34" charset="0"/>
                <a:cs typeface="Tahoma" panose="020B0604030504040204" pitchFamily="34" charset="0"/>
              </a:rPr>
              <a:t>„FIE raamatupidamine ja tuludeklaratsiooni täitmine“</a:t>
            </a:r>
            <a:endParaRPr lang="et-EE" sz="3200" b="1" dirty="0">
              <a:latin typeface="Tahoma" panose="020B0604030504040204" pitchFamily="34" charset="0"/>
              <a:ea typeface="Tahoma" panose="020B0604030504040204" pitchFamily="34" charset="0"/>
              <a:cs typeface="Tahoma" panose="020B0604030504040204" pitchFamily="34" charset="0"/>
            </a:endParaRPr>
          </a:p>
        </p:txBody>
      </p:sp>
      <p:sp>
        <p:nvSpPr>
          <p:cNvPr id="3" name="Alapealkiri 2"/>
          <p:cNvSpPr>
            <a:spLocks noGrp="1"/>
          </p:cNvSpPr>
          <p:nvPr>
            <p:ph type="subTitle" idx="1"/>
          </p:nvPr>
        </p:nvSpPr>
        <p:spPr/>
        <p:txBody>
          <a:bodyPr/>
          <a:lstStyle/>
          <a:p>
            <a:r>
              <a:rPr lang="et-EE" b="1" dirty="0">
                <a:latin typeface="Tahoma" panose="020B0604030504040204" pitchFamily="34" charset="0"/>
                <a:ea typeface="Tahoma" panose="020B0604030504040204" pitchFamily="34" charset="0"/>
                <a:cs typeface="Tahoma" panose="020B0604030504040204" pitchFamily="34" charset="0"/>
              </a:rPr>
              <a:t>KOOLITAJA: AINO VOORO</a:t>
            </a:r>
          </a:p>
          <a:p>
            <a:r>
              <a:rPr lang="et-EE" b="1" dirty="0">
                <a:latin typeface="Tahoma" panose="020B0604030504040204" pitchFamily="34" charset="0"/>
                <a:ea typeface="Tahoma" panose="020B0604030504040204" pitchFamily="34" charset="0"/>
                <a:cs typeface="Tahoma" panose="020B0604030504040204" pitchFamily="34" charset="0"/>
              </a:rPr>
              <a:t> </a:t>
            </a:r>
          </a:p>
        </p:txBody>
      </p:sp>
      <p:pic>
        <p:nvPicPr>
          <p:cNvPr id="5" name="Picture 4" descr="A picture containing drawing&#10;&#10;Description automatically generated">
            <a:extLst>
              <a:ext uri="{FF2B5EF4-FFF2-40B4-BE49-F238E27FC236}">
                <a16:creationId xmlns:a16="http://schemas.microsoft.com/office/drawing/2014/main" id="{4D3333D3-172F-484D-8183-757243FC9B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49655" y="1972543"/>
            <a:ext cx="3005328" cy="1426464"/>
          </a:xfrm>
          <a:prstGeom prst="rect">
            <a:avLst/>
          </a:prstGeom>
        </p:spPr>
      </p:pic>
    </p:spTree>
    <p:extLst>
      <p:ext uri="{BB962C8B-B14F-4D97-AF65-F5344CB8AC3E}">
        <p14:creationId xmlns:p14="http://schemas.microsoft.com/office/powerpoint/2010/main" val="2943322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C8B1E-73F2-EBFA-73D3-3598694475A5}"/>
              </a:ext>
            </a:extLst>
          </p:cNvPr>
          <p:cNvSpPr>
            <a:spLocks noGrp="1"/>
          </p:cNvSpPr>
          <p:nvPr>
            <p:ph type="title"/>
          </p:nvPr>
        </p:nvSpPr>
        <p:spPr/>
        <p:txBody>
          <a:bodyPr>
            <a:normAutofit fontScale="90000"/>
          </a:bodyPr>
          <a:lstStyle/>
          <a:p>
            <a:br>
              <a:rPr lang="et-EE" sz="4400" b="1" i="0" dirty="0">
                <a:effectLst/>
                <a:latin typeface="Tahoma" panose="020B0604030504040204" pitchFamily="34" charset="0"/>
                <a:ea typeface="Tahoma" panose="020B0604030504040204" pitchFamily="34" charset="0"/>
                <a:cs typeface="Tahoma" panose="020B0604030504040204" pitchFamily="34" charset="0"/>
              </a:rPr>
            </a:br>
            <a:r>
              <a:rPr lang="et-EE" sz="2700" b="1" i="0" dirty="0">
                <a:effectLst/>
                <a:latin typeface="Tahoma" panose="020B0604030504040204" pitchFamily="34" charset="0"/>
                <a:ea typeface="Tahoma" panose="020B0604030504040204" pitchFamily="34" charset="0"/>
                <a:cs typeface="Tahoma" panose="020B0604030504040204" pitchFamily="34" charset="0"/>
              </a:rPr>
              <a:t>Metsatehingud</a:t>
            </a:r>
            <a:br>
              <a:rPr lang="et-EE" sz="2700" b="1" i="0" dirty="0">
                <a:effectLst/>
                <a:latin typeface="Tahoma" panose="020B0604030504040204" pitchFamily="34" charset="0"/>
                <a:ea typeface="Tahoma" panose="020B0604030504040204" pitchFamily="34" charset="0"/>
                <a:cs typeface="Tahoma" panose="020B0604030504040204" pitchFamily="34" charset="0"/>
              </a:rPr>
            </a:br>
            <a:endParaRPr lang="et-EE" sz="2700" dirty="0"/>
          </a:p>
        </p:txBody>
      </p:sp>
      <p:sp>
        <p:nvSpPr>
          <p:cNvPr id="3" name="Content Placeholder 2">
            <a:extLst>
              <a:ext uri="{FF2B5EF4-FFF2-40B4-BE49-F238E27FC236}">
                <a16:creationId xmlns:a16="http://schemas.microsoft.com/office/drawing/2014/main" id="{48A08465-9CC0-3D77-2656-378FB4E42A57}"/>
              </a:ext>
            </a:extLst>
          </p:cNvPr>
          <p:cNvSpPr>
            <a:spLocks noGrp="1"/>
          </p:cNvSpPr>
          <p:nvPr>
            <p:ph idx="1"/>
          </p:nvPr>
        </p:nvSpPr>
        <p:spPr/>
        <p:txBody>
          <a:bodyPr>
            <a:normAutofit/>
          </a:bodyPr>
          <a:lstStyle/>
          <a:p>
            <a:pPr algn="l"/>
            <a:r>
              <a:rPr lang="et-EE" sz="20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Maksustamisel on oluline teada, </a:t>
            </a:r>
          </a:p>
          <a:p>
            <a:pPr lvl="1"/>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eraisiku vara võõrandamisega, sest maksustamise alused, maksukoormus, vara üle arvestuse pidamine ja deklareerimine on erinevad, või</a:t>
            </a:r>
          </a:p>
          <a:p>
            <a:pPr lvl="1"/>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kas tegemist on füüsilise isiku ettevõtlusega (FIE) või.</a:t>
            </a:r>
          </a:p>
          <a:p>
            <a:pPr algn="l"/>
            <a:r>
              <a:rPr lang="et-EE" sz="20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Võõrandamisena käsitletakse tehinguid, mille tulemusel </a:t>
            </a:r>
          </a:p>
          <a:p>
            <a:pPr lvl="1"/>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vara vahetab omanikku, näiteks ostu-müügitehingud, kinkimine, vahetus jms, kusjuures vahetustehingule kohaldatakse müügilepingu kohta sätestatut;</a:t>
            </a:r>
          </a:p>
          <a:p>
            <a:pPr lvl="1"/>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vahetamisel loetakse maksustatavaks tuluks vahetatava vara soetamismaksumuse ning vahetuse teel vastu saadud vara turuhinna vahe.</a:t>
            </a:r>
          </a:p>
          <a:p>
            <a:pPr marL="0" indent="0">
              <a:buNone/>
            </a:pPr>
            <a:endParaRPr lang="et-EE" dirty="0"/>
          </a:p>
        </p:txBody>
      </p:sp>
    </p:spTree>
    <p:extLst>
      <p:ext uri="{BB962C8B-B14F-4D97-AF65-F5344CB8AC3E}">
        <p14:creationId xmlns:p14="http://schemas.microsoft.com/office/powerpoint/2010/main" val="2841558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EA6F3-C11A-6F68-7BF1-E99BB3ADD394}"/>
              </a:ext>
            </a:extLst>
          </p:cNvPr>
          <p:cNvSpPr>
            <a:spLocks noGrp="1"/>
          </p:cNvSpPr>
          <p:nvPr>
            <p:ph type="title"/>
          </p:nvPr>
        </p:nvSpPr>
        <p:spPr/>
        <p:txBody>
          <a:bodyPr>
            <a:normAutofit/>
          </a:bodyPr>
          <a:lstStyle/>
          <a:p>
            <a:br>
              <a:rPr lang="et-EE" sz="2400" b="1" dirty="0">
                <a:solidFill>
                  <a:srgbClr val="000000"/>
                </a:solidFill>
                <a:latin typeface="Tahoma" panose="020B0604030504040204" pitchFamily="34" charset="0"/>
                <a:ea typeface="Tahoma" panose="020B0604030504040204" pitchFamily="34" charset="0"/>
                <a:cs typeface="Tahoma" panose="020B0604030504040204" pitchFamily="34" charset="0"/>
              </a:rPr>
            </a:br>
            <a:r>
              <a:rPr lang="et-EE" sz="2400" b="1" dirty="0">
                <a:solidFill>
                  <a:srgbClr val="000000"/>
                </a:solidFill>
                <a:latin typeface="Tahoma" panose="020B0604030504040204" pitchFamily="34" charset="0"/>
                <a:ea typeface="Tahoma" panose="020B0604030504040204" pitchFamily="34" charset="0"/>
                <a:cs typeface="Tahoma" panose="020B0604030504040204" pitchFamily="34" charset="0"/>
              </a:rPr>
              <a:t>M</a:t>
            </a:r>
            <a:r>
              <a:rPr lang="et-EE" sz="24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etsaomanik on füüsiline isik (eraisik)</a:t>
            </a:r>
            <a:endParaRPr lang="et-EE"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29895F7B-E639-4CE4-8CE9-2D25C42D6514}"/>
              </a:ext>
            </a:extLst>
          </p:cNvPr>
          <p:cNvSpPr>
            <a:spLocks noGrp="1"/>
          </p:cNvSpPr>
          <p:nvPr>
            <p:ph idx="1"/>
          </p:nvPr>
        </p:nvSpPr>
        <p:spPr/>
        <p:txBody>
          <a:bodyPr>
            <a:normAutofit fontScale="92500" lnSpcReduction="10000"/>
          </a:bodyPr>
          <a:lstStyle/>
          <a:p>
            <a:pPr algn="l"/>
            <a:r>
              <a:rPr lang="et-EE" sz="22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Füüsiline isik (eraisik) müüb</a:t>
            </a:r>
          </a:p>
          <a:p>
            <a:pPr lvl="1"/>
            <a:r>
              <a:rPr lang="et-EE" sz="22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raieõigust, </a:t>
            </a:r>
          </a:p>
          <a:p>
            <a:pPr lvl="1"/>
            <a:r>
              <a:rPr lang="et-EE" sz="22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metsamaterjali või </a:t>
            </a:r>
          </a:p>
          <a:p>
            <a:pPr lvl="1"/>
            <a:r>
              <a:rPr lang="et-EE" sz="22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sai Natura 2000 erametsamaa toetust, deklareerib ta saadud tulu tuludeklaratsiooni vormi A tabelis 6.2. </a:t>
            </a:r>
          </a:p>
          <a:p>
            <a:pPr marL="457200" lvl="1" indent="0">
              <a:buNone/>
            </a:pPr>
            <a:r>
              <a:rPr lang="et-EE" sz="22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Kulude ja tulude edasikandmise arvestus toimub tabeli 6.2 lisatabelis.</a:t>
            </a:r>
          </a:p>
          <a:p>
            <a:pPr algn="l">
              <a:buFont typeface="Arial" panose="020B0604020202020204" pitchFamily="34" charset="0"/>
              <a:buChar char="•"/>
            </a:pPr>
            <a:r>
              <a:rPr lang="et-EE" sz="22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Kui metsa müüakse eraisikuna, on tegemist kasuga vara võõrandamisest</a:t>
            </a:r>
            <a:r>
              <a:rPr lang="et-EE" sz="22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a:t>
            </a:r>
          </a:p>
          <a:p>
            <a:pPr algn="l">
              <a:buFont typeface="Arial" panose="020B0604020202020204" pitchFamily="34" charset="0"/>
              <a:buChar char="•"/>
            </a:pPr>
            <a:r>
              <a:rPr lang="et-EE" sz="22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Kasu vara võõrandamisest on müüdud vara soetamismaksumuse ja müügihinna vahe. </a:t>
            </a:r>
          </a:p>
          <a:p>
            <a:pPr algn="l">
              <a:buFont typeface="Arial" panose="020B0604020202020204" pitchFamily="34" charset="0"/>
              <a:buChar char="•"/>
            </a:pPr>
            <a:r>
              <a:rPr lang="et-EE" sz="22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Kasust saab maha arvata vara müügiga otseselt seotud kulud.</a:t>
            </a:r>
          </a:p>
          <a:p>
            <a:pPr algn="l">
              <a:buFont typeface="Arial" panose="020B0604020202020204" pitchFamily="34" charset="0"/>
              <a:buChar char="•"/>
            </a:pPr>
            <a:r>
              <a:rPr lang="et-EE" sz="22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Kasu kuulub maksustamisele ainult tulumaksuga ning sotsiaalmaksu ei tasuta.</a:t>
            </a:r>
          </a:p>
          <a:p>
            <a:endParaRPr lang="et-EE" dirty="0"/>
          </a:p>
        </p:txBody>
      </p:sp>
    </p:spTree>
    <p:extLst>
      <p:ext uri="{BB962C8B-B14F-4D97-AF65-F5344CB8AC3E}">
        <p14:creationId xmlns:p14="http://schemas.microsoft.com/office/powerpoint/2010/main" val="2609130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82AFF-D486-A52C-E2EE-2A773CF053E1}"/>
              </a:ext>
            </a:extLst>
          </p:cNvPr>
          <p:cNvSpPr>
            <a:spLocks noGrp="1"/>
          </p:cNvSpPr>
          <p:nvPr>
            <p:ph type="title"/>
          </p:nvPr>
        </p:nvSpPr>
        <p:spPr/>
        <p:txBody>
          <a:bodyPr>
            <a:normAutofit fontScale="90000"/>
          </a:bodyPr>
          <a:lstStyle/>
          <a:p>
            <a:br>
              <a:rPr lang="et-EE" sz="24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br>
            <a:r>
              <a:rPr lang="et-EE" sz="24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Tuludeklaratsiooni esitamisel kehtivad järgmised soodustused:</a:t>
            </a:r>
            <a:endParaRPr lang="et-EE"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D5A4E613-E808-F432-EC9A-E62D3009A699}"/>
              </a:ext>
            </a:extLst>
          </p:cNvPr>
          <p:cNvSpPr>
            <a:spLocks noGrp="1"/>
          </p:cNvSpPr>
          <p:nvPr>
            <p:ph idx="1"/>
          </p:nvPr>
        </p:nvSpPr>
        <p:spPr/>
        <p:txBody>
          <a:bodyPr>
            <a:normAutofit/>
          </a:bodyPr>
          <a:lstStyle/>
          <a:p>
            <a:pPr algn="l">
              <a:buFont typeface="Arial" panose="020B0604020202020204" pitchFamily="34" charset="0"/>
              <a:buChar char="•"/>
            </a:pP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saadud tulust on võimalik maha arvata ka metsa majandamisega seotud kulud, kui tegemist on metsa majandamisega metsaseaduse tähenduses</a:t>
            </a:r>
          </a:p>
          <a:p>
            <a:pPr algn="l">
              <a:buFont typeface="Arial" panose="020B0604020202020204" pitchFamily="34" charset="0"/>
              <a:buChar char="•"/>
            </a:pP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kulud saab maha arvata kulu tegemise aasta tulust või kolmel järgneval aastal</a:t>
            </a:r>
          </a:p>
          <a:p>
            <a:pPr algn="l">
              <a:buFont typeface="Arial" panose="020B0604020202020204" pitchFamily="34" charset="0"/>
              <a:buChar char="•"/>
            </a:pP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saadud kasu võib edasi kanda kuni kolmele järgnevale aastale</a:t>
            </a:r>
          </a:p>
          <a:p>
            <a:pPr algn="l">
              <a:buFont typeface="Arial" panose="020B0604020202020204" pitchFamily="34" charset="0"/>
              <a:buChar char="•"/>
            </a:pP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maksustamisperioodil saab täiendavalt maha arvata kuni 5000 eurot</a:t>
            </a:r>
          </a:p>
          <a:p>
            <a:pPr algn="l">
              <a:buFont typeface="Arial" panose="020B0604020202020204" pitchFamily="34" charset="0"/>
              <a:buChar char="•"/>
            </a:pP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tulu saamise aastal saab tulust maha arvata ka müüdud osa soetamismaksumuse</a:t>
            </a:r>
          </a:p>
          <a:p>
            <a:pPr marL="0" indent="0">
              <a:buNone/>
            </a:pPr>
            <a:endParaRPr lang="et-EE" dirty="0"/>
          </a:p>
        </p:txBody>
      </p:sp>
    </p:spTree>
    <p:extLst>
      <p:ext uri="{BB962C8B-B14F-4D97-AF65-F5344CB8AC3E}">
        <p14:creationId xmlns:p14="http://schemas.microsoft.com/office/powerpoint/2010/main" val="3108026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310C0-BAEA-AFCE-B8AD-96223B3B3C16}"/>
              </a:ext>
            </a:extLst>
          </p:cNvPr>
          <p:cNvSpPr>
            <a:spLocks noGrp="1"/>
          </p:cNvSpPr>
          <p:nvPr>
            <p:ph type="title"/>
          </p:nvPr>
        </p:nvSpPr>
        <p:spPr/>
        <p:txBody>
          <a:bodyPr>
            <a:normAutofit/>
          </a:bodyPr>
          <a:lstStyle/>
          <a:p>
            <a:r>
              <a:rPr lang="et-EE" sz="24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Metsamaterjali liigitatamine</a:t>
            </a:r>
            <a:endParaRPr lang="et-EE" sz="2400" b="1" dirty="0"/>
          </a:p>
        </p:txBody>
      </p:sp>
      <p:sp>
        <p:nvSpPr>
          <p:cNvPr id="3" name="Content Placeholder 2">
            <a:extLst>
              <a:ext uri="{FF2B5EF4-FFF2-40B4-BE49-F238E27FC236}">
                <a16:creationId xmlns:a16="http://schemas.microsoft.com/office/drawing/2014/main" id="{AD8565B6-82E2-BBDC-5962-24F8A07117B7}"/>
              </a:ext>
            </a:extLst>
          </p:cNvPr>
          <p:cNvSpPr>
            <a:spLocks noGrp="1"/>
          </p:cNvSpPr>
          <p:nvPr>
            <p:ph idx="1"/>
          </p:nvPr>
        </p:nvSpPr>
        <p:spPr/>
        <p:txBody>
          <a:bodyPr>
            <a:normAutofit/>
          </a:bodyPr>
          <a:lstStyle/>
          <a:p>
            <a:pPr marL="0" indent="0" algn="l">
              <a:buNone/>
            </a:pPr>
            <a:r>
              <a:rPr lang="et-EE" sz="22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Metsamaterjali liigitatakse </a:t>
            </a:r>
          </a:p>
          <a:p>
            <a:pPr algn="l">
              <a:buFont typeface="Arial" panose="020B0604020202020204" pitchFamily="34" charset="0"/>
              <a:buChar char="•"/>
            </a:pPr>
            <a:r>
              <a:rPr lang="et-EE" sz="22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prussid, lauad, lõhutud küttepuud, hakkepuit, keemiliselt töödeldud metsamaterjal jms materjaliks. </a:t>
            </a:r>
          </a:p>
          <a:p>
            <a:pPr algn="l">
              <a:buFont typeface="Arial" panose="020B0604020202020204" pitchFamily="34" charset="0"/>
              <a:buChar char="•"/>
            </a:pPr>
            <a:r>
              <a:rPr lang="et-EE" sz="22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töödeldud metsamaterjali võõrandamise korral lähtutakse maksustamise üldpõhimõttest, s.t tegemist on kas vara võõrandamisega või ettevõtlusega. </a:t>
            </a:r>
          </a:p>
          <a:p>
            <a:pPr algn="l">
              <a:buFont typeface="Arial" panose="020B0604020202020204" pitchFamily="34" charset="0"/>
              <a:buChar char="•"/>
            </a:pPr>
            <a:r>
              <a:rPr lang="et-EE" sz="2200" dirty="0">
                <a:solidFill>
                  <a:srgbClr val="000000"/>
                </a:solidFill>
                <a:latin typeface="Tahoma" panose="020B0604030504040204" pitchFamily="34" charset="0"/>
                <a:ea typeface="Tahoma" panose="020B0604030504040204" pitchFamily="34" charset="0"/>
                <a:cs typeface="Tahoma" panose="020B0604030504040204" pitchFamily="34" charset="0"/>
              </a:rPr>
              <a:t>k</a:t>
            </a:r>
            <a:r>
              <a:rPr lang="et-EE" sz="22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asvava metsa raieõiguse ja raiutud metsamaterjali müügist saadud kasu maksustamise erikorda ei saa töödeldud metsamaterjali müügitulu maksustamisel kasutada. </a:t>
            </a:r>
          </a:p>
          <a:p>
            <a:pPr algn="l">
              <a:buFont typeface="Arial" panose="020B0604020202020204" pitchFamily="34" charset="0"/>
              <a:buChar char="•"/>
            </a:pPr>
            <a:r>
              <a:rPr lang="et-EE" sz="22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Töödeldud metsamaterjali võõrandamisel ei saa täiendavat mahaarvamist 5000 eurot arvesse võtta.</a:t>
            </a:r>
          </a:p>
          <a:p>
            <a:pPr marL="0" indent="0">
              <a:buNone/>
            </a:pPr>
            <a:endParaRPr lang="et-EE" dirty="0"/>
          </a:p>
        </p:txBody>
      </p:sp>
    </p:spTree>
    <p:extLst>
      <p:ext uri="{BB962C8B-B14F-4D97-AF65-F5344CB8AC3E}">
        <p14:creationId xmlns:p14="http://schemas.microsoft.com/office/powerpoint/2010/main" val="1815654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E4D8AF00-D682-684B-B78D-35934DEF840E}"/>
              </a:ext>
            </a:extLst>
          </p:cNvPr>
          <p:cNvSpPr>
            <a:spLocks noGrp="1"/>
          </p:cNvSpPr>
          <p:nvPr>
            <p:ph type="title"/>
          </p:nvPr>
        </p:nvSpPr>
        <p:spPr/>
        <p:txBody>
          <a:bodyPr>
            <a:normAutofit/>
          </a:bodyPr>
          <a:lstStyle/>
          <a:p>
            <a:r>
              <a:rPr lang="et-EE" sz="24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Metsamaterjali </a:t>
            </a:r>
            <a:r>
              <a:rPr lang="et-EE" sz="2400" b="1" i="0"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liigitatamine</a:t>
            </a:r>
            <a:endParaRPr lang="et-EE" sz="2400" dirty="0"/>
          </a:p>
        </p:txBody>
      </p:sp>
      <p:sp>
        <p:nvSpPr>
          <p:cNvPr id="3" name="Sisu kohatäide 2">
            <a:extLst>
              <a:ext uri="{FF2B5EF4-FFF2-40B4-BE49-F238E27FC236}">
                <a16:creationId xmlns:a16="http://schemas.microsoft.com/office/drawing/2014/main" id="{B0D20645-387C-354C-108E-A7A963D9D9BE}"/>
              </a:ext>
            </a:extLst>
          </p:cNvPr>
          <p:cNvSpPr>
            <a:spLocks noGrp="1"/>
          </p:cNvSpPr>
          <p:nvPr>
            <p:ph idx="1"/>
          </p:nvPr>
        </p:nvSpPr>
        <p:spPr/>
        <p:txBody>
          <a:bodyPr>
            <a:normAutofit/>
          </a:bodyPr>
          <a:lstStyle/>
          <a:p>
            <a:pPr marL="0" indent="0" algn="l">
              <a:buNone/>
            </a:pPr>
            <a:r>
              <a:rPr lang="et-EE" sz="22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Metsamaterjal </a:t>
            </a:r>
            <a:r>
              <a:rPr lang="et-EE" sz="2200" b="0" i="0" u="none" strike="noStrike" dirty="0">
                <a:solidFill>
                  <a:srgbClr val="003087"/>
                </a:solidFill>
                <a:effectLst/>
                <a:latin typeface="Tahoma" panose="020B0604030504040204" pitchFamily="34" charset="0"/>
                <a:ea typeface="Tahoma" panose="020B0604030504040204" pitchFamily="34" charset="0"/>
                <a:cs typeface="Tahoma" panose="020B0604030504040204" pitchFamily="34" charset="0"/>
                <a:hlinkClick r:id="rId2" tooltip="metsaseadus"/>
              </a:rPr>
              <a:t>metsaseaduse </a:t>
            </a:r>
            <a:r>
              <a:rPr lang="et-EE" sz="22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 § 28 lg 2 tähenduses on:</a:t>
            </a:r>
          </a:p>
          <a:p>
            <a:pPr algn="l">
              <a:buFont typeface="+mj-lt"/>
              <a:buAutoNum type="arabicPeriod"/>
            </a:pPr>
            <a:r>
              <a:rPr lang="et-EE" sz="22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langetatud puu ja puutüvi</a:t>
            </a:r>
          </a:p>
          <a:p>
            <a:pPr algn="l">
              <a:buFont typeface="+mj-lt"/>
              <a:buAutoNum type="arabicPeriod"/>
            </a:pPr>
            <a:r>
              <a:rPr lang="et-EE" sz="22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puutüve </a:t>
            </a:r>
            <a:r>
              <a:rPr lang="et-EE" sz="2200" b="0" i="0"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järkamisel</a:t>
            </a:r>
            <a:r>
              <a:rPr lang="et-EE" sz="22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 saadud tüveosa</a:t>
            </a:r>
          </a:p>
          <a:p>
            <a:pPr algn="l">
              <a:buFont typeface="+mj-lt"/>
              <a:buAutoNum type="arabicPeriod"/>
            </a:pPr>
            <a:r>
              <a:rPr lang="et-EE" sz="22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raidmed</a:t>
            </a:r>
          </a:p>
          <a:p>
            <a:pPr algn="l"/>
            <a:r>
              <a:rPr lang="et-EE" sz="22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Raidmed on puu </a:t>
            </a:r>
            <a:r>
              <a:rPr lang="et-EE" sz="2200" b="0" i="0"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järkamisel</a:t>
            </a:r>
            <a:r>
              <a:rPr lang="et-EE" sz="22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 saadud latv, laasimisel saadud oksad, laasimisel saadud tüükakabad, </a:t>
            </a:r>
            <a:r>
              <a:rPr lang="et-EE" sz="2200" b="0" i="0"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alamõõdulised</a:t>
            </a:r>
            <a:r>
              <a:rPr lang="et-EE" sz="22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 notiosad ja alusmetsast raiutud puud koos okstega.</a:t>
            </a:r>
          </a:p>
          <a:p>
            <a:pPr algn="l"/>
            <a:endParaRPr lang="et-EE" sz="2200" dirty="0">
              <a:solidFill>
                <a:srgbClr val="000000"/>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Samuti võib tulu saada ka Natura 2000 erametsamaa toetusest. </a:t>
            </a:r>
          </a:p>
          <a:p>
            <a:pPr marL="0" indent="0">
              <a:buNone/>
            </a:pP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Toetus tuleb kindlasti tuludeklaratsioonis deklareerida.</a:t>
            </a:r>
          </a:p>
          <a:p>
            <a:pPr marL="0" indent="0">
              <a:buNone/>
            </a:pPr>
            <a:endParaRPr lang="et-E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66675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4B8EB-D9AA-6AD2-6C75-2D6D0EA3C406}"/>
              </a:ext>
            </a:extLst>
          </p:cNvPr>
          <p:cNvSpPr>
            <a:spLocks noGrp="1"/>
          </p:cNvSpPr>
          <p:nvPr>
            <p:ph type="title"/>
          </p:nvPr>
        </p:nvSpPr>
        <p:spPr/>
        <p:txBody>
          <a:bodyPr>
            <a:normAutofit fontScale="90000"/>
          </a:bodyPr>
          <a:lstStyle/>
          <a:p>
            <a:br>
              <a:rPr lang="et-EE" sz="2700" b="0" i="0" dirty="0">
                <a:solidFill>
                  <a:srgbClr val="003087"/>
                </a:solidFill>
                <a:effectLst/>
                <a:latin typeface="Tahoma" panose="020B0604030504040204" pitchFamily="34" charset="0"/>
                <a:ea typeface="Tahoma" panose="020B0604030504040204" pitchFamily="34" charset="0"/>
                <a:cs typeface="Tahoma" panose="020B0604030504040204" pitchFamily="34" charset="0"/>
              </a:rPr>
            </a:br>
            <a:br>
              <a:rPr lang="et-EE" sz="2700" b="0" i="0" dirty="0">
                <a:solidFill>
                  <a:srgbClr val="003087"/>
                </a:solidFill>
                <a:effectLst/>
                <a:latin typeface="Tahoma" panose="020B0604030504040204" pitchFamily="34" charset="0"/>
                <a:ea typeface="Tahoma" panose="020B0604030504040204" pitchFamily="34" charset="0"/>
                <a:cs typeface="Tahoma" panose="020B0604030504040204" pitchFamily="34" charset="0"/>
              </a:rPr>
            </a:br>
            <a:r>
              <a:rPr lang="et-EE" sz="2700" b="1" i="0" dirty="0">
                <a:effectLst/>
                <a:latin typeface="Tahoma" panose="020B0604030504040204" pitchFamily="34" charset="0"/>
                <a:ea typeface="Tahoma" panose="020B0604030504040204" pitchFamily="34" charset="0"/>
                <a:cs typeface="Tahoma" panose="020B0604030504040204" pitchFamily="34" charset="0"/>
              </a:rPr>
              <a:t>Metsaomanik on füüsilisest isikust ettevõtja</a:t>
            </a:r>
            <a:br>
              <a:rPr lang="et-EE" b="0" i="0" dirty="0">
                <a:solidFill>
                  <a:srgbClr val="003087"/>
                </a:solidFill>
                <a:effectLst/>
                <a:latin typeface="roboto" panose="02000000000000000000" pitchFamily="2" charset="0"/>
              </a:rPr>
            </a:br>
            <a:endParaRPr lang="et-EE" dirty="0"/>
          </a:p>
        </p:txBody>
      </p:sp>
      <p:sp>
        <p:nvSpPr>
          <p:cNvPr id="3" name="Content Placeholder 2">
            <a:extLst>
              <a:ext uri="{FF2B5EF4-FFF2-40B4-BE49-F238E27FC236}">
                <a16:creationId xmlns:a16="http://schemas.microsoft.com/office/drawing/2014/main" id="{FD2669D0-200D-8436-A764-F0056BB8CFE1}"/>
              </a:ext>
            </a:extLst>
          </p:cNvPr>
          <p:cNvSpPr>
            <a:spLocks noGrp="1"/>
          </p:cNvSpPr>
          <p:nvPr>
            <p:ph idx="1"/>
          </p:nvPr>
        </p:nvSpPr>
        <p:spPr/>
        <p:txBody>
          <a:bodyPr>
            <a:normAutofit/>
          </a:bodyPr>
          <a:lstStyle/>
          <a:p>
            <a:pPr algn="l"/>
            <a:r>
              <a:rPr lang="et-EE" sz="21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FIE võib talle kuuluvalt kinnisasjalt raiutud metsamaterjali ja seal kasvava metsa raieõiguse võõrandamisest saadud tulust ning Natura 2000 erametsamaa toetusest maksustamisperioodil täiendavalt maha arvata kuni 5000 eurot. </a:t>
            </a:r>
          </a:p>
          <a:p>
            <a:pPr algn="l"/>
            <a:r>
              <a:rPr lang="et-EE" sz="21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Tulust võib maha arvata kõik maksustamisperioodi jooksul maksumaksja poolt tehtud dokumentaalselt tõendatud </a:t>
            </a:r>
            <a:r>
              <a:rPr lang="et-EE" sz="21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ettevõtlusega seotud kulud </a:t>
            </a:r>
            <a:r>
              <a:rPr lang="et-EE" sz="21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(metsa kasvatamine, ülestöötamine, tehnika soetamine, palgatud tööjõud jms).</a:t>
            </a:r>
          </a:p>
          <a:p>
            <a:pPr algn="l"/>
            <a:r>
              <a:rPr lang="et-EE" sz="21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Kui võõrandatakse </a:t>
            </a:r>
            <a:r>
              <a:rPr lang="et-EE" sz="21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raieõigust või metsamaterjali ettevõtluse </a:t>
            </a:r>
            <a:r>
              <a:rPr lang="et-EE" sz="21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objektiks olevalt metsamaalt või saadakse Natura erametsamaa toetust ettevõtluses kasutatavale kinnistule, on saadud tulu ettevõtlustulu, millest saab metsamaa omanik maha arvata täiendava maksuvaba tulu kuni 5000 eurot.</a:t>
            </a:r>
          </a:p>
          <a:p>
            <a:endParaRPr lang="et-EE" dirty="0"/>
          </a:p>
        </p:txBody>
      </p:sp>
    </p:spTree>
    <p:extLst>
      <p:ext uri="{BB962C8B-B14F-4D97-AF65-F5344CB8AC3E}">
        <p14:creationId xmlns:p14="http://schemas.microsoft.com/office/powerpoint/2010/main" val="31159159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99222-A568-BA8C-D05E-3D5BD20DBC51}"/>
              </a:ext>
            </a:extLst>
          </p:cNvPr>
          <p:cNvSpPr>
            <a:spLocks noGrp="1"/>
          </p:cNvSpPr>
          <p:nvPr>
            <p:ph type="title"/>
          </p:nvPr>
        </p:nvSpPr>
        <p:spPr/>
        <p:txBody>
          <a:bodyPr>
            <a:normAutofit/>
          </a:bodyPr>
          <a:lstStyle/>
          <a:p>
            <a:r>
              <a:rPr lang="et-EE" sz="2400" b="1" i="0" dirty="0">
                <a:effectLst/>
                <a:latin typeface="Tahoma" panose="020B0604030504040204" pitchFamily="34" charset="0"/>
                <a:ea typeface="Tahoma" panose="020B0604030504040204" pitchFamily="34" charset="0"/>
                <a:cs typeface="Tahoma" panose="020B0604030504040204" pitchFamily="34" charset="0"/>
              </a:rPr>
              <a:t>Metsaomanik on füüsilisest isikust ettevõtja</a:t>
            </a:r>
            <a:endParaRPr lang="et-EE" sz="2400" dirty="0"/>
          </a:p>
        </p:txBody>
      </p:sp>
      <p:sp>
        <p:nvSpPr>
          <p:cNvPr id="3" name="Content Placeholder 2">
            <a:extLst>
              <a:ext uri="{FF2B5EF4-FFF2-40B4-BE49-F238E27FC236}">
                <a16:creationId xmlns:a16="http://schemas.microsoft.com/office/drawing/2014/main" id="{9448798C-D138-4944-0EAE-ED78A0513006}"/>
              </a:ext>
            </a:extLst>
          </p:cNvPr>
          <p:cNvSpPr>
            <a:spLocks noGrp="1"/>
          </p:cNvSpPr>
          <p:nvPr>
            <p:ph idx="1"/>
          </p:nvPr>
        </p:nvSpPr>
        <p:spPr/>
        <p:txBody>
          <a:bodyPr>
            <a:normAutofit/>
          </a:bodyPr>
          <a:lstStyle/>
          <a:p>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Tulu maksustamisel omab tähtsust, kas võõrandatav raieõigus ja metsamaterjal on pärit </a:t>
            </a:r>
            <a:r>
              <a:rPr lang="et-EE" sz="20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FIE-le kuuluvalt </a:t>
            </a: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(ettevõtlusega tegelemisel tuleb ettevõtluses kasutatavast varast eraldada isiklikus tarbimises olev vara) </a:t>
            </a:r>
            <a:r>
              <a:rPr lang="et-EE" sz="20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või teisele isikule </a:t>
            </a: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(nt sõbrale, vennale, abikaasa lahusvarasse jne) </a:t>
            </a:r>
            <a:r>
              <a:rPr lang="et-EE" sz="20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kuuluvalt kinnistult</a:t>
            </a: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 ning kas Natura erametsamaa toetust saab FIE-le kuuluvale kinnistule, sest FIE-le kehtib täiendav maksuvabastus kuni 5000 eurot ainult temale kuuluvalt kinnistult raieõiguse ja metsamaterjali müügist saadud tulule ning tema kinnistule saadud Natura 2000 erametsamaa toetusele.</a:t>
            </a:r>
            <a:endParaRPr lang="et-E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19348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AE15A-0D03-67FA-BF37-E07B2B8BE5BB}"/>
              </a:ext>
            </a:extLst>
          </p:cNvPr>
          <p:cNvSpPr>
            <a:spLocks noGrp="1"/>
          </p:cNvSpPr>
          <p:nvPr>
            <p:ph type="title"/>
          </p:nvPr>
        </p:nvSpPr>
        <p:spPr/>
        <p:txBody>
          <a:bodyPr>
            <a:normAutofit/>
          </a:bodyPr>
          <a:lstStyle/>
          <a:p>
            <a:r>
              <a:rPr lang="et-EE" sz="2400" b="1" i="0" dirty="0">
                <a:effectLst/>
                <a:latin typeface="Tahoma" panose="020B0604030504040204" pitchFamily="34" charset="0"/>
                <a:ea typeface="Tahoma" panose="020B0604030504040204" pitchFamily="34" charset="0"/>
                <a:cs typeface="Tahoma" panose="020B0604030504040204" pitchFamily="34" charset="0"/>
              </a:rPr>
              <a:t>Metsaomanik on füüsilisest isikust ettevõtja</a:t>
            </a:r>
            <a:endParaRPr lang="et-EE" sz="2400" dirty="0"/>
          </a:p>
        </p:txBody>
      </p:sp>
      <p:sp>
        <p:nvSpPr>
          <p:cNvPr id="3" name="Content Placeholder 2">
            <a:extLst>
              <a:ext uri="{FF2B5EF4-FFF2-40B4-BE49-F238E27FC236}">
                <a16:creationId xmlns:a16="http://schemas.microsoft.com/office/drawing/2014/main" id="{7BD8C1F4-3C33-C6A4-BB9A-EDCA321E3EE2}"/>
              </a:ext>
            </a:extLst>
          </p:cNvPr>
          <p:cNvSpPr>
            <a:spLocks noGrp="1"/>
          </p:cNvSpPr>
          <p:nvPr>
            <p:ph idx="1"/>
          </p:nvPr>
        </p:nvSpPr>
        <p:spPr/>
        <p:txBody>
          <a:bodyPr>
            <a:normAutofit/>
          </a:bodyPr>
          <a:lstStyle/>
          <a:p>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Täiendav mahaarvamine ei pea olema dokumentaalselt tõendatud ja see võetakse arvesse alles pärast ettevõtlustulust dokumentaalselt tõendatud kulude mahaarvamist. </a:t>
            </a:r>
          </a:p>
          <a:p>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Täiendav maksuvabastus ei saa tekitada maksustamisperioodil kahjumit.</a:t>
            </a:r>
          </a:p>
          <a:p>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Maksustamisperioodil kasutamata maksuvabastuse osa ei saa kanda edasi järgnevatele maksustamisperioodidele.</a:t>
            </a:r>
          </a:p>
          <a:p>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Täiendavat maksusoodustust ei saa rakendada metsamaa ja töödeldud metsamaterjali (nt raiutud küttepuu, hakkpuit jne) võõrandamise korral.</a:t>
            </a:r>
            <a:endParaRPr lang="et-E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444678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Rendi- ja üüritulu</a:t>
            </a:r>
          </a:p>
        </p:txBody>
      </p:sp>
      <p:sp>
        <p:nvSpPr>
          <p:cNvPr id="3" name="Sisu kohatäide 2"/>
          <p:cNvSpPr>
            <a:spLocks noGrp="1"/>
          </p:cNvSpPr>
          <p:nvPr>
            <p:ph idx="1"/>
          </p:nvPr>
        </p:nvSpPr>
        <p:spPr/>
        <p:txBody>
          <a:bodyPr>
            <a:normAutofit/>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Rendi- ja üüritulu</a:t>
            </a:r>
            <a:r>
              <a:rPr lang="et-EE" sz="2000" dirty="0">
                <a:latin typeface="Tahoma" panose="020B0604030504040204" pitchFamily="34" charset="0"/>
                <a:ea typeface="Tahoma" panose="020B0604030504040204" pitchFamily="34" charset="0"/>
                <a:cs typeface="Tahoma" panose="020B0604030504040204" pitchFamily="34" charset="0"/>
              </a:rPr>
              <a:t> võib seadusjärgselt deklareerida kas</a:t>
            </a:r>
            <a:r>
              <a:rPr lang="et-EE" sz="2000" dirty="0">
                <a:latin typeface="Tahoma" panose="020B0604030504040204" pitchFamily="34" charset="0"/>
                <a:ea typeface="Tahoma" panose="020B0604030504040204" pitchFamily="34" charset="0"/>
                <a:cs typeface="Tahoma" panose="020B0604030504040204" pitchFamily="34" charset="0"/>
                <a:hlinkClick r:id="rId2"/>
              </a:rPr>
              <a:t> vormil A või vormil E</a:t>
            </a:r>
            <a:r>
              <a:rPr lang="et-EE" sz="2000" dirty="0">
                <a:latin typeface="Tahoma" panose="020B0604030504040204" pitchFamily="34" charset="0"/>
                <a:ea typeface="Tahoma" panose="020B0604030504040204" pitchFamily="34" charset="0"/>
                <a:cs typeface="Tahoma" panose="020B0604030504040204" pitchFamily="34" charset="0"/>
              </a:rPr>
              <a:t>. </a:t>
            </a:r>
          </a:p>
          <a:p>
            <a:r>
              <a:rPr lang="et-EE" sz="2000" dirty="0">
                <a:latin typeface="Tahoma" panose="020B0604030504040204" pitchFamily="34" charset="0"/>
                <a:ea typeface="Tahoma" panose="020B0604030504040204" pitchFamily="34" charset="0"/>
                <a:cs typeface="Tahoma" panose="020B0604030504040204" pitchFamily="34" charset="0"/>
              </a:rPr>
              <a:t>Vormil E deklareeritakse rendi- ja üüritulu juhul, kui maksumaksja on registreeritud FIE-na ning rendi- ja</a:t>
            </a:r>
            <a:r>
              <a:rPr lang="et-EE" sz="2000" b="1" dirty="0">
                <a:latin typeface="Tahoma" panose="020B0604030504040204" pitchFamily="34" charset="0"/>
                <a:ea typeface="Tahoma" panose="020B0604030504040204" pitchFamily="34" charset="0"/>
                <a:cs typeface="Tahoma" panose="020B0604030504040204" pitchFamily="34" charset="0"/>
              </a:rPr>
              <a:t> üüritulu on tema ettevõtlustuluks. </a:t>
            </a:r>
          </a:p>
          <a:p>
            <a:r>
              <a:rPr lang="et-EE" sz="2000" dirty="0">
                <a:latin typeface="Tahoma" panose="020B0604030504040204" pitchFamily="34" charset="0"/>
                <a:ea typeface="Tahoma" panose="020B0604030504040204" pitchFamily="34" charset="0"/>
                <a:cs typeface="Tahoma" panose="020B0604030504040204" pitchFamily="34" charset="0"/>
              </a:rPr>
              <a:t>Kui ettevõtluseks tehtud kulutused märgitakse vormil E, siis peab ka tulu kajastama vormil E.</a:t>
            </a:r>
          </a:p>
          <a:p>
            <a:r>
              <a:rPr lang="et-EE" sz="2000" dirty="0">
                <a:latin typeface="Tahoma" panose="020B0604030504040204" pitchFamily="34" charset="0"/>
                <a:ea typeface="Tahoma" panose="020B0604030504040204" pitchFamily="34" charset="0"/>
                <a:cs typeface="Tahoma" panose="020B0604030504040204" pitchFamily="34" charset="0"/>
              </a:rPr>
              <a:t>Kui renditulu ei ole ettevõtlustulu ja sellelt ei ole tulumaks kinni peetud, siis deklareeritakse see vormi A tabelis 7.3.</a:t>
            </a:r>
          </a:p>
          <a:p>
            <a:r>
              <a:rPr lang="et-EE" sz="2000" dirty="0">
                <a:latin typeface="Tahoma" panose="020B0604030504040204" pitchFamily="34" charset="0"/>
                <a:ea typeface="Tahoma" panose="020B0604030504040204" pitchFamily="34" charset="0"/>
                <a:cs typeface="Tahoma" panose="020B0604030504040204" pitchFamily="34" charset="0"/>
              </a:rPr>
              <a:t>Kui eluruumi üüritulu ei ole ettevõtlustulu ja sellelt ei ole tulumaks kinni peetud, siis deklareeritakse see vormi A tabelis 7.4.</a:t>
            </a:r>
          </a:p>
        </p:txBody>
      </p:sp>
    </p:spTree>
    <p:extLst>
      <p:ext uri="{BB962C8B-B14F-4D97-AF65-F5344CB8AC3E}">
        <p14:creationId xmlns:p14="http://schemas.microsoft.com/office/powerpoint/2010/main" val="20390728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C4F99-352E-3E3D-F73A-723B40EF5ADF}"/>
              </a:ext>
            </a:extLst>
          </p:cNvPr>
          <p:cNvSpPr>
            <a:spLocks noGrp="1"/>
          </p:cNvSpPr>
          <p:nvPr>
            <p:ph type="title"/>
          </p:nvPr>
        </p:nvSpPr>
        <p:spPr/>
        <p:txBody>
          <a:bodyPr>
            <a:normAutofit fontScale="90000"/>
          </a:bodyPr>
          <a:lstStyle/>
          <a:p>
            <a:br>
              <a:rPr lang="et-EE" b="0" i="0" dirty="0">
                <a:solidFill>
                  <a:srgbClr val="003087"/>
                </a:solidFill>
                <a:effectLst/>
                <a:latin typeface="Roboto" panose="02000000000000000000" pitchFamily="2" charset="0"/>
              </a:rPr>
            </a:br>
            <a:r>
              <a:rPr lang="et-EE" sz="2700" b="1" i="0" dirty="0">
                <a:effectLst/>
                <a:latin typeface="Tahoma" panose="020B0604030504040204" pitchFamily="34" charset="0"/>
                <a:ea typeface="Tahoma" panose="020B0604030504040204" pitchFamily="34" charset="0"/>
                <a:cs typeface="Tahoma" panose="020B0604030504040204" pitchFamily="34" charset="0"/>
              </a:rPr>
              <a:t>Sissetulekute ülevaade e-MTAs</a:t>
            </a:r>
            <a:br>
              <a:rPr lang="et-EE" b="0" i="0" dirty="0">
                <a:solidFill>
                  <a:srgbClr val="003087"/>
                </a:solidFill>
                <a:effectLst/>
                <a:latin typeface="Roboto" panose="02000000000000000000" pitchFamily="2" charset="0"/>
              </a:rPr>
            </a:br>
            <a:endParaRPr lang="et-EE" dirty="0"/>
          </a:p>
        </p:txBody>
      </p:sp>
      <p:sp>
        <p:nvSpPr>
          <p:cNvPr id="3" name="Content Placeholder 2">
            <a:extLst>
              <a:ext uri="{FF2B5EF4-FFF2-40B4-BE49-F238E27FC236}">
                <a16:creationId xmlns:a16="http://schemas.microsoft.com/office/drawing/2014/main" id="{A7580212-B8C0-5A17-0DCE-FFCB88F36D1D}"/>
              </a:ext>
            </a:extLst>
          </p:cNvPr>
          <p:cNvSpPr>
            <a:spLocks noGrp="1"/>
          </p:cNvSpPr>
          <p:nvPr>
            <p:ph idx="1"/>
          </p:nvPr>
        </p:nvSpPr>
        <p:spPr/>
        <p:txBody>
          <a:bodyPr>
            <a:normAutofit/>
          </a:bodyPr>
          <a:lstStyle/>
          <a:p>
            <a:pPr algn="l"/>
            <a:r>
              <a:rPr lang="et-EE" sz="2000" b="0" i="0" dirty="0">
                <a:effectLst/>
                <a:latin typeface="Tahoma" panose="020B0604030504040204" pitchFamily="34" charset="0"/>
                <a:ea typeface="Tahoma" panose="020B0604030504040204" pitchFamily="34" charset="0"/>
                <a:cs typeface="Tahoma" panose="020B0604030504040204" pitchFamily="34" charset="0"/>
              </a:rPr>
              <a:t>E-teenuste </a:t>
            </a:r>
            <a:r>
              <a:rPr lang="et-EE" sz="2000" b="1" i="0" dirty="0">
                <a:effectLst/>
                <a:latin typeface="Tahoma" panose="020B0604030504040204" pitchFamily="34" charset="0"/>
                <a:ea typeface="Tahoma" panose="020B0604030504040204" pitchFamily="34" charset="0"/>
                <a:cs typeface="Tahoma" panose="020B0604030504040204" pitchFamily="34" charset="0"/>
              </a:rPr>
              <a:t>keskkonnas e-MTA saab ülevaate oma aasta sissetulekutest ja maksuvaba tulu kasutamisest</a:t>
            </a:r>
            <a:r>
              <a:rPr lang="et-EE" sz="2000" b="0" i="0" dirty="0">
                <a:effectLst/>
                <a:latin typeface="Tahoma" panose="020B0604030504040204" pitchFamily="34" charset="0"/>
                <a:ea typeface="Tahoma" panose="020B0604030504040204" pitchFamily="34" charset="0"/>
                <a:cs typeface="Tahoma" panose="020B0604030504040204" pitchFamily="34" charset="0"/>
              </a:rPr>
              <a:t>.</a:t>
            </a:r>
          </a:p>
          <a:p>
            <a:pPr algn="l"/>
            <a:r>
              <a:rPr lang="et-EE" sz="2000" b="0" i="0" dirty="0">
                <a:effectLst/>
                <a:latin typeface="Tahoma" panose="020B0604030504040204" pitchFamily="34" charset="0"/>
                <a:ea typeface="Tahoma" panose="020B0604030504040204" pitchFamily="34" charset="0"/>
                <a:cs typeface="Tahoma" panose="020B0604030504040204" pitchFamily="34" charset="0"/>
              </a:rPr>
              <a:t>E-teenuste keskkonnas olev teenus „Minu sissetulekud“ annab ülevaate, kes ja mis summas on Teile 2022. aastal väljamakseid teinud ning kui palju on kasutatud maksuvaba tulu.</a:t>
            </a:r>
          </a:p>
          <a:p>
            <a:pPr algn="l"/>
            <a:r>
              <a:rPr lang="et-EE" sz="2000" b="0" i="0" dirty="0">
                <a:effectLst/>
                <a:latin typeface="Tahoma" panose="020B0604030504040204" pitchFamily="34" charset="0"/>
                <a:ea typeface="Tahoma" panose="020B0604030504040204" pitchFamily="34" charset="0"/>
                <a:cs typeface="Tahoma" panose="020B0604030504040204" pitchFamily="34" charset="0"/>
              </a:rPr>
              <a:t>Samal lehel on näha eeldatav tulumaksukohustust (ilma ettevõtlustuluta), mis on arvestatud Maksu- ja Tolliametile teadaolevate andmete põhjal. </a:t>
            </a:r>
          </a:p>
          <a:p>
            <a:pPr algn="l"/>
            <a:r>
              <a:rPr lang="et-EE" sz="2000" b="0" i="0" dirty="0">
                <a:effectLst/>
                <a:latin typeface="Tahoma" panose="020B0604030504040204" pitchFamily="34" charset="0"/>
                <a:ea typeface="Tahoma" panose="020B0604030504040204" pitchFamily="34" charset="0"/>
                <a:cs typeface="Tahoma" panose="020B0604030504040204" pitchFamily="34" charset="0"/>
              </a:rPr>
              <a:t>Lõplik tulumaksukohustus selgub pärast tuludeklaratsiooni esitamist, kui on arvesse võetud kõik </a:t>
            </a:r>
            <a:r>
              <a:rPr lang="et-EE" sz="2000" b="0" i="0" u="none" strike="noStrike" dirty="0">
                <a:effectLst/>
                <a:latin typeface="Tahoma" panose="020B0604030504040204" pitchFamily="34" charset="0"/>
                <a:ea typeface="Tahoma" panose="020B0604030504040204" pitchFamily="34" charset="0"/>
                <a:cs typeface="Tahoma" panose="020B0604030504040204" pitchFamily="34" charset="0"/>
                <a:hlinkClick r:id="rId2" tooltip="Maksustatavad tulud">
                  <a:extLst>
                    <a:ext uri="{A12FA001-AC4F-418D-AE19-62706E023703}">
                      <ahyp:hlinkClr xmlns:ahyp="http://schemas.microsoft.com/office/drawing/2018/hyperlinkcolor" val="tx"/>
                    </a:ext>
                  </a:extLst>
                </a:hlinkClick>
              </a:rPr>
              <a:t>maksustatavad tulud ja maksusoodustused</a:t>
            </a:r>
            <a:r>
              <a:rPr lang="et-EE" sz="2000" b="0" i="0" dirty="0">
                <a:effectLst/>
                <a:latin typeface="Tahoma" panose="020B0604030504040204" pitchFamily="34" charset="0"/>
                <a:ea typeface="Tahoma" panose="020B0604030504040204" pitchFamily="34" charset="0"/>
                <a:cs typeface="Tahoma" panose="020B0604030504040204" pitchFamily="34" charset="0"/>
              </a:rPr>
              <a:t>.</a:t>
            </a:r>
          </a:p>
          <a:p>
            <a:endParaRPr lang="et-EE" dirty="0"/>
          </a:p>
        </p:txBody>
      </p:sp>
    </p:spTree>
    <p:extLst>
      <p:ext uri="{BB962C8B-B14F-4D97-AF65-F5344CB8AC3E}">
        <p14:creationId xmlns:p14="http://schemas.microsoft.com/office/powerpoint/2010/main" val="571189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ECA71-5FB1-4F65-607F-C6FB1D278CDF}"/>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Päevakord</a:t>
            </a:r>
          </a:p>
        </p:txBody>
      </p:sp>
      <p:sp>
        <p:nvSpPr>
          <p:cNvPr id="3" name="Content Placeholder 2">
            <a:extLst>
              <a:ext uri="{FF2B5EF4-FFF2-40B4-BE49-F238E27FC236}">
                <a16:creationId xmlns:a16="http://schemas.microsoft.com/office/drawing/2014/main" id="{3B2F872C-1804-C0E1-7D66-874ECFBA0EE3}"/>
              </a:ext>
            </a:extLst>
          </p:cNvPr>
          <p:cNvSpPr>
            <a:spLocks noGrp="1"/>
          </p:cNvSpPr>
          <p:nvPr>
            <p:ph idx="1"/>
          </p:nvPr>
        </p:nvSpPr>
        <p:spPr/>
        <p:txBody>
          <a:bodyPr>
            <a:normAutofit fontScale="47500" lnSpcReduction="20000"/>
          </a:bodyPr>
          <a:lstStyle/>
          <a:p>
            <a:pPr algn="l"/>
            <a:r>
              <a:rPr lang="et-EE" sz="3600" b="0" i="0" dirty="0">
                <a:solidFill>
                  <a:srgbClr val="222222"/>
                </a:solidFill>
                <a:effectLst/>
                <a:latin typeface="Tahoma" panose="020B0604030504040204" pitchFamily="34" charset="0"/>
                <a:ea typeface="Tahoma" panose="020B0604030504040204" pitchFamily="34" charset="0"/>
                <a:cs typeface="Tahoma" panose="020B0604030504040204" pitchFamily="34" charset="0"/>
              </a:rPr>
              <a:t>FIE tuludeklaratsioon </a:t>
            </a:r>
          </a:p>
          <a:p>
            <a:pPr lvl="1"/>
            <a:r>
              <a:rPr lang="et-EE" sz="3600" b="0" i="0" dirty="0">
                <a:solidFill>
                  <a:srgbClr val="222222"/>
                </a:solidFill>
                <a:effectLst/>
                <a:latin typeface="Tahoma" panose="020B0604030504040204" pitchFamily="34" charset="0"/>
                <a:ea typeface="Tahoma" panose="020B0604030504040204" pitchFamily="34" charset="0"/>
                <a:cs typeface="Tahoma" panose="020B0604030504040204" pitchFamily="34" charset="0"/>
              </a:rPr>
              <a:t>E-vormi täitmine, kahjumi edasikandmine. </a:t>
            </a:r>
          </a:p>
          <a:p>
            <a:pPr lvl="1"/>
            <a:r>
              <a:rPr lang="et-EE" sz="3600" b="0" i="0" dirty="0">
                <a:solidFill>
                  <a:srgbClr val="222222"/>
                </a:solidFill>
                <a:effectLst/>
                <a:latin typeface="Tahoma" panose="020B0604030504040204" pitchFamily="34" charset="0"/>
                <a:ea typeface="Tahoma" panose="020B0604030504040204" pitchFamily="34" charset="0"/>
                <a:cs typeface="Tahoma" panose="020B0604030504040204" pitchFamily="34" charset="0"/>
              </a:rPr>
              <a:t>FIE ettevõtlusvormi eelised ja puudused; </a:t>
            </a:r>
          </a:p>
          <a:p>
            <a:pPr lvl="1"/>
            <a:r>
              <a:rPr lang="et-EE" sz="3600" b="0" i="0" dirty="0">
                <a:solidFill>
                  <a:srgbClr val="222222"/>
                </a:solidFill>
                <a:effectLst/>
                <a:latin typeface="Tahoma" panose="020B0604030504040204" pitchFamily="34" charset="0"/>
                <a:ea typeface="Tahoma" panose="020B0604030504040204" pitchFamily="34" charset="0"/>
                <a:cs typeface="Tahoma" panose="020B0604030504040204" pitchFamily="34" charset="0"/>
              </a:rPr>
              <a:t>FIE tegevust puudutav seadusandlus; </a:t>
            </a:r>
          </a:p>
          <a:p>
            <a:pPr lvl="1"/>
            <a:r>
              <a:rPr lang="et-EE" sz="3600" b="0" i="0" dirty="0">
                <a:solidFill>
                  <a:srgbClr val="222222"/>
                </a:solidFill>
                <a:effectLst/>
                <a:latin typeface="Tahoma" panose="020B0604030504040204" pitchFamily="34" charset="0"/>
                <a:ea typeface="Tahoma" panose="020B0604030504040204" pitchFamily="34" charset="0"/>
                <a:cs typeface="Tahoma" panose="020B0604030504040204" pitchFamily="34" charset="0"/>
              </a:rPr>
              <a:t>FIE kassapõhine ja tekkepõhine arvestus.</a:t>
            </a:r>
          </a:p>
          <a:p>
            <a:pPr algn="l"/>
            <a:r>
              <a:rPr lang="et-EE" sz="3600" b="0" i="0" dirty="0">
                <a:solidFill>
                  <a:srgbClr val="222222"/>
                </a:solidFill>
                <a:effectLst/>
                <a:latin typeface="Tahoma" panose="020B0604030504040204" pitchFamily="34" charset="0"/>
                <a:ea typeface="Tahoma" panose="020B0604030504040204" pitchFamily="34" charset="0"/>
                <a:cs typeface="Tahoma" panose="020B0604030504040204" pitchFamily="34" charset="0"/>
              </a:rPr>
              <a:t>Algdokumendid ja päevaraamat; </a:t>
            </a:r>
          </a:p>
          <a:p>
            <a:pPr lvl="1"/>
            <a:r>
              <a:rPr lang="et-EE" sz="3600" b="0" i="0" dirty="0">
                <a:solidFill>
                  <a:srgbClr val="222222"/>
                </a:solidFill>
                <a:effectLst/>
                <a:latin typeface="Tahoma" panose="020B0604030504040204" pitchFamily="34" charset="0"/>
                <a:ea typeface="Tahoma" panose="020B0604030504040204" pitchFamily="34" charset="0"/>
                <a:cs typeface="Tahoma" panose="020B0604030504040204" pitchFamily="34" charset="0"/>
              </a:rPr>
              <a:t>ettevõtluse tulud ja kulud, </a:t>
            </a:r>
          </a:p>
          <a:p>
            <a:pPr lvl="1"/>
            <a:r>
              <a:rPr lang="et-EE" sz="3600" b="0" i="0" dirty="0">
                <a:solidFill>
                  <a:srgbClr val="222222"/>
                </a:solidFill>
                <a:effectLst/>
                <a:latin typeface="Tahoma" panose="020B0604030504040204" pitchFamily="34" charset="0"/>
                <a:ea typeface="Tahoma" panose="020B0604030504040204" pitchFamily="34" charset="0"/>
                <a:cs typeface="Tahoma" panose="020B0604030504040204" pitchFamily="34" charset="0"/>
              </a:rPr>
              <a:t>isikliku tarbimise proportsiooni arvestus. </a:t>
            </a:r>
          </a:p>
          <a:p>
            <a:pPr lvl="1"/>
            <a:r>
              <a:rPr lang="et-EE" sz="3600" b="0" i="0" dirty="0">
                <a:solidFill>
                  <a:srgbClr val="222222"/>
                </a:solidFill>
                <a:effectLst/>
                <a:latin typeface="Tahoma" panose="020B0604030504040204" pitchFamily="34" charset="0"/>
                <a:ea typeface="Tahoma" panose="020B0604030504040204" pitchFamily="34" charset="0"/>
                <a:cs typeface="Tahoma" panose="020B0604030504040204" pitchFamily="34" charset="0"/>
              </a:rPr>
              <a:t>FIE põhivara arvestus; </a:t>
            </a:r>
          </a:p>
          <a:p>
            <a:pPr lvl="1"/>
            <a:r>
              <a:rPr lang="et-EE" sz="3600" b="0" i="0" dirty="0">
                <a:solidFill>
                  <a:srgbClr val="222222"/>
                </a:solidFill>
                <a:effectLst/>
                <a:latin typeface="Tahoma" panose="020B0604030504040204" pitchFamily="34" charset="0"/>
                <a:ea typeface="Tahoma" panose="020B0604030504040204" pitchFamily="34" charset="0"/>
                <a:cs typeface="Tahoma" panose="020B0604030504040204" pitchFamily="34" charset="0"/>
              </a:rPr>
              <a:t>FIE laenude ja liisingute arvestus; </a:t>
            </a:r>
          </a:p>
          <a:p>
            <a:pPr lvl="1"/>
            <a:r>
              <a:rPr lang="et-EE" sz="3600" b="0" i="0" dirty="0">
                <a:solidFill>
                  <a:srgbClr val="222222"/>
                </a:solidFill>
                <a:effectLst/>
                <a:latin typeface="Tahoma" panose="020B0604030504040204" pitchFamily="34" charset="0"/>
                <a:ea typeface="Tahoma" panose="020B0604030504040204" pitchFamily="34" charset="0"/>
                <a:cs typeface="Tahoma" panose="020B0604030504040204" pitchFamily="34" charset="0"/>
              </a:rPr>
              <a:t>FIE PRIA toetuste arvestus.</a:t>
            </a:r>
          </a:p>
          <a:p>
            <a:pPr algn="l"/>
            <a:r>
              <a:rPr lang="et-EE" sz="3600" b="0" i="0" dirty="0">
                <a:solidFill>
                  <a:srgbClr val="222222"/>
                </a:solidFill>
                <a:effectLst/>
                <a:latin typeface="Tahoma" panose="020B0604030504040204" pitchFamily="34" charset="0"/>
                <a:ea typeface="Tahoma" panose="020B0604030504040204" pitchFamily="34" charset="0"/>
                <a:cs typeface="Tahoma" panose="020B0604030504040204" pitchFamily="34" charset="0"/>
              </a:rPr>
              <a:t>FIE käibemaksukohustuslasena; </a:t>
            </a:r>
          </a:p>
          <a:p>
            <a:pPr algn="l"/>
            <a:r>
              <a:rPr lang="et-EE" sz="3600" b="0" i="0" dirty="0">
                <a:solidFill>
                  <a:srgbClr val="222222"/>
                </a:solidFill>
                <a:effectLst/>
                <a:latin typeface="Tahoma" panose="020B0604030504040204" pitchFamily="34" charset="0"/>
                <a:ea typeface="Tahoma" panose="020B0604030504040204" pitchFamily="34" charset="0"/>
                <a:cs typeface="Tahoma" panose="020B0604030504040204" pitchFamily="34" charset="0"/>
              </a:rPr>
              <a:t>FIE erikonto. </a:t>
            </a:r>
          </a:p>
          <a:p>
            <a:pPr algn="l"/>
            <a:r>
              <a:rPr lang="et-EE" sz="3600" b="0" i="0" dirty="0">
                <a:solidFill>
                  <a:srgbClr val="222222"/>
                </a:solidFill>
                <a:effectLst/>
                <a:latin typeface="Tahoma" panose="020B0604030504040204" pitchFamily="34" charset="0"/>
                <a:ea typeface="Tahoma" panose="020B0604030504040204" pitchFamily="34" charset="0"/>
                <a:cs typeface="Tahoma" panose="020B0604030504040204" pitchFamily="34" charset="0"/>
              </a:rPr>
              <a:t>Ettevõtluse peatamine ja lõpetamine, maksuriskid; FIE vara üleandmine või pärimine.</a:t>
            </a:r>
          </a:p>
          <a:p>
            <a:pPr algn="l"/>
            <a:r>
              <a:rPr lang="et-EE" sz="3600" b="0" i="0" dirty="0">
                <a:solidFill>
                  <a:srgbClr val="222222"/>
                </a:solidFill>
                <a:effectLst/>
                <a:latin typeface="Tahoma" panose="020B0604030504040204" pitchFamily="34" charset="0"/>
                <a:ea typeface="Tahoma" panose="020B0604030504040204" pitchFamily="34" charset="0"/>
                <a:cs typeface="Tahoma" panose="020B0604030504040204" pitchFamily="34" charset="0"/>
              </a:rPr>
              <a:t>FIE ümberkujundamine äriühinguks. </a:t>
            </a:r>
          </a:p>
          <a:p>
            <a:pPr algn="l"/>
            <a:r>
              <a:rPr lang="et-EE" sz="3600" b="0" i="0" dirty="0">
                <a:solidFill>
                  <a:srgbClr val="222222"/>
                </a:solidFill>
                <a:effectLst/>
                <a:latin typeface="Tahoma" panose="020B0604030504040204" pitchFamily="34" charset="0"/>
                <a:ea typeface="Tahoma" panose="020B0604030504040204" pitchFamily="34" charset="0"/>
                <a:cs typeface="Tahoma" panose="020B0604030504040204" pitchFamily="34" charset="0"/>
              </a:rPr>
              <a:t>FIE tulumaks, sotsiaalmaks ja avansilised maksed.</a:t>
            </a:r>
          </a:p>
          <a:p>
            <a:endParaRPr lang="et-EE" dirty="0"/>
          </a:p>
        </p:txBody>
      </p:sp>
    </p:spTree>
    <p:extLst>
      <p:ext uri="{BB962C8B-B14F-4D97-AF65-F5344CB8AC3E}">
        <p14:creationId xmlns:p14="http://schemas.microsoft.com/office/powerpoint/2010/main" val="23706289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CBF70223-7FE3-80AE-39A4-EDA6A1F7A3EC}"/>
              </a:ext>
            </a:extLst>
          </p:cNvPr>
          <p:cNvSpPr>
            <a:spLocks noGrp="1"/>
          </p:cNvSpPr>
          <p:nvPr>
            <p:ph type="title"/>
          </p:nvPr>
        </p:nvSpPr>
        <p:spPr/>
        <p:txBody>
          <a:bodyPr>
            <a:normAutofit fontScale="90000"/>
          </a:bodyPr>
          <a:lstStyle/>
          <a:p>
            <a:br>
              <a:rPr lang="et-EE" b="0" i="0" dirty="0">
                <a:solidFill>
                  <a:srgbClr val="003087"/>
                </a:solidFill>
                <a:effectLst/>
                <a:latin typeface="roboto" panose="02000000000000000000" pitchFamily="2" charset="0"/>
              </a:rPr>
            </a:br>
            <a:r>
              <a:rPr lang="et-EE" sz="2700" b="1" i="0" dirty="0">
                <a:effectLst/>
                <a:latin typeface="Tahoma" panose="020B0604030504040204" pitchFamily="34" charset="0"/>
                <a:ea typeface="Tahoma" panose="020B0604030504040204" pitchFamily="34" charset="0"/>
                <a:cs typeface="Tahoma" panose="020B0604030504040204" pitchFamily="34" charset="0"/>
              </a:rPr>
              <a:t>Aastatulu hulka arvestatakse</a:t>
            </a:r>
            <a:r>
              <a:rPr lang="et-EE" b="0" i="0" dirty="0">
                <a:solidFill>
                  <a:srgbClr val="003087"/>
                </a:solidFill>
                <a:effectLst/>
                <a:latin typeface="roboto" panose="02000000000000000000" pitchFamily="2" charset="0"/>
              </a:rPr>
              <a:t>:</a:t>
            </a:r>
            <a:br>
              <a:rPr lang="et-EE" b="0" i="0" dirty="0">
                <a:solidFill>
                  <a:srgbClr val="003087"/>
                </a:solidFill>
                <a:effectLst/>
                <a:latin typeface="roboto" panose="02000000000000000000" pitchFamily="2" charset="0"/>
              </a:rPr>
            </a:br>
            <a:endParaRPr lang="et-EE" dirty="0"/>
          </a:p>
        </p:txBody>
      </p:sp>
      <p:sp>
        <p:nvSpPr>
          <p:cNvPr id="3" name="Sisu kohatäide 2">
            <a:extLst>
              <a:ext uri="{FF2B5EF4-FFF2-40B4-BE49-F238E27FC236}">
                <a16:creationId xmlns:a16="http://schemas.microsoft.com/office/drawing/2014/main" id="{D1EBE923-C040-07DE-664C-A0B6BCB4E7F9}"/>
              </a:ext>
            </a:extLst>
          </p:cNvPr>
          <p:cNvSpPr>
            <a:spLocks noGrp="1"/>
          </p:cNvSpPr>
          <p:nvPr>
            <p:ph idx="1"/>
          </p:nvPr>
        </p:nvSpPr>
        <p:spPr/>
        <p:txBody>
          <a:bodyPr>
            <a:normAutofit fontScale="77500" lnSpcReduction="20000"/>
          </a:bodyPr>
          <a:lstStyle/>
          <a:p>
            <a:pPr algn="l">
              <a:buFont typeface="Arial" panose="020B0604020202020204" pitchFamily="34" charset="0"/>
              <a:buChar char="•"/>
            </a:pPr>
            <a:r>
              <a:rPr lang="et-EE" sz="29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töötasu ja muu tasu (puhkusetasu, toetus, haigushüvitis vm);</a:t>
            </a:r>
          </a:p>
          <a:p>
            <a:pPr algn="l">
              <a:buFont typeface="Arial" panose="020B0604020202020204" pitchFamily="34" charset="0"/>
              <a:buChar char="•"/>
            </a:pPr>
            <a:r>
              <a:rPr lang="et-EE" sz="29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võlaõigusliku lepingu alusel osutatud teenuse eest saadud tasu;</a:t>
            </a:r>
          </a:p>
          <a:p>
            <a:pPr algn="l">
              <a:buFont typeface="Arial" panose="020B0604020202020204" pitchFamily="34" charset="0"/>
              <a:buChar char="•"/>
            </a:pPr>
            <a:r>
              <a:rPr lang="et-EE" sz="29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ettevõtlustulu;</a:t>
            </a:r>
          </a:p>
          <a:p>
            <a:pPr algn="l">
              <a:buFont typeface="Arial" panose="020B0604020202020204" pitchFamily="34" charset="0"/>
              <a:buChar char="•"/>
            </a:pPr>
            <a:r>
              <a:rPr lang="et-EE" sz="29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kasu vara võõrandamisest;</a:t>
            </a:r>
          </a:p>
          <a:p>
            <a:pPr algn="l">
              <a:buFont typeface="Arial" panose="020B0604020202020204" pitchFamily="34" charset="0"/>
              <a:buChar char="•"/>
            </a:pPr>
            <a:r>
              <a:rPr lang="et-EE" sz="29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rendi- ja üüritulu, litsentsitasu, intress;</a:t>
            </a:r>
          </a:p>
          <a:p>
            <a:pPr algn="l">
              <a:buFont typeface="Arial" panose="020B0604020202020204" pitchFamily="34" charset="0"/>
              <a:buChar char="•"/>
            </a:pPr>
            <a:r>
              <a:rPr lang="et-EE" sz="29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dividend;</a:t>
            </a:r>
          </a:p>
          <a:p>
            <a:pPr algn="l">
              <a:buFont typeface="Arial" panose="020B0604020202020204" pitchFamily="34" charset="0"/>
              <a:buChar char="•"/>
            </a:pPr>
            <a:r>
              <a:rPr lang="et-EE" sz="29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maksustatav riiklik pension, sh I sambast paindlik vanaduspension ja kutsealade </a:t>
            </a:r>
            <a:r>
              <a:rPr lang="et-EE" sz="2900" b="0" i="0"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sooduspensionidtäiendava</a:t>
            </a:r>
            <a:r>
              <a:rPr lang="et-EE" sz="29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 kogumispensioni (III samba) väljamakse, mis on maksustatud maksumääraga 20%;</a:t>
            </a:r>
          </a:p>
          <a:p>
            <a:pPr algn="l">
              <a:buFont typeface="Arial" panose="020B0604020202020204" pitchFamily="34" charset="0"/>
              <a:buChar char="•"/>
            </a:pPr>
            <a:r>
              <a:rPr lang="et-EE" sz="29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toetus, stipendium, preemia, hüvitis või muu tulu.</a:t>
            </a:r>
          </a:p>
          <a:p>
            <a:endParaRPr lang="et-EE" dirty="0"/>
          </a:p>
        </p:txBody>
      </p:sp>
    </p:spTree>
    <p:extLst>
      <p:ext uri="{BB962C8B-B14F-4D97-AF65-F5344CB8AC3E}">
        <p14:creationId xmlns:p14="http://schemas.microsoft.com/office/powerpoint/2010/main" val="33746245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7769AB6-0FCB-8665-8A56-A4F4668377FB}"/>
              </a:ext>
            </a:extLst>
          </p:cNvPr>
          <p:cNvSpPr>
            <a:spLocks noGrp="1"/>
          </p:cNvSpPr>
          <p:nvPr>
            <p:ph type="title"/>
          </p:nvPr>
        </p:nvSpPr>
        <p:spPr/>
        <p:txBody>
          <a:bodyPr>
            <a:normAutofit fontScale="90000"/>
          </a:bodyPr>
          <a:lstStyle/>
          <a:p>
            <a:br>
              <a:rPr lang="et-EE" b="0" i="0" dirty="0">
                <a:solidFill>
                  <a:srgbClr val="003087"/>
                </a:solidFill>
                <a:effectLst/>
                <a:latin typeface="roboto" panose="02000000000000000000" pitchFamily="2" charset="0"/>
              </a:rPr>
            </a:br>
            <a:br>
              <a:rPr lang="et-EE" b="0" i="0" dirty="0">
                <a:solidFill>
                  <a:srgbClr val="003087"/>
                </a:solidFill>
                <a:effectLst/>
                <a:latin typeface="roboto" panose="02000000000000000000" pitchFamily="2" charset="0"/>
              </a:rPr>
            </a:br>
            <a:r>
              <a:rPr lang="fi-FI" sz="2700" b="1" i="0" dirty="0">
                <a:effectLst/>
                <a:latin typeface="Tahoma" panose="020B0604030504040204" pitchFamily="34" charset="0"/>
                <a:ea typeface="Tahoma" panose="020B0604030504040204" pitchFamily="34" charset="0"/>
                <a:cs typeface="Tahoma" panose="020B0604030504040204" pitchFamily="34" charset="0"/>
              </a:rPr>
              <a:t>2022. a </a:t>
            </a:r>
            <a:r>
              <a:rPr lang="fi-FI" sz="2700" b="1" i="0" dirty="0" err="1">
                <a:effectLst/>
                <a:latin typeface="Tahoma" panose="020B0604030504040204" pitchFamily="34" charset="0"/>
                <a:ea typeface="Tahoma" panose="020B0604030504040204" pitchFamily="34" charset="0"/>
                <a:cs typeface="Tahoma" panose="020B0604030504040204" pitchFamily="34" charset="0"/>
              </a:rPr>
              <a:t>maksuvaba</a:t>
            </a:r>
            <a:r>
              <a:rPr lang="fi-FI" sz="2700" b="1" i="0" dirty="0">
                <a:effectLst/>
                <a:latin typeface="Tahoma" panose="020B0604030504040204" pitchFamily="34" charset="0"/>
                <a:ea typeface="Tahoma" panose="020B0604030504040204" pitchFamily="34" charset="0"/>
                <a:cs typeface="Tahoma" panose="020B0604030504040204" pitchFamily="34" charset="0"/>
              </a:rPr>
              <a:t> </a:t>
            </a:r>
            <a:r>
              <a:rPr lang="fi-FI" sz="2700" b="1" i="0" dirty="0" err="1">
                <a:effectLst/>
                <a:latin typeface="Tahoma" panose="020B0604030504040204" pitchFamily="34" charset="0"/>
                <a:ea typeface="Tahoma" panose="020B0604030504040204" pitchFamily="34" charset="0"/>
                <a:cs typeface="Tahoma" panose="020B0604030504040204" pitchFamily="34" charset="0"/>
              </a:rPr>
              <a:t>tulu</a:t>
            </a:r>
            <a:r>
              <a:rPr lang="fi-FI" sz="2700" b="1" i="0" dirty="0">
                <a:effectLst/>
                <a:latin typeface="Tahoma" panose="020B0604030504040204" pitchFamily="34" charset="0"/>
                <a:ea typeface="Tahoma" panose="020B0604030504040204" pitchFamily="34" charset="0"/>
                <a:cs typeface="Tahoma" panose="020B0604030504040204" pitchFamily="34" charset="0"/>
              </a:rPr>
              <a:t> </a:t>
            </a:r>
            <a:r>
              <a:rPr lang="fi-FI" sz="2700" b="1" i="0" dirty="0" err="1">
                <a:effectLst/>
                <a:latin typeface="Tahoma" panose="020B0604030504040204" pitchFamily="34" charset="0"/>
                <a:ea typeface="Tahoma" panose="020B0604030504040204" pitchFamily="34" charset="0"/>
                <a:cs typeface="Tahoma" panose="020B0604030504040204" pitchFamily="34" charset="0"/>
              </a:rPr>
              <a:t>arvestamine</a:t>
            </a:r>
            <a:br>
              <a:rPr lang="fi-FI" b="0" i="0" dirty="0">
                <a:solidFill>
                  <a:srgbClr val="003087"/>
                </a:solidFill>
                <a:effectLst/>
                <a:latin typeface="roboto" panose="02000000000000000000" pitchFamily="2" charset="0"/>
              </a:rPr>
            </a:br>
            <a:br>
              <a:rPr lang="fi-FI" b="0" i="0" dirty="0">
                <a:solidFill>
                  <a:srgbClr val="000000"/>
                </a:solidFill>
                <a:effectLst/>
                <a:latin typeface="roboto" panose="02000000000000000000" pitchFamily="2" charset="0"/>
              </a:rPr>
            </a:br>
            <a:endParaRPr lang="et-EE" dirty="0"/>
          </a:p>
        </p:txBody>
      </p:sp>
      <p:sp>
        <p:nvSpPr>
          <p:cNvPr id="3" name="Sisu kohatäide 2">
            <a:extLst>
              <a:ext uri="{FF2B5EF4-FFF2-40B4-BE49-F238E27FC236}">
                <a16:creationId xmlns:a16="http://schemas.microsoft.com/office/drawing/2014/main" id="{BB9E8D94-14BD-BD83-5EC8-C3A2DBADD195}"/>
              </a:ext>
            </a:extLst>
          </p:cNvPr>
          <p:cNvSpPr>
            <a:spLocks noGrp="1"/>
          </p:cNvSpPr>
          <p:nvPr>
            <p:ph idx="1"/>
          </p:nvPr>
        </p:nvSpPr>
        <p:spPr/>
        <p:txBody>
          <a:bodyPr>
            <a:normAutofit/>
          </a:bodyPr>
          <a:lstStyle/>
          <a:p>
            <a:pPr algn="l"/>
            <a:r>
              <a:rPr lang="et-EE" sz="2000" b="1" i="0" dirty="0">
                <a:effectLst/>
                <a:latin typeface="Tahoma" panose="020B0604030504040204" pitchFamily="34" charset="0"/>
                <a:ea typeface="Tahoma" panose="020B0604030504040204" pitchFamily="34" charset="0"/>
                <a:cs typeface="Tahoma" panose="020B0604030504040204" pitchFamily="34" charset="0"/>
              </a:rPr>
              <a:t>Kõikidele tuludele rakendub üldine maksuvaba tulu määr kuni 6000 eurot aastas </a:t>
            </a:r>
            <a:r>
              <a:rPr lang="et-EE" sz="2000" b="0" i="0" dirty="0">
                <a:effectLst/>
                <a:latin typeface="Tahoma" panose="020B0604030504040204" pitchFamily="34" charset="0"/>
                <a:ea typeface="Tahoma" panose="020B0604030504040204" pitchFamily="34" charset="0"/>
                <a:cs typeface="Tahoma" panose="020B0604030504040204" pitchFamily="34" charset="0"/>
              </a:rPr>
              <a:t>ehk kuni 500 eurot kuus.</a:t>
            </a:r>
          </a:p>
          <a:p>
            <a:pPr algn="l"/>
            <a:endParaRPr lang="et-EE" sz="2000" b="1" i="0" dirty="0">
              <a:effectLst/>
              <a:latin typeface="Tahoma" panose="020B0604030504040204" pitchFamily="34" charset="0"/>
              <a:ea typeface="Tahoma" panose="020B0604030504040204" pitchFamily="34" charset="0"/>
              <a:cs typeface="Tahoma" panose="020B0604030504040204" pitchFamily="34" charset="0"/>
            </a:endParaRPr>
          </a:p>
          <a:p>
            <a:pPr algn="l"/>
            <a:r>
              <a:rPr lang="et-EE" sz="2000" b="1" i="0" dirty="0">
                <a:effectLst/>
                <a:latin typeface="Tahoma" panose="020B0604030504040204" pitchFamily="34" charset="0"/>
                <a:ea typeface="Tahoma" panose="020B0604030504040204" pitchFamily="34" charset="0"/>
                <a:cs typeface="Tahoma" panose="020B0604030504040204" pitchFamily="34" charset="0"/>
              </a:rPr>
              <a:t>Maksuvaba tulu arvestamine 2022. aastal:</a:t>
            </a:r>
          </a:p>
          <a:p>
            <a:pPr algn="l">
              <a:buFont typeface="Arial" panose="020B0604020202020204" pitchFamily="34" charset="0"/>
              <a:buChar char="•"/>
            </a:pPr>
            <a:r>
              <a:rPr lang="et-EE" sz="2000" b="0" i="0" dirty="0">
                <a:effectLst/>
                <a:latin typeface="Tahoma" panose="020B0604030504040204" pitchFamily="34" charset="0"/>
                <a:ea typeface="Tahoma" panose="020B0604030504040204" pitchFamily="34" charset="0"/>
                <a:cs typeface="Tahoma" panose="020B0604030504040204" pitchFamily="34" charset="0"/>
              </a:rPr>
              <a:t>aastatuluga kuni 14 400 eurot on maksuvaba tulu 6000 eurot aastas,</a:t>
            </a:r>
          </a:p>
          <a:p>
            <a:pPr algn="l">
              <a:buFont typeface="Arial" panose="020B0604020202020204" pitchFamily="34" charset="0"/>
              <a:buChar char="•"/>
            </a:pPr>
            <a:r>
              <a:rPr lang="et-EE" sz="2000" b="0" i="0" dirty="0">
                <a:effectLst/>
                <a:latin typeface="Tahoma" panose="020B0604030504040204" pitchFamily="34" charset="0"/>
                <a:ea typeface="Tahoma" panose="020B0604030504040204" pitchFamily="34" charset="0"/>
                <a:cs typeface="Tahoma" panose="020B0604030504040204" pitchFamily="34" charset="0"/>
              </a:rPr>
              <a:t>aastatulu kasvades 14 400 eurolt 25 200 euroni väheneb maksuvaba tulu vastavalt valemile 6000 – 6000 ÷ 10 800 × (tulu summa – 14 400),</a:t>
            </a:r>
          </a:p>
          <a:p>
            <a:pPr algn="l">
              <a:buFont typeface="Arial" panose="020B0604020202020204" pitchFamily="34" charset="0"/>
              <a:buChar char="•"/>
            </a:pPr>
            <a:r>
              <a:rPr lang="et-EE" sz="2000" b="0" i="0" dirty="0">
                <a:effectLst/>
                <a:latin typeface="Tahoma" panose="020B0604030504040204" pitchFamily="34" charset="0"/>
                <a:ea typeface="Tahoma" panose="020B0604030504040204" pitchFamily="34" charset="0"/>
                <a:cs typeface="Tahoma" panose="020B0604030504040204" pitchFamily="34" charset="0"/>
              </a:rPr>
              <a:t>aastatuluga üle 25 200 euro on maksuvaba tulu 0.</a:t>
            </a:r>
          </a:p>
          <a:p>
            <a:pPr marL="0" indent="0">
              <a:buNone/>
            </a:pPr>
            <a:endParaRPr lang="et-EE" dirty="0"/>
          </a:p>
        </p:txBody>
      </p:sp>
    </p:spTree>
    <p:extLst>
      <p:ext uri="{BB962C8B-B14F-4D97-AF65-F5344CB8AC3E}">
        <p14:creationId xmlns:p14="http://schemas.microsoft.com/office/powerpoint/2010/main" val="35175734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AFD9E-86BD-417B-B3E2-C73A864FBFB8}"/>
              </a:ext>
            </a:extLst>
          </p:cNvPr>
          <p:cNvSpPr>
            <a:spLocks noGrp="1"/>
          </p:cNvSpPr>
          <p:nvPr>
            <p:ph type="title"/>
          </p:nvPr>
        </p:nvSpPr>
        <p:spPr/>
        <p:txBody>
          <a:bodyPr>
            <a:normAutofit fontScale="90000"/>
          </a:bodyPr>
          <a:lstStyle/>
          <a:p>
            <a:br>
              <a:rPr lang="et-EE" dirty="0"/>
            </a:br>
            <a:br>
              <a:rPr lang="et-EE" dirty="0"/>
            </a:br>
            <a:r>
              <a:rPr lang="et-EE" sz="2700" b="1" dirty="0">
                <a:latin typeface="Tahoma" panose="020B0604030504040204" pitchFamily="34" charset="0"/>
                <a:ea typeface="Tahoma" panose="020B0604030504040204" pitchFamily="34" charset="0"/>
                <a:cs typeface="Tahoma" panose="020B0604030504040204" pitchFamily="34" charset="0"/>
              </a:rPr>
              <a:t>Kassapõhine vs tekkepõhine</a:t>
            </a:r>
            <a:br>
              <a:rPr lang="et-EE" dirty="0"/>
            </a:br>
            <a:endParaRPr lang="et-EE" dirty="0"/>
          </a:p>
        </p:txBody>
      </p:sp>
      <p:sp>
        <p:nvSpPr>
          <p:cNvPr id="3" name="Content Placeholder 2">
            <a:extLst>
              <a:ext uri="{FF2B5EF4-FFF2-40B4-BE49-F238E27FC236}">
                <a16:creationId xmlns:a16="http://schemas.microsoft.com/office/drawing/2014/main" id="{9467F4B4-7AB1-4183-B060-F830131614D5}"/>
              </a:ext>
            </a:extLst>
          </p:cNvPr>
          <p:cNvSpPr>
            <a:spLocks noGrp="1"/>
          </p:cNvSpPr>
          <p:nvPr>
            <p:ph idx="1"/>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Kassapõhise raamatupidamisarvestuse korral </a:t>
            </a:r>
            <a:r>
              <a:rPr lang="et-EE" sz="2000" dirty="0">
                <a:latin typeface="Tahoma" panose="020B0604030504040204" pitchFamily="34" charset="0"/>
                <a:ea typeface="Tahoma" panose="020B0604030504040204" pitchFamily="34" charset="0"/>
                <a:cs typeface="Tahoma" panose="020B0604030504040204" pitchFamily="34" charset="0"/>
              </a:rPr>
              <a:t>tehakse tulude ja kulude sissekanded päevaraamatusse kronoloogilises järjekorras siis, kui reaalselt raha laekub või väljamakse tehakse. </a:t>
            </a:r>
          </a:p>
          <a:p>
            <a:r>
              <a:rPr lang="et-EE" sz="2000" b="1" dirty="0">
                <a:latin typeface="Tahoma" panose="020B0604030504040204" pitchFamily="34" charset="0"/>
                <a:ea typeface="Tahoma" panose="020B0604030504040204" pitchFamily="34" charset="0"/>
                <a:cs typeface="Tahoma" panose="020B0604030504040204" pitchFamily="34" charset="0"/>
              </a:rPr>
              <a:t>Tekkepõhise raamatupidamisarvestuse korral</a:t>
            </a:r>
            <a:r>
              <a:rPr lang="et-EE" sz="2000" dirty="0">
                <a:latin typeface="Tahoma" panose="020B0604030504040204" pitchFamily="34" charset="0"/>
                <a:ea typeface="Tahoma" panose="020B0604030504040204" pitchFamily="34" charset="0"/>
                <a:cs typeface="Tahoma" panose="020B0604030504040204" pitchFamily="34" charset="0"/>
              </a:rPr>
              <a:t> kajastatakse majandustehingud vastavalt nende toimumise ajale, sõltumata sellest, kas raha on laekunud või tasutud.</a:t>
            </a:r>
            <a:br>
              <a:rPr lang="et-EE" sz="2000" dirty="0">
                <a:latin typeface="Tahoma" panose="020B0604030504040204" pitchFamily="34" charset="0"/>
                <a:ea typeface="Tahoma" panose="020B0604030504040204" pitchFamily="34" charset="0"/>
                <a:cs typeface="Tahoma" panose="020B0604030504040204" pitchFamily="34" charset="0"/>
              </a:rPr>
            </a:br>
            <a:br>
              <a:rPr lang="et-EE" sz="2000" dirty="0">
                <a:latin typeface="Tahoma" panose="020B0604030504040204" pitchFamily="34" charset="0"/>
                <a:ea typeface="Tahoma" panose="020B0604030504040204" pitchFamily="34" charset="0"/>
                <a:cs typeface="Tahoma" panose="020B0604030504040204" pitchFamily="34" charset="0"/>
              </a:rPr>
            </a:br>
            <a:r>
              <a:rPr lang="et-EE" sz="2000" dirty="0">
                <a:latin typeface="Tahoma" panose="020B0604030504040204" pitchFamily="34" charset="0"/>
                <a:ea typeface="Tahoma" panose="020B0604030504040204" pitchFamily="34" charset="0"/>
                <a:cs typeface="Tahoma" panose="020B0604030504040204" pitchFamily="34" charset="0"/>
              </a:rPr>
              <a:t>Kuni käibemaksuga maksustatava käibe tekkimiseni saab FIE raamatupidamine olla teostatud kassapõhisena, ükski seadus ei kohusta neid tekkepõhisele üle minema.</a:t>
            </a:r>
          </a:p>
          <a:p>
            <a:endParaRPr lang="et-EE" sz="2000" dirty="0">
              <a:latin typeface="Tahoma" panose="020B0604030504040204" pitchFamily="34" charset="0"/>
              <a:ea typeface="Tahoma" panose="020B0604030504040204" pitchFamily="34" charset="0"/>
              <a:cs typeface="Tahoma" panose="020B0604030504040204" pitchFamily="34" charset="0"/>
            </a:endParaRPr>
          </a:p>
          <a:p>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Tekkepõhist raamatupidamist pidav FIE lähtub kogu raamatupidamise seadusest.</a:t>
            </a:r>
            <a:endParaRPr lang="et-E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5546125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55DD6-2EB3-45AF-88CC-0203CA3D07AB}"/>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38B79402-2F08-4D52-A1F3-372C12C42175}"/>
              </a:ext>
            </a:extLst>
          </p:cNvPr>
          <p:cNvSpPr>
            <a:spLocks noGrp="1"/>
          </p:cNvSpPr>
          <p:nvPr>
            <p:ph idx="1"/>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FIE on raamatupidamiskohustuslane </a:t>
            </a:r>
            <a:r>
              <a:rPr lang="et-EE" sz="2000" dirty="0">
                <a:latin typeface="Tahoma" panose="020B0604030504040204" pitchFamily="34" charset="0"/>
                <a:ea typeface="Tahoma" panose="020B0604030504040204" pitchFamily="34" charset="0"/>
                <a:cs typeface="Tahoma" panose="020B0604030504040204" pitchFamily="34" charset="0"/>
              </a:rPr>
              <a:t>ning peab pidama raamatupidamisarvestust </a:t>
            </a:r>
            <a:r>
              <a:rPr lang="et-EE" sz="2000" dirty="0">
                <a:latin typeface="Tahoma" panose="020B0604030504040204" pitchFamily="34" charset="0"/>
                <a:ea typeface="Tahoma" panose="020B0604030504040204" pitchFamily="34" charset="0"/>
                <a:cs typeface="Tahoma" panose="020B0604030504040204" pitchFamily="34" charset="0"/>
                <a:hlinkClick r:id="rId2">
                  <a:extLst>
                    <a:ext uri="{A12FA001-AC4F-418D-AE19-62706E023703}">
                      <ahyp:hlinkClr xmlns:ahyp="http://schemas.microsoft.com/office/drawing/2018/hyperlinkcolor" val="tx"/>
                    </a:ext>
                  </a:extLst>
                </a:hlinkClick>
              </a:rPr>
              <a:t>raamatupidamise seaduses</a:t>
            </a:r>
            <a:r>
              <a:rPr lang="et-EE" sz="2000" dirty="0">
                <a:latin typeface="Tahoma" panose="020B0604030504040204" pitchFamily="34" charset="0"/>
                <a:ea typeface="Tahoma" panose="020B0604030504040204" pitchFamily="34" charset="0"/>
                <a:cs typeface="Tahoma" panose="020B0604030504040204" pitchFamily="34" charset="0"/>
              </a:rPr>
              <a:t> sätestatud juhtudel ja korras.</a:t>
            </a:r>
          </a:p>
          <a:p>
            <a:r>
              <a:rPr lang="et-EE" sz="2000" dirty="0">
                <a:latin typeface="Tahoma" panose="020B0604030504040204" pitchFamily="34" charset="0"/>
                <a:ea typeface="Tahoma" panose="020B0604030504040204" pitchFamily="34" charset="0"/>
                <a:cs typeface="Tahoma" panose="020B0604030504040204" pitchFamily="34" charset="0"/>
              </a:rPr>
              <a:t>Raamatupidamis- ja maksuarvestust on hädavajalik korraldada nii, et </a:t>
            </a:r>
            <a:r>
              <a:rPr lang="et-EE" sz="2000" b="1" dirty="0">
                <a:latin typeface="Tahoma" panose="020B0604030504040204" pitchFamily="34" charset="0"/>
                <a:ea typeface="Tahoma" panose="020B0604030504040204" pitchFamily="34" charset="0"/>
                <a:cs typeface="Tahoma" panose="020B0604030504040204" pitchFamily="34" charset="0"/>
              </a:rPr>
              <a:t>kontrollijal (MTA, PRIA) oleks mõistliku aja jooksul võimalik saada ülevaade tehingute toimumisest ning maksustamise seisukohast või investeerinutega tähendust omavatest asjaoludest</a:t>
            </a:r>
            <a:r>
              <a:rPr lang="et-EE" sz="2000" dirty="0">
                <a:latin typeface="Tahoma" panose="020B0604030504040204" pitchFamily="34" charset="0"/>
                <a:ea typeface="Tahoma" panose="020B0604030504040204" pitchFamily="34" charset="0"/>
                <a:cs typeface="Tahoma" panose="020B0604030504040204" pitchFamily="34" charset="0"/>
              </a:rPr>
              <a:t>, võib ette tulla olukord, kus ainult kassapõhisest raamatupidamisarvestusest ei piisa. </a:t>
            </a:r>
          </a:p>
          <a:p>
            <a:r>
              <a:rPr lang="et-EE" sz="2000" dirty="0">
                <a:latin typeface="Tahoma" panose="020B0604030504040204" pitchFamily="34" charset="0"/>
                <a:ea typeface="Tahoma" panose="020B0604030504040204" pitchFamily="34" charset="0"/>
                <a:cs typeface="Tahoma" panose="020B0604030504040204" pitchFamily="34" charset="0"/>
              </a:rPr>
              <a:t>Sellisel juhul on kõige efektiivsemaks FIE raamatupidamisarvestuse korraldamise viisiks tekkepõhise raamatupidamise sisseseadmine.</a:t>
            </a:r>
          </a:p>
          <a:p>
            <a:pPr marL="0" indent="0">
              <a:buNone/>
            </a:pPr>
            <a:endParaRPr lang="et-E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761458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A9147-8676-4A32-BF3F-7FA04ACDEF9D}"/>
              </a:ext>
            </a:extLst>
          </p:cNvPr>
          <p:cNvSpPr>
            <a:spLocks noGrp="1"/>
          </p:cNvSpPr>
          <p:nvPr>
            <p:ph type="title"/>
          </p:nvPr>
        </p:nvSpPr>
        <p:spPr/>
        <p:txBody>
          <a:bodyPr>
            <a:normAutofit fontScale="90000"/>
          </a:bodyPr>
          <a:lstStyle/>
          <a:p>
            <a:br>
              <a:rPr lang="et-EE" dirty="0"/>
            </a:br>
            <a:br>
              <a:rPr lang="et-EE" dirty="0"/>
            </a:br>
            <a:r>
              <a:rPr lang="et-EE" sz="2700" b="1" dirty="0">
                <a:latin typeface="Tahoma" panose="020B0604030504040204" pitchFamily="34" charset="0"/>
                <a:ea typeface="Tahoma" panose="020B0604030504040204" pitchFamily="34" charset="0"/>
                <a:cs typeface="Tahoma" panose="020B0604030504040204" pitchFamily="34" charset="0"/>
              </a:rPr>
              <a:t>Majandustehingute dokumenteerimine</a:t>
            </a:r>
            <a:br>
              <a:rPr lang="et-EE" dirty="0"/>
            </a:br>
            <a:endParaRPr lang="et-EE" dirty="0"/>
          </a:p>
        </p:txBody>
      </p:sp>
      <p:sp>
        <p:nvSpPr>
          <p:cNvPr id="3" name="Content Placeholder 2">
            <a:extLst>
              <a:ext uri="{FF2B5EF4-FFF2-40B4-BE49-F238E27FC236}">
                <a16:creationId xmlns:a16="http://schemas.microsoft.com/office/drawing/2014/main" id="{715A0364-5E19-455A-ABE4-CBE6681BCDDB}"/>
              </a:ext>
            </a:extLst>
          </p:cNvPr>
          <p:cNvSpPr>
            <a:spLocks noGrp="1"/>
          </p:cNvSpPr>
          <p:nvPr>
            <p:ph idx="1"/>
          </p:nvPr>
        </p:nvSpPr>
        <p:spPr/>
        <p:txBody>
          <a:bodyPr>
            <a:norm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FIE raamatupidamine on üldiselt igati sarnane tavapärase äri raamatupidamisele, sest ka FIE-l on kohustus kajastada kõik oma ettevõtlusega seotud majandustehingud raamatupidamisregistris.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Sealjuures peab </a:t>
            </a:r>
            <a:r>
              <a:rPr lang="et-EE" sz="2000" b="1" dirty="0">
                <a:latin typeface="Tahoma" panose="020B0604030504040204" pitchFamily="34" charset="0"/>
                <a:ea typeface="Tahoma" panose="020B0604030504040204" pitchFamily="34" charset="0"/>
                <a:cs typeface="Tahoma" panose="020B0604030504040204" pitchFamily="34" charset="0"/>
              </a:rPr>
              <a:t>iga tehingu kohta tehtav sissekanne sisaldama järgmisi andmeid:</a:t>
            </a:r>
          </a:p>
          <a:p>
            <a:r>
              <a:rPr lang="et-EE" sz="2000" dirty="0">
                <a:latin typeface="Tahoma" panose="020B0604030504040204" pitchFamily="34" charset="0"/>
                <a:ea typeface="Tahoma" panose="020B0604030504040204" pitchFamily="34" charset="0"/>
                <a:cs typeface="Tahoma" panose="020B0604030504040204" pitchFamily="34" charset="0"/>
              </a:rPr>
              <a:t>majandustehingu kuupäev;</a:t>
            </a:r>
          </a:p>
          <a:p>
            <a:r>
              <a:rPr lang="et-EE" sz="2000" dirty="0">
                <a:latin typeface="Tahoma" panose="020B0604030504040204" pitchFamily="34" charset="0"/>
                <a:ea typeface="Tahoma" panose="020B0604030504040204" pitchFamily="34" charset="0"/>
                <a:cs typeface="Tahoma" panose="020B0604030504040204" pitchFamily="34" charset="0"/>
              </a:rPr>
              <a:t>raamatupidamiskirjendi järjekorranumber;</a:t>
            </a:r>
          </a:p>
          <a:p>
            <a:r>
              <a:rPr lang="et-EE" sz="2000" dirty="0">
                <a:latin typeface="Tahoma" panose="020B0604030504040204" pitchFamily="34" charset="0"/>
                <a:ea typeface="Tahoma" panose="020B0604030504040204" pitchFamily="34" charset="0"/>
                <a:cs typeface="Tahoma" panose="020B0604030504040204" pitchFamily="34" charset="0"/>
              </a:rPr>
              <a:t>debiteeritavad ja krediteeritavad kontod ja vastavad summad;</a:t>
            </a:r>
          </a:p>
          <a:p>
            <a:r>
              <a:rPr lang="et-EE" sz="2000" dirty="0">
                <a:latin typeface="Tahoma" panose="020B0604030504040204" pitchFamily="34" charset="0"/>
                <a:ea typeface="Tahoma" panose="020B0604030504040204" pitchFamily="34" charset="0"/>
                <a:cs typeface="Tahoma" panose="020B0604030504040204" pitchFamily="34" charset="0"/>
              </a:rPr>
              <a:t>majandustehingu lühikirjeldus;</a:t>
            </a:r>
          </a:p>
          <a:p>
            <a:r>
              <a:rPr lang="et-EE" sz="2000" dirty="0">
                <a:latin typeface="Tahoma" panose="020B0604030504040204" pitchFamily="34" charset="0"/>
                <a:ea typeface="Tahoma" panose="020B0604030504040204" pitchFamily="34" charset="0"/>
                <a:cs typeface="Tahoma" panose="020B0604030504040204" pitchFamily="34" charset="0"/>
              </a:rPr>
              <a:t>algdokumendi (koonddokumendi) nimetus ja number.</a:t>
            </a:r>
          </a:p>
          <a:p>
            <a:endParaRPr lang="et-EE" dirty="0"/>
          </a:p>
        </p:txBody>
      </p:sp>
    </p:spTree>
    <p:extLst>
      <p:ext uri="{BB962C8B-B14F-4D97-AF65-F5344CB8AC3E}">
        <p14:creationId xmlns:p14="http://schemas.microsoft.com/office/powerpoint/2010/main" val="27027143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F21F5-1D33-40BE-8D40-FA90E0734AAB}"/>
              </a:ext>
            </a:extLst>
          </p:cNvPr>
          <p:cNvSpPr>
            <a:spLocks noGrp="1"/>
          </p:cNvSpPr>
          <p:nvPr>
            <p:ph type="title"/>
          </p:nvPr>
        </p:nvSpPr>
        <p:spPr/>
        <p:txBody>
          <a:bodyPr>
            <a:normAutofit fontScale="90000"/>
          </a:bodyPr>
          <a:lstStyle/>
          <a:p>
            <a:br>
              <a:rPr lang="et-EE" dirty="0"/>
            </a:br>
            <a:r>
              <a:rPr lang="et-EE" sz="2700" b="1" dirty="0">
                <a:latin typeface="Tahoma" panose="020B0604030504040204" pitchFamily="34" charset="0"/>
                <a:ea typeface="Tahoma" panose="020B0604030504040204" pitchFamily="34" charset="0"/>
                <a:cs typeface="Tahoma" panose="020B0604030504040204" pitchFamily="34" charset="0"/>
              </a:rPr>
              <a:t>Algdokumendid ja päevaraamat</a:t>
            </a:r>
            <a:br>
              <a:rPr lang="et-EE" sz="3100" b="1" dirty="0">
                <a:latin typeface="Tahoma" panose="020B0604030504040204" pitchFamily="34" charset="0"/>
                <a:ea typeface="Tahoma" panose="020B0604030504040204" pitchFamily="34" charset="0"/>
                <a:cs typeface="Tahoma" panose="020B0604030504040204" pitchFamily="34" charset="0"/>
              </a:rPr>
            </a:br>
            <a:endParaRPr lang="et-EE" sz="31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DFB77E4D-86B0-4454-8058-2722CCF0663F}"/>
              </a:ext>
            </a:extLst>
          </p:cNvPr>
          <p:cNvSpPr>
            <a:spLocks noGrp="1"/>
          </p:cNvSpPr>
          <p:nvPr>
            <p:ph idx="1"/>
          </p:nvPr>
        </p:nvSpPr>
        <p:spPr/>
        <p:txBody>
          <a:bodyPr>
            <a:normAutofit/>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Algdokument peab sisaldama majandustehingu kohta vähemalt järgmisi andmeid</a:t>
            </a:r>
            <a:r>
              <a:rPr lang="et-EE" sz="2000" dirty="0">
                <a:latin typeface="Tahoma" panose="020B0604030504040204" pitchFamily="34" charset="0"/>
                <a:ea typeface="Tahoma" panose="020B0604030504040204" pitchFamily="34" charset="0"/>
                <a:cs typeface="Tahoma" panose="020B0604030504040204" pitchFamily="34" charset="0"/>
              </a:rPr>
              <a:t>:</a:t>
            </a:r>
          </a:p>
          <a:p>
            <a:r>
              <a:rPr lang="et-EE" sz="2000" dirty="0">
                <a:latin typeface="Tahoma" panose="020B0604030504040204" pitchFamily="34" charset="0"/>
                <a:ea typeface="Tahoma" panose="020B0604030504040204" pitchFamily="34" charset="0"/>
                <a:cs typeface="Tahoma" panose="020B0604030504040204" pitchFamily="34" charset="0"/>
              </a:rPr>
              <a:t>toimumisaeg;</a:t>
            </a:r>
          </a:p>
          <a:p>
            <a:r>
              <a:rPr lang="et-EE" sz="2000" dirty="0">
                <a:latin typeface="Tahoma" panose="020B0604030504040204" pitchFamily="34" charset="0"/>
                <a:ea typeface="Tahoma" panose="020B0604030504040204" pitchFamily="34" charset="0"/>
                <a:cs typeface="Tahoma" panose="020B0604030504040204" pitchFamily="34" charset="0"/>
              </a:rPr>
              <a:t>majandusliku sisu kirjeldus;</a:t>
            </a:r>
          </a:p>
          <a:p>
            <a:r>
              <a:rPr lang="et-EE" sz="2000" dirty="0">
                <a:latin typeface="Tahoma" panose="020B0604030504040204" pitchFamily="34" charset="0"/>
                <a:ea typeface="Tahoma" panose="020B0604030504040204" pitchFamily="34" charset="0"/>
                <a:cs typeface="Tahoma" panose="020B0604030504040204" pitchFamily="34" charset="0"/>
              </a:rPr>
              <a:t>arvnäitajad, näiteks kogus, hind ja summa.</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Kui raamatupidamiskohustuslase tehingupooleks on raamatupidamiskohustuslane, riigiraamatupidamiskohustuslane või välismaa juriidiline isik, peab kauba võõrandamise või teenuse osutamise kohta esitatud arve ka sisaldama arve numbrit või muud identifitseerimistunnust ja tehingupooli identifitseerida võimaldavaid andmeid.</a:t>
            </a:r>
          </a:p>
        </p:txBody>
      </p:sp>
    </p:spTree>
    <p:extLst>
      <p:ext uri="{BB962C8B-B14F-4D97-AF65-F5344CB8AC3E}">
        <p14:creationId xmlns:p14="http://schemas.microsoft.com/office/powerpoint/2010/main" val="40724560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B8DAF-7525-4FC3-8637-34445E1A675C}"/>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CC0C1DDA-6258-4665-B9C9-8E24ED29251E}"/>
              </a:ext>
            </a:extLst>
          </p:cNvPr>
          <p:cNvSpPr>
            <a:spLocks noGrp="1"/>
          </p:cNvSpPr>
          <p:nvPr>
            <p:ph idx="1"/>
          </p:nvPr>
        </p:nvSpPr>
        <p:spPr/>
        <p:txBody>
          <a:bodyPr>
            <a:normAutofit/>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Käibemaksuseadus § 37</a:t>
            </a:r>
            <a:r>
              <a:rPr lang="et-EE" sz="2000" dirty="0">
                <a:latin typeface="Tahoma" panose="020B0604030504040204" pitchFamily="34" charset="0"/>
                <a:ea typeface="Tahoma" panose="020B0604030504040204" pitchFamily="34" charset="0"/>
                <a:cs typeface="Tahoma" panose="020B0604030504040204" pitchFamily="34" charset="0"/>
              </a:rPr>
              <a:t>:</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Arvele tuleb märkida:</a:t>
            </a:r>
          </a:p>
          <a:p>
            <a:r>
              <a:rPr lang="et-EE" sz="2000" dirty="0">
                <a:latin typeface="Tahoma" panose="020B0604030504040204" pitchFamily="34" charset="0"/>
                <a:ea typeface="Tahoma" panose="020B0604030504040204" pitchFamily="34" charset="0"/>
                <a:cs typeface="Tahoma" panose="020B0604030504040204" pitchFamily="34" charset="0"/>
              </a:rPr>
              <a:t>arve järjekorranumber ja väljastamise kuupäev;</a:t>
            </a:r>
          </a:p>
          <a:p>
            <a:r>
              <a:rPr lang="et-EE" sz="2000" dirty="0">
                <a:latin typeface="Tahoma" panose="020B0604030504040204" pitchFamily="34" charset="0"/>
                <a:ea typeface="Tahoma" panose="020B0604030504040204" pitchFamily="34" charset="0"/>
                <a:cs typeface="Tahoma" panose="020B0604030504040204" pitchFamily="34" charset="0"/>
              </a:rPr>
              <a:t>maksukohustuslase nimi, aadress, maksukohustuslasena registreerimise number;</a:t>
            </a:r>
          </a:p>
          <a:p>
            <a:r>
              <a:rPr lang="et-EE" sz="2000" dirty="0">
                <a:latin typeface="Tahoma" panose="020B0604030504040204" pitchFamily="34" charset="0"/>
                <a:ea typeface="Tahoma" panose="020B0604030504040204" pitchFamily="34" charset="0"/>
                <a:cs typeface="Tahoma" panose="020B0604030504040204" pitchFamily="34" charset="0"/>
              </a:rPr>
              <a:t>kauba soetaja või teenuse saaja nimi ja aadress;</a:t>
            </a:r>
          </a:p>
          <a:p>
            <a:r>
              <a:rPr lang="et-EE" sz="2000" dirty="0">
                <a:latin typeface="Tahoma" panose="020B0604030504040204" pitchFamily="34" charset="0"/>
                <a:ea typeface="Tahoma" panose="020B0604030504040204" pitchFamily="34" charset="0"/>
                <a:cs typeface="Tahoma" panose="020B0604030504040204" pitchFamily="34" charset="0"/>
              </a:rPr>
              <a:t>kauba soetaja või teenuse saaja maksukohustuslasena registreerimise number, kui tal on maksukohustus kauba soetamisel või teenuse saamisel;</a:t>
            </a:r>
          </a:p>
          <a:p>
            <a:r>
              <a:rPr lang="et-EE" sz="2000" dirty="0">
                <a:latin typeface="Tahoma" panose="020B0604030504040204" pitchFamily="34" charset="0"/>
                <a:ea typeface="Tahoma" panose="020B0604030504040204" pitchFamily="34" charset="0"/>
                <a:cs typeface="Tahoma" panose="020B0604030504040204" pitchFamily="34" charset="0"/>
              </a:rPr>
              <a:t>kauba või teenuse nimetus või kirjeldus;</a:t>
            </a:r>
          </a:p>
          <a:p>
            <a:r>
              <a:rPr lang="et-EE" sz="2000" dirty="0">
                <a:latin typeface="Tahoma" panose="020B0604030504040204" pitchFamily="34" charset="0"/>
                <a:ea typeface="Tahoma" panose="020B0604030504040204" pitchFamily="34" charset="0"/>
                <a:cs typeface="Tahoma" panose="020B0604030504040204" pitchFamily="34" charset="0"/>
              </a:rPr>
              <a:t>kauba kogus või teenuse maht;</a:t>
            </a:r>
          </a:p>
        </p:txBody>
      </p:sp>
    </p:spTree>
    <p:extLst>
      <p:ext uri="{BB962C8B-B14F-4D97-AF65-F5344CB8AC3E}">
        <p14:creationId xmlns:p14="http://schemas.microsoft.com/office/powerpoint/2010/main" val="7567097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B319E-4367-44D9-8501-CACA0B5AAA85}"/>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15DCA509-8307-475D-9546-0CE39E5FD6F5}"/>
              </a:ext>
            </a:extLst>
          </p:cNvPr>
          <p:cNvSpPr>
            <a:spLocks noGrp="1"/>
          </p:cNvSpPr>
          <p:nvPr>
            <p:ph idx="1"/>
          </p:nvPr>
        </p:nvSpPr>
        <p:spPr/>
        <p:txBody>
          <a:bodyPr>
            <a:normAutofit/>
          </a:bodyPr>
          <a:lstStyle/>
          <a:p>
            <a:r>
              <a:rPr lang="et-EE" sz="2000" dirty="0">
                <a:latin typeface="Tahoma" panose="020B0604030504040204" pitchFamily="34" charset="0"/>
                <a:ea typeface="Tahoma" panose="020B0604030504040204" pitchFamily="34" charset="0"/>
                <a:cs typeface="Tahoma" panose="020B0604030504040204" pitchFamily="34" charset="0"/>
              </a:rPr>
              <a:t>kauba väljastamise või teenuse osutamise kuupäev või kauba või teenuse eest osalise või täieliku makse laekumise kuupäev, kui see on kindlaks määratav ja erinev arve väljastamise kuupäevast;</a:t>
            </a:r>
          </a:p>
          <a:p>
            <a:r>
              <a:rPr lang="et-EE" sz="2000" dirty="0">
                <a:latin typeface="Tahoma" panose="020B0604030504040204" pitchFamily="34" charset="0"/>
                <a:ea typeface="Tahoma" panose="020B0604030504040204" pitchFamily="34" charset="0"/>
                <a:cs typeface="Tahoma" panose="020B0604030504040204" pitchFamily="34" charset="0"/>
              </a:rPr>
              <a:t>kauba või teenuse hind ilma käibemaksuta ning allahindlus, kui see pole hinna sisse arvatud;</a:t>
            </a:r>
          </a:p>
          <a:p>
            <a:r>
              <a:rPr lang="et-EE" sz="2000" dirty="0">
                <a:latin typeface="Tahoma" panose="020B0604030504040204" pitchFamily="34" charset="0"/>
                <a:ea typeface="Tahoma" panose="020B0604030504040204" pitchFamily="34" charset="0"/>
                <a:cs typeface="Tahoma" panose="020B0604030504040204" pitchFamily="34" charset="0"/>
              </a:rPr>
              <a:t>maksustatav summa käibemaksumäärade kaupa koos kohaldatavate käibemaksumääradega või maksuvaba käibe summa;</a:t>
            </a:r>
          </a:p>
          <a:p>
            <a:r>
              <a:rPr lang="et-EE" sz="2000" dirty="0">
                <a:latin typeface="Tahoma" panose="020B0604030504040204" pitchFamily="34" charset="0"/>
                <a:ea typeface="Tahoma" panose="020B0604030504040204" pitchFamily="34" charset="0"/>
                <a:cs typeface="Tahoma" panose="020B0604030504040204" pitchFamily="34" charset="0"/>
              </a:rPr>
              <a:t>tasumisele kuuluv käibemaksusumma, välja arvatud seaduses sätestatud juhtudel. Käibemaksusumma märgitakse eurodes.</a:t>
            </a:r>
          </a:p>
        </p:txBody>
      </p:sp>
    </p:spTree>
    <p:extLst>
      <p:ext uri="{BB962C8B-B14F-4D97-AF65-F5344CB8AC3E}">
        <p14:creationId xmlns:p14="http://schemas.microsoft.com/office/powerpoint/2010/main" val="14416291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31926-3148-406C-B96C-90D6024E48A3}"/>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5D438959-7B9E-4DFA-BBBF-7BFF70AC720A}"/>
              </a:ext>
            </a:extLst>
          </p:cNvPr>
          <p:cNvSpPr>
            <a:spLocks noGrp="1"/>
          </p:cNvSpPr>
          <p:nvPr>
            <p:ph idx="1"/>
          </p:nvPr>
        </p:nvSpPr>
        <p:spPr/>
        <p:txBody>
          <a:bodyPr>
            <a:normAutofit/>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Lihtsustatud arve</a:t>
            </a:r>
          </a:p>
          <a:p>
            <a:r>
              <a:rPr lang="et-EE" sz="2000" dirty="0">
                <a:latin typeface="Tahoma" panose="020B0604030504040204" pitchFamily="34" charset="0"/>
                <a:ea typeface="Tahoma" panose="020B0604030504040204" pitchFamily="34" charset="0"/>
                <a:cs typeface="Tahoma" panose="020B0604030504040204" pitchFamily="34" charset="0"/>
              </a:rPr>
              <a:t>Käibemaksuseaduse § 37 lõike 9 kohaselt on võimalik väljastada lihtsustatud nõuetele vastavaid arveid juhul, </a:t>
            </a:r>
            <a:r>
              <a:rPr lang="et-EE" sz="2000" b="1" dirty="0">
                <a:latin typeface="Tahoma" panose="020B0604030504040204" pitchFamily="34" charset="0"/>
                <a:ea typeface="Tahoma" panose="020B0604030504040204" pitchFamily="34" charset="0"/>
                <a:cs typeface="Tahoma" panose="020B0604030504040204" pitchFamily="34" charset="0"/>
              </a:rPr>
              <a:t>kui arve väljastatakse reisijateveo teenuse osutamisel või parkimisautomaadi, automaattankla makseterminali jm samalaadsete aparaatide kaudu</a:t>
            </a:r>
            <a:r>
              <a:rPr lang="et-EE" sz="2000" dirty="0">
                <a:latin typeface="Tahoma" panose="020B0604030504040204" pitchFamily="34" charset="0"/>
                <a:ea typeface="Tahoma" panose="020B0604030504040204" pitchFamily="34" charset="0"/>
                <a:cs typeface="Tahoma" panose="020B0604030504040204" pitchFamily="34" charset="0"/>
              </a:rPr>
              <a:t>. </a:t>
            </a:r>
          </a:p>
          <a:p>
            <a:r>
              <a:rPr lang="et-EE" sz="2000" dirty="0">
                <a:latin typeface="Tahoma" panose="020B0604030504040204" pitchFamily="34" charset="0"/>
                <a:ea typeface="Tahoma" panose="020B0604030504040204" pitchFamily="34" charset="0"/>
                <a:cs typeface="Tahoma" panose="020B0604030504040204" pitchFamily="34" charset="0"/>
              </a:rPr>
              <a:t>See tähendab, et näiteks automaattankla tšekk kõlbab sisendkäibemaksu mahaarvamiseks juhul, kui </a:t>
            </a:r>
            <a:r>
              <a:rPr lang="et-EE" sz="2000" b="1" dirty="0">
                <a:latin typeface="Tahoma" panose="020B0604030504040204" pitchFamily="34" charset="0"/>
                <a:ea typeface="Tahoma" panose="020B0604030504040204" pitchFamily="34" charset="0"/>
                <a:cs typeface="Tahoma" panose="020B0604030504040204" pitchFamily="34" charset="0"/>
              </a:rPr>
              <a:t>see on kuni 160€ ilma käibemaksuta ja vastab lihtsustatud arve nõuetele</a:t>
            </a:r>
            <a:r>
              <a:rPr lang="et-EE" sz="2000" dirty="0">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15733695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3E84A-BF95-4D73-818C-9F83D5771F42}"/>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019165FC-44D6-4638-B711-51D9A22A8F5F}"/>
              </a:ext>
            </a:extLst>
          </p:cNvPr>
          <p:cNvSpPr>
            <a:spLocks noGrp="1"/>
          </p:cNvSpPr>
          <p:nvPr>
            <p:ph idx="1"/>
          </p:nvPr>
        </p:nvSpPr>
        <p:spPr/>
        <p:txBody>
          <a:bodyPr>
            <a:noAutofit/>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Minimaalselt on nõutud järgmised andmed</a:t>
            </a:r>
            <a:r>
              <a:rPr lang="et-EE" sz="2000" dirty="0">
                <a:latin typeface="Tahoma" panose="020B0604030504040204" pitchFamily="34" charset="0"/>
                <a:ea typeface="Tahoma" panose="020B0604030504040204" pitchFamily="34" charset="0"/>
                <a:cs typeface="Tahoma" panose="020B0604030504040204" pitchFamily="34" charset="0"/>
              </a:rPr>
              <a:t>:</a:t>
            </a:r>
          </a:p>
          <a:p>
            <a:r>
              <a:rPr lang="et-EE" sz="2000" dirty="0">
                <a:latin typeface="Tahoma" panose="020B0604030504040204" pitchFamily="34" charset="0"/>
                <a:ea typeface="Tahoma" panose="020B0604030504040204" pitchFamily="34" charset="0"/>
                <a:cs typeface="Tahoma" panose="020B0604030504040204" pitchFamily="34" charset="0"/>
              </a:rPr>
              <a:t> arve number,</a:t>
            </a:r>
          </a:p>
          <a:p>
            <a:r>
              <a:rPr lang="et-EE" sz="2000" dirty="0">
                <a:latin typeface="Tahoma" panose="020B0604030504040204" pitchFamily="34" charset="0"/>
                <a:ea typeface="Tahoma" panose="020B0604030504040204" pitchFamily="34" charset="0"/>
                <a:cs typeface="Tahoma" panose="020B0604030504040204" pitchFamily="34" charset="0"/>
              </a:rPr>
              <a:t> maksukohustuslase nimi ja registreerimise number,</a:t>
            </a:r>
          </a:p>
          <a:p>
            <a:r>
              <a:rPr lang="et-EE" sz="2000" dirty="0">
                <a:latin typeface="Tahoma" panose="020B0604030504040204" pitchFamily="34" charset="0"/>
                <a:ea typeface="Tahoma" panose="020B0604030504040204" pitchFamily="34" charset="0"/>
                <a:cs typeface="Tahoma" panose="020B0604030504040204" pitchFamily="34" charset="0"/>
              </a:rPr>
              <a:t> kauba või teenuse nimetus või kirjeldus ning</a:t>
            </a:r>
          </a:p>
          <a:p>
            <a:r>
              <a:rPr lang="et-EE" sz="2000" dirty="0">
                <a:latin typeface="Tahoma" panose="020B0604030504040204" pitchFamily="34" charset="0"/>
                <a:ea typeface="Tahoma" panose="020B0604030504040204" pitchFamily="34" charset="0"/>
                <a:cs typeface="Tahoma" panose="020B0604030504040204" pitchFamily="34" charset="0"/>
              </a:rPr>
              <a:t> maksustatav summa ja tasumisele kuuluv käibemaksusumma.</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Kuna näiteks automaattankla poolt väljastatud arvel ei ole peal andmeid ostja kohta, siis KMS lõike 11 kohaselt peab kauba või teenuse ostnud maksukohustuslane ise arvele märkima </a:t>
            </a:r>
            <a:r>
              <a:rPr lang="et-EE" sz="2000" b="1" dirty="0">
                <a:latin typeface="Tahoma" panose="020B0604030504040204" pitchFamily="34" charset="0"/>
                <a:ea typeface="Tahoma" panose="020B0604030504040204" pitchFamily="34" charset="0"/>
                <a:cs typeface="Tahoma" panose="020B0604030504040204" pitchFamily="34" charset="0"/>
              </a:rPr>
              <a:t>oma nime ja maksukohustuslasena registreerimise numbri</a:t>
            </a:r>
            <a:r>
              <a:rPr lang="et-EE" sz="2000"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1869085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6A2EA-B89C-B4DC-627A-3EBFA45B3787}"/>
              </a:ext>
            </a:extLst>
          </p:cNvPr>
          <p:cNvSpPr>
            <a:spLocks noGrp="1"/>
          </p:cNvSpPr>
          <p:nvPr>
            <p:ph type="title"/>
          </p:nvPr>
        </p:nvSpPr>
        <p:spPr/>
        <p:txBody>
          <a:bodyPr>
            <a:normAutofit fontScale="90000"/>
          </a:bodyPr>
          <a:lstStyle/>
          <a:p>
            <a:br>
              <a:rPr lang="et-EE" b="0" i="0" dirty="0">
                <a:solidFill>
                  <a:srgbClr val="222222"/>
                </a:solidFill>
                <a:effectLst/>
                <a:latin typeface="Arial" panose="020B0604020202020204" pitchFamily="34" charset="0"/>
              </a:rPr>
            </a:br>
            <a:r>
              <a:rPr lang="et-EE" sz="2700" b="1" i="0" dirty="0">
                <a:solidFill>
                  <a:srgbClr val="222222"/>
                </a:solidFill>
                <a:effectLst/>
                <a:latin typeface="Tahoma" panose="020B0604030504040204" pitchFamily="34" charset="0"/>
                <a:ea typeface="Tahoma" panose="020B0604030504040204" pitchFamily="34" charset="0"/>
                <a:cs typeface="Tahoma" panose="020B0604030504040204" pitchFamily="34" charset="0"/>
              </a:rPr>
              <a:t>FIE tuludeklaratsioon </a:t>
            </a:r>
            <a:br>
              <a:rPr lang="et-EE" b="0" i="0" dirty="0">
                <a:solidFill>
                  <a:srgbClr val="222222"/>
                </a:solidFill>
                <a:effectLst/>
                <a:latin typeface="Arial" panose="020B0604020202020204" pitchFamily="34" charset="0"/>
              </a:rPr>
            </a:br>
            <a:endParaRPr lang="et-EE" dirty="0"/>
          </a:p>
        </p:txBody>
      </p:sp>
      <p:sp>
        <p:nvSpPr>
          <p:cNvPr id="3" name="Content Placeholder 2">
            <a:extLst>
              <a:ext uri="{FF2B5EF4-FFF2-40B4-BE49-F238E27FC236}">
                <a16:creationId xmlns:a16="http://schemas.microsoft.com/office/drawing/2014/main" id="{FBC14676-423A-3FF8-9D06-2F5D2C0BE486}"/>
              </a:ext>
            </a:extLst>
          </p:cNvPr>
          <p:cNvSpPr>
            <a:spLocks noGrp="1"/>
          </p:cNvSpPr>
          <p:nvPr>
            <p:ph idx="1"/>
          </p:nvPr>
        </p:nvSpPr>
        <p:spPr/>
        <p:txBody>
          <a:bodyPr>
            <a:normAutofit fontScale="92500" lnSpcReduction="20000"/>
          </a:bodyPr>
          <a:lstStyle/>
          <a:p>
            <a:pPr algn="l"/>
            <a:r>
              <a:rPr lang="et-EE" sz="22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Ettevõtlus on isiku iseseisev majandus- või kutsetegevus, mille eesmärgiks on tulu saamine kauba tootmisest, müümisest või vahendamisest, teenuse osutamisest või muust </a:t>
            </a:r>
            <a:r>
              <a:rPr lang="et-EE" sz="2200" b="0" i="0" dirty="0">
                <a:effectLst/>
                <a:latin typeface="Tahoma" panose="020B0604030504040204" pitchFamily="34" charset="0"/>
                <a:ea typeface="Tahoma" panose="020B0604030504040204" pitchFamily="34" charset="0"/>
                <a:cs typeface="Tahoma" panose="020B0604030504040204" pitchFamily="34" charset="0"/>
              </a:rPr>
              <a:t>tegevusest, kaasa arvatud loominguline või teaduslik tegevus.</a:t>
            </a:r>
          </a:p>
          <a:p>
            <a:pPr algn="l"/>
            <a:r>
              <a:rPr lang="fi-FI" sz="2200" b="1" i="0" dirty="0">
                <a:effectLst/>
                <a:latin typeface="Tahoma" panose="020B0604030504040204" pitchFamily="34" charset="0"/>
                <a:ea typeface="Tahoma" panose="020B0604030504040204" pitchFamily="34" charset="0"/>
                <a:cs typeface="Tahoma" panose="020B0604030504040204" pitchFamily="34" charset="0"/>
              </a:rPr>
              <a:t>Ettevõtlustulu on tulumaksuga, sotsiaalmaksuga </a:t>
            </a:r>
            <a:r>
              <a:rPr lang="fi-FI" sz="2200" b="0" i="0" dirty="0">
                <a:effectLst/>
                <a:latin typeface="Tahoma" panose="020B0604030504040204" pitchFamily="34" charset="0"/>
                <a:ea typeface="Tahoma" panose="020B0604030504040204" pitchFamily="34" charset="0"/>
                <a:cs typeface="Tahoma" panose="020B0604030504040204" pitchFamily="34" charset="0"/>
              </a:rPr>
              <a:t>ja kohustatud isiku puhul ka </a:t>
            </a:r>
            <a:r>
              <a:rPr lang="fi-FI" sz="2200" b="1" i="0" dirty="0">
                <a:effectLst/>
                <a:latin typeface="Tahoma" panose="020B0604030504040204" pitchFamily="34" charset="0"/>
                <a:ea typeface="Tahoma" panose="020B0604030504040204" pitchFamily="34" charset="0"/>
                <a:cs typeface="Tahoma" panose="020B0604030504040204" pitchFamily="34" charset="0"/>
              </a:rPr>
              <a:t>kogumispensioni maksega maksustatav tulu</a:t>
            </a:r>
            <a:r>
              <a:rPr lang="fi-FI" sz="2200" b="0" i="0" dirty="0">
                <a:effectLst/>
                <a:latin typeface="Tahoma" panose="020B0604030504040204" pitchFamily="34" charset="0"/>
                <a:ea typeface="Tahoma" panose="020B0604030504040204" pitchFamily="34" charset="0"/>
                <a:cs typeface="Tahoma" panose="020B0604030504040204" pitchFamily="34" charset="0"/>
              </a:rPr>
              <a:t>.</a:t>
            </a:r>
            <a:endParaRPr lang="et-EE" sz="2200" b="0" i="0" dirty="0">
              <a:effectLst/>
              <a:latin typeface="Tahoma" panose="020B0604030504040204" pitchFamily="34" charset="0"/>
              <a:ea typeface="Tahoma" panose="020B0604030504040204" pitchFamily="34" charset="0"/>
              <a:cs typeface="Tahoma" panose="020B0604030504040204" pitchFamily="34" charset="0"/>
            </a:endParaRPr>
          </a:p>
          <a:p>
            <a:pPr algn="l">
              <a:buFont typeface="Arial" panose="020B0604020202020204" pitchFamily="34" charset="0"/>
              <a:buChar char="•"/>
            </a:pPr>
            <a:r>
              <a:rPr lang="et-EE" sz="2200" b="0" i="0" dirty="0">
                <a:effectLst/>
                <a:latin typeface="Tahoma" panose="020B0604030504040204" pitchFamily="34" charset="0"/>
                <a:ea typeface="Tahoma" panose="020B0604030504040204" pitchFamily="34" charset="0"/>
                <a:cs typeface="Tahoma" panose="020B0604030504040204" pitchFamily="34" charset="0"/>
              </a:rPr>
              <a:t>Ettevõtlusest saadud tulu peab deklareerima deklaratsiooni vormil E.</a:t>
            </a:r>
          </a:p>
          <a:p>
            <a:pPr algn="l">
              <a:buFont typeface="Arial" panose="020B0604020202020204" pitchFamily="34" charset="0"/>
              <a:buChar char="•"/>
            </a:pPr>
            <a:r>
              <a:rPr lang="et-EE" sz="22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Vorm E esitatakse koos füüsilise isiku tuludeklaratsiooni vormiga A maksustamisperioodile (kalendriaastale) </a:t>
            </a:r>
            <a:r>
              <a:rPr lang="et-EE" sz="22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järgneva aasta 30. aprilliks</a:t>
            </a:r>
            <a:r>
              <a:rPr lang="et-EE" sz="22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a:t>
            </a:r>
          </a:p>
          <a:p>
            <a:pPr algn="l">
              <a:buFont typeface="Arial" panose="020B0604020202020204" pitchFamily="34" charset="0"/>
              <a:buChar char="•"/>
            </a:pPr>
            <a:r>
              <a:rPr lang="et-EE" sz="22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FIE on kohustatud tuludeklaratsiooni esitama ka siis, kui ettevõtlustulu puudus või see oli väiksem kui maksuvaba tulu</a:t>
            </a:r>
            <a:r>
              <a:rPr lang="et-EE" sz="22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a:t>
            </a:r>
          </a:p>
          <a:p>
            <a:r>
              <a:rPr lang="et-EE" sz="2200" b="0" i="0" dirty="0">
                <a:effectLst/>
                <a:latin typeface="Tahoma" panose="020B0604030504040204" pitchFamily="34" charset="0"/>
                <a:ea typeface="Tahoma" panose="020B0604030504040204" pitchFamily="34" charset="0"/>
                <a:cs typeface="Tahoma" panose="020B0604030504040204" pitchFamily="34" charset="0"/>
              </a:rPr>
              <a:t>Nii vormi A kui vormi E on võimalik esitada kas </a:t>
            </a:r>
            <a:r>
              <a:rPr lang="et-EE" sz="2200" b="0" i="0" u="none" strike="noStrike" dirty="0">
                <a:effectLst/>
                <a:latin typeface="Tahoma" panose="020B0604030504040204" pitchFamily="34" charset="0"/>
                <a:ea typeface="Tahoma" panose="020B0604030504040204" pitchFamily="34" charset="0"/>
                <a:cs typeface="Tahoma" panose="020B0604030504040204" pitchFamily="34" charset="0"/>
                <a:hlinkClick r:id="rId2">
                  <a:extLst>
                    <a:ext uri="{A12FA001-AC4F-418D-AE19-62706E023703}">
                      <ahyp:hlinkClr xmlns:ahyp="http://schemas.microsoft.com/office/drawing/2018/hyperlinkcolor" val="tx"/>
                    </a:ext>
                  </a:extLst>
                </a:hlinkClick>
              </a:rPr>
              <a:t>e-MTA </a:t>
            </a:r>
            <a:r>
              <a:rPr lang="et-EE" sz="2200" b="0" i="0" dirty="0">
                <a:effectLst/>
                <a:latin typeface="Tahoma" panose="020B0604030504040204" pitchFamily="34" charset="0"/>
                <a:ea typeface="Tahoma" panose="020B0604030504040204" pitchFamily="34" charset="0"/>
                <a:cs typeface="Tahoma" panose="020B0604030504040204" pitchFamily="34" charset="0"/>
              </a:rPr>
              <a:t>kaudu või </a:t>
            </a:r>
            <a:r>
              <a:rPr lang="et-EE" sz="2200" b="0" i="0" u="none" strike="noStrike" dirty="0">
                <a:effectLst/>
                <a:latin typeface="Tahoma" panose="020B0604030504040204" pitchFamily="34" charset="0"/>
                <a:ea typeface="Tahoma" panose="020B0604030504040204" pitchFamily="34" charset="0"/>
                <a:cs typeface="Tahoma" panose="020B0604030504040204" pitchFamily="34" charset="0"/>
                <a:hlinkClick r:id="rId3" tooltip="Deklaratsioonide vormid ja nende täitmise juhised">
                  <a:extLst>
                    <a:ext uri="{A12FA001-AC4F-418D-AE19-62706E023703}">
                      <ahyp:hlinkClr xmlns:ahyp="http://schemas.microsoft.com/office/drawing/2018/hyperlinkcolor" val="tx"/>
                    </a:ext>
                  </a:extLst>
                </a:hlinkClick>
              </a:rPr>
              <a:t>paberil</a:t>
            </a:r>
            <a:r>
              <a:rPr lang="et-EE" sz="2200" b="0" i="0" dirty="0">
                <a:effectLst/>
                <a:latin typeface="Tahoma" panose="020B0604030504040204" pitchFamily="34" charset="0"/>
                <a:ea typeface="Tahoma" panose="020B0604030504040204" pitchFamily="34" charset="0"/>
                <a:cs typeface="Tahoma" panose="020B0604030504040204" pitchFamily="34" charset="0"/>
              </a:rPr>
              <a:t>.</a:t>
            </a:r>
          </a:p>
          <a:p>
            <a:pPr marL="0" indent="0" algn="l">
              <a:buNone/>
            </a:pPr>
            <a:endPar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endParaRPr lang="et-EE" dirty="0"/>
          </a:p>
        </p:txBody>
      </p:sp>
    </p:spTree>
    <p:extLst>
      <p:ext uri="{BB962C8B-B14F-4D97-AF65-F5344CB8AC3E}">
        <p14:creationId xmlns:p14="http://schemas.microsoft.com/office/powerpoint/2010/main" val="37211204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Raamatupidamisregister (päevaraamat)</a:t>
            </a:r>
            <a:endParaRPr lang="et-EE" sz="2400" b="1" dirty="0">
              <a:effectLst/>
              <a:latin typeface="Tahoma" panose="020B0604030504040204" pitchFamily="34" charset="0"/>
              <a:ea typeface="Tahoma" panose="020B0604030504040204" pitchFamily="34" charset="0"/>
              <a:cs typeface="Tahoma" panose="020B0604030504040204" pitchFamily="34" charset="0"/>
            </a:endParaRPr>
          </a:p>
        </p:txBody>
      </p:sp>
      <p:sp>
        <p:nvSpPr>
          <p:cNvPr id="3" name="Sisu kohatäide 2"/>
          <p:cNvSpPr>
            <a:spLocks noGrp="1"/>
          </p:cNvSpPr>
          <p:nvPr>
            <p:ph idx="1"/>
          </p:nvPr>
        </p:nvSpPr>
        <p:spPr/>
        <p:txBody>
          <a:bodyPr>
            <a:normAutofit/>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FIE kajastab kõik oma ettevõtlusega seotud majandustehingud raamatupidamisregistrites </a:t>
            </a:r>
            <a:r>
              <a:rPr lang="et-EE" sz="2000" dirty="0">
                <a:latin typeface="Tahoma" panose="020B0604030504040204" pitchFamily="34" charset="0"/>
                <a:ea typeface="Tahoma" panose="020B0604030504040204" pitchFamily="34" charset="0"/>
                <a:cs typeface="Tahoma" panose="020B0604030504040204" pitchFamily="34" charset="0"/>
              </a:rPr>
              <a:t>(</a:t>
            </a:r>
            <a:r>
              <a:rPr lang="et-EE" sz="2000" dirty="0">
                <a:latin typeface="Tahoma" panose="020B0604030504040204" pitchFamily="34" charset="0"/>
                <a:ea typeface="Tahoma" panose="020B0604030504040204" pitchFamily="34" charset="0"/>
                <a:cs typeface="Tahoma" panose="020B0604030504040204" pitchFamily="34" charset="0"/>
                <a:hlinkClick r:id="rId2"/>
              </a:rPr>
              <a:t>raamatupidamise seaduse §-d 9 ja 10</a:t>
            </a:r>
            <a:r>
              <a:rPr lang="et-EE" sz="2000" dirty="0">
                <a:latin typeface="Tahoma" panose="020B0604030504040204" pitchFamily="34" charset="0"/>
                <a:ea typeface="Tahoma" panose="020B0604030504040204" pitchFamily="34" charset="0"/>
                <a:cs typeface="Tahoma" panose="020B0604030504040204" pitchFamily="34" charset="0"/>
              </a:rPr>
              <a:t>), kusjuures iga tehingu kohta tehtav sissekanne peab sisaldama järgmisi andmeid:</a:t>
            </a:r>
          </a:p>
          <a:p>
            <a:r>
              <a:rPr lang="et-EE" sz="2000" dirty="0">
                <a:latin typeface="Tahoma" panose="020B0604030504040204" pitchFamily="34" charset="0"/>
                <a:ea typeface="Tahoma" panose="020B0604030504040204" pitchFamily="34" charset="0"/>
                <a:cs typeface="Tahoma" panose="020B0604030504040204" pitchFamily="34" charset="0"/>
              </a:rPr>
              <a:t>majandustehingu kuupäev,</a:t>
            </a:r>
          </a:p>
          <a:p>
            <a:r>
              <a:rPr lang="et-EE" sz="2000" dirty="0">
                <a:latin typeface="Tahoma" panose="020B0604030504040204" pitchFamily="34" charset="0"/>
                <a:ea typeface="Tahoma" panose="020B0604030504040204" pitchFamily="34" charset="0"/>
                <a:cs typeface="Tahoma" panose="020B0604030504040204" pitchFamily="34" charset="0"/>
              </a:rPr>
              <a:t>raamatupidamiskirjendi järjekorranumber,</a:t>
            </a:r>
          </a:p>
          <a:p>
            <a:r>
              <a:rPr lang="et-EE" sz="2000" dirty="0">
                <a:latin typeface="Tahoma" panose="020B0604030504040204" pitchFamily="34" charset="0"/>
                <a:ea typeface="Tahoma" panose="020B0604030504040204" pitchFamily="34" charset="0"/>
                <a:cs typeface="Tahoma" panose="020B0604030504040204" pitchFamily="34" charset="0"/>
              </a:rPr>
              <a:t>vastavad summad,</a:t>
            </a:r>
          </a:p>
          <a:p>
            <a:r>
              <a:rPr lang="et-EE" sz="2000" dirty="0">
                <a:latin typeface="Tahoma" panose="020B0604030504040204" pitchFamily="34" charset="0"/>
                <a:ea typeface="Tahoma" panose="020B0604030504040204" pitchFamily="34" charset="0"/>
                <a:cs typeface="Tahoma" panose="020B0604030504040204" pitchFamily="34" charset="0"/>
              </a:rPr>
              <a:t>majandustehingu lühikirjeldus,</a:t>
            </a:r>
          </a:p>
          <a:p>
            <a:r>
              <a:rPr lang="et-EE" sz="2000" dirty="0">
                <a:latin typeface="Tahoma" panose="020B0604030504040204" pitchFamily="34" charset="0"/>
                <a:ea typeface="Tahoma" panose="020B0604030504040204" pitchFamily="34" charset="0"/>
                <a:cs typeface="Tahoma" panose="020B0604030504040204" pitchFamily="34" charset="0"/>
              </a:rPr>
              <a:t>algdokumendi (koonddokumendi) nimetus ja number.</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Kassapõhise raamatu pidamise registriks on päevaraamat.</a:t>
            </a:r>
            <a:endParaRPr lang="et-EE" sz="2000" b="1"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499622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C3CD5-B1D9-4334-9CB8-7E51DBEAFFDB}"/>
              </a:ext>
            </a:extLst>
          </p:cNvPr>
          <p:cNvSpPr>
            <a:spLocks noGrp="1"/>
          </p:cNvSpPr>
          <p:nvPr>
            <p:ph type="title"/>
          </p:nvPr>
        </p:nvSpPr>
        <p:spPr/>
        <p:txBody>
          <a:bodyPr>
            <a:normAutofit/>
          </a:bodyPr>
          <a:lstStyle/>
          <a:p>
            <a:r>
              <a:rPr lang="fi-FI" sz="2400" b="1" dirty="0">
                <a:latin typeface="Tahoma" panose="020B0604030504040204" pitchFamily="34" charset="0"/>
                <a:ea typeface="Tahoma" panose="020B0604030504040204" pitchFamily="34" charset="0"/>
                <a:cs typeface="Tahoma" panose="020B0604030504040204" pitchFamily="34" charset="0"/>
              </a:rPr>
              <a:t>Füüsilisest isikust ettevõtja tulude maksustamine</a:t>
            </a:r>
            <a:endParaRPr lang="et-EE"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665EDE58-E7C5-4339-8219-5CB8A7228936}"/>
              </a:ext>
            </a:extLst>
          </p:cNvPr>
          <p:cNvSpPr>
            <a:spLocks noGrp="1"/>
          </p:cNvSpPr>
          <p:nvPr>
            <p:ph idx="1"/>
          </p:nvPr>
        </p:nvSpPr>
        <p:spPr/>
        <p:txBody>
          <a:bodyPr>
            <a:norm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Füüsilisest isikust ettevõtja (FIE) </a:t>
            </a:r>
            <a:r>
              <a:rPr lang="et-EE" sz="2000" b="1" dirty="0">
                <a:latin typeface="Tahoma" panose="020B0604030504040204" pitchFamily="34" charset="0"/>
                <a:ea typeface="Tahoma" panose="020B0604030504040204" pitchFamily="34" charset="0"/>
                <a:cs typeface="Tahoma" panose="020B0604030504040204" pitchFamily="34" charset="0"/>
              </a:rPr>
              <a:t>ei ole tulumaksuseaduse (TuMS) kontekstis eraldi maksumaksja kategooria</a:t>
            </a:r>
            <a:r>
              <a:rPr lang="et-EE" sz="2000" dirty="0">
                <a:latin typeface="Tahoma" panose="020B0604030504040204" pitchFamily="34" charset="0"/>
                <a:ea typeface="Tahoma" panose="020B0604030504040204" pitchFamily="34" charset="0"/>
                <a:cs typeface="Tahoma" panose="020B0604030504040204" pitchFamily="34" charset="0"/>
              </a:rPr>
              <a:t>, vaid ettevõtlustulu on füüsilise isiku tulu liik, millele võivad lisanduda ka teised tulud. </a:t>
            </a:r>
          </a:p>
          <a:p>
            <a:r>
              <a:rPr lang="et-EE" sz="2000" dirty="0">
                <a:latin typeface="Tahoma" panose="020B0604030504040204" pitchFamily="34" charset="0"/>
                <a:ea typeface="Tahoma" panose="020B0604030504040204" pitchFamily="34" charset="0"/>
                <a:cs typeface="Tahoma" panose="020B0604030504040204" pitchFamily="34" charset="0"/>
              </a:rPr>
              <a:t>Muude tululiikide maksustamine ja kogutulust mahaarvamine toimub FIE puhul samade reeglite alusel nagu kõikidel teistel füüsilistel isikutel.</a:t>
            </a:r>
          </a:p>
          <a:p>
            <a:r>
              <a:rPr lang="et-EE" sz="2000" dirty="0">
                <a:latin typeface="Tahoma" panose="020B0604030504040204" pitchFamily="34" charset="0"/>
                <a:ea typeface="Tahoma" panose="020B0604030504040204" pitchFamily="34" charset="0"/>
                <a:cs typeface="Tahoma" panose="020B0604030504040204" pitchFamily="34" charset="0"/>
              </a:rPr>
              <a:t>FIE-l on õigus ettevõtlustulust maha arvata et­tevõt­lu­se­ga seotud kulud. </a:t>
            </a:r>
          </a:p>
          <a:p>
            <a:r>
              <a:rPr lang="et-EE" sz="2000" dirty="0">
                <a:latin typeface="Tahoma" panose="020B0604030504040204" pitchFamily="34" charset="0"/>
                <a:ea typeface="Tahoma" panose="020B0604030504040204" pitchFamily="34" charset="0"/>
                <a:cs typeface="Tahoma" panose="020B0604030504040204" pitchFamily="34" charset="0"/>
              </a:rPr>
              <a:t>Selleks, et kulusid maha arvata, peab FIE olema registreeritud </a:t>
            </a:r>
            <a:r>
              <a:rPr lang="et-EE" sz="2000" dirty="0">
                <a:latin typeface="Tahoma" panose="020B0604030504040204" pitchFamily="34" charset="0"/>
                <a:ea typeface="Tahoma" panose="020B0604030504040204" pitchFamily="34" charset="0"/>
                <a:cs typeface="Tahoma" panose="020B0604030504040204" pitchFamily="34" charset="0"/>
                <a:hlinkClick r:id="rId2"/>
              </a:rPr>
              <a:t>äriregistris</a:t>
            </a:r>
            <a:r>
              <a:rPr lang="et-EE" sz="2000"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14906747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8A3EE-16FD-4CA9-8124-1BDDD97FD4CA}"/>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Näide</a:t>
            </a:r>
            <a:endParaRPr lang="et-EE" sz="24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FE0885B3-1B5E-4A4F-BF55-09AF78F6B579}"/>
              </a:ext>
            </a:extLst>
          </p:cNvPr>
          <p:cNvSpPr>
            <a:spLocks noGrp="1"/>
          </p:cNvSpPr>
          <p:nvPr>
            <p:ph idx="1"/>
          </p:nvPr>
        </p:nvSpPr>
        <p:spPr/>
        <p:txBody>
          <a:bodyPr>
            <a:normAutofit/>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FIE ettevõtlustulu</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t-EE" sz="2000" dirty="0">
                <a:latin typeface="Tahoma" panose="020B0604030504040204" pitchFamily="34" charset="0"/>
                <a:ea typeface="Tahoma" panose="020B0604030504040204" pitchFamily="34" charset="0"/>
                <a:cs typeface="Tahoma" panose="020B0604030504040204" pitchFamily="34" charset="0"/>
              </a:rPr>
              <a:t>FIE tegevusala on marjakultuuride kasvatamine ja peale selle on ta oma korteri välja üürinud. </a:t>
            </a:r>
          </a:p>
          <a:p>
            <a:r>
              <a:rPr lang="et-EE" sz="2000" dirty="0">
                <a:latin typeface="Tahoma" panose="020B0604030504040204" pitchFamily="34" charset="0"/>
                <a:ea typeface="Tahoma" panose="020B0604030504040204" pitchFamily="34" charset="0"/>
                <a:cs typeface="Tahoma" panose="020B0604030504040204" pitchFamily="34" charset="0"/>
              </a:rPr>
              <a:t>Kui korteri üüri­mi­ne </a:t>
            </a:r>
            <a:r>
              <a:rPr lang="et-EE" sz="2000" b="1" dirty="0">
                <a:latin typeface="Tahoma" panose="020B0604030504040204" pitchFamily="34" charset="0"/>
                <a:ea typeface="Tahoma" panose="020B0604030504040204" pitchFamily="34" charset="0"/>
                <a:cs typeface="Tahoma" panose="020B0604030504040204" pitchFamily="34" charset="0"/>
              </a:rPr>
              <a:t>ei kuulu tema ettevõtluse alla</a:t>
            </a:r>
            <a:r>
              <a:rPr lang="et-EE" sz="2000" dirty="0">
                <a:latin typeface="Tahoma" panose="020B0604030504040204" pitchFamily="34" charset="0"/>
                <a:ea typeface="Tahoma" panose="020B0604030504040204" pitchFamily="34" charset="0"/>
                <a:cs typeface="Tahoma" panose="020B0604030504040204" pitchFamily="34" charset="0"/>
              </a:rPr>
              <a:t>, ei peeta korteri üüritulu ettevõtlustuluks, vaid hoopis üürituluks. </a:t>
            </a:r>
          </a:p>
          <a:p>
            <a:r>
              <a:rPr lang="et-EE" sz="2000" dirty="0">
                <a:latin typeface="Tahoma" panose="020B0604030504040204" pitchFamily="34" charset="0"/>
                <a:ea typeface="Tahoma" panose="020B0604030504040204" pitchFamily="34" charset="0"/>
                <a:cs typeface="Tahoma" panose="020B0604030504040204" pitchFamily="34" charset="0"/>
              </a:rPr>
              <a:t>See tähendab, et laekunud üüritulult peab küll ta­su­ma tulumaksu, kuid sot­siaalmak­su sellelt maksta ei tule. </a:t>
            </a:r>
          </a:p>
          <a:p>
            <a:r>
              <a:rPr lang="et-EE" sz="2000" dirty="0">
                <a:latin typeface="Tahoma" panose="020B0604030504040204" pitchFamily="34" charset="0"/>
                <a:ea typeface="Tahoma" panose="020B0604030504040204" pitchFamily="34" charset="0"/>
                <a:cs typeface="Tahoma" panose="020B0604030504040204" pitchFamily="34" charset="0"/>
              </a:rPr>
              <a:t>Oma FIE-na teenitud tulust ei saa isik antud olukorras näiteks korteri remondi- või hoolduskulusid maha arvata. </a:t>
            </a:r>
          </a:p>
          <a:p>
            <a:r>
              <a:rPr lang="et-EE" sz="2000" dirty="0">
                <a:latin typeface="Tahoma" panose="020B0604030504040204" pitchFamily="34" charset="0"/>
                <a:ea typeface="Tahoma" panose="020B0604030504040204" pitchFamily="34" charset="0"/>
                <a:cs typeface="Tahoma" panose="020B0604030504040204" pitchFamily="34" charset="0"/>
              </a:rPr>
              <a:t>Siinkohal on oluline viidata TuMS, mille alusel saab füüsiline isik oma tuludeklaratsioonis maha arvata 20% üürimisega seotud kuludest.</a:t>
            </a:r>
          </a:p>
          <a:p>
            <a:endParaRPr lang="et-EE" dirty="0"/>
          </a:p>
        </p:txBody>
      </p:sp>
    </p:spTree>
    <p:extLst>
      <p:ext uri="{BB962C8B-B14F-4D97-AF65-F5344CB8AC3E}">
        <p14:creationId xmlns:p14="http://schemas.microsoft.com/office/powerpoint/2010/main" val="32581802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C9206-DE42-4996-899E-ECE6CEAE5550}"/>
              </a:ext>
            </a:extLst>
          </p:cNvPr>
          <p:cNvSpPr>
            <a:spLocks noGrp="1"/>
          </p:cNvSpPr>
          <p:nvPr>
            <p:ph type="title"/>
          </p:nvPr>
        </p:nvSpPr>
        <p:spPr>
          <a:xfrm>
            <a:off x="489740" y="332656"/>
            <a:ext cx="8229600" cy="1143000"/>
          </a:xfrm>
        </p:spPr>
        <p:txBody>
          <a:bodyPr>
            <a:noAutofit/>
          </a:bodyPr>
          <a:lstStyle/>
          <a:p>
            <a:br>
              <a:rPr lang="et-EE" sz="2800" b="1" dirty="0">
                <a:latin typeface="Tahoma" panose="020B0604030504040204" pitchFamily="34" charset="0"/>
                <a:ea typeface="Tahoma" panose="020B0604030504040204" pitchFamily="34" charset="0"/>
                <a:cs typeface="Tahoma" panose="020B0604030504040204" pitchFamily="34" charset="0"/>
              </a:rPr>
            </a:br>
            <a:r>
              <a:rPr lang="et-EE" sz="2400" b="1" dirty="0">
                <a:latin typeface="Tahoma" panose="020B0604030504040204" pitchFamily="34" charset="0"/>
                <a:ea typeface="Tahoma" panose="020B0604030504040204" pitchFamily="34" charset="0"/>
                <a:cs typeface="Tahoma" panose="020B0604030504040204" pitchFamily="34" charset="0"/>
              </a:rPr>
              <a:t>Ettevõtluse tulud ja kulud, isikliku tarbimise proportsiooni arvestus</a:t>
            </a:r>
            <a:br>
              <a:rPr lang="et-EE" sz="2400" b="1" dirty="0">
                <a:latin typeface="Tahoma" panose="020B0604030504040204" pitchFamily="34" charset="0"/>
                <a:ea typeface="Tahoma" panose="020B0604030504040204" pitchFamily="34" charset="0"/>
                <a:cs typeface="Tahoma" panose="020B0604030504040204" pitchFamily="34" charset="0"/>
              </a:rPr>
            </a:br>
            <a:endParaRPr lang="et-EE"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08E5A741-2A57-4B7D-8313-67FE479A3D47}"/>
              </a:ext>
            </a:extLst>
          </p:cNvPr>
          <p:cNvSpPr>
            <a:spLocks noGrp="1"/>
          </p:cNvSpPr>
          <p:nvPr>
            <p:ph idx="1"/>
          </p:nvPr>
        </p:nvSpPr>
        <p:spPr/>
        <p:txBody>
          <a:bodyPr>
            <a:normAutofit/>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Ettevõtluse tulu on:</a:t>
            </a:r>
          </a:p>
          <a:p>
            <a:r>
              <a:rPr lang="et-EE" sz="2000" b="1" dirty="0">
                <a:latin typeface="Tahoma" panose="020B0604030504040204" pitchFamily="34" charset="0"/>
                <a:ea typeface="Tahoma" panose="020B0604030504040204" pitchFamily="34" charset="0"/>
                <a:cs typeface="Tahoma" panose="020B0604030504040204" pitchFamily="34" charset="0"/>
              </a:rPr>
              <a:t>tootmisest</a:t>
            </a:r>
            <a:r>
              <a:rPr lang="et-EE" sz="2000" dirty="0">
                <a:latin typeface="Tahoma" panose="020B0604030504040204" pitchFamily="34" charset="0"/>
                <a:ea typeface="Tahoma" panose="020B0604030504040204" pitchFamily="34" charset="0"/>
                <a:cs typeface="Tahoma" panose="020B0604030504040204" pitchFamily="34" charset="0"/>
              </a:rPr>
              <a:t>, müümisest või vahendamisest saadud rahasummad;</a:t>
            </a:r>
          </a:p>
          <a:p>
            <a:r>
              <a:rPr lang="et-EE" sz="2000" b="1" dirty="0">
                <a:latin typeface="Tahoma" panose="020B0604030504040204" pitchFamily="34" charset="0"/>
                <a:ea typeface="Tahoma" panose="020B0604030504040204" pitchFamily="34" charset="0"/>
                <a:cs typeface="Tahoma" panose="020B0604030504040204" pitchFamily="34" charset="0"/>
              </a:rPr>
              <a:t>teenuse osutamisest</a:t>
            </a:r>
            <a:r>
              <a:rPr lang="et-EE" sz="2000" dirty="0">
                <a:latin typeface="Tahoma" panose="020B0604030504040204" pitchFamily="34" charset="0"/>
                <a:ea typeface="Tahoma" panose="020B0604030504040204" pitchFamily="34" charset="0"/>
                <a:cs typeface="Tahoma" panose="020B0604030504040204" pitchFamily="34" charset="0"/>
              </a:rPr>
              <a:t> või muust tegevusest, k.a loomingulisest või teaduslikust tegevusest saadud tulu;</a:t>
            </a:r>
          </a:p>
          <a:p>
            <a:r>
              <a:rPr lang="et-EE" sz="2000" dirty="0">
                <a:latin typeface="Tahoma" panose="020B0604030504040204" pitchFamily="34" charset="0"/>
                <a:ea typeface="Tahoma" panose="020B0604030504040204" pitchFamily="34" charset="0"/>
                <a:cs typeface="Tahoma" panose="020B0604030504040204" pitchFamily="34" charset="0"/>
              </a:rPr>
              <a:t>ettevõtlusega seoses saadud </a:t>
            </a:r>
            <a:r>
              <a:rPr lang="et-EE" sz="2000" b="1" dirty="0">
                <a:latin typeface="Tahoma" panose="020B0604030504040204" pitchFamily="34" charset="0"/>
                <a:ea typeface="Tahoma" panose="020B0604030504040204" pitchFamily="34" charset="0"/>
                <a:cs typeface="Tahoma" panose="020B0604030504040204" pitchFamily="34" charset="0"/>
              </a:rPr>
              <a:t>rahalised toetused ja stipendiumid </a:t>
            </a:r>
            <a:r>
              <a:rPr lang="et-EE" sz="2000" dirty="0">
                <a:latin typeface="Tahoma" panose="020B0604030504040204" pitchFamily="34" charset="0"/>
                <a:ea typeface="Tahoma" panose="020B0604030504040204" pitchFamily="34" charset="0"/>
                <a:cs typeface="Tahoma" panose="020B0604030504040204" pitchFamily="34" charset="0"/>
              </a:rPr>
              <a:t>(sh seaduse alusel või riigieelarvest makstavad stipendiumid ning seaduse alusel saadud toetused);</a:t>
            </a:r>
          </a:p>
          <a:p>
            <a:r>
              <a:rPr lang="et-EE" sz="2000" b="1" dirty="0">
                <a:latin typeface="Tahoma" panose="020B0604030504040204" pitchFamily="34" charset="0"/>
                <a:ea typeface="Tahoma" panose="020B0604030504040204" pitchFamily="34" charset="0"/>
                <a:cs typeface="Tahoma" panose="020B0604030504040204" pitchFamily="34" charset="0"/>
              </a:rPr>
              <a:t>rendi- või üüritulu ja litsentsitasu </a:t>
            </a:r>
            <a:r>
              <a:rPr lang="et-EE" sz="2000" dirty="0">
                <a:latin typeface="Tahoma" panose="020B0604030504040204" pitchFamily="34" charset="0"/>
                <a:ea typeface="Tahoma" panose="020B0604030504040204" pitchFamily="34" charset="0"/>
                <a:cs typeface="Tahoma" panose="020B0604030504040204" pitchFamily="34" charset="0"/>
              </a:rPr>
              <a:t>(kui maksumaksja on FIE-na</a:t>
            </a:r>
          </a:p>
        </p:txBody>
      </p:sp>
    </p:spTree>
    <p:extLst>
      <p:ext uri="{BB962C8B-B14F-4D97-AF65-F5344CB8AC3E}">
        <p14:creationId xmlns:p14="http://schemas.microsoft.com/office/powerpoint/2010/main" val="3603742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3E34A-6597-407B-B3A2-7B5DE71CE5AE}"/>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06A45349-BCD3-4F2F-B5CF-64FE87C3639D}"/>
              </a:ext>
            </a:extLst>
          </p:cNvPr>
          <p:cNvSpPr>
            <a:spLocks noGrp="1"/>
          </p:cNvSpPr>
          <p:nvPr>
            <p:ph idx="1"/>
          </p:nvPr>
        </p:nvSpPr>
        <p:spPr/>
        <p:txBody>
          <a:bodyPr>
            <a:normAutofit fontScale="62500" lnSpcReduction="20000"/>
          </a:bodyPr>
          <a:lstStyle/>
          <a:p>
            <a:r>
              <a:rPr lang="et-EE" b="1" dirty="0">
                <a:latin typeface="Tahoma" panose="020B0604030504040204" pitchFamily="34" charset="0"/>
                <a:ea typeface="Tahoma" panose="020B0604030504040204" pitchFamily="34" charset="0"/>
                <a:cs typeface="Tahoma" panose="020B0604030504040204" pitchFamily="34" charset="0"/>
              </a:rPr>
              <a:t>finantstulu</a:t>
            </a:r>
            <a:r>
              <a:rPr lang="et-EE" dirty="0">
                <a:latin typeface="Tahoma" panose="020B0604030504040204" pitchFamily="34" charset="0"/>
                <a:ea typeface="Tahoma" panose="020B0604030504040204" pitchFamily="34" charset="0"/>
                <a:cs typeface="Tahoma" panose="020B0604030504040204" pitchFamily="34" charset="0"/>
              </a:rPr>
              <a:t> (sh panga poolt makstud intressid, raha erikontol hoiustamise eest);</a:t>
            </a:r>
          </a:p>
          <a:p>
            <a:r>
              <a:rPr lang="et-EE" dirty="0">
                <a:latin typeface="Tahoma" panose="020B0604030504040204" pitchFamily="34" charset="0"/>
                <a:ea typeface="Tahoma" panose="020B0604030504040204" pitchFamily="34" charset="0"/>
                <a:cs typeface="Tahoma" panose="020B0604030504040204" pitchFamily="34" charset="0"/>
              </a:rPr>
              <a:t>kahjukindlustuse varakindlustusjuhtumi korral saadud </a:t>
            </a:r>
            <a:r>
              <a:rPr lang="et-EE" b="1" dirty="0">
                <a:latin typeface="Tahoma" panose="020B0604030504040204" pitchFamily="34" charset="0"/>
                <a:ea typeface="Tahoma" panose="020B0604030504040204" pitchFamily="34" charset="0"/>
                <a:cs typeface="Tahoma" panose="020B0604030504040204" pitchFamily="34" charset="0"/>
              </a:rPr>
              <a:t>kindlustushüvitis</a:t>
            </a:r>
            <a:r>
              <a:rPr lang="et-EE" dirty="0">
                <a:latin typeface="Tahoma" panose="020B0604030504040204" pitchFamily="34" charset="0"/>
                <a:ea typeface="Tahoma" panose="020B0604030504040204" pitchFamily="34" charset="0"/>
                <a:cs typeface="Tahoma" panose="020B0604030504040204" pitchFamily="34" charset="0"/>
              </a:rPr>
              <a:t>, juhul </a:t>
            </a:r>
            <a:r>
              <a:rPr lang="et-EE" b="1" dirty="0">
                <a:latin typeface="Tahoma" panose="020B0604030504040204" pitchFamily="34" charset="0"/>
                <a:ea typeface="Tahoma" panose="020B0604030504040204" pitchFamily="34" charset="0"/>
                <a:cs typeface="Tahoma" panose="020B0604030504040204" pitchFamily="34" charset="0"/>
              </a:rPr>
              <a:t>kui selle kindlustusjuhtumiga seotud kindlustusmaksed või kindlustatud vara soetusmaksumuse </a:t>
            </a:r>
            <a:r>
              <a:rPr lang="et-EE" dirty="0">
                <a:latin typeface="Tahoma" panose="020B0604030504040204" pitchFamily="34" charset="0"/>
                <a:ea typeface="Tahoma" panose="020B0604030504040204" pitchFamily="34" charset="0"/>
                <a:cs typeface="Tahoma" panose="020B0604030504040204" pitchFamily="34" charset="0"/>
              </a:rPr>
              <a:t>on FIE oma ettevõtlustulust maha arvanud;</a:t>
            </a:r>
          </a:p>
          <a:p>
            <a:r>
              <a:rPr lang="et-EE" dirty="0">
                <a:latin typeface="Tahoma" panose="020B0604030504040204" pitchFamily="34" charset="0"/>
                <a:ea typeface="Tahoma" panose="020B0604030504040204" pitchFamily="34" charset="0"/>
                <a:cs typeface="Tahoma" panose="020B0604030504040204" pitchFamily="34" charset="0"/>
              </a:rPr>
              <a:t>ettevõtluses kasutatud </a:t>
            </a:r>
            <a:r>
              <a:rPr lang="et-EE" b="1" dirty="0">
                <a:latin typeface="Tahoma" panose="020B0604030504040204" pitchFamily="34" charset="0"/>
                <a:ea typeface="Tahoma" panose="020B0604030504040204" pitchFamily="34" charset="0"/>
                <a:cs typeface="Tahoma" panose="020B0604030504040204" pitchFamily="34" charset="0"/>
              </a:rPr>
              <a:t>vara võõrandamisest saadud tulu</a:t>
            </a:r>
            <a:r>
              <a:rPr lang="et-EE" dirty="0">
                <a:latin typeface="Tahoma" panose="020B0604030504040204" pitchFamily="34" charset="0"/>
                <a:ea typeface="Tahoma" panose="020B0604030504040204" pitchFamily="34" charset="0"/>
                <a:cs typeface="Tahoma" panose="020B0604030504040204" pitchFamily="34" charset="0"/>
              </a:rPr>
              <a:t>;</a:t>
            </a:r>
          </a:p>
          <a:p>
            <a:r>
              <a:rPr lang="et-EE" b="1" dirty="0">
                <a:latin typeface="Tahoma" panose="020B0604030504040204" pitchFamily="34" charset="0"/>
                <a:ea typeface="Tahoma" panose="020B0604030504040204" pitchFamily="34" charset="0"/>
                <a:cs typeface="Tahoma" panose="020B0604030504040204" pitchFamily="34" charset="0"/>
              </a:rPr>
              <a:t>isiklikku tarbimisse võetud vara turuhind</a:t>
            </a:r>
            <a:r>
              <a:rPr lang="et-EE" dirty="0">
                <a:latin typeface="Tahoma" panose="020B0604030504040204" pitchFamily="34" charset="0"/>
                <a:ea typeface="Tahoma" panose="020B0604030504040204" pitchFamily="34" charset="0"/>
                <a:cs typeface="Tahoma" panose="020B0604030504040204" pitchFamily="34" charset="0"/>
              </a:rPr>
              <a:t>;</a:t>
            </a:r>
          </a:p>
          <a:p>
            <a:r>
              <a:rPr lang="et-EE" dirty="0">
                <a:latin typeface="Tahoma" panose="020B0604030504040204" pitchFamily="34" charset="0"/>
                <a:ea typeface="Tahoma" panose="020B0604030504040204" pitchFamily="34" charset="0"/>
                <a:cs typeface="Tahoma" panose="020B0604030504040204" pitchFamily="34" charset="0"/>
              </a:rPr>
              <a:t>vara võõrandamisest saadud tulu või isiklikku tarbimisse võetud vara turuhind loetakse ettevõtluse tuluks juhul, kui vara soetamismaksumus või varale tehtud parenduskulud on eelnevalt kantud ettevõtluse kuludesse;</a:t>
            </a:r>
          </a:p>
          <a:p>
            <a:r>
              <a:rPr lang="et-EE" dirty="0">
                <a:latin typeface="Tahoma" panose="020B0604030504040204" pitchFamily="34" charset="0"/>
                <a:ea typeface="Tahoma" panose="020B0604030504040204" pitchFamily="34" charset="0"/>
                <a:cs typeface="Tahoma" panose="020B0604030504040204" pitchFamily="34" charset="0"/>
              </a:rPr>
              <a:t>välismaal toimunud ettevõtlusest saadud tulu;</a:t>
            </a:r>
          </a:p>
          <a:p>
            <a:r>
              <a:rPr lang="et-EE" dirty="0">
                <a:latin typeface="Tahoma" panose="020B0604030504040204" pitchFamily="34" charset="0"/>
                <a:ea typeface="Tahoma" panose="020B0604030504040204" pitchFamily="34" charset="0"/>
                <a:cs typeface="Tahoma" panose="020B0604030504040204" pitchFamily="34" charset="0"/>
              </a:rPr>
              <a:t>kõik muud tulumaksuseaduse alusel maksustatavad ettevõtlustulud.</a:t>
            </a:r>
          </a:p>
          <a:p>
            <a:r>
              <a:rPr lang="et-EE" dirty="0">
                <a:latin typeface="Tahoma" panose="020B0604030504040204" pitchFamily="34" charset="0"/>
                <a:ea typeface="Tahoma" panose="020B0604030504040204" pitchFamily="34" charset="0"/>
                <a:cs typeface="Tahoma" panose="020B0604030504040204" pitchFamily="34" charset="0"/>
              </a:rPr>
              <a:t>ettevõtluse tuluks loetakse </a:t>
            </a:r>
            <a:r>
              <a:rPr lang="et-EE" b="1" dirty="0">
                <a:latin typeface="Tahoma" panose="020B0604030504040204" pitchFamily="34" charset="0"/>
                <a:ea typeface="Tahoma" panose="020B0604030504040204" pitchFamily="34" charset="0"/>
                <a:cs typeface="Tahoma" panose="020B0604030504040204" pitchFamily="34" charset="0"/>
              </a:rPr>
              <a:t>Maksu- ja Tolliameti poolt tagastatud või muu kohustusega tasaarveldatud käibemaks</a:t>
            </a:r>
            <a:r>
              <a:rPr lang="et-EE" dirty="0">
                <a:latin typeface="Tahoma" panose="020B0604030504040204" pitchFamily="34" charset="0"/>
                <a:ea typeface="Tahoma" panose="020B0604030504040204" pitchFamily="34" charset="0"/>
                <a:cs typeface="Tahoma" panose="020B0604030504040204" pitchFamily="34" charset="0"/>
              </a:rPr>
              <a:t>.</a:t>
            </a:r>
          </a:p>
          <a:p>
            <a:endParaRPr lang="et-EE" dirty="0"/>
          </a:p>
        </p:txBody>
      </p:sp>
    </p:spTree>
    <p:extLst>
      <p:ext uri="{BB962C8B-B14F-4D97-AF65-F5344CB8AC3E}">
        <p14:creationId xmlns:p14="http://schemas.microsoft.com/office/powerpoint/2010/main" val="23701239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FB3D8-482E-4DE5-9980-227078B889A9}"/>
              </a:ext>
            </a:extLst>
          </p:cNvPr>
          <p:cNvSpPr>
            <a:spLocks noGrp="1"/>
          </p:cNvSpPr>
          <p:nvPr>
            <p:ph type="title"/>
          </p:nvPr>
        </p:nvSpPr>
        <p:spPr/>
        <p:txBody>
          <a:bodyPr>
            <a:normAutofit/>
          </a:bodyPr>
          <a:lstStyle/>
          <a:p>
            <a:r>
              <a:rPr lang="fi-FI" sz="2400" b="1" dirty="0">
                <a:latin typeface="Tahoma" panose="020B0604030504040204" pitchFamily="34" charset="0"/>
                <a:ea typeface="Tahoma" panose="020B0604030504040204" pitchFamily="34" charset="0"/>
                <a:cs typeface="Tahoma" panose="020B0604030504040204" pitchFamily="34" charset="0"/>
              </a:rPr>
              <a:t>PRIA toetuste deklareerimine </a:t>
            </a:r>
            <a:r>
              <a:rPr lang="et-EE" sz="2400" dirty="0">
                <a:latin typeface="Tahoma" panose="020B0604030504040204" pitchFamily="34" charset="0"/>
                <a:ea typeface="Tahoma" panose="020B0604030504040204" pitchFamily="34" charset="0"/>
                <a:cs typeface="Tahoma" panose="020B0604030504040204" pitchFamily="34" charset="0"/>
              </a:rPr>
              <a:t>(</a:t>
            </a:r>
            <a:r>
              <a:rPr lang="fi-FI" sz="2400" dirty="0">
                <a:latin typeface="Tahoma" panose="020B0604030504040204" pitchFamily="34" charset="0"/>
                <a:ea typeface="Tahoma" panose="020B0604030504040204" pitchFamily="34" charset="0"/>
                <a:cs typeface="Tahoma" panose="020B0604030504040204" pitchFamily="34" charset="0"/>
              </a:rPr>
              <a:t>järelkontroll</a:t>
            </a:r>
            <a:r>
              <a:rPr lang="et-EE" sz="2400" dirty="0">
                <a:latin typeface="Tahoma" panose="020B0604030504040204" pitchFamily="34" charset="0"/>
                <a:ea typeface="Tahoma" panose="020B0604030504040204" pitchFamily="34" charset="0"/>
                <a:cs typeface="Tahoma" panose="020B0604030504040204" pitchFamily="34" charset="0"/>
              </a:rPr>
              <a:t>)</a:t>
            </a:r>
          </a:p>
        </p:txBody>
      </p:sp>
      <p:sp>
        <p:nvSpPr>
          <p:cNvPr id="3" name="Content Placeholder 2">
            <a:extLst>
              <a:ext uri="{FF2B5EF4-FFF2-40B4-BE49-F238E27FC236}">
                <a16:creationId xmlns:a16="http://schemas.microsoft.com/office/drawing/2014/main" id="{1693D1DE-486F-4E61-943C-54EC364E07C9}"/>
              </a:ext>
            </a:extLst>
          </p:cNvPr>
          <p:cNvSpPr>
            <a:spLocks noGrp="1"/>
          </p:cNvSpPr>
          <p:nvPr>
            <p:ph idx="1"/>
          </p:nvPr>
        </p:nvSpPr>
        <p:spPr/>
        <p:txBody>
          <a:bodyPr>
            <a:normAutofit fontScale="55000" lnSpcReduction="20000"/>
          </a:bodyPr>
          <a:lstStyle/>
          <a:p>
            <a:r>
              <a:rPr lang="et-EE" dirty="0">
                <a:latin typeface="Tahoma" panose="020B0604030504040204" pitchFamily="34" charset="0"/>
                <a:ea typeface="Tahoma" panose="020B0604030504040204" pitchFamily="34" charset="0"/>
                <a:cs typeface="Tahoma" panose="020B0604030504040204" pitchFamily="34" charset="0"/>
              </a:rPr>
              <a:t>Kui toetust saab </a:t>
            </a:r>
            <a:r>
              <a:rPr lang="et-EE" b="1" dirty="0">
                <a:latin typeface="Tahoma" panose="020B0604030504040204" pitchFamily="34" charset="0"/>
                <a:ea typeface="Tahoma" panose="020B0604030504040204" pitchFamily="34" charset="0"/>
                <a:cs typeface="Tahoma" panose="020B0604030504040204" pitchFamily="34" charset="0"/>
              </a:rPr>
              <a:t>füüsiline isik, kes ei tegele ettevõtlusega</a:t>
            </a:r>
            <a:r>
              <a:rPr lang="et-EE" dirty="0">
                <a:latin typeface="Tahoma" panose="020B0604030504040204" pitchFamily="34" charset="0"/>
                <a:ea typeface="Tahoma" panose="020B0604030504040204" pitchFamily="34" charset="0"/>
                <a:cs typeface="Tahoma" panose="020B0604030504040204" pitchFamily="34" charset="0"/>
              </a:rPr>
              <a:t>, siis PRIA peab toetuselt kinni tulumaksu ning deklareerib väljamakse ja sellelt kinnipeetud tulumaksu maksudeklaratsiooni vormil TSD. </a:t>
            </a:r>
          </a:p>
          <a:p>
            <a:r>
              <a:rPr lang="et-EE" dirty="0">
                <a:latin typeface="Tahoma" panose="020B0604030504040204" pitchFamily="34" charset="0"/>
                <a:ea typeface="Tahoma" panose="020B0604030504040204" pitchFamily="34" charset="0"/>
                <a:cs typeface="Tahoma" panose="020B0604030504040204" pitchFamily="34" charset="0"/>
              </a:rPr>
              <a:t>Maksu- ja Tolliamet kannab deklareeritud andmed residendist füüsilise isiku tuludeklaratsiooni (eeltäidetud andmed).</a:t>
            </a:r>
          </a:p>
          <a:p>
            <a:endParaRPr lang="et-EE" dirty="0">
              <a:latin typeface="Tahoma" panose="020B0604030504040204" pitchFamily="34" charset="0"/>
              <a:ea typeface="Tahoma" panose="020B0604030504040204" pitchFamily="34" charset="0"/>
              <a:cs typeface="Tahoma" panose="020B0604030504040204" pitchFamily="34" charset="0"/>
            </a:endParaRPr>
          </a:p>
          <a:p>
            <a:r>
              <a:rPr lang="et-EE" dirty="0">
                <a:latin typeface="Tahoma" panose="020B0604030504040204" pitchFamily="34" charset="0"/>
                <a:ea typeface="Tahoma" panose="020B0604030504040204" pitchFamily="34" charset="0"/>
                <a:cs typeface="Tahoma" panose="020B0604030504040204" pitchFamily="34" charset="0"/>
              </a:rPr>
              <a:t>Kui toetust saab </a:t>
            </a:r>
            <a:r>
              <a:rPr lang="et-EE" b="1" dirty="0">
                <a:latin typeface="Tahoma" panose="020B0604030504040204" pitchFamily="34" charset="0"/>
                <a:ea typeface="Tahoma" panose="020B0604030504040204" pitchFamily="34" charset="0"/>
                <a:cs typeface="Tahoma" panose="020B0604030504040204" pitchFamily="34" charset="0"/>
              </a:rPr>
              <a:t>füüsilisest isikust ettevõtja (FIE)</a:t>
            </a:r>
            <a:r>
              <a:rPr lang="et-EE" dirty="0">
                <a:latin typeface="Tahoma" panose="020B0604030504040204" pitchFamily="34" charset="0"/>
                <a:ea typeface="Tahoma" panose="020B0604030504040204" pitchFamily="34" charset="0"/>
                <a:cs typeface="Tahoma" panose="020B0604030504040204" pitchFamily="34" charset="0"/>
              </a:rPr>
              <a:t> seoses oma ettevõtlusega, siis FIE võtab saadud toetuse arvesse oma ettevõtluse tuludes (deklareerib residendist füüsilise isiku tuludeklaratsiooni vormil E) ning FIE saab tulust (sh saadud toetusest) tehtud kulud maha arvata.</a:t>
            </a:r>
          </a:p>
          <a:p>
            <a:pPr marL="0" indent="0">
              <a:buNone/>
            </a:pPr>
            <a:endParaRPr lang="et-EE" dirty="0">
              <a:latin typeface="Tahoma" panose="020B0604030504040204" pitchFamily="34" charset="0"/>
              <a:ea typeface="Tahoma" panose="020B0604030504040204" pitchFamily="34" charset="0"/>
              <a:cs typeface="Tahoma" panose="020B0604030504040204" pitchFamily="34" charset="0"/>
            </a:endParaRPr>
          </a:p>
          <a:p>
            <a:r>
              <a:rPr lang="et-EE" dirty="0">
                <a:latin typeface="Tahoma" panose="020B0604030504040204" pitchFamily="34" charset="0"/>
                <a:ea typeface="Tahoma" panose="020B0604030504040204" pitchFamily="34" charset="0"/>
                <a:cs typeface="Tahoma" panose="020B0604030504040204" pitchFamily="34" charset="0"/>
              </a:rPr>
              <a:t>Pindalapõhiste toetuste puhul saab maksustamisel lähtuda sellest kas maatükk, millele toetust taotletakse on ettevõtluses kasutuses. </a:t>
            </a:r>
          </a:p>
          <a:p>
            <a:r>
              <a:rPr lang="et-EE" dirty="0">
                <a:latin typeface="Tahoma" panose="020B0604030504040204" pitchFamily="34" charset="0"/>
                <a:ea typeface="Tahoma" panose="020B0604030504040204" pitchFamily="34" charset="0"/>
                <a:cs typeface="Tahoma" panose="020B0604030504040204" pitchFamily="34" charset="0"/>
              </a:rPr>
              <a:t>Kui toetust saadakse vastavalt loomade arvule, saab lähtuda sellest, kas loomi kasvatatakse toodangu (nt piim, liha, vill, nahad jm) müügist saadava tulu eesmärgil.</a:t>
            </a:r>
          </a:p>
        </p:txBody>
      </p:sp>
    </p:spTree>
    <p:extLst>
      <p:ext uri="{BB962C8B-B14F-4D97-AF65-F5344CB8AC3E}">
        <p14:creationId xmlns:p14="http://schemas.microsoft.com/office/powerpoint/2010/main" val="32932465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D4CF9-B96D-4180-9183-45FD33708C45}"/>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Kulude mahaarvamine</a:t>
            </a:r>
          </a:p>
        </p:txBody>
      </p:sp>
      <p:sp>
        <p:nvSpPr>
          <p:cNvPr id="3" name="Content Placeholder 2">
            <a:extLst>
              <a:ext uri="{FF2B5EF4-FFF2-40B4-BE49-F238E27FC236}">
                <a16:creationId xmlns:a16="http://schemas.microsoft.com/office/drawing/2014/main" id="{8B78FB4E-ABD7-4B93-BD1D-8D42F8AD29FB}"/>
              </a:ext>
            </a:extLst>
          </p:cNvPr>
          <p:cNvSpPr>
            <a:spLocks noGrp="1"/>
          </p:cNvSpPr>
          <p:nvPr>
            <p:ph idx="1"/>
          </p:nvPr>
        </p:nvSpPr>
        <p:spPr/>
        <p:txBody>
          <a:bodyPr>
            <a:noAutofit/>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Kulude mahaarvamise õigus on</a:t>
            </a:r>
            <a:r>
              <a:rPr lang="et-EE" sz="2000" dirty="0">
                <a:latin typeface="Tahoma" panose="020B0604030504040204" pitchFamily="34" charset="0"/>
                <a:ea typeface="Tahoma" panose="020B0604030504040204" pitchFamily="34" charset="0"/>
                <a:cs typeface="Tahoma" panose="020B0604030504040204" pitchFamily="34" charset="0"/>
              </a:rPr>
              <a:t>: </a:t>
            </a:r>
          </a:p>
          <a:p>
            <a:r>
              <a:rPr lang="et-EE" sz="2000" dirty="0">
                <a:latin typeface="Tahoma" panose="020B0604030504040204" pitchFamily="34" charset="0"/>
                <a:ea typeface="Tahoma" panose="020B0604030504040204" pitchFamily="34" charset="0"/>
                <a:cs typeface="Tahoma" panose="020B0604030504040204" pitchFamily="34" charset="0"/>
              </a:rPr>
              <a:t>registreeritud FIE-l on lubatud oma ettevõtlustulust maha arvata kõik tema poolt maksustamisperioodil tehtud dokumentaalselt tõendatud ettevõtlusega seotud kulud;</a:t>
            </a:r>
          </a:p>
          <a:p>
            <a:r>
              <a:rPr lang="et-EE" sz="2000" dirty="0">
                <a:latin typeface="Tahoma" panose="020B0604030504040204" pitchFamily="34" charset="0"/>
                <a:ea typeface="Tahoma" panose="020B0604030504040204" pitchFamily="34" charset="0"/>
                <a:cs typeface="Tahoma" panose="020B0604030504040204" pitchFamily="34" charset="0"/>
              </a:rPr>
              <a:t>Maksuarvestuses peavad algdokumendid (dokumentaalne tõendus) vastama raamatupidamise seaduse §-s 7 sätestatud nõuetele;</a:t>
            </a:r>
          </a:p>
          <a:p>
            <a:r>
              <a:rPr lang="et-EE" sz="2000" b="1" dirty="0">
                <a:latin typeface="Tahoma" panose="020B0604030504040204" pitchFamily="34" charset="0"/>
                <a:ea typeface="Tahoma" panose="020B0604030504040204" pitchFamily="34" charset="0"/>
                <a:cs typeface="Tahoma" panose="020B0604030504040204" pitchFamily="34" charset="0"/>
              </a:rPr>
              <a:t>Kui tehtud kulu on ettevõtlusega seotud vaid osaliselt, siis võib seda ettevõtlustulust maha arvata vaid ettevõtlusega seotud ulatuses;</a:t>
            </a:r>
          </a:p>
          <a:p>
            <a:r>
              <a:rPr lang="et-EE" sz="2000" dirty="0">
                <a:latin typeface="Tahoma" panose="020B0604030504040204" pitchFamily="34" charset="0"/>
                <a:ea typeface="Tahoma" panose="020B0604030504040204" pitchFamily="34" charset="0"/>
                <a:cs typeface="Tahoma" panose="020B0604030504040204" pitchFamily="34" charset="0"/>
              </a:rPr>
              <a:t>Kui isik ei ole FIE-na registreeritud, siis ei ole tal ka õigust ettevõtlustulust mahaarvamisi teha;</a:t>
            </a:r>
          </a:p>
        </p:txBody>
      </p:sp>
    </p:spTree>
    <p:extLst>
      <p:ext uri="{BB962C8B-B14F-4D97-AF65-F5344CB8AC3E}">
        <p14:creationId xmlns:p14="http://schemas.microsoft.com/office/powerpoint/2010/main" val="24083760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FD7A4-D478-444F-A883-4D773AB27307}"/>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83F2DCFD-1355-4C78-B646-8808953842C9}"/>
              </a:ext>
            </a:extLst>
          </p:cNvPr>
          <p:cNvSpPr>
            <a:spLocks noGrp="1"/>
          </p:cNvSpPr>
          <p:nvPr>
            <p:ph idx="1"/>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Enne FIE-na registreerimist tehtud kulud on samuti lubatud ettevõtlustulust maha arvata</a:t>
            </a:r>
            <a:r>
              <a:rPr lang="et-EE" sz="2000" dirty="0">
                <a:latin typeface="Tahoma" panose="020B0604030504040204" pitchFamily="34" charset="0"/>
                <a:ea typeface="Tahoma" panose="020B0604030504040204" pitchFamily="34" charset="0"/>
                <a:cs typeface="Tahoma" panose="020B0604030504040204" pitchFamily="34" charset="0"/>
              </a:rPr>
              <a:t>, kui need on seotud ettevõtja registreerimisega või ettevõtluse alustamiseks vajalike tegevuslubade ja registreeringute saamisega.</a:t>
            </a:r>
          </a:p>
          <a:p>
            <a:r>
              <a:rPr lang="et-EE" sz="2000" b="1" dirty="0">
                <a:latin typeface="Tahoma" panose="020B0604030504040204" pitchFamily="34" charset="0"/>
                <a:ea typeface="Tahoma" panose="020B0604030504040204" pitchFamily="34" charset="0"/>
                <a:cs typeface="Tahoma" panose="020B0604030504040204" pitchFamily="34" charset="0"/>
              </a:rPr>
              <a:t>Kulu on ettevõtlusega seotud, kui see on tehtud maksustamisele kuuluva ettevõtlustulu saamise eesmärgil</a:t>
            </a:r>
            <a:r>
              <a:rPr lang="et-EE" sz="2000" dirty="0">
                <a:latin typeface="Tahoma" panose="020B0604030504040204" pitchFamily="34" charset="0"/>
                <a:ea typeface="Tahoma" panose="020B0604030504040204" pitchFamily="34" charset="0"/>
                <a:cs typeface="Tahoma" panose="020B0604030504040204" pitchFamily="34" charset="0"/>
              </a:rPr>
              <a:t>, on vajalik või </a:t>
            </a:r>
            <a:r>
              <a:rPr lang="et-EE" sz="2000" b="1" dirty="0">
                <a:latin typeface="Tahoma" panose="020B0604030504040204" pitchFamily="34" charset="0"/>
                <a:ea typeface="Tahoma" panose="020B0604030504040204" pitchFamily="34" charset="0"/>
                <a:cs typeface="Tahoma" panose="020B0604030504040204" pitchFamily="34" charset="0"/>
              </a:rPr>
              <a:t>kohane selle ettevõtluse säilitamiseks </a:t>
            </a:r>
            <a:r>
              <a:rPr lang="et-EE" sz="2000" dirty="0">
                <a:latin typeface="Tahoma" panose="020B0604030504040204" pitchFamily="34" charset="0"/>
                <a:ea typeface="Tahoma" panose="020B0604030504040204" pitchFamily="34" charset="0"/>
                <a:cs typeface="Tahoma" panose="020B0604030504040204" pitchFamily="34" charset="0"/>
              </a:rPr>
              <a:t>või arendamiseks ning </a:t>
            </a:r>
            <a:r>
              <a:rPr lang="et-EE" sz="2000" b="1" dirty="0">
                <a:latin typeface="Tahoma" panose="020B0604030504040204" pitchFamily="34" charset="0"/>
                <a:ea typeface="Tahoma" panose="020B0604030504040204" pitchFamily="34" charset="0"/>
                <a:cs typeface="Tahoma" panose="020B0604030504040204" pitchFamily="34" charset="0"/>
              </a:rPr>
              <a:t>kulu seos ettevõtlusega on selgelt põhjendatud</a:t>
            </a:r>
            <a:r>
              <a:rPr lang="et-EE" sz="2000" dirty="0">
                <a:latin typeface="Tahoma" panose="020B0604030504040204" pitchFamily="34" charset="0"/>
                <a:ea typeface="Tahoma" panose="020B0604030504040204" pitchFamily="34" charset="0"/>
                <a:cs typeface="Tahoma" panose="020B0604030504040204" pitchFamily="34" charset="0"/>
              </a:rPr>
              <a:t>, või on tehtud töötervishoiu ja tööohutuse tagamiseks töötajatele nõutava keskkonna loomisel (vastavalt töötervishoiu ja tööohutuse seaduse § 13 lõikele 1).</a:t>
            </a:r>
          </a:p>
        </p:txBody>
      </p:sp>
    </p:spTree>
    <p:extLst>
      <p:ext uri="{BB962C8B-B14F-4D97-AF65-F5344CB8AC3E}">
        <p14:creationId xmlns:p14="http://schemas.microsoft.com/office/powerpoint/2010/main" val="40632705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1164F-94D9-494D-B126-681ACA68FE39}"/>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329728BF-6CD0-4DAE-901A-841C69B3F627}"/>
              </a:ext>
            </a:extLst>
          </p:cNvPr>
          <p:cNvSpPr>
            <a:spLocks noGrp="1"/>
          </p:cNvSpPr>
          <p:nvPr>
            <p:ph idx="1"/>
          </p:nvPr>
        </p:nvSpPr>
        <p:spPr/>
        <p:txBody>
          <a:bodyPr>
            <a:normAutofit/>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Et kulu oleks võimalik lugeda ettevõtluskuluks, peab see olema:</a:t>
            </a:r>
          </a:p>
          <a:p>
            <a:r>
              <a:rPr lang="et-EE" sz="2000" dirty="0">
                <a:latin typeface="Tahoma" panose="020B0604030504040204" pitchFamily="34" charset="0"/>
                <a:ea typeface="Tahoma" panose="020B0604030504040204" pitchFamily="34" charset="0"/>
                <a:cs typeface="Tahoma" panose="020B0604030504040204" pitchFamily="34" charset="0"/>
              </a:rPr>
              <a:t>tehtud maksumaksja enda poolt;</a:t>
            </a:r>
          </a:p>
          <a:p>
            <a:r>
              <a:rPr lang="et-EE" sz="2000" dirty="0">
                <a:latin typeface="Tahoma" panose="020B0604030504040204" pitchFamily="34" charset="0"/>
                <a:ea typeface="Tahoma" panose="020B0604030504040204" pitchFamily="34" charset="0"/>
                <a:cs typeface="Tahoma" panose="020B0604030504040204" pitchFamily="34" charset="0"/>
              </a:rPr>
              <a:t>tehtud sellel maksustamisperioodil, millise perioodi ettevõtlustulust kulu maha arvatakse;</a:t>
            </a:r>
          </a:p>
          <a:p>
            <a:r>
              <a:rPr lang="et-EE" sz="2000" dirty="0">
                <a:latin typeface="Tahoma" panose="020B0604030504040204" pitchFamily="34" charset="0"/>
                <a:ea typeface="Tahoma" panose="020B0604030504040204" pitchFamily="34" charset="0"/>
                <a:cs typeface="Tahoma" panose="020B0604030504040204" pitchFamily="34" charset="0"/>
              </a:rPr>
              <a:t>dokumentaalselt tõendatud;</a:t>
            </a:r>
          </a:p>
          <a:p>
            <a:r>
              <a:rPr lang="et-EE" sz="2000" dirty="0">
                <a:latin typeface="Tahoma" panose="020B0604030504040204" pitchFamily="34" charset="0"/>
                <a:ea typeface="Tahoma" panose="020B0604030504040204" pitchFamily="34" charset="0"/>
                <a:cs typeface="Tahoma" panose="020B0604030504040204" pitchFamily="34" charset="0"/>
              </a:rPr>
              <a:t>seotud maksumaksja enda, mitte kellegi teise ettevõtlusega.</a:t>
            </a:r>
          </a:p>
        </p:txBody>
      </p:sp>
    </p:spTree>
    <p:extLst>
      <p:ext uri="{BB962C8B-B14F-4D97-AF65-F5344CB8AC3E}">
        <p14:creationId xmlns:p14="http://schemas.microsoft.com/office/powerpoint/2010/main" val="534239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5809C-69D1-45F2-A403-6CBA6E5142B3}"/>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FC5577E4-CE6D-4BE2-96AD-D80F3683236C}"/>
              </a:ext>
            </a:extLst>
          </p:cNvPr>
          <p:cNvSpPr>
            <a:spLocks noGrp="1"/>
          </p:cNvSpPr>
          <p:nvPr>
            <p:ph idx="1"/>
          </p:nvPr>
        </p:nvSpPr>
        <p:spPr/>
        <p:txBody>
          <a:bodyPr>
            <a:normAutofit/>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Kulu on ettevõtlusega seotud, kui:</a:t>
            </a:r>
          </a:p>
          <a:p>
            <a:r>
              <a:rPr lang="et-EE" sz="2000" dirty="0">
                <a:latin typeface="Tahoma" panose="020B0604030504040204" pitchFamily="34" charset="0"/>
                <a:ea typeface="Tahoma" panose="020B0604030504040204" pitchFamily="34" charset="0"/>
                <a:cs typeface="Tahoma" panose="020B0604030504040204" pitchFamily="34" charset="0"/>
              </a:rPr>
              <a:t>see on tehtud maksustatava et­tevõt­lus­tu­lu saa­mi­seks,</a:t>
            </a:r>
          </a:p>
          <a:p>
            <a:r>
              <a:rPr lang="et-EE" sz="2000" dirty="0">
                <a:latin typeface="Tahoma" panose="020B0604030504040204" pitchFamily="34" charset="0"/>
                <a:ea typeface="Tahoma" panose="020B0604030504040204" pitchFamily="34" charset="0"/>
                <a:cs typeface="Tahoma" panose="020B0604030504040204" pitchFamily="34" charset="0"/>
              </a:rPr>
              <a:t>seda on vaja või see on kohane ettevõtluse säi­li­ta­mi­seks või aren­da­mi­seks,</a:t>
            </a:r>
          </a:p>
          <a:p>
            <a:r>
              <a:rPr lang="et-EE" sz="2000" dirty="0">
                <a:latin typeface="Tahoma" panose="020B0604030504040204" pitchFamily="34" charset="0"/>
                <a:ea typeface="Tahoma" panose="020B0604030504040204" pitchFamily="34" charset="0"/>
                <a:cs typeface="Tahoma" panose="020B0604030504040204" pitchFamily="34" charset="0"/>
              </a:rPr>
              <a:t>kulu seos ettevõtlusega on selgelt põhjendatud.­</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Kui kulu on ettevõtlusega seotud ainult osaliselt</a:t>
            </a:r>
            <a:r>
              <a:rPr lang="et-EE" sz="2000" dirty="0">
                <a:latin typeface="Tahoma" panose="020B0604030504040204" pitchFamily="34" charset="0"/>
                <a:ea typeface="Tahoma" panose="020B0604030504040204" pitchFamily="34" charset="0"/>
                <a:cs typeface="Tahoma" panose="020B0604030504040204" pitchFamily="34" charset="0"/>
              </a:rPr>
              <a:t>, saab ­ettevõtlustulust maha arvata vaid ettevõtlusega seo­tud osa.</a:t>
            </a:r>
          </a:p>
          <a:p>
            <a:endParaRPr lang="et-EE" dirty="0"/>
          </a:p>
        </p:txBody>
      </p:sp>
    </p:spTree>
    <p:extLst>
      <p:ext uri="{BB962C8B-B14F-4D97-AF65-F5344CB8AC3E}">
        <p14:creationId xmlns:p14="http://schemas.microsoft.com/office/powerpoint/2010/main" val="79767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0F220-F6BA-A225-0F3C-B2525388F238}"/>
              </a:ext>
            </a:extLst>
          </p:cNvPr>
          <p:cNvSpPr>
            <a:spLocks noGrp="1"/>
          </p:cNvSpPr>
          <p:nvPr>
            <p:ph type="title"/>
          </p:nvPr>
        </p:nvSpPr>
        <p:spPr/>
        <p:txBody>
          <a:bodyPr>
            <a:normAutofit fontScale="90000"/>
          </a:bodyPr>
          <a:lstStyle/>
          <a:p>
            <a:br>
              <a:rPr lang="et-EE" b="0" i="0" dirty="0">
                <a:solidFill>
                  <a:srgbClr val="222222"/>
                </a:solidFill>
                <a:effectLst/>
                <a:latin typeface="Arial" panose="020B0604020202020204" pitchFamily="34" charset="0"/>
              </a:rPr>
            </a:br>
            <a:r>
              <a:rPr lang="et-EE" sz="2700" b="1" i="0" dirty="0">
                <a:solidFill>
                  <a:srgbClr val="222222"/>
                </a:solidFill>
                <a:effectLst/>
                <a:latin typeface="Tahoma" panose="020B0604030504040204" pitchFamily="34" charset="0"/>
                <a:ea typeface="Tahoma" panose="020B0604030504040204" pitchFamily="34" charset="0"/>
                <a:cs typeface="Tahoma" panose="020B0604030504040204" pitchFamily="34" charset="0"/>
              </a:rPr>
              <a:t>FIE tuludeklaratsioon </a:t>
            </a:r>
            <a:br>
              <a:rPr lang="et-EE" b="0" i="0" dirty="0">
                <a:solidFill>
                  <a:srgbClr val="222222"/>
                </a:solidFill>
                <a:effectLst/>
                <a:latin typeface="Arial" panose="020B0604020202020204" pitchFamily="34" charset="0"/>
              </a:rPr>
            </a:br>
            <a:endParaRPr lang="et-EE" dirty="0"/>
          </a:p>
        </p:txBody>
      </p:sp>
      <p:sp>
        <p:nvSpPr>
          <p:cNvPr id="3" name="Content Placeholder 2">
            <a:extLst>
              <a:ext uri="{FF2B5EF4-FFF2-40B4-BE49-F238E27FC236}">
                <a16:creationId xmlns:a16="http://schemas.microsoft.com/office/drawing/2014/main" id="{3B459A78-64D6-4902-04D9-5755FE2CE24D}"/>
              </a:ext>
            </a:extLst>
          </p:cNvPr>
          <p:cNvSpPr>
            <a:spLocks noGrp="1"/>
          </p:cNvSpPr>
          <p:nvPr>
            <p:ph idx="1"/>
          </p:nvPr>
        </p:nvSpPr>
        <p:spPr/>
        <p:txBody>
          <a:bodyPr>
            <a:normAutofit/>
          </a:bodyPr>
          <a:lstStyle/>
          <a:p>
            <a:pPr algn="l">
              <a:buFont typeface="Arial" panose="020B0604020202020204" pitchFamily="34" charset="0"/>
              <a:buChar char="•"/>
            </a:pPr>
            <a:r>
              <a:rPr lang="et-EE" sz="20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Ettevõtluskulud ja -tulud võetakse arvesse sellel aastal, millal tulu laekus või kulutus tehti.</a:t>
            </a:r>
          </a:p>
          <a:p>
            <a:pPr marL="0" indent="0" algn="l">
              <a:buNone/>
            </a:pPr>
            <a:endParaRPr lang="et-EE" sz="1800" b="1" i="0" cap="all" dirty="0">
              <a:effectLst/>
              <a:latin typeface="Tahoma" panose="020B0604030504040204" pitchFamily="34" charset="0"/>
              <a:ea typeface="Tahoma" panose="020B0604030504040204" pitchFamily="34" charset="0"/>
              <a:cs typeface="Tahoma" panose="020B0604030504040204" pitchFamily="34" charset="0"/>
            </a:endParaRPr>
          </a:p>
          <a:p>
            <a:pPr marL="0" indent="0" algn="l">
              <a:buNone/>
            </a:pPr>
            <a:r>
              <a:rPr lang="et-EE" sz="1800" b="1" i="0" cap="all" dirty="0">
                <a:effectLst/>
                <a:latin typeface="Tahoma" panose="020B0604030504040204" pitchFamily="34" charset="0"/>
                <a:ea typeface="Tahoma" panose="020B0604030504040204" pitchFamily="34" charset="0"/>
                <a:cs typeface="Tahoma" panose="020B0604030504040204" pitchFamily="34" charset="0"/>
              </a:rPr>
              <a:t>NÄIDE</a:t>
            </a:r>
          </a:p>
          <a:p>
            <a:pPr algn="l"/>
            <a:r>
              <a:rPr lang="et-EE" sz="18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FIE andis ostjale kauba üle ja esitas oktoobris arve summas 500 eurot. Raha üleantud kauba eest laekus ettevõtjale järgmise aasta jaanuaris. Summa 500 eurot loetakse ettevõtja järgmise aasta tuluks ja käesoleval aastal tulu deklareerimisel arvesse ei võeta.</a:t>
            </a:r>
          </a:p>
          <a:p>
            <a:pPr algn="l">
              <a:buFont typeface="Arial" panose="020B0604020202020204" pitchFamily="34" charset="0"/>
              <a:buChar char="•"/>
            </a:pPr>
            <a:r>
              <a:rPr lang="et-EE" sz="18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Ettevõtluse </a:t>
            </a:r>
            <a:r>
              <a:rPr lang="et-EE" sz="18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üle andmisel isikule, kes jätkab FIE ettevõtlust</a:t>
            </a:r>
            <a:r>
              <a:rPr lang="et-EE" sz="18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 esitab üleandja vormi E lisa koos vormidega A ja E maksustamisperioodile järgneva aasta 30. aprilliks.</a:t>
            </a:r>
          </a:p>
          <a:p>
            <a:pPr marL="0" indent="0">
              <a:buNone/>
            </a:pPr>
            <a:endParaRPr lang="et-EE" dirty="0"/>
          </a:p>
        </p:txBody>
      </p:sp>
    </p:spTree>
    <p:extLst>
      <p:ext uri="{BB962C8B-B14F-4D97-AF65-F5344CB8AC3E}">
        <p14:creationId xmlns:p14="http://schemas.microsoft.com/office/powerpoint/2010/main" val="2299377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Ettevõtluse kuludeks on:</a:t>
            </a:r>
          </a:p>
        </p:txBody>
      </p:sp>
      <p:sp>
        <p:nvSpPr>
          <p:cNvPr id="3" name="Sisu kohatäide 2"/>
          <p:cNvSpPr>
            <a:spLocks noGrp="1"/>
          </p:cNvSpPr>
          <p:nvPr>
            <p:ph idx="1"/>
          </p:nvPr>
        </p:nvSpPr>
        <p:spPr/>
        <p:txBody>
          <a:bodyPr>
            <a:noAutofit/>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Põhivara soetamismaksumus o</a:t>
            </a:r>
            <a:r>
              <a:rPr lang="et-EE" sz="2000" dirty="0">
                <a:latin typeface="Tahoma" panose="020B0604030504040204" pitchFamily="34" charset="0"/>
                <a:ea typeface="Tahoma" panose="020B0604030504040204" pitchFamily="34" charset="0"/>
                <a:cs typeface="Tahoma" panose="020B0604030504040204" pitchFamily="34" charset="0"/>
              </a:rPr>
              <a:t>n vara omandamiseks ning selle parendamiseks ja täiendamiseks tehtud dokumentaalselt tõendatud kulud (tulumaksuseaduse § 38)</a:t>
            </a:r>
          </a:p>
          <a:p>
            <a:r>
              <a:rPr lang="et-EE" sz="2000" dirty="0">
                <a:latin typeface="Tahoma" panose="020B0604030504040204" pitchFamily="34" charset="0"/>
                <a:ea typeface="Tahoma" panose="020B0604030504040204" pitchFamily="34" charset="0"/>
                <a:cs typeface="Tahoma" panose="020B0604030504040204" pitchFamily="34" charset="0"/>
              </a:rPr>
              <a:t>põhivara on vara, mida ettevõtja kasutab ettevõtluses pikema perioodi jooksul kui üks aasta. Põhivara hulka kuuluvad:</a:t>
            </a:r>
          </a:p>
          <a:p>
            <a:pPr lvl="1"/>
            <a:r>
              <a:rPr lang="et-EE" sz="2000" dirty="0">
                <a:latin typeface="Tahoma" panose="020B0604030504040204" pitchFamily="34" charset="0"/>
                <a:ea typeface="Tahoma" panose="020B0604030504040204" pitchFamily="34" charset="0"/>
                <a:cs typeface="Tahoma" panose="020B0604030504040204" pitchFamily="34" charset="0"/>
              </a:rPr>
              <a:t>materiaalne põhivara (maa, ehitised, transpordivahendid, masinad ja seadmed, inventar, mööbel, kontoritehnika jms);</a:t>
            </a:r>
          </a:p>
          <a:p>
            <a:pPr lvl="1"/>
            <a:r>
              <a:rPr lang="et-EE" sz="2000" dirty="0">
                <a:latin typeface="Tahoma" panose="020B0604030504040204" pitchFamily="34" charset="0"/>
                <a:ea typeface="Tahoma" panose="020B0604030504040204" pitchFamily="34" charset="0"/>
                <a:cs typeface="Tahoma" panose="020B0604030504040204" pitchFamily="34" charset="0"/>
              </a:rPr>
              <a:t>bioloogiline vara (loomad, taimed);</a:t>
            </a:r>
          </a:p>
          <a:p>
            <a:pPr lvl="1"/>
            <a:r>
              <a:rPr lang="et-EE" sz="2000" dirty="0">
                <a:latin typeface="Tahoma" panose="020B0604030504040204" pitchFamily="34" charset="0"/>
                <a:ea typeface="Tahoma" panose="020B0604030504040204" pitchFamily="34" charset="0"/>
                <a:cs typeface="Tahoma" panose="020B0604030504040204" pitchFamily="34" charset="0"/>
              </a:rPr>
              <a:t>immateriaalne põhivara (arvutitarkvara, patendid, litsentsid jms).</a:t>
            </a:r>
          </a:p>
          <a:p>
            <a:pPr marL="457200" lvl="1" indent="0">
              <a:buNone/>
            </a:pPr>
            <a:r>
              <a:rPr lang="et-EE" sz="2000" b="1" dirty="0">
                <a:solidFill>
                  <a:prstClr val="black"/>
                </a:solidFill>
                <a:latin typeface="Tahoma" panose="020B0604030504040204" pitchFamily="34" charset="0"/>
                <a:ea typeface="Tahoma" panose="020B0604030504040204" pitchFamily="34" charset="0"/>
                <a:cs typeface="Tahoma" panose="020B0604030504040204" pitchFamily="34" charset="0"/>
              </a:rPr>
              <a:t>Ettevõtluses osaliselt kasutatava põhivara</a:t>
            </a:r>
            <a:r>
              <a:rPr lang="et-EE" sz="2000" dirty="0">
                <a:solidFill>
                  <a:prstClr val="black"/>
                </a:solidFill>
                <a:latin typeface="Tahoma" panose="020B0604030504040204" pitchFamily="34" charset="0"/>
                <a:ea typeface="Tahoma" panose="020B0604030504040204" pitchFamily="34" charset="0"/>
                <a:cs typeface="Tahoma" panose="020B0604030504040204" pitchFamily="34" charset="0"/>
              </a:rPr>
              <a:t> soetamismaksumuse võib maha arvata proportsionaalselt ettevõtluses kasutatava osaga. </a:t>
            </a:r>
          </a:p>
          <a:p>
            <a:pPr marL="457200" lvl="1" indent="0">
              <a:buNone/>
            </a:pPr>
            <a:r>
              <a:rPr lang="et-EE" sz="2000" dirty="0">
                <a:solidFill>
                  <a:prstClr val="black"/>
                </a:solidFill>
                <a:latin typeface="Tahoma" panose="020B0604030504040204" pitchFamily="34" charset="0"/>
                <a:ea typeface="Tahoma" panose="020B0604030504040204" pitchFamily="34" charset="0"/>
                <a:cs typeface="Tahoma" panose="020B0604030504040204" pitchFamily="34" charset="0"/>
              </a:rPr>
              <a:t>Antud põhimõtet rakendatakse ka parendus- ja täienduskulu kohta</a:t>
            </a:r>
            <a:endParaRPr lang="et-E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520522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Sisu kohatäide 2"/>
          <p:cNvSpPr>
            <a:spLocks noGrp="1"/>
          </p:cNvSpPr>
          <p:nvPr>
            <p:ph idx="1"/>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kapitalirendi (liisingu) korras soetatud vara soetamismaksumuseks </a:t>
            </a:r>
            <a:r>
              <a:rPr lang="et-EE" sz="2000" dirty="0">
                <a:latin typeface="Tahoma" panose="020B0604030504040204" pitchFamily="34" charset="0"/>
                <a:ea typeface="Tahoma" panose="020B0604030504040204" pitchFamily="34" charset="0"/>
                <a:cs typeface="Tahoma" panose="020B0604030504040204" pitchFamily="34" charset="0"/>
              </a:rPr>
              <a:t>on maksustamisperioodil tasutud </a:t>
            </a:r>
            <a:r>
              <a:rPr lang="et-EE" sz="2000" b="1" dirty="0">
                <a:latin typeface="Tahoma" panose="020B0604030504040204" pitchFamily="34" charset="0"/>
                <a:ea typeface="Tahoma" panose="020B0604030504040204" pitchFamily="34" charset="0"/>
                <a:cs typeface="Tahoma" panose="020B0604030504040204" pitchFamily="34" charset="0"/>
              </a:rPr>
              <a:t>lepingujärgsete rendi- või väljaostumaksete summa</a:t>
            </a:r>
            <a:r>
              <a:rPr lang="et-EE" sz="2000" dirty="0">
                <a:latin typeface="Tahoma" panose="020B0604030504040204" pitchFamily="34" charset="0"/>
                <a:ea typeface="Tahoma" panose="020B0604030504040204" pitchFamily="34" charset="0"/>
                <a:cs typeface="Tahoma" panose="020B0604030504040204" pitchFamily="34" charset="0"/>
              </a:rPr>
              <a:t> ilma intressita (tulumaksuseaduse § 38 lõige 2). </a:t>
            </a:r>
          </a:p>
          <a:p>
            <a:r>
              <a:rPr lang="et-EE" sz="2000" dirty="0">
                <a:latin typeface="Tahoma" panose="020B0604030504040204" pitchFamily="34" charset="0"/>
                <a:ea typeface="Tahoma" panose="020B0604030504040204" pitchFamily="34" charset="0"/>
                <a:cs typeface="Tahoma" panose="020B0604030504040204" pitchFamily="34" charset="0"/>
              </a:rPr>
              <a:t>ettevõtluses osaliselt kasutatava vara soetamismaksumuse või renditasu võib maha arvata proportsionaalselt ettevõtluses kasutatava osaga</a:t>
            </a:r>
          </a:p>
          <a:p>
            <a:r>
              <a:rPr lang="et-EE" sz="2000" b="1" dirty="0">
                <a:latin typeface="Tahoma" panose="020B0604030504040204" pitchFamily="34" charset="0"/>
                <a:ea typeface="Tahoma" panose="020B0604030504040204" pitchFamily="34" charset="0"/>
                <a:cs typeface="Tahoma" panose="020B0604030504040204" pitchFamily="34" charset="0"/>
              </a:rPr>
              <a:t>soetatud kaubad </a:t>
            </a:r>
            <a:r>
              <a:rPr lang="et-EE" sz="2000" dirty="0">
                <a:latin typeface="Tahoma" panose="020B0604030504040204" pitchFamily="34" charset="0"/>
                <a:ea typeface="Tahoma" panose="020B0604030504040204" pitchFamily="34" charset="0"/>
                <a:cs typeface="Tahoma" panose="020B0604030504040204" pitchFamily="34" charset="0"/>
              </a:rPr>
              <a:t>(sh materjalid, tooraine, kütus, seemned, energia, pooltooted);</a:t>
            </a:r>
          </a:p>
          <a:p>
            <a:r>
              <a:rPr lang="et-EE" sz="2000" b="1" dirty="0">
                <a:latin typeface="Tahoma" panose="020B0604030504040204" pitchFamily="34" charset="0"/>
                <a:ea typeface="Tahoma" panose="020B0604030504040204" pitchFamily="34" charset="0"/>
                <a:cs typeface="Tahoma" panose="020B0604030504040204" pitchFamily="34" charset="0"/>
              </a:rPr>
              <a:t>soetatud teenused </a:t>
            </a:r>
            <a:r>
              <a:rPr lang="et-EE" sz="2000" dirty="0">
                <a:latin typeface="Tahoma" panose="020B0604030504040204" pitchFamily="34" charset="0"/>
                <a:ea typeface="Tahoma" panose="020B0604030504040204" pitchFamily="34" charset="0"/>
                <a:cs typeface="Tahoma" panose="020B0604030504040204" pitchFamily="34" charset="0"/>
              </a:rPr>
              <a:t>(sh ettevõtluses kasutatud pinna eest tasutud rendi- või üüritasud);</a:t>
            </a:r>
          </a:p>
          <a:p>
            <a:endParaRPr lang="et-EE" sz="2000" dirty="0">
              <a:latin typeface="Tahoma" panose="020B0604030504040204" pitchFamily="34" charset="0"/>
              <a:ea typeface="Tahoma" panose="020B0604030504040204" pitchFamily="34" charset="0"/>
              <a:cs typeface="Tahoma" panose="020B0604030504040204" pitchFamily="34" charset="0"/>
            </a:endParaRPr>
          </a:p>
          <a:p>
            <a:endParaRPr lang="et-EE" dirty="0"/>
          </a:p>
          <a:p>
            <a:endParaRPr lang="et-EE" dirty="0"/>
          </a:p>
        </p:txBody>
      </p:sp>
    </p:spTree>
    <p:extLst>
      <p:ext uri="{BB962C8B-B14F-4D97-AF65-F5344CB8AC3E}">
        <p14:creationId xmlns:p14="http://schemas.microsoft.com/office/powerpoint/2010/main" val="22400395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CDAEC-F569-4B5F-9F05-F55B67167C38}"/>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6F2E1F08-51C7-4850-A8BC-443EAB8F141E}"/>
              </a:ext>
            </a:extLst>
          </p:cNvPr>
          <p:cNvSpPr>
            <a:spLocks noGrp="1"/>
          </p:cNvSpPr>
          <p:nvPr>
            <p:ph idx="1"/>
          </p:nvPr>
        </p:nvSpPr>
        <p:spPr/>
        <p:txBody>
          <a:bodyPr>
            <a:normAutofit/>
          </a:bodyPr>
          <a:lstStyle/>
          <a:p>
            <a:r>
              <a:rPr lang="et-EE" sz="2000" dirty="0">
                <a:latin typeface="Tahoma" panose="020B0604030504040204" pitchFamily="34" charset="0"/>
                <a:ea typeface="Tahoma" panose="020B0604030504040204" pitchFamily="34" charset="0"/>
                <a:cs typeface="Tahoma" panose="020B0604030504040204" pitchFamily="34" charset="0"/>
              </a:rPr>
              <a:t>FIE poolt oma </a:t>
            </a:r>
            <a:r>
              <a:rPr lang="et-EE" sz="2000" b="1" dirty="0">
                <a:latin typeface="Tahoma" panose="020B0604030504040204" pitchFamily="34" charset="0"/>
                <a:ea typeface="Tahoma" panose="020B0604030504040204" pitchFamily="34" charset="0"/>
                <a:cs typeface="Tahoma" panose="020B0604030504040204" pitchFamily="34" charset="0"/>
              </a:rPr>
              <a:t>töötajatele makstud palgad </a:t>
            </a:r>
            <a:r>
              <a:rPr lang="et-EE" sz="2000" dirty="0">
                <a:latin typeface="Tahoma" panose="020B0604030504040204" pitchFamily="34" charset="0"/>
                <a:ea typeface="Tahoma" panose="020B0604030504040204" pitchFamily="34" charset="0"/>
                <a:cs typeface="Tahoma" panose="020B0604030504040204" pitchFamily="34" charset="0"/>
              </a:rPr>
              <a:t>vm tasud;</a:t>
            </a:r>
          </a:p>
          <a:p>
            <a:r>
              <a:rPr lang="et-EE" sz="2000" dirty="0">
                <a:latin typeface="Tahoma" panose="020B0604030504040204" pitchFamily="34" charset="0"/>
                <a:ea typeface="Tahoma" panose="020B0604030504040204" pitchFamily="34" charset="0"/>
                <a:cs typeface="Tahoma" panose="020B0604030504040204" pitchFamily="34" charset="0"/>
              </a:rPr>
              <a:t>FIE poolt oma </a:t>
            </a:r>
            <a:r>
              <a:rPr lang="et-EE" sz="2000" b="1" dirty="0">
                <a:latin typeface="Tahoma" panose="020B0604030504040204" pitchFamily="34" charset="0"/>
                <a:ea typeface="Tahoma" panose="020B0604030504040204" pitchFamily="34" charset="0"/>
                <a:cs typeface="Tahoma" panose="020B0604030504040204" pitchFamily="34" charset="0"/>
              </a:rPr>
              <a:t>töötajatele tehtud väljamaksetelt makstud sotsiaalmaks ja tööandja töötuskindlustusmakse</a:t>
            </a:r>
            <a:r>
              <a:rPr lang="et-EE" sz="2000" dirty="0">
                <a:latin typeface="Tahoma" panose="020B0604030504040204" pitchFamily="34" charset="0"/>
                <a:ea typeface="Tahoma" panose="020B0604030504040204" pitchFamily="34" charset="0"/>
                <a:cs typeface="Tahoma" panose="020B0604030504040204" pitchFamily="34" charset="0"/>
              </a:rPr>
              <a:t>;</a:t>
            </a:r>
          </a:p>
          <a:p>
            <a:r>
              <a:rPr lang="et-EE" sz="2000" dirty="0">
                <a:latin typeface="Tahoma" panose="020B0604030504040204" pitchFamily="34" charset="0"/>
                <a:ea typeface="Tahoma" panose="020B0604030504040204" pitchFamily="34" charset="0"/>
                <a:cs typeface="Tahoma" panose="020B0604030504040204" pitchFamily="34" charset="0"/>
              </a:rPr>
              <a:t>FIE poolt oma töötajatele tehtud </a:t>
            </a:r>
            <a:r>
              <a:rPr lang="et-EE" sz="2000" b="1" dirty="0">
                <a:latin typeface="Tahoma" panose="020B0604030504040204" pitchFamily="34" charset="0"/>
                <a:ea typeface="Tahoma" panose="020B0604030504040204" pitchFamily="34" charset="0"/>
                <a:cs typeface="Tahoma" panose="020B0604030504040204" pitchFamily="34" charset="0"/>
              </a:rPr>
              <a:t>erisoodustused pärast nendelt tulu- ja sotsiaalmaksu tasumist</a:t>
            </a:r>
            <a:r>
              <a:rPr lang="et-EE" sz="2000" dirty="0">
                <a:latin typeface="Tahoma" panose="020B0604030504040204" pitchFamily="34" charset="0"/>
                <a:ea typeface="Tahoma" panose="020B0604030504040204" pitchFamily="34" charset="0"/>
                <a:cs typeface="Tahoma" panose="020B0604030504040204" pitchFamily="34" charset="0"/>
              </a:rPr>
              <a:t>;</a:t>
            </a:r>
          </a:p>
          <a:p>
            <a:r>
              <a:rPr lang="et-EE" sz="2000" dirty="0">
                <a:latin typeface="Tahoma" panose="020B0604030504040204" pitchFamily="34" charset="0"/>
                <a:ea typeface="Tahoma" panose="020B0604030504040204" pitchFamily="34" charset="0"/>
                <a:cs typeface="Tahoma" panose="020B0604030504040204" pitchFamily="34" charset="0"/>
              </a:rPr>
              <a:t>FIE ettevõtluses osaleva </a:t>
            </a:r>
            <a:r>
              <a:rPr lang="et-EE" sz="2000" b="1" dirty="0">
                <a:latin typeface="Tahoma" panose="020B0604030504040204" pitchFamily="34" charset="0"/>
                <a:ea typeface="Tahoma" panose="020B0604030504040204" pitchFamily="34" charset="0"/>
                <a:cs typeface="Tahoma" panose="020B0604030504040204" pitchFamily="34" charset="0"/>
              </a:rPr>
              <a:t>abikaasa eest tasutud sotsiaalmaks</a:t>
            </a:r>
            <a:r>
              <a:rPr lang="et-EE" sz="2000" dirty="0">
                <a:latin typeface="Tahoma" panose="020B0604030504040204" pitchFamily="34" charset="0"/>
                <a:ea typeface="Tahoma" panose="020B0604030504040204" pitchFamily="34" charset="0"/>
                <a:cs typeface="Tahoma" panose="020B0604030504040204" pitchFamily="34" charset="0"/>
              </a:rPr>
              <a:t>;</a:t>
            </a:r>
          </a:p>
          <a:p>
            <a:r>
              <a:rPr lang="et-EE" sz="2000" dirty="0">
                <a:latin typeface="Tahoma" panose="020B0604030504040204" pitchFamily="34" charset="0"/>
                <a:ea typeface="Tahoma" panose="020B0604030504040204" pitchFamily="34" charset="0"/>
                <a:cs typeface="Tahoma" panose="020B0604030504040204" pitchFamily="34" charset="0"/>
              </a:rPr>
              <a:t>muud </a:t>
            </a:r>
            <a:r>
              <a:rPr lang="et-EE" sz="2000" b="1" dirty="0">
                <a:latin typeface="Tahoma" panose="020B0604030504040204" pitchFamily="34" charset="0"/>
                <a:ea typeface="Tahoma" panose="020B0604030504040204" pitchFamily="34" charset="0"/>
                <a:cs typeface="Tahoma" panose="020B0604030504040204" pitchFamily="34" charset="0"/>
              </a:rPr>
              <a:t>ettevõtlusega seotud riiklikud maksud</a:t>
            </a:r>
            <a:r>
              <a:rPr lang="et-EE" sz="2000" dirty="0">
                <a:latin typeface="Tahoma" panose="020B0604030504040204" pitchFamily="34" charset="0"/>
                <a:ea typeface="Tahoma" panose="020B0604030504040204" pitchFamily="34" charset="0"/>
                <a:cs typeface="Tahoma" panose="020B0604030504040204" pitchFamily="34" charset="0"/>
              </a:rPr>
              <a:t> (maamaks, käibemaks, tollimaks, raskeveokimaks) ja kohalikud maksud (omavalitsusüksuste poolt oma haldusterritooriumil kehtestatud maksud, nt müügi-, reklaami- ja lõbustusmaks jne);</a:t>
            </a:r>
          </a:p>
          <a:p>
            <a:r>
              <a:rPr lang="et-EE" sz="2000" b="1" dirty="0">
                <a:latin typeface="Tahoma" panose="020B0604030504040204" pitchFamily="34" charset="0"/>
                <a:ea typeface="Tahoma" panose="020B0604030504040204" pitchFamily="34" charset="0"/>
                <a:cs typeface="Tahoma" panose="020B0604030504040204" pitchFamily="34" charset="0"/>
              </a:rPr>
              <a:t>finantskulud,</a:t>
            </a:r>
            <a:r>
              <a:rPr lang="et-EE" sz="2000" dirty="0">
                <a:latin typeface="Tahoma" panose="020B0604030504040204" pitchFamily="34" charset="0"/>
                <a:ea typeface="Tahoma" panose="020B0604030504040204" pitchFamily="34" charset="0"/>
                <a:cs typeface="Tahoma" panose="020B0604030504040204" pitchFamily="34" charset="0"/>
              </a:rPr>
              <a:t> ettevõtlusega seotud laenult või muult võlakohustuselt </a:t>
            </a:r>
            <a:r>
              <a:rPr lang="et-EE" sz="2000" b="1" dirty="0">
                <a:latin typeface="Tahoma" panose="020B0604030504040204" pitchFamily="34" charset="0"/>
                <a:ea typeface="Tahoma" panose="020B0604030504040204" pitchFamily="34" charset="0"/>
                <a:cs typeface="Tahoma" panose="020B0604030504040204" pitchFamily="34" charset="0"/>
              </a:rPr>
              <a:t>tasutud intressid </a:t>
            </a:r>
            <a:r>
              <a:rPr lang="et-EE" sz="2000" dirty="0">
                <a:latin typeface="Tahoma" panose="020B0604030504040204" pitchFamily="34" charset="0"/>
                <a:ea typeface="Tahoma" panose="020B0604030504040204" pitchFamily="34" charset="0"/>
                <a:cs typeface="Tahoma" panose="020B0604030504040204" pitchFamily="34" charset="0"/>
              </a:rPr>
              <a:t>(v.a maksukorralduse seaduse alusel tasutud intressid);</a:t>
            </a:r>
          </a:p>
        </p:txBody>
      </p:sp>
    </p:spTree>
    <p:extLst>
      <p:ext uri="{BB962C8B-B14F-4D97-AF65-F5344CB8AC3E}">
        <p14:creationId xmlns:p14="http://schemas.microsoft.com/office/powerpoint/2010/main" val="21516007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22AC8-A12F-48F6-A612-D6DC851C6E0E}"/>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52532CE3-248B-4573-A6E8-3126D774FE28}"/>
              </a:ext>
            </a:extLst>
          </p:cNvPr>
          <p:cNvSpPr>
            <a:spLocks noGrp="1"/>
          </p:cNvSpPr>
          <p:nvPr>
            <p:ph idx="1"/>
          </p:nvPr>
        </p:nvSpPr>
        <p:spPr/>
        <p:txBody>
          <a:bodyPr>
            <a:noAutofit/>
          </a:bodyPr>
          <a:lstStyle/>
          <a:p>
            <a:r>
              <a:rPr lang="et-EE" sz="2000" dirty="0">
                <a:latin typeface="Tahoma" panose="020B0604030504040204" pitchFamily="34" charset="0"/>
                <a:ea typeface="Tahoma" panose="020B0604030504040204" pitchFamily="34" charset="0"/>
                <a:cs typeface="Tahoma" panose="020B0604030504040204" pitchFamily="34" charset="0"/>
              </a:rPr>
              <a:t>FIE </a:t>
            </a:r>
            <a:r>
              <a:rPr lang="et-EE" sz="2000" b="1" dirty="0">
                <a:latin typeface="Tahoma" panose="020B0604030504040204" pitchFamily="34" charset="0"/>
                <a:ea typeface="Tahoma" panose="020B0604030504040204" pitchFamily="34" charset="0"/>
                <a:cs typeface="Tahoma" panose="020B0604030504040204" pitchFamily="34" charset="0"/>
              </a:rPr>
              <a:t>enda või oma töötajate eest tasutud täiend- ja ümberõppe kulud</a:t>
            </a:r>
            <a:r>
              <a:rPr lang="et-EE" sz="2000" dirty="0">
                <a:latin typeface="Tahoma" panose="020B0604030504040204" pitchFamily="34" charset="0"/>
                <a:ea typeface="Tahoma" panose="020B0604030504040204" pitchFamily="34" charset="0"/>
                <a:cs typeface="Tahoma" panose="020B0604030504040204" pitchFamily="34" charset="0"/>
              </a:rPr>
              <a:t>, kui täiendati olemasolevat eri-, kutse- või </a:t>
            </a:r>
            <a:r>
              <a:rPr lang="et-EE" sz="2000" b="1" dirty="0">
                <a:latin typeface="Tahoma" panose="020B0604030504040204" pitchFamily="34" charset="0"/>
                <a:ea typeface="Tahoma" panose="020B0604030504040204" pitchFamily="34" charset="0"/>
                <a:cs typeface="Tahoma" panose="020B0604030504040204" pitchFamily="34" charset="0"/>
              </a:rPr>
              <a:t>ametialaseid teadmisi või omandati ettevõtluses vajaminevaid uusi oskusi</a:t>
            </a:r>
            <a:r>
              <a:rPr lang="et-EE" sz="2000" dirty="0">
                <a:latin typeface="Tahoma" panose="020B0604030504040204" pitchFamily="34" charset="0"/>
                <a:ea typeface="Tahoma" panose="020B0604030504040204" pitchFamily="34" charset="0"/>
                <a:cs typeface="Tahoma" panose="020B0604030504040204" pitchFamily="34" charset="0"/>
              </a:rPr>
              <a:t>;</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Näide: FIE osales raamatupidamise seaduse ja maksuseaduste muudatusi käsitleval koolitusel ning tasus selle eest ise. Kuna FIE peab ise oma raamatupidamisarvestust, siis võib ta sellise koolituse eest tasutud summad kanda ettevõtluse kuludesse.</a:t>
            </a:r>
          </a:p>
          <a:p>
            <a:r>
              <a:rPr lang="et-EE" sz="2000" dirty="0">
                <a:latin typeface="Tahoma" panose="020B0604030504040204" pitchFamily="34" charset="0"/>
                <a:ea typeface="Tahoma" panose="020B0604030504040204" pitchFamily="34" charset="0"/>
                <a:cs typeface="Tahoma" panose="020B0604030504040204" pitchFamily="34" charset="0"/>
              </a:rPr>
              <a:t>ettevõtluses kasutatava vara </a:t>
            </a:r>
            <a:r>
              <a:rPr lang="et-EE" sz="2000" b="1" dirty="0">
                <a:latin typeface="Tahoma" panose="020B0604030504040204" pitchFamily="34" charset="0"/>
                <a:ea typeface="Tahoma" panose="020B0604030504040204" pitchFamily="34" charset="0"/>
                <a:cs typeface="Tahoma" panose="020B0604030504040204" pitchFamily="34" charset="0"/>
              </a:rPr>
              <a:t>kindlustusmaksed</a:t>
            </a:r>
            <a:r>
              <a:rPr lang="et-EE" sz="2000" dirty="0">
                <a:latin typeface="Tahoma" panose="020B0604030504040204" pitchFamily="34" charset="0"/>
                <a:ea typeface="Tahoma" panose="020B0604030504040204" pitchFamily="34" charset="0"/>
                <a:cs typeface="Tahoma" panose="020B0604030504040204" pitchFamily="34" charset="0"/>
              </a:rPr>
              <a:t>;</a:t>
            </a:r>
          </a:p>
          <a:p>
            <a:r>
              <a:rPr lang="et-EE" sz="2000" dirty="0">
                <a:latin typeface="Tahoma" panose="020B0604030504040204" pitchFamily="34" charset="0"/>
                <a:ea typeface="Tahoma" panose="020B0604030504040204" pitchFamily="34" charset="0"/>
                <a:cs typeface="Tahoma" panose="020B0604030504040204" pitchFamily="34" charset="0"/>
              </a:rPr>
              <a:t>ettevõtluses kasutatud </a:t>
            </a:r>
            <a:r>
              <a:rPr lang="et-EE" sz="2000" b="1" dirty="0">
                <a:latin typeface="Tahoma" panose="020B0604030504040204" pitchFamily="34" charset="0"/>
                <a:ea typeface="Tahoma" panose="020B0604030504040204" pitchFamily="34" charset="0"/>
                <a:cs typeface="Tahoma" panose="020B0604030504040204" pitchFamily="34" charset="0"/>
              </a:rPr>
              <a:t>vara võõrandamisega seotud kulud</a:t>
            </a:r>
            <a:r>
              <a:rPr lang="et-EE" sz="2000" dirty="0">
                <a:latin typeface="Tahoma" panose="020B0604030504040204" pitchFamily="34" charset="0"/>
                <a:ea typeface="Tahoma" panose="020B0604030504040204" pitchFamily="34" charset="0"/>
                <a:cs typeface="Tahoma" panose="020B0604030504040204" pitchFamily="34" charset="0"/>
              </a:rPr>
              <a:t>;</a:t>
            </a:r>
          </a:p>
          <a:p>
            <a:r>
              <a:rPr lang="et-EE" sz="2000" dirty="0">
                <a:latin typeface="Tahoma" panose="020B0604030504040204" pitchFamily="34" charset="0"/>
                <a:ea typeface="Tahoma" panose="020B0604030504040204" pitchFamily="34" charset="0"/>
                <a:cs typeface="Tahoma" panose="020B0604030504040204" pitchFamily="34" charset="0"/>
              </a:rPr>
              <a:t>ettevõtluses kasutatavate </a:t>
            </a:r>
            <a:r>
              <a:rPr lang="et-EE" sz="2000" b="1" dirty="0">
                <a:latin typeface="Tahoma" panose="020B0604030504040204" pitchFamily="34" charset="0"/>
                <a:ea typeface="Tahoma" panose="020B0604030504040204" pitchFamily="34" charset="0"/>
                <a:cs typeface="Tahoma" panose="020B0604030504040204" pitchFamily="34" charset="0"/>
              </a:rPr>
              <a:t>litsentside, kauplemislubade või tegevuslubade eest makstud tasud</a:t>
            </a:r>
            <a:r>
              <a:rPr lang="et-EE" sz="2000" dirty="0">
                <a:latin typeface="Tahoma" panose="020B0604030504040204" pitchFamily="34" charset="0"/>
                <a:ea typeface="Tahoma" panose="020B0604030504040204" pitchFamily="34" charset="0"/>
                <a:cs typeface="Tahoma" panose="020B0604030504040204" pitchFamily="34" charset="0"/>
              </a:rPr>
              <a:t> jne.</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NB! </a:t>
            </a:r>
            <a:r>
              <a:rPr lang="et-EE" sz="2000" b="1" dirty="0">
                <a:latin typeface="Tahoma" panose="020B0604030504040204" pitchFamily="34" charset="0"/>
                <a:ea typeface="Tahoma" panose="020B0604030504040204" pitchFamily="34" charset="0"/>
                <a:cs typeface="Tahoma" panose="020B0604030504040204" pitchFamily="34" charset="0"/>
              </a:rPr>
              <a:t>Vormil E kajastab ettevõtja oma ettevõtlusega seotud tulud ja kulud koos tasutud käibemaksuga.</a:t>
            </a:r>
          </a:p>
        </p:txBody>
      </p:sp>
    </p:spTree>
    <p:extLst>
      <p:ext uri="{BB962C8B-B14F-4D97-AF65-F5344CB8AC3E}">
        <p14:creationId xmlns:p14="http://schemas.microsoft.com/office/powerpoint/2010/main" val="36047902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87FAB-83D2-4E5E-983E-3FE964EC7E10}"/>
              </a:ext>
            </a:extLst>
          </p:cNvPr>
          <p:cNvSpPr>
            <a:spLocks noGrp="1"/>
          </p:cNvSpPr>
          <p:nvPr>
            <p:ph type="title"/>
          </p:nvPr>
        </p:nvSpPr>
        <p:spPr/>
        <p:txBody>
          <a:bodyPr>
            <a:normAutofit/>
          </a:bodyPr>
          <a:lstStyle/>
          <a:p>
            <a:br>
              <a:rPr lang="et-EE" sz="2400" b="1" dirty="0">
                <a:latin typeface="Tahoma" panose="020B0604030504040204" pitchFamily="34" charset="0"/>
                <a:ea typeface="Tahoma" panose="020B0604030504040204" pitchFamily="34" charset="0"/>
                <a:cs typeface="Tahoma" panose="020B0604030504040204" pitchFamily="34" charset="0"/>
              </a:rPr>
            </a:br>
            <a:r>
              <a:rPr lang="et-EE" sz="2400" b="1" dirty="0">
                <a:latin typeface="Tahoma" panose="020B0604030504040204" pitchFamily="34" charset="0"/>
                <a:ea typeface="Tahoma" panose="020B0604030504040204" pitchFamily="34" charset="0"/>
                <a:cs typeface="Tahoma" panose="020B0604030504040204" pitchFamily="34" charset="0"/>
              </a:rPr>
              <a:t>Töötamise registreerimine</a:t>
            </a:r>
          </a:p>
        </p:txBody>
      </p:sp>
      <p:sp>
        <p:nvSpPr>
          <p:cNvPr id="3" name="Content Placeholder 2">
            <a:extLst>
              <a:ext uri="{FF2B5EF4-FFF2-40B4-BE49-F238E27FC236}">
                <a16:creationId xmlns:a16="http://schemas.microsoft.com/office/drawing/2014/main" id="{A9E8BC31-4557-4FED-AD5D-6AF58C853D17}"/>
              </a:ext>
            </a:extLst>
          </p:cNvPr>
          <p:cNvSpPr>
            <a:spLocks noGrp="1"/>
          </p:cNvSpPr>
          <p:nvPr>
            <p:ph idx="1"/>
          </p:nvPr>
        </p:nvSpPr>
        <p:spPr/>
        <p:txBody>
          <a:bodyPr>
            <a:normAutofit fontScale="62500" lnSpcReduction="20000"/>
          </a:bodyPr>
          <a:lstStyle/>
          <a:p>
            <a:r>
              <a:rPr lang="et-EE" b="1" dirty="0">
                <a:latin typeface="Tahoma" panose="020B0604030504040204" pitchFamily="34" charset="0"/>
                <a:ea typeface="Tahoma" panose="020B0604030504040204" pitchFamily="34" charset="0"/>
                <a:cs typeface="Tahoma" panose="020B0604030504040204" pitchFamily="34" charset="0"/>
              </a:rPr>
              <a:t>Töötamise registreerimise kohustus on </a:t>
            </a:r>
            <a:r>
              <a:rPr lang="et-EE" dirty="0">
                <a:latin typeface="Tahoma" panose="020B0604030504040204" pitchFamily="34" charset="0"/>
                <a:ea typeface="Tahoma" panose="020B0604030504040204" pitchFamily="34" charset="0"/>
                <a:cs typeface="Tahoma" panose="020B0604030504040204" pitchFamily="34" charset="0"/>
              </a:rPr>
              <a:t>kõigil tööd pakkuvatel füüsilistel ja juriidilistel isikutel. </a:t>
            </a:r>
          </a:p>
          <a:p>
            <a:r>
              <a:rPr lang="et-EE" dirty="0">
                <a:latin typeface="Tahoma" panose="020B0604030504040204" pitchFamily="34" charset="0"/>
                <a:ea typeface="Tahoma" panose="020B0604030504040204" pitchFamily="34" charset="0"/>
                <a:cs typeface="Tahoma" panose="020B0604030504040204" pitchFamily="34" charset="0"/>
              </a:rPr>
              <a:t>Tööd pakkuv isik (tööandja) on Eesti residendist või mitteresidendist juriidiline isik, Eesti riigiasutus või kohaliku omavalitsusüksuse asutus, füüsiline isik või </a:t>
            </a:r>
            <a:r>
              <a:rPr lang="et-EE" b="1" dirty="0">
                <a:latin typeface="Tahoma" panose="020B0604030504040204" pitchFamily="34" charset="0"/>
                <a:ea typeface="Tahoma" panose="020B0604030504040204" pitchFamily="34" charset="0"/>
                <a:cs typeface="Tahoma" panose="020B0604030504040204" pitchFamily="34" charset="0"/>
              </a:rPr>
              <a:t>füüsilisest isikust ettevõtja</a:t>
            </a:r>
            <a:r>
              <a:rPr lang="et-EE" dirty="0">
                <a:latin typeface="Tahoma" panose="020B0604030504040204" pitchFamily="34" charset="0"/>
                <a:ea typeface="Tahoma" panose="020B0604030504040204" pitchFamily="34" charset="0"/>
                <a:cs typeface="Tahoma" panose="020B0604030504040204" pitchFamily="34" charset="0"/>
              </a:rPr>
              <a:t>, kes sõlmib töötamise aluseks oleva kokkuleppe või nimetab tööd tegeva isiku (töötaja) ametikohale.</a:t>
            </a:r>
          </a:p>
          <a:p>
            <a:r>
              <a:rPr lang="et-EE" dirty="0">
                <a:latin typeface="Tahoma" panose="020B0604030504040204" pitchFamily="34" charset="0"/>
                <a:ea typeface="Tahoma" panose="020B0604030504040204" pitchFamily="34" charset="0"/>
                <a:cs typeface="Tahoma" panose="020B0604030504040204" pitchFamily="34" charset="0"/>
              </a:rPr>
              <a:t>Töötamise registris tuleb registreerida kõigi füüsiliste isikute töötamised, mille puhul tekib maksukohustus Eestis ning seda olenemata lepingu vormist ning ajalisest kestvusest. Registrisse tuleb kanda kõik füüsilised isikud, kes töötavad töölepingu alusel või osutavad teenust muu võlaõigusliku lepingu alusel (nt käsundus-, töövõtu-, agendileping vms).</a:t>
            </a:r>
          </a:p>
          <a:p>
            <a:r>
              <a:rPr lang="et-EE" b="1" dirty="0">
                <a:latin typeface="Tahoma" panose="020B0604030504040204" pitchFamily="34" charset="0"/>
                <a:ea typeface="Tahoma" panose="020B0604030504040204" pitchFamily="34" charset="0"/>
                <a:cs typeface="Tahoma" panose="020B0604030504040204" pitchFamily="34" charset="0"/>
              </a:rPr>
              <a:t>Erandina tuleb töötamise registrisse kanda</a:t>
            </a:r>
            <a:r>
              <a:rPr lang="et-EE" dirty="0">
                <a:latin typeface="Tahoma" panose="020B0604030504040204" pitchFamily="34" charset="0"/>
                <a:ea typeface="Tahoma" panose="020B0604030504040204" pitchFamily="34" charset="0"/>
                <a:cs typeface="Tahoma" panose="020B0604030504040204" pitchFamily="34" charset="0"/>
              </a:rPr>
              <a:t> töö tegemine äriühingus ja füüsilisest isikust ettevõtja juures </a:t>
            </a:r>
            <a:r>
              <a:rPr lang="et-EE" b="1" dirty="0">
                <a:latin typeface="Tahoma" panose="020B0604030504040204" pitchFamily="34" charset="0"/>
                <a:ea typeface="Tahoma" panose="020B0604030504040204" pitchFamily="34" charset="0"/>
                <a:cs typeface="Tahoma" panose="020B0604030504040204" pitchFamily="34" charset="0"/>
              </a:rPr>
              <a:t>vabatahtlikkuse alusel tasu saamata</a:t>
            </a:r>
            <a:r>
              <a:rPr lang="et-EE"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14526047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23807-7BFF-4C3E-BDBF-53A15ABD53DD}"/>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2D8B4592-DBC1-406E-9CA4-F640658F9454}"/>
              </a:ext>
            </a:extLst>
          </p:cNvPr>
          <p:cNvSpPr>
            <a:spLocks noGrp="1"/>
          </p:cNvSpPr>
          <p:nvPr>
            <p:ph idx="1"/>
          </p:nvPr>
        </p:nvSpPr>
        <p:spPr/>
        <p:txBody>
          <a:bodyPr>
            <a:noAutofit/>
          </a:bodyPr>
          <a:lstStyle/>
          <a:p>
            <a:r>
              <a:rPr lang="et-EE" sz="2000" dirty="0">
                <a:latin typeface="Tahoma" panose="020B0604030504040204" pitchFamily="34" charset="0"/>
                <a:ea typeface="Tahoma" panose="020B0604030504040204" pitchFamily="34" charset="0"/>
                <a:cs typeface="Tahoma" panose="020B0604030504040204" pitchFamily="34" charset="0"/>
              </a:rPr>
              <a:t>Töötamise alustamine tuleb </a:t>
            </a:r>
            <a:r>
              <a:rPr lang="et-EE" sz="2000" b="1" dirty="0">
                <a:latin typeface="Tahoma" panose="020B0604030504040204" pitchFamily="34" charset="0"/>
                <a:ea typeface="Tahoma" panose="020B0604030504040204" pitchFamily="34" charset="0"/>
                <a:cs typeface="Tahoma" panose="020B0604030504040204" pitchFamily="34" charset="0"/>
              </a:rPr>
              <a:t>registreerida hiljemalt tööd tegeva isiku tööle asumise hetkeks</a:t>
            </a:r>
            <a:r>
              <a:rPr lang="et-EE" sz="2000" dirty="0">
                <a:latin typeface="Tahoma" panose="020B0604030504040204" pitchFamily="34" charset="0"/>
                <a:ea typeface="Tahoma" panose="020B0604030504040204" pitchFamily="34" charset="0"/>
                <a:cs typeface="Tahoma" panose="020B0604030504040204" pitchFamily="34" charset="0"/>
              </a:rPr>
              <a:t>.</a:t>
            </a:r>
          </a:p>
          <a:p>
            <a:r>
              <a:rPr lang="et-EE" sz="2000" dirty="0">
                <a:latin typeface="Tahoma" panose="020B0604030504040204" pitchFamily="34" charset="0"/>
                <a:ea typeface="Tahoma" panose="020B0604030504040204" pitchFamily="34" charset="0"/>
                <a:cs typeface="Tahoma" panose="020B0604030504040204" pitchFamily="34" charset="0"/>
              </a:rPr>
              <a:t>Töölepingu korral tuleb töötamise alustamine registris registreerida hiljemalt tööd tegeva isiku tööle asumise hetkeks.</a:t>
            </a:r>
          </a:p>
          <a:p>
            <a:r>
              <a:rPr lang="et-EE" sz="2000" b="1" dirty="0">
                <a:latin typeface="Tahoma" panose="020B0604030504040204" pitchFamily="34" charset="0"/>
                <a:ea typeface="Tahoma" panose="020B0604030504040204" pitchFamily="34" charset="0"/>
                <a:cs typeface="Tahoma" panose="020B0604030504040204" pitchFamily="34" charset="0"/>
              </a:rPr>
              <a:t>Võlaõiguslike lepingute korral töötamise alustamiseks on </a:t>
            </a:r>
            <a:r>
              <a:rPr lang="et-EE" sz="2000" dirty="0">
                <a:latin typeface="Tahoma" panose="020B0604030504040204" pitchFamily="34" charset="0"/>
                <a:ea typeface="Tahoma" panose="020B0604030504040204" pitchFamily="34" charset="0"/>
                <a:cs typeface="Tahoma" panose="020B0604030504040204" pitchFamily="34" charset="0"/>
              </a:rPr>
              <a:t>lepingu jõustumise kuupäev, mis üldjuhul on lepingu allkirjastamise kuupäev.</a:t>
            </a:r>
          </a:p>
          <a:p>
            <a:r>
              <a:rPr lang="et-EE" sz="2000" dirty="0">
                <a:latin typeface="Tahoma" panose="020B0604030504040204" pitchFamily="34" charset="0"/>
                <a:ea typeface="Tahoma" panose="020B0604030504040204" pitchFamily="34" charset="0"/>
                <a:cs typeface="Tahoma" panose="020B0604030504040204" pitchFamily="34" charset="0"/>
              </a:rPr>
              <a:t>Registris peavad olema märgitud </a:t>
            </a:r>
            <a:r>
              <a:rPr lang="et-EE" sz="2000" b="1" dirty="0">
                <a:latin typeface="Tahoma" panose="020B0604030504040204" pitchFamily="34" charset="0"/>
                <a:ea typeface="Tahoma" panose="020B0604030504040204" pitchFamily="34" charset="0"/>
                <a:cs typeface="Tahoma" panose="020B0604030504040204" pitchFamily="34" charset="0"/>
              </a:rPr>
              <a:t>töötamise alustamine, peatumine, lõpetamine ning töötamise liik</a:t>
            </a:r>
            <a:r>
              <a:rPr lang="et-EE" sz="2000" dirty="0">
                <a:latin typeface="Tahoma" panose="020B0604030504040204" pitchFamily="34" charset="0"/>
                <a:ea typeface="Tahoma" panose="020B0604030504040204" pitchFamily="34" charset="0"/>
                <a:cs typeface="Tahoma" panose="020B0604030504040204" pitchFamily="34" charset="0"/>
              </a:rPr>
              <a:t>.</a:t>
            </a:r>
          </a:p>
          <a:p>
            <a:r>
              <a:rPr lang="et-EE" sz="2000" dirty="0">
                <a:latin typeface="Tahoma" panose="020B0604030504040204" pitchFamily="34" charset="0"/>
                <a:ea typeface="Tahoma" panose="020B0604030504040204" pitchFamily="34" charset="0"/>
                <a:cs typeface="Tahoma" panose="020B0604030504040204" pitchFamily="34" charset="0"/>
              </a:rPr>
              <a:t>Tähtaeg töötamise peatumise ja lõpetamise registrisse kandmiseks on 10 kalendripäeva.</a:t>
            </a:r>
          </a:p>
          <a:p>
            <a:r>
              <a:rPr lang="et-EE" sz="2000" dirty="0">
                <a:latin typeface="Tahoma" panose="020B0604030504040204" pitchFamily="34" charset="0"/>
                <a:ea typeface="Tahoma" panose="020B0604030504040204" pitchFamily="34" charset="0"/>
                <a:cs typeface="Tahoma" panose="020B0604030504040204" pitchFamily="34" charset="0"/>
              </a:rPr>
              <a:t>Lepingu lõppemise korral on oluline õige lõpetamise alus ja kuupäev.</a:t>
            </a:r>
          </a:p>
        </p:txBody>
      </p:sp>
    </p:spTree>
    <p:extLst>
      <p:ext uri="{BB962C8B-B14F-4D97-AF65-F5344CB8AC3E}">
        <p14:creationId xmlns:p14="http://schemas.microsoft.com/office/powerpoint/2010/main" val="5263764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50D5B-7044-4A60-99AF-6482757B7195}"/>
              </a:ext>
            </a:extLst>
          </p:cNvPr>
          <p:cNvSpPr>
            <a:spLocks noGrp="1"/>
          </p:cNvSpPr>
          <p:nvPr>
            <p:ph type="title"/>
          </p:nvPr>
        </p:nvSpPr>
        <p:spPr/>
        <p:txBody>
          <a:bodyPr>
            <a:normAutofit/>
          </a:bodyPr>
          <a:lstStyle/>
          <a:p>
            <a:r>
              <a:rPr lang="fi-FI" sz="2400" b="1" dirty="0">
                <a:latin typeface="Tahoma" panose="020B0604030504040204" pitchFamily="34" charset="0"/>
                <a:ea typeface="Tahoma" panose="020B0604030504040204" pitchFamily="34" charset="0"/>
                <a:cs typeface="Tahoma" panose="020B0604030504040204" pitchFamily="34" charset="0"/>
              </a:rPr>
              <a:t>Töölepingu alusel töötavate töötajate ravikindlustus</a:t>
            </a:r>
            <a:endParaRPr lang="et-EE"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3A884CD8-16E6-4430-AA6A-9FB9EA5E0937}"/>
              </a:ext>
            </a:extLst>
          </p:cNvPr>
          <p:cNvSpPr>
            <a:spLocks noGrp="1"/>
          </p:cNvSpPr>
          <p:nvPr>
            <p:ph idx="1"/>
          </p:nvPr>
        </p:nvSpPr>
        <p:spPr/>
        <p:txBody>
          <a:bodyPr>
            <a:normAutofit fontScale="25000" lnSpcReduction="20000"/>
          </a:bodyPr>
          <a:lstStyle/>
          <a:p>
            <a:pPr fontAlgn="base"/>
            <a:r>
              <a:rPr lang="et-EE" sz="8000" dirty="0">
                <a:solidFill>
                  <a:srgbClr val="333333"/>
                </a:solidFill>
                <a:latin typeface="Tahoma" panose="020B0604030504040204" pitchFamily="34" charset="0"/>
                <a:ea typeface="Tahoma" panose="020B0604030504040204" pitchFamily="34" charset="0"/>
                <a:cs typeface="Tahoma" panose="020B0604030504040204" pitchFamily="34" charset="0"/>
              </a:rPr>
              <a:t>Õigus ravikindlustusele on </a:t>
            </a:r>
            <a:r>
              <a:rPr lang="et-EE" sz="8000" b="1" dirty="0">
                <a:solidFill>
                  <a:srgbClr val="333333"/>
                </a:solidFill>
                <a:latin typeface="Tahoma" panose="020B0604030504040204" pitchFamily="34" charset="0"/>
                <a:ea typeface="Tahoma" panose="020B0604030504040204" pitchFamily="34" charset="0"/>
                <a:cs typeface="Tahoma" panose="020B0604030504040204" pitchFamily="34" charset="0"/>
              </a:rPr>
              <a:t>üle ühekuulise tähtajaga </a:t>
            </a:r>
            <a:r>
              <a:rPr lang="et-EE" sz="8000" dirty="0">
                <a:solidFill>
                  <a:srgbClr val="333333"/>
                </a:solidFill>
                <a:latin typeface="Tahoma" panose="020B0604030504040204" pitchFamily="34" charset="0"/>
                <a:ea typeface="Tahoma" panose="020B0604030504040204" pitchFamily="34" charset="0"/>
                <a:cs typeface="Tahoma" panose="020B0604030504040204" pitchFamily="34" charset="0"/>
              </a:rPr>
              <a:t>või </a:t>
            </a:r>
            <a:r>
              <a:rPr lang="et-EE" sz="8000" b="1" dirty="0">
                <a:solidFill>
                  <a:srgbClr val="333333"/>
                </a:solidFill>
                <a:latin typeface="Tahoma" panose="020B0604030504040204" pitchFamily="34" charset="0"/>
                <a:ea typeface="Tahoma" panose="020B0604030504040204" pitchFamily="34" charset="0"/>
                <a:cs typeface="Tahoma" panose="020B0604030504040204" pitchFamily="34" charset="0"/>
              </a:rPr>
              <a:t>määramata ajaks sõlmitud</a:t>
            </a:r>
            <a:r>
              <a:rPr lang="et-EE" sz="8000" dirty="0">
                <a:solidFill>
                  <a:srgbClr val="333333"/>
                </a:solidFill>
                <a:latin typeface="Tahoma" panose="020B0604030504040204" pitchFamily="34" charset="0"/>
                <a:ea typeface="Tahoma" panose="020B0604030504040204" pitchFamily="34" charset="0"/>
                <a:cs typeface="Tahoma" panose="020B0604030504040204" pitchFamily="34" charset="0"/>
              </a:rPr>
              <a:t> töölepingu alusel töötavatel inimestel, kelle eest on </a:t>
            </a:r>
            <a:r>
              <a:rPr lang="et-EE" sz="8000" b="1" dirty="0">
                <a:solidFill>
                  <a:srgbClr val="333333"/>
                </a:solidFill>
                <a:latin typeface="Tahoma" panose="020B0604030504040204" pitchFamily="34" charset="0"/>
                <a:ea typeface="Tahoma" panose="020B0604030504040204" pitchFamily="34" charset="0"/>
                <a:cs typeface="Tahoma" panose="020B0604030504040204" pitchFamily="34" charset="0"/>
              </a:rPr>
              <a:t>kohustatud maksma sotsiaalmaksu tööandja</a:t>
            </a:r>
            <a:r>
              <a:rPr lang="et-EE" sz="8000" dirty="0">
                <a:solidFill>
                  <a:srgbClr val="333333"/>
                </a:solidFill>
                <a:latin typeface="Tahoma" panose="020B0604030504040204" pitchFamily="34" charset="0"/>
                <a:ea typeface="Tahoma" panose="020B0604030504040204" pitchFamily="34" charset="0"/>
                <a:cs typeface="Tahoma" panose="020B0604030504040204" pitchFamily="34" charset="0"/>
              </a:rPr>
              <a:t>.</a:t>
            </a:r>
          </a:p>
          <a:p>
            <a:pPr fontAlgn="base"/>
            <a:r>
              <a:rPr lang="et-EE" sz="8000" dirty="0">
                <a:solidFill>
                  <a:srgbClr val="333333"/>
                </a:solidFill>
                <a:latin typeface="Tahoma" panose="020B0604030504040204" pitchFamily="34" charset="0"/>
                <a:ea typeface="Tahoma" panose="020B0604030504040204" pitchFamily="34" charset="0"/>
                <a:cs typeface="Tahoma" panose="020B0604030504040204" pitchFamily="34" charset="0"/>
              </a:rPr>
              <a:t>Töötaja ravikindlustus tekib </a:t>
            </a:r>
            <a:r>
              <a:rPr lang="et-EE" sz="8000" b="1" dirty="0">
                <a:solidFill>
                  <a:srgbClr val="333333"/>
                </a:solidFill>
                <a:latin typeface="Tahoma" panose="020B0604030504040204" pitchFamily="34" charset="0"/>
                <a:ea typeface="Tahoma" panose="020B0604030504040204" pitchFamily="34" charset="0"/>
                <a:cs typeface="Tahoma" panose="020B0604030504040204" pitchFamily="34" charset="0"/>
              </a:rPr>
              <a:t>töötamise registrisse kantud töötamise alustamise kuupäevast </a:t>
            </a:r>
            <a:r>
              <a:rPr lang="et-EE" sz="8000" dirty="0">
                <a:solidFill>
                  <a:srgbClr val="333333"/>
                </a:solidFill>
                <a:latin typeface="Tahoma" panose="020B0604030504040204" pitchFamily="34" charset="0"/>
                <a:ea typeface="Tahoma" panose="020B0604030504040204" pitchFamily="34" charset="0"/>
                <a:cs typeface="Tahoma" panose="020B0604030504040204" pitchFamily="34" charset="0"/>
              </a:rPr>
              <a:t>arvestatava </a:t>
            </a:r>
            <a:r>
              <a:rPr lang="et-EE" sz="8000" b="1" dirty="0">
                <a:solidFill>
                  <a:srgbClr val="333333"/>
                </a:solidFill>
                <a:latin typeface="Tahoma" panose="020B0604030504040204" pitchFamily="34" charset="0"/>
                <a:ea typeface="Tahoma" panose="020B0604030504040204" pitchFamily="34" charset="0"/>
                <a:cs typeface="Tahoma" panose="020B0604030504040204" pitchFamily="34" charset="0"/>
              </a:rPr>
              <a:t>14-päevase ooteaja möödumisel</a:t>
            </a:r>
            <a:r>
              <a:rPr lang="et-EE" sz="8000" dirty="0">
                <a:solidFill>
                  <a:srgbClr val="333333"/>
                </a:solidFill>
                <a:latin typeface="Tahoma" panose="020B0604030504040204" pitchFamily="34" charset="0"/>
                <a:ea typeface="Tahoma" panose="020B0604030504040204" pitchFamily="34" charset="0"/>
                <a:cs typeface="Tahoma" panose="020B0604030504040204" pitchFamily="34" charset="0"/>
              </a:rPr>
              <a:t>.</a:t>
            </a:r>
          </a:p>
          <a:p>
            <a:pPr fontAlgn="base"/>
            <a:r>
              <a:rPr lang="et-EE" sz="8000" dirty="0">
                <a:solidFill>
                  <a:srgbClr val="333333"/>
                </a:solidFill>
                <a:latin typeface="Tahoma" panose="020B0604030504040204" pitchFamily="34" charset="0"/>
                <a:ea typeface="Tahoma" panose="020B0604030504040204" pitchFamily="34" charset="0"/>
                <a:cs typeface="Tahoma" panose="020B0604030504040204" pitchFamily="34" charset="0"/>
              </a:rPr>
              <a:t>Kui töötamise registrisse kantud töötamise alustamise kuupäev jääb kehtiva ravikindlustuse ajavahemikku, siis jätkub ravikindlustus uuel alusel ilma katkemiseta.</a:t>
            </a:r>
          </a:p>
          <a:p>
            <a:pPr fontAlgn="base"/>
            <a:r>
              <a:rPr lang="et-EE" sz="8000" dirty="0">
                <a:solidFill>
                  <a:srgbClr val="222222"/>
                </a:solidFill>
                <a:latin typeface="Tahoma" panose="020B0604030504040204" pitchFamily="34" charset="0"/>
                <a:ea typeface="Tahoma" panose="020B0604030504040204" pitchFamily="34" charset="0"/>
                <a:cs typeface="Tahoma" panose="020B0604030504040204" pitchFamily="34" charset="0"/>
              </a:rPr>
              <a:t>Töötamise alustamine tuleb </a:t>
            </a:r>
            <a:r>
              <a:rPr lang="et-EE" sz="8000" b="1" dirty="0">
                <a:solidFill>
                  <a:srgbClr val="222222"/>
                </a:solidFill>
                <a:latin typeface="Tahoma" panose="020B0604030504040204" pitchFamily="34" charset="0"/>
                <a:ea typeface="Tahoma" panose="020B0604030504040204" pitchFamily="34" charset="0"/>
                <a:cs typeface="Tahoma" panose="020B0604030504040204" pitchFamily="34" charset="0"/>
              </a:rPr>
              <a:t>registreerida </a:t>
            </a:r>
            <a:r>
              <a:rPr lang="et-EE" sz="8000" dirty="0">
                <a:solidFill>
                  <a:srgbClr val="222222"/>
                </a:solidFill>
                <a:latin typeface="Tahoma" panose="020B0604030504040204" pitchFamily="34" charset="0"/>
                <a:ea typeface="Tahoma" panose="020B0604030504040204" pitchFamily="34" charset="0"/>
                <a:cs typeface="Tahoma" panose="020B0604030504040204" pitchFamily="34" charset="0"/>
              </a:rPr>
              <a:t>töötamise registris </a:t>
            </a:r>
            <a:r>
              <a:rPr lang="et-EE" sz="8000" b="1" dirty="0">
                <a:solidFill>
                  <a:srgbClr val="222222"/>
                </a:solidFill>
                <a:latin typeface="Tahoma" panose="020B0604030504040204" pitchFamily="34" charset="0"/>
                <a:ea typeface="Tahoma" panose="020B0604030504040204" pitchFamily="34" charset="0"/>
                <a:cs typeface="Tahoma" panose="020B0604030504040204" pitchFamily="34" charset="0"/>
              </a:rPr>
              <a:t>hiljemalt tööle asumise hetkeks</a:t>
            </a:r>
            <a:r>
              <a:rPr lang="et-EE" sz="8000" dirty="0">
                <a:solidFill>
                  <a:srgbClr val="222222"/>
                </a:solidFill>
                <a:latin typeface="Tahoma" panose="020B0604030504040204" pitchFamily="34" charset="0"/>
                <a:ea typeface="Tahoma" panose="020B0604030504040204" pitchFamily="34" charset="0"/>
                <a:cs typeface="Tahoma" panose="020B0604030504040204" pitchFamily="34" charset="0"/>
              </a:rPr>
              <a:t>.</a:t>
            </a:r>
          </a:p>
          <a:p>
            <a:pPr fontAlgn="base"/>
            <a:r>
              <a:rPr lang="et-EE" sz="8000" dirty="0">
                <a:solidFill>
                  <a:srgbClr val="222222"/>
                </a:solidFill>
                <a:latin typeface="Tahoma" panose="020B0604030504040204" pitchFamily="34" charset="0"/>
                <a:ea typeface="Tahoma" panose="020B0604030504040204" pitchFamily="34" charset="0"/>
                <a:cs typeface="Tahoma" panose="020B0604030504040204" pitchFamily="34" charset="0"/>
              </a:rPr>
              <a:t>Töötajana kindlustatud isikute ravikindlustus lõpeb kahe kuu möödumisel töötamise registrisse kantud töötamise lõppemise päevast.</a:t>
            </a:r>
          </a:p>
          <a:p>
            <a:pPr fontAlgn="base"/>
            <a:r>
              <a:rPr lang="et-EE" sz="8000" dirty="0">
                <a:solidFill>
                  <a:srgbClr val="222222"/>
                </a:solidFill>
                <a:latin typeface="Tahoma" panose="020B0604030504040204" pitchFamily="34" charset="0"/>
                <a:ea typeface="Tahoma" panose="020B0604030504040204" pitchFamily="34" charset="0"/>
                <a:cs typeface="Tahoma" panose="020B0604030504040204" pitchFamily="34" charset="0"/>
              </a:rPr>
              <a:t>Töötamise lõpetamine tuleb registreerida töötamise registris kümne päeva jooksul töötamise lõpetamise päevast arvates.</a:t>
            </a:r>
          </a:p>
          <a:p>
            <a:endParaRPr lang="et-EE" dirty="0"/>
          </a:p>
        </p:txBody>
      </p:sp>
    </p:spTree>
    <p:extLst>
      <p:ext uri="{BB962C8B-B14F-4D97-AF65-F5344CB8AC3E}">
        <p14:creationId xmlns:p14="http://schemas.microsoft.com/office/powerpoint/2010/main" val="28665367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FE686-2230-4F23-A177-1120B020FF7B}"/>
              </a:ext>
            </a:extLst>
          </p:cNvPr>
          <p:cNvSpPr>
            <a:spLocks noGrp="1"/>
          </p:cNvSpPr>
          <p:nvPr>
            <p:ph type="title"/>
          </p:nvPr>
        </p:nvSpPr>
        <p:spPr/>
        <p:txBody>
          <a:bodyPr>
            <a:normAutofit fontScale="90000"/>
          </a:bodyPr>
          <a:lstStyle/>
          <a:p>
            <a:br>
              <a:rPr lang="et-EE" sz="3100" b="1" dirty="0">
                <a:latin typeface="Tahoma" panose="020B0604030504040204" pitchFamily="34" charset="0"/>
                <a:ea typeface="Tahoma" panose="020B0604030504040204" pitchFamily="34" charset="0"/>
                <a:cs typeface="Tahoma" panose="020B0604030504040204" pitchFamily="34" charset="0"/>
              </a:rPr>
            </a:br>
            <a:br>
              <a:rPr lang="et-EE" sz="3100" b="1" dirty="0">
                <a:latin typeface="Tahoma" panose="020B0604030504040204" pitchFamily="34" charset="0"/>
                <a:ea typeface="Tahoma" panose="020B0604030504040204" pitchFamily="34" charset="0"/>
                <a:cs typeface="Tahoma" panose="020B0604030504040204" pitchFamily="34" charset="0"/>
              </a:rPr>
            </a:br>
            <a:r>
              <a:rPr lang="et-EE" sz="2700" b="1" dirty="0">
                <a:latin typeface="Tahoma" panose="020B0604030504040204" pitchFamily="34" charset="0"/>
                <a:ea typeface="Tahoma" panose="020B0604030504040204" pitchFamily="34" charset="0"/>
                <a:cs typeface="Tahoma" panose="020B0604030504040204" pitchFamily="34" charset="0"/>
              </a:rPr>
              <a:t>E</a:t>
            </a:r>
            <a:r>
              <a:rPr lang="fi-FI" sz="2700" b="1" dirty="0">
                <a:latin typeface="Tahoma" panose="020B0604030504040204" pitchFamily="34" charset="0"/>
                <a:ea typeface="Tahoma" panose="020B0604030504040204" pitchFamily="34" charset="0"/>
                <a:cs typeface="Tahoma" panose="020B0604030504040204" pitchFamily="34" charset="0"/>
              </a:rPr>
              <a:t>ttevõtluse kulud</a:t>
            </a:r>
            <a:r>
              <a:rPr lang="et-EE" sz="2700" b="1" dirty="0">
                <a:latin typeface="Tahoma" panose="020B0604030504040204" pitchFamily="34" charset="0"/>
                <a:ea typeface="Tahoma" panose="020B0604030504040204" pitchFamily="34" charset="0"/>
                <a:cs typeface="Tahoma" panose="020B0604030504040204" pitchFamily="34" charset="0"/>
              </a:rPr>
              <a:t> ei ole:</a:t>
            </a:r>
            <a:br>
              <a:rPr lang="fi-FI" sz="2700" dirty="0">
                <a:latin typeface="Tahoma" panose="020B0604030504040204" pitchFamily="34" charset="0"/>
                <a:ea typeface="Tahoma" panose="020B0604030504040204" pitchFamily="34" charset="0"/>
                <a:cs typeface="Tahoma" panose="020B0604030504040204" pitchFamily="34" charset="0"/>
              </a:rPr>
            </a:br>
            <a:endParaRPr lang="et-EE" sz="27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D881A39A-8270-424C-AD1B-1E2A84B9A502}"/>
              </a:ext>
            </a:extLst>
          </p:cNvPr>
          <p:cNvSpPr>
            <a:spLocks noGrp="1"/>
          </p:cNvSpPr>
          <p:nvPr>
            <p:ph idx="1"/>
          </p:nvPr>
        </p:nvSpPr>
        <p:spPr/>
        <p:txBody>
          <a:bodyPr>
            <a:no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ettevõtlustulult makstud tulumaks </a:t>
            </a:r>
            <a:r>
              <a:rPr lang="et-EE" sz="2000" dirty="0">
                <a:latin typeface="Tahoma" panose="020B0604030504040204" pitchFamily="34" charset="0"/>
                <a:ea typeface="Tahoma" panose="020B0604030504040204" pitchFamily="34" charset="0"/>
                <a:cs typeface="Tahoma" panose="020B0604030504040204" pitchFamily="34" charset="0"/>
              </a:rPr>
              <a:t>(sh tulumaksu avansilised maksed), </a:t>
            </a:r>
            <a:r>
              <a:rPr lang="et-EE" sz="2000" b="1" dirty="0">
                <a:latin typeface="Tahoma" panose="020B0604030504040204" pitchFamily="34" charset="0"/>
                <a:ea typeface="Tahoma" panose="020B0604030504040204" pitchFamily="34" charset="0"/>
                <a:cs typeface="Tahoma" panose="020B0604030504040204" pitchFamily="34" charset="0"/>
              </a:rPr>
              <a:t>FIE sotsiaalmaks, kogumispensionimakse</a:t>
            </a:r>
            <a:r>
              <a:rPr lang="et-EE" sz="2000" dirty="0">
                <a:latin typeface="Tahoma" panose="020B0604030504040204" pitchFamily="34" charset="0"/>
                <a:ea typeface="Tahoma" panose="020B0604030504040204" pitchFamily="34" charset="0"/>
                <a:cs typeface="Tahoma" panose="020B0604030504040204" pitchFamily="34" charset="0"/>
              </a:rPr>
              <a:t>;</a:t>
            </a:r>
          </a:p>
          <a:p>
            <a:r>
              <a:rPr lang="et-EE" sz="2000" dirty="0">
                <a:latin typeface="Tahoma" panose="020B0604030504040204" pitchFamily="34" charset="0"/>
                <a:ea typeface="Tahoma" panose="020B0604030504040204" pitchFamily="34" charset="0"/>
                <a:cs typeface="Tahoma" panose="020B0604030504040204" pitchFamily="34" charset="0"/>
              </a:rPr>
              <a:t>seaduse alusel määratud ja maksustamisperioodil tasutud </a:t>
            </a:r>
            <a:r>
              <a:rPr lang="et-EE" sz="2000" b="1" dirty="0">
                <a:latin typeface="Tahoma" panose="020B0604030504040204" pitchFamily="34" charset="0"/>
                <a:ea typeface="Tahoma" panose="020B0604030504040204" pitchFamily="34" charset="0"/>
                <a:cs typeface="Tahoma" panose="020B0604030504040204" pitchFamily="34" charset="0"/>
              </a:rPr>
              <a:t>trahvid ja sunniraha ning maksukorralduse seaduse alusel tasutud intressid</a:t>
            </a:r>
            <a:r>
              <a:rPr lang="et-EE" sz="2000" dirty="0">
                <a:latin typeface="Tahoma" panose="020B0604030504040204" pitchFamily="34" charset="0"/>
                <a:ea typeface="Tahoma" panose="020B0604030504040204" pitchFamily="34" charset="0"/>
                <a:cs typeface="Tahoma" panose="020B0604030504040204" pitchFamily="34" charset="0"/>
              </a:rPr>
              <a:t>;</a:t>
            </a:r>
          </a:p>
          <a:p>
            <a:r>
              <a:rPr lang="et-EE" sz="2000" dirty="0">
                <a:latin typeface="Tahoma" panose="020B0604030504040204" pitchFamily="34" charset="0"/>
                <a:ea typeface="Tahoma" panose="020B0604030504040204" pitchFamily="34" charset="0"/>
                <a:cs typeface="Tahoma" panose="020B0604030504040204" pitchFamily="34" charset="0"/>
              </a:rPr>
              <a:t>maksumaksjalt erikonfiskeeritud vara maksumus;</a:t>
            </a:r>
          </a:p>
          <a:p>
            <a:r>
              <a:rPr lang="et-EE" sz="2000" dirty="0">
                <a:latin typeface="Tahoma" panose="020B0604030504040204" pitchFamily="34" charset="0"/>
                <a:ea typeface="Tahoma" panose="020B0604030504040204" pitchFamily="34" charset="0"/>
                <a:cs typeface="Tahoma" panose="020B0604030504040204" pitchFamily="34" charset="0"/>
              </a:rPr>
              <a:t>kõrgendatud määra järgi tasutud keskkonnatasu vastavalt keskkonnatasude seadusele ning seadusega sätestatud nõuete rikkumise või saastamisega looduskeskkonnale ning kolmandale isikule tekitatud kahju hüvitamise tasu;</a:t>
            </a:r>
          </a:p>
        </p:txBody>
      </p:sp>
    </p:spTree>
    <p:extLst>
      <p:ext uri="{BB962C8B-B14F-4D97-AF65-F5344CB8AC3E}">
        <p14:creationId xmlns:p14="http://schemas.microsoft.com/office/powerpoint/2010/main" val="39312958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7832E-7A12-47EF-8BC7-A44EE3EF9EA2}"/>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8C3D3EE9-3133-45D3-8C4A-09DE7580B637}"/>
              </a:ext>
            </a:extLst>
          </p:cNvPr>
          <p:cNvSpPr>
            <a:spLocks noGrp="1"/>
          </p:cNvSpPr>
          <p:nvPr>
            <p:ph idx="1"/>
          </p:nvPr>
        </p:nvSpPr>
        <p:spPr/>
        <p:txBody>
          <a:bodyPr/>
          <a:lstStyle/>
          <a:p>
            <a:pPr lvl="0"/>
            <a:r>
              <a:rPr lang="fi-FI" sz="2000" dirty="0">
                <a:solidFill>
                  <a:prstClr val="black"/>
                </a:solidFill>
                <a:latin typeface="Tahoma" panose="020B0604030504040204" pitchFamily="34" charset="0"/>
                <a:ea typeface="Tahoma" panose="020B0604030504040204" pitchFamily="34" charset="0"/>
                <a:cs typeface="Tahoma" panose="020B0604030504040204" pitchFamily="34" charset="0"/>
              </a:rPr>
              <a:t>FIE poolt tehtud kingituste või annetuste maksumus;</a:t>
            </a:r>
            <a:endParaRPr lang="et-EE" sz="2000" dirty="0">
              <a:solidFill>
                <a:prstClr val="black"/>
              </a:solidFill>
              <a:latin typeface="Tahoma" panose="020B0604030504040204" pitchFamily="34" charset="0"/>
              <a:ea typeface="Tahoma" panose="020B0604030504040204" pitchFamily="34" charset="0"/>
              <a:cs typeface="Tahoma" panose="020B0604030504040204" pitchFamily="34" charset="0"/>
            </a:endParaRPr>
          </a:p>
          <a:p>
            <a:pPr lvl="0"/>
            <a:r>
              <a:rPr lang="et-EE" sz="2000" dirty="0">
                <a:solidFill>
                  <a:prstClr val="black"/>
                </a:solidFill>
                <a:latin typeface="Tahoma" panose="020B0604030504040204" pitchFamily="34" charset="0"/>
                <a:ea typeface="Tahoma" panose="020B0604030504040204" pitchFamily="34" charset="0"/>
                <a:cs typeface="Tahoma" panose="020B0604030504040204" pitchFamily="34" charset="0"/>
              </a:rPr>
              <a:t>kahju, mis tekkis vara turuhinnast madalama hinnaga võõrandamisest maksumaksjaga seotud isikule, v.a juhul, kui selliselt kahjult on makstud erisoodustuse tulumaks;</a:t>
            </a:r>
          </a:p>
          <a:p>
            <a:pPr lvl="0"/>
            <a:r>
              <a:rPr lang="et-EE" sz="2000" dirty="0">
                <a:solidFill>
                  <a:prstClr val="black"/>
                </a:solidFill>
                <a:latin typeface="Tahoma" panose="020B0604030504040204" pitchFamily="34" charset="0"/>
                <a:ea typeface="Tahoma" panose="020B0604030504040204" pitchFamily="34" charset="0"/>
                <a:cs typeface="Tahoma" panose="020B0604030504040204" pitchFamily="34" charset="0"/>
              </a:rPr>
              <a:t>kahju, mis tekkis maksumaksjaga seotud isikult turuhinnast kõrgema hinnaga ostetud vara võõrandamisest.</a:t>
            </a:r>
          </a:p>
          <a:p>
            <a:pPr marL="0" indent="0">
              <a:buNone/>
            </a:pPr>
            <a:endParaRPr lang="et-EE" dirty="0"/>
          </a:p>
        </p:txBody>
      </p:sp>
    </p:spTree>
    <p:extLst>
      <p:ext uri="{BB962C8B-B14F-4D97-AF65-F5344CB8AC3E}">
        <p14:creationId xmlns:p14="http://schemas.microsoft.com/office/powerpoint/2010/main" val="7705746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D069C-90AC-407E-A6CD-DEBD46442C7A}"/>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Kulude mahaarvamine</a:t>
            </a:r>
          </a:p>
        </p:txBody>
      </p:sp>
      <p:sp>
        <p:nvSpPr>
          <p:cNvPr id="3" name="Content Placeholder 2">
            <a:extLst>
              <a:ext uri="{FF2B5EF4-FFF2-40B4-BE49-F238E27FC236}">
                <a16:creationId xmlns:a16="http://schemas.microsoft.com/office/drawing/2014/main" id="{2B612E6D-380C-40A5-8D65-7C2460AAD839}"/>
              </a:ext>
            </a:extLst>
          </p:cNvPr>
          <p:cNvSpPr>
            <a:spLocks noGrp="1"/>
          </p:cNvSpPr>
          <p:nvPr>
            <p:ph idx="1"/>
          </p:nvPr>
        </p:nvSpPr>
        <p:spPr/>
        <p:txBody>
          <a:bodyPr>
            <a:normAutofit fontScale="92500"/>
          </a:bodyPr>
          <a:lstStyle/>
          <a:p>
            <a:r>
              <a:rPr lang="et-EE" sz="2200" b="1" dirty="0">
                <a:latin typeface="Tahoma" panose="020B0604030504040204" pitchFamily="34" charset="0"/>
                <a:ea typeface="Tahoma" panose="020B0604030504040204" pitchFamily="34" charset="0"/>
                <a:cs typeface="Tahoma" panose="020B0604030504040204" pitchFamily="34" charset="0"/>
              </a:rPr>
              <a:t>Külaliste ja äripartnerite vastuvõtul </a:t>
            </a:r>
            <a:r>
              <a:rPr lang="et-EE" sz="2200" dirty="0">
                <a:latin typeface="Tahoma" panose="020B0604030504040204" pitchFamily="34" charset="0"/>
                <a:ea typeface="Tahoma" panose="020B0604030504040204" pitchFamily="34" charset="0"/>
                <a:cs typeface="Tahoma" panose="020B0604030504040204" pitchFamily="34" charset="0"/>
              </a:rPr>
              <a:t>tehtud dokumentaalselt tõendatud kulusid (toitlustamine, majutamine, transport või meelelahtutus) </a:t>
            </a:r>
            <a:r>
              <a:rPr lang="et-EE" sz="2200" b="1" dirty="0">
                <a:latin typeface="Tahoma" panose="020B0604030504040204" pitchFamily="34" charset="0"/>
                <a:ea typeface="Tahoma" panose="020B0604030504040204" pitchFamily="34" charset="0"/>
                <a:cs typeface="Tahoma" panose="020B0604030504040204" pitchFamily="34" charset="0"/>
              </a:rPr>
              <a:t>võib maha arvata kuni 2% ettevõtlustulust</a:t>
            </a:r>
            <a:r>
              <a:rPr lang="et-EE" sz="2200" dirty="0">
                <a:latin typeface="Tahoma" panose="020B0604030504040204" pitchFamily="34" charset="0"/>
                <a:ea typeface="Tahoma" panose="020B0604030504040204" pitchFamily="34" charset="0"/>
                <a:cs typeface="Tahoma" panose="020B0604030504040204" pitchFamily="34" charset="0"/>
              </a:rPr>
              <a:t>, millest on maha arvatud dokumentaalselt tõendatud ettevõtlusega seotud kulud ja omatoodetud töötlemata põllumajandussaaduste ning oma kinnisasjalt võõrandatud metsamaterjalist saadud tulu täiendav maksuvabastus. </a:t>
            </a:r>
          </a:p>
          <a:p>
            <a:r>
              <a:rPr lang="et-EE" sz="2200" dirty="0">
                <a:latin typeface="Tahoma" panose="020B0604030504040204" pitchFamily="34" charset="0"/>
                <a:ea typeface="Tahoma" panose="020B0604030504040204" pitchFamily="34" charset="0"/>
                <a:cs typeface="Tahoma" panose="020B0604030504040204" pitchFamily="34" charset="0"/>
              </a:rPr>
              <a:t>Lisaks eelmisele nimetatud piirmäärale võib FIE neid kulusid maksustamisperioodi ettevõtlustulust maha arvata kuni 32 euro ulatuses kalendrikuu kohta.</a:t>
            </a:r>
          </a:p>
          <a:p>
            <a:r>
              <a:rPr lang="et-EE" sz="2200" b="1" dirty="0">
                <a:latin typeface="Tahoma" panose="020B0604030504040204" pitchFamily="34" charset="0"/>
                <a:ea typeface="Tahoma" panose="020B0604030504040204" pitchFamily="34" charset="0"/>
                <a:cs typeface="Tahoma" panose="020B0604030504040204" pitchFamily="34" charset="0"/>
              </a:rPr>
              <a:t>Reklaami eesmärgil üle antud kauba või teenuse kulu</a:t>
            </a:r>
            <a:r>
              <a:rPr lang="et-EE" sz="2200" dirty="0">
                <a:latin typeface="Tahoma" panose="020B0604030504040204" pitchFamily="34" charset="0"/>
                <a:ea typeface="Tahoma" panose="020B0604030504040204" pitchFamily="34" charset="0"/>
                <a:cs typeface="Tahoma" panose="020B0604030504040204" pitchFamily="34" charset="0"/>
              </a:rPr>
              <a:t> võib maksustamisperioodi ettevõtlustulust maha arvata, kui selle kauba või teenuse väärtus ilma käibemaksuta on kuni 10 eurot.</a:t>
            </a:r>
          </a:p>
          <a:p>
            <a:endParaRPr lang="et-EE" dirty="0"/>
          </a:p>
        </p:txBody>
      </p:sp>
    </p:spTree>
    <p:extLst>
      <p:ext uri="{BB962C8B-B14F-4D97-AF65-F5344CB8AC3E}">
        <p14:creationId xmlns:p14="http://schemas.microsoft.com/office/powerpoint/2010/main" val="3223466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2D15F-508A-78F5-3B59-9B4CD93C06F0}"/>
              </a:ext>
            </a:extLst>
          </p:cNvPr>
          <p:cNvSpPr>
            <a:spLocks noGrp="1"/>
          </p:cNvSpPr>
          <p:nvPr>
            <p:ph type="title"/>
          </p:nvPr>
        </p:nvSpPr>
        <p:spPr/>
        <p:txBody>
          <a:bodyPr>
            <a:normAutofit fontScale="90000"/>
          </a:bodyPr>
          <a:lstStyle/>
          <a:p>
            <a:br>
              <a:rPr lang="et-EE" b="0" i="0" dirty="0">
                <a:solidFill>
                  <a:srgbClr val="222222"/>
                </a:solidFill>
                <a:effectLst/>
                <a:latin typeface="Arial" panose="020B0604020202020204" pitchFamily="34" charset="0"/>
              </a:rPr>
            </a:br>
            <a:r>
              <a:rPr lang="et-EE" sz="2700" b="1" i="0" dirty="0">
                <a:solidFill>
                  <a:srgbClr val="222222"/>
                </a:solidFill>
                <a:effectLst/>
                <a:latin typeface="Tahoma" panose="020B0604030504040204" pitchFamily="34" charset="0"/>
                <a:ea typeface="Tahoma" panose="020B0604030504040204" pitchFamily="34" charset="0"/>
                <a:cs typeface="Tahoma" panose="020B0604030504040204" pitchFamily="34" charset="0"/>
              </a:rPr>
              <a:t>FIE tuludeklaratsioon </a:t>
            </a:r>
            <a:br>
              <a:rPr lang="et-EE" b="0" i="0" dirty="0">
                <a:solidFill>
                  <a:srgbClr val="222222"/>
                </a:solidFill>
                <a:effectLst/>
                <a:latin typeface="Arial" panose="020B0604020202020204" pitchFamily="34" charset="0"/>
              </a:rPr>
            </a:br>
            <a:endParaRPr lang="et-EE" dirty="0"/>
          </a:p>
        </p:txBody>
      </p:sp>
      <p:sp>
        <p:nvSpPr>
          <p:cNvPr id="3" name="Content Placeholder 2">
            <a:extLst>
              <a:ext uri="{FF2B5EF4-FFF2-40B4-BE49-F238E27FC236}">
                <a16:creationId xmlns:a16="http://schemas.microsoft.com/office/drawing/2014/main" id="{0BB9DF82-4FA4-5759-1499-C054E4BCE488}"/>
              </a:ext>
            </a:extLst>
          </p:cNvPr>
          <p:cNvSpPr>
            <a:spLocks noGrp="1"/>
          </p:cNvSpPr>
          <p:nvPr>
            <p:ph idx="1"/>
          </p:nvPr>
        </p:nvSpPr>
        <p:spPr/>
        <p:txBody>
          <a:bodyPr>
            <a:normAutofit/>
          </a:bodyPr>
          <a:lstStyle/>
          <a:p>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Tuludeklaratsiooni </a:t>
            </a:r>
            <a:r>
              <a:rPr lang="et-EE" sz="20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vorm E täidetakse kassapõhiselt</a:t>
            </a: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 st kui FIE on pidanud tekkepõhist raamatupidamisarvestust, tuleb see korrigeerida kassapõhiseks.</a:t>
            </a:r>
            <a:b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b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Vormi E täitmisel märgitakse </a:t>
            </a:r>
            <a:r>
              <a:rPr lang="et-EE" sz="20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tulud ja kulud koos käibemaksuga.</a:t>
            </a:r>
            <a:b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b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Ettevõtluse tulud ja kulud võetakse arvesse sellel aastal, millal tulu laekus või kulutus tehti (kulu tasuti).</a:t>
            </a:r>
            <a:b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b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Vormile E kantud summad peavad olema vastavuses raamatupidamises kajastatud summadega. </a:t>
            </a:r>
          </a:p>
          <a:p>
            <a:r>
              <a:rPr lang="et-EE" sz="20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Vormi E esitades peab aasta raamatupidamisaruandlus olema korrastatud ja lõplik</a:t>
            </a: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a:t>
            </a:r>
          </a:p>
          <a:p>
            <a:endParaRPr lang="et-EE" dirty="0"/>
          </a:p>
        </p:txBody>
      </p:sp>
    </p:spTree>
    <p:extLst>
      <p:ext uri="{BB962C8B-B14F-4D97-AF65-F5344CB8AC3E}">
        <p14:creationId xmlns:p14="http://schemas.microsoft.com/office/powerpoint/2010/main" val="13337355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Reklaamikulud</a:t>
            </a:r>
          </a:p>
        </p:txBody>
      </p:sp>
      <p:sp>
        <p:nvSpPr>
          <p:cNvPr id="3" name="Sisu kohatäide 2"/>
          <p:cNvSpPr>
            <a:spLocks noGrp="1"/>
          </p:cNvSpPr>
          <p:nvPr>
            <p:ph idx="1"/>
          </p:nvPr>
        </p:nvSpPr>
        <p:spPr/>
        <p:txBody>
          <a:bodyPr>
            <a:normAutofit fontScale="85000" lnSpcReduction="20000"/>
          </a:bodyPr>
          <a:lstStyle/>
          <a:p>
            <a:pPr marL="0" indent="0">
              <a:buNone/>
            </a:pPr>
            <a:r>
              <a:rPr lang="et-EE" sz="2400" b="1" dirty="0">
                <a:latin typeface="Tahoma" panose="020B0604030504040204" pitchFamily="34" charset="0"/>
                <a:ea typeface="Tahoma" panose="020B0604030504040204" pitchFamily="34" charset="0"/>
                <a:cs typeface="Tahoma" panose="020B0604030504040204" pitchFamily="34" charset="0"/>
              </a:rPr>
              <a:t>Käivet ei teki ettevõtluse huvides kauba, mille väärtus ei ületa 10 eurot, üleandmisest reklaami eesmärgil.</a:t>
            </a:r>
          </a:p>
          <a:p>
            <a:pPr marL="0" indent="0">
              <a:buNone/>
            </a:pPr>
            <a:r>
              <a:rPr lang="et-EE" sz="2400" b="1" dirty="0">
                <a:latin typeface="Tahoma" panose="020B0604030504040204" pitchFamily="34" charset="0"/>
                <a:ea typeface="Tahoma" panose="020B0604030504040204" pitchFamily="34" charset="0"/>
                <a:cs typeface="Tahoma" panose="020B0604030504040204" pitchFamily="34" charset="0"/>
              </a:rPr>
              <a:t>Näide. </a:t>
            </a:r>
          </a:p>
          <a:p>
            <a:pPr marL="0" indent="0">
              <a:buNone/>
            </a:pPr>
            <a:r>
              <a:rPr lang="et-EE" sz="2400" dirty="0">
                <a:latin typeface="Tahoma" panose="020B0604030504040204" pitchFamily="34" charset="0"/>
                <a:ea typeface="Tahoma" panose="020B0604030504040204" pitchFamily="34" charset="0"/>
                <a:cs typeface="Tahoma" panose="020B0604030504040204" pitchFamily="34" charset="0"/>
              </a:rPr>
              <a:t>Firma ostab reklaamkingituseks oma klientidele kruusid, kuhu laseb peale kanda oma firma logo. Kruusi hind on 9.46 eurot ja reklaamikulu 0.80 eurot. </a:t>
            </a:r>
          </a:p>
          <a:p>
            <a:pPr marL="0" indent="0">
              <a:buNone/>
            </a:pPr>
            <a:r>
              <a:rPr lang="et-EE" sz="2400" dirty="0">
                <a:latin typeface="Tahoma" panose="020B0604030504040204" pitchFamily="34" charset="0"/>
                <a:ea typeface="Tahoma" panose="020B0604030504040204" pitchFamily="34" charset="0"/>
                <a:cs typeface="Tahoma" panose="020B0604030504040204" pitchFamily="34" charset="0"/>
              </a:rPr>
              <a:t>Vaatamata sellele, et firma kulutus kruusile kokku on 10.26 eurot, ei kuulu reklaamkingitus maksustamisele. Kruusi väärtus oli alla 10 euro ja 0.80 eurot oli reklaamikulu, neid kulutusi ei summeerita. </a:t>
            </a:r>
          </a:p>
          <a:p>
            <a:pPr marL="0" indent="0">
              <a:buNone/>
            </a:pPr>
            <a:r>
              <a:rPr lang="et-EE" sz="2400" dirty="0">
                <a:latin typeface="Tahoma" panose="020B0604030504040204" pitchFamily="34" charset="0"/>
                <a:ea typeface="Tahoma" panose="020B0604030504040204" pitchFamily="34" charset="0"/>
                <a:cs typeface="Tahoma" panose="020B0604030504040204" pitchFamily="34" charset="0"/>
              </a:rPr>
              <a:t>Kruusile logo pealetrükkimine ei suurenda kingi saaja jaoks kruusi rahalist väärtust. </a:t>
            </a:r>
          </a:p>
          <a:p>
            <a:pPr marL="0" indent="0">
              <a:buNone/>
            </a:pPr>
            <a:r>
              <a:rPr lang="et-EE" sz="2400" dirty="0">
                <a:latin typeface="Tahoma" panose="020B0604030504040204" pitchFamily="34" charset="0"/>
                <a:ea typeface="Tahoma" panose="020B0604030504040204" pitchFamily="34" charset="0"/>
                <a:cs typeface="Tahoma" panose="020B0604030504040204" pitchFamily="34" charset="0"/>
              </a:rPr>
              <a:t>Kuna näites toodud juhul on kruusi väärtus KMS-i mõistes suurem kui 10 eurot (10,26 eurot), siis tuleb kruusi üleandmine käibemaksuga maksustada juhul, </a:t>
            </a:r>
            <a:r>
              <a:rPr lang="et-EE" sz="2400" b="1" dirty="0">
                <a:latin typeface="Tahoma" panose="020B0604030504040204" pitchFamily="34" charset="0"/>
                <a:ea typeface="Tahoma" panose="020B0604030504040204" pitchFamily="34" charset="0"/>
                <a:cs typeface="Tahoma" panose="020B0604030504040204" pitchFamily="34" charset="0"/>
              </a:rPr>
              <a:t>kui sisendkäibemaks on maha arvatud</a:t>
            </a:r>
            <a:r>
              <a:rPr lang="et-EE" sz="2400" dirty="0">
                <a:latin typeface="Tahoma" panose="020B0604030504040204" pitchFamily="34" charset="0"/>
                <a:ea typeface="Tahoma" panose="020B0604030504040204" pitchFamily="34" charset="0"/>
                <a:cs typeface="Tahoma" panose="020B0604030504040204" pitchFamily="34" charset="0"/>
              </a:rPr>
              <a:t>. </a:t>
            </a:r>
          </a:p>
          <a:p>
            <a:r>
              <a:rPr lang="et-EE" sz="2400" dirty="0">
                <a:latin typeface="Tahoma" panose="020B0604030504040204" pitchFamily="34" charset="0"/>
                <a:ea typeface="Tahoma" panose="020B0604030504040204" pitchFamily="34" charset="0"/>
                <a:cs typeface="Tahoma" panose="020B0604030504040204" pitchFamily="34" charset="0"/>
              </a:rPr>
              <a:t>10 euro väärtuse ülempiir on kinnitatud ainult reklaami huvides kauba üleandmisel ja nimetatu kehtib ühe kaubaühiku suhtes</a:t>
            </a:r>
            <a:r>
              <a:rPr lang="et-EE" sz="2000"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1449994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98688-C6C1-4842-A2D3-2D3B482A1552}"/>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087CD2D7-4CA1-4473-A58D-2BE9713E6891}"/>
              </a:ext>
            </a:extLst>
          </p:cNvPr>
          <p:cNvSpPr>
            <a:spLocks noGrp="1"/>
          </p:cNvSpPr>
          <p:nvPr>
            <p:ph idx="1"/>
          </p:nvPr>
        </p:nvSpPr>
        <p:spPr/>
        <p:txBody>
          <a:bodyPr>
            <a:normAutofit fontScale="92500"/>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FIE ettevõtlusega seotud kuludest lubatakse ka maha arvata oma </a:t>
            </a:r>
            <a:r>
              <a:rPr lang="et-EE" sz="2000" b="1" dirty="0">
                <a:latin typeface="Tahoma" panose="020B0604030504040204" pitchFamily="34" charset="0"/>
                <a:ea typeface="Tahoma" panose="020B0604030504040204" pitchFamily="34" charset="0"/>
                <a:cs typeface="Tahoma" panose="020B0604030504040204" pitchFamily="34" charset="0"/>
              </a:rPr>
              <a:t>tervise edendamiseks tehtud kulud kuni 100 euro ulatuses kvartalis;</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Ajutiselt välisriigis ettevõtlusega tegeledes tehtud dokumentaalselt tõendatud isikliku toitlustamise kulud </a:t>
            </a:r>
            <a:r>
              <a:rPr lang="et-EE" sz="2000" dirty="0">
                <a:latin typeface="Tahoma" panose="020B0604030504040204" pitchFamily="34" charset="0"/>
                <a:ea typeface="Tahoma" panose="020B0604030504040204" pitchFamily="34" charset="0"/>
                <a:cs typeface="Tahoma" panose="020B0604030504040204" pitchFamily="34" charset="0"/>
              </a:rPr>
              <a:t>kuni 50 euro ulatuses esimese 15 välismaal viibitud päeva eest (ja mitte rohkem kui 15 päeva eest ühes kalendrikuus) kalendrikuus ning kuni 32 euro ulatuses iga järgneva päeva eest.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Välisriigis enda toitlustamiseks tehtud kulusid võib kuludena kajastada juhul, kui:</a:t>
            </a:r>
          </a:p>
          <a:p>
            <a:r>
              <a:rPr lang="et-EE" sz="2100" dirty="0">
                <a:latin typeface="Tahoma" panose="020B0604030504040204" pitchFamily="34" charset="0"/>
                <a:ea typeface="Tahoma" panose="020B0604030504040204" pitchFamily="34" charset="0"/>
                <a:cs typeface="Tahoma" panose="020B0604030504040204" pitchFamily="34" charset="0"/>
              </a:rPr>
              <a:t>enne välisriigis ettevõtlusega tegelemist on toimunud tegevus Eestis,</a:t>
            </a:r>
          </a:p>
          <a:p>
            <a:r>
              <a:rPr lang="et-EE" sz="2100" dirty="0">
                <a:latin typeface="Tahoma" panose="020B0604030504040204" pitchFamily="34" charset="0"/>
                <a:ea typeface="Tahoma" panose="020B0604030504040204" pitchFamily="34" charset="0"/>
                <a:cs typeface="Tahoma" panose="020B0604030504040204" pitchFamily="34" charset="0"/>
              </a:rPr>
              <a:t>pärast välisriigis tegutsemist jätkub tegevus Eestis,</a:t>
            </a:r>
          </a:p>
          <a:p>
            <a:r>
              <a:rPr lang="et-EE" sz="2100" dirty="0">
                <a:latin typeface="Tahoma" panose="020B0604030504040204" pitchFamily="34" charset="0"/>
                <a:ea typeface="Tahoma" panose="020B0604030504040204" pitchFamily="34" charset="0"/>
                <a:cs typeface="Tahoma" panose="020B0604030504040204" pitchFamily="34" charset="0"/>
              </a:rPr>
              <a:t>oluline osa tegevusest toimub Eestis (25% või väiksem osa käibest või tegevusajast on välisriigis).</a:t>
            </a:r>
          </a:p>
          <a:p>
            <a:pPr marL="0" indent="0">
              <a:buNone/>
            </a:pPr>
            <a:endParaRPr lang="et-EE" sz="21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t-E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581637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Töötaja tervise edendamiseks tehtavad kulutused</a:t>
            </a:r>
            <a:endParaRPr lang="et-EE" sz="2400" dirty="0"/>
          </a:p>
        </p:txBody>
      </p:sp>
      <p:sp>
        <p:nvSpPr>
          <p:cNvPr id="3" name="Sisu kohatäide 2"/>
          <p:cNvSpPr>
            <a:spLocks noGrp="1"/>
          </p:cNvSpPr>
          <p:nvPr>
            <p:ph idx="1"/>
          </p:nvPr>
        </p:nvSpPr>
        <p:spPr/>
        <p:txBody>
          <a:bodyPr>
            <a:normAutofit/>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Erisoodustusena ei maksustata järgmisi töötaja tervise edendamiseks tehtavaid kulutusi 100 euro ulatuses töötaja kohta kvartalis, kui tööandja on neid võimaldanud kõikidele töötajatele:</a:t>
            </a:r>
            <a:br>
              <a:rPr lang="et-EE" sz="2000" b="1" dirty="0">
                <a:latin typeface="Tahoma" panose="020B0604030504040204" pitchFamily="34" charset="0"/>
                <a:ea typeface="Tahoma" panose="020B0604030504040204" pitchFamily="34" charset="0"/>
                <a:cs typeface="Tahoma" panose="020B0604030504040204" pitchFamily="34" charset="0"/>
              </a:rPr>
            </a:br>
            <a:r>
              <a:rPr lang="et-EE" sz="2000" dirty="0">
                <a:latin typeface="Tahoma" panose="020B0604030504040204" pitchFamily="34" charset="0"/>
                <a:ea typeface="Tahoma" panose="020B0604030504040204" pitchFamily="34" charset="0"/>
                <a:cs typeface="Tahoma" panose="020B0604030504040204" pitchFamily="34" charset="0"/>
              </a:rPr>
              <a:t> 1. avaliku rahvaspordiürituse osavõtutasu;</a:t>
            </a:r>
            <a:br>
              <a:rPr lang="et-EE" sz="2000" dirty="0">
                <a:latin typeface="Tahoma" panose="020B0604030504040204" pitchFamily="34" charset="0"/>
                <a:ea typeface="Tahoma" panose="020B0604030504040204" pitchFamily="34" charset="0"/>
                <a:cs typeface="Tahoma" panose="020B0604030504040204" pitchFamily="34" charset="0"/>
              </a:rPr>
            </a:br>
            <a:r>
              <a:rPr lang="et-EE" sz="2000" dirty="0">
                <a:latin typeface="Tahoma" panose="020B0604030504040204" pitchFamily="34" charset="0"/>
                <a:ea typeface="Tahoma" panose="020B0604030504040204" pitchFamily="34" charset="0"/>
                <a:cs typeface="Tahoma" panose="020B0604030504040204" pitchFamily="34" charset="0"/>
              </a:rPr>
              <a:t> 2. sportimis- või liikumispaiga regulaarse kasutamisega otseselt seotud kulutusi;</a:t>
            </a:r>
            <a:br>
              <a:rPr lang="et-EE" sz="2000" dirty="0">
                <a:latin typeface="Tahoma" panose="020B0604030504040204" pitchFamily="34" charset="0"/>
                <a:ea typeface="Tahoma" panose="020B0604030504040204" pitchFamily="34" charset="0"/>
                <a:cs typeface="Tahoma" panose="020B0604030504040204" pitchFamily="34" charset="0"/>
              </a:rPr>
            </a:br>
            <a:r>
              <a:rPr lang="et-EE" sz="2000" dirty="0">
                <a:latin typeface="Tahoma" panose="020B0604030504040204" pitchFamily="34" charset="0"/>
                <a:ea typeface="Tahoma" panose="020B0604030504040204" pitchFamily="34" charset="0"/>
                <a:cs typeface="Tahoma" panose="020B0604030504040204" pitchFamily="34" charset="0"/>
              </a:rPr>
              <a:t> 3. tööandja olemasolevate spordirajatiste ülalpidamiseks tehtavaid kulutusi;</a:t>
            </a:r>
            <a:br>
              <a:rPr lang="et-EE" sz="2000" dirty="0">
                <a:latin typeface="Tahoma" panose="020B0604030504040204" pitchFamily="34" charset="0"/>
                <a:ea typeface="Tahoma" panose="020B0604030504040204" pitchFamily="34" charset="0"/>
                <a:cs typeface="Tahoma" panose="020B0604030504040204" pitchFamily="34" charset="0"/>
              </a:rPr>
            </a:br>
            <a:r>
              <a:rPr lang="et-EE" sz="2000" dirty="0">
                <a:latin typeface="Tahoma" panose="020B0604030504040204" pitchFamily="34" charset="0"/>
                <a:ea typeface="Tahoma" panose="020B0604030504040204" pitchFamily="34" charset="0"/>
                <a:cs typeface="Tahoma" panose="020B0604030504040204" pitchFamily="34" charset="0"/>
              </a:rPr>
              <a:t> 4. kulutusi tervishoiutöötajate riiklikusse registrisse kantud või vastavat kutsetunnistust omava taastusarsti, </a:t>
            </a:r>
            <a:r>
              <a:rPr lang="et-EE" sz="2000" dirty="0" err="1">
                <a:latin typeface="Tahoma" panose="020B0604030504040204" pitchFamily="34" charset="0"/>
                <a:ea typeface="Tahoma" panose="020B0604030504040204" pitchFamily="34" charset="0"/>
                <a:cs typeface="Tahoma" panose="020B0604030504040204" pitchFamily="34" charset="0"/>
              </a:rPr>
              <a:t>füsioterapeudi</a:t>
            </a:r>
            <a:r>
              <a:rPr lang="et-EE" sz="2000" dirty="0">
                <a:latin typeface="Tahoma" panose="020B0604030504040204" pitchFamily="34" charset="0"/>
                <a:ea typeface="Tahoma" panose="020B0604030504040204" pitchFamily="34" charset="0"/>
                <a:cs typeface="Tahoma" panose="020B0604030504040204" pitchFamily="34" charset="0"/>
              </a:rPr>
              <a:t>, tegevusterapeudi, kliinilise logopeedi või kliinilise psühholoogi teenustele;</a:t>
            </a:r>
            <a:br>
              <a:rPr lang="et-EE" sz="2000" dirty="0">
                <a:latin typeface="Tahoma" panose="020B0604030504040204" pitchFamily="34" charset="0"/>
                <a:ea typeface="Tahoma" panose="020B0604030504040204" pitchFamily="34" charset="0"/>
                <a:cs typeface="Tahoma" panose="020B0604030504040204" pitchFamily="34" charset="0"/>
              </a:rPr>
            </a:br>
            <a:r>
              <a:rPr lang="et-EE" sz="2000" dirty="0">
                <a:latin typeface="Tahoma" panose="020B0604030504040204" pitchFamily="34" charset="0"/>
                <a:ea typeface="Tahoma" panose="020B0604030504040204" pitchFamily="34" charset="0"/>
                <a:cs typeface="Tahoma" panose="020B0604030504040204" pitchFamily="34" charset="0"/>
              </a:rPr>
              <a:t> 5. ravikindlustuslepingu kindlustusmakset.</a:t>
            </a:r>
            <a:br>
              <a:rPr lang="et-EE" sz="2000" dirty="0">
                <a:latin typeface="Tahoma" panose="020B0604030504040204" pitchFamily="34" charset="0"/>
                <a:ea typeface="Tahoma" panose="020B0604030504040204" pitchFamily="34" charset="0"/>
                <a:cs typeface="Tahoma" panose="020B0604030504040204" pitchFamily="34" charset="0"/>
              </a:rPr>
            </a:br>
            <a:r>
              <a:rPr lang="et-EE" sz="2000" dirty="0">
                <a:latin typeface="Tahoma" panose="020B0604030504040204" pitchFamily="34" charset="0"/>
                <a:ea typeface="Tahoma" panose="020B0604030504040204" pitchFamily="34" charset="0"/>
                <a:cs typeface="Tahoma" panose="020B0604030504040204" pitchFamily="34" charset="0"/>
              </a:rPr>
              <a:t>[</a:t>
            </a:r>
            <a:r>
              <a:rPr lang="et-EE" sz="2000" dirty="0">
                <a:latin typeface="Tahoma" panose="020B0604030504040204" pitchFamily="34" charset="0"/>
                <a:ea typeface="Tahoma" panose="020B0604030504040204" pitchFamily="34" charset="0"/>
                <a:cs typeface="Tahoma" panose="020B0604030504040204" pitchFamily="34" charset="0"/>
                <a:hlinkClick r:id="rId2"/>
              </a:rPr>
              <a:t>RT I, 24.12.2016, 1</a:t>
            </a:r>
            <a:r>
              <a:rPr lang="et-EE" sz="2000" dirty="0">
                <a:latin typeface="Tahoma" panose="020B0604030504040204" pitchFamily="34" charset="0"/>
                <a:ea typeface="Tahoma" panose="020B0604030504040204" pitchFamily="34" charset="0"/>
                <a:cs typeface="Tahoma" panose="020B0604030504040204" pitchFamily="34" charset="0"/>
              </a:rPr>
              <a:t> - jõust. 01.01.2018] </a:t>
            </a:r>
          </a:p>
        </p:txBody>
      </p:sp>
    </p:spTree>
    <p:extLst>
      <p:ext uri="{BB962C8B-B14F-4D97-AF65-F5344CB8AC3E}">
        <p14:creationId xmlns:p14="http://schemas.microsoft.com/office/powerpoint/2010/main" val="336362037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Sisu kohatäide 2"/>
          <p:cNvSpPr>
            <a:spLocks noGrp="1"/>
          </p:cNvSpPr>
          <p:nvPr>
            <p:ph idx="1"/>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Kulutust ei saa üle kanda teise perioodi, kui eelmises jääb kasutamata. </a:t>
            </a:r>
          </a:p>
          <a:p>
            <a:r>
              <a:rPr lang="et-EE" sz="2000" b="1" dirty="0">
                <a:latin typeface="Tahoma" panose="020B0604030504040204" pitchFamily="34" charset="0"/>
                <a:ea typeface="Tahoma" panose="020B0604030504040204" pitchFamily="34" charset="0"/>
                <a:cs typeface="Tahoma" panose="020B0604030504040204" pitchFamily="34" charset="0"/>
              </a:rPr>
              <a:t>Kuluhüvitis ei ole seotud tegelikult töötatud ajaga kvartalis ehk tööpäevade arv ei ole aluseks kvartali eest summa 100 euro tasumiseks tööandja poolt.</a:t>
            </a:r>
            <a:r>
              <a:rPr lang="et-EE" sz="2000" dirty="0">
                <a:latin typeface="Tahoma" panose="020B0604030504040204" pitchFamily="34" charset="0"/>
                <a:ea typeface="Tahoma" panose="020B0604030504040204" pitchFamily="34" charset="0"/>
                <a:cs typeface="Tahoma" panose="020B0604030504040204" pitchFamily="34" charset="0"/>
              </a:rPr>
              <a:t> </a:t>
            </a:r>
          </a:p>
          <a:p>
            <a:r>
              <a:rPr lang="et-EE" sz="2000" dirty="0">
                <a:latin typeface="Tahoma" panose="020B0604030504040204" pitchFamily="34" charset="0"/>
                <a:ea typeface="Tahoma" panose="020B0604030504040204" pitchFamily="34" charset="0"/>
                <a:cs typeface="Tahoma" panose="020B0604030504040204" pitchFamily="34" charset="0"/>
              </a:rPr>
              <a:t>Kvartalis töötaja puhkab või on haige, võib kvartali kohta 100 eurot hüvitada, samuti ka siis, kui töötaja tuleb tööle näiteks kvartali viimasel kuul.</a:t>
            </a:r>
          </a:p>
          <a:p>
            <a:endParaRPr lang="et-E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092268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Sisu kohatäide 2"/>
          <p:cNvSpPr>
            <a:spLocks noGrp="1"/>
          </p:cNvSpPr>
          <p:nvPr>
            <p:ph idx="1"/>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Kulu võib hüvitada kõikidele töötajatele, olenemata millise tervise hoidmise liigiga töötaja tegeleb.</a:t>
            </a:r>
            <a:r>
              <a:rPr lang="et-EE" sz="2000" dirty="0">
                <a:latin typeface="Tahoma" panose="020B0604030504040204" pitchFamily="34" charset="0"/>
                <a:ea typeface="Tahoma" panose="020B0604030504040204" pitchFamily="34" charset="0"/>
                <a:cs typeface="Tahoma" panose="020B0604030504040204" pitchFamily="34" charset="0"/>
              </a:rPr>
              <a:t> </a:t>
            </a:r>
          </a:p>
          <a:p>
            <a:r>
              <a:rPr lang="et-EE" sz="2000" dirty="0">
                <a:latin typeface="Tahoma" panose="020B0604030504040204" pitchFamily="34" charset="0"/>
                <a:ea typeface="Tahoma" panose="020B0604030504040204" pitchFamily="34" charset="0"/>
                <a:cs typeface="Tahoma" panose="020B0604030504040204" pitchFamily="34" charset="0"/>
              </a:rPr>
              <a:t>Tööandjal on õigus otsustada, milliseid kulutusi ta hüvitab. </a:t>
            </a:r>
          </a:p>
          <a:p>
            <a:r>
              <a:rPr lang="et-EE" sz="2000" dirty="0">
                <a:latin typeface="Tahoma" panose="020B0604030504040204" pitchFamily="34" charset="0"/>
                <a:ea typeface="Tahoma" panose="020B0604030504040204" pitchFamily="34" charset="0"/>
                <a:cs typeface="Tahoma" panose="020B0604030504040204" pitchFamily="34" charset="0"/>
              </a:rPr>
              <a:t>Mitme tööandjaga töötaja puhul võib iga tööandja hüvitada kulu 100 eurot kvartalis kuludokumendi alusel.</a:t>
            </a:r>
          </a:p>
          <a:p>
            <a:r>
              <a:rPr lang="et-EE" sz="2000" dirty="0">
                <a:latin typeface="Tahoma" panose="020B0604030504040204" pitchFamily="34" charset="0"/>
                <a:ea typeface="Tahoma" panose="020B0604030504040204" pitchFamily="34" charset="0"/>
                <a:cs typeface="Tahoma" panose="020B0604030504040204" pitchFamily="34" charset="0"/>
              </a:rPr>
              <a:t>Kuluhüvitise lubatav (100 eurot)  ületav summa on maksustatav erisoodustusena. </a:t>
            </a:r>
          </a:p>
          <a:p>
            <a:r>
              <a:rPr lang="et-EE" sz="2000" dirty="0">
                <a:latin typeface="Tahoma" panose="020B0604030504040204" pitchFamily="34" charset="0"/>
                <a:ea typeface="Tahoma" panose="020B0604030504040204" pitchFamily="34" charset="0"/>
                <a:cs typeface="Tahoma" panose="020B0604030504040204" pitchFamily="34" charset="0"/>
              </a:rPr>
              <a:t>Erisoodustusena on käsitletav tervise edendamise  kulude hüvitamine   § 48 lõikes 6 nimetatud isikutele</a:t>
            </a:r>
          </a:p>
        </p:txBody>
      </p:sp>
    </p:spTree>
    <p:extLst>
      <p:ext uri="{BB962C8B-B14F-4D97-AF65-F5344CB8AC3E}">
        <p14:creationId xmlns:p14="http://schemas.microsoft.com/office/powerpoint/2010/main" val="32704408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br>
              <a:rPr lang="et-EE" b="1" dirty="0"/>
            </a:br>
            <a:br>
              <a:rPr lang="et-EE" b="1" dirty="0"/>
            </a:br>
            <a:r>
              <a:rPr lang="et-EE" sz="2700" b="1" dirty="0">
                <a:latin typeface="Tahoma" panose="020B0604030504040204" pitchFamily="34" charset="0"/>
                <a:ea typeface="Tahoma" panose="020B0604030504040204" pitchFamily="34" charset="0"/>
                <a:cs typeface="Tahoma" panose="020B0604030504040204" pitchFamily="34" charset="0"/>
              </a:rPr>
              <a:t>Ettevõtte kohustused:</a:t>
            </a:r>
            <a:br>
              <a:rPr lang="et-EE" sz="2700" dirty="0">
                <a:latin typeface="Tahoma" panose="020B0604030504040204" pitchFamily="34" charset="0"/>
                <a:ea typeface="Tahoma" panose="020B0604030504040204" pitchFamily="34" charset="0"/>
                <a:cs typeface="Tahoma" panose="020B0604030504040204" pitchFamily="34" charset="0"/>
              </a:rPr>
            </a:br>
            <a:endParaRPr lang="et-EE" sz="2700" dirty="0">
              <a:latin typeface="Tahoma" panose="020B0604030504040204" pitchFamily="34" charset="0"/>
              <a:ea typeface="Tahoma" panose="020B0604030504040204" pitchFamily="34" charset="0"/>
              <a:cs typeface="Tahoma" panose="020B0604030504040204" pitchFamily="34" charset="0"/>
            </a:endParaRPr>
          </a:p>
        </p:txBody>
      </p:sp>
      <p:sp>
        <p:nvSpPr>
          <p:cNvPr id="3" name="Sisu kohatäide 2"/>
          <p:cNvSpPr>
            <a:spLocks noGrp="1"/>
          </p:cNvSpPr>
          <p:nvPr>
            <p:ph idx="1"/>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Kohustus pidada arvestust töötajate lõikes </a:t>
            </a:r>
            <a:r>
              <a:rPr lang="et-EE" sz="2000" dirty="0">
                <a:latin typeface="Tahoma" panose="020B0604030504040204" pitchFamily="34" charset="0"/>
                <a:ea typeface="Tahoma" panose="020B0604030504040204" pitchFamily="34" charset="0"/>
                <a:cs typeface="Tahoma" panose="020B0604030504040204" pitchFamily="34" charset="0"/>
              </a:rPr>
              <a:t>maksuvabastuse ja piirmäära ületava osa kohta.</a:t>
            </a:r>
          </a:p>
          <a:p>
            <a:r>
              <a:rPr lang="et-EE" sz="2000" b="1" dirty="0">
                <a:latin typeface="Tahoma" panose="020B0604030504040204" pitchFamily="34" charset="0"/>
                <a:ea typeface="Tahoma" panose="020B0604030504040204" pitchFamily="34" charset="0"/>
                <a:cs typeface="Tahoma" panose="020B0604030504040204" pitchFamily="34" charset="0"/>
              </a:rPr>
              <a:t>Kulutuste kohta peab olema kuludokument.</a:t>
            </a:r>
          </a:p>
          <a:p>
            <a:r>
              <a:rPr lang="et-EE" sz="2000" dirty="0">
                <a:latin typeface="Tahoma" panose="020B0604030504040204" pitchFamily="34" charset="0"/>
                <a:ea typeface="Tahoma" panose="020B0604030504040204" pitchFamily="34" charset="0"/>
                <a:cs typeface="Tahoma" panose="020B0604030504040204" pitchFamily="34" charset="0"/>
              </a:rPr>
              <a:t>Tööandjal on  kohustus esitada INF 14 ja järgmise aasta 01. veebruariks ja III osas tuleb deklareerida kalendriaasta jooksul tasutud maksuvabad tervise edendamise kulud piirmäära ulatuses kokku ning töötajate arv kelle kulusid on kalendriaasta jooksul kantud järgmise aasta 01. veebruariks.</a:t>
            </a:r>
          </a:p>
          <a:p>
            <a:pPr marL="0" indent="0">
              <a:buNone/>
            </a:pPr>
            <a:endParaRPr lang="et-EE" sz="2000" dirty="0"/>
          </a:p>
        </p:txBody>
      </p:sp>
    </p:spTree>
    <p:extLst>
      <p:ext uri="{BB962C8B-B14F-4D97-AF65-F5344CB8AC3E}">
        <p14:creationId xmlns:p14="http://schemas.microsoft.com/office/powerpoint/2010/main" val="172717386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Vastuvõtukulud</a:t>
            </a:r>
          </a:p>
        </p:txBody>
      </p:sp>
      <p:sp>
        <p:nvSpPr>
          <p:cNvPr id="3" name="Sisu kohatäide 2"/>
          <p:cNvSpPr>
            <a:spLocks noGrp="1"/>
          </p:cNvSpPr>
          <p:nvPr>
            <p:ph idx="1"/>
          </p:nvPr>
        </p:nvSpPr>
        <p:spPr/>
        <p:txBody>
          <a:bodyPr>
            <a:normAutofit lnSpcReduction="10000"/>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Vastuvõtukulud on külaliste või äripartnerite vastuvõtmisel tehtud kulud </a:t>
            </a:r>
            <a:r>
              <a:rPr lang="et-EE" sz="2000" dirty="0">
                <a:latin typeface="Tahoma" panose="020B0604030504040204" pitchFamily="34" charset="0"/>
                <a:ea typeface="Tahoma" panose="020B0604030504040204" pitchFamily="34" charset="0"/>
                <a:cs typeface="Tahoma" panose="020B0604030504040204" pitchFamily="34" charset="0"/>
              </a:rPr>
              <a:t>toitlustamisele, majutamisele, transpordile või kultuurilisele teenindamisele.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Samuti lähevad sama reegli alla samasugused väljaspool Eestit tehtud kulud, nt ärilõuna lähetuse ajal.</a:t>
            </a:r>
          </a:p>
          <a:p>
            <a:r>
              <a:rPr lang="et-EE" sz="2000" dirty="0">
                <a:latin typeface="Tahoma" panose="020B0604030504040204" pitchFamily="34" charset="0"/>
                <a:ea typeface="Tahoma" panose="020B0604030504040204" pitchFamily="34" charset="0"/>
                <a:cs typeface="Tahoma" panose="020B0604030504040204" pitchFamily="34" charset="0"/>
              </a:rPr>
              <a:t>toitlustamine;</a:t>
            </a:r>
          </a:p>
          <a:p>
            <a:r>
              <a:rPr lang="et-EE" sz="2000" dirty="0">
                <a:latin typeface="Tahoma" panose="020B0604030504040204" pitchFamily="34" charset="0"/>
                <a:ea typeface="Tahoma" panose="020B0604030504040204" pitchFamily="34" charset="0"/>
                <a:cs typeface="Tahoma" panose="020B0604030504040204" pitchFamily="34" charset="0"/>
              </a:rPr>
              <a:t>majutus;</a:t>
            </a:r>
          </a:p>
          <a:p>
            <a:r>
              <a:rPr lang="et-EE" sz="2000" dirty="0">
                <a:latin typeface="Tahoma" panose="020B0604030504040204" pitchFamily="34" charset="0"/>
                <a:ea typeface="Tahoma" panose="020B0604030504040204" pitchFamily="34" charset="0"/>
                <a:cs typeface="Tahoma" panose="020B0604030504040204" pitchFamily="34" charset="0"/>
              </a:rPr>
              <a:t>transport;</a:t>
            </a:r>
          </a:p>
          <a:p>
            <a:r>
              <a:rPr lang="et-EE" sz="2000" dirty="0">
                <a:latin typeface="Tahoma" panose="020B0604030504040204" pitchFamily="34" charset="0"/>
                <a:ea typeface="Tahoma" panose="020B0604030504040204" pitchFamily="34" charset="0"/>
                <a:cs typeface="Tahoma" panose="020B0604030504040204" pitchFamily="34" charset="0"/>
              </a:rPr>
              <a:t>kultuuriline teenindamine – nt esinejad, teatripiletid;</a:t>
            </a:r>
          </a:p>
          <a:p>
            <a:r>
              <a:rPr lang="et-EE" sz="2000" dirty="0">
                <a:latin typeface="Tahoma" panose="020B0604030504040204" pitchFamily="34" charset="0"/>
                <a:ea typeface="Tahoma" panose="020B0604030504040204" pitchFamily="34" charset="0"/>
                <a:cs typeface="Tahoma" panose="020B0604030504040204" pitchFamily="34" charset="0"/>
              </a:rPr>
              <a:t>kingitused (v.a </a:t>
            </a:r>
            <a:r>
              <a:rPr lang="et-EE" sz="2000" dirty="0">
                <a:latin typeface="Tahoma" panose="020B0604030504040204" pitchFamily="34" charset="0"/>
                <a:ea typeface="Tahoma" panose="020B0604030504040204" pitchFamily="34" charset="0"/>
                <a:cs typeface="Tahoma" panose="020B0604030504040204" pitchFamily="34" charset="0"/>
                <a:hlinkClick r:id="rId2"/>
              </a:rPr>
              <a:t>reklaamkingitused</a:t>
            </a:r>
            <a:r>
              <a:rPr lang="et-EE" sz="2000" dirty="0">
                <a:latin typeface="Tahoma" panose="020B0604030504040204" pitchFamily="34" charset="0"/>
                <a:ea typeface="Tahoma" panose="020B0604030504040204" pitchFamily="34" charset="0"/>
                <a:cs typeface="Tahoma" panose="020B0604030504040204" pitchFamily="34" charset="0"/>
              </a:rPr>
              <a:t>);</a:t>
            </a:r>
          </a:p>
          <a:p>
            <a:r>
              <a:rPr lang="et-EE" sz="2000" dirty="0">
                <a:latin typeface="Tahoma" panose="020B0604030504040204" pitchFamily="34" charset="0"/>
                <a:ea typeface="Tahoma" panose="020B0604030504040204" pitchFamily="34" charset="0"/>
                <a:cs typeface="Tahoma" panose="020B0604030504040204" pitchFamily="34" charset="0"/>
              </a:rPr>
              <a:t>ruumide rent.</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Käibemaksukohustuslasest ettevõtja neilt kuludelt käibemaksu tagasi küsida ei tohi.</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Külalisteks loetakse antud juhul – äripartnerid, kliendid jms.</a:t>
            </a:r>
          </a:p>
        </p:txBody>
      </p:sp>
    </p:spTree>
    <p:extLst>
      <p:ext uri="{BB962C8B-B14F-4D97-AF65-F5344CB8AC3E}">
        <p14:creationId xmlns:p14="http://schemas.microsoft.com/office/powerpoint/2010/main" val="355141168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Töötaja haigestumine</a:t>
            </a:r>
          </a:p>
        </p:txBody>
      </p:sp>
      <p:sp>
        <p:nvSpPr>
          <p:cNvPr id="3" name="Sisu kohatäide 2"/>
          <p:cNvSpPr>
            <a:spLocks noGrp="1"/>
          </p:cNvSpPr>
          <p:nvPr>
            <p:ph idx="1"/>
          </p:nvPr>
        </p:nvSpPr>
        <p:spPr/>
        <p:txBody>
          <a:bodyPr>
            <a:normAutofit lnSpcReduction="10000"/>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Tööandja peab 2023.a(sama 2022.a) maksma töötajale hüvitist haigestumise </a:t>
            </a:r>
            <a:r>
              <a:rPr lang="et-EE" sz="2000" dirty="0">
                <a:latin typeface="Tahoma" panose="020B0604030504040204" pitchFamily="34" charset="0"/>
                <a:ea typeface="Tahoma" panose="020B0604030504040204" pitchFamily="34" charset="0"/>
                <a:cs typeface="Tahoma" panose="020B0604030504040204" pitchFamily="34" charset="0"/>
              </a:rPr>
              <a:t>või vigastuse 2. kuni 5. kalendripäeva eest 70% töötaja viimase kuue kuu keskmisest töötasust vastavalt.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Alates haigestumise või vigastuse 6. päevast maksab hüvitist haigekassa vastavalt ravikindlustuse seaduses sätestatule.</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Tööandja haigushüvitis on täies ulatuses tulumaksuga maksustatav (tulumaksuseaduse § 13 lg 1), kuid teatud piirini sotsiaalmaksuvaba.</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VÕS lepingute </a:t>
            </a:r>
            <a:r>
              <a:rPr lang="et-EE" sz="2000" dirty="0">
                <a:latin typeface="Tahoma" panose="020B0604030504040204" pitchFamily="34" charset="0"/>
                <a:ea typeface="Tahoma" panose="020B0604030504040204" pitchFamily="34" charset="0"/>
                <a:cs typeface="Tahoma" panose="020B0604030504040204" pitchFamily="34" charset="0"/>
              </a:rPr>
              <a:t>(töövõtuleping, käsundusleping) alusel töötamise korral </a:t>
            </a:r>
            <a:r>
              <a:rPr lang="et-EE" sz="2000" b="1" dirty="0">
                <a:latin typeface="Tahoma" panose="020B0604030504040204" pitchFamily="34" charset="0"/>
                <a:ea typeface="Tahoma" panose="020B0604030504040204" pitchFamily="34" charset="0"/>
                <a:cs typeface="Tahoma" panose="020B0604030504040204" pitchFamily="34" charset="0"/>
              </a:rPr>
              <a:t>ei ole tööandjal haigushüvitise maksmise kohustust, väljamakse maksustatakse nagu VÕS lepingu tasu</a:t>
            </a:r>
            <a:r>
              <a:rPr lang="et-EE" sz="2000" dirty="0">
                <a:latin typeface="Tahoma" panose="020B0604030504040204" pitchFamily="34" charset="0"/>
                <a:ea typeface="Tahoma" panose="020B0604030504040204" pitchFamily="34" charset="0"/>
                <a:cs typeface="Tahoma" panose="020B0604030504040204" pitchFamily="34" charset="0"/>
              </a:rPr>
              <a:t>.</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Sotsiaalmaksuvabastus rakendub juhul, kui tööandja maksab haigushüvitise välja nõuetekohaselt vormistatud haiguslehe alusel.</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Hüvitise summa, mis ületab töötaja keskmise töötasu, maksustatakse üldises korras kõigi tööjõumaksudega, mis on ette nähtud töötajale või juhatuse liikmele.</a:t>
            </a:r>
          </a:p>
          <a:p>
            <a:pPr marL="0" indent="0">
              <a:buNone/>
            </a:pPr>
            <a:endParaRPr lang="et-EE" sz="20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t-EE" sz="20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t-E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2282192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2800" b="1" dirty="0">
                <a:latin typeface="Tahoma" panose="020B0604030504040204" pitchFamily="34" charset="0"/>
                <a:ea typeface="Tahoma" panose="020B0604030504040204" pitchFamily="34" charset="0"/>
                <a:cs typeface="Tahoma" panose="020B0604030504040204" pitchFamily="34" charset="0"/>
              </a:rPr>
              <a:t>Erikonto</a:t>
            </a:r>
          </a:p>
        </p:txBody>
      </p:sp>
      <p:sp>
        <p:nvSpPr>
          <p:cNvPr id="3" name="Sisu kohatäide 2"/>
          <p:cNvSpPr>
            <a:spLocks noGrp="1"/>
          </p:cNvSpPr>
          <p:nvPr>
            <p:ph idx="1"/>
          </p:nvPr>
        </p:nvSpPr>
        <p:spPr/>
        <p:txBody>
          <a:bodyPr>
            <a:normAutofit/>
          </a:bodyPr>
          <a:lstStyle/>
          <a:p>
            <a:pPr algn="l"/>
            <a:r>
              <a:rPr lang="et-EE" sz="2000" b="1" dirty="0">
                <a:solidFill>
                  <a:srgbClr val="000000"/>
                </a:solidFill>
                <a:latin typeface="Tahoma" panose="020B0604030504040204" pitchFamily="34" charset="0"/>
                <a:ea typeface="Tahoma" panose="020B0604030504040204" pitchFamily="34" charset="0"/>
                <a:cs typeface="Tahoma" panose="020B0604030504040204" pitchFamily="34" charset="0"/>
              </a:rPr>
              <a:t>E</a:t>
            </a:r>
            <a:r>
              <a:rPr lang="et-EE" sz="20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rikontole võib kanda ainult ettevõtlusest saadud tulud ja seoses ettevõtlusega saadud toetused ning hüvitised.</a:t>
            </a:r>
          </a:p>
          <a:p>
            <a:pPr algn="l"/>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Erikonto kasv maksustamisperioodil arvatakse maha sama perioodi ettevõtlustulust ja kahanemine liidetakse ettevõtlustulule. </a:t>
            </a:r>
          </a:p>
          <a:p>
            <a:pPr algn="l"/>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Erikontol oleva summa kahanemist ei lisata maksustamisperioodi ettevõtlustulule, kui erikonto antakse ettevõtluse jätkamise eesmärgil üle teisele isikule </a:t>
            </a:r>
            <a:r>
              <a:rPr lang="et-EE" sz="2000" b="0" i="0" u="none" strike="noStrike" dirty="0">
                <a:solidFill>
                  <a:srgbClr val="003087"/>
                </a:solidFill>
                <a:effectLst/>
                <a:latin typeface="Tahoma" panose="020B0604030504040204" pitchFamily="34" charset="0"/>
                <a:ea typeface="Tahoma" panose="020B0604030504040204" pitchFamily="34" charset="0"/>
                <a:cs typeface="Tahoma" panose="020B0604030504040204" pitchFamily="34" charset="0"/>
                <a:hlinkClick r:id="rId2"/>
              </a:rPr>
              <a:t>tulumaksuseaduse § 37 lõikes 7 avaneb uues vahekaardis</a:t>
            </a: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 nimetatud juhul.</a:t>
            </a:r>
          </a:p>
          <a:p>
            <a:endParaRPr lang="et-EE" sz="2000" b="1" dirty="0">
              <a:latin typeface="Tahoma" panose="020B0604030504040204" pitchFamily="34" charset="0"/>
              <a:ea typeface="Tahoma" panose="020B0604030504040204" pitchFamily="34" charset="0"/>
              <a:cs typeface="Tahoma" panose="020B0604030504040204" pitchFamily="34" charset="0"/>
            </a:endParaRPr>
          </a:p>
          <a:p>
            <a:r>
              <a:rPr lang="et-EE" sz="2000" b="1" dirty="0">
                <a:latin typeface="Tahoma" panose="020B0604030504040204" pitchFamily="34" charset="0"/>
                <a:ea typeface="Tahoma" panose="020B0604030504040204" pitchFamily="34" charset="0"/>
                <a:cs typeface="Tahoma" panose="020B0604030504040204" pitchFamily="34" charset="0"/>
              </a:rPr>
              <a:t>Erikonto ühest pangast teise üleviimise võimalust, üleviimisel</a:t>
            </a:r>
            <a:r>
              <a:rPr lang="et-EE" sz="2000" dirty="0">
                <a:latin typeface="Tahoma" panose="020B0604030504040204" pitchFamily="34" charset="0"/>
                <a:ea typeface="Tahoma" panose="020B0604030504040204" pitchFamily="34" charset="0"/>
                <a:cs typeface="Tahoma" panose="020B0604030504040204" pitchFamily="34" charset="0"/>
              </a:rPr>
              <a:t> tuleb kogu summa uuele kontole üle kanda 10 tööpäeva jooksul vana konto sulgemisest arvates.</a:t>
            </a:r>
          </a:p>
          <a:p>
            <a:endParaRPr lang="et-EE" dirty="0"/>
          </a:p>
        </p:txBody>
      </p:sp>
    </p:spTree>
    <p:extLst>
      <p:ext uri="{BB962C8B-B14F-4D97-AF65-F5344CB8AC3E}">
        <p14:creationId xmlns:p14="http://schemas.microsoft.com/office/powerpoint/2010/main" val="190720211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2C607F78-4A1E-4887-0065-4293DA5D85C5}"/>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Erikonto</a:t>
            </a:r>
          </a:p>
        </p:txBody>
      </p:sp>
      <p:sp>
        <p:nvSpPr>
          <p:cNvPr id="3" name="Sisu kohatäide 2">
            <a:extLst>
              <a:ext uri="{FF2B5EF4-FFF2-40B4-BE49-F238E27FC236}">
                <a16:creationId xmlns:a16="http://schemas.microsoft.com/office/drawing/2014/main" id="{29A37D81-9F92-C8E2-8E7C-E2F27500EE61}"/>
              </a:ext>
            </a:extLst>
          </p:cNvPr>
          <p:cNvSpPr>
            <a:spLocks noGrp="1"/>
          </p:cNvSpPr>
          <p:nvPr>
            <p:ph idx="1"/>
          </p:nvPr>
        </p:nvSpPr>
        <p:spPr/>
        <p:txBody>
          <a:bodyPr>
            <a:normAutofit lnSpcReduction="10000"/>
          </a:bodyPr>
          <a:lstStyle/>
          <a:p>
            <a:pPr marL="0" indent="0" algn="l">
              <a:buNone/>
            </a:pPr>
            <a:r>
              <a:rPr lang="et-EE" sz="22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Erikontol oleva summa kasvu maksustamisperioodil saab sama perioodi ettevõtlustulust maha arvata juhul, kui on täidetud järgmised tingimused:</a:t>
            </a:r>
          </a:p>
          <a:p>
            <a:pPr algn="l">
              <a:buFont typeface="Arial" panose="020B0604020202020204" pitchFamily="34" charset="0"/>
              <a:buChar char="•"/>
            </a:pPr>
            <a:r>
              <a:rPr lang="et-EE" sz="22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erikontole kantakse </a:t>
            </a:r>
            <a:r>
              <a:rPr lang="et-EE" sz="22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10 tööpäeva jooksul laekumisest arvates </a:t>
            </a:r>
            <a:r>
              <a:rPr lang="et-EE" sz="22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ettevõtluse tuluna arvestatud summad ja seoses ettevõtlusega saadud toetused ning hüvitised;</a:t>
            </a:r>
          </a:p>
          <a:p>
            <a:pPr algn="l">
              <a:buFont typeface="Arial" panose="020B0604020202020204" pitchFamily="34" charset="0"/>
              <a:buChar char="•"/>
            </a:pPr>
            <a:r>
              <a:rPr lang="et-EE" sz="22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kui erikontol oleva summa kasv maksustamisperioodil ületab sama maksustamisperioodi ettevõtlustulu ning seoses ettevõtlusega saadud toetuste ja hüvitiste summat, millest on tehtud </a:t>
            </a:r>
            <a:r>
              <a:rPr lang="et-EE" sz="2200" b="0" i="0" u="none" strike="noStrike" dirty="0">
                <a:solidFill>
                  <a:srgbClr val="003087"/>
                </a:solidFill>
                <a:effectLst/>
                <a:latin typeface="Tahoma" panose="020B0604030504040204" pitchFamily="34" charset="0"/>
                <a:ea typeface="Tahoma" panose="020B0604030504040204" pitchFamily="34" charset="0"/>
                <a:cs typeface="Tahoma" panose="020B0604030504040204" pitchFamily="34" charset="0"/>
                <a:hlinkClick r:id="rId2"/>
              </a:rPr>
              <a:t>tulumaksuseaduse §-s 32 avaneb uues vahekaardis</a:t>
            </a:r>
            <a:r>
              <a:rPr lang="et-EE" sz="22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 lubatud ettevõtlusega seotud mahaarvamised, siis nimetatud tulemit ületavat osa maksustamisperioodi ettevõtlustulust maha ei arvata;</a:t>
            </a:r>
          </a:p>
          <a:p>
            <a:endParaRPr lang="et-EE" dirty="0"/>
          </a:p>
        </p:txBody>
      </p:sp>
    </p:spTree>
    <p:extLst>
      <p:ext uri="{BB962C8B-B14F-4D97-AF65-F5344CB8AC3E}">
        <p14:creationId xmlns:p14="http://schemas.microsoft.com/office/powerpoint/2010/main" val="2136246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9C746-B6D4-C7D5-B0A7-8D006C68753F}"/>
              </a:ext>
            </a:extLst>
          </p:cNvPr>
          <p:cNvSpPr>
            <a:spLocks noGrp="1"/>
          </p:cNvSpPr>
          <p:nvPr>
            <p:ph type="title"/>
          </p:nvPr>
        </p:nvSpPr>
        <p:spPr/>
        <p:txBody>
          <a:bodyPr>
            <a:normAutofit/>
          </a:bodyPr>
          <a:lstStyle/>
          <a:p>
            <a:r>
              <a:rPr lang="et-EE" sz="2400" b="1" i="0" dirty="0">
                <a:solidFill>
                  <a:srgbClr val="222222"/>
                </a:solidFill>
                <a:effectLst/>
                <a:latin typeface="Tahoma" panose="020B0604030504040204" pitchFamily="34" charset="0"/>
                <a:ea typeface="Tahoma" panose="020B0604030504040204" pitchFamily="34" charset="0"/>
                <a:cs typeface="Tahoma" panose="020B0604030504040204" pitchFamily="34" charset="0"/>
              </a:rPr>
              <a:t>FIE tuludeklaratsioon</a:t>
            </a:r>
            <a:endParaRPr lang="et-EE" sz="2400" dirty="0"/>
          </a:p>
        </p:txBody>
      </p:sp>
      <p:sp>
        <p:nvSpPr>
          <p:cNvPr id="3" name="Content Placeholder 2">
            <a:extLst>
              <a:ext uri="{FF2B5EF4-FFF2-40B4-BE49-F238E27FC236}">
                <a16:creationId xmlns:a16="http://schemas.microsoft.com/office/drawing/2014/main" id="{D28C6FA6-BD46-ADF6-42BA-836112E143AF}"/>
              </a:ext>
            </a:extLst>
          </p:cNvPr>
          <p:cNvSpPr>
            <a:spLocks noGrp="1"/>
          </p:cNvSpPr>
          <p:nvPr>
            <p:ph idx="1"/>
          </p:nvPr>
        </p:nvSpPr>
        <p:spPr/>
        <p:txBody>
          <a:bodyPr>
            <a:normAutofit/>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Tuludeklaratsiooni jaotus:</a:t>
            </a:r>
          </a:p>
          <a:p>
            <a:pPr>
              <a:buFontTx/>
              <a:buChar char="-"/>
            </a:pPr>
            <a:r>
              <a:rPr lang="et-EE" sz="2000" dirty="0">
                <a:latin typeface="Tahoma" panose="020B0604030504040204" pitchFamily="34" charset="0"/>
                <a:ea typeface="Tahoma" panose="020B0604030504040204" pitchFamily="34" charset="0"/>
                <a:cs typeface="Tahoma" panose="020B0604030504040204" pitchFamily="34" charset="0"/>
              </a:rPr>
              <a:t>Vormi E real 1 </a:t>
            </a:r>
            <a:r>
              <a:rPr lang="et-EE" sz="2000" b="1" dirty="0">
                <a:latin typeface="Tahoma" panose="020B0604030504040204" pitchFamily="34" charset="0"/>
                <a:ea typeface="Tahoma" panose="020B0604030504040204" pitchFamily="34" charset="0"/>
                <a:cs typeface="Tahoma" panose="020B0604030504040204" pitchFamily="34" charset="0"/>
              </a:rPr>
              <a:t>„Ettevõtlus“</a:t>
            </a:r>
            <a:r>
              <a:rPr lang="et-EE" sz="2000" dirty="0">
                <a:latin typeface="Tahoma" panose="020B0604030504040204" pitchFamily="34" charset="0"/>
                <a:ea typeface="Tahoma" panose="020B0604030504040204" pitchFamily="34" charset="0"/>
                <a:cs typeface="Tahoma" panose="020B0604030504040204" pitchFamily="34" charset="0"/>
              </a:rPr>
              <a:t> näidatakse ettevõtlusest saadud tulud, välja arvatud omatoodetud töötlemata põllumajandussaaduste ning ettevõtjale kuuluvalt kinnisasjalt metsamaterjali võõrandamisest saadud tulu ja tehtud kulud, mis deklareeritakse vastavalt ridadel 2 ja Ridadel 1.1.1 kuni 1.1.10 näidatakse ettevõtlustulud ja ridadel 1.2.1 kuni 1.2.11 ettevõtlusega seotud kulud. 9. </a:t>
            </a:r>
          </a:p>
          <a:p>
            <a:pPr>
              <a:buFontTx/>
              <a:buChar char="-"/>
            </a:pPr>
            <a:r>
              <a:rPr lang="et-EE" sz="2000" dirty="0">
                <a:latin typeface="Tahoma" panose="020B0604030504040204" pitchFamily="34" charset="0"/>
                <a:ea typeface="Tahoma" panose="020B0604030504040204" pitchFamily="34" charset="0"/>
                <a:cs typeface="Tahoma" panose="020B0604030504040204" pitchFamily="34" charset="0"/>
              </a:rPr>
              <a:t>Vormi E real 2 </a:t>
            </a:r>
            <a:r>
              <a:rPr lang="et-EE" sz="2000" b="1" dirty="0">
                <a:latin typeface="Tahoma" panose="020B0604030504040204" pitchFamily="34" charset="0"/>
                <a:ea typeface="Tahoma" panose="020B0604030504040204" pitchFamily="34" charset="0"/>
                <a:cs typeface="Tahoma" panose="020B0604030504040204" pitchFamily="34" charset="0"/>
              </a:rPr>
              <a:t>„Põllumajandussaaduste võõrandamine“ </a:t>
            </a:r>
            <a:r>
              <a:rPr lang="et-EE" sz="2000" dirty="0">
                <a:latin typeface="Tahoma" panose="020B0604030504040204" pitchFamily="34" charset="0"/>
                <a:ea typeface="Tahoma" panose="020B0604030504040204" pitchFamily="34" charset="0"/>
                <a:cs typeface="Tahoma" panose="020B0604030504040204" pitchFamily="34" charset="0"/>
              </a:rPr>
              <a:t>näidatakse omatoodetud töötlemata põllumajandussaaduste võõrandamisest saadud tulud. Ridadel 2.1.1 kuni 2.1.3 näitab ettevõtja omatoodetud töötlemata põllumajandussaaduste võõrandamisest saadud tulu ja ridadel 2.2.1 kuni 2.2.11 tehtud kulud.</a:t>
            </a:r>
          </a:p>
        </p:txBody>
      </p:sp>
    </p:spTree>
    <p:extLst>
      <p:ext uri="{BB962C8B-B14F-4D97-AF65-F5344CB8AC3E}">
        <p14:creationId xmlns:p14="http://schemas.microsoft.com/office/powerpoint/2010/main" val="327155967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508D7782-92FF-37BF-9F0C-902AB03AC84F}"/>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Erikonto</a:t>
            </a:r>
          </a:p>
        </p:txBody>
      </p:sp>
      <p:sp>
        <p:nvSpPr>
          <p:cNvPr id="3" name="Sisu kohatäide 2">
            <a:extLst>
              <a:ext uri="{FF2B5EF4-FFF2-40B4-BE49-F238E27FC236}">
                <a16:creationId xmlns:a16="http://schemas.microsoft.com/office/drawing/2014/main" id="{8AD8A1AC-BC2A-8C21-F738-28A81C6E64F0}"/>
              </a:ext>
            </a:extLst>
          </p:cNvPr>
          <p:cNvSpPr>
            <a:spLocks noGrp="1"/>
          </p:cNvSpPr>
          <p:nvPr>
            <p:ph idx="1"/>
          </p:nvPr>
        </p:nvSpPr>
        <p:spPr/>
        <p:txBody>
          <a:bodyPr>
            <a:normAutofit/>
          </a:bodyPr>
          <a:lstStyle/>
          <a:p>
            <a:pPr algn="l">
              <a:buFont typeface="Arial" panose="020B0604020202020204" pitchFamily="34" charset="0"/>
              <a:buChar char="•"/>
            </a:pP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seda osa erikonto kahanemisest, mida tulude vähendamiseks ei kasutatud, ettevõtlustulule ei liideta;</a:t>
            </a:r>
          </a:p>
          <a:p>
            <a:pPr algn="l"/>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FIE võib lasta ettevõtluse </a:t>
            </a:r>
            <a:r>
              <a:rPr lang="et-EE" sz="20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tuludena laekunud summad ka otse erikontole kanda</a:t>
            </a: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 siis ei ole enam kümmet tööpäeva vaja arvestada. </a:t>
            </a:r>
          </a:p>
          <a:p>
            <a:pPr algn="l"/>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Üldjuhul käsitletakse tööpäevadena päevi esmaspäevast reedeni. </a:t>
            </a:r>
          </a:p>
          <a:p>
            <a:pPr algn="l"/>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Kui tööpäevade hulka satub pühade ja tähtpäevade seadusega sätestatud rahvus- või riigipüha, siis on tegemist puhkepäevaga.</a:t>
            </a:r>
          </a:p>
          <a:p>
            <a:pPr algn="l"/>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Erikontoks on ettevõtja poolt avatud tavaline arvelduskonto, mille FIE võtab kasutusse oma ettevõtluse erikonto tarbeks.</a:t>
            </a:r>
          </a:p>
          <a:p>
            <a:pPr algn="l"/>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Eraldi erikonto avamisest Maksu- ja Tolliametit teavitama ei pea, erikonto olemasolust annab FIE teada </a:t>
            </a:r>
            <a:r>
              <a:rPr lang="et-EE" sz="2000" b="0" i="0" u="none" strike="noStrike" dirty="0">
                <a:solidFill>
                  <a:srgbClr val="003087"/>
                </a:solidFill>
                <a:effectLst/>
                <a:latin typeface="Tahoma" panose="020B0604030504040204" pitchFamily="34" charset="0"/>
                <a:ea typeface="Tahoma" panose="020B0604030504040204" pitchFamily="34" charset="0"/>
                <a:cs typeface="Tahoma" panose="020B0604030504040204" pitchFamily="34" charset="0"/>
                <a:hlinkClick r:id="rId2" tooltip="Deklaratsioonide vormid ja nende täitmise juhised"/>
              </a:rPr>
              <a:t>tuludeklaratsiooni vormi E avaneb uues vahekaardis</a:t>
            </a: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 tabeli 2 täitmisega.</a:t>
            </a:r>
          </a:p>
          <a:p>
            <a:pPr algn="l">
              <a:buFont typeface="Arial" panose="020B0604020202020204" pitchFamily="34" charset="0"/>
              <a:buChar char="•"/>
            </a:pPr>
            <a:endParaRPr lang="et-EE" b="0" i="0" dirty="0">
              <a:solidFill>
                <a:srgbClr val="000000"/>
              </a:solidFill>
              <a:effectLst/>
              <a:latin typeface="roboto" panose="02000000000000000000" pitchFamily="2" charset="0"/>
            </a:endParaRPr>
          </a:p>
          <a:p>
            <a:endParaRPr lang="et-EE" dirty="0"/>
          </a:p>
        </p:txBody>
      </p:sp>
    </p:spTree>
    <p:extLst>
      <p:ext uri="{BB962C8B-B14F-4D97-AF65-F5344CB8AC3E}">
        <p14:creationId xmlns:p14="http://schemas.microsoft.com/office/powerpoint/2010/main" val="382473297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2800" b="1" dirty="0">
                <a:latin typeface="Tahoma" panose="020B0604030504040204" pitchFamily="34" charset="0"/>
                <a:ea typeface="Tahoma" panose="020B0604030504040204" pitchFamily="34" charset="0"/>
                <a:cs typeface="Tahoma" panose="020B0604030504040204" pitchFamily="34" charset="0"/>
              </a:rPr>
              <a:t>FIE ja sõiduauto</a:t>
            </a:r>
          </a:p>
        </p:txBody>
      </p:sp>
      <p:sp>
        <p:nvSpPr>
          <p:cNvPr id="3" name="Sisu kohatäide 2"/>
          <p:cNvSpPr>
            <a:spLocks noGrp="1"/>
          </p:cNvSpPr>
          <p:nvPr>
            <p:ph idx="1"/>
          </p:nvPr>
        </p:nvSpPr>
        <p:spPr/>
        <p:txBody>
          <a:bodyPr>
            <a:normAutofit/>
          </a:bodyPr>
          <a:lstStyle/>
          <a:p>
            <a:r>
              <a:rPr lang="et-EE" sz="2000" dirty="0">
                <a:latin typeface="Tahoma" panose="020B0604030504040204" pitchFamily="34" charset="0"/>
                <a:ea typeface="Tahoma" panose="020B0604030504040204" pitchFamily="34" charset="0"/>
                <a:cs typeface="Tahoma" panose="020B0604030504040204" pitchFamily="34" charset="0"/>
              </a:rPr>
              <a:t>FIE sõiduautoga seotud kulutuste arvestamine ja maksuarvestus on juriidilisest isikust erinev. </a:t>
            </a:r>
          </a:p>
          <a:p>
            <a:r>
              <a:rPr lang="et-EE" sz="2000" b="1" dirty="0">
                <a:latin typeface="Tahoma" panose="020B0604030504040204" pitchFamily="34" charset="0"/>
                <a:ea typeface="Tahoma" panose="020B0604030504040204" pitchFamily="34" charset="0"/>
                <a:cs typeface="Tahoma" panose="020B0604030504040204" pitchFamily="34" charset="0"/>
              </a:rPr>
              <a:t>Tööandjast FIE</a:t>
            </a:r>
            <a:r>
              <a:rPr lang="et-EE" sz="2000" dirty="0">
                <a:latin typeface="Tahoma" panose="020B0604030504040204" pitchFamily="34" charset="0"/>
                <a:ea typeface="Tahoma" panose="020B0604030504040204" pitchFamily="34" charset="0"/>
                <a:cs typeface="Tahoma" panose="020B0604030504040204" pitchFamily="34" charset="0"/>
              </a:rPr>
              <a:t>, kui ta on </a:t>
            </a:r>
            <a:r>
              <a:rPr lang="et-EE" sz="2000" b="1" dirty="0">
                <a:latin typeface="Tahoma" panose="020B0604030504040204" pitchFamily="34" charset="0"/>
                <a:ea typeface="Tahoma" panose="020B0604030504040204" pitchFamily="34" charset="0"/>
                <a:cs typeface="Tahoma" panose="020B0604030504040204" pitchFamily="34" charset="0"/>
              </a:rPr>
              <a:t>määratlenud</a:t>
            </a:r>
            <a:r>
              <a:rPr lang="et-EE" sz="2000" dirty="0">
                <a:latin typeface="Tahoma" panose="020B0604030504040204" pitchFamily="34" charset="0"/>
                <a:ea typeface="Tahoma" panose="020B0604030504040204" pitchFamily="34" charset="0"/>
                <a:cs typeface="Tahoma" panose="020B0604030504040204" pitchFamily="34" charset="0"/>
              </a:rPr>
              <a:t>, et ta </a:t>
            </a:r>
            <a:r>
              <a:rPr lang="et-EE" sz="2000" b="1" dirty="0">
                <a:latin typeface="Tahoma" panose="020B0604030504040204" pitchFamily="34" charset="0"/>
                <a:ea typeface="Tahoma" panose="020B0604030504040204" pitchFamily="34" charset="0"/>
                <a:cs typeface="Tahoma" panose="020B0604030504040204" pitchFamily="34" charset="0"/>
              </a:rPr>
              <a:t>kasutab sõiduautot oma ettevõtluses teatud % ulatuses</a:t>
            </a:r>
            <a:r>
              <a:rPr lang="et-EE" sz="2000" dirty="0">
                <a:latin typeface="Tahoma" panose="020B0604030504040204" pitchFamily="34" charset="0"/>
                <a:ea typeface="Tahoma" panose="020B0604030504040204" pitchFamily="34" charset="0"/>
                <a:cs typeface="Tahoma" panose="020B0604030504040204" pitchFamily="34" charset="0"/>
              </a:rPr>
              <a:t>, ei pea Maanteeameti liiklusregistrisse märget tegema.</a:t>
            </a:r>
          </a:p>
          <a:p>
            <a:r>
              <a:rPr lang="et-EE" sz="2000" dirty="0">
                <a:latin typeface="Tahoma" panose="020B0604030504040204" pitchFamily="34" charset="0"/>
                <a:ea typeface="Tahoma" panose="020B0604030504040204" pitchFamily="34" charset="0"/>
                <a:cs typeface="Tahoma" panose="020B0604030504040204" pitchFamily="34" charset="0"/>
              </a:rPr>
              <a:t>Märge tehakse ainult sellisel juhul, kui sõiduautot kasutatakse 100% ettevõtluses.</a:t>
            </a:r>
          </a:p>
          <a:p>
            <a:r>
              <a:rPr lang="et-EE" sz="2000" dirty="0">
                <a:latin typeface="Tahoma" panose="020B0604030504040204" pitchFamily="34" charset="0"/>
                <a:ea typeface="Tahoma" panose="020B0604030504040204" pitchFamily="34" charset="0"/>
                <a:cs typeface="Tahoma" panose="020B0604030504040204" pitchFamily="34" charset="0"/>
              </a:rPr>
              <a:t>Kui kulu on ettevõtlusega </a:t>
            </a:r>
            <a:r>
              <a:rPr lang="et-EE" sz="2000" b="1" dirty="0">
                <a:latin typeface="Tahoma" panose="020B0604030504040204" pitchFamily="34" charset="0"/>
                <a:ea typeface="Tahoma" panose="020B0604030504040204" pitchFamily="34" charset="0"/>
                <a:cs typeface="Tahoma" panose="020B0604030504040204" pitchFamily="34" charset="0"/>
              </a:rPr>
              <a:t>seotud osaliselt,</a:t>
            </a:r>
            <a:r>
              <a:rPr lang="et-EE" sz="2000" dirty="0">
                <a:latin typeface="Tahoma" panose="020B0604030504040204" pitchFamily="34" charset="0"/>
                <a:ea typeface="Tahoma" panose="020B0604030504040204" pitchFamily="34" charset="0"/>
                <a:cs typeface="Tahoma" panose="020B0604030504040204" pitchFamily="34" charset="0"/>
              </a:rPr>
              <a:t> saab seda ka maha arvata osaliselt. </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Kulu ettevõtlusega seotud osa suuruse määrab FIE ise.</a:t>
            </a:r>
            <a:r>
              <a:rPr lang="et-EE" sz="2000" dirty="0">
                <a:latin typeface="Tahoma" panose="020B0604030504040204" pitchFamily="34" charset="0"/>
                <a:ea typeface="Tahoma" panose="020B0604030504040204" pitchFamily="34" charset="0"/>
                <a:cs typeface="Tahoma" panose="020B0604030504040204" pitchFamily="34" charset="0"/>
              </a:rPr>
              <a:t> </a:t>
            </a:r>
          </a:p>
          <a:p>
            <a:r>
              <a:rPr lang="et-EE" sz="2000" dirty="0">
                <a:latin typeface="Tahoma" panose="020B0604030504040204" pitchFamily="34" charset="0"/>
                <a:ea typeface="Tahoma" panose="020B0604030504040204" pitchFamily="34" charset="0"/>
                <a:cs typeface="Tahoma" panose="020B0604030504040204" pitchFamily="34" charset="0"/>
              </a:rPr>
              <a:t>Erisoodustust maksab tööandjast FIE ainult siis, kui ta annab sõiduautot töötajale erasõitudeks kasutada.</a:t>
            </a:r>
          </a:p>
          <a:p>
            <a:pPr marL="0" indent="0">
              <a:buNone/>
            </a:pPr>
            <a:endParaRPr lang="et-E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509124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B394C-B09A-4808-A77A-0D7EB65728A4}"/>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Käibemaksukohustus</a:t>
            </a:r>
          </a:p>
        </p:txBody>
      </p:sp>
      <p:sp>
        <p:nvSpPr>
          <p:cNvPr id="3" name="Content Placeholder 2">
            <a:extLst>
              <a:ext uri="{FF2B5EF4-FFF2-40B4-BE49-F238E27FC236}">
                <a16:creationId xmlns:a16="http://schemas.microsoft.com/office/drawing/2014/main" id="{C881FA2E-13CA-4042-AAF7-90749A0610C1}"/>
              </a:ext>
            </a:extLst>
          </p:cNvPr>
          <p:cNvSpPr>
            <a:spLocks noGrp="1"/>
          </p:cNvSpPr>
          <p:nvPr>
            <p:ph idx="1"/>
          </p:nvPr>
        </p:nvSpPr>
        <p:spPr/>
        <p:txBody>
          <a:bodyPr>
            <a:normAutofit fontScale="62500" lnSpcReduction="20000"/>
          </a:bodyPr>
          <a:lstStyle/>
          <a:p>
            <a:pPr marL="0" indent="0">
              <a:buNone/>
            </a:pPr>
            <a:r>
              <a:rPr lang="et-EE" b="1" dirty="0">
                <a:latin typeface="Tahoma" panose="020B0604030504040204" pitchFamily="34" charset="0"/>
                <a:ea typeface="Tahoma" panose="020B0604030504040204" pitchFamily="34" charset="0"/>
                <a:cs typeface="Tahoma" panose="020B0604030504040204" pitchFamily="34" charset="0"/>
              </a:rPr>
              <a:t>Käibemaksukohustuslase limiit on 40000 eurot</a:t>
            </a:r>
          </a:p>
          <a:p>
            <a:r>
              <a:rPr lang="et-EE" dirty="0">
                <a:latin typeface="Tahoma" panose="020B0604030504040204" pitchFamily="34" charset="0"/>
                <a:ea typeface="Tahoma" panose="020B0604030504040204" pitchFamily="34" charset="0"/>
                <a:cs typeface="Tahoma" panose="020B0604030504040204" pitchFamily="34" charset="0"/>
              </a:rPr>
              <a:t>Endiselt on õigus esitada Maksuametile vabatahtlik käibemaksukohustuslase avaldus kui käive jääb ka alla selle limiidi.</a:t>
            </a:r>
          </a:p>
          <a:p>
            <a:pPr marL="0" indent="0" fontAlgn="base">
              <a:buNone/>
            </a:pPr>
            <a:endParaRPr lang="et-EE" b="1" dirty="0">
              <a:latin typeface="Tahoma" panose="020B0604030504040204" pitchFamily="34" charset="0"/>
              <a:ea typeface="Tahoma" panose="020B0604030504040204" pitchFamily="34" charset="0"/>
              <a:cs typeface="Tahoma" panose="020B0604030504040204" pitchFamily="34" charset="0"/>
            </a:endParaRPr>
          </a:p>
          <a:p>
            <a:pPr marL="0" indent="0" fontAlgn="base">
              <a:buNone/>
            </a:pPr>
            <a:r>
              <a:rPr lang="et-EE" b="1" dirty="0">
                <a:latin typeface="Tahoma" panose="020B0604030504040204" pitchFamily="34" charset="0"/>
                <a:ea typeface="Tahoma" panose="020B0604030504040204" pitchFamily="34" charset="0"/>
                <a:cs typeface="Tahoma" panose="020B0604030504040204" pitchFamily="34" charset="0"/>
              </a:rPr>
              <a:t>Käibemaksukohustuslasena</a:t>
            </a:r>
            <a:r>
              <a:rPr lang="et-EE" dirty="0">
                <a:latin typeface="Tahoma" panose="020B0604030504040204" pitchFamily="34" charset="0"/>
                <a:ea typeface="Tahoma" panose="020B0604030504040204" pitchFamily="34" charset="0"/>
                <a:cs typeface="Tahoma" panose="020B0604030504040204" pitchFamily="34" charset="0"/>
              </a:rPr>
              <a:t> tuleb </a:t>
            </a:r>
            <a:r>
              <a:rPr lang="et-EE" b="1" dirty="0">
                <a:latin typeface="Tahoma" panose="020B0604030504040204" pitchFamily="34" charset="0"/>
                <a:ea typeface="Tahoma" panose="020B0604030504040204" pitchFamily="34" charset="0"/>
                <a:cs typeface="Tahoma" panose="020B0604030504040204" pitchFamily="34" charset="0"/>
              </a:rPr>
              <a:t>alates registreerimise päevast</a:t>
            </a:r>
            <a:r>
              <a:rPr lang="et-EE" dirty="0">
                <a:latin typeface="Tahoma" panose="020B0604030504040204" pitchFamily="34" charset="0"/>
                <a:ea typeface="Tahoma" panose="020B0604030504040204" pitchFamily="34" charset="0"/>
                <a:cs typeface="Tahoma" panose="020B0604030504040204" pitchFamily="34" charset="0"/>
              </a:rPr>
              <a:t> täita käibemaksukohustuslase kohustusi, sh:</a:t>
            </a:r>
          </a:p>
          <a:p>
            <a:pPr fontAlgn="base"/>
            <a:r>
              <a:rPr lang="et-EE" dirty="0">
                <a:latin typeface="Tahoma" panose="020B0604030504040204" pitchFamily="34" charset="0"/>
                <a:ea typeface="Tahoma" panose="020B0604030504040204" pitchFamily="34" charset="0"/>
                <a:cs typeface="Tahoma" panose="020B0604030504040204" pitchFamily="34" charset="0"/>
              </a:rPr>
              <a:t>säilitada dokumente, pidada arvestust ning väljastada nõuetele vastavaid arveid;</a:t>
            </a:r>
          </a:p>
          <a:p>
            <a:pPr fontAlgn="base"/>
            <a:r>
              <a:rPr lang="et-EE" dirty="0">
                <a:latin typeface="Tahoma" panose="020B0604030504040204" pitchFamily="34" charset="0"/>
                <a:ea typeface="Tahoma" panose="020B0604030504040204" pitchFamily="34" charset="0"/>
                <a:cs typeface="Tahoma" panose="020B0604030504040204" pitchFamily="34" charset="0"/>
              </a:rPr>
              <a:t>esitada </a:t>
            </a:r>
            <a:r>
              <a:rPr lang="et-EE" dirty="0">
                <a:latin typeface="Tahoma" panose="020B0604030504040204" pitchFamily="34" charset="0"/>
                <a:ea typeface="Tahoma" panose="020B0604030504040204" pitchFamily="34" charset="0"/>
                <a:cs typeface="Tahoma" panose="020B0604030504040204" pitchFamily="34" charset="0"/>
                <a:hlinkClick r:id="rId2"/>
              </a:rPr>
              <a:t>e-MTAs</a:t>
            </a:r>
            <a:r>
              <a:rPr lang="et-EE" dirty="0">
                <a:latin typeface="Tahoma" panose="020B0604030504040204" pitchFamily="34" charset="0"/>
                <a:ea typeface="Tahoma" panose="020B0604030504040204" pitchFamily="34" charset="0"/>
                <a:cs typeface="Tahoma" panose="020B0604030504040204" pitchFamily="34" charset="0"/>
              </a:rPr>
              <a:t> iga kuu 10. kuupäevaks tulu- ja sotsiaalmaksu, kohustusliku kogumispensioni makse ja tööstuskindlustusmakse deklaratsiooni (vorm TSD), kui on tasutud töötasu;</a:t>
            </a:r>
          </a:p>
          <a:p>
            <a:pPr fontAlgn="base"/>
            <a:r>
              <a:rPr lang="et-EE" dirty="0">
                <a:latin typeface="Tahoma" panose="020B0604030504040204" pitchFamily="34" charset="0"/>
                <a:ea typeface="Tahoma" panose="020B0604030504040204" pitchFamily="34" charset="0"/>
                <a:cs typeface="Tahoma" panose="020B0604030504040204" pitchFamily="34" charset="0"/>
              </a:rPr>
              <a:t>tasuda maksud ja maksed esitatud TSD alusel iga kuu 10. kuupäevaks;</a:t>
            </a:r>
          </a:p>
          <a:p>
            <a:pPr fontAlgn="base"/>
            <a:r>
              <a:rPr lang="et-EE" dirty="0">
                <a:latin typeface="Tahoma" panose="020B0604030504040204" pitchFamily="34" charset="0"/>
                <a:ea typeface="Tahoma" panose="020B0604030504040204" pitchFamily="34" charset="0"/>
                <a:cs typeface="Tahoma" panose="020B0604030504040204" pitchFamily="34" charset="0"/>
              </a:rPr>
              <a:t>lisada võõrandatava kauba või osutatava teenuse maksustatavale väärtusele käibemaksu;</a:t>
            </a:r>
          </a:p>
          <a:p>
            <a:pPr marL="0" indent="0">
              <a:buNone/>
            </a:pPr>
            <a:endParaRPr lang="et-EE" dirty="0"/>
          </a:p>
        </p:txBody>
      </p:sp>
    </p:spTree>
    <p:extLst>
      <p:ext uri="{BB962C8B-B14F-4D97-AF65-F5344CB8AC3E}">
        <p14:creationId xmlns:p14="http://schemas.microsoft.com/office/powerpoint/2010/main" val="291961777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A401B-32A8-4FAB-B7FE-5CF772C9BDEA}"/>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0EB57579-1BBD-4701-B770-36EF5B0E89FE}"/>
              </a:ext>
            </a:extLst>
          </p:cNvPr>
          <p:cNvSpPr>
            <a:spLocks noGrp="1"/>
          </p:cNvSpPr>
          <p:nvPr>
            <p:ph idx="1"/>
          </p:nvPr>
        </p:nvSpPr>
        <p:spPr/>
        <p:txBody>
          <a:bodyPr>
            <a:noAutofit/>
          </a:bodyPr>
          <a:lstStyle/>
          <a:p>
            <a:pPr fontAlgn="base"/>
            <a:r>
              <a:rPr lang="et-EE" sz="1800" b="1" dirty="0">
                <a:latin typeface="Tahoma" panose="020B0604030504040204" pitchFamily="34" charset="0"/>
                <a:ea typeface="Tahoma" panose="020B0604030504040204" pitchFamily="34" charset="0"/>
                <a:cs typeface="Tahoma" panose="020B0604030504040204" pitchFamily="34" charset="0"/>
              </a:rPr>
              <a:t>käibemaksukohustuslasena on õigus oma käibemaksukohustusest maha arvata samal maksustamisperioodil maksustatava käibe tarbeks ostetud kaupadelt ja teenustelt tasumisele kuuluv käibemaks </a:t>
            </a:r>
            <a:r>
              <a:rPr lang="et-EE" sz="1800" dirty="0">
                <a:latin typeface="Tahoma" panose="020B0604030504040204" pitchFamily="34" charset="0"/>
                <a:ea typeface="Tahoma" panose="020B0604030504040204" pitchFamily="34" charset="0"/>
                <a:cs typeface="Tahoma" panose="020B0604030504040204" pitchFamily="34" charset="0"/>
              </a:rPr>
              <a:t>(sisendkäibemaks).</a:t>
            </a:r>
            <a:br>
              <a:rPr lang="et-EE" sz="1800" dirty="0">
                <a:latin typeface="Tahoma" panose="020B0604030504040204" pitchFamily="34" charset="0"/>
                <a:ea typeface="Tahoma" panose="020B0604030504040204" pitchFamily="34" charset="0"/>
                <a:cs typeface="Tahoma" panose="020B0604030504040204" pitchFamily="34" charset="0"/>
              </a:rPr>
            </a:br>
            <a:r>
              <a:rPr lang="et-EE" sz="1800" dirty="0">
                <a:latin typeface="Tahoma" panose="020B0604030504040204" pitchFamily="34" charset="0"/>
                <a:ea typeface="Tahoma" panose="020B0604030504040204" pitchFamily="34" charset="0"/>
                <a:cs typeface="Tahoma" panose="020B0604030504040204" pitchFamily="34" charset="0"/>
              </a:rPr>
              <a:t>Kui ettevõtlus puudub või kui kaubad ja teenused on soetatud maksuvaba käibe tarbeks, siis sisendkäibemaksu maha arvata ei saa.</a:t>
            </a:r>
          </a:p>
          <a:p>
            <a:pPr fontAlgn="base"/>
            <a:r>
              <a:rPr lang="et-EE" sz="1800" dirty="0">
                <a:latin typeface="Tahoma" panose="020B0604030504040204" pitchFamily="34" charset="0"/>
                <a:ea typeface="Tahoma" panose="020B0604030504040204" pitchFamily="34" charset="0"/>
                <a:cs typeface="Tahoma" panose="020B0604030504040204" pitchFamily="34" charset="0"/>
              </a:rPr>
              <a:t>arvutada tasumisele kuuluva käibemaksusumma;</a:t>
            </a:r>
          </a:p>
          <a:p>
            <a:pPr fontAlgn="base"/>
            <a:r>
              <a:rPr lang="et-EE" sz="1800" dirty="0">
                <a:latin typeface="Tahoma" panose="020B0604030504040204" pitchFamily="34" charset="0"/>
                <a:ea typeface="Tahoma" panose="020B0604030504040204" pitchFamily="34" charset="0"/>
                <a:cs typeface="Tahoma" panose="020B0604030504040204" pitchFamily="34" charset="0"/>
              </a:rPr>
              <a:t>esitada iga kuu 20. kuupäevaks käibedeklaratsiooni (vorm KMD) ja selle lisa (vorm KMD INF). Käibedeklaratsiooni lisal kajastatakse juriidilisele isikule, füüsilisest isikust ettevõtjale ning riigi-, valla- ja linnaasutusele väljastatud ning nendelt saadud arvete andmed, kui arve või arvete kogusumma ilma käibemaksuta on maksustamisperioodil ühe tehingupartneri kohta vähemalt 1000 eurot;</a:t>
            </a:r>
          </a:p>
          <a:p>
            <a:pPr fontAlgn="base"/>
            <a:r>
              <a:rPr lang="et-EE" sz="1800" dirty="0">
                <a:latin typeface="Tahoma" panose="020B0604030504040204" pitchFamily="34" charset="0"/>
                <a:ea typeface="Tahoma" panose="020B0604030504040204" pitchFamily="34" charset="0"/>
                <a:cs typeface="Tahoma" panose="020B0604030504040204" pitchFamily="34" charset="0"/>
              </a:rPr>
              <a:t>kui müüte kaupu või osutate teatud teenuseid teiste Euroopa Liidu riikide käibemaksukohustuslastele, siis peate esitama iga kuu 20. kuupäevaks ühendusesisese käibe aruande (vorm VD).</a:t>
            </a:r>
          </a:p>
        </p:txBody>
      </p:sp>
    </p:spTree>
    <p:extLst>
      <p:ext uri="{BB962C8B-B14F-4D97-AF65-F5344CB8AC3E}">
        <p14:creationId xmlns:p14="http://schemas.microsoft.com/office/powerpoint/2010/main" val="118049301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Sisu kohatäide 2"/>
          <p:cNvSpPr>
            <a:spLocks noGrp="1"/>
          </p:cNvSpPr>
          <p:nvPr>
            <p:ph idx="1"/>
          </p:nvPr>
        </p:nvSpPr>
        <p:spPr/>
        <p:txBody>
          <a:bodyPr>
            <a:noAutofit/>
          </a:bodyPr>
          <a:lstStyle/>
          <a:p>
            <a:pPr marL="0" indent="0">
              <a:buNone/>
            </a:pPr>
            <a:r>
              <a:rPr lang="et-EE" sz="1800" b="1" dirty="0">
                <a:latin typeface="Tahoma" panose="020B0604030504040204" pitchFamily="34" charset="0"/>
                <a:ea typeface="Tahoma" panose="020B0604030504040204" pitchFamily="34" charset="0"/>
                <a:cs typeface="Tahoma" panose="020B0604030504040204" pitchFamily="34" charset="0"/>
              </a:rPr>
              <a:t>Käibemaks</a:t>
            </a:r>
          </a:p>
          <a:p>
            <a:r>
              <a:rPr lang="et-EE" sz="1800" b="1" dirty="0">
                <a:latin typeface="Tahoma" panose="020B0604030504040204" pitchFamily="34" charset="0"/>
                <a:ea typeface="Tahoma" panose="020B0604030504040204" pitchFamily="34" charset="0"/>
                <a:cs typeface="Tahoma" panose="020B0604030504040204" pitchFamily="34" charset="0"/>
              </a:rPr>
              <a:t>Põhivara sisendkäibemaksu ümberarvestus registrist kustutamisel </a:t>
            </a:r>
            <a:r>
              <a:rPr lang="et-EE" sz="1800" dirty="0">
                <a:latin typeface="Tahoma" panose="020B0604030504040204" pitchFamily="34" charset="0"/>
                <a:ea typeface="Tahoma" panose="020B0604030504040204" pitchFamily="34" charset="0"/>
                <a:cs typeface="Tahoma" panose="020B0604030504040204" pitchFamily="34" charset="0"/>
              </a:rPr>
              <a:t>(rahandusministri 30.03.2004. a määruse nr 39 § 3¹ muudatus)</a:t>
            </a:r>
          </a:p>
          <a:p>
            <a:r>
              <a:rPr lang="et-EE" sz="1800" dirty="0">
                <a:latin typeface="Tahoma" panose="020B0604030504040204" pitchFamily="34" charset="0"/>
                <a:ea typeface="Tahoma" panose="020B0604030504040204" pitchFamily="34" charset="0"/>
                <a:cs typeface="Tahoma" panose="020B0604030504040204" pitchFamily="34" charset="0"/>
              </a:rPr>
              <a:t>Kui ettevõtja käibemaksukohustuslaste registrist kustutatakse ja tal on veel võõrandamata põhivara, mille sisendkäibemaksu korrigeerimise periood ei ole lõppenud – siis peab ta registrist kustutamise kuul tegema selle põhivara sisendkäibemaksu viimase korrigeerimise, võttes seejuures arvesse kogu korrigeerimisperioodi lõpuni jäänud ajavahemiku.</a:t>
            </a:r>
          </a:p>
          <a:p>
            <a:r>
              <a:rPr lang="et-EE" sz="1800" dirty="0">
                <a:latin typeface="Tahoma" panose="020B0604030504040204" pitchFamily="34" charset="0"/>
                <a:ea typeface="Tahoma" panose="020B0604030504040204" pitchFamily="34" charset="0"/>
                <a:cs typeface="Tahoma" panose="020B0604030504040204" pitchFamily="34" charset="0"/>
              </a:rPr>
              <a:t>Alates 01.01.2018 võetakse korrigeerimisel registrist kustutamise aasta osas kuni registrist kustutamiseni aluseks põhivara tegelik maksustatava käibe tarbeks kasutamine ja ainult ajavahemik alates registrist kustutamise kuust kuni korrigeerimisperioodi lõpuni loetakse perioodiks, mil põhivara ei kasutata maksustatava käibe tarbeks (varem loeti kogu registrist kustutamise aasta perioodiks, mil põhivara ei kasutatud maksustatava käibe tarbeks.</a:t>
            </a:r>
            <a:endParaRPr lang="et-EE" sz="18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8376712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2800" b="1" dirty="0">
                <a:latin typeface="Tahoma" panose="020B0604030504040204" pitchFamily="34" charset="0"/>
                <a:ea typeface="Tahoma" panose="020B0604030504040204" pitchFamily="34" charset="0"/>
                <a:cs typeface="Tahoma" panose="020B0604030504040204" pitchFamily="34" charset="0"/>
              </a:rPr>
              <a:t>Vara võõrandamine</a:t>
            </a:r>
          </a:p>
        </p:txBody>
      </p:sp>
      <p:sp>
        <p:nvSpPr>
          <p:cNvPr id="3" name="Sisu kohatäide 2"/>
          <p:cNvSpPr>
            <a:spLocks noGrp="1"/>
          </p:cNvSpPr>
          <p:nvPr>
            <p:ph idx="1"/>
          </p:nvPr>
        </p:nvSpPr>
        <p:spPr/>
        <p:txBody>
          <a:bodyPr>
            <a:normAutofit/>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Tulu ettevõtluses kasutatud vara võõrandamisest</a:t>
            </a:r>
          </a:p>
          <a:p>
            <a:r>
              <a:rPr lang="et-EE" sz="2000" dirty="0">
                <a:latin typeface="Tahoma" panose="020B0604030504040204" pitchFamily="34" charset="0"/>
                <a:ea typeface="Tahoma" panose="020B0604030504040204" pitchFamily="34" charset="0"/>
                <a:cs typeface="Tahoma" panose="020B0604030504040204" pitchFamily="34" charset="0"/>
              </a:rPr>
              <a:t>näidatakse tulumaksuseaduse § 15 lõikes 1 nimetatud ja ettevõtluses kasutatud vara, kaasa arvatud broneeringu kui varalise õiguse võõrandamisest saadud tulu. </a:t>
            </a:r>
          </a:p>
          <a:p>
            <a:r>
              <a:rPr lang="et-EE" sz="2000" dirty="0">
                <a:latin typeface="Tahoma" panose="020B0604030504040204" pitchFamily="34" charset="0"/>
                <a:ea typeface="Tahoma" panose="020B0604030504040204" pitchFamily="34" charset="0"/>
                <a:cs typeface="Tahoma" panose="020B0604030504040204" pitchFamily="34" charset="0"/>
              </a:rPr>
              <a:t>Kinnisasja võõrandamisel või oma kinnisasjalt raieõiguse võõrandamise korral märkida </a:t>
            </a:r>
            <a:r>
              <a:rPr lang="et-EE" sz="2000" dirty="0" err="1">
                <a:latin typeface="Tahoma" panose="020B0604030504040204" pitchFamily="34" charset="0"/>
                <a:ea typeface="Tahoma" panose="020B0604030504040204" pitchFamily="34" charset="0"/>
                <a:cs typeface="Tahoma" panose="020B0604030504040204" pitchFamily="34" charset="0"/>
              </a:rPr>
              <a:t>kinnistu(te</a:t>
            </a:r>
            <a:r>
              <a:rPr lang="et-EE" sz="2000" dirty="0">
                <a:latin typeface="Tahoma" panose="020B0604030504040204" pitchFamily="34" charset="0"/>
                <a:ea typeface="Tahoma" panose="020B0604030504040204" pitchFamily="34" charset="0"/>
                <a:cs typeface="Tahoma" panose="020B0604030504040204" pitchFamily="34" charset="0"/>
              </a:rPr>
              <a:t>) </a:t>
            </a:r>
            <a:r>
              <a:rPr lang="et-EE" sz="2000" dirty="0" err="1">
                <a:latin typeface="Tahoma" panose="020B0604030504040204" pitchFamily="34" charset="0"/>
                <a:ea typeface="Tahoma" panose="020B0604030504040204" pitchFamily="34" charset="0"/>
                <a:cs typeface="Tahoma" panose="020B0604030504040204" pitchFamily="34" charset="0"/>
              </a:rPr>
              <a:t>number(rid</a:t>
            </a:r>
            <a:r>
              <a:rPr lang="et-EE" sz="2000" dirty="0">
                <a:latin typeface="Tahoma" panose="020B0604030504040204" pitchFamily="34" charset="0"/>
                <a:ea typeface="Tahoma" panose="020B0604030504040204" pitchFamily="34" charset="0"/>
                <a:cs typeface="Tahoma" panose="020B0604030504040204" pitchFamily="34" charset="0"/>
              </a:rPr>
              <a:t>).</a:t>
            </a:r>
          </a:p>
          <a:p>
            <a:r>
              <a:rPr lang="et-EE" sz="2000" dirty="0">
                <a:latin typeface="Tahoma" panose="020B0604030504040204" pitchFamily="34" charset="0"/>
                <a:ea typeface="Tahoma" panose="020B0604030504040204" pitchFamily="34" charset="0"/>
                <a:cs typeface="Tahoma" panose="020B0604030504040204" pitchFamily="34" charset="0"/>
              </a:rPr>
              <a:t>Kui füüsilisest isikust ettevõtja on võõrandanud vara, mille soetamismaksumus on ettevõtlustulust maha arvatud või mis on saadud teiselt füüsilisest isikust ettevõtjalt § 37 lõikes 7 sätestatud korras (ettevõtte üleandmise või pärimise käigus), siis loetakse selle vara müügihind või vahetuse teel saadud vara turuhind tema ettevõtlustuluks.</a:t>
            </a:r>
          </a:p>
          <a:p>
            <a:endParaRPr lang="et-EE" dirty="0"/>
          </a:p>
        </p:txBody>
      </p:sp>
    </p:spTree>
    <p:extLst>
      <p:ext uri="{BB962C8B-B14F-4D97-AF65-F5344CB8AC3E}">
        <p14:creationId xmlns:p14="http://schemas.microsoft.com/office/powerpoint/2010/main" val="2114322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2800" b="1" dirty="0">
                <a:latin typeface="Tahoma" panose="020B0604030504040204" pitchFamily="34" charset="0"/>
                <a:ea typeface="Tahoma" panose="020B0604030504040204" pitchFamily="34" charset="0"/>
                <a:cs typeface="Tahoma" panose="020B0604030504040204" pitchFamily="34" charset="0"/>
              </a:rPr>
              <a:t>Vara isiklikku tarbimisse</a:t>
            </a:r>
          </a:p>
        </p:txBody>
      </p:sp>
      <p:sp>
        <p:nvSpPr>
          <p:cNvPr id="3" name="Sisu kohatäide 2"/>
          <p:cNvSpPr>
            <a:spLocks noGrp="1"/>
          </p:cNvSpPr>
          <p:nvPr>
            <p:ph idx="1"/>
          </p:nvPr>
        </p:nvSpPr>
        <p:spPr/>
        <p:txBody>
          <a:bodyPr>
            <a:noAutofit/>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Vara isiklikku tarbimisse võtmine</a:t>
            </a:r>
          </a:p>
          <a:p>
            <a:r>
              <a:rPr lang="et-EE" sz="2000" dirty="0">
                <a:latin typeface="Tahoma" panose="020B0604030504040204" pitchFamily="34" charset="0"/>
                <a:ea typeface="Tahoma" panose="020B0604030504040204" pitchFamily="34" charset="0"/>
                <a:cs typeface="Tahoma" panose="020B0604030504040204" pitchFamily="34" charset="0"/>
              </a:rPr>
              <a:t>näidatakse ettevõtluses kasutatava vara turuhind, kui selle vara soetamismaksumus on kuludesse kantud ning vara võeti isiklikku tarbimisse nii ettevõtlusega tegelemise ajal kui ka ettevõtluse lõpetamisel. </a:t>
            </a:r>
          </a:p>
          <a:p>
            <a:r>
              <a:rPr lang="et-EE" sz="2000" dirty="0">
                <a:latin typeface="Tahoma" panose="020B0604030504040204" pitchFamily="34" charset="0"/>
                <a:ea typeface="Tahoma" panose="020B0604030504040204" pitchFamily="34" charset="0"/>
                <a:cs typeface="Tahoma" panose="020B0604030504040204" pitchFamily="34" charset="0"/>
              </a:rPr>
              <a:t>Vara hilisema võõrandamise korral loetakse vara soetamismaksumuseks ettevõtlustulule lisatud summa (tulumaksuseaduse § 37 lõige 4).</a:t>
            </a:r>
          </a:p>
          <a:p>
            <a:r>
              <a:rPr lang="et-EE" sz="2000" dirty="0">
                <a:latin typeface="Tahoma" panose="020B0604030504040204" pitchFamily="34" charset="0"/>
                <a:ea typeface="Tahoma" panose="020B0604030504040204" pitchFamily="34" charset="0"/>
                <a:cs typeface="Tahoma" panose="020B0604030504040204" pitchFamily="34" charset="0"/>
              </a:rPr>
              <a:t>Kui füüsilisest isikust ettevõtja tegevus on vastavalt äriseadustikus ning notari ja kohtutäituri tegevus vastavalt maksukorralduse seaduses sätestatule peatatud rohkem kui 12 kuuks, </a:t>
            </a:r>
          </a:p>
          <a:p>
            <a:pPr marL="0" indent="0">
              <a:buNone/>
            </a:pPr>
            <a:endParaRPr lang="et-E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3735470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Sisu kohatäide 2"/>
          <p:cNvSpPr>
            <a:spLocks noGrp="1"/>
          </p:cNvSpPr>
          <p:nvPr>
            <p:ph idx="1"/>
          </p:nvPr>
        </p:nvSpPr>
        <p:spPr/>
        <p:txBody>
          <a:bodyPr>
            <a:norm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    loetakse, et vara on võetud isiklikku tarbimisse, kui maksumaksja on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    vara soetamismaksumuse oma ettevõtlustulust maha arvanud või  kui vara on omandatud tulumaksuseaduse § 37 lõikes 7 sätestatud korras (ettevõtte üleandmise või pärimise käigus).</a:t>
            </a:r>
          </a:p>
          <a:p>
            <a:r>
              <a:rPr lang="et-EE" sz="2000" dirty="0">
                <a:latin typeface="Tahoma" panose="020B0604030504040204" pitchFamily="34" charset="0"/>
                <a:ea typeface="Tahoma" panose="020B0604030504040204" pitchFamily="34" charset="0"/>
                <a:cs typeface="Tahoma" panose="020B0604030504040204" pitchFamily="34" charset="0"/>
              </a:rPr>
              <a:t>Isiklikku tarbimisse võtmiseks ei loeta füüsilisest isikust ettevõtja ettevõtte hulka kuulunud vara üleandmist või pärandamist isikule, kes jätkab ettevõtte tegevust (tulumaksuseaduse § 37 lõige 7). </a:t>
            </a:r>
          </a:p>
          <a:p>
            <a:r>
              <a:rPr lang="et-EE" sz="2000" dirty="0">
                <a:latin typeface="Tahoma" panose="020B0604030504040204" pitchFamily="34" charset="0"/>
                <a:ea typeface="Tahoma" panose="020B0604030504040204" pitchFamily="34" charset="0"/>
                <a:cs typeface="Tahoma" panose="020B0604030504040204" pitchFamily="34" charset="0"/>
              </a:rPr>
              <a:t>Vara üleandmisel maksuvabastuse rakendamiseks täidetakse vormi E lisa. </a:t>
            </a:r>
          </a:p>
          <a:p>
            <a:r>
              <a:rPr lang="et-EE" sz="2000" dirty="0">
                <a:latin typeface="Tahoma" panose="020B0604030504040204" pitchFamily="34" charset="0"/>
                <a:ea typeface="Tahoma" panose="020B0604030504040204" pitchFamily="34" charset="0"/>
                <a:cs typeface="Tahoma" panose="020B0604030504040204" pitchFamily="34" charset="0"/>
              </a:rPr>
              <a:t>Pärandina saadud vara soetamismaksumuseks loetakse üksnes pärija tehtud kulud.</a:t>
            </a:r>
          </a:p>
          <a:p>
            <a:endParaRPr lang="et-E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7082315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Toetused ja hüvitised, mis on saadud seoses ettevõtlusega</a:t>
            </a:r>
          </a:p>
        </p:txBody>
      </p:sp>
      <p:sp>
        <p:nvSpPr>
          <p:cNvPr id="3" name="Sisu kohatäide 2"/>
          <p:cNvSpPr>
            <a:spLocks noGrp="1"/>
          </p:cNvSpPr>
          <p:nvPr>
            <p:ph idx="1"/>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Kui toetust saab füüsilisest isikust ettevõtja </a:t>
            </a:r>
            <a:r>
              <a:rPr lang="et-EE" sz="2000" dirty="0">
                <a:latin typeface="Tahoma" panose="020B0604030504040204" pitchFamily="34" charset="0"/>
                <a:ea typeface="Tahoma" panose="020B0604030504040204" pitchFamily="34" charset="0"/>
                <a:cs typeface="Tahoma" panose="020B0604030504040204" pitchFamily="34" charset="0"/>
              </a:rPr>
              <a:t>(FIE) </a:t>
            </a:r>
            <a:r>
              <a:rPr lang="et-EE" sz="2000" b="1" dirty="0">
                <a:latin typeface="Tahoma" panose="020B0604030504040204" pitchFamily="34" charset="0"/>
                <a:ea typeface="Tahoma" panose="020B0604030504040204" pitchFamily="34" charset="0"/>
                <a:cs typeface="Tahoma" panose="020B0604030504040204" pitchFamily="34" charset="0"/>
              </a:rPr>
              <a:t>seoses</a:t>
            </a:r>
            <a:r>
              <a:rPr lang="et-EE" sz="2000" dirty="0">
                <a:latin typeface="Tahoma" panose="020B0604030504040204" pitchFamily="34" charset="0"/>
                <a:ea typeface="Tahoma" panose="020B0604030504040204" pitchFamily="34" charset="0"/>
                <a:cs typeface="Tahoma" panose="020B0604030504040204" pitchFamily="34" charset="0"/>
              </a:rPr>
              <a:t> oma </a:t>
            </a:r>
            <a:r>
              <a:rPr lang="et-EE" sz="2000" b="1" dirty="0">
                <a:latin typeface="Tahoma" panose="020B0604030504040204" pitchFamily="34" charset="0"/>
                <a:ea typeface="Tahoma" panose="020B0604030504040204" pitchFamily="34" charset="0"/>
                <a:cs typeface="Tahoma" panose="020B0604030504040204" pitchFamily="34" charset="0"/>
              </a:rPr>
              <a:t>ettevõtlusega</a:t>
            </a:r>
            <a:r>
              <a:rPr lang="et-EE" sz="2000" dirty="0">
                <a:latin typeface="Tahoma" panose="020B0604030504040204" pitchFamily="34" charset="0"/>
                <a:ea typeface="Tahoma" panose="020B0604030504040204" pitchFamily="34" charset="0"/>
                <a:cs typeface="Tahoma" panose="020B0604030504040204" pitchFamily="34" charset="0"/>
              </a:rPr>
              <a:t>, siis FIE võtab saadud toetuse arvesse oma ettevõtluse tuludes (deklareerib </a:t>
            </a:r>
            <a:r>
              <a:rPr lang="et-EE" sz="2000" dirty="0">
                <a:latin typeface="Tahoma" panose="020B0604030504040204" pitchFamily="34" charset="0"/>
                <a:ea typeface="Tahoma" panose="020B0604030504040204" pitchFamily="34" charset="0"/>
                <a:cs typeface="Tahoma" panose="020B0604030504040204" pitchFamily="34" charset="0"/>
                <a:hlinkClick r:id="rId2"/>
              </a:rPr>
              <a:t>residendist füüsilise isiku tuludeklaratsiooni vormil E</a:t>
            </a:r>
            <a:r>
              <a:rPr lang="et-EE" sz="2000" dirty="0">
                <a:latin typeface="Tahoma" panose="020B0604030504040204" pitchFamily="34" charset="0"/>
                <a:ea typeface="Tahoma" panose="020B0604030504040204" pitchFamily="34" charset="0"/>
                <a:cs typeface="Tahoma" panose="020B0604030504040204" pitchFamily="34" charset="0"/>
              </a:rPr>
              <a:t>) ning </a:t>
            </a:r>
            <a:r>
              <a:rPr lang="et-EE" sz="2000" b="1" dirty="0">
                <a:latin typeface="Tahoma" panose="020B0604030504040204" pitchFamily="34" charset="0"/>
                <a:ea typeface="Tahoma" panose="020B0604030504040204" pitchFamily="34" charset="0"/>
                <a:cs typeface="Tahoma" panose="020B0604030504040204" pitchFamily="34" charset="0"/>
              </a:rPr>
              <a:t>FIE saab tulust </a:t>
            </a:r>
            <a:r>
              <a:rPr lang="et-EE" sz="2000" dirty="0">
                <a:latin typeface="Tahoma" panose="020B0604030504040204" pitchFamily="34" charset="0"/>
                <a:ea typeface="Tahoma" panose="020B0604030504040204" pitchFamily="34" charset="0"/>
                <a:cs typeface="Tahoma" panose="020B0604030504040204" pitchFamily="34" charset="0"/>
              </a:rPr>
              <a:t>(sh saadud toetusest) </a:t>
            </a:r>
            <a:r>
              <a:rPr lang="et-EE" sz="2000" b="1" dirty="0">
                <a:latin typeface="Tahoma" panose="020B0604030504040204" pitchFamily="34" charset="0"/>
                <a:ea typeface="Tahoma" panose="020B0604030504040204" pitchFamily="34" charset="0"/>
                <a:cs typeface="Tahoma" panose="020B0604030504040204" pitchFamily="34" charset="0"/>
              </a:rPr>
              <a:t>tehtud kulud maha arvata</a:t>
            </a:r>
            <a:r>
              <a:rPr lang="et-EE" sz="2000" dirty="0">
                <a:latin typeface="Tahoma" panose="020B0604030504040204" pitchFamily="34" charset="0"/>
                <a:ea typeface="Tahoma" panose="020B0604030504040204" pitchFamily="34" charset="0"/>
                <a:cs typeface="Tahoma" panose="020B0604030504040204" pitchFamily="34" charset="0"/>
              </a:rPr>
              <a:t>.</a:t>
            </a:r>
            <a:br>
              <a:rPr lang="et-EE" sz="2000" dirty="0">
                <a:latin typeface="Tahoma" panose="020B0604030504040204" pitchFamily="34" charset="0"/>
                <a:ea typeface="Tahoma" panose="020B0604030504040204" pitchFamily="34" charset="0"/>
                <a:cs typeface="Tahoma" panose="020B0604030504040204" pitchFamily="34" charset="0"/>
              </a:rPr>
            </a:br>
            <a:br>
              <a:rPr lang="et-EE" sz="2000" dirty="0">
                <a:latin typeface="Tahoma" panose="020B0604030504040204" pitchFamily="34" charset="0"/>
                <a:ea typeface="Tahoma" panose="020B0604030504040204" pitchFamily="34" charset="0"/>
                <a:cs typeface="Tahoma" panose="020B0604030504040204" pitchFamily="34" charset="0"/>
              </a:rPr>
            </a:br>
            <a:r>
              <a:rPr lang="et-EE" sz="2000" b="1" dirty="0">
                <a:latin typeface="Tahoma" panose="020B0604030504040204" pitchFamily="34" charset="0"/>
                <a:ea typeface="Tahoma" panose="020B0604030504040204" pitchFamily="34" charset="0"/>
                <a:cs typeface="Tahoma" panose="020B0604030504040204" pitchFamily="34" charset="0"/>
              </a:rPr>
              <a:t>Pindalapõhiste toetuste puhul saab maksustamisel lähtuda sellest kas maatükk</a:t>
            </a:r>
            <a:r>
              <a:rPr lang="et-EE" sz="2000" dirty="0">
                <a:latin typeface="Tahoma" panose="020B0604030504040204" pitchFamily="34" charset="0"/>
                <a:ea typeface="Tahoma" panose="020B0604030504040204" pitchFamily="34" charset="0"/>
                <a:cs typeface="Tahoma" panose="020B0604030504040204" pitchFamily="34" charset="0"/>
              </a:rPr>
              <a:t>, millele toetust taotletakse </a:t>
            </a:r>
            <a:r>
              <a:rPr lang="et-EE" sz="2000" b="1" dirty="0">
                <a:latin typeface="Tahoma" panose="020B0604030504040204" pitchFamily="34" charset="0"/>
                <a:ea typeface="Tahoma" panose="020B0604030504040204" pitchFamily="34" charset="0"/>
                <a:cs typeface="Tahoma" panose="020B0604030504040204" pitchFamily="34" charset="0"/>
              </a:rPr>
              <a:t>on ettevõtluses kasutuses</a:t>
            </a:r>
            <a:r>
              <a:rPr lang="et-EE" sz="2000" dirty="0">
                <a:latin typeface="Tahoma" panose="020B0604030504040204" pitchFamily="34" charset="0"/>
                <a:ea typeface="Tahoma" panose="020B0604030504040204" pitchFamily="34" charset="0"/>
                <a:cs typeface="Tahoma" panose="020B0604030504040204" pitchFamily="34" charset="0"/>
              </a:rPr>
              <a:t>. </a:t>
            </a:r>
          </a:p>
          <a:p>
            <a:r>
              <a:rPr lang="et-EE" sz="2000" dirty="0">
                <a:latin typeface="Tahoma" panose="020B0604030504040204" pitchFamily="34" charset="0"/>
                <a:ea typeface="Tahoma" panose="020B0604030504040204" pitchFamily="34" charset="0"/>
                <a:cs typeface="Tahoma" panose="020B0604030504040204" pitchFamily="34" charset="0"/>
              </a:rPr>
              <a:t>Kui </a:t>
            </a:r>
            <a:r>
              <a:rPr lang="et-EE" sz="2000" b="1" dirty="0">
                <a:latin typeface="Tahoma" panose="020B0604030504040204" pitchFamily="34" charset="0"/>
                <a:ea typeface="Tahoma" panose="020B0604030504040204" pitchFamily="34" charset="0"/>
                <a:cs typeface="Tahoma" panose="020B0604030504040204" pitchFamily="34" charset="0"/>
              </a:rPr>
              <a:t>toetust saadakse vastavalt loomade arvule</a:t>
            </a:r>
            <a:r>
              <a:rPr lang="et-EE" sz="2000" dirty="0">
                <a:latin typeface="Tahoma" panose="020B0604030504040204" pitchFamily="34" charset="0"/>
                <a:ea typeface="Tahoma" panose="020B0604030504040204" pitchFamily="34" charset="0"/>
                <a:cs typeface="Tahoma" panose="020B0604030504040204" pitchFamily="34" charset="0"/>
              </a:rPr>
              <a:t>, saab lähtuda sellest, </a:t>
            </a:r>
            <a:r>
              <a:rPr lang="et-EE" sz="2000" b="1" dirty="0">
                <a:latin typeface="Tahoma" panose="020B0604030504040204" pitchFamily="34" charset="0"/>
                <a:ea typeface="Tahoma" panose="020B0604030504040204" pitchFamily="34" charset="0"/>
                <a:cs typeface="Tahoma" panose="020B0604030504040204" pitchFamily="34" charset="0"/>
              </a:rPr>
              <a:t>kas loomi kasvatatakse toodangu </a:t>
            </a:r>
            <a:r>
              <a:rPr lang="et-EE" sz="2000" dirty="0">
                <a:latin typeface="Tahoma" panose="020B0604030504040204" pitchFamily="34" charset="0"/>
                <a:ea typeface="Tahoma" panose="020B0604030504040204" pitchFamily="34" charset="0"/>
                <a:cs typeface="Tahoma" panose="020B0604030504040204" pitchFamily="34" charset="0"/>
              </a:rPr>
              <a:t>(nt piim, liha, vill, nahad jm) müügist saadava tulu eesmärgil.</a:t>
            </a:r>
            <a:br>
              <a:rPr lang="et-EE" sz="2000" dirty="0">
                <a:latin typeface="Tahoma" panose="020B0604030504040204" pitchFamily="34" charset="0"/>
                <a:ea typeface="Tahoma" panose="020B0604030504040204" pitchFamily="34" charset="0"/>
                <a:cs typeface="Tahoma" panose="020B0604030504040204" pitchFamily="34" charset="0"/>
              </a:rPr>
            </a:br>
            <a:endParaRPr lang="et-E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971838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fi-FI" sz="2400" b="1" dirty="0" err="1">
                <a:latin typeface="Tahoma" panose="020B0604030504040204" pitchFamily="34" charset="0"/>
                <a:ea typeface="Tahoma" panose="020B0604030504040204" pitchFamily="34" charset="0"/>
                <a:cs typeface="Tahoma" panose="020B0604030504040204" pitchFamily="34" charset="0"/>
              </a:rPr>
              <a:t>Millest</a:t>
            </a:r>
            <a:r>
              <a:rPr lang="fi-FI" sz="2400" b="1" dirty="0">
                <a:latin typeface="Tahoma" panose="020B0604030504040204" pitchFamily="34" charset="0"/>
                <a:ea typeface="Tahoma" panose="020B0604030504040204" pitchFamily="34" charset="0"/>
                <a:cs typeface="Tahoma" panose="020B0604030504040204" pitchFamily="34" charset="0"/>
              </a:rPr>
              <a:t> </a:t>
            </a:r>
            <a:r>
              <a:rPr lang="fi-FI" sz="2400" b="1" dirty="0" err="1">
                <a:latin typeface="Tahoma" panose="020B0604030504040204" pitchFamily="34" charset="0"/>
                <a:ea typeface="Tahoma" panose="020B0604030504040204" pitchFamily="34" charset="0"/>
                <a:cs typeface="Tahoma" panose="020B0604030504040204" pitchFamily="34" charset="0"/>
              </a:rPr>
              <a:t>lähtub</a:t>
            </a:r>
            <a:r>
              <a:rPr lang="fi-FI" sz="2400" b="1" dirty="0">
                <a:latin typeface="Tahoma" panose="020B0604030504040204" pitchFamily="34" charset="0"/>
                <a:ea typeface="Tahoma" panose="020B0604030504040204" pitchFamily="34" charset="0"/>
                <a:cs typeface="Tahoma" panose="020B0604030504040204" pitchFamily="34" charset="0"/>
              </a:rPr>
              <a:t> FIE oma </a:t>
            </a:r>
            <a:r>
              <a:rPr lang="fi-FI" sz="2400" b="1" dirty="0" err="1">
                <a:latin typeface="Tahoma" panose="020B0604030504040204" pitchFamily="34" charset="0"/>
                <a:ea typeface="Tahoma" panose="020B0604030504040204" pitchFamily="34" charset="0"/>
                <a:cs typeface="Tahoma" panose="020B0604030504040204" pitchFamily="34" charset="0"/>
              </a:rPr>
              <a:t>raamatupidamisarvestuses</a:t>
            </a:r>
            <a:endParaRPr lang="fi-FI" sz="2400" b="1" dirty="0">
              <a:effectLst/>
              <a:latin typeface="Tahoma" panose="020B0604030504040204" pitchFamily="34" charset="0"/>
              <a:ea typeface="Tahoma" panose="020B0604030504040204" pitchFamily="34" charset="0"/>
              <a:cs typeface="Tahoma" panose="020B0604030504040204" pitchFamily="34" charset="0"/>
            </a:endParaRPr>
          </a:p>
        </p:txBody>
      </p:sp>
      <p:sp>
        <p:nvSpPr>
          <p:cNvPr id="3" name="Sisu kohatäide 2"/>
          <p:cNvSpPr>
            <a:spLocks noGrp="1"/>
          </p:cNvSpPr>
          <p:nvPr>
            <p:ph idx="1"/>
          </p:nvPr>
        </p:nvSpPr>
        <p:spPr/>
        <p:txBody>
          <a:bodyPr>
            <a:normAutofit/>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Raamatupidamiskohustuslane on kohustatud:</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t-EE" sz="2000" b="1" dirty="0">
                <a:latin typeface="Tahoma" panose="020B0604030504040204" pitchFamily="34" charset="0"/>
                <a:ea typeface="Tahoma" panose="020B0604030504040204" pitchFamily="34" charset="0"/>
                <a:cs typeface="Tahoma" panose="020B0604030504040204" pitchFamily="34" charset="0"/>
              </a:rPr>
              <a:t>korraldama raamatupidamist Eesti finantsarvestuse standardite </a:t>
            </a:r>
            <a:r>
              <a:rPr lang="et-EE" sz="2000" dirty="0">
                <a:latin typeface="Tahoma" panose="020B0604030504040204" pitchFamily="34" charset="0"/>
                <a:ea typeface="Tahoma" panose="020B0604030504040204" pitchFamily="34" charset="0"/>
                <a:cs typeface="Tahoma" panose="020B0604030504040204" pitchFamily="34" charset="0"/>
              </a:rPr>
              <a:t>või rahvusvahelise finantsaruandluse standardite </a:t>
            </a:r>
            <a:r>
              <a:rPr lang="et-EE" sz="2000" b="1" dirty="0">
                <a:latin typeface="Tahoma" panose="020B0604030504040204" pitchFamily="34" charset="0"/>
                <a:ea typeface="Tahoma" panose="020B0604030504040204" pitchFamily="34" charset="0"/>
                <a:cs typeface="Tahoma" panose="020B0604030504040204" pitchFamily="34" charset="0"/>
              </a:rPr>
              <a:t>alusel nii</a:t>
            </a:r>
            <a:r>
              <a:rPr lang="et-EE" sz="2000" dirty="0">
                <a:latin typeface="Tahoma" panose="020B0604030504040204" pitchFamily="34" charset="0"/>
                <a:ea typeface="Tahoma" panose="020B0604030504040204" pitchFamily="34" charset="0"/>
                <a:cs typeface="Tahoma" panose="020B0604030504040204" pitchFamily="34" charset="0"/>
              </a:rPr>
              <a:t>, et oleks tagatud aktuaalse, olulise, objektiivse ja võrreldava informatsiooni saamine raamatupidamiskohustuslase finantsseisundist, majandustulemusest ja rahavoogudest;</a:t>
            </a:r>
          </a:p>
          <a:p>
            <a:r>
              <a:rPr lang="et-EE" sz="2000" b="1" dirty="0">
                <a:latin typeface="Tahoma" panose="020B0604030504040204" pitchFamily="34" charset="0"/>
                <a:ea typeface="Tahoma" panose="020B0604030504040204" pitchFamily="34" charset="0"/>
                <a:cs typeface="Tahoma" panose="020B0604030504040204" pitchFamily="34" charset="0"/>
              </a:rPr>
              <a:t>dokumenteerima kõiki oma majandustehinguid</a:t>
            </a:r>
            <a:r>
              <a:rPr lang="et-EE" sz="2000" dirty="0">
                <a:latin typeface="Tahoma" panose="020B0604030504040204" pitchFamily="34" charset="0"/>
                <a:ea typeface="Tahoma" panose="020B0604030504040204" pitchFamily="34" charset="0"/>
                <a:cs typeface="Tahoma" panose="020B0604030504040204" pitchFamily="34" charset="0"/>
              </a:rPr>
              <a:t>;</a:t>
            </a:r>
          </a:p>
          <a:p>
            <a:r>
              <a:rPr lang="et-EE" sz="2000" b="1" dirty="0">
                <a:latin typeface="Tahoma" panose="020B0604030504040204" pitchFamily="34" charset="0"/>
                <a:ea typeface="Tahoma" panose="020B0604030504040204" pitchFamily="34" charset="0"/>
                <a:cs typeface="Tahoma" panose="020B0604030504040204" pitchFamily="34" charset="0"/>
              </a:rPr>
              <a:t>kirjendama</a:t>
            </a:r>
            <a:r>
              <a:rPr lang="et-EE" sz="2000" dirty="0">
                <a:latin typeface="Tahoma" panose="020B0604030504040204" pitchFamily="34" charset="0"/>
                <a:ea typeface="Tahoma" panose="020B0604030504040204" pitchFamily="34" charset="0"/>
                <a:cs typeface="Tahoma" panose="020B0604030504040204" pitchFamily="34" charset="0"/>
              </a:rPr>
              <a:t> algdokumentide või nende põhjal koostatud koonddokumentide alusel </a:t>
            </a:r>
            <a:r>
              <a:rPr lang="et-EE" sz="2000" b="1" dirty="0">
                <a:latin typeface="Tahoma" panose="020B0604030504040204" pitchFamily="34" charset="0"/>
                <a:ea typeface="Tahoma" panose="020B0604030504040204" pitchFamily="34" charset="0"/>
                <a:cs typeface="Tahoma" panose="020B0604030504040204" pitchFamily="34" charset="0"/>
              </a:rPr>
              <a:t>kõiki oma majandustehinguid raamatupidamisregistrites</a:t>
            </a:r>
            <a:r>
              <a:rPr lang="et-EE" sz="2000" dirty="0">
                <a:latin typeface="Tahoma" panose="020B0604030504040204" pitchFamily="34" charset="0"/>
                <a:ea typeface="Tahoma" panose="020B0604030504040204" pitchFamily="34" charset="0"/>
                <a:cs typeface="Tahoma" panose="020B0604030504040204" pitchFamily="34" charset="0"/>
              </a:rPr>
              <a:t>;</a:t>
            </a:r>
          </a:p>
          <a:p>
            <a:r>
              <a:rPr lang="et-EE" sz="2000" b="1" dirty="0">
                <a:latin typeface="Tahoma" panose="020B0604030504040204" pitchFamily="34" charset="0"/>
                <a:ea typeface="Tahoma" panose="020B0604030504040204" pitchFamily="34" charset="0"/>
                <a:cs typeface="Tahoma" panose="020B0604030504040204" pitchFamily="34" charset="0"/>
              </a:rPr>
              <a:t>säilitama raamatupidamise dokumente.</a:t>
            </a:r>
            <a:endParaRPr lang="et-EE" sz="2000" b="1"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60047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3FDB9-23CB-B344-283A-25BB7F842A34}"/>
              </a:ext>
            </a:extLst>
          </p:cNvPr>
          <p:cNvSpPr>
            <a:spLocks noGrp="1"/>
          </p:cNvSpPr>
          <p:nvPr>
            <p:ph type="title"/>
          </p:nvPr>
        </p:nvSpPr>
        <p:spPr/>
        <p:txBody>
          <a:bodyPr>
            <a:normAutofit/>
          </a:bodyPr>
          <a:lstStyle/>
          <a:p>
            <a:r>
              <a:rPr lang="et-EE" sz="24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Omatoodetud põllumajandussaaduste võõrandamine</a:t>
            </a:r>
            <a:endParaRPr lang="et-EE"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7492A6C3-EB71-D5A3-D4D6-9D5EEFA64ACA}"/>
              </a:ext>
            </a:extLst>
          </p:cNvPr>
          <p:cNvSpPr>
            <a:spLocks noGrp="1"/>
          </p:cNvSpPr>
          <p:nvPr>
            <p:ph idx="1"/>
          </p:nvPr>
        </p:nvSpPr>
        <p:spPr/>
        <p:txBody>
          <a:bodyPr>
            <a:normAutofit/>
          </a:bodyPr>
          <a:lstStyle/>
          <a:p>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Kui ettevõtja tegevusalaks on </a:t>
            </a:r>
            <a:r>
              <a:rPr lang="et-EE" sz="20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omatoodetud põllumajandussaaduste võõrandamine </a:t>
            </a: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(müük, vahetamine), deklareerib ta sellest saadud tulu vormi E real 2. </a:t>
            </a:r>
          </a:p>
          <a:p>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Kui ettevõtja </a:t>
            </a:r>
            <a:r>
              <a:rPr lang="et-EE" sz="20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osutab lisaks veel muid teenuseid </a:t>
            </a: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(näiteks lükkab traktoriga külatee lumest puhtaks), siis </a:t>
            </a:r>
            <a:r>
              <a:rPr lang="et-EE" sz="20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ei deklareerita seda põllumajandussaaduste võõrandamisena, vaid teenuste osutamisena </a:t>
            </a: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vormi E real 1.</a:t>
            </a:r>
          </a:p>
          <a:p>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FIE  omatoodetud töötlemata põllumajandussaaduste võõrandamisest </a:t>
            </a:r>
            <a:r>
              <a:rPr lang="et-EE" sz="20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saadud tulust, millest on tehtud dokumendiga tõendatud kulud, täiendavalt maha arvata kuni 5000 euro</a:t>
            </a: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t, soodustus kohaldub </a:t>
            </a:r>
            <a:r>
              <a:rPr lang="et-EE" sz="20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ka töödeldud põllumajandussaadustele</a:t>
            </a: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a:t>
            </a:r>
          </a:p>
          <a:p>
            <a:pPr marL="0" indent="0">
              <a:buNone/>
            </a:pPr>
            <a:endParaRPr lang="et-EE" dirty="0"/>
          </a:p>
        </p:txBody>
      </p:sp>
    </p:spTree>
    <p:extLst>
      <p:ext uri="{BB962C8B-B14F-4D97-AF65-F5344CB8AC3E}">
        <p14:creationId xmlns:p14="http://schemas.microsoft.com/office/powerpoint/2010/main" val="14446133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b="1" dirty="0"/>
              <a:t> </a:t>
            </a:r>
            <a:r>
              <a:rPr lang="et-EE" sz="2400" b="1" dirty="0">
                <a:latin typeface="Tahoma" panose="020B0604030504040204" pitchFamily="34" charset="0"/>
                <a:ea typeface="Tahoma" panose="020B0604030504040204" pitchFamily="34" charset="0"/>
                <a:cs typeface="Tahoma" panose="020B0604030504040204" pitchFamily="34" charset="0"/>
              </a:rPr>
              <a:t>Maksustatava tulu arvestamine</a:t>
            </a:r>
          </a:p>
        </p:txBody>
      </p:sp>
      <p:sp>
        <p:nvSpPr>
          <p:cNvPr id="3" name="Sisu kohatäide 2"/>
          <p:cNvSpPr>
            <a:spLocks noGrp="1"/>
          </p:cNvSpPr>
          <p:nvPr>
            <p:ph idx="1"/>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Ettevõtlustulu võetakse tulumaksuga maksustamisel </a:t>
            </a:r>
            <a:r>
              <a:rPr lang="et-EE" sz="2000" dirty="0">
                <a:latin typeface="Tahoma" panose="020B0604030504040204" pitchFamily="34" charset="0"/>
                <a:ea typeface="Tahoma" panose="020B0604030504040204" pitchFamily="34" charset="0"/>
                <a:cs typeface="Tahoma" panose="020B0604030504040204" pitchFamily="34" charset="0"/>
              </a:rPr>
              <a:t>arvesse sellel maksustamisperioodil, </a:t>
            </a:r>
            <a:r>
              <a:rPr lang="et-EE" sz="2000" b="1" dirty="0">
                <a:latin typeface="Tahoma" panose="020B0604030504040204" pitchFamily="34" charset="0"/>
                <a:ea typeface="Tahoma" panose="020B0604030504040204" pitchFamily="34" charset="0"/>
                <a:cs typeface="Tahoma" panose="020B0604030504040204" pitchFamily="34" charset="0"/>
              </a:rPr>
              <a:t>millal tulu laekus</a:t>
            </a:r>
            <a:r>
              <a:rPr lang="et-EE" sz="2000" dirty="0">
                <a:latin typeface="Tahoma" panose="020B0604030504040204" pitchFamily="34" charset="0"/>
                <a:ea typeface="Tahoma" panose="020B0604030504040204" pitchFamily="34" charset="0"/>
                <a:cs typeface="Tahoma" panose="020B0604030504040204" pitchFamily="34" charset="0"/>
              </a:rPr>
              <a:t>.</a:t>
            </a:r>
          </a:p>
          <a:p>
            <a:r>
              <a:rPr lang="et-EE" sz="2000" b="1" dirty="0">
                <a:latin typeface="Tahoma" panose="020B0604030504040204" pitchFamily="34" charset="0"/>
                <a:ea typeface="Tahoma" panose="020B0604030504040204" pitchFamily="34" charset="0"/>
                <a:cs typeface="Tahoma" panose="020B0604030504040204" pitchFamily="34" charset="0"/>
              </a:rPr>
              <a:t>Maksustatavast tulust tehtavad mahaarvamised </a:t>
            </a:r>
            <a:r>
              <a:rPr lang="et-EE" sz="2000" dirty="0">
                <a:latin typeface="Tahoma" panose="020B0604030504040204" pitchFamily="34" charset="0"/>
                <a:ea typeface="Tahoma" panose="020B0604030504040204" pitchFamily="34" charset="0"/>
                <a:cs typeface="Tahoma" panose="020B0604030504040204" pitchFamily="34" charset="0"/>
              </a:rPr>
              <a:t>(ettevõtluse kulud) </a:t>
            </a:r>
            <a:r>
              <a:rPr lang="et-EE" sz="2000" b="1" dirty="0">
                <a:latin typeface="Tahoma" panose="020B0604030504040204" pitchFamily="34" charset="0"/>
                <a:ea typeface="Tahoma" panose="020B0604030504040204" pitchFamily="34" charset="0"/>
                <a:cs typeface="Tahoma" panose="020B0604030504040204" pitchFamily="34" charset="0"/>
              </a:rPr>
              <a:t>võetakse arvesse sellel maksustamisperioodil, millal need tasuti. </a:t>
            </a:r>
          </a:p>
          <a:p>
            <a:r>
              <a:rPr lang="et-EE" sz="2000" dirty="0">
                <a:latin typeface="Tahoma" panose="020B0604030504040204" pitchFamily="34" charset="0"/>
                <a:ea typeface="Tahoma" panose="020B0604030504040204" pitchFamily="34" charset="0"/>
                <a:cs typeface="Tahoma" panose="020B0604030504040204" pitchFamily="34" charset="0"/>
              </a:rPr>
              <a:t>Arvestusmeetod kehtib ka tekkepõhist raamatupidamist kasutavate füüsilisest isikust ettevõtjate suhtes.</a:t>
            </a:r>
          </a:p>
          <a:p>
            <a:r>
              <a:rPr lang="et-EE" sz="2000" b="1" dirty="0">
                <a:latin typeface="Tahoma" panose="020B0604030504040204" pitchFamily="34" charset="0"/>
                <a:ea typeface="Tahoma" panose="020B0604030504040204" pitchFamily="34" charset="0"/>
                <a:cs typeface="Tahoma" panose="020B0604030504040204" pitchFamily="34" charset="0"/>
              </a:rPr>
              <a:t>Summad kajastatakse koos käibemaksuga</a:t>
            </a:r>
            <a:r>
              <a:rPr lang="et-EE" sz="2000"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1712435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B2D78-2E73-46C5-807E-8F8A59C88F92}"/>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Tehingud FIE varaga</a:t>
            </a:r>
          </a:p>
        </p:txBody>
      </p:sp>
      <p:sp>
        <p:nvSpPr>
          <p:cNvPr id="3" name="Content Placeholder 2">
            <a:extLst>
              <a:ext uri="{FF2B5EF4-FFF2-40B4-BE49-F238E27FC236}">
                <a16:creationId xmlns:a16="http://schemas.microsoft.com/office/drawing/2014/main" id="{533F8A86-3B94-4445-B2A9-3F22E90432B3}"/>
              </a:ext>
            </a:extLst>
          </p:cNvPr>
          <p:cNvSpPr>
            <a:spLocks noGrp="1"/>
          </p:cNvSpPr>
          <p:nvPr>
            <p:ph idx="1"/>
          </p:nvPr>
        </p:nvSpPr>
        <p:spPr/>
        <p:txBody>
          <a:bodyPr>
            <a:noAutofit/>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FIE, kes soovib oma ettevõtluse lõpetada</a:t>
            </a:r>
            <a:r>
              <a:rPr lang="et-EE" sz="2000" dirty="0">
                <a:latin typeface="Tahoma" panose="020B0604030504040204" pitchFamily="34" charset="0"/>
                <a:ea typeface="Tahoma" panose="020B0604030504040204" pitchFamily="34" charset="0"/>
                <a:cs typeface="Tahoma" panose="020B0604030504040204" pitchFamily="34" charset="0"/>
              </a:rPr>
              <a:t>, peab ettevõtluses kasutatud vara kas võõrandama või võtma isiklikku tarbimisse. </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Samuti on FIE-l lubatud ettevõtluse lõpetamisel vara üle anda või pärandada isikule, kes jätkab ettevõtte tegevust, ilma maksustamise tagajärgedeta </a:t>
            </a:r>
            <a:r>
              <a:rPr lang="et-EE" sz="2000" dirty="0">
                <a:latin typeface="Tahoma" panose="020B0604030504040204" pitchFamily="34" charset="0"/>
                <a:ea typeface="Tahoma" panose="020B0604030504040204" pitchFamily="34" charset="0"/>
                <a:cs typeface="Tahoma" panose="020B0604030504040204" pitchFamily="34" charset="0"/>
              </a:rPr>
              <a:t>(TuMS § 37 lg 7). Maksuvabastuse rakendamiseks tuleb FIE ettevõtte hulka kuulunud vara üle anda äriregistrisse kantud isikule (edaspidi omandaja), s.t teisele FIE-le või äriühingule enne FIE tegevuse lõpetamist.</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Üleantud vara hulka kuuluvad kõik FIE ettevõtlusega seotud:</a:t>
            </a:r>
          </a:p>
          <a:p>
            <a:r>
              <a:rPr lang="et-EE" sz="2000" dirty="0">
                <a:latin typeface="Tahoma" panose="020B0604030504040204" pitchFamily="34" charset="0"/>
                <a:ea typeface="Tahoma" panose="020B0604030504040204" pitchFamily="34" charset="0"/>
                <a:cs typeface="Tahoma" panose="020B0604030504040204" pitchFamily="34" charset="0"/>
              </a:rPr>
              <a:t>asjad,</a:t>
            </a:r>
          </a:p>
          <a:p>
            <a:r>
              <a:rPr lang="et-EE" sz="2000" dirty="0">
                <a:latin typeface="Tahoma" panose="020B0604030504040204" pitchFamily="34" charset="0"/>
                <a:ea typeface="Tahoma" panose="020B0604030504040204" pitchFamily="34" charset="0"/>
                <a:cs typeface="Tahoma" panose="020B0604030504040204" pitchFamily="34" charset="0"/>
              </a:rPr>
              <a:t>varaga seotud õigused,</a:t>
            </a:r>
          </a:p>
          <a:p>
            <a:r>
              <a:rPr lang="et-EE" sz="2000" dirty="0">
                <a:latin typeface="Tahoma" panose="020B0604030504040204" pitchFamily="34" charset="0"/>
                <a:ea typeface="Tahoma" panose="020B0604030504040204" pitchFamily="34" charset="0"/>
                <a:cs typeface="Tahoma" panose="020B0604030504040204" pitchFamily="34" charset="0"/>
              </a:rPr>
              <a:t>varaga seotud kohutused (maksukohustusi ei saa üle anda).</a:t>
            </a:r>
          </a:p>
        </p:txBody>
      </p:sp>
    </p:spTree>
    <p:extLst>
      <p:ext uri="{BB962C8B-B14F-4D97-AF65-F5344CB8AC3E}">
        <p14:creationId xmlns:p14="http://schemas.microsoft.com/office/powerpoint/2010/main" val="291609780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56E35-5C41-49A7-A30F-171707723231}"/>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FIE vara üleandmine</a:t>
            </a:r>
          </a:p>
        </p:txBody>
      </p:sp>
      <p:sp>
        <p:nvSpPr>
          <p:cNvPr id="3" name="Content Placeholder 2">
            <a:extLst>
              <a:ext uri="{FF2B5EF4-FFF2-40B4-BE49-F238E27FC236}">
                <a16:creationId xmlns:a16="http://schemas.microsoft.com/office/drawing/2014/main" id="{FF2478C6-691D-4711-9972-DC4FC4908875}"/>
              </a:ext>
            </a:extLst>
          </p:cNvPr>
          <p:cNvSpPr>
            <a:spLocks noGrp="1"/>
          </p:cNvSpPr>
          <p:nvPr>
            <p:ph idx="1"/>
          </p:nvPr>
        </p:nvSpPr>
        <p:spPr/>
        <p:txBody>
          <a:bodyPr>
            <a:normAutofit/>
          </a:bodyPr>
          <a:lstStyle/>
          <a:p>
            <a:r>
              <a:rPr lang="et-EE" sz="2000" dirty="0">
                <a:latin typeface="Tahoma" panose="020B0604030504040204" pitchFamily="34" charset="0"/>
                <a:ea typeface="Tahoma" panose="020B0604030504040204" pitchFamily="34" charset="0"/>
                <a:cs typeface="Tahoma" panose="020B0604030504040204" pitchFamily="34" charset="0"/>
              </a:rPr>
              <a:t>FIE ettevõttega seotud vara tuleb FIE ettevõtlusega jätkavale OÜ-le üle anda kas ettevõtte üleandmisena või mitterahalise sissemaksena osaühingu osakapitali. </a:t>
            </a:r>
          </a:p>
          <a:p>
            <a:r>
              <a:rPr lang="et-EE" sz="2000" dirty="0">
                <a:latin typeface="Tahoma" panose="020B0604030504040204" pitchFamily="34" charset="0"/>
                <a:ea typeface="Tahoma" panose="020B0604030504040204" pitchFamily="34" charset="0"/>
                <a:cs typeface="Tahoma" panose="020B0604030504040204" pitchFamily="34" charset="0"/>
              </a:rPr>
              <a:t>Üleantava vara hulka võivad kuuluda kõik FIE ettevõtlusega seotud asjad, õigused, kohustused (välja arvatud maksukohustused), sealhulgas erikontol olev raha. </a:t>
            </a:r>
          </a:p>
          <a:p>
            <a:r>
              <a:rPr lang="et-EE" sz="2000" b="1" dirty="0">
                <a:latin typeface="Tahoma" panose="020B0604030504040204" pitchFamily="34" charset="0"/>
                <a:ea typeface="Tahoma" panose="020B0604030504040204" pitchFamily="34" charset="0"/>
                <a:cs typeface="Tahoma" panose="020B0604030504040204" pitchFamily="34" charset="0"/>
              </a:rPr>
              <a:t>FIE-l on lubatud ettevõtluse lõpetamisel anda vara üle isikule, kes jätkab ettevõtte tegevust ilma maksustamise tagajärgedeta (tulumaksuseadus § 37 lg 7).</a:t>
            </a:r>
          </a:p>
          <a:p>
            <a:r>
              <a:rPr lang="et-EE" sz="2000" dirty="0">
                <a:latin typeface="Tahoma" panose="020B0604030504040204" pitchFamily="34" charset="0"/>
                <a:ea typeface="Tahoma" panose="020B0604030504040204" pitchFamily="34" charset="0"/>
                <a:cs typeface="Tahoma" panose="020B0604030504040204" pitchFamily="34" charset="0"/>
              </a:rPr>
              <a:t>Üleantud vara hulka kuuluvad ka erikontol olev raha ja eelmistest maksustamisperioodidest edasikantud kulud (FIE-lt FIE-le). </a:t>
            </a:r>
          </a:p>
          <a:p>
            <a:r>
              <a:rPr lang="et-EE" sz="2000" dirty="0">
                <a:latin typeface="Tahoma" panose="020B0604030504040204" pitchFamily="34" charset="0"/>
                <a:ea typeface="Tahoma" panose="020B0604030504040204" pitchFamily="34" charset="0"/>
                <a:cs typeface="Tahoma" panose="020B0604030504040204" pitchFamily="34" charset="0"/>
              </a:rPr>
              <a:t>Vara omandaja poolt saadud vara hilisemal võõrandmisel loetakse vara müügihind maksumaksja (omandaja) ettevõtlustuluks.</a:t>
            </a:r>
          </a:p>
          <a:p>
            <a:endParaRPr lang="et-EE" sz="20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t-E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25144344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B21D1-5B2C-4B53-90BA-ACE049A73C1E}"/>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CA5E44F6-45C8-49A8-8AF7-4B5A05A7B93C}"/>
              </a:ext>
            </a:extLst>
          </p:cNvPr>
          <p:cNvSpPr>
            <a:spLocks noGrp="1"/>
          </p:cNvSpPr>
          <p:nvPr>
            <p:ph idx="1"/>
          </p:nvPr>
        </p:nvSpPr>
        <p:spPr/>
        <p:txBody>
          <a:bodyPr>
            <a:normAutofit lnSpcReduction="10000"/>
          </a:bodyPr>
          <a:lstStyle/>
          <a:p>
            <a:r>
              <a:rPr lang="et-EE" sz="2000" b="1" dirty="0">
                <a:latin typeface="Tahoma" panose="020B0604030504040204" pitchFamily="34" charset="0"/>
                <a:ea typeface="Tahoma" panose="020B0604030504040204" pitchFamily="34" charset="0"/>
                <a:cs typeface="Tahoma" panose="020B0604030504040204" pitchFamily="34" charset="0"/>
              </a:rPr>
              <a:t>Tulumaksuvabastus kehtib, kui FIE annab vara üle mitterahalise sissemaksena iseenda osaühingule ja jätkab ise osaühingus sarnase ettevõtlusega.</a:t>
            </a:r>
          </a:p>
          <a:p>
            <a:r>
              <a:rPr lang="et-EE" sz="2000" dirty="0">
                <a:latin typeface="Tahoma" panose="020B0604030504040204" pitchFamily="34" charset="0"/>
                <a:ea typeface="Tahoma" panose="020B0604030504040204" pitchFamily="34" charset="0"/>
                <a:cs typeface="Tahoma" panose="020B0604030504040204" pitchFamily="34" charset="0"/>
              </a:rPr>
              <a:t>Maksuvabastus ei kehti, kui FIE ettevõtte hulka kuulunud vara võetakse isiklikku tarbimisse. Kui ettevõtte vara üleandmisel on üleandja saanud tasu, siis loetakse, et vara on müüdud ning see tuleb deklareerida.</a:t>
            </a:r>
          </a:p>
          <a:p>
            <a:r>
              <a:rPr lang="et-EE" sz="2000" dirty="0">
                <a:latin typeface="Tahoma" panose="020B0604030504040204" pitchFamily="34" charset="0"/>
                <a:ea typeface="Tahoma" panose="020B0604030504040204" pitchFamily="34" charset="0"/>
                <a:cs typeface="Tahoma" panose="020B0604030504040204" pitchFamily="34" charset="0"/>
              </a:rPr>
              <a:t>FIE ettevõtte hulka kuulunud vara saab äriühingule maksuvabalt üle anda äriregistrisse kantud osaühingule enne FIE tegevuse lõpetamist. </a:t>
            </a:r>
          </a:p>
          <a:p>
            <a:r>
              <a:rPr lang="et-EE" sz="2000" dirty="0">
                <a:latin typeface="Tahoma" panose="020B0604030504040204" pitchFamily="34" charset="0"/>
                <a:ea typeface="Tahoma" panose="020B0604030504040204" pitchFamily="34" charset="0"/>
                <a:cs typeface="Tahoma" panose="020B0604030504040204" pitchFamily="34" charset="0"/>
              </a:rPr>
              <a:t>FIE peaks lõpetama oma tegevuse äriregistris pärast varade üleandmist. Arvestada tuleb sellega, et </a:t>
            </a:r>
            <a:r>
              <a:rPr lang="et-EE" sz="2000" b="1" dirty="0">
                <a:latin typeface="Tahoma" panose="020B0604030504040204" pitchFamily="34" charset="0"/>
                <a:ea typeface="Tahoma" panose="020B0604030504040204" pitchFamily="34" charset="0"/>
                <a:cs typeface="Tahoma" panose="020B0604030504040204" pitchFamily="34" charset="0"/>
              </a:rPr>
              <a:t>FIE-lt vara saanud osaühingul on raamatupidamiskohustuslasena kohustus saadud varad oma raamatupidamises arvele võtta</a:t>
            </a:r>
            <a:r>
              <a:rPr lang="et-EE" sz="2000"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358834023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B85BE-1D0A-455B-A55A-2336B12F7664}"/>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23ACC463-F89F-497A-953B-5D4022601928}"/>
              </a:ext>
            </a:extLst>
          </p:cNvPr>
          <p:cNvSpPr>
            <a:spLocks noGrp="1"/>
          </p:cNvSpPr>
          <p:nvPr>
            <p:ph idx="1"/>
          </p:nvPr>
        </p:nvSpPr>
        <p:spPr/>
        <p:txBody>
          <a:bodyPr>
            <a:no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Kuna üleandmisel muutub FIE varade koosseis, </a:t>
            </a:r>
            <a:r>
              <a:rPr lang="et-EE" sz="2000" b="1" dirty="0">
                <a:latin typeface="Tahoma" panose="020B0604030504040204" pitchFamily="34" charset="0"/>
                <a:ea typeface="Tahoma" panose="020B0604030504040204" pitchFamily="34" charset="0"/>
                <a:cs typeface="Tahoma" panose="020B0604030504040204" pitchFamily="34" charset="0"/>
              </a:rPr>
              <a:t>tuleb selle kohta vormistada leping ning koostada üle antud varade nimekiri</a:t>
            </a:r>
            <a:r>
              <a:rPr lang="et-EE" sz="2000" dirty="0">
                <a:latin typeface="Tahoma" panose="020B0604030504040204" pitchFamily="34" charset="0"/>
                <a:ea typeface="Tahoma" panose="020B0604030504040204" pitchFamily="34" charset="0"/>
                <a:cs typeface="Tahoma" panose="020B0604030504040204" pitchFamily="34" charset="0"/>
              </a:rPr>
              <a:t>. Tulumaksuseadus ei sätesta, millistel tingimustel, kuidas ja millises vormis leping ja nimekiri peavad olema koostatud:</a:t>
            </a:r>
          </a:p>
          <a:p>
            <a:pPr lvl="1"/>
            <a:r>
              <a:rPr lang="et-EE" sz="1800" dirty="0">
                <a:latin typeface="Tahoma" panose="020B0604030504040204" pitchFamily="34" charset="0"/>
                <a:ea typeface="Tahoma" panose="020B0604030504040204" pitchFamily="34" charset="0"/>
                <a:cs typeface="Tahoma" panose="020B0604030504040204" pitchFamily="34" charset="0"/>
              </a:rPr>
              <a:t>nõutud dokumendid tuleks koostada vastavalt võlaõigusseaduses sätestatud tingimustele, kindlasti taasesitamist võimaldavas vormis ja maksustamist puudutavate asjaolude tuvastamist võimaldavalt.</a:t>
            </a:r>
          </a:p>
          <a:p>
            <a:pPr lvl="1"/>
            <a:r>
              <a:rPr lang="et-EE" sz="1800" dirty="0">
                <a:latin typeface="Tahoma" panose="020B0604030504040204" pitchFamily="34" charset="0"/>
                <a:ea typeface="Tahoma" panose="020B0604030504040204" pitchFamily="34" charset="0"/>
                <a:cs typeface="Tahoma" panose="020B0604030504040204" pitchFamily="34" charset="0"/>
              </a:rPr>
              <a:t>kui ettevõtlus antakse üle teisele FIE-le, peab samuti omandaja olema registreeritud ettevõtjaks äriregistris.</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Selleks on kaks võimalust:</a:t>
            </a:r>
          </a:p>
          <a:p>
            <a:r>
              <a:rPr lang="et-EE" sz="1800" dirty="0">
                <a:latin typeface="Tahoma" panose="020B0604030504040204" pitchFamily="34" charset="0"/>
                <a:ea typeface="Tahoma" panose="020B0604030504040204" pitchFamily="34" charset="0"/>
                <a:cs typeface="Tahoma" panose="020B0604030504040204" pitchFamily="34" charset="0"/>
              </a:rPr>
              <a:t>omandaja registreerib ennast äriregistris FIE-na oma nimega ning talle väljastatakse kordumatu registrikood või</a:t>
            </a:r>
          </a:p>
          <a:p>
            <a:r>
              <a:rPr lang="et-EE" sz="1800" dirty="0">
                <a:latin typeface="Tahoma" panose="020B0604030504040204" pitchFamily="34" charset="0"/>
                <a:ea typeface="Tahoma" panose="020B0604030504040204" pitchFamily="34" charset="0"/>
                <a:cs typeface="Tahoma" panose="020B0604030504040204" pitchFamily="34" charset="0"/>
              </a:rPr>
              <a:t>omandaja jätkab tegutsemist senise FIE ärinime all, kui ettevõte saadakse võõrandamise teel (siia alla kuulub ka tasuta üle andmine) ja võõrandaja on selleks andnud oma kirjaliku nõusoleku.</a:t>
            </a:r>
          </a:p>
        </p:txBody>
      </p:sp>
    </p:spTree>
    <p:extLst>
      <p:ext uri="{BB962C8B-B14F-4D97-AF65-F5344CB8AC3E}">
        <p14:creationId xmlns:p14="http://schemas.microsoft.com/office/powerpoint/2010/main" val="139936829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91493-E3A4-45AD-9A16-53207BBACEA5}"/>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456B59A6-0660-48D9-86E9-46FF08F344E8}"/>
              </a:ext>
            </a:extLst>
          </p:cNvPr>
          <p:cNvSpPr>
            <a:spLocks noGrp="1"/>
          </p:cNvSpPr>
          <p:nvPr>
            <p:ph idx="1"/>
          </p:nvPr>
        </p:nvSpPr>
        <p:spPr/>
        <p:txBody>
          <a:bodyPr>
            <a:normAutofit/>
          </a:bodyPr>
          <a:lstStyle/>
          <a:p>
            <a:r>
              <a:rPr lang="et-EE" sz="2000" dirty="0">
                <a:latin typeface="Tahoma" panose="020B0604030504040204" pitchFamily="34" charset="0"/>
                <a:ea typeface="Tahoma" panose="020B0604030504040204" pitchFamily="34" charset="0"/>
                <a:cs typeface="Tahoma" panose="020B0604030504040204" pitchFamily="34" charset="0"/>
              </a:rPr>
              <a:t>Vara üleandmisel tuleb arvestada, et </a:t>
            </a:r>
            <a:r>
              <a:rPr lang="et-EE" sz="2000" b="1" dirty="0">
                <a:latin typeface="Tahoma" panose="020B0604030504040204" pitchFamily="34" charset="0"/>
                <a:ea typeface="Tahoma" panose="020B0604030504040204" pitchFamily="34" charset="0"/>
                <a:cs typeface="Tahoma" panose="020B0604030504040204" pitchFamily="34" charset="0"/>
              </a:rPr>
              <a:t>registris registreeritud vara puhul, </a:t>
            </a:r>
            <a:r>
              <a:rPr lang="et-EE" sz="2000" dirty="0">
                <a:latin typeface="Tahoma" panose="020B0604030504040204" pitchFamily="34" charset="0"/>
                <a:ea typeface="Tahoma" panose="020B0604030504040204" pitchFamily="34" charset="0"/>
                <a:cs typeface="Tahoma" panose="020B0604030504040204" pitchFamily="34" charset="0"/>
              </a:rPr>
              <a:t>nagu näiteks kinnisvara, mootorsõiduk jms, võivad omandi </a:t>
            </a:r>
            <a:r>
              <a:rPr lang="et-EE" sz="2000" b="1" dirty="0">
                <a:latin typeface="Tahoma" panose="020B0604030504040204" pitchFamily="34" charset="0"/>
                <a:ea typeface="Tahoma" panose="020B0604030504040204" pitchFamily="34" charset="0"/>
                <a:cs typeface="Tahoma" panose="020B0604030504040204" pitchFamily="34" charset="0"/>
              </a:rPr>
              <a:t>üleandmiseks vajaliku dokumentatsiooni ja ümberregistreerimistega kaasneda lisakulud jm toimingud</a:t>
            </a:r>
            <a:r>
              <a:rPr lang="et-EE" sz="2000" dirty="0">
                <a:latin typeface="Tahoma" panose="020B0604030504040204" pitchFamily="34" charset="0"/>
                <a:ea typeface="Tahoma" panose="020B0604030504040204" pitchFamily="34" charset="0"/>
                <a:cs typeface="Tahoma" panose="020B0604030504040204" pitchFamily="34" charset="0"/>
              </a:rPr>
              <a:t>. </a:t>
            </a:r>
          </a:p>
          <a:p>
            <a:r>
              <a:rPr lang="et-EE" sz="2000" dirty="0">
                <a:latin typeface="Tahoma" panose="020B0604030504040204" pitchFamily="34" charset="0"/>
                <a:ea typeface="Tahoma" panose="020B0604030504040204" pitchFamily="34" charset="0"/>
                <a:cs typeface="Tahoma" panose="020B0604030504040204" pitchFamily="34" charset="0"/>
              </a:rPr>
              <a:t>Kõik ettevõtluse vara omandamiseks sõlmitud liisingulepingud, mille alusel oli varem teostatud ettevõtlusega seotud kulude mahaarvamised, tuleb ümber vormistada omandaja nimele, et üleandjale ei tekiks vara isiklikku tarbimisse võtmise hetke.</a:t>
            </a:r>
          </a:p>
          <a:p>
            <a:r>
              <a:rPr lang="et-EE" sz="2000" dirty="0">
                <a:latin typeface="Tahoma" panose="020B0604030504040204" pitchFamily="34" charset="0"/>
                <a:ea typeface="Tahoma" panose="020B0604030504040204" pitchFamily="34" charset="0"/>
                <a:cs typeface="Tahoma" panose="020B0604030504040204" pitchFamily="34" charset="0"/>
              </a:rPr>
              <a:t>Kinnisvarade ja nendega seotud asjaõiguste kohta peetakse arvestust kinnistusraamatus. Nende varade üleandmine peab olema notariaalselt tõendatud.</a:t>
            </a:r>
          </a:p>
        </p:txBody>
      </p:sp>
    </p:spTree>
    <p:extLst>
      <p:ext uri="{BB962C8B-B14F-4D97-AF65-F5344CB8AC3E}">
        <p14:creationId xmlns:p14="http://schemas.microsoft.com/office/powerpoint/2010/main" val="369715065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57CCB-FDEB-44EC-91AE-683890812509}"/>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BBB5C0BA-9672-4229-964D-818D178E5931}"/>
              </a:ext>
            </a:extLst>
          </p:cNvPr>
          <p:cNvSpPr>
            <a:spLocks noGrp="1"/>
          </p:cNvSpPr>
          <p:nvPr>
            <p:ph idx="1"/>
          </p:nvPr>
        </p:nvSpPr>
        <p:spPr/>
        <p:txBody>
          <a:bodyPr>
            <a:normAutofit/>
          </a:bodyPr>
          <a:lstStyle/>
          <a:p>
            <a:r>
              <a:rPr lang="et-EE" sz="2000" dirty="0">
                <a:latin typeface="Tahoma" panose="020B0604030504040204" pitchFamily="34" charset="0"/>
                <a:ea typeface="Tahoma" panose="020B0604030504040204" pitchFamily="34" charset="0"/>
                <a:cs typeface="Tahoma" panose="020B0604030504040204" pitchFamily="34" charset="0"/>
              </a:rPr>
              <a:t>Kui pärast vara üleandmist ettevõtte tegevus lõpetatakse, deklareeritakse üleandmata vara, mille soetamismaksumuse on FIE eelnevalt ettevõtluse kuludesse kandnud – isiklikku tarbimisse võtmine (ehk selle vara turuhind) vormi E-l</a:t>
            </a:r>
          </a:p>
          <a:p>
            <a:r>
              <a:rPr lang="et-EE" sz="2000" dirty="0">
                <a:latin typeface="Tahoma" panose="020B0604030504040204" pitchFamily="34" charset="0"/>
                <a:ea typeface="Tahoma" panose="020B0604030504040204" pitchFamily="34" charset="0"/>
                <a:cs typeface="Tahoma" panose="020B0604030504040204" pitchFamily="34" charset="0"/>
              </a:rPr>
              <a:t>Kui ettevõtte vara üleandmisel on üleandja saanud tasu, siis seda loetakse vara müümiseks ja see deklareeritakse vormi E -l.</a:t>
            </a:r>
          </a:p>
          <a:p>
            <a:r>
              <a:rPr lang="et-EE" sz="2000" dirty="0">
                <a:latin typeface="Tahoma" panose="020B0604030504040204" pitchFamily="34" charset="0"/>
                <a:ea typeface="Tahoma" panose="020B0604030504040204" pitchFamily="34" charset="0"/>
                <a:cs typeface="Tahoma" panose="020B0604030504040204" pitchFamily="34" charset="0"/>
              </a:rPr>
              <a:t>Kõik ettevõtlusega seotud tulud, mis saadakse pärast ettevõtluse üleandmist ja lõpetamist, deklareeritakse vormil E ettevõtlusest saadud tuluna, millelt tuleb lisaks tulumaksule sotsiaalmaks maksta.</a:t>
            </a:r>
          </a:p>
        </p:txBody>
      </p:sp>
    </p:spTree>
    <p:extLst>
      <p:ext uri="{BB962C8B-B14F-4D97-AF65-F5344CB8AC3E}">
        <p14:creationId xmlns:p14="http://schemas.microsoft.com/office/powerpoint/2010/main" val="235792947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21C81-517C-4300-AD9E-33D3940360C6}"/>
              </a:ext>
            </a:extLst>
          </p:cNvPr>
          <p:cNvSpPr>
            <a:spLocks noGrp="1"/>
          </p:cNvSpPr>
          <p:nvPr>
            <p:ph type="title"/>
          </p:nvPr>
        </p:nvSpPr>
        <p:spPr/>
        <p:txBody>
          <a:bodyPr>
            <a:normAutofit fontScale="90000"/>
          </a:bodyPr>
          <a:lstStyle/>
          <a:p>
            <a:br>
              <a:rPr lang="et-EE" sz="2400" b="1" dirty="0">
                <a:latin typeface="Tahoma" panose="020B0604030504040204" pitchFamily="34" charset="0"/>
                <a:ea typeface="Tahoma" panose="020B0604030504040204" pitchFamily="34" charset="0"/>
                <a:cs typeface="Tahoma" panose="020B0604030504040204" pitchFamily="34" charset="0"/>
              </a:rPr>
            </a:br>
            <a:br>
              <a:rPr lang="et-EE" sz="2400" b="1" dirty="0">
                <a:latin typeface="Tahoma" panose="020B0604030504040204" pitchFamily="34" charset="0"/>
                <a:ea typeface="Tahoma" panose="020B0604030504040204" pitchFamily="34" charset="0"/>
                <a:cs typeface="Tahoma" panose="020B0604030504040204" pitchFamily="34" charset="0"/>
              </a:rPr>
            </a:br>
            <a:r>
              <a:rPr lang="et-EE" sz="2700" b="1" dirty="0">
                <a:latin typeface="Tahoma" panose="020B0604030504040204" pitchFamily="34" charset="0"/>
                <a:ea typeface="Tahoma" panose="020B0604030504040204" pitchFamily="34" charset="0"/>
                <a:cs typeface="Tahoma" panose="020B0604030504040204" pitchFamily="34" charset="0"/>
              </a:rPr>
              <a:t>I</a:t>
            </a:r>
            <a:r>
              <a:rPr lang="fi-FI" sz="2700" b="1" dirty="0">
                <a:latin typeface="Tahoma" panose="020B0604030504040204" pitchFamily="34" charset="0"/>
                <a:ea typeface="Tahoma" panose="020B0604030504040204" pitchFamily="34" charset="0"/>
                <a:cs typeface="Tahoma" panose="020B0604030504040204" pitchFamily="34" charset="0"/>
              </a:rPr>
              <a:t>ntresside maksustami</a:t>
            </a:r>
            <a:r>
              <a:rPr lang="et-EE" sz="2700" b="1" dirty="0">
                <a:latin typeface="Tahoma" panose="020B0604030504040204" pitchFamily="34" charset="0"/>
                <a:ea typeface="Tahoma" panose="020B0604030504040204" pitchFamily="34" charset="0"/>
                <a:cs typeface="Tahoma" panose="020B0604030504040204" pitchFamily="34" charset="0"/>
              </a:rPr>
              <a:t>ne</a:t>
            </a:r>
            <a:br>
              <a:rPr lang="fi-FI" sz="2400" b="1" dirty="0">
                <a:latin typeface="Tahoma" panose="020B0604030504040204" pitchFamily="34" charset="0"/>
                <a:ea typeface="Tahoma" panose="020B0604030504040204" pitchFamily="34" charset="0"/>
                <a:cs typeface="Tahoma" panose="020B0604030504040204" pitchFamily="34" charset="0"/>
              </a:rPr>
            </a:br>
            <a:endParaRPr lang="et-EE"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DB42B9D1-57C2-414D-8969-7E7376C365C0}"/>
              </a:ext>
            </a:extLst>
          </p:cNvPr>
          <p:cNvSpPr>
            <a:spLocks noGrp="1"/>
          </p:cNvSpPr>
          <p:nvPr>
            <p:ph idx="1"/>
          </p:nvPr>
        </p:nvSpPr>
        <p:spPr/>
        <p:txBody>
          <a:bodyPr>
            <a:normAutofit/>
          </a:bodyPr>
          <a:lstStyle/>
          <a:p>
            <a:r>
              <a:rPr lang="et-EE" sz="2000" dirty="0">
                <a:latin typeface="Tahoma" panose="020B0604030504040204" pitchFamily="34" charset="0"/>
                <a:ea typeface="Tahoma" panose="020B0604030504040204" pitchFamily="34" charset="0"/>
                <a:cs typeface="Tahoma" panose="020B0604030504040204" pitchFamily="34" charset="0"/>
              </a:rPr>
              <a:t>Alates 1. jaanuarist 2020 ei ole lubatud ettevõtlustulust maha arvata seaduse alusel määratud trahve ja sunniraha ning maksukorralduse seaduse alusel tasutud intresse, </a:t>
            </a:r>
            <a:r>
              <a:rPr lang="et-EE" sz="2000" b="1" dirty="0">
                <a:latin typeface="Tahoma" panose="020B0604030504040204" pitchFamily="34" charset="0"/>
                <a:ea typeface="Tahoma" panose="020B0604030504040204" pitchFamily="34" charset="0"/>
                <a:cs typeface="Tahoma" panose="020B0604030504040204" pitchFamily="34" charset="0"/>
              </a:rPr>
              <a:t>välja arvatud maksukorralduse seaduse </a:t>
            </a:r>
            <a:r>
              <a:rPr lang="et-EE" sz="2000" dirty="0">
                <a:latin typeface="Tahoma" panose="020B0604030504040204" pitchFamily="34" charset="0"/>
                <a:ea typeface="Tahoma" panose="020B0604030504040204" pitchFamily="34" charset="0"/>
                <a:cs typeface="Tahoma" panose="020B0604030504040204" pitchFamily="34" charset="0"/>
              </a:rPr>
              <a:t>(MKS) </a:t>
            </a:r>
            <a:r>
              <a:rPr lang="et-EE" sz="2000" b="1" dirty="0">
                <a:latin typeface="Tahoma" panose="020B0604030504040204" pitchFamily="34" charset="0"/>
                <a:ea typeface="Tahoma" panose="020B0604030504040204" pitchFamily="34" charset="0"/>
                <a:cs typeface="Tahoma" panose="020B0604030504040204" pitchFamily="34" charset="0"/>
                <a:hlinkClick r:id="rId2"/>
              </a:rPr>
              <a:t>§ 111</a:t>
            </a:r>
            <a:r>
              <a:rPr lang="et-EE" sz="2000" b="1" dirty="0">
                <a:latin typeface="Tahoma" panose="020B0604030504040204" pitchFamily="34" charset="0"/>
                <a:ea typeface="Tahoma" panose="020B0604030504040204" pitchFamily="34" charset="0"/>
                <a:cs typeface="Tahoma" panose="020B0604030504040204" pitchFamily="34" charset="0"/>
              </a:rPr>
              <a:t> alusel ajatatud maksuvõlalt tasutud intresse, kui maks ei ole määratud maksuotsusega</a:t>
            </a:r>
            <a:r>
              <a:rPr lang="et-EE" sz="2000" dirty="0">
                <a:latin typeface="Tahoma" panose="020B0604030504040204" pitchFamily="34" charset="0"/>
                <a:ea typeface="Tahoma" panose="020B0604030504040204" pitchFamily="34" charset="0"/>
                <a:cs typeface="Tahoma" panose="020B0604030504040204" pitchFamily="34" charset="0"/>
              </a:rPr>
              <a:t> (tulumaksuseaduse (TuMS) </a:t>
            </a:r>
            <a:r>
              <a:rPr lang="et-EE" sz="2000" dirty="0">
                <a:latin typeface="Tahoma" panose="020B0604030504040204" pitchFamily="34" charset="0"/>
                <a:ea typeface="Tahoma" panose="020B0604030504040204" pitchFamily="34" charset="0"/>
                <a:cs typeface="Tahoma" panose="020B0604030504040204" pitchFamily="34" charset="0"/>
                <a:hlinkClick r:id="rId3"/>
              </a:rPr>
              <a:t>§ 34 punkt 3</a:t>
            </a:r>
            <a:r>
              <a:rPr lang="et-EE" sz="2000" dirty="0">
                <a:latin typeface="Tahoma" panose="020B0604030504040204" pitchFamily="34" charset="0"/>
                <a:ea typeface="Tahoma" panose="020B0604030504040204" pitchFamily="34" charset="0"/>
                <a:cs typeface="Tahoma" panose="020B0604030504040204" pitchFamily="34" charset="0"/>
              </a:rPr>
              <a:t>).</a:t>
            </a:r>
          </a:p>
          <a:p>
            <a:r>
              <a:rPr lang="et-EE" sz="2000" dirty="0"/>
              <a:t>Kui maksukohustuslane ei ole tasunud maksu tähtpäevaks või kui talle on alusetult tagastatud või tasaarvestatud suurem summa, siis tekib maksukohustuslasel intressi tasumise kohustus. </a:t>
            </a:r>
          </a:p>
          <a:p>
            <a:r>
              <a:rPr lang="et-EE" sz="2000" dirty="0"/>
              <a:t>Intressi arvestatakse kuni maksuvõla täieliku tasumiseni </a:t>
            </a:r>
            <a:r>
              <a:rPr lang="et-EE" sz="2000" b="1" dirty="0"/>
              <a:t>0,06% päevas</a:t>
            </a:r>
            <a:r>
              <a:rPr lang="et-EE" sz="2000" dirty="0"/>
              <a:t>.</a:t>
            </a:r>
            <a:endParaRPr lang="et-E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1710765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6A3B8-F3A0-4D4D-9B65-23D6CA2EAAF2}"/>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Maksuvõla ajatamine</a:t>
            </a:r>
          </a:p>
        </p:txBody>
      </p:sp>
      <p:sp>
        <p:nvSpPr>
          <p:cNvPr id="3" name="Content Placeholder 2">
            <a:extLst>
              <a:ext uri="{FF2B5EF4-FFF2-40B4-BE49-F238E27FC236}">
                <a16:creationId xmlns:a16="http://schemas.microsoft.com/office/drawing/2014/main" id="{0D6144B5-9249-4D6D-A170-C9D47CCBF9EA}"/>
              </a:ext>
            </a:extLst>
          </p:cNvPr>
          <p:cNvSpPr>
            <a:spLocks noGrp="1"/>
          </p:cNvSpPr>
          <p:nvPr>
            <p:ph idx="1"/>
          </p:nvPr>
        </p:nvSpPr>
        <p:spPr/>
        <p:txBody>
          <a:bodyPr>
            <a:normAutofit/>
          </a:bodyPr>
          <a:lstStyle/>
          <a:p>
            <a:pPr fontAlgn="base"/>
            <a:r>
              <a:rPr lang="et-EE" sz="2000" dirty="0">
                <a:latin typeface="Tahoma" panose="020B0604030504040204" pitchFamily="34" charset="0"/>
                <a:ea typeface="Tahoma" panose="020B0604030504040204" pitchFamily="34" charset="0"/>
                <a:cs typeface="Tahoma" panose="020B0604030504040204" pitchFamily="34" charset="0"/>
              </a:rPr>
              <a:t>Makseraskustes maksukohustuslasel on võimalus taotleda </a:t>
            </a:r>
            <a:r>
              <a:rPr lang="et-EE" sz="2000" b="1" dirty="0">
                <a:latin typeface="Tahoma" panose="020B0604030504040204" pitchFamily="34" charset="0"/>
                <a:ea typeface="Tahoma" panose="020B0604030504040204" pitchFamily="34" charset="0"/>
                <a:cs typeface="Tahoma" panose="020B0604030504040204" pitchFamily="34" charset="0"/>
              </a:rPr>
              <a:t>maksuvõla tasumise ajatamist.</a:t>
            </a:r>
            <a:endParaRPr lang="et-EE" sz="2000" dirty="0">
              <a:latin typeface="Tahoma" panose="020B0604030504040204" pitchFamily="34" charset="0"/>
              <a:ea typeface="Tahoma" panose="020B0604030504040204" pitchFamily="34" charset="0"/>
              <a:cs typeface="Tahoma" panose="020B0604030504040204" pitchFamily="34" charset="0"/>
            </a:endParaRPr>
          </a:p>
          <a:p>
            <a:pPr fontAlgn="base"/>
            <a:r>
              <a:rPr lang="et-EE" sz="2000" dirty="0">
                <a:latin typeface="Tahoma" panose="020B0604030504040204" pitchFamily="34" charset="0"/>
                <a:ea typeface="Tahoma" panose="020B0604030504040204" pitchFamily="34" charset="0"/>
                <a:cs typeface="Tahoma" panose="020B0604030504040204" pitchFamily="34" charset="0"/>
              </a:rPr>
              <a:t>Kõige lihtsam ja kiirem viis maksukohustuse tasumise ajatamiseks on </a:t>
            </a:r>
            <a:r>
              <a:rPr lang="et-EE" sz="2000" b="1" dirty="0">
                <a:latin typeface="Tahoma" panose="020B0604030504040204" pitchFamily="34" charset="0"/>
                <a:ea typeface="Tahoma" panose="020B0604030504040204" pitchFamily="34" charset="0"/>
                <a:cs typeface="Tahoma" panose="020B0604030504040204" pitchFamily="34" charset="0"/>
              </a:rPr>
              <a:t>esitada taotlus</a:t>
            </a:r>
            <a:r>
              <a:rPr lang="et-EE" sz="2000" dirty="0">
                <a:latin typeface="Tahoma" panose="020B0604030504040204" pitchFamily="34" charset="0"/>
                <a:ea typeface="Tahoma" panose="020B0604030504040204" pitchFamily="34" charset="0"/>
                <a:cs typeface="Tahoma" panose="020B0604030504040204" pitchFamily="34" charset="0"/>
              </a:rPr>
              <a:t> </a:t>
            </a:r>
            <a:r>
              <a:rPr lang="et-EE" sz="2000" b="1" dirty="0">
                <a:latin typeface="Tahoma" panose="020B0604030504040204" pitchFamily="34" charset="0"/>
                <a:ea typeface="Tahoma" panose="020B0604030504040204" pitchFamily="34" charset="0"/>
                <a:cs typeface="Tahoma" panose="020B0604030504040204" pitchFamily="34" charset="0"/>
              </a:rPr>
              <a:t>e-MTA kaudu</a:t>
            </a:r>
            <a:r>
              <a:rPr lang="et-EE" sz="2000" dirty="0">
                <a:latin typeface="Tahoma" panose="020B0604030504040204" pitchFamily="34" charset="0"/>
                <a:ea typeface="Tahoma" panose="020B0604030504040204" pitchFamily="34" charset="0"/>
                <a:cs typeface="Tahoma" panose="020B0604030504040204" pitchFamily="34" charset="0"/>
              </a:rPr>
              <a:t>. Taotluse esitamiseks tuleb </a:t>
            </a:r>
            <a:r>
              <a:rPr lang="et-EE" sz="2000" b="1" dirty="0">
                <a:latin typeface="Tahoma" panose="020B0604030504040204" pitchFamily="34" charset="0"/>
                <a:ea typeface="Tahoma" panose="020B0604030504040204" pitchFamily="34" charset="0"/>
                <a:cs typeface="Tahoma" panose="020B0604030504040204" pitchFamily="34" charset="0"/>
                <a:hlinkClick r:id="rId2"/>
              </a:rPr>
              <a:t>e-MTAs</a:t>
            </a:r>
            <a:r>
              <a:rPr lang="et-EE" sz="2000" b="1" dirty="0">
                <a:latin typeface="Tahoma" panose="020B0604030504040204" pitchFamily="34" charset="0"/>
                <a:ea typeface="Tahoma" panose="020B0604030504040204" pitchFamily="34" charset="0"/>
                <a:cs typeface="Tahoma" panose="020B0604030504040204" pitchFamily="34" charset="0"/>
              </a:rPr>
              <a:t> </a:t>
            </a:r>
            <a:r>
              <a:rPr lang="et-EE" sz="2000" dirty="0">
                <a:latin typeface="Tahoma" panose="020B0604030504040204" pitchFamily="34" charset="0"/>
                <a:ea typeface="Tahoma" panose="020B0604030504040204" pitchFamily="34" charset="0"/>
                <a:cs typeface="Tahoma" panose="020B0604030504040204" pitchFamily="34" charset="0"/>
              </a:rPr>
              <a:t>valida menüüst „</a:t>
            </a:r>
            <a:r>
              <a:rPr lang="et-EE" sz="2000" b="1" dirty="0">
                <a:latin typeface="Tahoma" panose="020B0604030504040204" pitchFamily="34" charset="0"/>
                <a:ea typeface="Tahoma" panose="020B0604030504040204" pitchFamily="34" charset="0"/>
                <a:cs typeface="Tahoma" panose="020B0604030504040204" pitchFamily="34" charset="0"/>
              </a:rPr>
              <a:t>Arvestus</a:t>
            </a:r>
            <a:r>
              <a:rPr lang="et-EE" sz="2000" dirty="0">
                <a:latin typeface="Tahoma" panose="020B0604030504040204" pitchFamily="34" charset="0"/>
                <a:ea typeface="Tahoma" panose="020B0604030504040204" pitchFamily="34" charset="0"/>
                <a:cs typeface="Tahoma" panose="020B0604030504040204" pitchFamily="34" charset="0"/>
              </a:rPr>
              <a:t>“ &gt; „</a:t>
            </a:r>
            <a:r>
              <a:rPr lang="et-EE" sz="2000" b="1" dirty="0">
                <a:latin typeface="Tahoma" panose="020B0604030504040204" pitchFamily="34" charset="0"/>
                <a:ea typeface="Tahoma" panose="020B0604030504040204" pitchFamily="34" charset="0"/>
                <a:cs typeface="Tahoma" panose="020B0604030504040204" pitchFamily="34" charset="0"/>
              </a:rPr>
              <a:t>Ajatamine</a:t>
            </a:r>
            <a:r>
              <a:rPr lang="et-EE" sz="2000" dirty="0">
                <a:latin typeface="Tahoma" panose="020B0604030504040204" pitchFamily="34" charset="0"/>
                <a:ea typeface="Tahoma" panose="020B0604030504040204" pitchFamily="34" charset="0"/>
                <a:cs typeface="Tahoma" panose="020B0604030504040204" pitchFamily="34" charset="0"/>
              </a:rPr>
              <a:t>“.</a:t>
            </a:r>
          </a:p>
          <a:p>
            <a:pPr fontAlgn="base"/>
            <a:r>
              <a:rPr lang="et-EE" sz="2000" dirty="0">
                <a:latin typeface="Tahoma" panose="020B0604030504040204" pitchFamily="34" charset="0"/>
                <a:ea typeface="Tahoma" panose="020B0604030504040204" pitchFamily="34" charset="0"/>
                <a:cs typeface="Tahoma" panose="020B0604030504040204" pitchFamily="34" charset="0"/>
              </a:rPr>
              <a:t>Kui e-MTA kaudu esitatud taotlus vastab lihtsustatud korras ajatamise tingimustele, siis </a:t>
            </a:r>
            <a:r>
              <a:rPr lang="et-EE" sz="2000" b="1" dirty="0">
                <a:latin typeface="Tahoma" panose="020B0604030504040204" pitchFamily="34" charset="0"/>
                <a:ea typeface="Tahoma" panose="020B0604030504040204" pitchFamily="34" charset="0"/>
                <a:cs typeface="Tahoma" panose="020B0604030504040204" pitchFamily="34" charset="0"/>
              </a:rPr>
              <a:t>otsus ja sellega kaasnev intressinõue genereeritakse andmetöötlussüsteemis automaatselt</a:t>
            </a:r>
            <a:r>
              <a:rPr lang="et-EE" sz="2000" dirty="0">
                <a:latin typeface="Tahoma" panose="020B0604030504040204" pitchFamily="34" charset="0"/>
                <a:ea typeface="Tahoma" panose="020B0604030504040204" pitchFamily="34" charset="0"/>
                <a:cs typeface="Tahoma" panose="020B0604030504040204" pitchFamily="34" charset="0"/>
              </a:rPr>
              <a:t>.</a:t>
            </a:r>
          </a:p>
          <a:p>
            <a:pPr fontAlgn="base"/>
            <a:r>
              <a:rPr lang="et-EE" sz="2000" dirty="0">
                <a:latin typeface="Tahoma" panose="020B0604030504040204" pitchFamily="34" charset="0"/>
                <a:ea typeface="Tahoma" panose="020B0604030504040204" pitchFamily="34" charset="0"/>
                <a:cs typeface="Tahoma" panose="020B0604030504040204" pitchFamily="34" charset="0"/>
              </a:rPr>
              <a:t>Intressi arvestatakse ajatatud maksuvõlalt edasiulatuvalt kuni maksuvõla täieliku tasumiseni </a:t>
            </a:r>
            <a:r>
              <a:rPr lang="et-EE" sz="2000" b="1" dirty="0">
                <a:latin typeface="Tahoma" panose="020B0604030504040204" pitchFamily="34" charset="0"/>
                <a:ea typeface="Tahoma" panose="020B0604030504040204" pitchFamily="34" charset="0"/>
                <a:cs typeface="Tahoma" panose="020B0604030504040204" pitchFamily="34" charset="0"/>
              </a:rPr>
              <a:t>0,03% päevas</a:t>
            </a:r>
            <a:r>
              <a:rPr lang="et-EE" sz="2000" dirty="0">
                <a:latin typeface="Tahoma" panose="020B0604030504040204" pitchFamily="34" charset="0"/>
                <a:ea typeface="Tahoma" panose="020B0604030504040204" pitchFamily="34" charset="0"/>
                <a:cs typeface="Tahoma" panose="020B0604030504040204" pitchFamily="34" charset="0"/>
              </a:rPr>
              <a:t>.</a:t>
            </a:r>
          </a:p>
          <a:p>
            <a:pPr marL="0" indent="0">
              <a:buNone/>
            </a:pPr>
            <a:endParaRPr lang="et-EE" dirty="0"/>
          </a:p>
        </p:txBody>
      </p:sp>
    </p:spTree>
    <p:extLst>
      <p:ext uri="{BB962C8B-B14F-4D97-AF65-F5344CB8AC3E}">
        <p14:creationId xmlns:p14="http://schemas.microsoft.com/office/powerpoint/2010/main" val="356289952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5A9DD-1994-429C-9138-CE1054144E61}"/>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8C65B279-C6BC-47D7-B3EA-C16391439615}"/>
              </a:ext>
            </a:extLst>
          </p:cNvPr>
          <p:cNvSpPr>
            <a:spLocks noGrp="1"/>
          </p:cNvSpPr>
          <p:nvPr>
            <p:ph idx="1"/>
          </p:nvPr>
        </p:nvSpPr>
        <p:spPr/>
        <p:txBody>
          <a:bodyPr>
            <a:normAutofit fontScale="92500"/>
          </a:bodyPr>
          <a:lstStyle/>
          <a:p>
            <a:pPr marL="0" indent="0" fontAlgn="base">
              <a:buNone/>
            </a:pPr>
            <a:r>
              <a:rPr lang="et-EE" sz="2200" dirty="0">
                <a:latin typeface="Tahoma" panose="020B0604030504040204" pitchFamily="34" charset="0"/>
                <a:ea typeface="Tahoma" panose="020B0604030504040204" pitchFamily="34" charset="0"/>
                <a:cs typeface="Tahoma" panose="020B0604030504040204" pitchFamily="34" charset="0"/>
              </a:rPr>
              <a:t>Maksuhalduril on </a:t>
            </a:r>
            <a:r>
              <a:rPr lang="et-EE" sz="2200" b="1" dirty="0">
                <a:latin typeface="Tahoma" panose="020B0604030504040204" pitchFamily="34" charset="0"/>
                <a:ea typeface="Tahoma" panose="020B0604030504040204" pitchFamily="34" charset="0"/>
                <a:cs typeface="Tahoma" panose="020B0604030504040204" pitchFamily="34" charset="0"/>
              </a:rPr>
              <a:t>õigus ajatamise otsus ja intressimäära vähendamine kehtetuks tunnistada </a:t>
            </a:r>
            <a:r>
              <a:rPr lang="et-EE" sz="2200" dirty="0">
                <a:latin typeface="Tahoma" panose="020B0604030504040204" pitchFamily="34" charset="0"/>
                <a:ea typeface="Tahoma" panose="020B0604030504040204" pitchFamily="34" charset="0"/>
                <a:cs typeface="Tahoma" panose="020B0604030504040204" pitchFamily="34" charset="0"/>
              </a:rPr>
              <a:t>juhul, kui maksukohustuslane:</a:t>
            </a:r>
          </a:p>
          <a:p>
            <a:pPr fontAlgn="base"/>
            <a:r>
              <a:rPr lang="et-EE" sz="2200" dirty="0">
                <a:latin typeface="Tahoma" panose="020B0604030504040204" pitchFamily="34" charset="0"/>
                <a:ea typeface="Tahoma" panose="020B0604030504040204" pitchFamily="34" charset="0"/>
                <a:cs typeface="Tahoma" panose="020B0604030504040204" pitchFamily="34" charset="0"/>
              </a:rPr>
              <a:t>ei täida kinnitatud ajakava,</a:t>
            </a:r>
          </a:p>
          <a:p>
            <a:pPr fontAlgn="base"/>
            <a:r>
              <a:rPr lang="et-EE" sz="2200" dirty="0">
                <a:latin typeface="Tahoma" panose="020B0604030504040204" pitchFamily="34" charset="0"/>
                <a:ea typeface="Tahoma" panose="020B0604030504040204" pitchFamily="34" charset="0"/>
                <a:cs typeface="Tahoma" panose="020B0604030504040204" pitchFamily="34" charset="0"/>
              </a:rPr>
              <a:t>ei tasu ajakava kehtimise perioodil tähtaegselt oma jooksvaid makse,</a:t>
            </a:r>
          </a:p>
          <a:p>
            <a:pPr fontAlgn="base"/>
            <a:r>
              <a:rPr lang="et-EE" sz="2200" dirty="0">
                <a:latin typeface="Tahoma" panose="020B0604030504040204" pitchFamily="34" charset="0"/>
                <a:ea typeface="Tahoma" panose="020B0604030504040204" pitchFamily="34" charset="0"/>
                <a:cs typeface="Tahoma" panose="020B0604030504040204" pitchFamily="34" charset="0"/>
              </a:rPr>
              <a:t>ei esita õigeaegselt kohustuslikke maksudeklaratsioone,</a:t>
            </a:r>
          </a:p>
          <a:p>
            <a:pPr fontAlgn="base"/>
            <a:r>
              <a:rPr lang="et-EE" sz="2200" dirty="0">
                <a:latin typeface="Tahoma" panose="020B0604030504040204" pitchFamily="34" charset="0"/>
                <a:ea typeface="Tahoma" panose="020B0604030504040204" pitchFamily="34" charset="0"/>
                <a:cs typeface="Tahoma" panose="020B0604030504040204" pitchFamily="34" charset="0"/>
              </a:rPr>
              <a:t>ei täida asjaõigusseaduses sätestatud kohustust hoida maksuvõla tagamiseks pandiga koormatud asja või</a:t>
            </a:r>
          </a:p>
          <a:p>
            <a:pPr fontAlgn="base"/>
            <a:r>
              <a:rPr lang="et-EE" sz="2200" dirty="0">
                <a:latin typeface="Tahoma" panose="020B0604030504040204" pitchFamily="34" charset="0"/>
                <a:ea typeface="Tahoma" panose="020B0604030504040204" pitchFamily="34" charset="0"/>
                <a:cs typeface="Tahoma" panose="020B0604030504040204" pitchFamily="34" charset="0"/>
              </a:rPr>
              <a:t>ei esita tagatise väärtuse vähenemise korral maksuhaldurile aktsepteeritavat asendustagatist.</a:t>
            </a:r>
          </a:p>
          <a:p>
            <a:pPr marL="0" indent="0" fontAlgn="base">
              <a:buNone/>
            </a:pPr>
            <a:r>
              <a:rPr lang="et-EE" sz="2200" b="1" dirty="0">
                <a:latin typeface="Tahoma" panose="020B0604030504040204" pitchFamily="34" charset="0"/>
                <a:ea typeface="Tahoma" panose="020B0604030504040204" pitchFamily="34" charset="0"/>
                <a:cs typeface="Tahoma" panose="020B0604030504040204" pitchFamily="34" charset="0"/>
              </a:rPr>
              <a:t>Peale ajatamise otsuse kehtetuks tunnistamist </a:t>
            </a:r>
            <a:r>
              <a:rPr lang="et-EE" sz="2200" dirty="0">
                <a:latin typeface="Tahoma" panose="020B0604030504040204" pitchFamily="34" charset="0"/>
                <a:ea typeface="Tahoma" panose="020B0604030504040204" pitchFamily="34" charset="0"/>
                <a:cs typeface="Tahoma" panose="020B0604030504040204" pitchFamily="34" charset="0"/>
              </a:rPr>
              <a:t>on maksuhalduril </a:t>
            </a:r>
            <a:r>
              <a:rPr lang="et-EE" sz="2200" b="1" dirty="0">
                <a:latin typeface="Tahoma" panose="020B0604030504040204" pitchFamily="34" charset="0"/>
                <a:ea typeface="Tahoma" panose="020B0604030504040204" pitchFamily="34" charset="0"/>
                <a:cs typeface="Tahoma" panose="020B0604030504040204" pitchFamily="34" charset="0"/>
              </a:rPr>
              <a:t>õigus asuda maksuvõlga sundtäitma</a:t>
            </a:r>
            <a:r>
              <a:rPr lang="et-EE" sz="2200" dirty="0">
                <a:latin typeface="Tahoma" panose="020B0604030504040204" pitchFamily="34" charset="0"/>
                <a:ea typeface="Tahoma" panose="020B0604030504040204" pitchFamily="34" charset="0"/>
                <a:cs typeface="Tahoma" panose="020B0604030504040204" pitchFamily="34" charset="0"/>
              </a:rPr>
              <a:t> vastavalt </a:t>
            </a:r>
            <a:r>
              <a:rPr lang="et-EE" sz="2200" dirty="0">
                <a:latin typeface="Tahoma" panose="020B0604030504040204" pitchFamily="34" charset="0"/>
                <a:ea typeface="Tahoma" panose="020B0604030504040204" pitchFamily="34" charset="0"/>
                <a:cs typeface="Tahoma" panose="020B0604030504040204" pitchFamily="34" charset="0"/>
                <a:hlinkClick r:id="rId2"/>
              </a:rPr>
              <a:t>MKSi 13. peatükis</a:t>
            </a:r>
            <a:r>
              <a:rPr lang="et-EE" sz="2200" dirty="0">
                <a:latin typeface="Tahoma" panose="020B0604030504040204" pitchFamily="34" charset="0"/>
                <a:ea typeface="Tahoma" panose="020B0604030504040204" pitchFamily="34" charset="0"/>
                <a:cs typeface="Tahoma" panose="020B0604030504040204" pitchFamily="34" charset="0"/>
              </a:rPr>
              <a:t> sätestatule.</a:t>
            </a:r>
          </a:p>
          <a:p>
            <a:endParaRPr lang="et-EE" dirty="0"/>
          </a:p>
        </p:txBody>
      </p:sp>
    </p:spTree>
    <p:extLst>
      <p:ext uri="{BB962C8B-B14F-4D97-AF65-F5344CB8AC3E}">
        <p14:creationId xmlns:p14="http://schemas.microsoft.com/office/powerpoint/2010/main" val="252368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183FB-6AF3-7FF8-50B8-45A859377B9F}"/>
              </a:ext>
            </a:extLst>
          </p:cNvPr>
          <p:cNvSpPr>
            <a:spLocks noGrp="1"/>
          </p:cNvSpPr>
          <p:nvPr>
            <p:ph type="title"/>
          </p:nvPr>
        </p:nvSpPr>
        <p:spPr/>
        <p:txBody>
          <a:bodyPr>
            <a:normAutofit/>
          </a:bodyPr>
          <a:lstStyle/>
          <a:p>
            <a:r>
              <a:rPr lang="et-EE" sz="2400" b="1" i="0" dirty="0">
                <a:solidFill>
                  <a:srgbClr val="222222"/>
                </a:solidFill>
                <a:effectLst/>
                <a:latin typeface="Tahoma" panose="020B0604030504040204" pitchFamily="34" charset="0"/>
                <a:ea typeface="Tahoma" panose="020B0604030504040204" pitchFamily="34" charset="0"/>
                <a:cs typeface="Tahoma" panose="020B0604030504040204" pitchFamily="34" charset="0"/>
              </a:rPr>
              <a:t>FIE tuludeklaratsioon</a:t>
            </a:r>
            <a:endParaRPr lang="et-EE" sz="2400" dirty="0"/>
          </a:p>
        </p:txBody>
      </p:sp>
      <p:sp>
        <p:nvSpPr>
          <p:cNvPr id="3" name="Content Placeholder 2">
            <a:extLst>
              <a:ext uri="{FF2B5EF4-FFF2-40B4-BE49-F238E27FC236}">
                <a16:creationId xmlns:a16="http://schemas.microsoft.com/office/drawing/2014/main" id="{799BBE19-A6AA-D60D-FEC4-BE75E574DE1E}"/>
              </a:ext>
            </a:extLst>
          </p:cNvPr>
          <p:cNvSpPr>
            <a:spLocks noGrp="1"/>
          </p:cNvSpPr>
          <p:nvPr>
            <p:ph idx="1"/>
          </p:nvPr>
        </p:nvSpPr>
        <p:spPr/>
        <p:txBody>
          <a:bodyPr>
            <a:normAutofit fontScale="62500" lnSpcReduction="20000"/>
          </a:bodyPr>
          <a:lstStyle/>
          <a:p>
            <a:r>
              <a:rPr lang="et-EE" dirty="0">
                <a:latin typeface="Tahoma" panose="020B0604030504040204" pitchFamily="34" charset="0"/>
                <a:ea typeface="Tahoma" panose="020B0604030504040204" pitchFamily="34" charset="0"/>
                <a:cs typeface="Tahoma" panose="020B0604030504040204" pitchFamily="34" charset="0"/>
              </a:rPr>
              <a:t>Vormi E real 3 </a:t>
            </a:r>
            <a:r>
              <a:rPr lang="et-EE" b="1" dirty="0">
                <a:latin typeface="Tahoma" panose="020B0604030504040204" pitchFamily="34" charset="0"/>
                <a:ea typeface="Tahoma" panose="020B0604030504040204" pitchFamily="34" charset="0"/>
                <a:cs typeface="Tahoma" panose="020B0604030504040204" pitchFamily="34" charset="0"/>
              </a:rPr>
              <a:t>„Kasvava metsa raieõiguse ja raiutud metsamaterjali võõrandamine ning sellega seotud toetused“</a:t>
            </a:r>
            <a:r>
              <a:rPr lang="et-EE" dirty="0">
                <a:latin typeface="Tahoma" panose="020B0604030504040204" pitchFamily="34" charset="0"/>
                <a:ea typeface="Tahoma" panose="020B0604030504040204" pitchFamily="34" charset="0"/>
                <a:cs typeface="Tahoma" panose="020B0604030504040204" pitchFamily="34" charset="0"/>
              </a:rPr>
              <a:t> näitab ettevõtja talle kuuluvalt kinnisasjalt raieõiguse ja metsamaterjali võõrandamisest saadud tulud ning metsa majandamisega seotud toetused ja hüvitised. </a:t>
            </a:r>
          </a:p>
          <a:p>
            <a:r>
              <a:rPr lang="et-EE" dirty="0">
                <a:latin typeface="Tahoma" panose="020B0604030504040204" pitchFamily="34" charset="0"/>
                <a:ea typeface="Tahoma" panose="020B0604030504040204" pitchFamily="34" charset="0"/>
                <a:cs typeface="Tahoma" panose="020B0604030504040204" pitchFamily="34" charset="0"/>
              </a:rPr>
              <a:t>Real 3.1.1 näitab ettevõtja talle kuuluvalt kinnisasjalt raiutud metsamaterjali ja seal kasvava metsa raieõiguse võõrandamisest saadud tulu, real 3.1.2 näitab Natura 2000 erametsamaa toetuse, real 3.1.3 Maksu- ja Tolliameti tagastatud maksud ning ridadel 3.2.1 kuni 3.2.11 näitab ettevõtja tehtud kulud. </a:t>
            </a:r>
          </a:p>
          <a:p>
            <a:r>
              <a:rPr lang="et-EE" dirty="0">
                <a:latin typeface="Tahoma" panose="020B0604030504040204" pitchFamily="34" charset="0"/>
                <a:ea typeface="Tahoma" panose="020B0604030504040204" pitchFamily="34" charset="0"/>
                <a:cs typeface="Tahoma" panose="020B0604030504040204" pitchFamily="34" charset="0"/>
              </a:rPr>
              <a:t>Metsa majandamisega seotud muud toetused ja hüvitised näidatakse real 3.6. </a:t>
            </a:r>
          </a:p>
          <a:p>
            <a:r>
              <a:rPr lang="et-EE" dirty="0">
                <a:latin typeface="Tahoma" panose="020B0604030504040204" pitchFamily="34" charset="0"/>
                <a:ea typeface="Tahoma" panose="020B0604030504040204" pitchFamily="34" charset="0"/>
                <a:cs typeface="Tahoma" panose="020B0604030504040204" pitchFamily="34" charset="0"/>
              </a:rPr>
              <a:t>Rea 3.1.1 raieõiguse ja metsamaterjali võõrandamise ning rea 3.1.2 Natura 2000 toetuse täitmise korral märgitakse vormil E ka kinnistu(te) number ja aadress.</a:t>
            </a:r>
          </a:p>
        </p:txBody>
      </p:sp>
    </p:spTree>
    <p:extLst>
      <p:ext uri="{BB962C8B-B14F-4D97-AF65-F5344CB8AC3E}">
        <p14:creationId xmlns:p14="http://schemas.microsoft.com/office/powerpoint/2010/main" val="235363546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A5063-3905-4E00-A9CA-3F12100C233F}"/>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88E05ED6-A762-42CC-A25C-4942C956A39B}"/>
              </a:ext>
            </a:extLst>
          </p:cNvPr>
          <p:cNvSpPr>
            <a:spLocks noGrp="1"/>
          </p:cNvSpPr>
          <p:nvPr>
            <p:ph idx="1"/>
          </p:nvPr>
        </p:nvSpPr>
        <p:spPr/>
        <p:txBody>
          <a:bodyPr>
            <a:normAutofit/>
          </a:bodyPr>
          <a:lstStyle/>
          <a:p>
            <a:pPr marL="0" indent="0" fontAlgn="base">
              <a:buNone/>
            </a:pPr>
            <a:r>
              <a:rPr lang="et-EE" sz="2000" dirty="0">
                <a:latin typeface="Tahoma" panose="020B0604030504040204" pitchFamily="34" charset="0"/>
                <a:ea typeface="Tahoma" panose="020B0604030504040204" pitchFamily="34" charset="0"/>
                <a:cs typeface="Tahoma" panose="020B0604030504040204" pitchFamily="34" charset="0"/>
              </a:rPr>
              <a:t>Maksuvõla tasumise ajatamisel tuleb arvestada, et:</a:t>
            </a:r>
          </a:p>
          <a:p>
            <a:pPr fontAlgn="base"/>
            <a:r>
              <a:rPr lang="et-EE" sz="2000" dirty="0">
                <a:latin typeface="Tahoma" panose="020B0604030504040204" pitchFamily="34" charset="0"/>
                <a:ea typeface="Tahoma" panose="020B0604030504040204" pitchFamily="34" charset="0"/>
                <a:cs typeface="Tahoma" panose="020B0604030504040204" pitchFamily="34" charset="0"/>
              </a:rPr>
              <a:t>ajatatud maksuvõlga on võimalik tasuda ka ennetähtaegselt;</a:t>
            </a:r>
          </a:p>
          <a:p>
            <a:pPr fontAlgn="base"/>
            <a:r>
              <a:rPr lang="et-EE" sz="2000" dirty="0">
                <a:latin typeface="Tahoma" panose="020B0604030504040204" pitchFamily="34" charset="0"/>
                <a:ea typeface="Tahoma" panose="020B0604030504040204" pitchFamily="34" charset="0"/>
                <a:cs typeface="Tahoma" panose="020B0604030504040204" pitchFamily="34" charset="0"/>
              </a:rPr>
              <a:t>maksepuhkust rakendada ei ole võimalik;</a:t>
            </a:r>
          </a:p>
          <a:p>
            <a:pPr fontAlgn="base"/>
            <a:r>
              <a:rPr lang="et-EE" sz="2000" b="1" dirty="0">
                <a:latin typeface="Tahoma" panose="020B0604030504040204" pitchFamily="34" charset="0"/>
                <a:ea typeface="Tahoma" panose="020B0604030504040204" pitchFamily="34" charset="0"/>
                <a:cs typeface="Tahoma" panose="020B0604030504040204" pitchFamily="34" charset="0"/>
              </a:rPr>
              <a:t>füüsilisest isikust ettevõtja ei või maksuvõlalt arvutatud intressi ettevõtlustulust maha arvata, kuna see ei ole ettevõtlusega seotud kulu</a:t>
            </a:r>
            <a:r>
              <a:rPr lang="et-EE" sz="2000" dirty="0">
                <a:latin typeface="Tahoma" panose="020B0604030504040204" pitchFamily="34" charset="0"/>
                <a:ea typeface="Tahoma" panose="020B0604030504040204" pitchFamily="34" charset="0"/>
                <a:cs typeface="Tahoma" panose="020B0604030504040204" pitchFamily="34" charset="0"/>
              </a:rPr>
              <a:t>.</a:t>
            </a:r>
          </a:p>
          <a:p>
            <a:endParaRPr lang="et-EE" dirty="0"/>
          </a:p>
        </p:txBody>
      </p:sp>
    </p:spTree>
    <p:extLst>
      <p:ext uri="{BB962C8B-B14F-4D97-AF65-F5344CB8AC3E}">
        <p14:creationId xmlns:p14="http://schemas.microsoft.com/office/powerpoint/2010/main" val="247860872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3E0E7-8131-413C-A9ED-307688AD9CA4}"/>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302EE93B-9355-42BC-A24F-655C856E81D4}"/>
              </a:ext>
            </a:extLst>
          </p:cNvPr>
          <p:cNvSpPr>
            <a:spLocks noGrp="1"/>
          </p:cNvSpPr>
          <p:nvPr>
            <p:ph idx="1"/>
          </p:nvPr>
        </p:nvSpPr>
        <p:spPr/>
        <p:txBody>
          <a:bodyPr>
            <a:normAutofit/>
          </a:bodyPr>
          <a:lstStyle/>
          <a:p>
            <a:r>
              <a:rPr lang="et-EE" sz="2000" dirty="0">
                <a:latin typeface="Tahoma" panose="020B0604030504040204" pitchFamily="34" charset="0"/>
                <a:ea typeface="Tahoma" panose="020B0604030504040204" pitchFamily="34" charset="0"/>
                <a:cs typeface="Tahoma" panose="020B0604030504040204" pitchFamily="34" charset="0"/>
              </a:rPr>
              <a:t>Kui FIE ei ole tasunud makse (sh avansilisi makseid) seadusega sätestatud tähtpäevaks, peab ta tähtajaks tasumata maksusummadelt arvestama ja tasuma intressi 0,06% päevas. </a:t>
            </a:r>
          </a:p>
          <a:p>
            <a:r>
              <a:rPr lang="et-EE" sz="2000" b="1" dirty="0">
                <a:latin typeface="Tahoma" panose="020B0604030504040204" pitchFamily="34" charset="0"/>
                <a:ea typeface="Tahoma" panose="020B0604030504040204" pitchFamily="34" charset="0"/>
                <a:cs typeface="Tahoma" panose="020B0604030504040204" pitchFamily="34" charset="0"/>
              </a:rPr>
              <a:t>Intressi arvestatakse alates päevast, mis järgneb päevale, millal maksu tasumine seaduse järgi pidi toimuma, kuni tasumise või tasaarvestamise päevani, viimane kaasa arvatud</a:t>
            </a:r>
            <a:r>
              <a:rPr lang="et-EE" sz="2000" dirty="0">
                <a:latin typeface="Tahoma" panose="020B0604030504040204" pitchFamily="34" charset="0"/>
                <a:ea typeface="Tahoma" panose="020B0604030504040204" pitchFamily="34" charset="0"/>
                <a:cs typeface="Tahoma" panose="020B0604030504040204" pitchFamily="34" charset="0"/>
              </a:rPr>
              <a:t> (maksukorralduse seaduse §-d 115 ja 117).</a:t>
            </a:r>
          </a:p>
        </p:txBody>
      </p:sp>
    </p:spTree>
    <p:extLst>
      <p:ext uri="{BB962C8B-B14F-4D97-AF65-F5344CB8AC3E}">
        <p14:creationId xmlns:p14="http://schemas.microsoft.com/office/powerpoint/2010/main" val="249976913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427C2-C16A-4209-AA2F-BEA1BF932BF2}"/>
              </a:ext>
            </a:extLst>
          </p:cNvPr>
          <p:cNvSpPr>
            <a:spLocks noGrp="1"/>
          </p:cNvSpPr>
          <p:nvPr>
            <p:ph type="title"/>
          </p:nvPr>
        </p:nvSpPr>
        <p:spPr/>
        <p:txBody>
          <a:bodyPr>
            <a:normAutofit fontScale="90000"/>
          </a:bodyPr>
          <a:lstStyle/>
          <a:p>
            <a:br>
              <a:rPr lang="et-EE" b="1" dirty="0"/>
            </a:br>
            <a:br>
              <a:rPr lang="et-EE" b="1" dirty="0"/>
            </a:br>
            <a:r>
              <a:rPr lang="et-EE" sz="2700" b="1" dirty="0">
                <a:latin typeface="Tahoma" panose="020B0604030504040204" pitchFamily="34" charset="0"/>
                <a:ea typeface="Tahoma" panose="020B0604030504040204" pitchFamily="34" charset="0"/>
                <a:cs typeface="Tahoma" panose="020B0604030504040204" pitchFamily="34" charset="0"/>
              </a:rPr>
              <a:t>Kulude edasikandmine</a:t>
            </a:r>
            <a:br>
              <a:rPr lang="et-EE" sz="3100" b="1" dirty="0"/>
            </a:br>
            <a:endParaRPr lang="et-EE" sz="3100" dirty="0"/>
          </a:p>
        </p:txBody>
      </p:sp>
      <p:sp>
        <p:nvSpPr>
          <p:cNvPr id="3" name="Content Placeholder 2">
            <a:extLst>
              <a:ext uri="{FF2B5EF4-FFF2-40B4-BE49-F238E27FC236}">
                <a16:creationId xmlns:a16="http://schemas.microsoft.com/office/drawing/2014/main" id="{86636555-377D-4B91-B17F-DFBA1E4E6FE5}"/>
              </a:ext>
            </a:extLst>
          </p:cNvPr>
          <p:cNvSpPr>
            <a:spLocks noGrp="1"/>
          </p:cNvSpPr>
          <p:nvPr>
            <p:ph idx="1"/>
          </p:nvPr>
        </p:nvSpPr>
        <p:spPr/>
        <p:txBody>
          <a:bodyPr>
            <a:noAutofit/>
          </a:bodyPr>
          <a:lstStyle/>
          <a:p>
            <a:pPr algn="l"/>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Kui lubatud mahaarvamiste (</a:t>
            </a:r>
            <a:r>
              <a:rPr lang="et-EE" sz="2000" b="0" i="0" u="none" strike="noStrike" dirty="0">
                <a:solidFill>
                  <a:srgbClr val="003087"/>
                </a:solidFill>
                <a:effectLst/>
                <a:latin typeface="Tahoma" panose="020B0604030504040204" pitchFamily="34" charset="0"/>
                <a:ea typeface="Tahoma" panose="020B0604030504040204" pitchFamily="34" charset="0"/>
                <a:cs typeface="Tahoma" panose="020B0604030504040204" pitchFamily="34" charset="0"/>
                <a:hlinkClick r:id="rId2"/>
              </a:rPr>
              <a:t>tulumaksuseaduse § 32 lg-</a:t>
            </a:r>
            <a:r>
              <a:rPr lang="et-EE" sz="2000" b="0" i="0" u="none" strike="noStrike" dirty="0" err="1">
                <a:solidFill>
                  <a:srgbClr val="003087"/>
                </a:solidFill>
                <a:effectLst/>
                <a:latin typeface="Tahoma" panose="020B0604030504040204" pitchFamily="34" charset="0"/>
                <a:ea typeface="Tahoma" panose="020B0604030504040204" pitchFamily="34" charset="0"/>
                <a:cs typeface="Tahoma" panose="020B0604030504040204" pitchFamily="34" charset="0"/>
                <a:hlinkClick r:id="rId2"/>
              </a:rPr>
              <a:t>tes</a:t>
            </a:r>
            <a:r>
              <a:rPr lang="et-EE" sz="2000" b="0" i="0" u="none" strike="noStrike" dirty="0">
                <a:solidFill>
                  <a:srgbClr val="003087"/>
                </a:solidFill>
                <a:effectLst/>
                <a:latin typeface="Tahoma" panose="020B0604030504040204" pitchFamily="34" charset="0"/>
                <a:ea typeface="Tahoma" panose="020B0604030504040204" pitchFamily="34" charset="0"/>
                <a:cs typeface="Tahoma" panose="020B0604030504040204" pitchFamily="34" charset="0"/>
                <a:hlinkClick r:id="rId2"/>
              </a:rPr>
              <a:t> 1–3 avaneb uues vahekaardis</a:t>
            </a: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 nimetatud) summa ületab </a:t>
            </a:r>
            <a:r>
              <a:rPr lang="et-EE" sz="2000" b="0" i="0"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maksumaksustamisperioodi</a:t>
            </a: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 ettevõtlustulu, võib FIE ettevõtlustulu ületava kulude summa (edaspidi </a:t>
            </a:r>
            <a:r>
              <a:rPr lang="et-EE" sz="2000" b="0" i="1" dirty="0">
                <a:solidFill>
                  <a:srgbClr val="000000"/>
                </a:solidFill>
                <a:effectLst/>
                <a:latin typeface="Tahoma" panose="020B0604030504040204" pitchFamily="34" charset="0"/>
                <a:ea typeface="Tahoma" panose="020B0604030504040204" pitchFamily="34" charset="0"/>
                <a:cs typeface="Tahoma" panose="020B0604030504040204" pitchFamily="34" charset="0"/>
              </a:rPr>
              <a:t>edasikantud kulud</a:t>
            </a: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 maha arvata kuni kümne järgneva aasta maksustamisperioodi ettevõtlustulust (</a:t>
            </a:r>
            <a:r>
              <a:rPr lang="et-EE" sz="2000" b="0" i="0" u="none" strike="noStrike" dirty="0">
                <a:solidFill>
                  <a:srgbClr val="003087"/>
                </a:solidFill>
                <a:effectLst/>
                <a:latin typeface="Tahoma" panose="020B0604030504040204" pitchFamily="34" charset="0"/>
                <a:ea typeface="Tahoma" panose="020B0604030504040204" pitchFamily="34" charset="0"/>
                <a:cs typeface="Tahoma" panose="020B0604030504040204" pitchFamily="34" charset="0"/>
                <a:hlinkClick r:id="rId3"/>
              </a:rPr>
              <a:t>tulumaksuseaduse § 35 avaneb uues vahekaardis</a:t>
            </a: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a:t>
            </a:r>
          </a:p>
          <a:p>
            <a:pPr algn="l"/>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Alates 2018. aastast pikendati kulude edasikandmise perioodi seitsmelt aastalt kümnele aastale. Kümnele aastale üleminek toimub järk-järgult:</a:t>
            </a:r>
          </a:p>
          <a:p>
            <a:pPr lvl="1">
              <a:buFont typeface="Arial" panose="020B0604020202020204" pitchFamily="34" charset="0"/>
              <a:buChar char="•"/>
            </a:pP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2018. a tulusid ületanud kulud saab edasi kanda kuni 8 aastat</a:t>
            </a:r>
          </a:p>
          <a:p>
            <a:pPr lvl="1">
              <a:buFont typeface="Arial" panose="020B0604020202020204" pitchFamily="34" charset="0"/>
              <a:buChar char="•"/>
            </a:pP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2019. a tulusid ületanud kulud saab edasi kanda kuni 9 aastat</a:t>
            </a:r>
          </a:p>
          <a:p>
            <a:pPr lvl="1">
              <a:buFont typeface="Arial" panose="020B0604020202020204" pitchFamily="34" charset="0"/>
              <a:buChar char="•"/>
            </a:pP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2020. a tulusid ületavad kulud saab edasi kanda kuni 10 aastat</a:t>
            </a:r>
          </a:p>
          <a:p>
            <a:pPr algn="l"/>
            <a:endPar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0224357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02AF9-7C21-4406-8DF1-2FA2B71E7B7E}"/>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Sotsiaalmaks</a:t>
            </a:r>
          </a:p>
        </p:txBody>
      </p:sp>
      <p:sp>
        <p:nvSpPr>
          <p:cNvPr id="3" name="Content Placeholder 2">
            <a:extLst>
              <a:ext uri="{FF2B5EF4-FFF2-40B4-BE49-F238E27FC236}">
                <a16:creationId xmlns:a16="http://schemas.microsoft.com/office/drawing/2014/main" id="{7C8CD70B-A66F-46B9-9F60-8316762C7826}"/>
              </a:ext>
            </a:extLst>
          </p:cNvPr>
          <p:cNvSpPr>
            <a:spLocks noGrp="1"/>
          </p:cNvSpPr>
          <p:nvPr>
            <p:ph idx="1"/>
          </p:nvPr>
        </p:nvSpPr>
        <p:spPr/>
        <p:txBody>
          <a:bodyPr>
            <a:noAutofit/>
          </a:bodyPr>
          <a:lstStyle/>
          <a:p>
            <a:r>
              <a:rPr lang="et-EE" sz="2000" dirty="0">
                <a:latin typeface="Tahoma" panose="020B0604030504040204" pitchFamily="34" charset="0"/>
                <a:ea typeface="Tahoma" panose="020B0604030504040204" pitchFamily="34" charset="0"/>
                <a:cs typeface="Tahoma" panose="020B0604030504040204" pitchFamily="34" charset="0"/>
              </a:rPr>
              <a:t>FIE maksab sotsiaalmaksu oma ettevõtlusest saadud tulult, millest on tehtud tulumaksuseaduses lubatud ettevõtlusega seotud mahaarvamised, arvestades sotsiaalmaksuseaduses kehtestatud alam- ja ülempiiri;</a:t>
            </a:r>
          </a:p>
          <a:p>
            <a:r>
              <a:rPr lang="et-EE" sz="2000" dirty="0">
                <a:latin typeface="Tahoma" panose="020B0604030504040204" pitchFamily="34" charset="0"/>
                <a:ea typeface="Tahoma" panose="020B0604030504040204" pitchFamily="34" charset="0"/>
                <a:cs typeface="Tahoma" panose="020B0604030504040204" pitchFamily="34" charset="0"/>
              </a:rPr>
              <a:t>FIE sotsiaalmaksuga maksustamise periood on kalendriaasta, sest maksustatav tulu selgitatakse välja tuludeklaratsiooni alusel üks kord aastas;</a:t>
            </a:r>
          </a:p>
          <a:p>
            <a:r>
              <a:rPr lang="et-EE" sz="2000" dirty="0">
                <a:latin typeface="Tahoma" panose="020B0604030504040204" pitchFamily="34" charset="0"/>
                <a:ea typeface="Tahoma" panose="020B0604030504040204" pitchFamily="34" charset="0"/>
                <a:cs typeface="Tahoma" panose="020B0604030504040204" pitchFamily="34" charset="0"/>
              </a:rPr>
              <a:t>sotsiaalmaksu määr on 33%;</a:t>
            </a:r>
          </a:p>
          <a:p>
            <a:r>
              <a:rPr lang="et-EE" sz="2000" dirty="0">
                <a:latin typeface="Tahoma" panose="020B0604030504040204" pitchFamily="34" charset="0"/>
                <a:ea typeface="Tahoma" panose="020B0604030504040204" pitchFamily="34" charset="0"/>
                <a:cs typeface="Tahoma" panose="020B0604030504040204" pitchFamily="34" charset="0"/>
              </a:rPr>
              <a:t>sotsiaalmaks arvatakse ettevõtlustulust maha tekkepõhiselt, jagades ettevõtluse tulu pärast kulude mahaarvamist 1,33-ga;</a:t>
            </a:r>
          </a:p>
          <a:p>
            <a:r>
              <a:rPr lang="et-EE" sz="2000" dirty="0">
                <a:latin typeface="Tahoma" panose="020B0604030504040204" pitchFamily="34" charset="0"/>
                <a:ea typeface="Tahoma" panose="020B0604030504040204" pitchFamily="34" charset="0"/>
                <a:cs typeface="Tahoma" panose="020B0604030504040204" pitchFamily="34" charset="0"/>
              </a:rPr>
              <a:t>aasta kestel on FIE kohustatud maksma sotsiaalmaksu avansilisi makseid;</a:t>
            </a:r>
          </a:p>
          <a:p>
            <a:r>
              <a:rPr lang="et-EE" sz="2000" dirty="0">
                <a:latin typeface="Tahoma" panose="020B0604030504040204" pitchFamily="34" charset="0"/>
                <a:ea typeface="Tahoma" panose="020B0604030504040204" pitchFamily="34" charset="0"/>
                <a:cs typeface="Tahoma" panose="020B0604030504040204" pitchFamily="34" charset="0"/>
              </a:rPr>
              <a:t>FIE ei saa sotsiaalmaksu ega sotsiaalmaksu avansilisi makseid näidata oma ettevõtluse kuludes.</a:t>
            </a:r>
          </a:p>
        </p:txBody>
      </p:sp>
    </p:spTree>
    <p:extLst>
      <p:ext uri="{BB962C8B-B14F-4D97-AF65-F5344CB8AC3E}">
        <p14:creationId xmlns:p14="http://schemas.microsoft.com/office/powerpoint/2010/main" val="148456801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9F53F-3562-4D45-98BF-4493A0DC13DF}"/>
              </a:ext>
            </a:extLst>
          </p:cNvPr>
          <p:cNvSpPr>
            <a:spLocks noGrp="1"/>
          </p:cNvSpPr>
          <p:nvPr>
            <p:ph type="title"/>
          </p:nvPr>
        </p:nvSpPr>
        <p:spPr/>
        <p:txBody>
          <a:bodyPr>
            <a:normAutofit/>
          </a:bodyPr>
          <a:lstStyle/>
          <a:p>
            <a:r>
              <a:rPr lang="fi-FI" sz="2400" b="1" dirty="0">
                <a:latin typeface="Tahoma" panose="020B0604030504040204" pitchFamily="34" charset="0"/>
                <a:ea typeface="Tahoma" panose="020B0604030504040204" pitchFamily="34" charset="0"/>
                <a:cs typeface="Tahoma" panose="020B0604030504040204" pitchFamily="34" charset="0"/>
              </a:rPr>
              <a:t>FIE ei pea sotsiaalmaksu avansilisi makseid tasuma, kui:</a:t>
            </a:r>
            <a:endParaRPr lang="et-EE"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DEB68A3B-F1CC-4397-8D42-224495904C99}"/>
              </a:ext>
            </a:extLst>
          </p:cNvPr>
          <p:cNvSpPr>
            <a:spLocks noGrp="1"/>
          </p:cNvSpPr>
          <p:nvPr>
            <p:ph idx="1"/>
          </p:nvPr>
        </p:nvSpPr>
        <p:spPr/>
        <p:txBody>
          <a:bodyPr>
            <a:normAutofit/>
          </a:bodyPr>
          <a:lstStyle/>
          <a:p>
            <a:r>
              <a:rPr lang="fi-FI" sz="2000" dirty="0">
                <a:latin typeface="Tahoma" panose="020B0604030504040204" pitchFamily="34" charset="0"/>
                <a:ea typeface="Tahoma" panose="020B0604030504040204" pitchFamily="34" charset="0"/>
                <a:cs typeface="Tahoma" panose="020B0604030504040204" pitchFamily="34" charset="0"/>
              </a:rPr>
              <a:t>ta on riikliku pensioni saaja või osalise töövõimega isik või õppur ravikindlustuse seaduse § 5 lg 4 tähenduses (põhiharidust omandav isik, üldkeskharidust omandav isik, kutseõppe tasemeõppes õppiv isik, eesti alalisest elanikust üliõpilane, v.a doktoranditoetust saav isik)</a:t>
            </a:r>
            <a:r>
              <a:rPr lang="et-EE" sz="2000" dirty="0">
                <a:latin typeface="Tahoma" panose="020B0604030504040204" pitchFamily="34" charset="0"/>
                <a:ea typeface="Tahoma" panose="020B0604030504040204" pitchFamily="34" charset="0"/>
                <a:cs typeface="Tahoma" panose="020B0604030504040204" pitchFamily="34" charset="0"/>
              </a:rPr>
              <a:t>;</a:t>
            </a:r>
            <a:endParaRPr lang="fi-FI" sz="2000" dirty="0">
              <a:latin typeface="Tahoma" panose="020B0604030504040204" pitchFamily="34" charset="0"/>
              <a:ea typeface="Tahoma" panose="020B0604030504040204" pitchFamily="34" charset="0"/>
              <a:cs typeface="Tahoma" panose="020B0604030504040204" pitchFamily="34" charset="0"/>
            </a:endParaRPr>
          </a:p>
          <a:p>
            <a:r>
              <a:rPr lang="fi-FI" sz="2000" dirty="0">
                <a:latin typeface="Tahoma" panose="020B0604030504040204" pitchFamily="34" charset="0"/>
                <a:ea typeface="Tahoma" panose="020B0604030504040204" pitchFamily="34" charset="0"/>
                <a:cs typeface="Tahoma" panose="020B0604030504040204" pitchFamily="34" charset="0"/>
              </a:rPr>
              <a:t>ta alustab või lõpetab tegevuse kvartali jooksul</a:t>
            </a:r>
            <a:r>
              <a:rPr lang="et-EE" sz="2000" dirty="0">
                <a:latin typeface="Tahoma" panose="020B0604030504040204" pitchFamily="34" charset="0"/>
                <a:ea typeface="Tahoma" panose="020B0604030504040204" pitchFamily="34" charset="0"/>
                <a:cs typeface="Tahoma" panose="020B0604030504040204" pitchFamily="34" charset="0"/>
              </a:rPr>
              <a:t> (k</a:t>
            </a:r>
            <a:r>
              <a:rPr lang="fi-FI" sz="2000" dirty="0">
                <a:latin typeface="Tahoma" panose="020B0604030504040204" pitchFamily="34" charset="0"/>
                <a:ea typeface="Tahoma" panose="020B0604030504040204" pitchFamily="34" charset="0"/>
                <a:cs typeface="Tahoma" panose="020B0604030504040204" pitchFamily="34" charset="0"/>
              </a:rPr>
              <a:t>ui FIE alustab või lõpetab ettevõtluse kvartali jooksul, maksab ta avansilisi makseid nende päevade eest, millal ta on FIE-na registreeritud</a:t>
            </a:r>
            <a:r>
              <a:rPr lang="et-EE" sz="2000" dirty="0">
                <a:latin typeface="Tahoma" panose="020B0604030504040204" pitchFamily="34" charset="0"/>
                <a:ea typeface="Tahoma" panose="020B0604030504040204" pitchFamily="34" charset="0"/>
                <a:cs typeface="Tahoma" panose="020B0604030504040204" pitchFamily="34" charset="0"/>
              </a:rPr>
              <a:t>);</a:t>
            </a:r>
          </a:p>
          <a:p>
            <a:r>
              <a:rPr lang="et-EE" sz="2000" dirty="0">
                <a:latin typeface="Tahoma" panose="020B0604030504040204" pitchFamily="34" charset="0"/>
                <a:ea typeface="Tahoma" panose="020B0604030504040204" pitchFamily="34" charset="0"/>
                <a:cs typeface="Tahoma" panose="020B0604030504040204" pitchFamily="34" charset="0"/>
              </a:rPr>
              <a:t>tema eest maksab sotsiaalmaksu tööandja või riik või kohalik omavalitsus.</a:t>
            </a:r>
          </a:p>
        </p:txBody>
      </p:sp>
    </p:spTree>
    <p:extLst>
      <p:ext uri="{BB962C8B-B14F-4D97-AF65-F5344CB8AC3E}">
        <p14:creationId xmlns:p14="http://schemas.microsoft.com/office/powerpoint/2010/main" val="358801555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2898F-EEE1-49CA-984E-6B8449AB26F5}"/>
              </a:ext>
            </a:extLst>
          </p:cNvPr>
          <p:cNvSpPr>
            <a:spLocks noGrp="1"/>
          </p:cNvSpPr>
          <p:nvPr>
            <p:ph type="title"/>
          </p:nvPr>
        </p:nvSpPr>
        <p:spPr/>
        <p:txBody>
          <a:bodyPr>
            <a:normAutofit fontScale="90000"/>
          </a:bodyPr>
          <a:lstStyle/>
          <a:p>
            <a:br>
              <a:rPr lang="et-EE" dirty="0"/>
            </a:br>
            <a:r>
              <a:rPr lang="et-EE" sz="2700" b="1" dirty="0">
                <a:latin typeface="Tahoma" panose="020B0604030504040204" pitchFamily="34" charset="0"/>
                <a:ea typeface="Tahoma" panose="020B0604030504040204" pitchFamily="34" charset="0"/>
                <a:cs typeface="Tahoma" panose="020B0604030504040204" pitchFamily="34" charset="0"/>
              </a:rPr>
              <a:t>Tulumaks</a:t>
            </a:r>
            <a:br>
              <a:rPr lang="et-EE" sz="2700" b="1" dirty="0">
                <a:latin typeface="Tahoma" panose="020B0604030504040204" pitchFamily="34" charset="0"/>
                <a:ea typeface="Tahoma" panose="020B0604030504040204" pitchFamily="34" charset="0"/>
                <a:cs typeface="Tahoma" panose="020B0604030504040204" pitchFamily="34" charset="0"/>
              </a:rPr>
            </a:br>
            <a:endParaRPr lang="et-EE" sz="27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8DCE2DC5-8663-41B7-BAF6-0BEC018E88BF}"/>
              </a:ext>
            </a:extLst>
          </p:cNvPr>
          <p:cNvSpPr>
            <a:spLocks noGrp="1"/>
          </p:cNvSpPr>
          <p:nvPr>
            <p:ph idx="1"/>
          </p:nvPr>
        </p:nvSpPr>
        <p:spPr/>
        <p:txBody>
          <a:bodyPr>
            <a:noAutofit/>
          </a:bodyPr>
          <a:lstStyle/>
          <a:p>
            <a:r>
              <a:rPr lang="et-EE" sz="1800" dirty="0">
                <a:latin typeface="Tahoma" panose="020B0604030504040204" pitchFamily="34" charset="0"/>
                <a:ea typeface="Tahoma" panose="020B0604030504040204" pitchFamily="34" charset="0"/>
                <a:cs typeface="Tahoma" panose="020B0604030504040204" pitchFamily="34" charset="0"/>
              </a:rPr>
              <a:t>FIE maksab tulumaksu oma </a:t>
            </a:r>
            <a:r>
              <a:rPr lang="et-EE" sz="1800" b="1" dirty="0">
                <a:latin typeface="Tahoma" panose="020B0604030504040204" pitchFamily="34" charset="0"/>
                <a:ea typeface="Tahoma" panose="020B0604030504040204" pitchFamily="34" charset="0"/>
                <a:cs typeface="Tahoma" panose="020B0604030504040204" pitchFamily="34" charset="0"/>
              </a:rPr>
              <a:t>ettevõtlusest saadud tulult, millest on tehtud seadusega lubatud ettevõtlusega seotud mahaarvamised</a:t>
            </a:r>
            <a:r>
              <a:rPr lang="et-EE" sz="1800" dirty="0">
                <a:latin typeface="Tahoma" panose="020B0604030504040204" pitchFamily="34" charset="0"/>
                <a:ea typeface="Tahoma" panose="020B0604030504040204" pitchFamily="34" charset="0"/>
                <a:cs typeface="Tahoma" panose="020B0604030504040204" pitchFamily="34" charset="0"/>
              </a:rPr>
              <a:t>. </a:t>
            </a:r>
          </a:p>
          <a:p>
            <a:r>
              <a:rPr lang="et-EE" sz="1800" dirty="0">
                <a:latin typeface="Tahoma" panose="020B0604030504040204" pitchFamily="34" charset="0"/>
                <a:ea typeface="Tahoma" panose="020B0604030504040204" pitchFamily="34" charset="0"/>
                <a:cs typeface="Tahoma" panose="020B0604030504040204" pitchFamily="34" charset="0"/>
              </a:rPr>
              <a:t>Ettevõtlustulust lubatud mahaarvamisi saab teha ainult FIE-na registreeritud füüsiline isik.</a:t>
            </a:r>
          </a:p>
          <a:p>
            <a:r>
              <a:rPr lang="et-EE" sz="1800" dirty="0">
                <a:latin typeface="Tahoma" panose="020B0604030504040204" pitchFamily="34" charset="0"/>
                <a:ea typeface="Tahoma" panose="020B0604030504040204" pitchFamily="34" charset="0"/>
                <a:cs typeface="Tahoma" panose="020B0604030504040204" pitchFamily="34" charset="0"/>
              </a:rPr>
              <a:t>Tulumaksuga maksustatakse ka ettevõtluse peatamise ajal või pärast ettevõtlusega tegelemise lõpetamist ettevõtlusest laekunud ettevõtlustulu.</a:t>
            </a:r>
          </a:p>
          <a:p>
            <a:r>
              <a:rPr lang="et-EE" sz="1800" dirty="0">
                <a:latin typeface="Tahoma" panose="020B0604030504040204" pitchFamily="34" charset="0"/>
                <a:ea typeface="Tahoma" panose="020B0604030504040204" pitchFamily="34" charset="0"/>
                <a:cs typeface="Tahoma" panose="020B0604030504040204" pitchFamily="34" charset="0"/>
              </a:rPr>
              <a:t>Tulumaksuga maksustamise periood on kalendriaasta.</a:t>
            </a:r>
          </a:p>
          <a:p>
            <a:r>
              <a:rPr lang="et-EE" sz="1800" dirty="0">
                <a:latin typeface="Tahoma" panose="020B0604030504040204" pitchFamily="34" charset="0"/>
                <a:ea typeface="Tahoma" panose="020B0604030504040204" pitchFamily="34" charset="0"/>
                <a:cs typeface="Tahoma" panose="020B0604030504040204" pitchFamily="34" charset="0"/>
              </a:rPr>
              <a:t>Tulud maksustatakse tulu saamise maksustamisperioodil kehtinud maksumääraga.</a:t>
            </a:r>
          </a:p>
          <a:p>
            <a:r>
              <a:rPr lang="et-EE" sz="1800" dirty="0">
                <a:latin typeface="Tahoma" panose="020B0604030504040204" pitchFamily="34" charset="0"/>
                <a:ea typeface="Tahoma" panose="020B0604030504040204" pitchFamily="34" charset="0"/>
                <a:cs typeface="Tahoma" panose="020B0604030504040204" pitchFamily="34" charset="0"/>
              </a:rPr>
              <a:t>Tulumaksumäär 2020. ja 2021. aastal on 20%.</a:t>
            </a:r>
          </a:p>
          <a:p>
            <a:r>
              <a:rPr lang="et-EE" sz="1800" dirty="0">
                <a:latin typeface="Tahoma" panose="020B0604030504040204" pitchFamily="34" charset="0"/>
                <a:ea typeface="Tahoma" panose="020B0604030504040204" pitchFamily="34" charset="0"/>
                <a:cs typeface="Tahoma" panose="020B0604030504040204" pitchFamily="34" charset="0"/>
              </a:rPr>
              <a:t>Makstud tulumaksu (sh tulumaksu avansilisi makseid) FIE oma ettevõtlustulust maha arvata ei saa.</a:t>
            </a:r>
          </a:p>
          <a:p>
            <a:r>
              <a:rPr lang="et-EE" sz="1800" dirty="0">
                <a:latin typeface="Tahoma" panose="020B0604030504040204" pitchFamily="34" charset="0"/>
                <a:ea typeface="Tahoma" panose="020B0604030504040204" pitchFamily="34" charset="0"/>
                <a:cs typeface="Tahoma" panose="020B0604030504040204" pitchFamily="34" charset="0"/>
              </a:rPr>
              <a:t>FIE, kes sai eelmisel maksustamisperioodil ettevõtlustulu, on kohustatud maksma tulumaksu avansilisi makseid.</a:t>
            </a:r>
          </a:p>
        </p:txBody>
      </p:sp>
    </p:spTree>
    <p:extLst>
      <p:ext uri="{BB962C8B-B14F-4D97-AF65-F5344CB8AC3E}">
        <p14:creationId xmlns:p14="http://schemas.microsoft.com/office/powerpoint/2010/main" val="81941670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314CB-E38E-4F4A-9A9C-47F66927D4D3}"/>
              </a:ext>
            </a:extLst>
          </p:cNvPr>
          <p:cNvSpPr>
            <a:spLocks noGrp="1"/>
          </p:cNvSpPr>
          <p:nvPr>
            <p:ph type="title"/>
          </p:nvPr>
        </p:nvSpPr>
        <p:spPr/>
        <p:txBody>
          <a:bodyPr>
            <a:normAutofit fontScale="90000"/>
          </a:bodyPr>
          <a:lstStyle/>
          <a:p>
            <a:r>
              <a:rPr lang="et-EE" sz="2700" dirty="0">
                <a:latin typeface="Tahoma" panose="020B0604030504040204" pitchFamily="34" charset="0"/>
                <a:ea typeface="Tahoma" panose="020B0604030504040204" pitchFamily="34" charset="0"/>
                <a:cs typeface="Tahoma" panose="020B0604030504040204" pitchFamily="34" charset="0"/>
              </a:rPr>
              <a:t>,</a:t>
            </a:r>
            <a:br>
              <a:rPr lang="et-EE" sz="2700" dirty="0">
                <a:latin typeface="Tahoma" panose="020B0604030504040204" pitchFamily="34" charset="0"/>
                <a:ea typeface="Tahoma" panose="020B0604030504040204" pitchFamily="34" charset="0"/>
                <a:cs typeface="Tahoma" panose="020B0604030504040204" pitchFamily="34" charset="0"/>
              </a:rPr>
            </a:br>
            <a:br>
              <a:rPr lang="et-EE" sz="2700" dirty="0">
                <a:latin typeface="Tahoma" panose="020B0604030504040204" pitchFamily="34" charset="0"/>
                <a:ea typeface="Tahoma" panose="020B0604030504040204" pitchFamily="34" charset="0"/>
                <a:cs typeface="Tahoma" panose="020B0604030504040204" pitchFamily="34" charset="0"/>
              </a:rPr>
            </a:br>
            <a:r>
              <a:rPr lang="et-EE" sz="2700" b="1" dirty="0">
                <a:latin typeface="Tahoma" panose="020B0604030504040204" pitchFamily="34" charset="0"/>
                <a:ea typeface="Tahoma" panose="020B0604030504040204" pitchFamily="34" charset="0"/>
                <a:cs typeface="Tahoma" panose="020B0604030504040204" pitchFamily="34" charset="0"/>
              </a:rPr>
              <a:t>Tulumaksu avansiliste maksete tasumine</a:t>
            </a:r>
            <a:br>
              <a:rPr lang="et-EE" dirty="0"/>
            </a:br>
            <a:endParaRPr lang="et-EE" dirty="0"/>
          </a:p>
        </p:txBody>
      </p:sp>
      <p:sp>
        <p:nvSpPr>
          <p:cNvPr id="3" name="Content Placeholder 2">
            <a:extLst>
              <a:ext uri="{FF2B5EF4-FFF2-40B4-BE49-F238E27FC236}">
                <a16:creationId xmlns:a16="http://schemas.microsoft.com/office/drawing/2014/main" id="{6FC86B87-A3EE-4A45-A725-0CEFA76CFEE6}"/>
              </a:ext>
            </a:extLst>
          </p:cNvPr>
          <p:cNvSpPr>
            <a:spLocks noGrp="1"/>
          </p:cNvSpPr>
          <p:nvPr>
            <p:ph idx="1"/>
          </p:nvPr>
        </p:nvSpPr>
        <p:spPr/>
        <p:txBody>
          <a:bodyPr>
            <a:noAutofit/>
          </a:bodyPr>
          <a:lstStyle/>
          <a:p>
            <a:r>
              <a:rPr lang="et-EE" sz="1800" dirty="0">
                <a:latin typeface="Tahoma" panose="020B0604030504040204" pitchFamily="34" charset="0"/>
                <a:ea typeface="Tahoma" panose="020B0604030504040204" pitchFamily="34" charset="0"/>
                <a:cs typeface="Tahoma" panose="020B0604030504040204" pitchFamily="34" charset="0"/>
              </a:rPr>
              <a:t>Ettevõtlusega </a:t>
            </a:r>
            <a:r>
              <a:rPr lang="et-EE" sz="1800" b="1" dirty="0">
                <a:latin typeface="Tahoma" panose="020B0604030504040204" pitchFamily="34" charset="0"/>
                <a:ea typeface="Tahoma" panose="020B0604030504040204" pitchFamily="34" charset="0"/>
                <a:cs typeface="Tahoma" panose="020B0604030504040204" pitchFamily="34" charset="0"/>
              </a:rPr>
              <a:t>alustav FIE ei pea esimesel maksustamisperioodil </a:t>
            </a:r>
            <a:r>
              <a:rPr lang="et-EE" sz="1800" dirty="0">
                <a:latin typeface="Tahoma" panose="020B0604030504040204" pitchFamily="34" charset="0"/>
                <a:ea typeface="Tahoma" panose="020B0604030504040204" pitchFamily="34" charset="0"/>
                <a:cs typeface="Tahoma" panose="020B0604030504040204" pitchFamily="34" charset="0"/>
              </a:rPr>
              <a:t>tulumaksu avansilisi makseid tasuma.</a:t>
            </a:r>
          </a:p>
          <a:p>
            <a:r>
              <a:rPr lang="et-EE" sz="1800" dirty="0">
                <a:latin typeface="Tahoma" panose="020B0604030504040204" pitchFamily="34" charset="0"/>
                <a:ea typeface="Tahoma" panose="020B0604030504040204" pitchFamily="34" charset="0"/>
                <a:cs typeface="Tahoma" panose="020B0604030504040204" pitchFamily="34" charset="0"/>
              </a:rPr>
              <a:t>Tulumaksu avansilisi makseid peab tasuma FIE, kes sai eelmisel maksustamisperioodil ettevõtlustulu (tulumaksuseaduse § 47 lg 1).</a:t>
            </a:r>
          </a:p>
          <a:p>
            <a:r>
              <a:rPr lang="et-EE" sz="1800" dirty="0">
                <a:latin typeface="Tahoma" panose="020B0604030504040204" pitchFamily="34" charset="0"/>
                <a:ea typeface="Tahoma" panose="020B0604030504040204" pitchFamily="34" charset="0"/>
                <a:cs typeface="Tahoma" panose="020B0604030504040204" pitchFamily="34" charset="0"/>
              </a:rPr>
              <a:t>Tulumaksu avansilised maksed tasutakse võrdsete summadena, alates tuludeklaratsiooni esitamise tähtpäevale (30. aprillile) järgnevast kvartalist, iga kvartali kolmanda kuu 15. kuupäevaks (s.o hiljemalt 15. septembriks ja 15. detsembriks) Maksu- ja Tolliameti pangakontole.</a:t>
            </a:r>
          </a:p>
          <a:p>
            <a:r>
              <a:rPr lang="et-EE" sz="1800" dirty="0">
                <a:latin typeface="Tahoma" panose="020B0604030504040204" pitchFamily="34" charset="0"/>
                <a:ea typeface="Tahoma" panose="020B0604030504040204" pitchFamily="34" charset="0"/>
                <a:cs typeface="Tahoma" panose="020B0604030504040204" pitchFamily="34" charset="0"/>
              </a:rPr>
              <a:t>Tulumaksu </a:t>
            </a:r>
            <a:r>
              <a:rPr lang="et-EE" sz="1800" b="1" dirty="0">
                <a:latin typeface="Tahoma" panose="020B0604030504040204" pitchFamily="34" charset="0"/>
                <a:ea typeface="Tahoma" panose="020B0604030504040204" pitchFamily="34" charset="0"/>
                <a:cs typeface="Tahoma" panose="020B0604030504040204" pitchFamily="34" charset="0"/>
              </a:rPr>
              <a:t>avansiliste maksete suurus arvutatakse eelmise tegevusaasta maksustatava ettevõtlustulu alusel.</a:t>
            </a:r>
          </a:p>
        </p:txBody>
      </p:sp>
    </p:spTree>
    <p:extLst>
      <p:ext uri="{BB962C8B-B14F-4D97-AF65-F5344CB8AC3E}">
        <p14:creationId xmlns:p14="http://schemas.microsoft.com/office/powerpoint/2010/main" val="48048733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05C82-C9A9-402B-983A-CFE53142859D}"/>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E1B60C3A-96AF-45DB-A05B-5ABBCA4F6459}"/>
              </a:ext>
            </a:extLst>
          </p:cNvPr>
          <p:cNvSpPr>
            <a:spLocks noGrp="1"/>
          </p:cNvSpPr>
          <p:nvPr>
            <p:ph idx="1"/>
          </p:nvPr>
        </p:nvSpPr>
        <p:spPr/>
        <p:txBody>
          <a:bodyPr>
            <a:normAutofit/>
          </a:bodyPr>
          <a:lstStyle/>
          <a:p>
            <a:r>
              <a:rPr lang="et-EE" sz="2000" dirty="0">
                <a:latin typeface="Tahoma" panose="020B0604030504040204" pitchFamily="34" charset="0"/>
                <a:ea typeface="Tahoma" panose="020B0604030504040204" pitchFamily="34" charset="0"/>
                <a:cs typeface="Tahoma" panose="020B0604030504040204" pitchFamily="34" charset="0"/>
              </a:rPr>
              <a:t>Ühel tähtajal maksmisele kuuluva tulumaksu avansilise makse suuruseks on 1/4 eelmise tegevusaasta ettevõtlustulult arvutatud tulumaksu summast, s.t näiteks 2021. aastal makstakse avansiliste maksetena kokku 2/4 2020. aasta ettevõtlustulult arvutatud tulumaksu summast.</a:t>
            </a:r>
          </a:p>
          <a:p>
            <a:r>
              <a:rPr lang="et-EE" sz="2000" dirty="0">
                <a:latin typeface="Tahoma" panose="020B0604030504040204" pitchFamily="34" charset="0"/>
                <a:ea typeface="Tahoma" panose="020B0604030504040204" pitchFamily="34" charset="0"/>
                <a:cs typeface="Tahoma" panose="020B0604030504040204" pitchFamily="34" charset="0"/>
              </a:rPr>
              <a:t>Ühe tähtaja avansilise tulumaksu summa leitakse järgnevalt:</a:t>
            </a:r>
          </a:p>
          <a:p>
            <a:pPr lvl="1"/>
            <a:r>
              <a:rPr lang="et-EE" sz="1600" dirty="0">
                <a:latin typeface="Tahoma" panose="020B0604030504040204" pitchFamily="34" charset="0"/>
                <a:ea typeface="Tahoma" panose="020B0604030504040204" pitchFamily="34" charset="0"/>
                <a:cs typeface="Tahoma" panose="020B0604030504040204" pitchFamily="34" charset="0"/>
              </a:rPr>
              <a:t>eelmise maksustamisperioodi ettevõtlustulu tuludeklaratsiooni vormil E deklareeritud sotsiaalmaksuga korrigeeritud ettevõtluse maksustatav tulu korrutatakse eelmisel maksustamisperioodil kehtinud tulumaksumääraga ja jagatakse neljaga.</a:t>
            </a:r>
          </a:p>
          <a:p>
            <a:pPr marL="0" indent="0">
              <a:buNone/>
            </a:pPr>
            <a:endParaRPr lang="et-EE" dirty="0"/>
          </a:p>
        </p:txBody>
      </p:sp>
    </p:spTree>
    <p:extLst>
      <p:ext uri="{BB962C8B-B14F-4D97-AF65-F5344CB8AC3E}">
        <p14:creationId xmlns:p14="http://schemas.microsoft.com/office/powerpoint/2010/main" val="73885481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EA861-D40E-1605-19D5-F863B5C1EFB3}"/>
              </a:ext>
            </a:extLst>
          </p:cNvPr>
          <p:cNvSpPr>
            <a:spLocks noGrp="1"/>
          </p:cNvSpPr>
          <p:nvPr>
            <p:ph type="title"/>
          </p:nvPr>
        </p:nvSpPr>
        <p:spPr/>
        <p:txBody>
          <a:bodyPr>
            <a:normAutofit fontScale="90000"/>
          </a:bodyPr>
          <a:lstStyle/>
          <a:p>
            <a:br>
              <a:rPr lang="et-EE" sz="2400" b="1" i="0" dirty="0">
                <a:solidFill>
                  <a:srgbClr val="003087"/>
                </a:solidFill>
                <a:effectLst/>
                <a:latin typeface="Tahoma" panose="020B0604030504040204" pitchFamily="34" charset="0"/>
                <a:ea typeface="Tahoma" panose="020B0604030504040204" pitchFamily="34" charset="0"/>
                <a:cs typeface="Tahoma" panose="020B0604030504040204" pitchFamily="34" charset="0"/>
              </a:rPr>
            </a:br>
            <a:r>
              <a:rPr lang="et-EE" sz="2400" b="1" i="0" dirty="0">
                <a:effectLst/>
                <a:latin typeface="Tahoma" panose="020B0604030504040204" pitchFamily="34" charset="0"/>
                <a:ea typeface="Tahoma" panose="020B0604030504040204" pitchFamily="34" charset="0"/>
                <a:cs typeface="Tahoma" panose="020B0604030504040204" pitchFamily="34" charset="0"/>
              </a:rPr>
              <a:t>Maksuvaba tulu arvestamine 2023.a</a:t>
            </a:r>
            <a:br>
              <a:rPr lang="et-EE" sz="2400" b="1" i="0" dirty="0">
                <a:effectLst/>
                <a:latin typeface="Tahoma" panose="020B0604030504040204" pitchFamily="34" charset="0"/>
                <a:ea typeface="Tahoma" panose="020B0604030504040204" pitchFamily="34" charset="0"/>
                <a:cs typeface="Tahoma" panose="020B0604030504040204" pitchFamily="34" charset="0"/>
              </a:rPr>
            </a:br>
            <a:endParaRPr lang="et-EE"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8D771235-B705-7798-C199-B2576200084A}"/>
              </a:ext>
            </a:extLst>
          </p:cNvPr>
          <p:cNvSpPr>
            <a:spLocks noGrp="1"/>
          </p:cNvSpPr>
          <p:nvPr>
            <p:ph idx="1"/>
          </p:nvPr>
        </p:nvSpPr>
        <p:spPr/>
        <p:txBody>
          <a:bodyPr>
            <a:normAutofit/>
          </a:bodyPr>
          <a:lstStyle/>
          <a:p>
            <a:pPr marL="0" indent="0" algn="l">
              <a:buNone/>
            </a:pPr>
            <a:r>
              <a:rPr lang="et-EE" sz="2000" b="0" i="0" dirty="0">
                <a:effectLst/>
                <a:latin typeface="Tahoma" panose="020B0604030504040204" pitchFamily="34" charset="0"/>
                <a:ea typeface="Tahoma" panose="020B0604030504040204" pitchFamily="34" charset="0"/>
                <a:cs typeface="Tahoma" panose="020B0604030504040204" pitchFamily="34" charset="0"/>
              </a:rPr>
              <a:t>Maksuvaba tulu arvestamine 2023.a</a:t>
            </a:r>
          </a:p>
          <a:p>
            <a:pPr algn="l"/>
            <a:r>
              <a:rPr lang="et-EE" sz="2000" b="0" i="0" dirty="0">
                <a:effectLst/>
                <a:latin typeface="Tahoma" panose="020B0604030504040204" pitchFamily="34" charset="0"/>
                <a:ea typeface="Tahoma" panose="020B0604030504040204" pitchFamily="34" charset="0"/>
                <a:cs typeface="Tahoma" panose="020B0604030504040204" pitchFamily="34" charset="0"/>
              </a:rPr>
              <a:t>on inimesele, kes ei ole jõudnud vanaduspensioniikka, tulumaksuvaba aastas 7848 eurot ehk kuus 654 eurot </a:t>
            </a:r>
          </a:p>
          <a:p>
            <a:pPr algn="l"/>
            <a:r>
              <a:rPr lang="et-EE" sz="2000" b="0" i="0" dirty="0">
                <a:effectLst/>
                <a:latin typeface="Tahoma" panose="020B0604030504040204" pitchFamily="34" charset="0"/>
                <a:ea typeface="Tahoma" panose="020B0604030504040204" pitchFamily="34" charset="0"/>
                <a:cs typeface="Tahoma" panose="020B0604030504040204" pitchFamily="34" charset="0"/>
              </a:rPr>
              <a:t>ning inimesele, kes on jõudnud vanaduspensioniikka või jõuab 2023. aasta jooksul vanaduspensioniikka, tulumaksuvaba aastas 8448 eurot ehk kuus 704 eurot.</a:t>
            </a:r>
          </a:p>
          <a:p>
            <a:pPr marL="0" indent="0" algn="l">
              <a:buNone/>
            </a:pP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2023. aastal on vanaduspensionieas või jõuab vanaduspensioniikka inimene, kes on sündinud enne 1959. aasta juunit (k.a).</a:t>
            </a:r>
          </a:p>
          <a:p>
            <a:pPr marL="0" indent="0" algn="l">
              <a:buNone/>
            </a:pP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Oluline erinevus on see, et </a:t>
            </a:r>
            <a:r>
              <a:rPr lang="et-EE" sz="20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üldine maksuvaba tulu </a:t>
            </a: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(aastas 7848 eurot) väheneb inimese aastatulu kasvades, kuid maksuvaba tulu vanaduspensionieas (aastas 8448 eurot) on kindel summa, mis ei sõltu inimese aastatulu suurusest. </a:t>
            </a:r>
          </a:p>
          <a:p>
            <a:pPr marL="0" indent="0" algn="l">
              <a:buNone/>
            </a:pPr>
            <a:endParaRPr lang="et-EE" sz="2000" b="0" i="0" dirty="0">
              <a:effectLst/>
              <a:latin typeface="Tahoma" panose="020B0604030504040204" pitchFamily="34" charset="0"/>
              <a:ea typeface="Tahoma" panose="020B0604030504040204" pitchFamily="34" charset="0"/>
              <a:cs typeface="Tahoma" panose="020B0604030504040204" pitchFamily="34" charset="0"/>
            </a:endParaRPr>
          </a:p>
          <a:p>
            <a:endParaRPr lang="et-EE" dirty="0"/>
          </a:p>
        </p:txBody>
      </p:sp>
    </p:spTree>
    <p:extLst>
      <p:ext uri="{BB962C8B-B14F-4D97-AF65-F5344CB8AC3E}">
        <p14:creationId xmlns:p14="http://schemas.microsoft.com/office/powerpoint/2010/main" val="117594584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3" name="Sisu kohatäide 2"/>
          <p:cNvSpPr>
            <a:spLocks noGrp="1"/>
          </p:cNvSpPr>
          <p:nvPr>
            <p:ph idx="1"/>
          </p:nvPr>
        </p:nvSpPr>
        <p:spPr/>
        <p:txBody>
          <a:bodyPr/>
          <a:lstStyle/>
          <a:p>
            <a:endParaRPr lang="et-EE" dirty="0"/>
          </a:p>
          <a:p>
            <a:endParaRPr lang="et-EE" dirty="0"/>
          </a:p>
          <a:p>
            <a:pPr marL="3200400" lvl="7" indent="0">
              <a:buNone/>
            </a:pPr>
            <a:r>
              <a:rPr lang="et-EE" sz="6600" b="1" dirty="0">
                <a:latin typeface="Tahoma" panose="020B0604030504040204" pitchFamily="34" charset="0"/>
                <a:ea typeface="Tahoma" panose="020B0604030504040204" pitchFamily="34" charset="0"/>
                <a:cs typeface="Tahoma" panose="020B0604030504040204" pitchFamily="34" charset="0"/>
              </a:rPr>
              <a:t>Tänan!</a:t>
            </a:r>
          </a:p>
        </p:txBody>
      </p:sp>
    </p:spTree>
    <p:extLst>
      <p:ext uri="{BB962C8B-B14F-4D97-AF65-F5344CB8AC3E}">
        <p14:creationId xmlns:p14="http://schemas.microsoft.com/office/powerpoint/2010/main" val="3163382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D244B-8E18-DECF-5916-36910B3473C4}"/>
              </a:ext>
            </a:extLst>
          </p:cNvPr>
          <p:cNvSpPr>
            <a:spLocks noGrp="1"/>
          </p:cNvSpPr>
          <p:nvPr>
            <p:ph type="title"/>
          </p:nvPr>
        </p:nvSpPr>
        <p:spPr/>
        <p:txBody>
          <a:bodyPr>
            <a:normAutofit fontScale="90000"/>
          </a:bodyPr>
          <a:lstStyle/>
          <a:p>
            <a:br>
              <a:rPr lang="et-EE" b="0" i="0" dirty="0">
                <a:solidFill>
                  <a:srgbClr val="003087"/>
                </a:solidFill>
                <a:effectLst/>
                <a:latin typeface="roboto" panose="02000000000000000000" pitchFamily="2" charset="0"/>
              </a:rPr>
            </a:br>
            <a:r>
              <a:rPr lang="et-EE" sz="2700" b="1" i="0" dirty="0">
                <a:effectLst/>
                <a:latin typeface="Tahoma" panose="020B0604030504040204" pitchFamily="34" charset="0"/>
                <a:ea typeface="Tahoma" panose="020B0604030504040204" pitchFamily="34" charset="0"/>
                <a:cs typeface="Tahoma" panose="020B0604030504040204" pitchFamily="34" charset="0"/>
              </a:rPr>
              <a:t>Metsatehingud</a:t>
            </a:r>
            <a:br>
              <a:rPr lang="et-EE" sz="2700" b="1" i="0" dirty="0">
                <a:effectLst/>
                <a:latin typeface="Tahoma" panose="020B0604030504040204" pitchFamily="34" charset="0"/>
                <a:ea typeface="Tahoma" panose="020B0604030504040204" pitchFamily="34" charset="0"/>
                <a:cs typeface="Tahoma" panose="020B0604030504040204" pitchFamily="34" charset="0"/>
              </a:rPr>
            </a:br>
            <a:endParaRPr lang="et-EE" sz="27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3A9AD8B6-B66B-77B7-2A10-3AE478CE531E}"/>
              </a:ext>
            </a:extLst>
          </p:cNvPr>
          <p:cNvSpPr>
            <a:spLocks noGrp="1"/>
          </p:cNvSpPr>
          <p:nvPr>
            <p:ph idx="1"/>
          </p:nvPr>
        </p:nvSpPr>
        <p:spPr/>
        <p:txBody>
          <a:bodyPr>
            <a:normAutofit/>
          </a:bodyPr>
          <a:lstStyle/>
          <a:p>
            <a:pPr algn="l"/>
            <a:r>
              <a:rPr lang="et-EE" sz="2000" b="0" i="0" dirty="0">
                <a:effectLst/>
                <a:latin typeface="Tahoma" panose="020B0604030504040204" pitchFamily="34" charset="0"/>
                <a:ea typeface="Tahoma" panose="020B0604030504040204" pitchFamily="34" charset="0"/>
                <a:cs typeface="Tahoma" panose="020B0604030504040204" pitchFamily="34" charset="0"/>
              </a:rPr>
              <a:t>Kõik raieõigust ja/või metsamaterjali müünud ning ostnud füüsilised ja juriidilised isikud peavad esitama Maksu- ja Tolliametile </a:t>
            </a:r>
            <a:r>
              <a:rPr lang="et-EE" sz="2000" b="1" i="0" dirty="0">
                <a:effectLst/>
                <a:latin typeface="Tahoma" panose="020B0604030504040204" pitchFamily="34" charset="0"/>
                <a:ea typeface="Tahoma" panose="020B0604030504040204" pitchFamily="34" charset="0"/>
                <a:cs typeface="Tahoma" panose="020B0604030504040204" pitchFamily="34" charset="0"/>
              </a:rPr>
              <a:t>kord aastas raieõiguse ning metsamaterjali müügi- ja ostutehingute teatise.</a:t>
            </a:r>
          </a:p>
          <a:p>
            <a:pPr algn="l">
              <a:buFont typeface="Arial" panose="020B0604020202020204" pitchFamily="34" charset="0"/>
              <a:buChar char="•"/>
            </a:pPr>
            <a:r>
              <a:rPr lang="et-EE" sz="2000" b="0" i="0" dirty="0">
                <a:effectLst/>
                <a:latin typeface="Tahoma" panose="020B0604030504040204" pitchFamily="34" charset="0"/>
                <a:ea typeface="Tahoma" panose="020B0604030504040204" pitchFamily="34" charset="0"/>
                <a:cs typeface="Tahoma" panose="020B0604030504040204" pitchFamily="34" charset="0"/>
              </a:rPr>
              <a:t>Raieõiguse ning metsamaterjali müügi- ja ostutehingu teatis tuleb esitada kord aastas.</a:t>
            </a:r>
          </a:p>
          <a:p>
            <a:pPr algn="l">
              <a:buFont typeface="Arial" panose="020B0604020202020204" pitchFamily="34" charset="0"/>
              <a:buChar char="•"/>
            </a:pPr>
            <a:r>
              <a:rPr lang="et-EE" sz="2000" b="0" i="0" dirty="0">
                <a:effectLst/>
                <a:latin typeface="Tahoma" panose="020B0604030504040204" pitchFamily="34" charset="0"/>
                <a:ea typeface="Tahoma" panose="020B0604030504040204" pitchFamily="34" charset="0"/>
                <a:cs typeface="Tahoma" panose="020B0604030504040204" pitchFamily="34" charset="0"/>
              </a:rPr>
              <a:t>Teatis eelmise aasta tehingute eest tuleb esitada 10. jaanuariks.</a:t>
            </a:r>
          </a:p>
          <a:p>
            <a:pPr algn="l">
              <a:buFont typeface="Arial" panose="020B0604020202020204" pitchFamily="34" charset="0"/>
              <a:buChar char="•"/>
            </a:pPr>
            <a:r>
              <a:rPr lang="et-EE" sz="2000" b="1" i="0" dirty="0">
                <a:effectLst/>
                <a:latin typeface="Tahoma" panose="020B0604030504040204" pitchFamily="34" charset="0"/>
                <a:ea typeface="Tahoma" panose="020B0604030504040204" pitchFamily="34" charset="0"/>
                <a:cs typeface="Tahoma" panose="020B0604030504040204" pitchFamily="34" charset="0"/>
              </a:rPr>
              <a:t>Teatist ei pea esitama kui ostetakse või müüakse vähem kui 20 tihumeetrit metsamaterjali aastas.</a:t>
            </a:r>
          </a:p>
          <a:p>
            <a:pPr marL="0" indent="0">
              <a:buNone/>
            </a:pPr>
            <a:endParaRPr lang="et-EE" dirty="0"/>
          </a:p>
        </p:txBody>
      </p:sp>
    </p:spTree>
    <p:extLst>
      <p:ext uri="{BB962C8B-B14F-4D97-AF65-F5344CB8AC3E}">
        <p14:creationId xmlns:p14="http://schemas.microsoft.com/office/powerpoint/2010/main" val="3078770666"/>
      </p:ext>
    </p:extLst>
  </p:cSld>
  <p:clrMapOvr>
    <a:masterClrMapping/>
  </p:clrMapOvr>
</p:sld>
</file>

<file path=ppt/theme/theme1.xml><?xml version="1.0" encoding="utf-8"?>
<a:theme xmlns:a="http://schemas.openxmlformats.org/drawingml/2006/main" name="Tarkvarakomplekti Office kujund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48634</TotalTime>
  <Words>7530</Words>
  <Application>Microsoft Office PowerPoint</Application>
  <PresentationFormat>Ekraaniseanss (4:3)</PresentationFormat>
  <Paragraphs>527</Paragraphs>
  <Slides>89</Slides>
  <Notes>0</Notes>
  <HiddenSlides>0</HiddenSlides>
  <MMClips>0</MMClips>
  <ScaleCrop>false</ScaleCrop>
  <HeadingPairs>
    <vt:vector size="6" baseType="variant">
      <vt:variant>
        <vt:lpstr>Kasutatud fondid</vt:lpstr>
      </vt:variant>
      <vt:variant>
        <vt:i4>5</vt:i4>
      </vt:variant>
      <vt:variant>
        <vt:lpstr>Kujundus</vt:lpstr>
      </vt:variant>
      <vt:variant>
        <vt:i4>1</vt:i4>
      </vt:variant>
      <vt:variant>
        <vt:lpstr>Slaidipealkirjad</vt:lpstr>
      </vt:variant>
      <vt:variant>
        <vt:i4>89</vt:i4>
      </vt:variant>
    </vt:vector>
  </HeadingPairs>
  <TitlesOfParts>
    <vt:vector size="95" baseType="lpstr">
      <vt:lpstr>Arial</vt:lpstr>
      <vt:lpstr>Calibri</vt:lpstr>
      <vt:lpstr>roboto</vt:lpstr>
      <vt:lpstr>roboto</vt:lpstr>
      <vt:lpstr>Tahoma</vt:lpstr>
      <vt:lpstr>Tarkvarakomplekti Office kujundus</vt:lpstr>
      <vt:lpstr>„FIE raamatupidamine ja tuludeklaratsiooni täitmine“</vt:lpstr>
      <vt:lpstr>Päevakord</vt:lpstr>
      <vt:lpstr> FIE tuludeklaratsioon  </vt:lpstr>
      <vt:lpstr> FIE tuludeklaratsioon  </vt:lpstr>
      <vt:lpstr> FIE tuludeklaratsioon  </vt:lpstr>
      <vt:lpstr>FIE tuludeklaratsioon</vt:lpstr>
      <vt:lpstr>Omatoodetud põllumajandussaaduste võõrandamine</vt:lpstr>
      <vt:lpstr>FIE tuludeklaratsioon</vt:lpstr>
      <vt:lpstr> Metsatehingud </vt:lpstr>
      <vt:lpstr> Metsatehingud </vt:lpstr>
      <vt:lpstr> Metsaomanik on füüsiline isik (eraisik)</vt:lpstr>
      <vt:lpstr> Tuludeklaratsiooni esitamisel kehtivad järgmised soodustused:</vt:lpstr>
      <vt:lpstr>Metsamaterjali liigitatamine</vt:lpstr>
      <vt:lpstr>Metsamaterjali liigitatamine</vt:lpstr>
      <vt:lpstr>  Metsaomanik on füüsilisest isikust ettevõtja </vt:lpstr>
      <vt:lpstr>Metsaomanik on füüsilisest isikust ettevõtja</vt:lpstr>
      <vt:lpstr>Metsaomanik on füüsilisest isikust ettevõtja</vt:lpstr>
      <vt:lpstr>Rendi- ja üüritulu</vt:lpstr>
      <vt:lpstr> Sissetulekute ülevaade e-MTAs </vt:lpstr>
      <vt:lpstr> Aastatulu hulka arvestatakse: </vt:lpstr>
      <vt:lpstr>  2022. a maksuvaba tulu arvestamine  </vt:lpstr>
      <vt:lpstr>  Kassapõhine vs tekkepõhine </vt:lpstr>
      <vt:lpstr>järgneb</vt:lpstr>
      <vt:lpstr>  Majandustehingute dokumenteerimine </vt:lpstr>
      <vt:lpstr> Algdokumendid ja päevaraamat </vt:lpstr>
      <vt:lpstr>järgneb</vt:lpstr>
      <vt:lpstr>järgneb</vt:lpstr>
      <vt:lpstr>järgneb</vt:lpstr>
      <vt:lpstr>järgneb</vt:lpstr>
      <vt:lpstr>Raamatupidamisregister (päevaraamat)</vt:lpstr>
      <vt:lpstr>Füüsilisest isikust ettevõtja tulude maksustamine</vt:lpstr>
      <vt:lpstr>Näide</vt:lpstr>
      <vt:lpstr> Ettevõtluse tulud ja kulud, isikliku tarbimise proportsiooni arvestus </vt:lpstr>
      <vt:lpstr>järgneb</vt:lpstr>
      <vt:lpstr>PRIA toetuste deklareerimine (järelkontroll)</vt:lpstr>
      <vt:lpstr>Kulude mahaarvamine</vt:lpstr>
      <vt:lpstr>järgneb</vt:lpstr>
      <vt:lpstr>järgneb</vt:lpstr>
      <vt:lpstr>järgneb</vt:lpstr>
      <vt:lpstr>Ettevõtluse kuludeks on:</vt:lpstr>
      <vt:lpstr>järgneb</vt:lpstr>
      <vt:lpstr>järgneb</vt:lpstr>
      <vt:lpstr>järgneb</vt:lpstr>
      <vt:lpstr> Töötamise registreerimine</vt:lpstr>
      <vt:lpstr>järgneb</vt:lpstr>
      <vt:lpstr>Töölepingu alusel töötavate töötajate ravikindlustus</vt:lpstr>
      <vt:lpstr>  Ettevõtluse kulud ei ole: </vt:lpstr>
      <vt:lpstr>järgneb</vt:lpstr>
      <vt:lpstr>Kulude mahaarvamine</vt:lpstr>
      <vt:lpstr>Reklaamikulud</vt:lpstr>
      <vt:lpstr>järgneb</vt:lpstr>
      <vt:lpstr>Töötaja tervise edendamiseks tehtavad kulutused</vt:lpstr>
      <vt:lpstr>järgneb</vt:lpstr>
      <vt:lpstr>järgneb</vt:lpstr>
      <vt:lpstr>  Ettevõtte kohustused: </vt:lpstr>
      <vt:lpstr>Vastuvõtukulud</vt:lpstr>
      <vt:lpstr>Töötaja haigestumine</vt:lpstr>
      <vt:lpstr>Erikonto</vt:lpstr>
      <vt:lpstr>Erikonto</vt:lpstr>
      <vt:lpstr>Erikonto</vt:lpstr>
      <vt:lpstr>FIE ja sõiduauto</vt:lpstr>
      <vt:lpstr>Käibemaksukohustus</vt:lpstr>
      <vt:lpstr>järgneb</vt:lpstr>
      <vt:lpstr>järgneb</vt:lpstr>
      <vt:lpstr>Vara võõrandamine</vt:lpstr>
      <vt:lpstr>Vara isiklikku tarbimisse</vt:lpstr>
      <vt:lpstr>järgneb</vt:lpstr>
      <vt:lpstr>Toetused ja hüvitised, mis on saadud seoses ettevõtlusega</vt:lpstr>
      <vt:lpstr>Millest lähtub FIE oma raamatupidamisarvestuses</vt:lpstr>
      <vt:lpstr> Maksustatava tulu arvestamine</vt:lpstr>
      <vt:lpstr>Tehingud FIE varaga</vt:lpstr>
      <vt:lpstr>FIE vara üleandmine</vt:lpstr>
      <vt:lpstr>järgneb</vt:lpstr>
      <vt:lpstr>järgneb</vt:lpstr>
      <vt:lpstr>järgneb</vt:lpstr>
      <vt:lpstr>järgneb</vt:lpstr>
      <vt:lpstr>  Intresside maksustamine </vt:lpstr>
      <vt:lpstr>Maksuvõla ajatamine</vt:lpstr>
      <vt:lpstr>järgneb</vt:lpstr>
      <vt:lpstr>järgneb</vt:lpstr>
      <vt:lpstr>järgneb</vt:lpstr>
      <vt:lpstr>  Kulude edasikandmine </vt:lpstr>
      <vt:lpstr>Sotsiaalmaks</vt:lpstr>
      <vt:lpstr>FIE ei pea sotsiaalmaksu avansilisi makseid tasuma, kui:</vt:lpstr>
      <vt:lpstr> Tulumaks </vt:lpstr>
      <vt:lpstr>,  Tulumaksu avansiliste maksete tasumine </vt:lpstr>
      <vt:lpstr>järgneb</vt:lpstr>
      <vt:lpstr> Maksuvaba tulu arvestamine 2023.a </vt:lpstr>
      <vt:lpstr>PowerPointi esitlus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PowerPointi esitlus</dc:title>
  <dc:creator>Server</dc:creator>
  <cp:lastModifiedBy>Firako Teenused</cp:lastModifiedBy>
  <cp:revision>200</cp:revision>
  <cp:lastPrinted>2018-02-26T11:47:07Z</cp:lastPrinted>
  <dcterms:created xsi:type="dcterms:W3CDTF">2018-01-05T07:33:32Z</dcterms:created>
  <dcterms:modified xsi:type="dcterms:W3CDTF">2023-02-17T09:50:17Z</dcterms:modified>
</cp:coreProperties>
</file>