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0" r:id="rId5"/>
    <p:sldId id="271" r:id="rId6"/>
    <p:sldId id="263" r:id="rId7"/>
    <p:sldId id="264" r:id="rId8"/>
    <p:sldId id="265" r:id="rId9"/>
    <p:sldId id="266" r:id="rId10"/>
    <p:sldId id="267" r:id="rId11"/>
    <p:sldId id="269" r:id="rId12"/>
    <p:sldId id="274" r:id="rId13"/>
    <p:sldId id="270" r:id="rId14"/>
    <p:sldId id="272" r:id="rId15"/>
    <p:sldId id="278" r:id="rId16"/>
    <p:sldId id="277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C817AD-2BB4-4C6F-9C58-4565272CDF13}">
          <p14:sldIdLst>
            <p14:sldId id="256"/>
            <p14:sldId id="279"/>
            <p14:sldId id="280"/>
            <p14:sldId id="260"/>
            <p14:sldId id="271"/>
            <p14:sldId id="263"/>
            <p14:sldId id="264"/>
            <p14:sldId id="265"/>
            <p14:sldId id="266"/>
            <p14:sldId id="267"/>
            <p14:sldId id="269"/>
            <p14:sldId id="274"/>
            <p14:sldId id="270"/>
            <p14:sldId id="272"/>
            <p14:sldId id="278"/>
          </p14:sldIdLst>
        </p14:section>
        <p14:section name="Untitled Section" id="{4391B00B-0626-4400-84B8-E958C6D7C5A7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pos="715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71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Feeding trial CO2 </a:t>
            </a:r>
            <a:r>
              <a:rPr lang="en-US" dirty="0" err="1"/>
              <a:t>eqv</a:t>
            </a:r>
            <a:r>
              <a:rPr lang="en-US" dirty="0"/>
              <a:t> emissions kg/1kg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'veebruar 2023'!$B$48</c:f>
              <c:strCache>
                <c:ptCount val="1"/>
                <c:pt idx="0">
                  <c:v>CO2 eqv emissions kg/1kg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A4-4CFB-9719-1EB6C839AD1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A4-4CFB-9719-1EB6C839AD1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A4-4CFB-9719-1EB6C839AD1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A4-4CFB-9719-1EB6C839AD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'veebruar 2023'!$A$49:$A$56</c:f>
              <c:strCache>
                <c:ptCount val="8"/>
                <c:pt idx="0">
                  <c:v>Starter 2 regular</c:v>
                </c:pt>
                <c:pt idx="1">
                  <c:v>starters low soya</c:v>
                </c:pt>
                <c:pt idx="2">
                  <c:v>grower 1 regular</c:v>
                </c:pt>
                <c:pt idx="3">
                  <c:v>grower 1 low soya</c:v>
                </c:pt>
                <c:pt idx="4">
                  <c:v>grower 2 regular</c:v>
                </c:pt>
                <c:pt idx="5">
                  <c:v>grower 2 NO soya</c:v>
                </c:pt>
                <c:pt idx="6">
                  <c:v>finisher regular</c:v>
                </c:pt>
                <c:pt idx="7">
                  <c:v>finisher NO soya</c:v>
                </c:pt>
              </c:strCache>
            </c:strRef>
          </c:cat>
          <c:val>
            <c:numRef>
              <c:f>'veebruar 2023'!$B$49:$B$56</c:f>
              <c:numCache>
                <c:formatCode>General</c:formatCode>
                <c:ptCount val="8"/>
                <c:pt idx="0">
                  <c:v>1.7050000000000001</c:v>
                </c:pt>
                <c:pt idx="1">
                  <c:v>1.573</c:v>
                </c:pt>
                <c:pt idx="2">
                  <c:v>1.4730000000000001</c:v>
                </c:pt>
                <c:pt idx="3">
                  <c:v>1.2210000000000001</c:v>
                </c:pt>
                <c:pt idx="4">
                  <c:v>1.2410000000000001</c:v>
                </c:pt>
                <c:pt idx="5">
                  <c:v>0.69799999999999995</c:v>
                </c:pt>
                <c:pt idx="6">
                  <c:v>0.94899999999999995</c:v>
                </c:pt>
                <c:pt idx="7">
                  <c:v>0.71199999999999997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A4-4CFB-9719-1EB6C839AD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34223808"/>
        <c:axId val="1150057504"/>
      </c:barChart>
      <c:catAx>
        <c:axId val="12342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057504"/>
        <c:crosses val="autoZero"/>
        <c:auto val="1"/>
        <c:lblAlgn val="ctr"/>
        <c:lblOffset val="100"/>
        <c:noMultiLvlLbl val="0"/>
      </c:catAx>
      <c:valAx>
        <c:axId val="1150057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422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8D15-2F4F-4809-6028-0D66FEC2A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4CCB8-BEE7-30C2-543B-B89F9C259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A54-AE8D-B474-7980-F2FC660B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94FF-5D52-FD1A-8D86-8D29ADA9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3AE54-39C9-B21B-2966-3C6D7227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E4E8-DD58-6A76-5A0E-DD814B72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ED81F-F4EE-D142-9175-F493FD40A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734B-3D75-1116-69A8-A66F6E26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C25A-55CB-4D5A-021A-E5C7BED3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2F756-3C06-F201-740F-E15ADA0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0131A-887F-03A2-F714-09715896C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C303E-0DD0-48F4-38DD-5C9201AFE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F6A18-81C0-6B94-CE5B-7D102B41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5E4A-D322-55A8-4EF6-82722A2F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5BEF9-C305-FD6F-32F6-3BD7D354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265F-AEF2-DF85-4FC8-BD49D5F5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2C2F-1136-9BCC-2B55-AC483E3D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BBAD9-C22A-8CE8-9825-13B47BDD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A854-78D2-9EFE-EC3A-737C93DF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3B5DA-C8D5-70AB-6E3C-87AA220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BA0F-61E4-AF6C-52C9-EEDA2754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0B7A-DBAB-7D8F-9456-0A4A8C30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9EAA-B291-D399-06FD-616A3F62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63E6-F5B8-5FDC-7C5D-759C4654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CDD94-ECBB-F78B-97B5-214F8BE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4FD5-D446-C7DB-27C1-51C6B3FC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7C4D-02BF-E956-039B-D732F20FC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FC5C-ED86-4430-E10F-AB7903AB5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E132-AD91-073E-D221-40796643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6546-00CF-0C76-FD9C-BFB4AF63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C600C-4FCF-DEED-4F5C-14D4A91C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3397-B4B2-2B6C-0F00-470B5A25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2AA8-3BF5-895C-ED13-EAF09A0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8CD5E-35D4-8BDF-4DC0-0B026B55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8813C-1013-C707-D5D2-B0F219345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6EF81-94EF-19BF-FFC1-9DEF6D8B6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007EB-F32D-C5E8-DE87-61D66C9E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2555A-2BF1-33C3-D8A9-64221919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F55A0-A5DA-8A7D-43C3-5E1A3070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2073-35E1-05E5-30CF-31132128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7B338-9CEE-A034-194D-F492E2BA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4023C-3155-D071-1B26-84D2AE78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EA8B-F126-9CC4-384D-4C3C7B75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02A9A-7A77-CA66-EDBA-49DEDDF1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55244-BB2C-5193-7664-F3291F25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3A79-F44D-3C09-5BD8-2F1243B1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4236-DE58-64E7-D437-46A29A9D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3FB9-8DB5-26BA-A64B-D67DED03E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D8A2C-BF87-6A92-7E87-5A781CF3C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FAD07-9106-982D-B2E6-F58E66ED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0F330-28DA-F86D-211B-DD33DA8F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B796C-DEDA-FAE2-D0AF-19C557B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6A69-E1FE-80DC-6D58-071AE2C7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C191B-2A7A-A885-7E5B-6DA8D0758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BBCAA-39B5-7811-4D4F-FC65D2C31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BE370-ECD1-619A-35CC-6F3D9555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2FC68-31E5-18BA-6B65-6B463651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9FF93-E877-A009-4713-3D54BBFD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858DF-01B3-E9CD-4835-D753B729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F51C-4E0E-36B9-8B09-92E02B867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0E70-4635-2DD3-9ACC-8EA98F2EA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8CCE-677F-4FE2-B963-1BF18C03C9F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1BD86-254E-E4D5-79BB-4919D241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BB9D-CB5C-0256-0FCD-509A564F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A4C6-E713-4DED-95E0-65EA65B0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ihafoor.ee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25AC-F81C-25A2-51DA-F7622172F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335328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6600" b="1" dirty="0"/>
              <a:t>Sustainability of pig production trough increased usage of local protein feeds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AD65A-1CB9-9A58-D703-E6FBF81A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/>
              <a:t>Rünno Patune</a:t>
            </a:r>
          </a:p>
          <a:p>
            <a:pPr algn="l"/>
            <a:r>
              <a:rPr lang="en-US" sz="3200" dirty="0"/>
              <a:t>PRIA </a:t>
            </a:r>
            <a:r>
              <a:rPr lang="en-US" sz="3200" dirty="0" err="1"/>
              <a:t>Meede</a:t>
            </a:r>
            <a:r>
              <a:rPr lang="en-US" sz="3200" dirty="0"/>
              <a:t> 16.2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B9BED-9147-F8BB-E7AD-4C013A46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95" y="623275"/>
            <a:ext cx="381053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1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4FF8-9B17-5E8E-E5E0-533670347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706"/>
            <a:ext cx="9144000" cy="56592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Soy vs rapeseed meal based diets CO2 </a:t>
            </a:r>
            <a:r>
              <a:rPr lang="en-US" sz="3200" dirty="0" err="1"/>
              <a:t>eqv</a:t>
            </a:r>
            <a:r>
              <a:rPr lang="en-US" sz="3200" dirty="0"/>
              <a:t>. Emissions comparison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7AE3C-861C-952A-2367-1D27E63E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50628"/>
            <a:ext cx="9144000" cy="3907172"/>
          </a:xfrm>
        </p:spPr>
        <p:txBody>
          <a:bodyPr/>
          <a:lstStyle/>
          <a:p>
            <a:pPr algn="just"/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CEF43-0393-D312-19A0-F88A83887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6" y="1350628"/>
            <a:ext cx="7046753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4C876-B14B-A8B5-B842-D241C1AAF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US" sz="3700" dirty="0"/>
              <a:t>CO2 </a:t>
            </a:r>
            <a:r>
              <a:rPr lang="en-US" sz="3700" dirty="0" err="1"/>
              <a:t>eqv</a:t>
            </a:r>
            <a:r>
              <a:rPr lang="en-US" sz="3700" dirty="0"/>
              <a:t>. emissions in trial diets (3.11.22-28.02.23)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8562C5-8780-D98F-F335-AA29EF366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33658"/>
              </p:ext>
            </p:extLst>
          </p:nvPr>
        </p:nvGraphicFramePr>
        <p:xfrm>
          <a:off x="302084" y="664308"/>
          <a:ext cx="8145630" cy="560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38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2B62D-B6E3-6FED-523F-A8281640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ANTI-NUTRITIONAL FACTORS of Rapeseed meal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rapeseed meal level in no soy grower 2 was 18,07%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0C9EAA-ED43-68B0-CE6C-06E3B8C93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898" y="1675227"/>
            <a:ext cx="90602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1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C3E7C-DCAA-B57D-38D8-0BC962EE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6198146" cy="1701335"/>
          </a:xfrm>
        </p:spPr>
        <p:txBody>
          <a:bodyPr>
            <a:normAutofit fontScale="90000"/>
          </a:bodyPr>
          <a:lstStyle/>
          <a:p>
            <a:pPr algn="l"/>
            <a:r>
              <a:rPr lang="en-US" sz="6100" dirty="0"/>
              <a:t>Formulas prices and protein levels 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F1CA1-6070-CA71-AB3B-D5E0A0653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.</a:t>
            </a:r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2C490-BDC8-D697-86C6-FD2CFF96D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7488"/>
              </p:ext>
            </p:extLst>
          </p:nvPr>
        </p:nvGraphicFramePr>
        <p:xfrm>
          <a:off x="629174" y="2659310"/>
          <a:ext cx="9831893" cy="3531178"/>
        </p:xfrm>
        <a:graphic>
          <a:graphicData uri="http://schemas.openxmlformats.org/drawingml/2006/table">
            <a:tbl>
              <a:tblPr/>
              <a:tblGrid>
                <a:gridCol w="2481429">
                  <a:extLst>
                    <a:ext uri="{9D8B030D-6E8A-4147-A177-3AD203B41FA5}">
                      <a16:colId xmlns:a16="http://schemas.microsoft.com/office/drawing/2014/main" val="607871871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3861599591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580952106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2358151270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1299619205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266675721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858236795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3988360274"/>
                    </a:ext>
                  </a:extLst>
                </a:gridCol>
                <a:gridCol w="918808">
                  <a:extLst>
                    <a:ext uri="{9D8B030D-6E8A-4147-A177-3AD203B41FA5}">
                      <a16:colId xmlns:a16="http://schemas.microsoft.com/office/drawing/2014/main" val="1658733000"/>
                    </a:ext>
                  </a:extLst>
                </a:gridCol>
              </a:tblGrid>
              <a:tr h="98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Crude protein,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Price,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Crude protein,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Price,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Crude protein,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Price,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Crude protein,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Price,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16463"/>
                  </a:ext>
                </a:extLst>
              </a:tr>
              <a:tr h="336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Starter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Grower1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Grower2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31595"/>
                  </a:ext>
                </a:extLst>
              </a:tr>
              <a:tr h="323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formulas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75783"/>
                  </a:ext>
                </a:extLst>
              </a:tr>
              <a:tr h="336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LOW/NO soya formulas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84213"/>
                  </a:ext>
                </a:extLst>
              </a:tr>
              <a:tr h="32336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972303"/>
                  </a:ext>
                </a:extLst>
              </a:tr>
              <a:tr h="32336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Soya usage decrease per 1 pig in period 21,3- 111,8kg from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kg  to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81853"/>
                  </a:ext>
                </a:extLst>
              </a:tr>
              <a:tr h="32336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Rapeseed usage increase per 1 pig in period 21,3- 111,8kg from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kg to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22986"/>
                  </a:ext>
                </a:extLst>
              </a:tr>
              <a:tr h="25869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828290"/>
                  </a:ext>
                </a:extLst>
              </a:tr>
              <a:tr h="3233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 meat % was 59,7% in both feeding groups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8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6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41CF-409E-8627-6C0E-0CD9E688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Growth performance by treatment </a:t>
            </a:r>
            <a:br>
              <a:rPr lang="en-US" dirty="0"/>
            </a:br>
            <a:r>
              <a:rPr lang="en-US" dirty="0"/>
              <a:t>                         </a:t>
            </a:r>
            <a:r>
              <a:rPr lang="en-US" sz="3100" dirty="0"/>
              <a:t>Feed prices </a:t>
            </a:r>
            <a:r>
              <a:rPr lang="en-US" sz="3100" dirty="0" err="1"/>
              <a:t>october</a:t>
            </a:r>
            <a:r>
              <a:rPr lang="en-US" sz="3100" dirty="0"/>
              <a:t> 2022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AF44D4-5065-1CB7-4932-8FCB497F5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612053"/>
              </p:ext>
            </p:extLst>
          </p:nvPr>
        </p:nvGraphicFramePr>
        <p:xfrm>
          <a:off x="838199" y="1828799"/>
          <a:ext cx="10515602" cy="4127383"/>
        </p:xfrm>
        <a:graphic>
          <a:graphicData uri="http://schemas.openxmlformats.org/drawingml/2006/table">
            <a:tbl>
              <a:tblPr/>
              <a:tblGrid>
                <a:gridCol w="465636">
                  <a:extLst>
                    <a:ext uri="{9D8B030D-6E8A-4147-A177-3AD203B41FA5}">
                      <a16:colId xmlns:a16="http://schemas.microsoft.com/office/drawing/2014/main" val="3978593695"/>
                    </a:ext>
                  </a:extLst>
                </a:gridCol>
                <a:gridCol w="1552117">
                  <a:extLst>
                    <a:ext uri="{9D8B030D-6E8A-4147-A177-3AD203B41FA5}">
                      <a16:colId xmlns:a16="http://schemas.microsoft.com/office/drawing/2014/main" val="3554091160"/>
                    </a:ext>
                  </a:extLst>
                </a:gridCol>
                <a:gridCol w="465636">
                  <a:extLst>
                    <a:ext uri="{9D8B030D-6E8A-4147-A177-3AD203B41FA5}">
                      <a16:colId xmlns:a16="http://schemas.microsoft.com/office/drawing/2014/main" val="2169161329"/>
                    </a:ext>
                  </a:extLst>
                </a:gridCol>
                <a:gridCol w="523840">
                  <a:extLst>
                    <a:ext uri="{9D8B030D-6E8A-4147-A177-3AD203B41FA5}">
                      <a16:colId xmlns:a16="http://schemas.microsoft.com/office/drawing/2014/main" val="3576605823"/>
                    </a:ext>
                  </a:extLst>
                </a:gridCol>
                <a:gridCol w="465636">
                  <a:extLst>
                    <a:ext uri="{9D8B030D-6E8A-4147-A177-3AD203B41FA5}">
                      <a16:colId xmlns:a16="http://schemas.microsoft.com/office/drawing/2014/main" val="2289731206"/>
                    </a:ext>
                  </a:extLst>
                </a:gridCol>
                <a:gridCol w="603871">
                  <a:extLst>
                    <a:ext uri="{9D8B030D-6E8A-4147-A177-3AD203B41FA5}">
                      <a16:colId xmlns:a16="http://schemas.microsoft.com/office/drawing/2014/main" val="3536552892"/>
                    </a:ext>
                  </a:extLst>
                </a:gridCol>
                <a:gridCol w="698453">
                  <a:extLst>
                    <a:ext uri="{9D8B030D-6E8A-4147-A177-3AD203B41FA5}">
                      <a16:colId xmlns:a16="http://schemas.microsoft.com/office/drawing/2014/main" val="863167082"/>
                    </a:ext>
                  </a:extLst>
                </a:gridCol>
                <a:gridCol w="911869">
                  <a:extLst>
                    <a:ext uri="{9D8B030D-6E8A-4147-A177-3AD203B41FA5}">
                      <a16:colId xmlns:a16="http://schemas.microsoft.com/office/drawing/2014/main" val="1513292822"/>
                    </a:ext>
                  </a:extLst>
                </a:gridCol>
                <a:gridCol w="574769">
                  <a:extLst>
                    <a:ext uri="{9D8B030D-6E8A-4147-A177-3AD203B41FA5}">
                      <a16:colId xmlns:a16="http://schemas.microsoft.com/office/drawing/2014/main" val="2945800857"/>
                    </a:ext>
                  </a:extLst>
                </a:gridCol>
                <a:gridCol w="601446">
                  <a:extLst>
                    <a:ext uri="{9D8B030D-6E8A-4147-A177-3AD203B41FA5}">
                      <a16:colId xmlns:a16="http://schemas.microsoft.com/office/drawing/2014/main" val="4270677483"/>
                    </a:ext>
                  </a:extLst>
                </a:gridCol>
                <a:gridCol w="669351">
                  <a:extLst>
                    <a:ext uri="{9D8B030D-6E8A-4147-A177-3AD203B41FA5}">
                      <a16:colId xmlns:a16="http://schemas.microsoft.com/office/drawing/2014/main" val="1049291841"/>
                    </a:ext>
                  </a:extLst>
                </a:gridCol>
                <a:gridCol w="662075">
                  <a:extLst>
                    <a:ext uri="{9D8B030D-6E8A-4147-A177-3AD203B41FA5}">
                      <a16:colId xmlns:a16="http://schemas.microsoft.com/office/drawing/2014/main" val="201671363"/>
                    </a:ext>
                  </a:extLst>
                </a:gridCol>
                <a:gridCol w="465636">
                  <a:extLst>
                    <a:ext uri="{9D8B030D-6E8A-4147-A177-3AD203B41FA5}">
                      <a16:colId xmlns:a16="http://schemas.microsoft.com/office/drawing/2014/main" val="2484400285"/>
                    </a:ext>
                  </a:extLst>
                </a:gridCol>
                <a:gridCol w="465636">
                  <a:extLst>
                    <a:ext uri="{9D8B030D-6E8A-4147-A177-3AD203B41FA5}">
                      <a16:colId xmlns:a16="http://schemas.microsoft.com/office/drawing/2014/main" val="1163638585"/>
                    </a:ext>
                  </a:extLst>
                </a:gridCol>
                <a:gridCol w="465636">
                  <a:extLst>
                    <a:ext uri="{9D8B030D-6E8A-4147-A177-3AD203B41FA5}">
                      <a16:colId xmlns:a16="http://schemas.microsoft.com/office/drawing/2014/main" val="465557067"/>
                    </a:ext>
                  </a:extLst>
                </a:gridCol>
                <a:gridCol w="923995">
                  <a:extLst>
                    <a:ext uri="{9D8B030D-6E8A-4147-A177-3AD203B41FA5}">
                      <a16:colId xmlns:a16="http://schemas.microsoft.com/office/drawing/2014/main" val="2711521834"/>
                    </a:ext>
                  </a:extLst>
                </a:gridCol>
              </a:tblGrid>
              <a:tr h="2525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period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eur/pig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eur/pig/day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29246"/>
                  </a:ext>
                </a:extLst>
              </a:tr>
              <a:tr h="4810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days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kg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residue kg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 kg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pigs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 per pig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price eur/kg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price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price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 kg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ADG gr/day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FCR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ADFI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23114"/>
                  </a:ext>
                </a:extLst>
              </a:tr>
              <a:tr h="2405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NO/LOW soya feed total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139940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139940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288.5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10161"/>
                  </a:ext>
                </a:extLst>
              </a:tr>
              <a:tr h="2525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feed total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141460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141460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256464"/>
                  </a:ext>
                </a:extLst>
              </a:tr>
              <a:tr h="2525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788643"/>
                  </a:ext>
                </a:extLst>
              </a:tr>
              <a:tr h="2525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kg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kg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kg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kg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53431"/>
                  </a:ext>
                </a:extLst>
              </a:tr>
              <a:tr h="4353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eqvivalent reduction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starter 2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eqv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grower 1 kg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eqv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grower 2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eqv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finisher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eqv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CO2 eqv kg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eqv per pig, kg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363520"/>
                  </a:ext>
                </a:extLst>
              </a:tr>
              <a:tr h="24052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NO/LOW soya feed total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19159.14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18860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23028.06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8641.24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96820.0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0.712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68935.8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119764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246.9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190247"/>
                  </a:ext>
                </a:extLst>
              </a:tr>
              <a:tr h="2525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feed total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20801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21220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31257.06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14991.28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95960.0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91066.0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158115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642215"/>
                  </a:ext>
                </a:extLst>
              </a:tr>
              <a:tr h="24052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246045"/>
                  </a:ext>
                </a:extLst>
              </a:tr>
              <a:tr h="3126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Without soya and low prot feed compared with regular feed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240184"/>
                  </a:ext>
                </a:extLst>
              </a:tr>
              <a:tr h="30065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daily feed intake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ADFI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period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cheaper without consider growth speed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9094"/>
                  </a:ext>
                </a:extLst>
              </a:tr>
              <a:tr h="30065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daily gain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ADG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-35.7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lower CO2 eqv emission between body weight 21.3-111.8kg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91048"/>
                  </a:ext>
                </a:extLst>
              </a:tr>
              <a:tr h="3126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conversion ratio</a:t>
                      </a: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FCR</a:t>
                      </a:r>
                    </a:p>
                  </a:txBody>
                  <a:tcPr marL="7282" marR="7282" marT="7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days, growth period</a:t>
                      </a: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2" marR="7282" marT="7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40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97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5227-ED7C-F49F-7FDB-4826FBB49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9" y="375914"/>
            <a:ext cx="9144000" cy="1042339"/>
          </a:xfrm>
        </p:spPr>
        <p:txBody>
          <a:bodyPr>
            <a:normAutofit fontScale="90000"/>
          </a:bodyPr>
          <a:lstStyle/>
          <a:p>
            <a:r>
              <a:rPr lang="en-US" dirty="0"/>
              <a:t>Grower 1 formulas</a:t>
            </a:r>
            <a:br>
              <a:rPr lang="en-US" dirty="0"/>
            </a:br>
            <a:r>
              <a:rPr lang="en-US" sz="3100" dirty="0"/>
              <a:t>Feed prices March 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65779A-1F3C-5B15-75FD-B5768EF7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32470"/>
              </p:ext>
            </p:extLst>
          </p:nvPr>
        </p:nvGraphicFramePr>
        <p:xfrm>
          <a:off x="529786" y="1495425"/>
          <a:ext cx="10824013" cy="5115094"/>
        </p:xfrm>
        <a:graphic>
          <a:graphicData uri="http://schemas.openxmlformats.org/drawingml/2006/table">
            <a:tbl>
              <a:tblPr/>
              <a:tblGrid>
                <a:gridCol w="2880169">
                  <a:extLst>
                    <a:ext uri="{9D8B030D-6E8A-4147-A177-3AD203B41FA5}">
                      <a16:colId xmlns:a16="http://schemas.microsoft.com/office/drawing/2014/main" val="334861892"/>
                    </a:ext>
                  </a:extLst>
                </a:gridCol>
                <a:gridCol w="939795">
                  <a:extLst>
                    <a:ext uri="{9D8B030D-6E8A-4147-A177-3AD203B41FA5}">
                      <a16:colId xmlns:a16="http://schemas.microsoft.com/office/drawing/2014/main" val="2594483055"/>
                    </a:ext>
                  </a:extLst>
                </a:gridCol>
                <a:gridCol w="897715">
                  <a:extLst>
                    <a:ext uri="{9D8B030D-6E8A-4147-A177-3AD203B41FA5}">
                      <a16:colId xmlns:a16="http://schemas.microsoft.com/office/drawing/2014/main" val="2731660111"/>
                    </a:ext>
                  </a:extLst>
                </a:gridCol>
                <a:gridCol w="897715">
                  <a:extLst>
                    <a:ext uri="{9D8B030D-6E8A-4147-A177-3AD203B41FA5}">
                      <a16:colId xmlns:a16="http://schemas.microsoft.com/office/drawing/2014/main" val="1642361297"/>
                    </a:ext>
                  </a:extLst>
                </a:gridCol>
                <a:gridCol w="378724">
                  <a:extLst>
                    <a:ext uri="{9D8B030D-6E8A-4147-A177-3AD203B41FA5}">
                      <a16:colId xmlns:a16="http://schemas.microsoft.com/office/drawing/2014/main" val="732401677"/>
                    </a:ext>
                  </a:extLst>
                </a:gridCol>
                <a:gridCol w="2061940">
                  <a:extLst>
                    <a:ext uri="{9D8B030D-6E8A-4147-A177-3AD203B41FA5}">
                      <a16:colId xmlns:a16="http://schemas.microsoft.com/office/drawing/2014/main" val="2284093892"/>
                    </a:ext>
                  </a:extLst>
                </a:gridCol>
                <a:gridCol w="972525">
                  <a:extLst>
                    <a:ext uri="{9D8B030D-6E8A-4147-A177-3AD203B41FA5}">
                      <a16:colId xmlns:a16="http://schemas.microsoft.com/office/drawing/2014/main" val="29421851"/>
                    </a:ext>
                  </a:extLst>
                </a:gridCol>
                <a:gridCol w="897715">
                  <a:extLst>
                    <a:ext uri="{9D8B030D-6E8A-4147-A177-3AD203B41FA5}">
                      <a16:colId xmlns:a16="http://schemas.microsoft.com/office/drawing/2014/main" val="1272393102"/>
                    </a:ext>
                  </a:extLst>
                </a:gridCol>
                <a:gridCol w="897715">
                  <a:extLst>
                    <a:ext uri="{9D8B030D-6E8A-4147-A177-3AD203B41FA5}">
                      <a16:colId xmlns:a16="http://schemas.microsoft.com/office/drawing/2014/main" val="3743662854"/>
                    </a:ext>
                  </a:extLst>
                </a:gridCol>
              </a:tblGrid>
              <a:tr h="2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GROWER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(28-45kg)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GROWER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(28-45kg)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00242"/>
                  </a:ext>
                </a:extLst>
              </a:tr>
              <a:tr h="2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FORMULA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price eur/t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Price, 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SOYA FORMULA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price eur/t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Price, 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3142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SODIUM-BICARBONATE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q-ColMax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70928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molasses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molasses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97528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triticale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87103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wheat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wheat 11 CP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96003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barley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barley 10.3 CP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10323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rapeseed  cake 31% protein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rapeseed  cake 31/10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48102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soyameal 45,5% protein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soyameal 45,5 CP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68990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rapeseed oil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rapeseed oil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66150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limestone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limestone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86078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MCP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MCP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18168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salt NaCl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salt NaCl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25394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PG STARTER premix 1%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Pig Fattening 0,25%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31590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L-LYSINE-HCL 79%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L-LYSINE-HCL 79%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32678"/>
                  </a:ext>
                </a:extLst>
              </a:tr>
              <a:tr h="25197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METHIONIN  99%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METHIONIN  99%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05617"/>
                  </a:ext>
                </a:extLst>
              </a:tr>
              <a:tr h="26457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THREONIN     98%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THREONIN     98%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64471"/>
                  </a:ext>
                </a:extLst>
              </a:tr>
              <a:tr h="26457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41989"/>
                  </a:ext>
                </a:extLst>
              </a:tr>
              <a:tr h="2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54888"/>
                  </a:ext>
                </a:extLst>
              </a:tr>
              <a:tr h="26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4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1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B8E2-A575-0CAA-176C-C895D929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4957-12C2-6C38-D6DF-F29AB51E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AutoNum type="arabicParenR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 carbon footprint diets with rapeseed meal as the main protein source at the growing-finishing period improve growth performance and economic costs results (-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4,0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€/pig) compared to higher carbon footprint diets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 carbon footprint feeding program reduces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35.7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% the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CO2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eqv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emissions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pork meat production (period 21,3-111,8kg)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US" sz="2800" dirty="0">
                <a:latin typeface="Arial" panose="020B0604020202020204" pitchFamily="34" charset="0"/>
              </a:rPr>
              <a:t>Low carbon footprint feeding program decrease soya usage in grower-finisher period per 1 pig 18,4kg and increase rapeseed usage per 1 pig 5,9kg </a:t>
            </a:r>
          </a:p>
          <a:p>
            <a:pPr marL="342900" indent="-342900" algn="just">
              <a:buAutoNum type="arabicParenR"/>
            </a:pPr>
            <a:r>
              <a:rPr lang="en-US" dirty="0">
                <a:latin typeface="Arial" panose="020B0604020202020204" pitchFamily="34" charset="0"/>
              </a:rPr>
              <a:t>Low carbon footprint feeding program is similar price as soya based feeding program</a:t>
            </a:r>
            <a:endParaRPr lang="es-E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E4F7C-6D4D-26C4-9C16-3E0C5DEC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Meat advertisement ban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8786D-0866-4F52-723E-5F1EC15D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17" y="383385"/>
            <a:ext cx="5162317" cy="60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A333-7A77-2BB7-7F6F-095F081B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www.lihafoor.ee</a:t>
            </a:r>
            <a:r>
              <a:rPr lang="en-US" sz="3200" dirty="0"/>
              <a:t> (</a:t>
            </a:r>
            <a:r>
              <a:rPr lang="en-US" sz="3200" dirty="0" err="1"/>
              <a:t>Eestimaa</a:t>
            </a:r>
            <a:r>
              <a:rPr lang="en-US" sz="3200" dirty="0"/>
              <a:t> </a:t>
            </a:r>
            <a:r>
              <a:rPr lang="en-US" sz="3200" dirty="0" err="1"/>
              <a:t>Looduse</a:t>
            </a:r>
            <a:r>
              <a:rPr lang="en-US" sz="3200" dirty="0"/>
              <a:t> Fond ja world wildlife)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F9AC4-C4EA-AF5A-5562-81D8554F2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33" y="1472208"/>
            <a:ext cx="9708734" cy="50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4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5513E-0248-2193-9379-1340D857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5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Feeding trials in Tempo </a:t>
            </a:r>
            <a:r>
              <a:rPr lang="en-US" dirty="0" err="1"/>
              <a:t>Põllumajandus</a:t>
            </a:r>
            <a:r>
              <a:rPr lang="en-US" dirty="0"/>
              <a:t> OÜ </a:t>
            </a:r>
            <a:r>
              <a:rPr lang="en-US" dirty="0" err="1"/>
              <a:t>Jussi</a:t>
            </a:r>
            <a:r>
              <a:rPr lang="en-US" dirty="0"/>
              <a:t> pig farm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FE322A-062F-78D9-B88C-62D700AF8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Dry feeding farm for 1024 pigs. </a:t>
            </a:r>
          </a:p>
          <a:p>
            <a:r>
              <a:rPr lang="en-US" sz="2400" dirty="0"/>
              <a:t>Possibility to feed 2 different formulas same time. </a:t>
            </a:r>
          </a:p>
          <a:p>
            <a:r>
              <a:rPr lang="en-US" sz="2400" b="1" dirty="0"/>
              <a:t>Pigs are divided to 4 groups:</a:t>
            </a:r>
          </a:p>
          <a:p>
            <a:pPr marL="457200" indent="-457200">
              <a:buAutoNum type="arabicParenR"/>
            </a:pPr>
            <a:r>
              <a:rPr lang="en-US" sz="2400" dirty="0"/>
              <a:t>Feed A, females</a:t>
            </a:r>
          </a:p>
          <a:p>
            <a:pPr marL="457200" indent="-457200">
              <a:buAutoNum type="arabicParenR"/>
            </a:pPr>
            <a:r>
              <a:rPr lang="en-US" sz="2400" dirty="0"/>
              <a:t>Feed A, males</a:t>
            </a:r>
          </a:p>
          <a:p>
            <a:pPr marL="457200" indent="-457200">
              <a:buAutoNum type="arabicParenR"/>
            </a:pPr>
            <a:r>
              <a:rPr lang="en-US" sz="2400" dirty="0"/>
              <a:t>Feed B, females</a:t>
            </a:r>
          </a:p>
          <a:p>
            <a:pPr marL="457200" indent="-457200">
              <a:buAutoNum type="arabicParenR"/>
            </a:pPr>
            <a:r>
              <a:rPr lang="en-US" sz="2400" dirty="0"/>
              <a:t>Feed B, males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132AA-39F1-1272-EB5F-E0C1FD79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000" b="1" dirty="0"/>
              <a:t>The objectives of the trials:</a:t>
            </a:r>
          </a:p>
          <a:p>
            <a:r>
              <a:rPr lang="en-US" sz="2000" dirty="0"/>
              <a:t>Analyses of the amino acid composition and nutritional values of local feed materials</a:t>
            </a:r>
          </a:p>
          <a:p>
            <a:r>
              <a:rPr lang="en-US" sz="2000" dirty="0"/>
              <a:t>Optimization of feed rations for growers and finishers using maximum local raw materials</a:t>
            </a:r>
          </a:p>
          <a:p>
            <a:r>
              <a:rPr lang="en-US" sz="2000" dirty="0"/>
              <a:t>Testing feed rations when feeding pigs</a:t>
            </a:r>
          </a:p>
          <a:p>
            <a:r>
              <a:rPr lang="en-US" sz="2000" dirty="0"/>
              <a:t>Evaluation of economic and environmental results</a:t>
            </a:r>
          </a:p>
        </p:txBody>
      </p:sp>
    </p:spTree>
    <p:extLst>
      <p:ext uri="{BB962C8B-B14F-4D97-AF65-F5344CB8AC3E}">
        <p14:creationId xmlns:p14="http://schemas.microsoft.com/office/powerpoint/2010/main" val="61135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DDBA-9DDA-DAC8-E349-4726CC9D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/>
              <a:t>CO2 </a:t>
            </a:r>
            <a:r>
              <a:rPr lang="es-ES" sz="3600" b="1" dirty="0" err="1"/>
              <a:t>eqv</a:t>
            </a:r>
            <a:r>
              <a:rPr lang="es-ES" sz="3600" b="1" dirty="0"/>
              <a:t> </a:t>
            </a:r>
            <a:r>
              <a:rPr lang="es-ES" sz="3600" b="1" dirty="0" err="1"/>
              <a:t>emissions</a:t>
            </a:r>
            <a:r>
              <a:rPr lang="es-ES" sz="3600" b="1" dirty="0"/>
              <a:t> </a:t>
            </a:r>
            <a:r>
              <a:rPr lang="es-ES" sz="3600" b="1" dirty="0" err="1"/>
              <a:t>distribution</a:t>
            </a:r>
            <a:r>
              <a:rPr lang="es-ES" sz="3600" b="1" dirty="0"/>
              <a:t> </a:t>
            </a:r>
            <a:r>
              <a:rPr lang="es-ES" sz="3600" b="1" dirty="0" err="1"/>
              <a:t>of</a:t>
            </a:r>
            <a:r>
              <a:rPr lang="es-ES" sz="3600" b="1" dirty="0"/>
              <a:t>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err="1"/>
              <a:t>stages</a:t>
            </a:r>
            <a:r>
              <a:rPr lang="es-ES" sz="3600" b="1" dirty="0"/>
              <a:t> </a:t>
            </a:r>
            <a:r>
              <a:rPr lang="es-ES" sz="3600" b="1" dirty="0" err="1"/>
              <a:t>to</a:t>
            </a:r>
            <a:r>
              <a:rPr lang="es-ES" sz="3600" b="1" dirty="0"/>
              <a:t> produce </a:t>
            </a:r>
            <a:r>
              <a:rPr lang="es-ES" sz="3600" b="1" dirty="0" err="1"/>
              <a:t>pork</a:t>
            </a:r>
            <a:r>
              <a:rPr lang="es-ES" sz="3600" b="1" dirty="0"/>
              <a:t> </a:t>
            </a:r>
            <a:r>
              <a:rPr lang="es-ES" sz="3600" b="1" dirty="0" err="1"/>
              <a:t>meat</a:t>
            </a:r>
            <a:r>
              <a:rPr lang="es-ES" sz="3600" b="1" dirty="0"/>
              <a:t> </a:t>
            </a:r>
            <a:r>
              <a:rPr lang="es-ES" sz="3600" b="1" dirty="0" err="1"/>
              <a:t>until</a:t>
            </a:r>
            <a:r>
              <a:rPr lang="es-ES" sz="3600" b="1" dirty="0"/>
              <a:t>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err="1"/>
              <a:t>retail</a:t>
            </a:r>
            <a:r>
              <a:rPr lang="es-ES" sz="3600" b="1" dirty="0"/>
              <a:t> gate:</a:t>
            </a:r>
            <a:br>
              <a:rPr lang="es-E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5A037-F260-190A-6108-26DAAE8A2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572" y="2138896"/>
            <a:ext cx="9354856" cy="3724795"/>
          </a:xfrm>
        </p:spPr>
      </p:pic>
    </p:spTree>
    <p:extLst>
      <p:ext uri="{BB962C8B-B14F-4D97-AF65-F5344CB8AC3E}">
        <p14:creationId xmlns:p14="http://schemas.microsoft.com/office/powerpoint/2010/main" val="375442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0B9E-7F7D-CDD8-0D79-ED4BE6B66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5" y="511729"/>
            <a:ext cx="9144000" cy="620785"/>
          </a:xfrm>
        </p:spPr>
        <p:txBody>
          <a:bodyPr>
            <a:normAutofit/>
          </a:bodyPr>
          <a:lstStyle/>
          <a:p>
            <a:r>
              <a:rPr lang="en-US" sz="3600" dirty="0"/>
              <a:t>Carbon footprint to produce 1 kg of pork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F2924-483D-12BA-9EB2-6C449C75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0686"/>
            <a:ext cx="9144000" cy="3647114"/>
          </a:xfrm>
        </p:spPr>
        <p:txBody>
          <a:bodyPr/>
          <a:lstStyle/>
          <a:p>
            <a:pPr algn="just"/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39A7-2B46-869E-BC7F-8EE3B0E2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36" y="1275127"/>
            <a:ext cx="9328408" cy="54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9036-EA41-6E56-D992-364567693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2245"/>
            <a:ext cx="9144000" cy="932940"/>
          </a:xfrm>
        </p:spPr>
        <p:txBody>
          <a:bodyPr>
            <a:normAutofit/>
          </a:bodyPr>
          <a:lstStyle/>
          <a:p>
            <a:r>
              <a:rPr lang="en-US" sz="4000" dirty="0"/>
              <a:t>Raw materials Co2 </a:t>
            </a:r>
            <a:r>
              <a:rPr lang="en-US" sz="4000" dirty="0" err="1"/>
              <a:t>eqv</a:t>
            </a:r>
            <a:r>
              <a:rPr lang="en-US" sz="4000" dirty="0"/>
              <a:t> emissions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758EE-2276-28EA-AE47-FA4BB9DC0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93907"/>
            <a:ext cx="9144000" cy="4379053"/>
          </a:xfrm>
        </p:spPr>
        <p:txBody>
          <a:bodyPr/>
          <a:lstStyle/>
          <a:p>
            <a:pPr algn="just"/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F535D-EFFF-6FF0-05A6-3BE686BE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1447954"/>
            <a:ext cx="10050278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F371-2F3E-F3D9-C591-C7884C8E6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890" y="518355"/>
            <a:ext cx="9144000" cy="765160"/>
          </a:xfrm>
        </p:spPr>
        <p:txBody>
          <a:bodyPr>
            <a:normAutofit fontScale="90000"/>
          </a:bodyPr>
          <a:lstStyle/>
          <a:p>
            <a:r>
              <a:rPr lang="en-US" dirty="0"/>
              <a:t>Soy CO2 </a:t>
            </a:r>
            <a:r>
              <a:rPr lang="en-US" dirty="0" err="1"/>
              <a:t>eqv</a:t>
            </a:r>
            <a:r>
              <a:rPr lang="en-US" dirty="0"/>
              <a:t>. emissions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17BD0-DCAA-77DB-99E0-9DB515A69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2572"/>
            <a:ext cx="9144000" cy="3865228"/>
          </a:xfrm>
        </p:spPr>
        <p:txBody>
          <a:bodyPr/>
          <a:lstStyle/>
          <a:p>
            <a:pPr algn="just"/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9A871-3024-4472-F860-F73A5C7F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3" y="1535185"/>
            <a:ext cx="9090397" cy="40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3C65-9DDE-183A-8B97-C1BA6DE33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0634"/>
            <a:ext cx="9144000" cy="924551"/>
          </a:xfrm>
        </p:spPr>
        <p:txBody>
          <a:bodyPr>
            <a:normAutofit/>
          </a:bodyPr>
          <a:lstStyle/>
          <a:p>
            <a:r>
              <a:rPr lang="en-US" sz="4800" dirty="0"/>
              <a:t>Soy vs rapeseed meal based diets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A37AB-B07D-7D09-05DC-AA162615C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2631"/>
            <a:ext cx="9144000" cy="4278386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323B0-88FD-A243-ED8B-7EBE1C3E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89" y="1535185"/>
            <a:ext cx="8865420" cy="43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898</Words>
  <Application>Microsoft Office PowerPoint</Application>
  <PresentationFormat>Widescreen</PresentationFormat>
  <Paragraphs>353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Sustainability of pig production trough increased usage of local protein feeds</vt:lpstr>
      <vt:lpstr>Meat advertisement ban</vt:lpstr>
      <vt:lpstr>www.lihafoor.ee (Eestimaa Looduse Fond ja world wildlife)</vt:lpstr>
      <vt:lpstr>Feeding trials in Tempo Põllumajandus OÜ Jussi pig farm</vt:lpstr>
      <vt:lpstr>CO2 eqv emissions distribution of the stages to produce pork meat until the retail gate: </vt:lpstr>
      <vt:lpstr>Carbon footprint to produce 1 kg of pork</vt:lpstr>
      <vt:lpstr>Raw materials Co2 eqv emissions</vt:lpstr>
      <vt:lpstr>Soy CO2 eqv. emissions</vt:lpstr>
      <vt:lpstr>Soy vs rapeseed meal based diets</vt:lpstr>
      <vt:lpstr>Soy vs rapeseed meal based diets CO2 eqv. Emissions comparison</vt:lpstr>
      <vt:lpstr>CO2 eqv. emissions in trial diets (3.11.22-28.02.23)</vt:lpstr>
      <vt:lpstr>ANTI-NUTRITIONAL FACTORS of Rapeseed meal rapeseed meal level in no soy grower 2 was 18,07%</vt:lpstr>
      <vt:lpstr>Formulas prices and protein levels %</vt:lpstr>
      <vt:lpstr>         Growth performance by treatment                           Feed prices october 2022</vt:lpstr>
      <vt:lpstr>Grower 1 formulas Feed prices March 2023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Rünno Patune</dc:creator>
  <cp:lastModifiedBy>Rünno Patune</cp:lastModifiedBy>
  <cp:revision>12</cp:revision>
  <cp:lastPrinted>2023-02-23T07:04:56Z</cp:lastPrinted>
  <dcterms:created xsi:type="dcterms:W3CDTF">2022-10-21T10:28:10Z</dcterms:created>
  <dcterms:modified xsi:type="dcterms:W3CDTF">2023-04-03T16:48:51Z</dcterms:modified>
</cp:coreProperties>
</file>