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364" r:id="rId4"/>
    <p:sldId id="332" r:id="rId5"/>
    <p:sldId id="283" r:id="rId6"/>
    <p:sldId id="313" r:id="rId7"/>
    <p:sldId id="312" r:id="rId8"/>
    <p:sldId id="346" r:id="rId9"/>
    <p:sldId id="314" r:id="rId10"/>
    <p:sldId id="333" r:id="rId11"/>
    <p:sldId id="318" r:id="rId12"/>
    <p:sldId id="315" r:id="rId13"/>
    <p:sldId id="334" r:id="rId14"/>
    <p:sldId id="259" r:id="rId15"/>
    <p:sldId id="347" r:id="rId16"/>
    <p:sldId id="269" r:id="rId17"/>
    <p:sldId id="266" r:id="rId18"/>
    <p:sldId id="348" r:id="rId19"/>
    <p:sldId id="354" r:id="rId20"/>
    <p:sldId id="355" r:id="rId21"/>
    <p:sldId id="356" r:id="rId22"/>
    <p:sldId id="349" r:id="rId23"/>
    <p:sldId id="357" r:id="rId24"/>
    <p:sldId id="368" r:id="rId25"/>
    <p:sldId id="350" r:id="rId26"/>
    <p:sldId id="351" r:id="rId27"/>
    <p:sldId id="360" r:id="rId28"/>
    <p:sldId id="352" r:id="rId29"/>
    <p:sldId id="353" r:id="rId30"/>
    <p:sldId id="344" r:id="rId31"/>
    <p:sldId id="345" r:id="rId32"/>
    <p:sldId id="316" r:id="rId33"/>
    <p:sldId id="317" r:id="rId34"/>
    <p:sldId id="335" r:id="rId35"/>
    <p:sldId id="336" r:id="rId36"/>
    <p:sldId id="337" r:id="rId37"/>
    <p:sldId id="338" r:id="rId38"/>
    <p:sldId id="339" r:id="rId39"/>
    <p:sldId id="367" r:id="rId40"/>
    <p:sldId id="277" r:id="rId41"/>
    <p:sldId id="287" r:id="rId42"/>
    <p:sldId id="278" r:id="rId43"/>
    <p:sldId id="380" r:id="rId44"/>
    <p:sldId id="382" r:id="rId45"/>
    <p:sldId id="279" r:id="rId46"/>
    <p:sldId id="272" r:id="rId47"/>
    <p:sldId id="288" r:id="rId48"/>
    <p:sldId id="289" r:id="rId49"/>
    <p:sldId id="280" r:id="rId50"/>
    <p:sldId id="275" r:id="rId51"/>
    <p:sldId id="284" r:id="rId52"/>
    <p:sldId id="285" r:id="rId53"/>
    <p:sldId id="340" r:id="rId54"/>
    <p:sldId id="343" r:id="rId55"/>
    <p:sldId id="276" r:id="rId56"/>
    <p:sldId id="304" r:id="rId57"/>
    <p:sldId id="328" r:id="rId58"/>
    <p:sldId id="378" r:id="rId59"/>
    <p:sldId id="292" r:id="rId60"/>
    <p:sldId id="294" r:id="rId61"/>
    <p:sldId id="295" r:id="rId62"/>
    <p:sldId id="296" r:id="rId63"/>
    <p:sldId id="319" r:id="rId64"/>
    <p:sldId id="298" r:id="rId65"/>
    <p:sldId id="299" r:id="rId66"/>
    <p:sldId id="320" r:id="rId67"/>
    <p:sldId id="321" r:id="rId68"/>
    <p:sldId id="322" r:id="rId69"/>
    <p:sldId id="369" r:id="rId70"/>
    <p:sldId id="306" r:id="rId71"/>
    <p:sldId id="370" r:id="rId72"/>
    <p:sldId id="371" r:id="rId73"/>
    <p:sldId id="372" r:id="rId74"/>
    <p:sldId id="373" r:id="rId75"/>
    <p:sldId id="374" r:id="rId76"/>
    <p:sldId id="375" r:id="rId77"/>
    <p:sldId id="376" r:id="rId78"/>
    <p:sldId id="300" r:id="rId79"/>
    <p:sldId id="341" r:id="rId80"/>
    <p:sldId id="342" r:id="rId81"/>
    <p:sldId id="323" r:id="rId82"/>
    <p:sldId id="324" r:id="rId83"/>
    <p:sldId id="325" r:id="rId84"/>
    <p:sldId id="308" r:id="rId85"/>
    <p:sldId id="309" r:id="rId86"/>
    <p:sldId id="330" r:id="rId87"/>
    <p:sldId id="331" r:id="rId88"/>
    <p:sldId id="365" r:id="rId89"/>
    <p:sldId id="307" r:id="rId90"/>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3" autoAdjust="0"/>
    <p:restoredTop sz="94660"/>
  </p:normalViewPr>
  <p:slideViewPr>
    <p:cSldViewPr snapToGrid="0">
      <p:cViewPr>
        <p:scale>
          <a:sx n="67" d="100"/>
          <a:sy n="67" d="100"/>
        </p:scale>
        <p:origin x="70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E91400-E445-428D-AAA1-E574086CDD0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t-EE"/>
        </a:p>
      </dgm:t>
    </dgm:pt>
    <dgm:pt modelId="{D2D11F56-AC46-4973-8BFD-B797381D0063}">
      <dgm:prSet phldrT="[Text]" custT="1"/>
      <dgm:spPr/>
      <dgm:t>
        <a:bodyPr/>
        <a:lstStyle/>
        <a:p>
          <a:r>
            <a:rPr lang="et-EE" sz="2400" dirty="0"/>
            <a:t>Kuidas pidada loomade, söötade arvestust  </a:t>
          </a:r>
        </a:p>
      </dgm:t>
    </dgm:pt>
    <dgm:pt modelId="{F2A6EC27-12C3-4AB7-9444-E0D9E5AAFE65}" type="parTrans" cxnId="{7F2DC320-542F-4FCC-B5BC-9A8B3124D66B}">
      <dgm:prSet/>
      <dgm:spPr/>
      <dgm:t>
        <a:bodyPr/>
        <a:lstStyle/>
        <a:p>
          <a:endParaRPr lang="et-EE"/>
        </a:p>
      </dgm:t>
    </dgm:pt>
    <dgm:pt modelId="{FF0445FA-A59B-4B8A-BF39-A40AC09588B7}" type="sibTrans" cxnId="{7F2DC320-542F-4FCC-B5BC-9A8B3124D66B}">
      <dgm:prSet/>
      <dgm:spPr/>
      <dgm:t>
        <a:bodyPr/>
        <a:lstStyle/>
        <a:p>
          <a:endParaRPr lang="et-EE"/>
        </a:p>
      </dgm:t>
    </dgm:pt>
    <dgm:pt modelId="{61F27345-E5D4-47EA-A616-495F823DFFF8}">
      <dgm:prSet phldrT="[Text]" custT="1"/>
      <dgm:spPr/>
      <dgm:t>
        <a:bodyPr/>
        <a:lstStyle/>
        <a:p>
          <a:r>
            <a:rPr lang="et-EE" sz="2400" dirty="0"/>
            <a:t>Kuidas pidada taimekasvatuse ja toodangu arvestust</a:t>
          </a:r>
        </a:p>
      </dgm:t>
    </dgm:pt>
    <dgm:pt modelId="{8F4876B1-F2E1-4782-A567-9DF8FD327E85}" type="parTrans" cxnId="{8030AFDB-345D-4D8B-A5B8-107055E96F35}">
      <dgm:prSet/>
      <dgm:spPr/>
      <dgm:t>
        <a:bodyPr/>
        <a:lstStyle/>
        <a:p>
          <a:endParaRPr lang="et-EE"/>
        </a:p>
      </dgm:t>
    </dgm:pt>
    <dgm:pt modelId="{AAD3775D-40CF-4880-A548-F4B9A781D2C3}" type="sibTrans" cxnId="{8030AFDB-345D-4D8B-A5B8-107055E96F35}">
      <dgm:prSet/>
      <dgm:spPr/>
      <dgm:t>
        <a:bodyPr/>
        <a:lstStyle/>
        <a:p>
          <a:endParaRPr lang="et-EE"/>
        </a:p>
      </dgm:t>
    </dgm:pt>
    <dgm:pt modelId="{09A43EEE-9E4B-4FC3-91D9-D7AFB206D9EA}">
      <dgm:prSet phldrT="[Text]" custT="1"/>
      <dgm:spPr/>
      <dgm:t>
        <a:bodyPr/>
        <a:lstStyle/>
        <a:p>
          <a:r>
            <a:rPr lang="et-EE" sz="2400" dirty="0"/>
            <a:t>Kuidas mõjutavad toetused ettevõtte majandustulemust </a:t>
          </a:r>
        </a:p>
      </dgm:t>
    </dgm:pt>
    <dgm:pt modelId="{356E6205-80B0-49D8-91B3-29E3431055B1}" type="parTrans" cxnId="{C5C93775-A3F7-4CE9-823D-6F5F8346FD9C}">
      <dgm:prSet/>
      <dgm:spPr/>
      <dgm:t>
        <a:bodyPr/>
        <a:lstStyle/>
        <a:p>
          <a:endParaRPr lang="et-EE"/>
        </a:p>
      </dgm:t>
    </dgm:pt>
    <dgm:pt modelId="{6CE8E038-B7CA-4D05-B1C4-20F40B49F539}" type="sibTrans" cxnId="{C5C93775-A3F7-4CE9-823D-6F5F8346FD9C}">
      <dgm:prSet/>
      <dgm:spPr/>
      <dgm:t>
        <a:bodyPr/>
        <a:lstStyle/>
        <a:p>
          <a:endParaRPr lang="et-EE"/>
        </a:p>
      </dgm:t>
    </dgm:pt>
    <dgm:pt modelId="{3ECFC2B4-1BE4-4F09-9C04-5B4043147354}">
      <dgm:prSet phldrT="[Text]" custT="1"/>
      <dgm:spPr/>
      <dgm:t>
        <a:bodyPr/>
        <a:lstStyle/>
        <a:p>
          <a:r>
            <a:rPr lang="et-EE" sz="2400" dirty="0"/>
            <a:t>Kuna arvestada kulu, kuna vara</a:t>
          </a:r>
        </a:p>
      </dgm:t>
    </dgm:pt>
    <dgm:pt modelId="{2BD26CFE-B1FE-49F2-BE6E-F5E030937365}" type="parTrans" cxnId="{7E7FE40D-8D96-4D60-B56E-0541E632CEF6}">
      <dgm:prSet/>
      <dgm:spPr/>
      <dgm:t>
        <a:bodyPr/>
        <a:lstStyle/>
        <a:p>
          <a:endParaRPr lang="et-EE"/>
        </a:p>
      </dgm:t>
    </dgm:pt>
    <dgm:pt modelId="{1035C90F-8BD1-4753-9B86-5E7DD0AFAE1C}" type="sibTrans" cxnId="{7E7FE40D-8D96-4D60-B56E-0541E632CEF6}">
      <dgm:prSet/>
      <dgm:spPr/>
      <dgm:t>
        <a:bodyPr/>
        <a:lstStyle/>
        <a:p>
          <a:endParaRPr lang="et-EE"/>
        </a:p>
      </dgm:t>
    </dgm:pt>
    <dgm:pt modelId="{803277D0-253A-46BA-93D1-69E4DE3C9F3E}">
      <dgm:prSet phldrT="[Text]" custT="1"/>
      <dgm:spPr/>
      <dgm:t>
        <a:bodyPr/>
        <a:lstStyle/>
        <a:p>
          <a:r>
            <a:rPr lang="et-EE" sz="2400" dirty="0"/>
            <a:t>Mida pead teadma finantssuhtarvudest</a:t>
          </a:r>
        </a:p>
      </dgm:t>
    </dgm:pt>
    <dgm:pt modelId="{B496AE17-68BB-4399-A263-A0EC8A3F5AE7}" type="parTrans" cxnId="{A9553179-A154-4816-8CF8-3606B8559542}">
      <dgm:prSet/>
      <dgm:spPr/>
      <dgm:t>
        <a:bodyPr/>
        <a:lstStyle/>
        <a:p>
          <a:endParaRPr lang="et-EE"/>
        </a:p>
      </dgm:t>
    </dgm:pt>
    <dgm:pt modelId="{44F0995D-EC3E-4330-AAB8-80C75F7A06BD}" type="sibTrans" cxnId="{A9553179-A154-4816-8CF8-3606B8559542}">
      <dgm:prSet/>
      <dgm:spPr/>
      <dgm:t>
        <a:bodyPr/>
        <a:lstStyle/>
        <a:p>
          <a:endParaRPr lang="et-EE"/>
        </a:p>
      </dgm:t>
    </dgm:pt>
    <dgm:pt modelId="{A9214A37-7287-4D79-B670-BEF6F430982D}" type="pres">
      <dgm:prSet presAssocID="{C4E91400-E445-428D-AAA1-E574086CDD03}" presName="diagram" presStyleCnt="0">
        <dgm:presLayoutVars>
          <dgm:dir/>
          <dgm:resizeHandles val="exact"/>
        </dgm:presLayoutVars>
      </dgm:prSet>
      <dgm:spPr/>
    </dgm:pt>
    <dgm:pt modelId="{BD4FF94F-54CF-48F8-B97C-07010505EE4C}" type="pres">
      <dgm:prSet presAssocID="{D2D11F56-AC46-4973-8BFD-B797381D0063}" presName="node" presStyleLbl="node1" presStyleIdx="0" presStyleCnt="5">
        <dgm:presLayoutVars>
          <dgm:bulletEnabled val="1"/>
        </dgm:presLayoutVars>
      </dgm:prSet>
      <dgm:spPr/>
    </dgm:pt>
    <dgm:pt modelId="{189FD24C-02DA-4AA1-929A-82510BD0AED7}" type="pres">
      <dgm:prSet presAssocID="{FF0445FA-A59B-4B8A-BF39-A40AC09588B7}" presName="sibTrans" presStyleCnt="0"/>
      <dgm:spPr/>
    </dgm:pt>
    <dgm:pt modelId="{6E475782-11CC-4203-8DDC-8E29A906AC1E}" type="pres">
      <dgm:prSet presAssocID="{61F27345-E5D4-47EA-A616-495F823DFFF8}" presName="node" presStyleLbl="node1" presStyleIdx="1" presStyleCnt="5">
        <dgm:presLayoutVars>
          <dgm:bulletEnabled val="1"/>
        </dgm:presLayoutVars>
      </dgm:prSet>
      <dgm:spPr/>
    </dgm:pt>
    <dgm:pt modelId="{7ADB5DEE-CF23-4E75-9077-DDE792C3EB1F}" type="pres">
      <dgm:prSet presAssocID="{AAD3775D-40CF-4880-A548-F4B9A781D2C3}" presName="sibTrans" presStyleCnt="0"/>
      <dgm:spPr/>
    </dgm:pt>
    <dgm:pt modelId="{AEA6A29D-259D-479E-9510-287F36D02E18}" type="pres">
      <dgm:prSet presAssocID="{09A43EEE-9E4B-4FC3-91D9-D7AFB206D9EA}" presName="node" presStyleLbl="node1" presStyleIdx="2" presStyleCnt="5">
        <dgm:presLayoutVars>
          <dgm:bulletEnabled val="1"/>
        </dgm:presLayoutVars>
      </dgm:prSet>
      <dgm:spPr/>
    </dgm:pt>
    <dgm:pt modelId="{8FCFD126-9EAB-4EDF-B7F9-7317E8E3B646}" type="pres">
      <dgm:prSet presAssocID="{6CE8E038-B7CA-4D05-B1C4-20F40B49F539}" presName="sibTrans" presStyleCnt="0"/>
      <dgm:spPr/>
    </dgm:pt>
    <dgm:pt modelId="{BE6D4565-A81C-453D-9DE7-19D0EEFAB1D3}" type="pres">
      <dgm:prSet presAssocID="{3ECFC2B4-1BE4-4F09-9C04-5B4043147354}" presName="node" presStyleLbl="node1" presStyleIdx="3" presStyleCnt="5">
        <dgm:presLayoutVars>
          <dgm:bulletEnabled val="1"/>
        </dgm:presLayoutVars>
      </dgm:prSet>
      <dgm:spPr/>
    </dgm:pt>
    <dgm:pt modelId="{58A6113B-5E82-44E0-97F1-F396B63A65B7}" type="pres">
      <dgm:prSet presAssocID="{1035C90F-8BD1-4753-9B86-5E7DD0AFAE1C}" presName="sibTrans" presStyleCnt="0"/>
      <dgm:spPr/>
    </dgm:pt>
    <dgm:pt modelId="{7776A4DA-6286-4AE3-B389-F89AEBC5C26D}" type="pres">
      <dgm:prSet presAssocID="{803277D0-253A-46BA-93D1-69E4DE3C9F3E}" presName="node" presStyleLbl="node1" presStyleIdx="4" presStyleCnt="5" custLinFactNeighborX="1176" custLinFactNeighborY="2013">
        <dgm:presLayoutVars>
          <dgm:bulletEnabled val="1"/>
        </dgm:presLayoutVars>
      </dgm:prSet>
      <dgm:spPr/>
    </dgm:pt>
  </dgm:ptLst>
  <dgm:cxnLst>
    <dgm:cxn modelId="{7E7FE40D-8D96-4D60-B56E-0541E632CEF6}" srcId="{C4E91400-E445-428D-AAA1-E574086CDD03}" destId="{3ECFC2B4-1BE4-4F09-9C04-5B4043147354}" srcOrd="3" destOrd="0" parTransId="{2BD26CFE-B1FE-49F2-BE6E-F5E030937365}" sibTransId="{1035C90F-8BD1-4753-9B86-5E7DD0AFAE1C}"/>
    <dgm:cxn modelId="{BA7E3414-B0FF-4583-A8A7-C3892B93F658}" type="presOf" srcId="{61F27345-E5D4-47EA-A616-495F823DFFF8}" destId="{6E475782-11CC-4203-8DDC-8E29A906AC1E}" srcOrd="0" destOrd="0" presId="urn:microsoft.com/office/officeart/2005/8/layout/default"/>
    <dgm:cxn modelId="{7F2DC320-542F-4FCC-B5BC-9A8B3124D66B}" srcId="{C4E91400-E445-428D-AAA1-E574086CDD03}" destId="{D2D11F56-AC46-4973-8BFD-B797381D0063}" srcOrd="0" destOrd="0" parTransId="{F2A6EC27-12C3-4AB7-9444-E0D9E5AAFE65}" sibTransId="{FF0445FA-A59B-4B8A-BF39-A40AC09588B7}"/>
    <dgm:cxn modelId="{2FFF5224-FA07-4532-9DD5-5B162E9A05E1}" type="presOf" srcId="{09A43EEE-9E4B-4FC3-91D9-D7AFB206D9EA}" destId="{AEA6A29D-259D-479E-9510-287F36D02E18}" srcOrd="0" destOrd="0" presId="urn:microsoft.com/office/officeart/2005/8/layout/default"/>
    <dgm:cxn modelId="{E5A28967-F1AA-4309-8BC2-82011D5A9D72}" type="presOf" srcId="{803277D0-253A-46BA-93D1-69E4DE3C9F3E}" destId="{7776A4DA-6286-4AE3-B389-F89AEBC5C26D}" srcOrd="0" destOrd="0" presId="urn:microsoft.com/office/officeart/2005/8/layout/default"/>
    <dgm:cxn modelId="{C5C93775-A3F7-4CE9-823D-6F5F8346FD9C}" srcId="{C4E91400-E445-428D-AAA1-E574086CDD03}" destId="{09A43EEE-9E4B-4FC3-91D9-D7AFB206D9EA}" srcOrd="2" destOrd="0" parTransId="{356E6205-80B0-49D8-91B3-29E3431055B1}" sibTransId="{6CE8E038-B7CA-4D05-B1C4-20F40B49F539}"/>
    <dgm:cxn modelId="{A9553179-A154-4816-8CF8-3606B8559542}" srcId="{C4E91400-E445-428D-AAA1-E574086CDD03}" destId="{803277D0-253A-46BA-93D1-69E4DE3C9F3E}" srcOrd="4" destOrd="0" parTransId="{B496AE17-68BB-4399-A263-A0EC8A3F5AE7}" sibTransId="{44F0995D-EC3E-4330-AAB8-80C75F7A06BD}"/>
    <dgm:cxn modelId="{0A5B2FC3-D499-415D-8CC0-5C6DBACA07E8}" type="presOf" srcId="{C4E91400-E445-428D-AAA1-E574086CDD03}" destId="{A9214A37-7287-4D79-B670-BEF6F430982D}" srcOrd="0" destOrd="0" presId="urn:microsoft.com/office/officeart/2005/8/layout/default"/>
    <dgm:cxn modelId="{291626CB-E6D0-4A5F-9AB0-A3B971C808F0}" type="presOf" srcId="{D2D11F56-AC46-4973-8BFD-B797381D0063}" destId="{BD4FF94F-54CF-48F8-B97C-07010505EE4C}" srcOrd="0" destOrd="0" presId="urn:microsoft.com/office/officeart/2005/8/layout/default"/>
    <dgm:cxn modelId="{8030AFDB-345D-4D8B-A5B8-107055E96F35}" srcId="{C4E91400-E445-428D-AAA1-E574086CDD03}" destId="{61F27345-E5D4-47EA-A616-495F823DFFF8}" srcOrd="1" destOrd="0" parTransId="{8F4876B1-F2E1-4782-A567-9DF8FD327E85}" sibTransId="{AAD3775D-40CF-4880-A548-F4B9A781D2C3}"/>
    <dgm:cxn modelId="{1C2FE3F0-C637-4250-9B66-4E43793104D8}" type="presOf" srcId="{3ECFC2B4-1BE4-4F09-9C04-5B4043147354}" destId="{BE6D4565-A81C-453D-9DE7-19D0EEFAB1D3}" srcOrd="0" destOrd="0" presId="urn:microsoft.com/office/officeart/2005/8/layout/default"/>
    <dgm:cxn modelId="{1F03CEBE-0AA1-42EE-8D2C-DEF7B0B80F38}" type="presParOf" srcId="{A9214A37-7287-4D79-B670-BEF6F430982D}" destId="{BD4FF94F-54CF-48F8-B97C-07010505EE4C}" srcOrd="0" destOrd="0" presId="urn:microsoft.com/office/officeart/2005/8/layout/default"/>
    <dgm:cxn modelId="{DE6856E9-6EEA-4DA5-8059-B299F8DA838D}" type="presParOf" srcId="{A9214A37-7287-4D79-B670-BEF6F430982D}" destId="{189FD24C-02DA-4AA1-929A-82510BD0AED7}" srcOrd="1" destOrd="0" presId="urn:microsoft.com/office/officeart/2005/8/layout/default"/>
    <dgm:cxn modelId="{2C12EC17-910F-4C56-8148-27AF2AACE400}" type="presParOf" srcId="{A9214A37-7287-4D79-B670-BEF6F430982D}" destId="{6E475782-11CC-4203-8DDC-8E29A906AC1E}" srcOrd="2" destOrd="0" presId="urn:microsoft.com/office/officeart/2005/8/layout/default"/>
    <dgm:cxn modelId="{0281DD74-E79B-45FA-AD42-40DAEF89F503}" type="presParOf" srcId="{A9214A37-7287-4D79-B670-BEF6F430982D}" destId="{7ADB5DEE-CF23-4E75-9077-DDE792C3EB1F}" srcOrd="3" destOrd="0" presId="urn:microsoft.com/office/officeart/2005/8/layout/default"/>
    <dgm:cxn modelId="{C2B868FC-223E-41B4-99E1-5ACFCF6FDA15}" type="presParOf" srcId="{A9214A37-7287-4D79-B670-BEF6F430982D}" destId="{AEA6A29D-259D-479E-9510-287F36D02E18}" srcOrd="4" destOrd="0" presId="urn:microsoft.com/office/officeart/2005/8/layout/default"/>
    <dgm:cxn modelId="{E6BED529-8D52-4F36-8213-C3A537D07F59}" type="presParOf" srcId="{A9214A37-7287-4D79-B670-BEF6F430982D}" destId="{8FCFD126-9EAB-4EDF-B7F9-7317E8E3B646}" srcOrd="5" destOrd="0" presId="urn:microsoft.com/office/officeart/2005/8/layout/default"/>
    <dgm:cxn modelId="{8C3914D6-ADD4-4CD2-A8E3-CDECC6F58E54}" type="presParOf" srcId="{A9214A37-7287-4D79-B670-BEF6F430982D}" destId="{BE6D4565-A81C-453D-9DE7-19D0EEFAB1D3}" srcOrd="6" destOrd="0" presId="urn:microsoft.com/office/officeart/2005/8/layout/default"/>
    <dgm:cxn modelId="{741EB34F-62B2-46EA-B8E6-F31F3D008A70}" type="presParOf" srcId="{A9214A37-7287-4D79-B670-BEF6F430982D}" destId="{58A6113B-5E82-44E0-97F1-F396B63A65B7}" srcOrd="7" destOrd="0" presId="urn:microsoft.com/office/officeart/2005/8/layout/default"/>
    <dgm:cxn modelId="{03306ADA-3EE0-4980-80AB-488D092FAA6E}" type="presParOf" srcId="{A9214A37-7287-4D79-B670-BEF6F430982D}" destId="{7776A4DA-6286-4AE3-B389-F89AEBC5C26D}"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4FF94F-54CF-48F8-B97C-07010505EE4C}">
      <dsp:nvSpPr>
        <dsp:cNvPr id="0" name=""/>
        <dsp:cNvSpPr/>
      </dsp:nvSpPr>
      <dsp:spPr>
        <a:xfrm>
          <a:off x="0"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t-EE" sz="2400" kern="1200" dirty="0"/>
            <a:t>Kuidas pidada loomade, söötade arvestust  </a:t>
          </a:r>
        </a:p>
      </dsp:txBody>
      <dsp:txXfrm>
        <a:off x="0" y="39687"/>
        <a:ext cx="3286125" cy="1971675"/>
      </dsp:txXfrm>
    </dsp:sp>
    <dsp:sp modelId="{6E475782-11CC-4203-8DDC-8E29A906AC1E}">
      <dsp:nvSpPr>
        <dsp:cNvPr id="0" name=""/>
        <dsp:cNvSpPr/>
      </dsp:nvSpPr>
      <dsp:spPr>
        <a:xfrm>
          <a:off x="3614737"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t-EE" sz="2400" kern="1200" dirty="0"/>
            <a:t>Kuidas pidada taimekasvatuse ja toodangu arvestust</a:t>
          </a:r>
        </a:p>
      </dsp:txBody>
      <dsp:txXfrm>
        <a:off x="3614737" y="39687"/>
        <a:ext cx="3286125" cy="1971675"/>
      </dsp:txXfrm>
    </dsp:sp>
    <dsp:sp modelId="{AEA6A29D-259D-479E-9510-287F36D02E18}">
      <dsp:nvSpPr>
        <dsp:cNvPr id="0" name=""/>
        <dsp:cNvSpPr/>
      </dsp:nvSpPr>
      <dsp:spPr>
        <a:xfrm>
          <a:off x="7229475"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t-EE" sz="2400" kern="1200" dirty="0"/>
            <a:t>Kuidas mõjutavad toetused ettevõtte majandustulemust </a:t>
          </a:r>
        </a:p>
      </dsp:txBody>
      <dsp:txXfrm>
        <a:off x="7229475" y="39687"/>
        <a:ext cx="3286125" cy="1971675"/>
      </dsp:txXfrm>
    </dsp:sp>
    <dsp:sp modelId="{BE6D4565-A81C-453D-9DE7-19D0EEFAB1D3}">
      <dsp:nvSpPr>
        <dsp:cNvPr id="0" name=""/>
        <dsp:cNvSpPr/>
      </dsp:nvSpPr>
      <dsp:spPr>
        <a:xfrm>
          <a:off x="1807368" y="2339975"/>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t-EE" sz="2400" kern="1200" dirty="0"/>
            <a:t>Kuna arvestada kulu, kuna vara</a:t>
          </a:r>
        </a:p>
      </dsp:txBody>
      <dsp:txXfrm>
        <a:off x="1807368" y="2339975"/>
        <a:ext cx="3286125" cy="1971675"/>
      </dsp:txXfrm>
    </dsp:sp>
    <dsp:sp modelId="{7776A4DA-6286-4AE3-B389-F89AEBC5C26D}">
      <dsp:nvSpPr>
        <dsp:cNvPr id="0" name=""/>
        <dsp:cNvSpPr/>
      </dsp:nvSpPr>
      <dsp:spPr>
        <a:xfrm>
          <a:off x="5460751" y="2379663"/>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t-EE" sz="2400" kern="1200" dirty="0"/>
            <a:t>Mida pead teadma finantssuhtarvudest</a:t>
          </a:r>
        </a:p>
      </dsp:txBody>
      <dsp:txXfrm>
        <a:off x="5460751" y="2379663"/>
        <a:ext cx="3286125" cy="197167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6C651-9C74-4764-8192-910E629281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t-EE"/>
          </a:p>
        </p:txBody>
      </p:sp>
      <p:sp>
        <p:nvSpPr>
          <p:cNvPr id="3" name="Subtitle 2">
            <a:extLst>
              <a:ext uri="{FF2B5EF4-FFF2-40B4-BE49-F238E27FC236}">
                <a16:creationId xmlns:a16="http://schemas.microsoft.com/office/drawing/2014/main" id="{48626982-C709-41FF-ABD7-64AA73BD4B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t-EE"/>
          </a:p>
        </p:txBody>
      </p:sp>
      <p:sp>
        <p:nvSpPr>
          <p:cNvPr id="4" name="Date Placeholder 3">
            <a:extLst>
              <a:ext uri="{FF2B5EF4-FFF2-40B4-BE49-F238E27FC236}">
                <a16:creationId xmlns:a16="http://schemas.microsoft.com/office/drawing/2014/main" id="{E484B6A5-C0A8-45B2-BEE6-B9C709087EE7}"/>
              </a:ext>
            </a:extLst>
          </p:cNvPr>
          <p:cNvSpPr>
            <a:spLocks noGrp="1"/>
          </p:cNvSpPr>
          <p:nvPr>
            <p:ph type="dt" sz="half" idx="10"/>
          </p:nvPr>
        </p:nvSpPr>
        <p:spPr/>
        <p:txBody>
          <a:bodyPr/>
          <a:lstStyle/>
          <a:p>
            <a:fld id="{64C40B3A-AFB5-460D-81EC-6A3DD5D657B9}" type="datetimeFigureOut">
              <a:rPr lang="et-EE" smtClean="0"/>
              <a:t>09.04.2023</a:t>
            </a:fld>
            <a:endParaRPr lang="et-EE"/>
          </a:p>
        </p:txBody>
      </p:sp>
      <p:sp>
        <p:nvSpPr>
          <p:cNvPr id="5" name="Footer Placeholder 4">
            <a:extLst>
              <a:ext uri="{FF2B5EF4-FFF2-40B4-BE49-F238E27FC236}">
                <a16:creationId xmlns:a16="http://schemas.microsoft.com/office/drawing/2014/main" id="{99B3D428-A527-4508-A9F5-2F46880117C2}"/>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CFDEF4AE-89EA-4E78-8481-392CD2C2C4C8}"/>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3723665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A6EEE-BF8A-4B6F-A19F-A9B2F0C7C8B0}"/>
              </a:ext>
            </a:extLst>
          </p:cNvPr>
          <p:cNvSpPr>
            <a:spLocks noGrp="1"/>
          </p:cNvSpPr>
          <p:nvPr>
            <p:ph type="title"/>
          </p:nvPr>
        </p:nvSpPr>
        <p:spPr/>
        <p:txBody>
          <a:bodyPr/>
          <a:lstStyle/>
          <a:p>
            <a:r>
              <a:rPr lang="en-US"/>
              <a:t>Click to edit Master title style</a:t>
            </a:r>
            <a:endParaRPr lang="et-EE"/>
          </a:p>
        </p:txBody>
      </p:sp>
      <p:sp>
        <p:nvSpPr>
          <p:cNvPr id="3" name="Vertical Text Placeholder 2">
            <a:extLst>
              <a:ext uri="{FF2B5EF4-FFF2-40B4-BE49-F238E27FC236}">
                <a16:creationId xmlns:a16="http://schemas.microsoft.com/office/drawing/2014/main" id="{3B51430E-C0E4-420F-A2AF-B4AEA2B473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A2404456-0C8A-44F7-B376-39EB1A1E815E}"/>
              </a:ext>
            </a:extLst>
          </p:cNvPr>
          <p:cNvSpPr>
            <a:spLocks noGrp="1"/>
          </p:cNvSpPr>
          <p:nvPr>
            <p:ph type="dt" sz="half" idx="10"/>
          </p:nvPr>
        </p:nvSpPr>
        <p:spPr/>
        <p:txBody>
          <a:bodyPr/>
          <a:lstStyle/>
          <a:p>
            <a:fld id="{64C40B3A-AFB5-460D-81EC-6A3DD5D657B9}" type="datetimeFigureOut">
              <a:rPr lang="et-EE" smtClean="0"/>
              <a:t>09.04.2023</a:t>
            </a:fld>
            <a:endParaRPr lang="et-EE"/>
          </a:p>
        </p:txBody>
      </p:sp>
      <p:sp>
        <p:nvSpPr>
          <p:cNvPr id="5" name="Footer Placeholder 4">
            <a:extLst>
              <a:ext uri="{FF2B5EF4-FFF2-40B4-BE49-F238E27FC236}">
                <a16:creationId xmlns:a16="http://schemas.microsoft.com/office/drawing/2014/main" id="{E095DC4D-6F0B-49EE-B269-155736BADA03}"/>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CAE9EE42-F662-4E11-87B5-72A290F0E8F8}"/>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3831466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BBC9-FBA9-4D66-809C-BC1FE115CCC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t-EE"/>
          </a:p>
        </p:txBody>
      </p:sp>
      <p:sp>
        <p:nvSpPr>
          <p:cNvPr id="3" name="Vertical Text Placeholder 2">
            <a:extLst>
              <a:ext uri="{FF2B5EF4-FFF2-40B4-BE49-F238E27FC236}">
                <a16:creationId xmlns:a16="http://schemas.microsoft.com/office/drawing/2014/main" id="{676BABBB-C326-4CC4-960E-723D66044C2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F2A65BFF-9B89-46D4-905D-3BF12F7D322A}"/>
              </a:ext>
            </a:extLst>
          </p:cNvPr>
          <p:cNvSpPr>
            <a:spLocks noGrp="1"/>
          </p:cNvSpPr>
          <p:nvPr>
            <p:ph type="dt" sz="half" idx="10"/>
          </p:nvPr>
        </p:nvSpPr>
        <p:spPr/>
        <p:txBody>
          <a:bodyPr/>
          <a:lstStyle/>
          <a:p>
            <a:fld id="{64C40B3A-AFB5-460D-81EC-6A3DD5D657B9}" type="datetimeFigureOut">
              <a:rPr lang="et-EE" smtClean="0"/>
              <a:t>09.04.2023</a:t>
            </a:fld>
            <a:endParaRPr lang="et-EE"/>
          </a:p>
        </p:txBody>
      </p:sp>
      <p:sp>
        <p:nvSpPr>
          <p:cNvPr id="5" name="Footer Placeholder 4">
            <a:extLst>
              <a:ext uri="{FF2B5EF4-FFF2-40B4-BE49-F238E27FC236}">
                <a16:creationId xmlns:a16="http://schemas.microsoft.com/office/drawing/2014/main" id="{1A457A3E-3E14-4E77-B50F-1B82B3C2A50B}"/>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059B8095-0A85-4142-AC83-9B4CA6117663}"/>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2875430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1827F-32B2-434B-9774-729D1B6171FF}"/>
              </a:ext>
            </a:extLst>
          </p:cNvPr>
          <p:cNvSpPr>
            <a:spLocks noGrp="1"/>
          </p:cNvSpPr>
          <p:nvPr>
            <p:ph type="title"/>
          </p:nvPr>
        </p:nvSpPr>
        <p:spPr/>
        <p:txBody>
          <a:bodyPr/>
          <a:lstStyle/>
          <a:p>
            <a:r>
              <a:rPr lang="en-US"/>
              <a:t>Click to edit Master title style</a:t>
            </a:r>
            <a:endParaRPr lang="et-EE"/>
          </a:p>
        </p:txBody>
      </p:sp>
      <p:sp>
        <p:nvSpPr>
          <p:cNvPr id="3" name="Content Placeholder 2">
            <a:extLst>
              <a:ext uri="{FF2B5EF4-FFF2-40B4-BE49-F238E27FC236}">
                <a16:creationId xmlns:a16="http://schemas.microsoft.com/office/drawing/2014/main" id="{0BCDE1DB-23E8-43F5-A1BA-9418E746379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7BCCD29C-82F9-4622-9E38-81971EA92C11}"/>
              </a:ext>
            </a:extLst>
          </p:cNvPr>
          <p:cNvSpPr>
            <a:spLocks noGrp="1"/>
          </p:cNvSpPr>
          <p:nvPr>
            <p:ph type="dt" sz="half" idx="10"/>
          </p:nvPr>
        </p:nvSpPr>
        <p:spPr/>
        <p:txBody>
          <a:bodyPr/>
          <a:lstStyle/>
          <a:p>
            <a:fld id="{64C40B3A-AFB5-460D-81EC-6A3DD5D657B9}" type="datetimeFigureOut">
              <a:rPr lang="et-EE" smtClean="0"/>
              <a:t>09.04.2023</a:t>
            </a:fld>
            <a:endParaRPr lang="et-EE"/>
          </a:p>
        </p:txBody>
      </p:sp>
      <p:sp>
        <p:nvSpPr>
          <p:cNvPr id="5" name="Footer Placeholder 4">
            <a:extLst>
              <a:ext uri="{FF2B5EF4-FFF2-40B4-BE49-F238E27FC236}">
                <a16:creationId xmlns:a16="http://schemas.microsoft.com/office/drawing/2014/main" id="{CEDBB11B-8D6B-4B8B-9B70-48B774510859}"/>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18E9D8C8-556F-4654-89D4-68C93DF978D3}"/>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3504916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FDA49-ECC5-4924-AB0B-6B0AEBAA161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t-EE"/>
          </a:p>
        </p:txBody>
      </p:sp>
      <p:sp>
        <p:nvSpPr>
          <p:cNvPr id="3" name="Text Placeholder 2">
            <a:extLst>
              <a:ext uri="{FF2B5EF4-FFF2-40B4-BE49-F238E27FC236}">
                <a16:creationId xmlns:a16="http://schemas.microsoft.com/office/drawing/2014/main" id="{45A2BD8C-61EB-43E9-A6F2-1889469CD5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9E9B7C0-B6A7-4A08-B4E0-5124CEB1FAC7}"/>
              </a:ext>
            </a:extLst>
          </p:cNvPr>
          <p:cNvSpPr>
            <a:spLocks noGrp="1"/>
          </p:cNvSpPr>
          <p:nvPr>
            <p:ph type="dt" sz="half" idx="10"/>
          </p:nvPr>
        </p:nvSpPr>
        <p:spPr/>
        <p:txBody>
          <a:bodyPr/>
          <a:lstStyle/>
          <a:p>
            <a:fld id="{64C40B3A-AFB5-460D-81EC-6A3DD5D657B9}" type="datetimeFigureOut">
              <a:rPr lang="et-EE" smtClean="0"/>
              <a:t>09.04.2023</a:t>
            </a:fld>
            <a:endParaRPr lang="et-EE"/>
          </a:p>
        </p:txBody>
      </p:sp>
      <p:sp>
        <p:nvSpPr>
          <p:cNvPr id="5" name="Footer Placeholder 4">
            <a:extLst>
              <a:ext uri="{FF2B5EF4-FFF2-40B4-BE49-F238E27FC236}">
                <a16:creationId xmlns:a16="http://schemas.microsoft.com/office/drawing/2014/main" id="{C1591391-65CB-4739-BFD2-1B503038503D}"/>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801E9335-5D87-4AB7-A53F-F4BA03C20F8A}"/>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1404410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F9F81-63A0-49D2-8E94-89552128BF95}"/>
              </a:ext>
            </a:extLst>
          </p:cNvPr>
          <p:cNvSpPr>
            <a:spLocks noGrp="1"/>
          </p:cNvSpPr>
          <p:nvPr>
            <p:ph type="title"/>
          </p:nvPr>
        </p:nvSpPr>
        <p:spPr/>
        <p:txBody>
          <a:bodyPr/>
          <a:lstStyle/>
          <a:p>
            <a:r>
              <a:rPr lang="en-US"/>
              <a:t>Click to edit Master title style</a:t>
            </a:r>
            <a:endParaRPr lang="et-EE"/>
          </a:p>
        </p:txBody>
      </p:sp>
      <p:sp>
        <p:nvSpPr>
          <p:cNvPr id="3" name="Content Placeholder 2">
            <a:extLst>
              <a:ext uri="{FF2B5EF4-FFF2-40B4-BE49-F238E27FC236}">
                <a16:creationId xmlns:a16="http://schemas.microsoft.com/office/drawing/2014/main" id="{6E0EF5A0-8592-4432-9A1F-48D31FBB383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a:extLst>
              <a:ext uri="{FF2B5EF4-FFF2-40B4-BE49-F238E27FC236}">
                <a16:creationId xmlns:a16="http://schemas.microsoft.com/office/drawing/2014/main" id="{EBC27877-93CE-4444-A7BD-DB9BFC22E7C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Date Placeholder 4">
            <a:extLst>
              <a:ext uri="{FF2B5EF4-FFF2-40B4-BE49-F238E27FC236}">
                <a16:creationId xmlns:a16="http://schemas.microsoft.com/office/drawing/2014/main" id="{F0ACD89A-8430-4654-AEB1-8DA873C0F6A1}"/>
              </a:ext>
            </a:extLst>
          </p:cNvPr>
          <p:cNvSpPr>
            <a:spLocks noGrp="1"/>
          </p:cNvSpPr>
          <p:nvPr>
            <p:ph type="dt" sz="half" idx="10"/>
          </p:nvPr>
        </p:nvSpPr>
        <p:spPr/>
        <p:txBody>
          <a:bodyPr/>
          <a:lstStyle/>
          <a:p>
            <a:fld id="{64C40B3A-AFB5-460D-81EC-6A3DD5D657B9}" type="datetimeFigureOut">
              <a:rPr lang="et-EE" smtClean="0"/>
              <a:t>09.04.2023</a:t>
            </a:fld>
            <a:endParaRPr lang="et-EE"/>
          </a:p>
        </p:txBody>
      </p:sp>
      <p:sp>
        <p:nvSpPr>
          <p:cNvPr id="6" name="Footer Placeholder 5">
            <a:extLst>
              <a:ext uri="{FF2B5EF4-FFF2-40B4-BE49-F238E27FC236}">
                <a16:creationId xmlns:a16="http://schemas.microsoft.com/office/drawing/2014/main" id="{E3D5F1C6-D479-4A78-908E-99B36BF498CA}"/>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678287CF-C1FF-4074-AA4C-940B5B95BE1E}"/>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1177050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E0188-CF5C-4438-A658-9C7A078E72A3}"/>
              </a:ext>
            </a:extLst>
          </p:cNvPr>
          <p:cNvSpPr>
            <a:spLocks noGrp="1"/>
          </p:cNvSpPr>
          <p:nvPr>
            <p:ph type="title"/>
          </p:nvPr>
        </p:nvSpPr>
        <p:spPr>
          <a:xfrm>
            <a:off x="839788" y="365125"/>
            <a:ext cx="10515600" cy="1325563"/>
          </a:xfrm>
        </p:spPr>
        <p:txBody>
          <a:bodyPr/>
          <a:lstStyle/>
          <a:p>
            <a:r>
              <a:rPr lang="en-US"/>
              <a:t>Click to edit Master title style</a:t>
            </a:r>
            <a:endParaRPr lang="et-EE"/>
          </a:p>
        </p:txBody>
      </p:sp>
      <p:sp>
        <p:nvSpPr>
          <p:cNvPr id="3" name="Text Placeholder 2">
            <a:extLst>
              <a:ext uri="{FF2B5EF4-FFF2-40B4-BE49-F238E27FC236}">
                <a16:creationId xmlns:a16="http://schemas.microsoft.com/office/drawing/2014/main" id="{919BD82F-D478-43EA-A14B-0A8D7D8492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EB4BC1B-C49A-4025-9A73-F4BA6938E23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Text Placeholder 4">
            <a:extLst>
              <a:ext uri="{FF2B5EF4-FFF2-40B4-BE49-F238E27FC236}">
                <a16:creationId xmlns:a16="http://schemas.microsoft.com/office/drawing/2014/main" id="{22EB3821-3DA3-4878-B2EC-86895868BE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2E8BA2D-9D25-40D7-896D-AC48BEA6CCA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7" name="Date Placeholder 6">
            <a:extLst>
              <a:ext uri="{FF2B5EF4-FFF2-40B4-BE49-F238E27FC236}">
                <a16:creationId xmlns:a16="http://schemas.microsoft.com/office/drawing/2014/main" id="{67E1AF95-9FF1-4C8F-9402-95AFE965A988}"/>
              </a:ext>
            </a:extLst>
          </p:cNvPr>
          <p:cNvSpPr>
            <a:spLocks noGrp="1"/>
          </p:cNvSpPr>
          <p:nvPr>
            <p:ph type="dt" sz="half" idx="10"/>
          </p:nvPr>
        </p:nvSpPr>
        <p:spPr/>
        <p:txBody>
          <a:bodyPr/>
          <a:lstStyle/>
          <a:p>
            <a:fld id="{64C40B3A-AFB5-460D-81EC-6A3DD5D657B9}" type="datetimeFigureOut">
              <a:rPr lang="et-EE" smtClean="0"/>
              <a:t>09.04.2023</a:t>
            </a:fld>
            <a:endParaRPr lang="et-EE"/>
          </a:p>
        </p:txBody>
      </p:sp>
      <p:sp>
        <p:nvSpPr>
          <p:cNvPr id="8" name="Footer Placeholder 7">
            <a:extLst>
              <a:ext uri="{FF2B5EF4-FFF2-40B4-BE49-F238E27FC236}">
                <a16:creationId xmlns:a16="http://schemas.microsoft.com/office/drawing/2014/main" id="{D5F604F8-E85F-4DCB-A392-95B42A558BFC}"/>
              </a:ext>
            </a:extLst>
          </p:cNvPr>
          <p:cNvSpPr>
            <a:spLocks noGrp="1"/>
          </p:cNvSpPr>
          <p:nvPr>
            <p:ph type="ftr" sz="quarter" idx="11"/>
          </p:nvPr>
        </p:nvSpPr>
        <p:spPr/>
        <p:txBody>
          <a:bodyPr/>
          <a:lstStyle/>
          <a:p>
            <a:endParaRPr lang="et-EE"/>
          </a:p>
        </p:txBody>
      </p:sp>
      <p:sp>
        <p:nvSpPr>
          <p:cNvPr id="9" name="Slide Number Placeholder 8">
            <a:extLst>
              <a:ext uri="{FF2B5EF4-FFF2-40B4-BE49-F238E27FC236}">
                <a16:creationId xmlns:a16="http://schemas.microsoft.com/office/drawing/2014/main" id="{39C81F3D-3174-416E-A388-E930A2CEEF64}"/>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2082065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5F5C8-53D2-4D74-A1BC-7BB79A9C337A}"/>
              </a:ext>
            </a:extLst>
          </p:cNvPr>
          <p:cNvSpPr>
            <a:spLocks noGrp="1"/>
          </p:cNvSpPr>
          <p:nvPr>
            <p:ph type="title"/>
          </p:nvPr>
        </p:nvSpPr>
        <p:spPr/>
        <p:txBody>
          <a:bodyPr/>
          <a:lstStyle/>
          <a:p>
            <a:r>
              <a:rPr lang="en-US"/>
              <a:t>Click to edit Master title style</a:t>
            </a:r>
            <a:endParaRPr lang="et-EE"/>
          </a:p>
        </p:txBody>
      </p:sp>
      <p:sp>
        <p:nvSpPr>
          <p:cNvPr id="3" name="Date Placeholder 2">
            <a:extLst>
              <a:ext uri="{FF2B5EF4-FFF2-40B4-BE49-F238E27FC236}">
                <a16:creationId xmlns:a16="http://schemas.microsoft.com/office/drawing/2014/main" id="{77547F2E-B318-4A8C-AF9A-483D40E86728}"/>
              </a:ext>
            </a:extLst>
          </p:cNvPr>
          <p:cNvSpPr>
            <a:spLocks noGrp="1"/>
          </p:cNvSpPr>
          <p:nvPr>
            <p:ph type="dt" sz="half" idx="10"/>
          </p:nvPr>
        </p:nvSpPr>
        <p:spPr/>
        <p:txBody>
          <a:bodyPr/>
          <a:lstStyle/>
          <a:p>
            <a:fld id="{64C40B3A-AFB5-460D-81EC-6A3DD5D657B9}" type="datetimeFigureOut">
              <a:rPr lang="et-EE" smtClean="0"/>
              <a:t>09.04.2023</a:t>
            </a:fld>
            <a:endParaRPr lang="et-EE"/>
          </a:p>
        </p:txBody>
      </p:sp>
      <p:sp>
        <p:nvSpPr>
          <p:cNvPr id="4" name="Footer Placeholder 3">
            <a:extLst>
              <a:ext uri="{FF2B5EF4-FFF2-40B4-BE49-F238E27FC236}">
                <a16:creationId xmlns:a16="http://schemas.microsoft.com/office/drawing/2014/main" id="{9209FA06-9AF3-4BA9-8071-2376A50EBA25}"/>
              </a:ext>
            </a:extLst>
          </p:cNvPr>
          <p:cNvSpPr>
            <a:spLocks noGrp="1"/>
          </p:cNvSpPr>
          <p:nvPr>
            <p:ph type="ftr" sz="quarter" idx="11"/>
          </p:nvPr>
        </p:nvSpPr>
        <p:spPr/>
        <p:txBody>
          <a:bodyPr/>
          <a:lstStyle/>
          <a:p>
            <a:endParaRPr lang="et-EE"/>
          </a:p>
        </p:txBody>
      </p:sp>
      <p:sp>
        <p:nvSpPr>
          <p:cNvPr id="5" name="Slide Number Placeholder 4">
            <a:extLst>
              <a:ext uri="{FF2B5EF4-FFF2-40B4-BE49-F238E27FC236}">
                <a16:creationId xmlns:a16="http://schemas.microsoft.com/office/drawing/2014/main" id="{4F83FBD5-8825-43CA-AA05-2587B5B40B24}"/>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33312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5758F2-AA33-4981-A6C8-835424380758}"/>
              </a:ext>
            </a:extLst>
          </p:cNvPr>
          <p:cNvSpPr>
            <a:spLocks noGrp="1"/>
          </p:cNvSpPr>
          <p:nvPr>
            <p:ph type="dt" sz="half" idx="10"/>
          </p:nvPr>
        </p:nvSpPr>
        <p:spPr/>
        <p:txBody>
          <a:bodyPr/>
          <a:lstStyle/>
          <a:p>
            <a:fld id="{64C40B3A-AFB5-460D-81EC-6A3DD5D657B9}" type="datetimeFigureOut">
              <a:rPr lang="et-EE" smtClean="0"/>
              <a:t>09.04.2023</a:t>
            </a:fld>
            <a:endParaRPr lang="et-EE"/>
          </a:p>
        </p:txBody>
      </p:sp>
      <p:sp>
        <p:nvSpPr>
          <p:cNvPr id="3" name="Footer Placeholder 2">
            <a:extLst>
              <a:ext uri="{FF2B5EF4-FFF2-40B4-BE49-F238E27FC236}">
                <a16:creationId xmlns:a16="http://schemas.microsoft.com/office/drawing/2014/main" id="{37CFF98F-091C-4061-98A8-3FD85EB0AB74}"/>
              </a:ext>
            </a:extLst>
          </p:cNvPr>
          <p:cNvSpPr>
            <a:spLocks noGrp="1"/>
          </p:cNvSpPr>
          <p:nvPr>
            <p:ph type="ftr" sz="quarter" idx="11"/>
          </p:nvPr>
        </p:nvSpPr>
        <p:spPr/>
        <p:txBody>
          <a:bodyPr/>
          <a:lstStyle/>
          <a:p>
            <a:endParaRPr lang="et-EE"/>
          </a:p>
        </p:txBody>
      </p:sp>
      <p:sp>
        <p:nvSpPr>
          <p:cNvPr id="4" name="Slide Number Placeholder 3">
            <a:extLst>
              <a:ext uri="{FF2B5EF4-FFF2-40B4-BE49-F238E27FC236}">
                <a16:creationId xmlns:a16="http://schemas.microsoft.com/office/drawing/2014/main" id="{EA7EBFD6-1BD2-4A29-8DD8-C4DD37AFFE90}"/>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3865362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C6A22-D673-479F-BB13-29EAFB16C0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Content Placeholder 2">
            <a:extLst>
              <a:ext uri="{FF2B5EF4-FFF2-40B4-BE49-F238E27FC236}">
                <a16:creationId xmlns:a16="http://schemas.microsoft.com/office/drawing/2014/main" id="{01CEEE9E-2F53-4FA3-BE43-2446778B97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Text Placeholder 3">
            <a:extLst>
              <a:ext uri="{FF2B5EF4-FFF2-40B4-BE49-F238E27FC236}">
                <a16:creationId xmlns:a16="http://schemas.microsoft.com/office/drawing/2014/main" id="{022B5F11-73D0-4F63-A8D8-3685C4463C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552BACF-C27F-4796-8EE5-7694720EEF82}"/>
              </a:ext>
            </a:extLst>
          </p:cNvPr>
          <p:cNvSpPr>
            <a:spLocks noGrp="1"/>
          </p:cNvSpPr>
          <p:nvPr>
            <p:ph type="dt" sz="half" idx="10"/>
          </p:nvPr>
        </p:nvSpPr>
        <p:spPr/>
        <p:txBody>
          <a:bodyPr/>
          <a:lstStyle/>
          <a:p>
            <a:fld id="{64C40B3A-AFB5-460D-81EC-6A3DD5D657B9}" type="datetimeFigureOut">
              <a:rPr lang="et-EE" smtClean="0"/>
              <a:t>09.04.2023</a:t>
            </a:fld>
            <a:endParaRPr lang="et-EE"/>
          </a:p>
        </p:txBody>
      </p:sp>
      <p:sp>
        <p:nvSpPr>
          <p:cNvPr id="6" name="Footer Placeholder 5">
            <a:extLst>
              <a:ext uri="{FF2B5EF4-FFF2-40B4-BE49-F238E27FC236}">
                <a16:creationId xmlns:a16="http://schemas.microsoft.com/office/drawing/2014/main" id="{B7A8548C-6DC3-45A5-807C-D593A77E0369}"/>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6E86D373-AB25-4206-9034-568E90F8EFB1}"/>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4151959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C9321-2AFE-4BA5-B915-605478BDDE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Picture Placeholder 2">
            <a:extLst>
              <a:ext uri="{FF2B5EF4-FFF2-40B4-BE49-F238E27FC236}">
                <a16:creationId xmlns:a16="http://schemas.microsoft.com/office/drawing/2014/main" id="{797C5666-BE40-45BB-9131-0363527F1D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a:extLst>
              <a:ext uri="{FF2B5EF4-FFF2-40B4-BE49-F238E27FC236}">
                <a16:creationId xmlns:a16="http://schemas.microsoft.com/office/drawing/2014/main" id="{C676A037-632E-4690-9AE6-25CD158009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DA21F77-8547-461D-A8E0-A32CDCA506F7}"/>
              </a:ext>
            </a:extLst>
          </p:cNvPr>
          <p:cNvSpPr>
            <a:spLocks noGrp="1"/>
          </p:cNvSpPr>
          <p:nvPr>
            <p:ph type="dt" sz="half" idx="10"/>
          </p:nvPr>
        </p:nvSpPr>
        <p:spPr/>
        <p:txBody>
          <a:bodyPr/>
          <a:lstStyle/>
          <a:p>
            <a:fld id="{64C40B3A-AFB5-460D-81EC-6A3DD5D657B9}" type="datetimeFigureOut">
              <a:rPr lang="et-EE" smtClean="0"/>
              <a:t>09.04.2023</a:t>
            </a:fld>
            <a:endParaRPr lang="et-EE"/>
          </a:p>
        </p:txBody>
      </p:sp>
      <p:sp>
        <p:nvSpPr>
          <p:cNvPr id="6" name="Footer Placeholder 5">
            <a:extLst>
              <a:ext uri="{FF2B5EF4-FFF2-40B4-BE49-F238E27FC236}">
                <a16:creationId xmlns:a16="http://schemas.microsoft.com/office/drawing/2014/main" id="{EA4376F7-534E-4892-88EF-20A161DCD92E}"/>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EE54D988-7BBB-4783-A366-8B691C7A7065}"/>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216809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8D7E9D-3515-4501-874A-E130920FAA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t-EE"/>
          </a:p>
        </p:txBody>
      </p:sp>
      <p:sp>
        <p:nvSpPr>
          <p:cNvPr id="3" name="Text Placeholder 2">
            <a:extLst>
              <a:ext uri="{FF2B5EF4-FFF2-40B4-BE49-F238E27FC236}">
                <a16:creationId xmlns:a16="http://schemas.microsoft.com/office/drawing/2014/main" id="{DF3AA045-3333-4C56-8A53-5C3003FD66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20BB2869-BF93-48F3-A47B-8DA141970A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C40B3A-AFB5-460D-81EC-6A3DD5D657B9}" type="datetimeFigureOut">
              <a:rPr lang="et-EE" smtClean="0"/>
              <a:t>09.04.2023</a:t>
            </a:fld>
            <a:endParaRPr lang="et-EE"/>
          </a:p>
        </p:txBody>
      </p:sp>
      <p:sp>
        <p:nvSpPr>
          <p:cNvPr id="5" name="Footer Placeholder 4">
            <a:extLst>
              <a:ext uri="{FF2B5EF4-FFF2-40B4-BE49-F238E27FC236}">
                <a16:creationId xmlns:a16="http://schemas.microsoft.com/office/drawing/2014/main" id="{59AEFA4B-7CFB-447D-9916-95C7333866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a:extLst>
              <a:ext uri="{FF2B5EF4-FFF2-40B4-BE49-F238E27FC236}">
                <a16:creationId xmlns:a16="http://schemas.microsoft.com/office/drawing/2014/main" id="{77F9D122-753F-43D3-9E1E-CD85EAD4E8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98EAB8-7194-4CF9-B167-CF2604FDABB5}" type="slidenum">
              <a:rPr lang="et-EE" smtClean="0"/>
              <a:t>‹#›</a:t>
            </a:fld>
            <a:endParaRPr lang="et-EE"/>
          </a:p>
        </p:txBody>
      </p:sp>
    </p:spTree>
    <p:extLst>
      <p:ext uri="{BB962C8B-B14F-4D97-AF65-F5344CB8AC3E}">
        <p14:creationId xmlns:p14="http://schemas.microsoft.com/office/powerpoint/2010/main" val="3887510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riigiteataja.ee/akt/130122015004"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www.riigiteataja.ee/akt/123022021004#para37"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www.riigiteataja.ee/akt/129122012031?leiaKehtiv#para50b1" TargetMode="External"/><Relationship Id="rId2" Type="http://schemas.openxmlformats.org/officeDocument/2006/relationships/hyperlink" Target="https://www.riigiteataja.ee/akt/129122012031?leiaKehtiv#para4lg5" TargetMode="External"/><Relationship Id="rId1" Type="http://schemas.openxmlformats.org/officeDocument/2006/relationships/slideLayout" Target="../slideLayouts/slideLayout2.xml"/><Relationship Id="rId4" Type="http://schemas.openxmlformats.org/officeDocument/2006/relationships/hyperlink" Target="https://www.riigiteataja.ee/akt/128122018052#para41"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CC2D4-ED86-44EC-9A1E-4B91F65D711E}"/>
              </a:ext>
            </a:extLst>
          </p:cNvPr>
          <p:cNvSpPr>
            <a:spLocks noGrp="1"/>
          </p:cNvSpPr>
          <p:nvPr>
            <p:ph type="ctrTitle"/>
          </p:nvPr>
        </p:nvSpPr>
        <p:spPr/>
        <p:txBody>
          <a:bodyPr>
            <a:normAutofit/>
          </a:bodyPr>
          <a:lstStyle/>
          <a:p>
            <a:r>
              <a:rPr lang="et-EE" sz="3200" b="1" dirty="0">
                <a:latin typeface="Tahoma" panose="020B0604030504040204" pitchFamily="34" charset="0"/>
                <a:ea typeface="Tahoma" panose="020B0604030504040204" pitchFamily="34" charset="0"/>
                <a:cs typeface="Tahoma" panose="020B0604030504040204" pitchFamily="34" charset="0"/>
              </a:rPr>
              <a:t>Põllumajandusettevõtte raamatupidamine ja aastaaruande koostamine</a:t>
            </a:r>
          </a:p>
        </p:txBody>
      </p:sp>
      <p:sp>
        <p:nvSpPr>
          <p:cNvPr id="3" name="Subtitle 2">
            <a:extLst>
              <a:ext uri="{FF2B5EF4-FFF2-40B4-BE49-F238E27FC236}">
                <a16:creationId xmlns:a16="http://schemas.microsoft.com/office/drawing/2014/main" id="{CCFAF2D1-4C4C-4561-B055-F39179183CB6}"/>
              </a:ext>
            </a:extLst>
          </p:cNvPr>
          <p:cNvSpPr>
            <a:spLocks noGrp="1"/>
          </p:cNvSpPr>
          <p:nvPr>
            <p:ph type="subTitle" idx="1"/>
          </p:nvPr>
        </p:nvSpPr>
        <p:spPr/>
        <p:txBody>
          <a:bodyPr/>
          <a:lstStyle/>
          <a:p>
            <a:endParaRPr lang="et-EE" dirty="0"/>
          </a:p>
          <a:p>
            <a:r>
              <a:rPr lang="et-EE" b="1" dirty="0"/>
              <a:t>Tartumaa Põllumeeste Liit</a:t>
            </a:r>
          </a:p>
          <a:p>
            <a:r>
              <a:rPr lang="et-EE" b="1" dirty="0"/>
              <a:t>Lektor: Aino Vooro</a:t>
            </a:r>
          </a:p>
        </p:txBody>
      </p:sp>
      <p:pic>
        <p:nvPicPr>
          <p:cNvPr id="4" name="Picture 3">
            <a:extLst>
              <a:ext uri="{FF2B5EF4-FFF2-40B4-BE49-F238E27FC236}">
                <a16:creationId xmlns:a16="http://schemas.microsoft.com/office/drawing/2014/main" id="{E03A92F9-0EFF-40F9-9EB9-F6625A1858C6}"/>
              </a:ext>
            </a:extLst>
          </p:cNvPr>
          <p:cNvPicPr>
            <a:picLocks noChangeAspect="1"/>
          </p:cNvPicPr>
          <p:nvPr/>
        </p:nvPicPr>
        <p:blipFill>
          <a:blip r:embed="rId2"/>
          <a:stretch>
            <a:fillRect/>
          </a:stretch>
        </p:blipFill>
        <p:spPr>
          <a:xfrm>
            <a:off x="4367212" y="87313"/>
            <a:ext cx="4695825" cy="2228850"/>
          </a:xfrm>
          <a:prstGeom prst="rect">
            <a:avLst/>
          </a:prstGeom>
        </p:spPr>
      </p:pic>
    </p:spTree>
    <p:extLst>
      <p:ext uri="{BB962C8B-B14F-4D97-AF65-F5344CB8AC3E}">
        <p14:creationId xmlns:p14="http://schemas.microsoft.com/office/powerpoint/2010/main" val="2268709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7F8D7-5C76-4B53-8EC4-928783188EF2}"/>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Mikroettevõtja aruande lisad</a:t>
            </a:r>
            <a:endParaRPr lang="en-US" sz="2400" dirty="0"/>
          </a:p>
        </p:txBody>
      </p:sp>
      <p:sp>
        <p:nvSpPr>
          <p:cNvPr id="3" name="Content Placeholder 2">
            <a:extLst>
              <a:ext uri="{FF2B5EF4-FFF2-40B4-BE49-F238E27FC236}">
                <a16:creationId xmlns:a16="http://schemas.microsoft.com/office/drawing/2014/main" id="{EFCC8312-B19C-4673-BF3E-8E1F652374F6}"/>
              </a:ext>
            </a:extLst>
          </p:cNvPr>
          <p:cNvSpPr>
            <a:spLocks noGrp="1"/>
          </p:cNvSpPr>
          <p:nvPr>
            <p:ph idx="1"/>
          </p:nvPr>
        </p:nvSpPr>
        <p:spPr/>
        <p:txBody>
          <a:bodyPr>
            <a:normAutofit/>
          </a:bodyPr>
          <a:lstStyle/>
          <a:p>
            <a:r>
              <a:rPr lang="en-US" sz="2000" b="1" dirty="0" err="1">
                <a:latin typeface="Tahoma" panose="020B0604030504040204" pitchFamily="34" charset="0"/>
                <a:ea typeface="Tahoma" panose="020B0604030504040204" pitchFamily="34" charset="0"/>
                <a:cs typeface="Tahoma" panose="020B0604030504040204" pitchFamily="34" charset="0"/>
              </a:rPr>
              <a:t>Asjaolu</a:t>
            </a:r>
            <a:r>
              <a:rPr lang="en-US" sz="2000" b="1" dirty="0">
                <a:latin typeface="Tahoma" panose="020B0604030504040204" pitchFamily="34" charset="0"/>
                <a:ea typeface="Tahoma" panose="020B0604030504040204" pitchFamily="34" charset="0"/>
                <a:cs typeface="Tahoma" panose="020B0604030504040204" pitchFamily="34" charset="0"/>
              </a:rPr>
              <a:t>, et </a:t>
            </a:r>
            <a:r>
              <a:rPr lang="en-US" sz="2000" b="1" dirty="0" err="1">
                <a:latin typeface="Tahoma" panose="020B0604030504040204" pitchFamily="34" charset="0"/>
                <a:ea typeface="Tahoma" panose="020B0604030504040204" pitchFamily="34" charset="0"/>
                <a:cs typeface="Tahoma" panose="020B0604030504040204" pitchFamily="34" charset="0"/>
              </a:rPr>
              <a:t>tegemist</a:t>
            </a:r>
            <a:r>
              <a:rPr lang="en-US" sz="2000" b="1" dirty="0">
                <a:latin typeface="Tahoma" panose="020B0604030504040204" pitchFamily="34" charset="0"/>
                <a:ea typeface="Tahoma" panose="020B0604030504040204" pitchFamily="34" charset="0"/>
                <a:cs typeface="Tahoma" panose="020B0604030504040204" pitchFamily="34" charset="0"/>
              </a:rPr>
              <a:t> on </a:t>
            </a:r>
            <a:r>
              <a:rPr lang="en-US" sz="2000" b="1" dirty="0" err="1">
                <a:latin typeface="Tahoma" panose="020B0604030504040204" pitchFamily="34" charset="0"/>
                <a:ea typeface="Tahoma" panose="020B0604030504040204" pitchFamily="34" charset="0"/>
                <a:cs typeface="Tahoma" panose="020B0604030504040204" pitchFamily="34" charset="0"/>
              </a:rPr>
              <a:t>mikroettevõtja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lühendatud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aastaaruandega</a:t>
            </a:r>
            <a:r>
              <a:rPr lang="en-US" sz="2000" b="1" dirty="0">
                <a:latin typeface="Tahoma" panose="020B0604030504040204" pitchFamily="34" charset="0"/>
                <a:ea typeface="Tahoma" panose="020B0604030504040204" pitchFamily="34" charset="0"/>
                <a:cs typeface="Tahoma" panose="020B0604030504040204" pitchFamily="34" charset="0"/>
              </a:rPr>
              <a:t>.</a:t>
            </a:r>
            <a:endParaRPr lang="et-EE" sz="2000" b="1" dirty="0">
              <a:latin typeface="Tahoma" panose="020B0604030504040204" pitchFamily="34" charset="0"/>
              <a:ea typeface="Tahoma" panose="020B0604030504040204" pitchFamily="34" charset="0"/>
              <a:cs typeface="Tahoma" panose="020B0604030504040204" pitchFamily="34" charset="0"/>
            </a:endParaRPr>
          </a:p>
          <a:p>
            <a:r>
              <a:rPr lang="en-US" sz="2000" b="1" dirty="0" err="1">
                <a:latin typeface="Tahoma" panose="020B0604030504040204" pitchFamily="34" charset="0"/>
                <a:ea typeface="Tahoma" panose="020B0604030504040204" pitchFamily="34" charset="0"/>
                <a:cs typeface="Tahoma" panose="020B0604030504040204" pitchFamily="34" charset="0"/>
              </a:rPr>
              <a:t>Kohustised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mille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täitmise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kohta</a:t>
            </a:r>
            <a:r>
              <a:rPr lang="en-US" sz="2000" b="1" dirty="0">
                <a:latin typeface="Tahoma" panose="020B0604030504040204" pitchFamily="34" charset="0"/>
                <a:ea typeface="Tahoma" panose="020B0604030504040204" pitchFamily="34" charset="0"/>
                <a:cs typeface="Tahoma" panose="020B0604030504040204" pitchFamily="34" charset="0"/>
              </a:rPr>
              <a:t> on </a:t>
            </a:r>
            <a:r>
              <a:rPr lang="en-US" sz="2000" b="1" dirty="0" err="1">
                <a:latin typeface="Tahoma" panose="020B0604030504040204" pitchFamily="34" charset="0"/>
                <a:ea typeface="Tahoma" panose="020B0604030504040204" pitchFamily="34" charset="0"/>
                <a:cs typeface="Tahoma" panose="020B0604030504040204" pitchFamily="34" charset="0"/>
              </a:rPr>
              <a:t>ettevõtja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andnud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tagatise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ning</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antud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tagatise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liik</a:t>
            </a:r>
            <a:r>
              <a:rPr lang="en-US" sz="2000" b="1" dirty="0">
                <a:latin typeface="Tahoma" panose="020B0604030504040204" pitchFamily="34" charset="0"/>
                <a:ea typeface="Tahoma" panose="020B0604030504040204" pitchFamily="34" charset="0"/>
                <a:cs typeface="Tahoma" panose="020B0604030504040204" pitchFamily="34" charset="0"/>
              </a:rPr>
              <a:t> ja </a:t>
            </a:r>
            <a:r>
              <a:rPr lang="en-US" sz="2000" b="1" dirty="0" err="1">
                <a:latin typeface="Tahoma" panose="020B0604030504040204" pitchFamily="34" charset="0"/>
                <a:ea typeface="Tahoma" panose="020B0604030504040204" pitchFamily="34" charset="0"/>
                <a:cs typeface="Tahoma" panose="020B0604030504040204" pitchFamily="34" charset="0"/>
              </a:rPr>
              <a:t>kirjeldus</a:t>
            </a:r>
            <a:r>
              <a:rPr lang="et-EE" sz="2000" b="1" dirty="0">
                <a:latin typeface="Tahoma" panose="020B0604030504040204" pitchFamily="34" charset="0"/>
                <a:ea typeface="Tahoma" panose="020B0604030504040204" pitchFamily="34" charset="0"/>
                <a:cs typeface="Tahoma" panose="020B0604030504040204" pitchFamily="34" charset="0"/>
              </a:rPr>
              <a:t>:</a:t>
            </a:r>
          </a:p>
          <a:p>
            <a:pPr lvl="1"/>
            <a:r>
              <a:rPr lang="et-EE" sz="2000" dirty="0">
                <a:latin typeface="Tahoma" panose="020B0604030504040204" pitchFamily="34" charset="0"/>
                <a:ea typeface="Tahoma" panose="020B0604030504040204" pitchFamily="34" charset="0"/>
                <a:cs typeface="Tahoma" panose="020B0604030504040204" pitchFamily="34" charset="0"/>
              </a:rPr>
              <a:t>t</a:t>
            </a:r>
            <a:r>
              <a:rPr lang="en-US" sz="2000" dirty="0" err="1">
                <a:latin typeface="Tahoma" panose="020B0604030504040204" pitchFamily="34" charset="0"/>
                <a:ea typeface="Tahoma" panose="020B0604030504040204" pitchFamily="34" charset="0"/>
                <a:cs typeface="Tahoma" panose="020B0604030504040204" pitchFamily="34" charset="0"/>
              </a:rPr>
              <a:t>agatisega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pikaajalised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nende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kohustiste</a:t>
            </a:r>
            <a:r>
              <a:rPr lang="en-US" sz="2000" dirty="0">
                <a:latin typeface="Tahoma" panose="020B0604030504040204" pitchFamily="34" charset="0"/>
                <a:ea typeface="Tahoma" panose="020B0604030504040204" pitchFamily="34" charset="0"/>
                <a:cs typeface="Tahoma" panose="020B0604030504040204" pitchFamily="34" charset="0"/>
              </a:rPr>
              <a:t> </a:t>
            </a:r>
            <a:r>
              <a:rPr lang="et-EE"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tagatiseks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panditud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varade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kirjeldus</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bilansiline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fi-FI" sz="2000" b="1" dirty="0" err="1">
                <a:latin typeface="Tahoma" panose="020B0604030504040204" pitchFamily="34" charset="0"/>
                <a:ea typeface="Tahoma" panose="020B0604030504040204" pitchFamily="34" charset="0"/>
                <a:cs typeface="Tahoma" panose="020B0604030504040204" pitchFamily="34" charset="0"/>
              </a:rPr>
              <a:t>Bilansiväliste</a:t>
            </a:r>
            <a:r>
              <a:rPr lang="fi-FI" sz="2000" b="1" dirty="0">
                <a:latin typeface="Tahoma" panose="020B0604030504040204" pitchFamily="34" charset="0"/>
                <a:ea typeface="Tahoma" panose="020B0604030504040204" pitchFamily="34" charset="0"/>
                <a:cs typeface="Tahoma" panose="020B0604030504040204" pitchFamily="34" charset="0"/>
              </a:rPr>
              <a:t> </a:t>
            </a:r>
            <a:r>
              <a:rPr lang="fi-FI" sz="2000" b="1" dirty="0" err="1">
                <a:latin typeface="Tahoma" panose="020B0604030504040204" pitchFamily="34" charset="0"/>
                <a:ea typeface="Tahoma" panose="020B0604030504040204" pitchFamily="34" charset="0"/>
                <a:cs typeface="Tahoma" panose="020B0604030504040204" pitchFamily="34" charset="0"/>
              </a:rPr>
              <a:t>tingimuslike</a:t>
            </a:r>
            <a:r>
              <a:rPr lang="fi-FI" sz="2000" b="1" dirty="0">
                <a:latin typeface="Tahoma" panose="020B0604030504040204" pitchFamily="34" charset="0"/>
                <a:ea typeface="Tahoma" panose="020B0604030504040204" pitchFamily="34" charset="0"/>
                <a:cs typeface="Tahoma" panose="020B0604030504040204" pitchFamily="34" charset="0"/>
              </a:rPr>
              <a:t> ja </a:t>
            </a:r>
            <a:r>
              <a:rPr lang="fi-FI" sz="2000" b="1" dirty="0" err="1">
                <a:latin typeface="Tahoma" panose="020B0604030504040204" pitchFamily="34" charset="0"/>
                <a:ea typeface="Tahoma" panose="020B0604030504040204" pitchFamily="34" charset="0"/>
                <a:cs typeface="Tahoma" panose="020B0604030504040204" pitchFamily="34" charset="0"/>
              </a:rPr>
              <a:t>siduvate</a:t>
            </a:r>
            <a:r>
              <a:rPr lang="fi-FI" sz="2000" b="1" dirty="0">
                <a:latin typeface="Tahoma" panose="020B0604030504040204" pitchFamily="34" charset="0"/>
                <a:ea typeface="Tahoma" panose="020B0604030504040204" pitchFamily="34" charset="0"/>
                <a:cs typeface="Tahoma" panose="020B0604030504040204" pitchFamily="34" charset="0"/>
              </a:rPr>
              <a:t> </a:t>
            </a:r>
            <a:r>
              <a:rPr lang="fi-FI" sz="2000" b="1" dirty="0" err="1">
                <a:latin typeface="Tahoma" panose="020B0604030504040204" pitchFamily="34" charset="0"/>
                <a:ea typeface="Tahoma" panose="020B0604030504040204" pitchFamily="34" charset="0"/>
                <a:cs typeface="Tahoma" panose="020B0604030504040204" pitchFamily="34" charset="0"/>
              </a:rPr>
              <a:t>kohustiste</a:t>
            </a:r>
            <a:r>
              <a:rPr lang="fi-FI" sz="2000" b="1" dirty="0">
                <a:latin typeface="Tahoma" panose="020B0604030504040204" pitchFamily="34" charset="0"/>
                <a:ea typeface="Tahoma" panose="020B0604030504040204" pitchFamily="34" charset="0"/>
                <a:cs typeface="Tahoma" panose="020B0604030504040204" pitchFamily="34" charset="0"/>
              </a:rPr>
              <a:t> </a:t>
            </a:r>
            <a:r>
              <a:rPr lang="fi-FI" sz="2000" b="1" dirty="0" err="1">
                <a:latin typeface="Tahoma" panose="020B0604030504040204" pitchFamily="34" charset="0"/>
                <a:ea typeface="Tahoma" panose="020B0604030504040204" pitchFamily="34" charset="0"/>
                <a:cs typeface="Tahoma" panose="020B0604030504040204" pitchFamily="34" charset="0"/>
              </a:rPr>
              <a:t>kogusumma</a:t>
            </a:r>
            <a:r>
              <a:rPr lang="et-EE" sz="2000" b="1" dirty="0">
                <a:latin typeface="Tahoma" panose="020B0604030504040204" pitchFamily="34" charset="0"/>
                <a:ea typeface="Tahoma" panose="020B0604030504040204" pitchFamily="34" charset="0"/>
                <a:cs typeface="Tahoma" panose="020B0604030504040204" pitchFamily="34" charset="0"/>
              </a:rPr>
              <a:t>:</a:t>
            </a:r>
          </a:p>
          <a:p>
            <a:pPr lvl="1"/>
            <a:r>
              <a:rPr lang="et-EE" sz="2000" dirty="0">
                <a:latin typeface="Tahoma" panose="020B0604030504040204" pitchFamily="34" charset="0"/>
                <a:ea typeface="Tahoma" panose="020B0604030504040204" pitchFamily="34" charset="0"/>
                <a:cs typeface="Tahoma" panose="020B0604030504040204" pitchFamily="34" charset="0"/>
              </a:rPr>
              <a:t>b</a:t>
            </a:r>
            <a:r>
              <a:rPr lang="en-US" sz="2000" dirty="0" err="1">
                <a:latin typeface="Tahoma" panose="020B0604030504040204" pitchFamily="34" charset="0"/>
                <a:ea typeface="Tahoma" panose="020B0604030504040204" pitchFamily="34" charset="0"/>
                <a:cs typeface="Tahoma" panose="020B0604030504040204" pitchFamily="34" charset="0"/>
              </a:rPr>
              <a:t>ilansivälised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siduvad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sh</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antud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garantiid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tingimuslikud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9746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4FBDE-939E-4571-9D35-16D768E370F0}"/>
              </a:ext>
            </a:extLst>
          </p:cNvPr>
          <p:cNvSpPr>
            <a:spLocks noGrp="1"/>
          </p:cNvSpPr>
          <p:nvPr>
            <p:ph type="title"/>
          </p:nvPr>
        </p:nvSpPr>
        <p:spPr/>
        <p:txBody>
          <a:bodyPr>
            <a:normAutofit fontScale="90000"/>
          </a:bodyPr>
          <a:lstStyle/>
          <a:p>
            <a:br>
              <a:rPr lang="et-EE" b="1" dirty="0"/>
            </a:br>
            <a:br>
              <a:rPr lang="et-EE" b="1" dirty="0"/>
            </a:br>
            <a:r>
              <a:rPr lang="et-EE" sz="2700" b="1" dirty="0">
                <a:latin typeface="Tahoma" panose="020B0604030504040204" pitchFamily="34" charset="0"/>
                <a:ea typeface="Tahoma" panose="020B0604030504040204" pitchFamily="34" charset="0"/>
                <a:cs typeface="Tahoma" panose="020B0604030504040204" pitchFamily="34" charset="0"/>
              </a:rPr>
              <a:t>Lühendatud raamatupidamisaruanne</a:t>
            </a:r>
            <a:br>
              <a:rPr lang="et-EE" sz="2700" b="1" dirty="0">
                <a:latin typeface="Tahoma" panose="020B0604030504040204" pitchFamily="34" charset="0"/>
                <a:ea typeface="Tahoma" panose="020B0604030504040204" pitchFamily="34" charset="0"/>
                <a:cs typeface="Tahoma" panose="020B0604030504040204" pitchFamily="34" charset="0"/>
              </a:rPr>
            </a:br>
            <a:endParaRPr lang="et-EE" sz="27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E27A8A87-A8B1-4431-A98E-49E152F62702}"/>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1. jaanuaril 2016 jõustunud raamatupidamise seaduse kohaselt </a:t>
            </a:r>
            <a:r>
              <a:rPr lang="et-EE" sz="2000" b="1" dirty="0">
                <a:latin typeface="Tahoma" panose="020B0604030504040204" pitchFamily="34" charset="0"/>
                <a:ea typeface="Tahoma" panose="020B0604030504040204" pitchFamily="34" charset="0"/>
                <a:cs typeface="Tahoma" panose="020B0604030504040204" pitchFamily="34" charset="0"/>
              </a:rPr>
              <a:t>võivad mikro- ja väikeettevõtjad Eesti hea raamatupidamistava kohase raamatupidamisaruande esitada lühendatud kujul</a:t>
            </a:r>
            <a:r>
              <a:rPr lang="et-EE" sz="2000" dirty="0">
                <a:latin typeface="Tahoma" panose="020B0604030504040204" pitchFamily="34" charset="0"/>
                <a:ea typeface="Tahoma" panose="020B0604030504040204" pitchFamily="34" charset="0"/>
                <a:cs typeface="Tahoma" panose="020B0604030504040204" pitchFamily="34" charset="0"/>
              </a:rPr>
              <a:t>.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Lühendatud raamatupidamisaruandes esitatakse vähemalt kaks põhiaruannet (bilanss ja kasumiaruanne) ning lisad.</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Väikeettevõtja eesmärk lühendatud raamatupidamise aastaaruande koostamisel</a:t>
            </a:r>
            <a:r>
              <a:rPr lang="et-EE" sz="2000" dirty="0">
                <a:latin typeface="Tahoma" panose="020B0604030504040204" pitchFamily="34" charset="0"/>
                <a:ea typeface="Tahoma" panose="020B0604030504040204" pitchFamily="34" charset="0"/>
                <a:cs typeface="Tahoma" panose="020B0604030504040204" pitchFamily="34" charset="0"/>
              </a:rPr>
              <a:t> ja avaldamisel on anda aruande kasutajale, kellel on aruandest arusaamiseks piisavad finantsalased teadmised, oma finantsseisundi ja -tulemuse kohta asjakohast ning tõepäraselt esitatud informatsiooni, mida aruande kasutaja saaks oma majandusotsuste tegemisel kasutada.</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Majandusaasta aruande koostamine hõlmab järgmisi tegevusi:</a:t>
            </a:r>
            <a:br>
              <a:rPr lang="et-EE" sz="2000" dirty="0">
                <a:latin typeface="Tahoma" panose="020B0604030504040204" pitchFamily="34" charset="0"/>
                <a:ea typeface="Tahoma" panose="020B0604030504040204" pitchFamily="34" charset="0"/>
                <a:cs typeface="Tahoma" panose="020B0604030504040204" pitchFamily="34" charset="0"/>
              </a:rPr>
            </a:br>
            <a:r>
              <a:rPr lang="et-EE" sz="2000" dirty="0">
                <a:latin typeface="Tahoma" panose="020B0604030504040204" pitchFamily="34" charset="0"/>
                <a:ea typeface="Tahoma" panose="020B0604030504040204" pitchFamily="34" charset="0"/>
                <a:cs typeface="Tahoma" panose="020B0604030504040204" pitchFamily="34" charset="0"/>
              </a:rPr>
              <a:t> 1) raamatupidamise aastaaruande koostamine;</a:t>
            </a:r>
            <a:br>
              <a:rPr lang="et-EE" sz="2000" dirty="0">
                <a:latin typeface="Tahoma" panose="020B0604030504040204" pitchFamily="34" charset="0"/>
                <a:ea typeface="Tahoma" panose="020B0604030504040204" pitchFamily="34" charset="0"/>
                <a:cs typeface="Tahoma" panose="020B0604030504040204" pitchFamily="34" charset="0"/>
              </a:rPr>
            </a:br>
            <a:r>
              <a:rPr lang="et-EE" sz="2000" dirty="0">
                <a:latin typeface="Tahoma" panose="020B0604030504040204" pitchFamily="34" charset="0"/>
                <a:ea typeface="Tahoma" panose="020B0604030504040204" pitchFamily="34" charset="0"/>
                <a:cs typeface="Tahoma" panose="020B0604030504040204" pitchFamily="34" charset="0"/>
              </a:rPr>
              <a:t> 2) tegevusaruande koostamine; </a:t>
            </a:r>
            <a:br>
              <a:rPr lang="et-EE" sz="2000" dirty="0">
                <a:latin typeface="Tahoma" panose="020B0604030504040204" pitchFamily="34" charset="0"/>
                <a:ea typeface="Tahoma" panose="020B0604030504040204" pitchFamily="34" charset="0"/>
                <a:cs typeface="Tahoma" panose="020B0604030504040204" pitchFamily="34" charset="0"/>
              </a:rPr>
            </a:br>
            <a:r>
              <a:rPr lang="et-EE" sz="2000" dirty="0">
                <a:latin typeface="Tahoma" panose="020B0604030504040204" pitchFamily="34" charset="0"/>
                <a:ea typeface="Tahoma" panose="020B0604030504040204" pitchFamily="34" charset="0"/>
                <a:cs typeface="Tahoma" panose="020B0604030504040204" pitchFamily="34" charset="0"/>
              </a:rPr>
              <a:t> 3) majandusaasta aruande heakskiitmine. </a:t>
            </a:r>
          </a:p>
        </p:txBody>
      </p:sp>
    </p:spTree>
    <p:extLst>
      <p:ext uri="{BB962C8B-B14F-4D97-AF65-F5344CB8AC3E}">
        <p14:creationId xmlns:p14="http://schemas.microsoft.com/office/powerpoint/2010/main" val="3206969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91E6E-8060-43B2-BFD0-56FE3B54B242}"/>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97636F5F-B0FE-4DCC-BA36-3D377B020C14}"/>
              </a:ext>
            </a:extLst>
          </p:cNvPr>
          <p:cNvSpPr>
            <a:spLocks noGrp="1"/>
          </p:cNvSpPr>
          <p:nvPr>
            <p:ph idx="1"/>
          </p:nvPr>
        </p:nvSpPr>
        <p:spPr/>
        <p:txBody>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Rahvusvaheliselt väljakujunenud tava kohaselt koosneb ettevõtte majandusaasta aruanne vähemalt kahest osast:</a:t>
            </a:r>
          </a:p>
          <a:p>
            <a:r>
              <a:rPr lang="et-EE" sz="2000" b="1" dirty="0">
                <a:latin typeface="Tahoma" panose="020B0604030504040204" pitchFamily="34" charset="0"/>
                <a:ea typeface="Tahoma" panose="020B0604030504040204" pitchFamily="34" charset="0"/>
                <a:cs typeface="Tahoma" panose="020B0604030504040204" pitchFamily="34" charset="0"/>
              </a:rPr>
              <a:t>tegevusaruanne</a:t>
            </a:r>
            <a:r>
              <a:rPr lang="et-EE" sz="2000" dirty="0">
                <a:latin typeface="Tahoma" panose="020B0604030504040204" pitchFamily="34" charset="0"/>
                <a:ea typeface="Tahoma" panose="020B0604030504040204" pitchFamily="34" charset="0"/>
                <a:cs typeface="Tahoma" panose="020B0604030504040204" pitchFamily="34" charset="0"/>
              </a:rPr>
              <a:t> – ettevõtte tegevuse ja lõppenud majandusaasta tähtsündmuste sõnaline kirjeldus;</a:t>
            </a:r>
          </a:p>
          <a:p>
            <a:r>
              <a:rPr lang="et-EE" sz="2000" b="1" dirty="0">
                <a:latin typeface="Tahoma" panose="020B0604030504040204" pitchFamily="34" charset="0"/>
                <a:ea typeface="Tahoma" panose="020B0604030504040204" pitchFamily="34" charset="0"/>
                <a:cs typeface="Tahoma" panose="020B0604030504040204" pitchFamily="34" charset="0"/>
              </a:rPr>
              <a:t>raamatupidamise aastaaruanne</a:t>
            </a:r>
            <a:r>
              <a:rPr lang="et-EE" sz="2000" dirty="0">
                <a:latin typeface="Tahoma" panose="020B0604030504040204" pitchFamily="34" charset="0"/>
                <a:ea typeface="Tahoma" panose="020B0604030504040204" pitchFamily="34" charset="0"/>
                <a:cs typeface="Tahoma" panose="020B0604030504040204" pitchFamily="34" charset="0"/>
              </a:rPr>
              <a:t> – ettevõtte finantsseisundi ja majandustulemuste kajastamine numbriliste aruannetena (bilanss, kasumiaruanne, rahavoogude aruanne ja omakapitali muutuste aruanne) koos lühikese sõnalis-numbrilise seletusega (lisad).</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Majandusaasta aruandele tuleb </a:t>
            </a:r>
            <a:r>
              <a:rPr lang="et-EE" sz="2000" b="1" dirty="0">
                <a:latin typeface="Tahoma" panose="020B0604030504040204" pitchFamily="34" charset="0"/>
                <a:ea typeface="Tahoma" panose="020B0604030504040204" pitchFamily="34" charset="0"/>
                <a:cs typeface="Tahoma" panose="020B0604030504040204" pitchFamily="34" charset="0"/>
              </a:rPr>
              <a:t>lisada müügitulu jaotus</a:t>
            </a:r>
            <a:r>
              <a:rPr lang="et-EE" sz="2000" dirty="0">
                <a:latin typeface="Tahoma" panose="020B0604030504040204" pitchFamily="34" charset="0"/>
                <a:ea typeface="Tahoma" panose="020B0604030504040204" pitchFamily="34" charset="0"/>
                <a:cs typeface="Tahoma" panose="020B0604030504040204" pitchFamily="34" charset="0"/>
              </a:rPr>
              <a:t> Eesti majanduse tegevusalade klassifikaatori alusel (äriseadustik § 97</a:t>
            </a:r>
            <a:r>
              <a:rPr lang="et-EE" sz="2000" baseline="30000" dirty="0">
                <a:latin typeface="Tahoma" panose="020B0604030504040204" pitchFamily="34" charset="0"/>
                <a:ea typeface="Tahoma" panose="020B0604030504040204" pitchFamily="34" charset="0"/>
                <a:cs typeface="Tahoma" panose="020B0604030504040204" pitchFamily="34" charset="0"/>
              </a:rPr>
              <a:t>1</a:t>
            </a:r>
            <a:r>
              <a:rPr lang="et-EE" sz="2000" dirty="0">
                <a:latin typeface="Tahoma" panose="020B0604030504040204" pitchFamily="34" charset="0"/>
                <a:ea typeface="Tahoma" panose="020B0604030504040204" pitchFamily="34" charset="0"/>
                <a:cs typeface="Tahoma" panose="020B0604030504040204" pitchFamily="34" charset="0"/>
              </a:rPr>
              <a:t> lõige 3).</a:t>
            </a:r>
          </a:p>
        </p:txBody>
      </p:sp>
    </p:spTree>
    <p:extLst>
      <p:ext uri="{BB962C8B-B14F-4D97-AF65-F5344CB8AC3E}">
        <p14:creationId xmlns:p14="http://schemas.microsoft.com/office/powerpoint/2010/main" val="2077308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6BA5D-BDE6-4D4F-A883-5C83EB952097}"/>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586B3F5B-0C3A-476F-BE3A-681736BB56A1}"/>
              </a:ext>
            </a:extLst>
          </p:cNvPr>
          <p:cNvSpPr>
            <a:spLocks noGrp="1"/>
          </p:cNvSpPr>
          <p:nvPr>
            <p:ph idx="1"/>
          </p:nvPr>
        </p:nvSpPr>
        <p:spPr/>
        <p:txBody>
          <a:bodyPr>
            <a:normAutofit lnSpcReduction="10000"/>
          </a:bodyPr>
          <a:lstStyle/>
          <a:p>
            <a:r>
              <a:rPr lang="et-EE" sz="2200" b="1" dirty="0">
                <a:latin typeface="Tahoma" panose="020B0604030504040204" pitchFamily="34" charset="0"/>
                <a:ea typeface="Tahoma" panose="020B0604030504040204" pitchFamily="34" charset="0"/>
                <a:cs typeface="Tahoma" panose="020B0604030504040204" pitchFamily="34" charset="0"/>
              </a:rPr>
              <a:t>T</a:t>
            </a:r>
            <a:r>
              <a:rPr lang="en-US" sz="2200" b="1" dirty="0" err="1">
                <a:latin typeface="Tahoma" panose="020B0604030504040204" pitchFamily="34" charset="0"/>
                <a:ea typeface="Tahoma" panose="020B0604030504040204" pitchFamily="34" charset="0"/>
                <a:cs typeface="Tahoma" panose="020B0604030504040204" pitchFamily="34" charset="0"/>
              </a:rPr>
              <a:t>egevjuhtkonna</a:t>
            </a:r>
            <a:r>
              <a:rPr lang="en-US" sz="2200" b="1" dirty="0">
                <a:latin typeface="Tahoma" panose="020B0604030504040204" pitchFamily="34" charset="0"/>
                <a:ea typeface="Tahoma" panose="020B0604030504040204" pitchFamily="34" charset="0"/>
                <a:cs typeface="Tahoma" panose="020B0604030504040204" pitchFamily="34" charset="0"/>
              </a:rPr>
              <a:t> ja </a:t>
            </a:r>
            <a:r>
              <a:rPr lang="en-US" sz="2200" b="1" dirty="0" err="1">
                <a:latin typeface="Tahoma" panose="020B0604030504040204" pitchFamily="34" charset="0"/>
                <a:ea typeface="Tahoma" panose="020B0604030504040204" pitchFamily="34" charset="0"/>
                <a:cs typeface="Tahoma" panose="020B0604030504040204" pitchFamily="34" charset="0"/>
              </a:rPr>
              <a:t>kõrgema</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juhtorgani</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liikmele</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makstud</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ettemaksed</a:t>
            </a:r>
            <a:r>
              <a:rPr lang="en-US" sz="2200" b="1" dirty="0">
                <a:latin typeface="Tahoma" panose="020B0604030504040204" pitchFamily="34" charset="0"/>
                <a:ea typeface="Tahoma" panose="020B0604030504040204" pitchFamily="34" charset="0"/>
                <a:cs typeface="Tahoma" panose="020B0604030504040204" pitchFamily="34" charset="0"/>
              </a:rPr>
              <a:t> ja </a:t>
            </a:r>
            <a:r>
              <a:rPr lang="en-US" sz="2200" b="1" dirty="0" err="1">
                <a:latin typeface="Tahoma" panose="020B0604030504040204" pitchFamily="34" charset="0"/>
                <a:ea typeface="Tahoma" panose="020B0604030504040204" pitchFamily="34" charset="0"/>
                <a:cs typeface="Tahoma" panose="020B0604030504040204" pitchFamily="34" charset="0"/>
              </a:rPr>
              <a:t>antud</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laenude</a:t>
            </a:r>
            <a:r>
              <a:rPr lang="en-US" sz="2200" b="1" dirty="0">
                <a:latin typeface="Tahoma" panose="020B0604030504040204" pitchFamily="34" charset="0"/>
                <a:ea typeface="Tahoma" panose="020B0604030504040204" pitchFamily="34" charset="0"/>
                <a:cs typeface="Tahoma" panose="020B0604030504040204" pitchFamily="34" charset="0"/>
              </a:rPr>
              <a:t> summa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sh</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laenu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tagasimaksmise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mahakandmise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laenust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loobumise</a:t>
            </a:r>
            <a:r>
              <a:rPr lang="en-US" sz="2200" dirty="0">
                <a:latin typeface="Tahoma" panose="020B0604030504040204" pitchFamily="34" charset="0"/>
                <a:ea typeface="Tahoma" panose="020B0604030504040204" pitchFamily="34" charset="0"/>
                <a:cs typeface="Tahoma" panose="020B0604030504040204" pitchFamily="34" charset="0"/>
              </a:rPr>
              <a:t> summa, </a:t>
            </a:r>
            <a:r>
              <a:rPr lang="en-US" sz="2200" dirty="0" err="1">
                <a:latin typeface="Tahoma" panose="020B0604030504040204" pitchFamily="34" charset="0"/>
                <a:ea typeface="Tahoma" panose="020B0604030504040204" pitchFamily="34" charset="0"/>
                <a:cs typeface="Tahoma" panose="020B0604030504040204" pitchFamily="34" charset="0"/>
              </a:rPr>
              <a:t>samuti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maksetähtajad</a:t>
            </a:r>
            <a:r>
              <a:rPr lang="en-US" sz="2200" dirty="0">
                <a:latin typeface="Tahoma" panose="020B0604030504040204" pitchFamily="34" charset="0"/>
                <a:ea typeface="Tahoma" panose="020B0604030504040204" pitchFamily="34" charset="0"/>
                <a:cs typeface="Tahoma" panose="020B0604030504040204" pitchFamily="34" charset="0"/>
              </a:rPr>
              <a:t> ja </a:t>
            </a:r>
            <a:r>
              <a:rPr lang="en-US" sz="2200" dirty="0" err="1">
                <a:latin typeface="Tahoma" panose="020B0604030504040204" pitchFamily="34" charset="0"/>
                <a:ea typeface="Tahoma" panose="020B0604030504040204" pitchFamily="34" charset="0"/>
                <a:cs typeface="Tahoma" panose="020B0604030504040204" pitchFamily="34" charset="0"/>
              </a:rPr>
              <a:t>intressimäärad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ning</a:t>
            </a:r>
            <a:r>
              <a:rPr lang="en-US" sz="2200" dirty="0">
                <a:latin typeface="Tahoma" panose="020B0604030504040204" pitchFamily="34" charset="0"/>
                <a:ea typeface="Tahoma" panose="020B0604030504040204" pitchFamily="34" charset="0"/>
                <a:cs typeface="Tahoma" panose="020B0604030504040204" pitchFamily="34" charset="0"/>
              </a:rPr>
              <a:t> </a:t>
            </a:r>
            <a:r>
              <a:rPr lang="et-EE"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muud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olulised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tingimused</a:t>
            </a:r>
            <a:r>
              <a:rPr lang="et-EE" sz="2200" dirty="0">
                <a:latin typeface="Tahoma" panose="020B0604030504040204" pitchFamily="34" charset="0"/>
                <a:ea typeface="Tahoma" panose="020B0604030504040204" pitchFamily="34" charset="0"/>
                <a:cs typeface="Tahoma" panose="020B0604030504040204" pitchFamily="34" charset="0"/>
              </a:rPr>
              <a:t>:</a:t>
            </a:r>
          </a:p>
          <a:p>
            <a:pPr lvl="1"/>
            <a:r>
              <a:rPr lang="et-EE" sz="2200" dirty="0">
                <a:latin typeface="Tahoma" panose="020B0604030504040204" pitchFamily="34" charset="0"/>
                <a:ea typeface="Tahoma" panose="020B0604030504040204" pitchFamily="34" charset="0"/>
                <a:cs typeface="Tahoma" panose="020B0604030504040204" pitchFamily="34" charset="0"/>
              </a:rPr>
              <a:t>j</a:t>
            </a:r>
            <a:r>
              <a:rPr lang="en-US" sz="2200" dirty="0" err="1">
                <a:latin typeface="Tahoma" panose="020B0604030504040204" pitchFamily="34" charset="0"/>
                <a:ea typeface="Tahoma" panose="020B0604030504040204" pitchFamily="34" charset="0"/>
                <a:cs typeface="Tahoma" panose="020B0604030504040204" pitchFamily="34" charset="0"/>
              </a:rPr>
              <a:t>uhtkonnale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antud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laenude</a:t>
            </a:r>
            <a:r>
              <a:rPr lang="en-US" sz="2200" dirty="0">
                <a:latin typeface="Tahoma" panose="020B0604030504040204" pitchFamily="34" charset="0"/>
                <a:ea typeface="Tahoma" panose="020B0604030504040204" pitchFamily="34" charset="0"/>
                <a:cs typeface="Tahoma" panose="020B0604030504040204" pitchFamily="34" charset="0"/>
              </a:rPr>
              <a:t> ja </a:t>
            </a:r>
            <a:r>
              <a:rPr lang="en-US" sz="2200" dirty="0" err="1">
                <a:latin typeface="Tahoma" panose="020B0604030504040204" pitchFamily="34" charset="0"/>
                <a:ea typeface="Tahoma" panose="020B0604030504040204" pitchFamily="34" charset="0"/>
                <a:cs typeface="Tahoma" panose="020B0604030504040204" pitchFamily="34" charset="0"/>
              </a:rPr>
              <a:t>garantiide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kirjeldus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sh</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summad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intressimäärad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maksetähtajad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tagasimaksed</a:t>
            </a:r>
            <a:r>
              <a:rPr lang="en-US" sz="2200" dirty="0">
                <a:latin typeface="Tahoma" panose="020B0604030504040204" pitchFamily="34" charset="0"/>
                <a:ea typeface="Tahoma" panose="020B0604030504040204" pitchFamily="34" charset="0"/>
                <a:cs typeface="Tahoma" panose="020B0604030504040204" pitchFamily="34" charset="0"/>
              </a:rPr>
              <a:t> ja </a:t>
            </a:r>
            <a:r>
              <a:rPr lang="en-US" sz="2200" dirty="0" err="1">
                <a:latin typeface="Tahoma" panose="020B0604030504040204" pitchFamily="34" charset="0"/>
                <a:ea typeface="Tahoma" panose="020B0604030504040204" pitchFamily="34" charset="0"/>
                <a:cs typeface="Tahoma" panose="020B0604030504040204" pitchFamily="34" charset="0"/>
              </a:rPr>
              <a:t>allahinnatud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nõuded</a:t>
            </a:r>
            <a:r>
              <a:rPr lang="en-US" sz="2200" dirty="0">
                <a:latin typeface="Tahoma" panose="020B0604030504040204" pitchFamily="34" charset="0"/>
                <a:ea typeface="Tahoma" panose="020B0604030504040204" pitchFamily="34" charset="0"/>
                <a:cs typeface="Tahoma" panose="020B0604030504040204" pitchFamily="34" charset="0"/>
              </a:rPr>
              <a:t>.</a:t>
            </a:r>
            <a:endParaRPr lang="et-EE" sz="2200" dirty="0">
              <a:latin typeface="Tahoma" panose="020B0604030504040204" pitchFamily="34" charset="0"/>
              <a:ea typeface="Tahoma" panose="020B0604030504040204" pitchFamily="34" charset="0"/>
              <a:cs typeface="Tahoma" panose="020B0604030504040204" pitchFamily="34" charset="0"/>
            </a:endParaRPr>
          </a:p>
          <a:p>
            <a:r>
              <a:rPr lang="en-US" sz="2200" b="1" dirty="0" err="1">
                <a:latin typeface="Tahoma" panose="020B0604030504040204" pitchFamily="34" charset="0"/>
                <a:ea typeface="Tahoma" panose="020B0604030504040204" pitchFamily="34" charset="0"/>
                <a:cs typeface="Tahoma" panose="020B0604030504040204" pitchFamily="34" charset="0"/>
              </a:rPr>
              <a:t>Kui</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raamatupidamiskohustuslane</a:t>
            </a:r>
            <a:r>
              <a:rPr lang="en-US" sz="2200" b="1" dirty="0">
                <a:latin typeface="Tahoma" panose="020B0604030504040204" pitchFamily="34" charset="0"/>
                <a:ea typeface="Tahoma" panose="020B0604030504040204" pitchFamily="34" charset="0"/>
                <a:cs typeface="Tahoma" panose="020B0604030504040204" pitchFamily="34" charset="0"/>
              </a:rPr>
              <a:t> on </a:t>
            </a:r>
            <a:r>
              <a:rPr lang="en-US" sz="2200" b="1" dirty="0" err="1">
                <a:latin typeface="Tahoma" panose="020B0604030504040204" pitchFamily="34" charset="0"/>
                <a:ea typeface="Tahoma" panose="020B0604030504040204" pitchFamily="34" charset="0"/>
                <a:cs typeface="Tahoma" panose="020B0604030504040204" pitchFamily="34" charset="0"/>
              </a:rPr>
              <a:t>majandusaasta</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kestel</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omandanud</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või</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tagatiseks</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võtnud</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oma</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aktsiaid</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või</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osasid</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tuleb</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esitada</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omandatud</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või</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tagatiseks</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võetud</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võõrandatud</a:t>
            </a:r>
            <a:r>
              <a:rPr lang="en-US" sz="2200" b="1" dirty="0">
                <a:latin typeface="Tahoma" panose="020B0604030504040204" pitchFamily="34" charset="0"/>
                <a:ea typeface="Tahoma" panose="020B0604030504040204" pitchFamily="34" charset="0"/>
                <a:cs typeface="Tahoma" panose="020B0604030504040204" pitchFamily="34" charset="0"/>
              </a:rPr>
              <a:t> ja </a:t>
            </a:r>
            <a:r>
              <a:rPr lang="en-US" sz="2200" b="1" dirty="0" err="1">
                <a:latin typeface="Tahoma" panose="020B0604030504040204" pitchFamily="34" charset="0"/>
                <a:ea typeface="Tahoma" panose="020B0604030504040204" pitchFamily="34" charset="0"/>
                <a:cs typeface="Tahoma" panose="020B0604030504040204" pitchFamily="34" charset="0"/>
              </a:rPr>
              <a:t>võõrandamata</a:t>
            </a:r>
            <a:r>
              <a:rPr lang="en-US" sz="2200" dirty="0">
                <a:latin typeface="Tahoma" panose="020B0604030504040204" pitchFamily="34" charset="0"/>
                <a:ea typeface="Tahoma" panose="020B0604030504040204" pitchFamily="34" charset="0"/>
                <a:cs typeface="Tahoma" panose="020B0604030504040204" pitchFamily="34" charset="0"/>
              </a:rPr>
              <a:t>:</a:t>
            </a:r>
          </a:p>
          <a:p>
            <a:r>
              <a:rPr lang="en-US" sz="2200" dirty="0" err="1">
                <a:latin typeface="Tahoma" panose="020B0604030504040204" pitchFamily="34" charset="0"/>
                <a:ea typeface="Tahoma" panose="020B0604030504040204" pitchFamily="34" charset="0"/>
                <a:cs typeface="Tahoma" panose="020B0604030504040204" pitchFamily="34" charset="0"/>
              </a:rPr>
              <a:t>aktsiate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osade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arv</a:t>
            </a:r>
            <a:r>
              <a:rPr lang="en-US" sz="2200" dirty="0">
                <a:latin typeface="Tahoma" panose="020B0604030504040204" pitchFamily="34" charset="0"/>
                <a:ea typeface="Tahoma" panose="020B0604030504040204" pitchFamily="34" charset="0"/>
                <a:cs typeface="Tahoma" panose="020B0604030504040204" pitchFamily="34" charset="0"/>
              </a:rPr>
              <a:t> ja </a:t>
            </a:r>
            <a:r>
              <a:rPr lang="en-US" sz="2200" dirty="0" err="1">
                <a:latin typeface="Tahoma" panose="020B0604030504040204" pitchFamily="34" charset="0"/>
                <a:ea typeface="Tahoma" panose="020B0604030504040204" pitchFamily="34" charset="0"/>
                <a:cs typeface="Tahoma" panose="020B0604030504040204" pitchFamily="34" charset="0"/>
              </a:rPr>
              <a:t>nende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nimiväärtus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nimiväärtuse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puudumise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korral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arvestuslik</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nimiväärtus</a:t>
            </a:r>
            <a:r>
              <a:rPr lang="en-US" sz="2200" dirty="0">
                <a:latin typeface="Tahoma" panose="020B0604030504040204" pitchFamily="34" charset="0"/>
                <a:ea typeface="Tahoma" panose="020B0604030504040204" pitchFamily="34" charset="0"/>
                <a:cs typeface="Tahoma" panose="020B0604030504040204" pitchFamily="34" charset="0"/>
              </a:rPr>
              <a:t> ja </a:t>
            </a:r>
            <a:r>
              <a:rPr lang="en-US" sz="2200" dirty="0" err="1">
                <a:latin typeface="Tahoma" panose="020B0604030504040204" pitchFamily="34" charset="0"/>
                <a:ea typeface="Tahoma" panose="020B0604030504040204" pitchFamily="34" charset="0"/>
                <a:cs typeface="Tahoma" panose="020B0604030504040204" pitchFamily="34" charset="0"/>
              </a:rPr>
              <a:t>osatähtsus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aktsia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osakapitalis</a:t>
            </a:r>
            <a:r>
              <a:rPr lang="en-US" sz="2200" dirty="0">
                <a:latin typeface="Tahoma" panose="020B0604030504040204" pitchFamily="34" charset="0"/>
                <a:ea typeface="Tahoma" panose="020B0604030504040204" pitchFamily="34" charset="0"/>
                <a:cs typeface="Tahoma" panose="020B0604030504040204" pitchFamily="34" charset="0"/>
              </a:rPr>
              <a:t>;</a:t>
            </a:r>
          </a:p>
          <a:p>
            <a:r>
              <a:rPr lang="en-US" sz="2200" dirty="0" err="1">
                <a:latin typeface="Tahoma" panose="020B0604030504040204" pitchFamily="34" charset="0"/>
                <a:ea typeface="Tahoma" panose="020B0604030504040204" pitchFamily="34" charset="0"/>
                <a:cs typeface="Tahoma" panose="020B0604030504040204" pitchFamily="34" charset="0"/>
              </a:rPr>
              <a:t>aktsiate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osade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eest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makstud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tasu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suurus</a:t>
            </a:r>
            <a:r>
              <a:rPr lang="en-US" sz="2200" dirty="0">
                <a:latin typeface="Tahoma" panose="020B0604030504040204" pitchFamily="34" charset="0"/>
                <a:ea typeface="Tahoma" panose="020B0604030504040204" pitchFamily="34" charset="0"/>
                <a:cs typeface="Tahoma" panose="020B0604030504040204" pitchFamily="34" charset="0"/>
              </a:rPr>
              <a:t> ja </a:t>
            </a:r>
            <a:r>
              <a:rPr lang="en-US" sz="2200" dirty="0" err="1">
                <a:latin typeface="Tahoma" panose="020B0604030504040204" pitchFamily="34" charset="0"/>
                <a:ea typeface="Tahoma" panose="020B0604030504040204" pitchFamily="34" charset="0"/>
                <a:cs typeface="Tahoma" panose="020B0604030504040204" pitchFamily="34" charset="0"/>
              </a:rPr>
              <a:t>nende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omandamise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tagatiseks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võtmise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põhjus</a:t>
            </a:r>
            <a:r>
              <a:rPr lang="en-US" sz="2200" dirty="0">
                <a:latin typeface="Tahoma" panose="020B0604030504040204" pitchFamily="34" charset="0"/>
                <a:ea typeface="Tahoma" panose="020B0604030504040204" pitchFamily="34" charset="0"/>
                <a:cs typeface="Tahoma" panose="020B0604030504040204" pitchFamily="34" charset="0"/>
              </a:rPr>
              <a:t>.</a:t>
            </a:r>
          </a:p>
          <a:p>
            <a:endParaRPr lang="et-EE" sz="2200" dirty="0">
              <a:latin typeface="Tahoma" panose="020B0604030504040204" pitchFamily="34" charset="0"/>
              <a:ea typeface="Tahoma" panose="020B0604030504040204" pitchFamily="34" charset="0"/>
              <a:cs typeface="Tahoma" panose="020B0604030504040204" pitchFamily="34" charset="0"/>
            </a:endParaRPr>
          </a:p>
          <a:p>
            <a:pPr marL="457200" lvl="1" indent="0">
              <a:buNone/>
            </a:pPr>
            <a:endParaRPr lang="en-US" sz="1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8656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37955-5C8B-40FC-BE74-42BF969F1D52}"/>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Millest lähtutakse raamatupidamise korraldamisel?</a:t>
            </a:r>
          </a:p>
        </p:txBody>
      </p:sp>
      <p:sp>
        <p:nvSpPr>
          <p:cNvPr id="3" name="Content Placeholder 2">
            <a:extLst>
              <a:ext uri="{FF2B5EF4-FFF2-40B4-BE49-F238E27FC236}">
                <a16:creationId xmlns:a16="http://schemas.microsoft.com/office/drawing/2014/main" id="{AB8D10E7-07C8-4438-8EEF-DCB220DE0C34}"/>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Suur osa põllumajandusettevõtteid </a:t>
            </a:r>
            <a:r>
              <a:rPr lang="et-EE" sz="2000" b="1" dirty="0">
                <a:latin typeface="Tahoma" panose="020B0604030504040204" pitchFamily="34" charset="0"/>
                <a:ea typeface="Tahoma" panose="020B0604030504040204" pitchFamily="34" charset="0"/>
                <a:cs typeface="Tahoma" panose="020B0604030504040204" pitchFamily="34" charset="0"/>
              </a:rPr>
              <a:t>koostab oma aruandeid Eesti Finantsaruandluse Standardi alusel.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See on rahvusvaheliselt tunnustatud arvestuse ja aruandluse põhimõtetele tuginev raamatupidamistava, mille põhinõuded kehtestatakse raamatupidamise seadusega ning mida täiendavad Raamatupidamise Toimkonna Juhendid</a:t>
            </a:r>
            <a:r>
              <a:rPr lang="et-EE" sz="2000" b="1" dirty="0">
                <a:latin typeface="Tahoma" panose="020B0604030504040204" pitchFamily="34" charset="0"/>
                <a:ea typeface="Tahoma" panose="020B0604030504040204" pitchFamily="34" charset="0"/>
                <a:cs typeface="Tahoma" panose="020B0604030504040204" pitchFamily="34" charset="0"/>
              </a:rPr>
              <a:t>.</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Raamatupidamise seadus</a:t>
            </a:r>
          </a:p>
          <a:p>
            <a:r>
              <a:rPr lang="et-EE" sz="2000" b="1" dirty="0">
                <a:latin typeface="Tahoma" panose="020B0604030504040204" pitchFamily="34" charset="0"/>
                <a:ea typeface="Tahoma" panose="020B0604030504040204" pitchFamily="34" charset="0"/>
                <a:cs typeface="Tahoma" panose="020B0604030504040204" pitchFamily="34" charset="0"/>
              </a:rPr>
              <a:t>eesmärk on </a:t>
            </a:r>
            <a:r>
              <a:rPr lang="et-EE" sz="2000" dirty="0">
                <a:latin typeface="Tahoma" panose="020B0604030504040204" pitchFamily="34" charset="0"/>
                <a:ea typeface="Tahoma" panose="020B0604030504040204" pitchFamily="34" charset="0"/>
                <a:cs typeface="Tahoma" panose="020B0604030504040204" pitchFamily="34" charset="0"/>
              </a:rPr>
              <a:t>õiguslike aluste loomine ning põhinõuete kehtestamine rahvusvaheliselt tunnustatud põhimõtetest lähtuva raamatupidamise ja finantsaruandluse korraldamiseks</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Raamatupidamise Toimkonna juhendid </a:t>
            </a:r>
          </a:p>
          <a:p>
            <a:r>
              <a:rPr lang="et-EE" sz="2000" dirty="0">
                <a:latin typeface="Tahoma" panose="020B0604030504040204" pitchFamily="34" charset="0"/>
                <a:ea typeface="Tahoma" panose="020B0604030504040204" pitchFamily="34" charset="0"/>
                <a:cs typeface="Tahoma" panose="020B0604030504040204" pitchFamily="34" charset="0"/>
              </a:rPr>
              <a:t>töötatakse välja lähtudes rahvusvahelistelt tunnustatud arvestuse ja aruandluse põhimõtetest</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Maksuseadused</a:t>
            </a:r>
          </a:p>
        </p:txBody>
      </p:sp>
    </p:spTree>
    <p:extLst>
      <p:ext uri="{BB962C8B-B14F-4D97-AF65-F5344CB8AC3E}">
        <p14:creationId xmlns:p14="http://schemas.microsoft.com/office/powerpoint/2010/main" val="2168196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C2732-1835-4B95-9436-74B7B9357930}"/>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Raamatupidamise sise-eeskiri</a:t>
            </a:r>
          </a:p>
        </p:txBody>
      </p:sp>
      <p:sp>
        <p:nvSpPr>
          <p:cNvPr id="3" name="Content Placeholder 2">
            <a:extLst>
              <a:ext uri="{FF2B5EF4-FFF2-40B4-BE49-F238E27FC236}">
                <a16:creationId xmlns:a16="http://schemas.microsoft.com/office/drawing/2014/main" id="{91687289-0227-491D-89B6-FBF6A5D75308}"/>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Raamatupidamise korraldust alustades tuleks kõigepealt selgeks teha:</a:t>
            </a:r>
          </a:p>
          <a:p>
            <a:r>
              <a:rPr lang="et-EE" sz="2000" dirty="0">
                <a:latin typeface="Tahoma" panose="020B0604030504040204" pitchFamily="34" charset="0"/>
                <a:ea typeface="Tahoma" panose="020B0604030504040204" pitchFamily="34" charset="0"/>
                <a:cs typeface="Tahoma" panose="020B0604030504040204" pitchFamily="34" charset="0"/>
              </a:rPr>
              <a:t>milliseid majandusarvestuse väljundeid soovitakse peale kohustusliku aruandluse raamatupidamisandmetest saada ning</a:t>
            </a:r>
          </a:p>
          <a:p>
            <a:r>
              <a:rPr lang="et-EE" sz="2000" dirty="0">
                <a:latin typeface="Tahoma" panose="020B0604030504040204" pitchFamily="34" charset="0"/>
                <a:ea typeface="Tahoma" panose="020B0604030504040204" pitchFamily="34" charset="0"/>
                <a:cs typeface="Tahoma" panose="020B0604030504040204" pitchFamily="34" charset="0"/>
              </a:rPr>
              <a:t>millised on selle info allikad ja kasutajate vajadused.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Sellest tuleneb kogu arvestussüsteemi ülesehitus, sh kontoplaani struktuur, arvestusüksuste valik, tarkvara põhiseadistus ja dokumendihaldus.</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Oluline on teave:</a:t>
            </a:r>
          </a:p>
          <a:p>
            <a:r>
              <a:rPr lang="et-EE" sz="2000" dirty="0">
                <a:latin typeface="Tahoma" panose="020B0604030504040204" pitchFamily="34" charset="0"/>
                <a:ea typeface="Tahoma" panose="020B0604030504040204" pitchFamily="34" charset="0"/>
                <a:cs typeface="Tahoma" panose="020B0604030504040204" pitchFamily="34" charset="0"/>
              </a:rPr>
              <a:t>kuidas arvestatakse bioloogilist vara, </a:t>
            </a:r>
          </a:p>
          <a:p>
            <a:r>
              <a:rPr lang="et-EE" sz="2000" dirty="0">
                <a:latin typeface="Tahoma" panose="020B0604030504040204" pitchFamily="34" charset="0"/>
                <a:ea typeface="Tahoma" panose="020B0604030504040204" pitchFamily="34" charset="0"/>
                <a:cs typeface="Tahoma" panose="020B0604030504040204" pitchFamily="34" charset="0"/>
              </a:rPr>
              <a:t>võetakse arvele põllumajandustoodang, </a:t>
            </a:r>
          </a:p>
          <a:p>
            <a:r>
              <a:rPr lang="et-EE" sz="2000" dirty="0">
                <a:latin typeface="Tahoma" panose="020B0604030504040204" pitchFamily="34" charset="0"/>
                <a:ea typeface="Tahoma" panose="020B0604030504040204" pitchFamily="34" charset="0"/>
                <a:cs typeface="Tahoma" panose="020B0604030504040204" pitchFamily="34" charset="0"/>
              </a:rPr>
              <a:t>mis on põllumajandusettevõttes tooraine ja materjal ja </a:t>
            </a:r>
          </a:p>
          <a:p>
            <a:r>
              <a:rPr lang="et-EE" sz="2000" dirty="0">
                <a:latin typeface="Tahoma" panose="020B0604030504040204" pitchFamily="34" charset="0"/>
                <a:ea typeface="Tahoma" panose="020B0604030504040204" pitchFamily="34" charset="0"/>
                <a:cs typeface="Tahoma" panose="020B0604030504040204" pitchFamily="34" charset="0"/>
              </a:rPr>
              <a:t>mis lõpetamata toodang.</a:t>
            </a:r>
          </a:p>
        </p:txBody>
      </p:sp>
    </p:spTree>
    <p:extLst>
      <p:ext uri="{BB962C8B-B14F-4D97-AF65-F5344CB8AC3E}">
        <p14:creationId xmlns:p14="http://schemas.microsoft.com/office/powerpoint/2010/main" val="3571894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CC927-C984-43F7-BB31-AC95FD7491EB}"/>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Mida  tuleb jälgida aastaaruande koostamisel</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58975A9C-5C96-4C02-BDAF-13A0AA13F1B7}"/>
              </a:ext>
            </a:extLst>
          </p:cNvPr>
          <p:cNvSpPr>
            <a:spLocks noGrp="1"/>
          </p:cNvSpPr>
          <p:nvPr>
            <p:ph idx="1"/>
          </p:nvPr>
        </p:nvSpPr>
        <p:spPr>
          <a:xfrm>
            <a:off x="838200" y="1863725"/>
            <a:ext cx="10515600" cy="4351338"/>
          </a:xfrm>
        </p:spPr>
        <p:txBody>
          <a:bodyPr>
            <a:normAutofit/>
          </a:bodyPr>
          <a:lstStyle/>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Põllumajandustootmine on oma olemuselt unikaalne</a:t>
            </a:r>
            <a:r>
              <a:rPr lang="et-EE" sz="2200" b="1" dirty="0">
                <a:latin typeface="Tahoma" panose="020B0604030504040204" pitchFamily="34" charset="0"/>
                <a:ea typeface="Tahoma" panose="020B0604030504040204" pitchFamily="34" charset="0"/>
                <a:cs typeface="Tahoma" panose="020B0604030504040204" pitchFamily="34" charset="0"/>
              </a:rPr>
              <a:t> kompleks majandustehinguid, mida iseloomustab</a:t>
            </a:r>
            <a:r>
              <a:rPr lang="et-EE" sz="2200" dirty="0">
                <a:latin typeface="Tahoma" panose="020B0604030504040204" pitchFamily="34" charset="0"/>
                <a:ea typeface="Tahoma" panose="020B0604030504040204" pitchFamily="34" charset="0"/>
                <a:cs typeface="Tahoma" panose="020B0604030504040204" pitchFamily="34" charset="0"/>
              </a:rPr>
              <a:t>:</a:t>
            </a:r>
          </a:p>
          <a:p>
            <a:r>
              <a:rPr lang="et-EE" sz="2200" dirty="0">
                <a:latin typeface="Tahoma" panose="020B0604030504040204" pitchFamily="34" charset="0"/>
                <a:ea typeface="Tahoma" panose="020B0604030504040204" pitchFamily="34" charset="0"/>
                <a:cs typeface="Tahoma" panose="020B0604030504040204" pitchFamily="34" charset="0"/>
              </a:rPr>
              <a:t>tsüklilisus, </a:t>
            </a:r>
          </a:p>
          <a:p>
            <a:r>
              <a:rPr lang="et-EE" sz="2200" dirty="0">
                <a:latin typeface="Tahoma" panose="020B0604030504040204" pitchFamily="34" charset="0"/>
                <a:ea typeface="Tahoma" panose="020B0604030504040204" pitchFamily="34" charset="0"/>
                <a:cs typeface="Tahoma" panose="020B0604030504040204" pitchFamily="34" charset="0"/>
              </a:rPr>
              <a:t>tootmiseks kulutatavad bioloogilised varad ja </a:t>
            </a:r>
          </a:p>
          <a:p>
            <a:r>
              <a:rPr lang="et-EE" sz="2200" dirty="0">
                <a:latin typeface="Tahoma" panose="020B0604030504040204" pitchFamily="34" charset="0"/>
                <a:ea typeface="Tahoma" panose="020B0604030504040204" pitchFamily="34" charset="0"/>
                <a:cs typeface="Tahoma" panose="020B0604030504040204" pitchFamily="34" charset="0"/>
              </a:rPr>
              <a:t>tootmistegevusest genereeritavad nii uued bioloogilised varad kui ka põllumajanduslik toodang. </a:t>
            </a: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Raamatupidamisarvestuse üldised põhimõtted on seadustega reguleeritud ja ettevõtte </a:t>
            </a:r>
            <a:r>
              <a:rPr lang="et-EE" sz="2200" b="1" dirty="0">
                <a:latin typeface="Tahoma" panose="020B0604030504040204" pitchFamily="34" charset="0"/>
                <a:ea typeface="Tahoma" panose="020B0604030504040204" pitchFamily="34" charset="0"/>
                <a:cs typeface="Tahoma" panose="020B0604030504040204" pitchFamily="34" charset="0"/>
              </a:rPr>
              <a:t>raamatupidamise korraldamisel tuleb valida</a:t>
            </a:r>
            <a:r>
              <a:rPr lang="et-EE" sz="2200" dirty="0">
                <a:latin typeface="Tahoma" panose="020B0604030504040204" pitchFamily="34" charset="0"/>
                <a:ea typeface="Tahoma" panose="020B0604030504040204" pitchFamily="34" charset="0"/>
                <a:cs typeface="Tahoma" panose="020B0604030504040204" pitchFamily="34" charset="0"/>
              </a:rPr>
              <a:t>, kuidas neid </a:t>
            </a:r>
            <a:r>
              <a:rPr lang="et-EE" sz="2200" b="1" dirty="0">
                <a:latin typeface="Tahoma" panose="020B0604030504040204" pitchFamily="34" charset="0"/>
                <a:ea typeface="Tahoma" panose="020B0604030504040204" pitchFamily="34" charset="0"/>
                <a:cs typeface="Tahoma" panose="020B0604030504040204" pitchFamily="34" charset="0"/>
              </a:rPr>
              <a:t>põhimõtteid võimalikult ratsionaalselt järgida</a:t>
            </a:r>
            <a:r>
              <a:rPr lang="et-EE" sz="2200" dirty="0">
                <a:latin typeface="Tahoma" panose="020B0604030504040204" pitchFamily="34" charset="0"/>
                <a:ea typeface="Tahoma" panose="020B0604030504040204" pitchFamily="34" charset="0"/>
                <a:cs typeface="Tahoma" panose="020B0604030504040204" pitchFamily="34" charset="0"/>
              </a:rPr>
              <a:t>. </a:t>
            </a:r>
          </a:p>
          <a:p>
            <a:pPr marL="0" indent="0">
              <a:buNone/>
            </a:pPr>
            <a:endParaRPr lang="en-US" dirty="0"/>
          </a:p>
        </p:txBody>
      </p:sp>
    </p:spTree>
    <p:extLst>
      <p:ext uri="{BB962C8B-B14F-4D97-AF65-F5344CB8AC3E}">
        <p14:creationId xmlns:p14="http://schemas.microsoft.com/office/powerpoint/2010/main" val="484042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4C90B-B9D0-408E-98E4-E60124F01864}"/>
              </a:ext>
            </a:extLst>
          </p:cNvPr>
          <p:cNvSpPr>
            <a:spLocks noGrp="1"/>
          </p:cNvSpPr>
          <p:nvPr>
            <p:ph type="title"/>
          </p:nvPr>
        </p:nvSpPr>
        <p:spPr/>
        <p:txBody>
          <a:bodyPr>
            <a:normAutofit/>
          </a:bodyPr>
          <a:lstStyle/>
          <a:p>
            <a:r>
              <a:rPr lang="et-EE" sz="2400" b="1" dirty="0">
                <a:latin typeface="Arial" panose="020B0604020202020204" pitchFamily="34" charset="0"/>
                <a:cs typeface="Arial" panose="020B0604020202020204" pitchFamily="34" charset="0"/>
              </a:rPr>
              <a:t>Mida Sa pead teadma põllumajandusettevõtte bilansist ja kasumiaruandest?</a:t>
            </a:r>
          </a:p>
        </p:txBody>
      </p:sp>
      <p:graphicFrame>
        <p:nvGraphicFramePr>
          <p:cNvPr id="4" name="Content Placeholder 3">
            <a:extLst>
              <a:ext uri="{FF2B5EF4-FFF2-40B4-BE49-F238E27FC236}">
                <a16:creationId xmlns:a16="http://schemas.microsoft.com/office/drawing/2014/main" id="{C4862110-64E4-48C5-AA55-4862CC2E710F}"/>
              </a:ext>
            </a:extLst>
          </p:cNvPr>
          <p:cNvGraphicFramePr>
            <a:graphicFrameLocks noGrp="1"/>
          </p:cNvGraphicFramePr>
          <p:nvPr>
            <p:ph idx="1"/>
            <p:extLst>
              <p:ext uri="{D42A27DB-BD31-4B8C-83A1-F6EECF244321}">
                <p14:modId xmlns:p14="http://schemas.microsoft.com/office/powerpoint/2010/main" val="155575204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7021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1AFC4-E66C-4F4A-98D6-872D23B8074A}"/>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T</a:t>
            </a:r>
            <a:r>
              <a:rPr lang="fi-FI" sz="2400" b="1" dirty="0">
                <a:latin typeface="Tahoma" panose="020B0604030504040204" pitchFamily="34" charset="0"/>
                <a:ea typeface="Tahoma" panose="020B0604030504040204" pitchFamily="34" charset="0"/>
                <a:cs typeface="Tahoma" panose="020B0604030504040204" pitchFamily="34" charset="0"/>
              </a:rPr>
              <a:t>ulude arvestus lähtuvalt kasumiaruandest</a:t>
            </a:r>
            <a:endParaRPr lang="et-EE"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7AFDED70-242C-4640-AD16-1CA96073A4C7}"/>
              </a:ext>
            </a:extLst>
          </p:cNvPr>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Müügitulu on </a:t>
            </a:r>
            <a:r>
              <a:rPr lang="et-EE" sz="2000" dirty="0">
                <a:latin typeface="Tahoma" panose="020B0604030504040204" pitchFamily="34" charset="0"/>
                <a:ea typeface="Tahoma" panose="020B0604030504040204" pitchFamily="34" charset="0"/>
                <a:cs typeface="Tahoma" panose="020B0604030504040204" pitchFamily="34" charset="0"/>
              </a:rPr>
              <a:t>aruandeperioodil toodete-, kaupade- ja teenuste müügist saadud tulu. </a:t>
            </a:r>
          </a:p>
          <a:p>
            <a:r>
              <a:rPr lang="et-EE" sz="2000" dirty="0">
                <a:latin typeface="Tahoma" panose="020B0604030504040204" pitchFamily="34" charset="0"/>
                <a:ea typeface="Tahoma" panose="020B0604030504040204" pitchFamily="34" charset="0"/>
                <a:cs typeface="Tahoma" panose="020B0604030504040204" pitchFamily="34" charset="0"/>
              </a:rPr>
              <a:t>Põllumajandusettevõttes peaks müügitulu jagama vastavalt tootmise spetsiifikale järgmiselt: nt piima-, põhikarja lehmade-, lehmikute-, pullvasikate-, taimekasvatustoodangu- ja istanduste toodangu müük; eraldi tuleb kajastada teenuste  ja ostukauba müük. </a:t>
            </a:r>
          </a:p>
          <a:p>
            <a:r>
              <a:rPr lang="et-EE" sz="2000" dirty="0">
                <a:latin typeface="Tahoma" panose="020B0604030504040204" pitchFamily="34" charset="0"/>
                <a:ea typeface="Tahoma" panose="020B0604030504040204" pitchFamily="34" charset="0"/>
                <a:cs typeface="Tahoma" panose="020B0604030504040204" pitchFamily="34" charset="0"/>
              </a:rPr>
              <a:t>Need tootjad, kes taotlevad erinevaid põllumajandustoetusi, peavad arvestama nõudega, et tema </a:t>
            </a:r>
            <a:r>
              <a:rPr lang="et-EE" sz="2000" b="1" dirty="0">
                <a:latin typeface="Tahoma" panose="020B0604030504040204" pitchFamily="34" charset="0"/>
                <a:ea typeface="Tahoma" panose="020B0604030504040204" pitchFamily="34" charset="0"/>
                <a:cs typeface="Tahoma" panose="020B0604030504040204" pitchFamily="34" charset="0"/>
              </a:rPr>
              <a:t>omatoodetud põllumajandussaaduste- ja selle töötlemisest saadud põllumajandustoodete müügitulu</a:t>
            </a:r>
            <a:r>
              <a:rPr lang="et-EE" sz="2000" dirty="0">
                <a:latin typeface="Tahoma" panose="020B0604030504040204" pitchFamily="34" charset="0"/>
                <a:ea typeface="Tahoma" panose="020B0604030504040204" pitchFamily="34" charset="0"/>
                <a:cs typeface="Tahoma" panose="020B0604030504040204" pitchFamily="34" charset="0"/>
              </a:rPr>
              <a:t>, kas koos või eraldi, </a:t>
            </a:r>
            <a:r>
              <a:rPr lang="et-EE" sz="2000" b="1" dirty="0">
                <a:latin typeface="Tahoma" panose="020B0604030504040204" pitchFamily="34" charset="0"/>
                <a:ea typeface="Tahoma" panose="020B0604030504040204" pitchFamily="34" charset="0"/>
                <a:cs typeface="Tahoma" panose="020B0604030504040204" pitchFamily="34" charset="0"/>
              </a:rPr>
              <a:t>moodustab vähemalt 50% ettevõtja kogu müügitulust</a:t>
            </a:r>
            <a:r>
              <a:rPr lang="et-EE" sz="2000" dirty="0">
                <a:latin typeface="Tahoma" panose="020B0604030504040204" pitchFamily="34" charset="0"/>
                <a:ea typeface="Tahoma" panose="020B0604030504040204" pitchFamily="34" charset="0"/>
                <a:cs typeface="Tahoma" panose="020B0604030504040204" pitchFamily="34" charset="0"/>
              </a:rPr>
              <a:t>. </a:t>
            </a:r>
          </a:p>
          <a:p>
            <a:r>
              <a:rPr lang="et-EE" sz="2000" dirty="0">
                <a:latin typeface="Tahoma" panose="020B0604030504040204" pitchFamily="34" charset="0"/>
                <a:ea typeface="Tahoma" panose="020B0604030504040204" pitchFamily="34" charset="0"/>
                <a:cs typeface="Tahoma" panose="020B0604030504040204" pitchFamily="34" charset="0"/>
              </a:rPr>
              <a:t>Toetuste taotlemise vaatevinklist peab põllumajandustootja suutma tõestada oma ettevõtte käivet.</a:t>
            </a:r>
          </a:p>
        </p:txBody>
      </p:sp>
    </p:spTree>
    <p:extLst>
      <p:ext uri="{BB962C8B-B14F-4D97-AF65-F5344CB8AC3E}">
        <p14:creationId xmlns:p14="http://schemas.microsoft.com/office/powerpoint/2010/main" val="38200534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7A6EA-D763-4268-AC7C-A47EFABEC9A8}"/>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Majandustehingute dokumenteerimine ja kirjendamine (RPS § 6)</a:t>
            </a:r>
          </a:p>
        </p:txBody>
      </p:sp>
      <p:sp>
        <p:nvSpPr>
          <p:cNvPr id="3" name="Content Placeholder 2">
            <a:extLst>
              <a:ext uri="{FF2B5EF4-FFF2-40B4-BE49-F238E27FC236}">
                <a16:creationId xmlns:a16="http://schemas.microsoft.com/office/drawing/2014/main" id="{0DF42AD5-94F1-4F45-A11A-FC20F812943E}"/>
              </a:ext>
            </a:extLst>
          </p:cNvPr>
          <p:cNvSpPr>
            <a:spLocks noGrp="1"/>
          </p:cNvSpPr>
          <p:nvPr>
            <p:ph idx="1"/>
          </p:nvPr>
        </p:nvSpPr>
        <p:spPr/>
        <p:txBody>
          <a:bodyPr>
            <a:normAutofit/>
          </a:bodyPr>
          <a:lstStyle/>
          <a:p>
            <a:r>
              <a:rPr lang="et-EE" sz="2000" dirty="0">
                <a:latin typeface="Tahoma" panose="020B0604030504040204" pitchFamily="34" charset="0"/>
                <a:ea typeface="Tahoma" panose="020B0604030504040204" pitchFamily="34" charset="0"/>
                <a:cs typeface="Tahoma" panose="020B0604030504040204" pitchFamily="34" charset="0"/>
              </a:rPr>
              <a:t>Raamatupidamiskohustuslane on </a:t>
            </a:r>
            <a:r>
              <a:rPr lang="et-EE" sz="2000" b="1" dirty="0">
                <a:latin typeface="Tahoma" panose="020B0604030504040204" pitchFamily="34" charset="0"/>
                <a:ea typeface="Tahoma" panose="020B0604030504040204" pitchFamily="34" charset="0"/>
                <a:cs typeface="Tahoma" panose="020B0604030504040204" pitchFamily="34" charset="0"/>
              </a:rPr>
              <a:t>kohustatud kõiki majandustehinguid dokumenteerima </a:t>
            </a:r>
            <a:r>
              <a:rPr lang="et-EE" sz="2000" dirty="0">
                <a:latin typeface="Tahoma" panose="020B0604030504040204" pitchFamily="34" charset="0"/>
                <a:ea typeface="Tahoma" panose="020B0604030504040204" pitchFamily="34" charset="0"/>
                <a:cs typeface="Tahoma" panose="020B0604030504040204" pitchFamily="34" charset="0"/>
              </a:rPr>
              <a:t>ning kirjendama raamatupidamisregistrites mõistliku aja jooksul pärast majandustehingu toimumist selliselt, et oleks tagatud õigusaktidega ettenähtud aruannete tähtaegne esitamine.</a:t>
            </a:r>
          </a:p>
          <a:p>
            <a:r>
              <a:rPr lang="et-EE" sz="2000" dirty="0">
                <a:latin typeface="Tahoma" panose="020B0604030504040204" pitchFamily="34" charset="0"/>
                <a:ea typeface="Tahoma" panose="020B0604030504040204" pitchFamily="34" charset="0"/>
                <a:cs typeface="Tahoma" panose="020B0604030504040204" pitchFamily="34" charset="0"/>
              </a:rPr>
              <a:t>Iga raamatupidamiskirjendi aluseks on majandustehingut tõendav algdokument või algdokumentide alusel koostatud koonddokument.</a:t>
            </a:r>
          </a:p>
        </p:txBody>
      </p:sp>
    </p:spTree>
    <p:extLst>
      <p:ext uri="{BB962C8B-B14F-4D97-AF65-F5344CB8AC3E}">
        <p14:creationId xmlns:p14="http://schemas.microsoft.com/office/powerpoint/2010/main" val="538071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91C11-A05F-492C-81FA-91A0DB0F08D7}"/>
              </a:ext>
            </a:extLst>
          </p:cNvPr>
          <p:cNvSpPr>
            <a:spLocks noGrp="1"/>
          </p:cNvSpPr>
          <p:nvPr>
            <p:ph type="title"/>
          </p:nvPr>
        </p:nvSpPr>
        <p:spPr/>
        <p:txBody>
          <a:bodyPr>
            <a:normAutofit fontScale="90000"/>
          </a:bodyPr>
          <a:lstStyle/>
          <a:p>
            <a:br>
              <a:rPr lang="et-EE" sz="2400" b="1" dirty="0">
                <a:latin typeface="Tahoma" panose="020B0604030504040204" pitchFamily="34" charset="0"/>
                <a:ea typeface="Tahoma" panose="020B0604030504040204" pitchFamily="34" charset="0"/>
                <a:cs typeface="Tahoma" panose="020B0604030504040204" pitchFamily="34" charset="0"/>
              </a:rPr>
            </a:br>
            <a:br>
              <a:rPr lang="et-EE" sz="2400" b="1" dirty="0">
                <a:latin typeface="Tahoma" panose="020B0604030504040204" pitchFamily="34" charset="0"/>
                <a:ea typeface="Tahoma" panose="020B0604030504040204" pitchFamily="34" charset="0"/>
                <a:cs typeface="Tahoma" panose="020B0604030504040204" pitchFamily="34" charset="0"/>
              </a:rPr>
            </a:br>
            <a:r>
              <a:rPr lang="et-EE" sz="2400" b="1" dirty="0">
                <a:latin typeface="Tahoma" panose="020B0604030504040204" pitchFamily="34" charset="0"/>
                <a:ea typeface="Tahoma" panose="020B0604030504040204" pitchFamily="34" charset="0"/>
                <a:cs typeface="Tahoma" panose="020B0604030504040204" pitchFamily="34" charset="0"/>
              </a:rPr>
              <a:t>Infopäeva teemad on:</a:t>
            </a:r>
            <a:br>
              <a:rPr lang="en-US" sz="2400" dirty="0">
                <a:latin typeface="Tahoma" panose="020B0604030504040204" pitchFamily="34" charset="0"/>
                <a:ea typeface="Tahoma" panose="020B0604030504040204" pitchFamily="34" charset="0"/>
                <a:cs typeface="Tahoma" panose="020B0604030504040204" pitchFamily="34" charset="0"/>
              </a:rPr>
            </a:br>
            <a:endParaRPr lang="en-US" sz="24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1B681A2B-BCCA-47A3-A7FF-ED765AF1D264}"/>
              </a:ext>
            </a:extLst>
          </p:cNvPr>
          <p:cNvSpPr>
            <a:spLocks noGrp="1"/>
          </p:cNvSpPr>
          <p:nvPr>
            <p:ph idx="1"/>
          </p:nvPr>
        </p:nvSpPr>
        <p:spPr/>
        <p:txBody>
          <a:bodyPr>
            <a:normAutofit fontScale="92500" lnSpcReduction="20000"/>
          </a:bodyPr>
          <a:lstStyle/>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Millest lähtuda majandusaasta aruande koostamisel?</a:t>
            </a: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Praktiliste näidete ja teooria abil selgitatakse finantsnäitajate mõju põllumajandusettevõtte aruannetele:</a:t>
            </a:r>
            <a:endParaRPr lang="en-US" sz="2200" dirty="0">
              <a:latin typeface="Tahoma" panose="020B0604030504040204" pitchFamily="34" charset="0"/>
              <a:ea typeface="Tahoma" panose="020B0604030504040204" pitchFamily="34" charset="0"/>
              <a:cs typeface="Tahoma" panose="020B0604030504040204" pitchFamily="34" charset="0"/>
            </a:endParaRPr>
          </a:p>
          <a:p>
            <a:r>
              <a:rPr lang="et-EE" sz="2200" dirty="0">
                <a:latin typeface="Tahoma" panose="020B0604030504040204" pitchFamily="34" charset="0"/>
                <a:ea typeface="Tahoma" panose="020B0604030504040204" pitchFamily="34" charset="0"/>
                <a:cs typeface="Tahoma" panose="020B0604030504040204" pitchFamily="34" charset="0"/>
              </a:rPr>
              <a:t>kuidas arvestada bioloogilist vara, kuidas arvestada põllumajandustoodangut;</a:t>
            </a:r>
            <a:endParaRPr lang="en-US" sz="2200" dirty="0">
              <a:latin typeface="Tahoma" panose="020B0604030504040204" pitchFamily="34" charset="0"/>
              <a:ea typeface="Tahoma" panose="020B0604030504040204" pitchFamily="34" charset="0"/>
              <a:cs typeface="Tahoma" panose="020B0604030504040204" pitchFamily="34" charset="0"/>
            </a:endParaRPr>
          </a:p>
          <a:p>
            <a:r>
              <a:rPr lang="et-EE" sz="2200" dirty="0">
                <a:latin typeface="Tahoma" panose="020B0604030504040204" pitchFamily="34" charset="0"/>
                <a:ea typeface="Tahoma" panose="020B0604030504040204" pitchFamily="34" charset="0"/>
                <a:cs typeface="Tahoma" panose="020B0604030504040204" pitchFamily="34" charset="0"/>
              </a:rPr>
              <a:t>kuidas rahandussuhtarvud iseloomustavad Sinu ettevõtte käekäiku, </a:t>
            </a:r>
            <a:endParaRPr lang="en-US" sz="22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Mis mõjutab ettevõtte üldist finantsseisundit ja likviidsust, mis on olulised näitajad laenu või liisingu taotlemisel, investeeringute tegemisel;</a:t>
            </a: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Materiaalse põhivara arvestus, sihtfinantseerimine,</a:t>
            </a:r>
            <a:r>
              <a:rPr lang="et-EE" sz="2200" dirty="0">
                <a:solidFill>
                  <a:prstClr val="black"/>
                </a:solidFill>
                <a:latin typeface="Tahoma" panose="020B0604030504040204" pitchFamily="34" charset="0"/>
                <a:ea typeface="Tahoma" panose="020B0604030504040204" pitchFamily="34" charset="0"/>
                <a:cs typeface="Tahoma" panose="020B0604030504040204" pitchFamily="34" charset="0"/>
              </a:rPr>
              <a:t> kuidas ja kuna tuleb kajastada erinevaid toetusi raamatupidamisarvestuses</a:t>
            </a:r>
            <a:r>
              <a:rPr lang="et-EE" sz="2200" dirty="0">
                <a:latin typeface="Tahoma" panose="020B0604030504040204" pitchFamily="34" charset="0"/>
                <a:ea typeface="Tahoma" panose="020B0604030504040204" pitchFamily="34" charset="0"/>
                <a:cs typeface="Tahoma" panose="020B0604030504040204" pitchFamily="34" charset="0"/>
              </a:rPr>
              <a:t> ;</a:t>
            </a:r>
          </a:p>
          <a:p>
            <a:pPr marL="0" indent="0">
              <a:buNone/>
            </a:pPr>
            <a:r>
              <a:rPr lang="et-EE" sz="2200" dirty="0">
                <a:solidFill>
                  <a:prstClr val="black"/>
                </a:solidFill>
                <a:latin typeface="Tahoma" panose="020B0604030504040204" pitchFamily="34" charset="0"/>
                <a:ea typeface="Tahoma" panose="020B0604030504040204" pitchFamily="34" charset="0"/>
                <a:cs typeface="Tahoma" panose="020B0604030504040204" pitchFamily="34" charset="0"/>
              </a:rPr>
              <a:t>Kuidas hinnangute andmine mõjutab ettevõtte majandustulemusi.</a:t>
            </a:r>
          </a:p>
          <a:p>
            <a:pPr marL="0" indent="0">
              <a:buNone/>
            </a:pPr>
            <a:r>
              <a:rPr lang="fi-FI" sz="2200" dirty="0">
                <a:solidFill>
                  <a:prstClr val="black"/>
                </a:solidFill>
                <a:latin typeface="Tahoma" panose="020B0604030504040204" pitchFamily="34" charset="0"/>
                <a:ea typeface="Tahoma" panose="020B0604030504040204" pitchFamily="34" charset="0"/>
                <a:cs typeface="Tahoma" panose="020B0604030504040204" pitchFamily="34" charset="0"/>
              </a:rPr>
              <a:t>Majandusaasta aruande koostamine mikro- ja väikeettevõttele.</a:t>
            </a:r>
          </a:p>
          <a:p>
            <a:pPr marL="0" indent="0">
              <a:buNone/>
            </a:pPr>
            <a:endParaRPr lang="fi-FI" sz="200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et-EE" sz="200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marL="0" lvl="0" indent="0">
              <a:buNone/>
            </a:pPr>
            <a:r>
              <a:rPr lang="et-EE" sz="2000" dirty="0">
                <a:solidFill>
                  <a:prstClr val="black"/>
                </a:solidFill>
                <a:latin typeface="Tahoma" panose="020B0604030504040204" pitchFamily="34" charset="0"/>
                <a:ea typeface="Tahoma" panose="020B0604030504040204" pitchFamily="34" charset="0"/>
                <a:cs typeface="Tahoma" panose="020B0604030504040204" pitchFamily="34" charset="0"/>
              </a:rPr>
              <a:t> </a:t>
            </a:r>
          </a:p>
          <a:p>
            <a:endParaRPr lang="en-US" sz="20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2759242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43DDF-7657-43B3-B4EF-C4355FA0B666}"/>
              </a:ext>
            </a:extLst>
          </p:cNvPr>
          <p:cNvSpPr>
            <a:spLocks noGrp="1"/>
          </p:cNvSpPr>
          <p:nvPr>
            <p:ph type="title"/>
          </p:nvPr>
        </p:nvSpPr>
        <p:spPr/>
        <p:txBody>
          <a:bodyPr/>
          <a:lstStyle/>
          <a:p>
            <a:r>
              <a:rPr lang="et-EE" dirty="0"/>
              <a:t> </a:t>
            </a:r>
            <a:r>
              <a:rPr lang="et-EE" sz="2400" b="1" dirty="0">
                <a:latin typeface="Tahoma" panose="020B0604030504040204" pitchFamily="34" charset="0"/>
                <a:ea typeface="Tahoma" panose="020B0604030504040204" pitchFamily="34" charset="0"/>
                <a:cs typeface="Tahoma" panose="020B0604030504040204" pitchFamily="34" charset="0"/>
              </a:rPr>
              <a:t>Algdokument (RPS § 7)</a:t>
            </a:r>
          </a:p>
        </p:txBody>
      </p:sp>
      <p:sp>
        <p:nvSpPr>
          <p:cNvPr id="3" name="Content Placeholder 2">
            <a:extLst>
              <a:ext uri="{FF2B5EF4-FFF2-40B4-BE49-F238E27FC236}">
                <a16:creationId xmlns:a16="http://schemas.microsoft.com/office/drawing/2014/main" id="{90D892D0-CCDE-43A8-AC18-CDEA98591C8E}"/>
              </a:ext>
            </a:extLst>
          </p:cNvPr>
          <p:cNvSpPr>
            <a:spLocks noGrp="1"/>
          </p:cNvSpPr>
          <p:nvPr>
            <p:ph idx="1"/>
          </p:nvPr>
        </p:nvSpPr>
        <p:spPr/>
        <p:txBody>
          <a:bodyPr>
            <a:noAutofit/>
          </a:bodyPr>
          <a:lstStyle/>
          <a:p>
            <a:r>
              <a:rPr lang="et-EE" sz="2000" dirty="0"/>
              <a:t>Raamatupidamise algdokument on tõend, mille sisu ja vorm peavad vajaduse korral võimaldama kompetentsele ja sõltumatule osapoolele tõendada majandustehingu toimumise asjaolusid ja tõepärasust.</a:t>
            </a:r>
          </a:p>
          <a:p>
            <a:r>
              <a:rPr lang="et-EE" sz="2000" dirty="0"/>
              <a:t>Kui seaduses või selle alusel antud määruses ei ole sätestatud teisiti, peab algdokument sisaldama majandustehingu kohta vähemalt järgmisi andmeid:</a:t>
            </a:r>
          </a:p>
          <a:p>
            <a:pPr marL="0" indent="0">
              <a:buNone/>
            </a:pPr>
            <a:r>
              <a:rPr lang="et-EE" sz="2000" dirty="0"/>
              <a:t>  1) toimumisaeg;</a:t>
            </a:r>
          </a:p>
          <a:p>
            <a:pPr marL="0" indent="0">
              <a:buNone/>
            </a:pPr>
            <a:r>
              <a:rPr lang="et-EE" sz="2000" dirty="0"/>
              <a:t>  2) majandusliku sisu kirjeldus;</a:t>
            </a:r>
          </a:p>
          <a:p>
            <a:pPr marL="0" indent="0">
              <a:buNone/>
            </a:pPr>
            <a:r>
              <a:rPr lang="et-EE" sz="2000" dirty="0"/>
              <a:t>  3) arvnäitajad, näiteks kogus, hind ja summa.</a:t>
            </a:r>
          </a:p>
          <a:p>
            <a:r>
              <a:rPr lang="et-EE" sz="2000" dirty="0"/>
              <a:t>Kui raamatupidamiskohustuslase tehingupooleks on raamatupidamiskohustuslane, riigiraamatupidamiskohustuslane või välismaa juriidiline isik, peab kauba võõrandamise või teenuse osutamise kohta esitatud arve sisaldama lisaks ka arve numbrit või muud identifitseerimistunnust ja tehingupooli identifitseerida võimaldavaid andmeid.</a:t>
            </a:r>
          </a:p>
        </p:txBody>
      </p:sp>
    </p:spTree>
    <p:extLst>
      <p:ext uri="{BB962C8B-B14F-4D97-AF65-F5344CB8AC3E}">
        <p14:creationId xmlns:p14="http://schemas.microsoft.com/office/powerpoint/2010/main" val="36899873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DBDDA-6AA7-4A75-BED4-C335A2F6DBEC}"/>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Raamatupidamise kontoplaan (RPS § 8)</a:t>
            </a:r>
          </a:p>
        </p:txBody>
      </p:sp>
      <p:sp>
        <p:nvSpPr>
          <p:cNvPr id="3" name="Content Placeholder 2">
            <a:extLst>
              <a:ext uri="{FF2B5EF4-FFF2-40B4-BE49-F238E27FC236}">
                <a16:creationId xmlns:a16="http://schemas.microsoft.com/office/drawing/2014/main" id="{89EC5F31-D30B-468D-8889-15439B69B176}"/>
              </a:ext>
            </a:extLst>
          </p:cNvPr>
          <p:cNvSpPr>
            <a:spLocks noGrp="1"/>
          </p:cNvSpPr>
          <p:nvPr>
            <p:ph idx="1"/>
          </p:nvPr>
        </p:nvSpPr>
        <p:spPr/>
        <p:txBody>
          <a:bodyPr>
            <a:normAutofit/>
          </a:bodyPr>
          <a:lstStyle/>
          <a:p>
            <a:r>
              <a:rPr lang="et-EE" sz="2000" dirty="0">
                <a:latin typeface="Tahoma" panose="020B0604030504040204" pitchFamily="34" charset="0"/>
                <a:ea typeface="Tahoma" panose="020B0604030504040204" pitchFamily="34" charset="0"/>
                <a:cs typeface="Tahoma" panose="020B0604030504040204" pitchFamily="34" charset="0"/>
              </a:rPr>
              <a:t>Raamatupidamiskohustuslane koostab kontoplaani (kontode loetelu) majandustehingute ja reguleerimiskannete kirjendamiseks.</a:t>
            </a:r>
          </a:p>
          <a:p>
            <a:r>
              <a:rPr lang="et-EE" sz="2000" dirty="0">
                <a:latin typeface="Tahoma" panose="020B0604030504040204" pitchFamily="34" charset="0"/>
                <a:ea typeface="Tahoma" panose="020B0604030504040204" pitchFamily="34" charset="0"/>
                <a:cs typeface="Tahoma" panose="020B0604030504040204" pitchFamily="34" charset="0"/>
              </a:rPr>
              <a:t>Põllumajandusettevõtte kontoplaan, kontoplaani järgi algseadistatud artiklid, põllumajandusettevõttele sobiv kasumiaruanne, bilanss ja rahavoogude aruanne. </a:t>
            </a:r>
          </a:p>
          <a:p>
            <a:r>
              <a:rPr lang="et-EE" sz="2000" dirty="0">
                <a:latin typeface="Tahoma" panose="020B0604030504040204" pitchFamily="34" charset="0"/>
                <a:ea typeface="Tahoma" panose="020B0604030504040204" pitchFamily="34" charset="0"/>
                <a:cs typeface="Tahoma" panose="020B0604030504040204" pitchFamily="34" charset="0"/>
              </a:rPr>
              <a:t>Õiglase väärtuse meetodil kajastatavate bioloogiliste varade arvestamiseks tuleb luua kontoplaan ja kasutada vastavaid seoseid</a:t>
            </a:r>
          </a:p>
          <a:p>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965208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EDA6C-DBD1-4295-A04A-B993E6C1275C}"/>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Põllumajandusliku toodangu varude jääkide muutus</a:t>
            </a:r>
          </a:p>
        </p:txBody>
      </p:sp>
      <p:sp>
        <p:nvSpPr>
          <p:cNvPr id="3" name="Content Placeholder 2">
            <a:extLst>
              <a:ext uri="{FF2B5EF4-FFF2-40B4-BE49-F238E27FC236}">
                <a16:creationId xmlns:a16="http://schemas.microsoft.com/office/drawing/2014/main" id="{4F9AA3FA-9E38-4F44-B68C-1F296CC3361C}"/>
              </a:ext>
            </a:extLst>
          </p:cNvPr>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Põllumajandusliku toodangu varude jääkide muutuse kajastamisel </a:t>
            </a:r>
            <a:r>
              <a:rPr lang="et-EE" sz="2000" dirty="0">
                <a:latin typeface="Tahoma" panose="020B0604030504040204" pitchFamily="34" charset="0"/>
                <a:ea typeface="Tahoma" panose="020B0604030504040204" pitchFamily="34" charset="0"/>
                <a:cs typeface="Tahoma" panose="020B0604030504040204" pitchFamily="34" charset="0"/>
              </a:rPr>
              <a:t>näidatakse jääkide vähenemist kuluna ning jääkide suurenemist kulude vähendusena („negatiivse kuluna“). </a:t>
            </a:r>
          </a:p>
          <a:p>
            <a:r>
              <a:rPr lang="et-EE" sz="2000" dirty="0">
                <a:latin typeface="Tahoma" panose="020B0604030504040204" pitchFamily="34" charset="0"/>
                <a:ea typeface="Tahoma" panose="020B0604030504040204" pitchFamily="34" charset="0"/>
                <a:cs typeface="Tahoma" panose="020B0604030504040204" pitchFamily="34" charset="0"/>
              </a:rPr>
              <a:t>Kuluna arvestatakse müüdud põllumajandustoodangu maksumust (nt müüdud piima-, noorloomade-, teravilja-, rapsi-, istanduste toodangu- jne maksumust). </a:t>
            </a:r>
          </a:p>
          <a:p>
            <a:r>
              <a:rPr lang="et-EE" sz="2000" dirty="0">
                <a:latin typeface="Tahoma" panose="020B0604030504040204" pitchFamily="34" charset="0"/>
                <a:ea typeface="Tahoma" panose="020B0604030504040204" pitchFamily="34" charset="0"/>
                <a:cs typeface="Tahoma" panose="020B0604030504040204" pitchFamily="34" charset="0"/>
              </a:rPr>
              <a:t>Samas arvestatakse kuluna ka põllumajandustoodangu sisekäivet (nt oma söötade kulu, seemekulu, piima jootmist vasikatele) ning põllumajandustoodangu väärtuse muutust  ehk põllumajandustoodangu ümberhindlus.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Kogu põllumajandusliku toodangu arvelevõtmine toimub läbi antud kirje.</a:t>
            </a:r>
          </a:p>
        </p:txBody>
      </p:sp>
    </p:spTree>
    <p:extLst>
      <p:ext uri="{BB962C8B-B14F-4D97-AF65-F5344CB8AC3E}">
        <p14:creationId xmlns:p14="http://schemas.microsoft.com/office/powerpoint/2010/main" val="3230260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CCAE5-319E-48BD-A4C0-CB1202934FCD}"/>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Näide</a:t>
            </a:r>
          </a:p>
        </p:txBody>
      </p:sp>
      <p:sp>
        <p:nvSpPr>
          <p:cNvPr id="3" name="Content Placeholder 2">
            <a:extLst>
              <a:ext uri="{FF2B5EF4-FFF2-40B4-BE49-F238E27FC236}">
                <a16:creationId xmlns:a16="http://schemas.microsoft.com/office/drawing/2014/main" id="{D002E6BE-3194-4A9A-A92C-35978F6C0BEB}"/>
              </a:ext>
            </a:extLst>
          </p:cNvPr>
          <p:cNvSpPr>
            <a:spLocks noGrp="1"/>
          </p:cNvSpPr>
          <p:nvPr>
            <p:ph idx="1"/>
          </p:nvPr>
        </p:nvSpPr>
        <p:spPr/>
        <p:txBody>
          <a:bodyPr>
            <a:no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Toodetud põllumajandustoodangu arvelevõtmine:</a:t>
            </a:r>
          </a:p>
          <a:p>
            <a:r>
              <a:rPr lang="et-EE" sz="2000" dirty="0">
                <a:latin typeface="Tahoma" panose="020B0604030504040204" pitchFamily="34" charset="0"/>
                <a:ea typeface="Tahoma" panose="020B0604030504040204" pitchFamily="34" charset="0"/>
                <a:cs typeface="Tahoma" panose="020B0604030504040204" pitchFamily="34" charset="0"/>
              </a:rPr>
              <a:t>D  põllumajandustoodang (bilansis)</a:t>
            </a:r>
          </a:p>
          <a:p>
            <a:r>
              <a:rPr lang="et-EE" sz="2000" dirty="0">
                <a:latin typeface="Tahoma" panose="020B0604030504040204" pitchFamily="34" charset="0"/>
                <a:ea typeface="Tahoma" panose="020B0604030504040204" pitchFamily="34" charset="0"/>
                <a:cs typeface="Tahoma" panose="020B0604030504040204" pitchFamily="34" charset="0"/>
              </a:rPr>
              <a:t>K  toodetud põllumajandustoodang (kasumiaruandes)</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(piim, teravili, raps, põldhein, põhk, silo, karjamaasööt)</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Müüdud põllumajandustoodangu maksumus:</a:t>
            </a:r>
          </a:p>
          <a:p>
            <a:r>
              <a:rPr lang="et-EE" sz="2000" dirty="0">
                <a:latin typeface="Tahoma" panose="020B0604030504040204" pitchFamily="34" charset="0"/>
                <a:ea typeface="Tahoma" panose="020B0604030504040204" pitchFamily="34" charset="0"/>
                <a:cs typeface="Tahoma" panose="020B0604030504040204" pitchFamily="34" charset="0"/>
              </a:rPr>
              <a:t>D  müüdud põllumajandustoodangu maksumus (kasumiaruandes)</a:t>
            </a:r>
          </a:p>
          <a:p>
            <a:r>
              <a:rPr lang="et-EE" sz="2000" dirty="0">
                <a:latin typeface="Tahoma" panose="020B0604030504040204" pitchFamily="34" charset="0"/>
                <a:ea typeface="Tahoma" panose="020B0604030504040204" pitchFamily="34" charset="0"/>
                <a:cs typeface="Tahoma" panose="020B0604030504040204" pitchFamily="34" charset="0"/>
              </a:rPr>
              <a:t>K  põllumajandustoodang (bilansis)</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(müüdud piim, teravili, raps ja muu taimekasvatuse toodang)</a:t>
            </a:r>
          </a:p>
        </p:txBody>
      </p:sp>
    </p:spTree>
    <p:extLst>
      <p:ext uri="{BB962C8B-B14F-4D97-AF65-F5344CB8AC3E}">
        <p14:creationId xmlns:p14="http://schemas.microsoft.com/office/powerpoint/2010/main" val="35427036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F9E255E-CB81-65FE-5D18-D24A497DB21A}"/>
              </a:ext>
            </a:extLst>
          </p:cNvPr>
          <p:cNvSpPr>
            <a:spLocks noGrp="1"/>
          </p:cNvSpPr>
          <p:nvPr>
            <p:ph type="title"/>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Sisu kohatäide 2">
            <a:extLst>
              <a:ext uri="{FF2B5EF4-FFF2-40B4-BE49-F238E27FC236}">
                <a16:creationId xmlns:a16="http://schemas.microsoft.com/office/drawing/2014/main" id="{948444EB-8820-CF80-F373-0A0866221B27}"/>
              </a:ext>
            </a:extLst>
          </p:cNvPr>
          <p:cNvSpPr>
            <a:spLocks noGrp="1"/>
          </p:cNvSpPr>
          <p:nvPr>
            <p:ph idx="1"/>
          </p:nvPr>
        </p:nvSpPr>
        <p:spPr/>
        <p:txBody>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Põllumajandustoodang </a:t>
            </a:r>
            <a:r>
              <a:rPr lang="et-EE" sz="2000" dirty="0" err="1">
                <a:latin typeface="Tahoma" panose="020B0604030504040204" pitchFamily="34" charset="0"/>
                <a:ea typeface="Tahoma" panose="020B0604030504040204" pitchFamily="34" charset="0"/>
                <a:cs typeface="Tahoma" panose="020B0604030504040204" pitchFamily="34" charset="0"/>
              </a:rPr>
              <a:t>sisekäibeks</a:t>
            </a:r>
            <a:r>
              <a:rPr lang="et-EE" sz="2000" dirty="0">
                <a:latin typeface="Tahoma" panose="020B0604030504040204" pitchFamily="34" charset="0"/>
                <a:ea typeface="Tahoma" panose="020B0604030504040204" pitchFamily="34" charset="0"/>
                <a:cs typeface="Tahoma" panose="020B0604030504040204" pitchFamily="34" charset="0"/>
              </a:rPr>
              <a:t>:</a:t>
            </a:r>
          </a:p>
          <a:p>
            <a:r>
              <a:rPr lang="et-EE" sz="2000" dirty="0">
                <a:latin typeface="Tahoma" panose="020B0604030504040204" pitchFamily="34" charset="0"/>
                <a:ea typeface="Tahoma" panose="020B0604030504040204" pitchFamily="34" charset="0"/>
                <a:cs typeface="Tahoma" panose="020B0604030504040204" pitchFamily="34" charset="0"/>
              </a:rPr>
              <a:t>D  </a:t>
            </a:r>
            <a:r>
              <a:rPr lang="et-EE" sz="2000" dirty="0" err="1">
                <a:latin typeface="Tahoma" panose="020B0604030504040204" pitchFamily="34" charset="0"/>
                <a:ea typeface="Tahoma" panose="020B0604030504040204" pitchFamily="34" charset="0"/>
                <a:cs typeface="Tahoma" panose="020B0604030504040204" pitchFamily="34" charset="0"/>
              </a:rPr>
              <a:t>sisekäibe</a:t>
            </a:r>
            <a:r>
              <a:rPr lang="et-EE" sz="2000" dirty="0">
                <a:latin typeface="Tahoma" panose="020B0604030504040204" pitchFamily="34" charset="0"/>
                <a:ea typeface="Tahoma" panose="020B0604030504040204" pitchFamily="34" charset="0"/>
                <a:cs typeface="Tahoma" panose="020B0604030504040204" pitchFamily="34" charset="0"/>
              </a:rPr>
              <a:t> kulud (kasumiaruandes)</a:t>
            </a:r>
          </a:p>
          <a:p>
            <a:r>
              <a:rPr lang="et-EE" sz="2000" dirty="0">
                <a:latin typeface="Tahoma" panose="020B0604030504040204" pitchFamily="34" charset="0"/>
                <a:ea typeface="Tahoma" panose="020B0604030504040204" pitchFamily="34" charset="0"/>
                <a:cs typeface="Tahoma" panose="020B0604030504040204" pitchFamily="34" charset="0"/>
              </a:rPr>
              <a:t>K  põllumajandustoodang (bilansis)</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(omatoodetud söötade ja seemnete kuluks kandmine, piima söödaks kandmine, sõnniku kuluks kandmine, oma teravilja jõusöödaks kandmine).</a:t>
            </a:r>
          </a:p>
          <a:p>
            <a:endParaRPr lang="et-EE" dirty="0"/>
          </a:p>
        </p:txBody>
      </p:sp>
    </p:spTree>
    <p:extLst>
      <p:ext uri="{BB962C8B-B14F-4D97-AF65-F5344CB8AC3E}">
        <p14:creationId xmlns:p14="http://schemas.microsoft.com/office/powerpoint/2010/main" val="6842028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7BC7F-1041-4490-9293-7C4682018303}"/>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Kasum (kahjum) bioloogilistelt varadelt</a:t>
            </a:r>
          </a:p>
        </p:txBody>
      </p:sp>
      <p:sp>
        <p:nvSpPr>
          <p:cNvPr id="3" name="Content Placeholder 2">
            <a:extLst>
              <a:ext uri="{FF2B5EF4-FFF2-40B4-BE49-F238E27FC236}">
                <a16:creationId xmlns:a16="http://schemas.microsoft.com/office/drawing/2014/main" id="{7A8FD44B-F371-4ABE-8E71-2D1067962BD2}"/>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Antud kirjel kajastuvad bioloogiliste varade esmasest õiglases väärtuses arvelevõtmisest ja hilisemast õiglase väärtuse muutusest tulenevad kasumid ja kahjumid:</a:t>
            </a:r>
          </a:p>
          <a:p>
            <a:r>
              <a:rPr lang="et-EE" sz="2000" dirty="0">
                <a:latin typeface="Tahoma" panose="020B0604030504040204" pitchFamily="34" charset="0"/>
                <a:ea typeface="Tahoma" panose="020B0604030504040204" pitchFamily="34" charset="0"/>
                <a:cs typeface="Tahoma" panose="020B0604030504040204" pitchFamily="34" charset="0"/>
              </a:rPr>
              <a:t>loomade kaaluiive, </a:t>
            </a:r>
          </a:p>
          <a:p>
            <a:r>
              <a:rPr lang="et-EE" sz="2000" dirty="0">
                <a:latin typeface="Tahoma" panose="020B0604030504040204" pitchFamily="34" charset="0"/>
                <a:ea typeface="Tahoma" panose="020B0604030504040204" pitchFamily="34" charset="0"/>
                <a:cs typeface="Tahoma" panose="020B0604030504040204" pitchFamily="34" charset="0"/>
              </a:rPr>
              <a:t>juurdesünd,</a:t>
            </a:r>
          </a:p>
          <a:p>
            <a:r>
              <a:rPr lang="et-EE" sz="2000" dirty="0">
                <a:latin typeface="Tahoma" panose="020B0604030504040204" pitchFamily="34" charset="0"/>
                <a:ea typeface="Tahoma" panose="020B0604030504040204" pitchFamily="34" charset="0"/>
                <a:cs typeface="Tahoma" panose="020B0604030504040204" pitchFamily="34" charset="0"/>
              </a:rPr>
              <a:t>taliviljade kulud</a:t>
            </a:r>
          </a:p>
          <a:p>
            <a:r>
              <a:rPr lang="et-EE" sz="2000" dirty="0">
                <a:latin typeface="Tahoma" panose="020B0604030504040204" pitchFamily="34" charset="0"/>
                <a:ea typeface="Tahoma" panose="020B0604030504040204" pitchFamily="34" charset="0"/>
                <a:cs typeface="Tahoma" panose="020B0604030504040204" pitchFamily="34" charset="0"/>
              </a:rPr>
              <a:t>põldheina allakülv järgmise aasta saagiks.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Samas arvestatakse ka müüdud bioloogilise vara maksumust, müüdud noorloomade ja põhikarja maksumust ning kahjumit bioloogilise vara väärtuse langusest, noorloomade ja põhikarja loomade hukkumist.</a:t>
            </a:r>
          </a:p>
          <a:p>
            <a:pPr marL="0" indent="0">
              <a:buNone/>
            </a:pPr>
            <a:r>
              <a:rPr lang="sv-SE" sz="2000" dirty="0">
                <a:latin typeface="Tahoma" panose="020B0604030504040204" pitchFamily="34" charset="0"/>
                <a:ea typeface="Tahoma" panose="020B0604030504040204" pitchFamily="34" charset="0"/>
                <a:cs typeface="Tahoma" panose="020B0604030504040204" pitchFamily="34" charset="0"/>
              </a:rPr>
              <a:t>D: Bioloogilised varad (taliviljakülv)	</a:t>
            </a:r>
          </a:p>
          <a:p>
            <a:pPr marL="0" indent="0">
              <a:buNone/>
            </a:pPr>
            <a:r>
              <a:rPr lang="sv-SE" sz="2000" dirty="0">
                <a:latin typeface="Tahoma" panose="020B0604030504040204" pitchFamily="34" charset="0"/>
                <a:ea typeface="Tahoma" panose="020B0604030504040204" pitchFamily="34" charset="0"/>
                <a:cs typeface="Tahoma" panose="020B0604030504040204" pitchFamily="34" charset="0"/>
              </a:rPr>
              <a:t>K: Kasum bioloogilistelt varadelt</a:t>
            </a:r>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938650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3B9CE-6C7C-45BE-BB1B-41359A2069CE}"/>
              </a:ext>
            </a:extLst>
          </p:cNvPr>
          <p:cNvSpPr>
            <a:spLocks noGrp="1"/>
          </p:cNvSpPr>
          <p:nvPr>
            <p:ph type="title"/>
          </p:nvPr>
        </p:nvSpPr>
        <p:spPr/>
        <p:txBody>
          <a:bodyPr>
            <a:normAutofit/>
          </a:bodyPr>
          <a:lstStyle/>
          <a:p>
            <a:r>
              <a:rPr lang="fi-FI" sz="2400" b="1" dirty="0">
                <a:latin typeface="Tahoma" panose="020B0604030504040204" pitchFamily="34" charset="0"/>
                <a:ea typeface="Tahoma" panose="020B0604030504040204" pitchFamily="34" charset="0"/>
                <a:cs typeface="Tahoma" panose="020B0604030504040204" pitchFamily="34" charset="0"/>
              </a:rPr>
              <a:t>Valmis- ja lõpetamata toodangu varude jääkide muutus</a:t>
            </a:r>
            <a:endParaRPr lang="et-EE"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8033C757-53CA-4B6B-AC3D-C3D5668A84E9}"/>
              </a:ext>
            </a:extLst>
          </p:cNvPr>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Lõpetamata toodang on toodang</a:t>
            </a:r>
            <a:r>
              <a:rPr lang="et-EE" sz="2000" dirty="0">
                <a:latin typeface="Tahoma" panose="020B0604030504040204" pitchFamily="34" charset="0"/>
                <a:ea typeface="Tahoma" panose="020B0604030504040204" pitchFamily="34" charset="0"/>
                <a:cs typeface="Tahoma" panose="020B0604030504040204" pitchFamily="34" charset="0"/>
              </a:rPr>
              <a:t>, mille jaoks on kulutused juba tehtud, kuid valmistoodangut veel tekkinud ei ole. </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Valmistoodang on ettevõtte enda poolt valmistatud </a:t>
            </a:r>
            <a:r>
              <a:rPr lang="et-EE" sz="2000" dirty="0">
                <a:latin typeface="Tahoma" panose="020B0604030504040204" pitchFamily="34" charset="0"/>
                <a:ea typeface="Tahoma" panose="020B0604030504040204" pitchFamily="34" charset="0"/>
                <a:cs typeface="Tahoma" panose="020B0604030504040204" pitchFamily="34" charset="0"/>
              </a:rPr>
              <a:t>ja kas müügiks või ettevõttesiseseks kasutamiseks lattu arvele võetud toodang. Põllumajandusettevõttes võib selliseks toodanguks olla näiteks oma viljast toodetud söödajahu. </a:t>
            </a:r>
          </a:p>
          <a:p>
            <a:r>
              <a:rPr lang="et-EE" sz="2000" dirty="0">
                <a:latin typeface="Tahoma" panose="020B0604030504040204" pitchFamily="34" charset="0"/>
                <a:ea typeface="Tahoma" panose="020B0604030504040204" pitchFamily="34" charset="0"/>
                <a:cs typeface="Tahoma" panose="020B0604030504040204" pitchFamily="34" charset="0"/>
              </a:rPr>
              <a:t>Kui valmis- ja lõpetamata toodang võetakse bilansis varudena arvele, tuleb tulude ja kulude vastavuse printsiibi tagamiseks samad summad näidata ka kasumiaruandes ettevõtte kuludena. </a:t>
            </a:r>
          </a:p>
          <a:p>
            <a:r>
              <a:rPr lang="et-EE" sz="2000" dirty="0">
                <a:latin typeface="Tahoma" panose="020B0604030504040204" pitchFamily="34" charset="0"/>
                <a:ea typeface="Tahoma" panose="020B0604030504040204" pitchFamily="34" charset="0"/>
                <a:cs typeface="Tahoma" panose="020B0604030504040204" pitchFamily="34" charset="0"/>
              </a:rPr>
              <a:t>Valmis-ja lõpetamata toodangu varude jääkide muutuse kajastamisel näidatakse jääkide vähenemist kuluna ning jääkide suurenemist kulude vähendusena („negatiivse kuluna“).</a:t>
            </a:r>
          </a:p>
          <a:p>
            <a:endParaRPr lang="et-EE" sz="2000" dirty="0">
              <a:latin typeface="Tahoma" panose="020B0604030504040204" pitchFamily="34" charset="0"/>
              <a:ea typeface="Tahoma" panose="020B0604030504040204" pitchFamily="34" charset="0"/>
              <a:cs typeface="Tahoma" panose="020B0604030504040204" pitchFamily="34" charset="0"/>
            </a:endParaRPr>
          </a:p>
          <a:p>
            <a:endParaRPr lang="et-EE" dirty="0"/>
          </a:p>
        </p:txBody>
      </p:sp>
    </p:spTree>
    <p:extLst>
      <p:ext uri="{BB962C8B-B14F-4D97-AF65-F5344CB8AC3E}">
        <p14:creationId xmlns:p14="http://schemas.microsoft.com/office/powerpoint/2010/main" val="4091292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10193-ED3A-43E3-BD1B-002846ADD53B}"/>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Näited</a:t>
            </a:r>
          </a:p>
        </p:txBody>
      </p:sp>
      <p:sp>
        <p:nvSpPr>
          <p:cNvPr id="3" name="Content Placeholder 2">
            <a:extLst>
              <a:ext uri="{FF2B5EF4-FFF2-40B4-BE49-F238E27FC236}">
                <a16:creationId xmlns:a16="http://schemas.microsoft.com/office/drawing/2014/main" id="{9C95191E-08B3-4815-9033-CE359F964751}"/>
              </a:ext>
            </a:extLst>
          </p:cNvPr>
          <p:cNvSpPr>
            <a:spLocks noGrp="1"/>
          </p:cNvSpPr>
          <p:nvPr>
            <p:ph idx="1"/>
          </p:nvPr>
        </p:nvSpPr>
        <p:spPr/>
        <p:txBody>
          <a:bodyPr>
            <a:normAutofit fontScale="92500" lnSpcReduction="10000"/>
          </a:bodyPr>
          <a:lstStyle/>
          <a:p>
            <a:pPr marL="0" indent="0">
              <a:buNone/>
            </a:pPr>
            <a:r>
              <a:rPr lang="et-EE" sz="2200" b="1" dirty="0">
                <a:latin typeface="Tahoma" panose="020B0604030504040204" pitchFamily="34" charset="0"/>
                <a:ea typeface="Tahoma" panose="020B0604030504040204" pitchFamily="34" charset="0"/>
                <a:cs typeface="Tahoma" panose="020B0604030504040204" pitchFamily="34" charset="0"/>
              </a:rPr>
              <a:t>Sügiskünd arvele </a:t>
            </a:r>
            <a:r>
              <a:rPr lang="et-EE" sz="2200" dirty="0">
                <a:latin typeface="Tahoma" panose="020B0604030504040204" pitchFamily="34" charset="0"/>
                <a:ea typeface="Tahoma" panose="020B0604030504040204" pitchFamily="34" charset="0"/>
                <a:cs typeface="Tahoma" panose="020B0604030504040204" pitchFamily="34" charset="0"/>
              </a:rPr>
              <a:t>(lõpetamata toodang)</a:t>
            </a:r>
          </a:p>
          <a:p>
            <a:r>
              <a:rPr lang="et-EE" sz="2200" dirty="0">
                <a:latin typeface="Tahoma" panose="020B0604030504040204" pitchFamily="34" charset="0"/>
                <a:ea typeface="Tahoma" panose="020B0604030504040204" pitchFamily="34" charset="0"/>
                <a:cs typeface="Tahoma" panose="020B0604030504040204" pitchFamily="34" charset="0"/>
              </a:rPr>
              <a:t>D: Sügiskünd				</a:t>
            </a:r>
          </a:p>
          <a:p>
            <a:r>
              <a:rPr lang="et-EE" sz="2200" dirty="0">
                <a:latin typeface="Tahoma" panose="020B0604030504040204" pitchFamily="34" charset="0"/>
                <a:ea typeface="Tahoma" panose="020B0604030504040204" pitchFamily="34" charset="0"/>
                <a:cs typeface="Tahoma" panose="020B0604030504040204" pitchFamily="34" charset="0"/>
              </a:rPr>
              <a:t>K: Sügiskünd järgmise aasta saagiks	</a:t>
            </a: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(Valmis- ja lõpetamata toodangu varude jääkide muutus)</a:t>
            </a:r>
          </a:p>
          <a:p>
            <a:pPr marL="0" indent="0">
              <a:buNone/>
            </a:pPr>
            <a:r>
              <a:rPr lang="et-EE" sz="2200" b="1" dirty="0">
                <a:latin typeface="Tahoma" panose="020B0604030504040204" pitchFamily="34" charset="0"/>
                <a:ea typeface="Tahoma" panose="020B0604030504040204" pitchFamily="34" charset="0"/>
                <a:cs typeface="Tahoma" panose="020B0604030504040204" pitchFamily="34" charset="0"/>
              </a:rPr>
              <a:t>Omatoodetud jahu arvele </a:t>
            </a:r>
            <a:r>
              <a:rPr lang="et-EE" sz="2200" dirty="0">
                <a:latin typeface="Tahoma" panose="020B0604030504040204" pitchFamily="34" charset="0"/>
                <a:ea typeface="Tahoma" panose="020B0604030504040204" pitchFamily="34" charset="0"/>
                <a:cs typeface="Tahoma" panose="020B0604030504040204" pitchFamily="34" charset="0"/>
              </a:rPr>
              <a:t>(valmistoodang):</a:t>
            </a:r>
          </a:p>
          <a:p>
            <a:r>
              <a:rPr lang="et-EE" sz="2200" dirty="0">
                <a:latin typeface="Tahoma" panose="020B0604030504040204" pitchFamily="34" charset="0"/>
                <a:ea typeface="Tahoma" panose="020B0604030504040204" pitchFamily="34" charset="0"/>
                <a:cs typeface="Tahoma" panose="020B0604030504040204" pitchFamily="34" charset="0"/>
              </a:rPr>
              <a:t>D: Omatoodetud söödajahu	</a:t>
            </a:r>
          </a:p>
          <a:p>
            <a:r>
              <a:rPr lang="et-EE" sz="2200" dirty="0">
                <a:latin typeface="Tahoma" panose="020B0604030504040204" pitchFamily="34" charset="0"/>
                <a:ea typeface="Tahoma" panose="020B0604030504040204" pitchFamily="34" charset="0"/>
                <a:cs typeface="Tahoma" panose="020B0604030504040204" pitchFamily="34" charset="0"/>
              </a:rPr>
              <a:t>K: Omatoodetud jahu arvele	</a:t>
            </a: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(Valmis- ja lõpetamata toodangu varude jääkide muutus)</a:t>
            </a:r>
          </a:p>
          <a:p>
            <a:pPr marL="0" indent="0">
              <a:buNone/>
            </a:pPr>
            <a:r>
              <a:rPr lang="et-EE" sz="2200" b="1" dirty="0">
                <a:latin typeface="Tahoma" panose="020B0604030504040204" pitchFamily="34" charset="0"/>
                <a:ea typeface="Tahoma" panose="020B0604030504040204" pitchFamily="34" charset="0"/>
                <a:cs typeface="Tahoma" panose="020B0604030504040204" pitchFamily="34" charset="0"/>
              </a:rPr>
              <a:t>Jahu söödaks</a:t>
            </a:r>
            <a:r>
              <a:rPr lang="et-EE" sz="2200" dirty="0">
                <a:latin typeface="Tahoma" panose="020B0604030504040204" pitchFamily="34" charset="0"/>
                <a:ea typeface="Tahoma" panose="020B0604030504040204" pitchFamily="34" charset="0"/>
                <a:cs typeface="Tahoma" panose="020B0604030504040204" pitchFamily="34" charset="0"/>
              </a:rPr>
              <a:t>:</a:t>
            </a:r>
          </a:p>
          <a:p>
            <a:r>
              <a:rPr lang="et-EE" sz="2200" dirty="0">
                <a:latin typeface="Tahoma" panose="020B0604030504040204" pitchFamily="34" charset="0"/>
                <a:ea typeface="Tahoma" panose="020B0604030504040204" pitchFamily="34" charset="0"/>
                <a:cs typeface="Tahoma" panose="020B0604030504040204" pitchFamily="34" charset="0"/>
              </a:rPr>
              <a:t>D: Oma jahu söödakuluks	(Valmis- ja lõpetamata toodangu varude jääkide muutus)</a:t>
            </a:r>
          </a:p>
          <a:p>
            <a:r>
              <a:rPr lang="et-EE" sz="2200" dirty="0">
                <a:latin typeface="Tahoma" panose="020B0604030504040204" pitchFamily="34" charset="0"/>
                <a:ea typeface="Tahoma" panose="020B0604030504040204" pitchFamily="34" charset="0"/>
                <a:cs typeface="Tahoma" panose="020B0604030504040204" pitchFamily="34" charset="0"/>
              </a:rPr>
              <a:t>K: Omatoodetud söödajahu</a:t>
            </a:r>
          </a:p>
          <a:p>
            <a:endParaRPr lang="et-EE" dirty="0"/>
          </a:p>
        </p:txBody>
      </p:sp>
    </p:spTree>
    <p:extLst>
      <p:ext uri="{BB962C8B-B14F-4D97-AF65-F5344CB8AC3E}">
        <p14:creationId xmlns:p14="http://schemas.microsoft.com/office/powerpoint/2010/main" val="34203374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DA8D5-6A43-48C4-90E3-650A9FF75CF1}"/>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L</a:t>
            </a:r>
            <a:r>
              <a:rPr lang="fi-FI" sz="2400" b="1" dirty="0">
                <a:latin typeface="Tahoma" panose="020B0604030504040204" pitchFamily="34" charset="0"/>
                <a:ea typeface="Tahoma" panose="020B0604030504040204" pitchFamily="34" charset="0"/>
                <a:cs typeface="Tahoma" panose="020B0604030504040204" pitchFamily="34" charset="0"/>
              </a:rPr>
              <a:t>õpetamata tootmise kulude arvestus</a:t>
            </a:r>
            <a:endParaRPr lang="et-EE"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B1A83821-269D-4FB1-A4DA-E9043CB3724B}"/>
              </a:ext>
            </a:extLst>
          </p:cNvPr>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Majandusliku otstarbe ja sisu järgi </a:t>
            </a:r>
            <a:r>
              <a:rPr lang="et-EE" sz="2000" dirty="0">
                <a:latin typeface="Tahoma" panose="020B0604030504040204" pitchFamily="34" charset="0"/>
                <a:ea typeface="Tahoma" panose="020B0604030504040204" pitchFamily="34" charset="0"/>
                <a:cs typeface="Tahoma" panose="020B0604030504040204" pitchFamily="34" charset="0"/>
              </a:rPr>
              <a:t>jagunevad põllumajandussaaduste tootmiskulud </a:t>
            </a:r>
            <a:r>
              <a:rPr lang="et-EE" sz="2000" b="1" dirty="0">
                <a:latin typeface="Tahoma" panose="020B0604030504040204" pitchFamily="34" charset="0"/>
                <a:ea typeface="Tahoma" panose="020B0604030504040204" pitchFamily="34" charset="0"/>
                <a:cs typeface="Tahoma" panose="020B0604030504040204" pitchFamily="34" charset="0"/>
              </a:rPr>
              <a:t>lõpetamata tootmise kuludeks ja jooksva aasta kuludeks</a:t>
            </a:r>
            <a:r>
              <a:rPr lang="et-EE" sz="2000" dirty="0">
                <a:latin typeface="Tahoma" panose="020B0604030504040204" pitchFamily="34" charset="0"/>
                <a:ea typeface="Tahoma" panose="020B0604030504040204" pitchFamily="34" charset="0"/>
                <a:cs typeface="Tahoma" panose="020B0604030504040204" pitchFamily="34" charset="0"/>
              </a:rPr>
              <a:t>. </a:t>
            </a:r>
          </a:p>
          <a:p>
            <a:r>
              <a:rPr lang="et-EE" sz="2000" dirty="0">
                <a:latin typeface="Tahoma" panose="020B0604030504040204" pitchFamily="34" charset="0"/>
                <a:ea typeface="Tahoma" panose="020B0604030504040204" pitchFamily="34" charset="0"/>
                <a:cs typeface="Tahoma" panose="020B0604030504040204" pitchFamily="34" charset="0"/>
              </a:rPr>
              <a:t>Lõpetamata tootmise mõiste sisu seisneb selles, et materjalid on kas tootmisprotsessi käigus juba ära tarvitatud või tarvitatakse ära, kuid valmistoodangu loomise protsess ei ole veel lõpule jõudnud – toodang ei ole veel läbinud kõiki valmistamise etappe. </a:t>
            </a:r>
          </a:p>
          <a:p>
            <a:r>
              <a:rPr lang="et-EE" sz="2000" dirty="0">
                <a:latin typeface="Tahoma" panose="020B0604030504040204" pitchFamily="34" charset="0"/>
                <a:ea typeface="Tahoma" panose="020B0604030504040204" pitchFamily="34" charset="0"/>
                <a:cs typeface="Tahoma" panose="020B0604030504040204" pitchFamily="34" charset="0"/>
              </a:rPr>
              <a:t>Värskelt loodud valmistoodang ei ole veel tekkinud.</a:t>
            </a:r>
          </a:p>
          <a:p>
            <a:r>
              <a:rPr lang="et-EE" sz="2000" dirty="0">
                <a:latin typeface="Tahoma" panose="020B0604030504040204" pitchFamily="34" charset="0"/>
                <a:ea typeface="Tahoma" panose="020B0604030504040204" pitchFamily="34" charset="0"/>
                <a:cs typeface="Tahoma" panose="020B0604030504040204" pitchFamily="34" charset="0"/>
              </a:rPr>
              <a:t>Materjalide ja lõpetamata toodangu sisuline vahe seisneb selles, et olles muutunud lõpetamata toodanguks, on materjalid ettevõtja töötajate kaasabil teisenenud.</a:t>
            </a:r>
          </a:p>
          <a:p>
            <a:r>
              <a:rPr lang="et-EE" sz="2000" dirty="0">
                <a:latin typeface="Tahoma" panose="020B0604030504040204" pitchFamily="34" charset="0"/>
                <a:ea typeface="Tahoma" panose="020B0604030504040204" pitchFamily="34" charset="0"/>
                <a:cs typeface="Tahoma" panose="020B0604030504040204" pitchFamily="34" charset="0"/>
              </a:rPr>
              <a:t>Lõpetamata tootmise kuludena võetakse bilansis arvele kõik eelmistel perioodidel ettetehtud kulutused ─ kulutused sügisesele mullaharimisele, karja- ja rohumaade rajamisele jne.</a:t>
            </a:r>
          </a:p>
          <a:p>
            <a:r>
              <a:rPr lang="et-EE" sz="2000" dirty="0">
                <a:latin typeface="Tahoma" panose="020B0604030504040204" pitchFamily="34" charset="0"/>
                <a:ea typeface="Tahoma" panose="020B0604030504040204" pitchFamily="34" charset="0"/>
                <a:cs typeface="Tahoma" panose="020B0604030504040204" pitchFamily="34" charset="0"/>
              </a:rPr>
              <a:t>Pikaajaliste kultuuride (kultuurkarja- ja heinamaad) kulusid võib kanda jooksva perioodi kuludesse osade kaupa nende kasutusea jooksul.</a:t>
            </a:r>
          </a:p>
        </p:txBody>
      </p:sp>
    </p:spTree>
    <p:extLst>
      <p:ext uri="{BB962C8B-B14F-4D97-AF65-F5344CB8AC3E}">
        <p14:creationId xmlns:p14="http://schemas.microsoft.com/office/powerpoint/2010/main" val="15143613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72A66-6447-4932-854B-6C5D030F7F1B}"/>
              </a:ext>
            </a:extLst>
          </p:cNvPr>
          <p:cNvSpPr>
            <a:spLocks noGrp="1"/>
          </p:cNvSpPr>
          <p:nvPr>
            <p:ph type="title"/>
          </p:nvPr>
        </p:nvSpPr>
        <p:spPr/>
        <p:txBody>
          <a:bodyPr>
            <a:normAutofit/>
          </a:bodyPr>
          <a:lstStyle/>
          <a:p>
            <a:r>
              <a:rPr lang="fi-FI" sz="2400" b="1" dirty="0">
                <a:latin typeface="Tahoma" panose="020B0604030504040204" pitchFamily="34" charset="0"/>
                <a:ea typeface="Tahoma" panose="020B0604030504040204" pitchFamily="34" charset="0"/>
                <a:cs typeface="Tahoma" panose="020B0604030504040204" pitchFamily="34" charset="0"/>
              </a:rPr>
              <a:t>Kapitaliseeritud väljaminekud oma tarbeks põhivara valmistamisel</a:t>
            </a:r>
            <a:endParaRPr lang="et-EE"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CFA45A38-1067-46D5-8195-1063665E3012}"/>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Materjalid ja teenused, mida on kasutatud põhivarade valmistamiseks ning mis on kajastatud mõnel teisel kasumiaruande kirjel kuluna, kajastatakse sellel kirjel kulude vähendusena (“negatiivse kuluna”). Kui ettevõttes valmistatav vara vastab põhivara bilansis kajastamise kriteeriumitele, võetakse see algselt arvele  soetusmaksumuses, mis koosneb:</a:t>
            </a:r>
          </a:p>
          <a:p>
            <a:r>
              <a:rPr lang="et-EE" sz="2000" dirty="0">
                <a:latin typeface="Tahoma" panose="020B0604030504040204" pitchFamily="34" charset="0"/>
                <a:ea typeface="Tahoma" panose="020B0604030504040204" pitchFamily="34" charset="0"/>
                <a:cs typeface="Tahoma" panose="020B0604030504040204" pitchFamily="34" charset="0"/>
              </a:rPr>
              <a:t>ostuhinnast (k.a tollimaks ja muud mittetagastatavad maksud); </a:t>
            </a:r>
          </a:p>
          <a:p>
            <a:r>
              <a:rPr lang="et-EE" sz="2000" dirty="0">
                <a:latin typeface="Tahoma" panose="020B0604030504040204" pitchFamily="34" charset="0"/>
                <a:ea typeface="Tahoma" panose="020B0604030504040204" pitchFamily="34" charset="0"/>
                <a:cs typeface="Tahoma" panose="020B0604030504040204" pitchFamily="34" charset="0"/>
              </a:rPr>
              <a:t>soetamisega otseselt seotud kulutustest.</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Kui ettevõte ise loob mingisugust vara,  mis vastab materiaalse põhivara tunnustele nii hinna kui ka kasutusaja poolest, on ettevõtte finantsseisundi õiglasema kajastamise seisukohast otstarbekas see põhivarana arvele võtta.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Materiaalsele põhivarale määratakse kasulik eluiga ja see amortiseeritakse kuluks kasuliku eluea jooksul.</a:t>
            </a:r>
          </a:p>
        </p:txBody>
      </p:sp>
    </p:spTree>
    <p:extLst>
      <p:ext uri="{BB962C8B-B14F-4D97-AF65-F5344CB8AC3E}">
        <p14:creationId xmlns:p14="http://schemas.microsoft.com/office/powerpoint/2010/main" val="437731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ED3114E-3550-BF73-8CDE-6678CE5F80ED}"/>
              </a:ext>
            </a:extLst>
          </p:cNvPr>
          <p:cNvSpPr>
            <a:spLocks noGrp="1"/>
          </p:cNvSpPr>
          <p:nvPr>
            <p:ph type="title"/>
          </p:nvPr>
        </p:nvSpPr>
        <p:spPr/>
        <p:txBody>
          <a:bodyPr>
            <a:normAutofit/>
          </a:bodyPr>
          <a:lstStyle/>
          <a:p>
            <a:r>
              <a:rPr lang="et-EE" sz="2400" b="1" dirty="0">
                <a:highlight>
                  <a:srgbClr val="FFFF00"/>
                </a:highlight>
                <a:latin typeface="Tahoma" panose="020B0604030504040204" pitchFamily="34" charset="0"/>
                <a:ea typeface="Tahoma" panose="020B0604030504040204" pitchFamily="34" charset="0"/>
                <a:cs typeface="Tahoma" panose="020B0604030504040204" pitchFamily="34" charset="0"/>
              </a:rPr>
              <a:t>S</a:t>
            </a:r>
            <a:r>
              <a:rPr lang="et-EE" sz="2400" b="1" dirty="0">
                <a:latin typeface="Tahoma" panose="020B0604030504040204" pitchFamily="34" charset="0"/>
                <a:ea typeface="Tahoma" panose="020B0604030504040204" pitchFamily="34" charset="0"/>
                <a:cs typeface="Tahoma" panose="020B0604030504040204" pitchFamily="34" charset="0"/>
              </a:rPr>
              <a:t>issejuhatus</a:t>
            </a:r>
          </a:p>
        </p:txBody>
      </p:sp>
      <p:sp>
        <p:nvSpPr>
          <p:cNvPr id="3" name="Sisu kohatäide 2">
            <a:extLst>
              <a:ext uri="{FF2B5EF4-FFF2-40B4-BE49-F238E27FC236}">
                <a16:creationId xmlns:a16="http://schemas.microsoft.com/office/drawing/2014/main" id="{2D6A6B9A-E2C0-1B92-FB0A-C416E6B1F01D}"/>
              </a:ext>
            </a:extLst>
          </p:cNvPr>
          <p:cNvSpPr>
            <a:spLocks noGrp="1"/>
          </p:cNvSpPr>
          <p:nvPr>
            <p:ph idx="1"/>
          </p:nvPr>
        </p:nvSpPr>
        <p:spPr/>
        <p:txBody>
          <a:bodyPr>
            <a:normAutofit/>
          </a:bodyPr>
          <a:lstStyle/>
          <a:p>
            <a:r>
              <a:rPr lang="et-EE" sz="2000" dirty="0">
                <a:latin typeface="Tahoma" panose="020B0604030504040204" pitchFamily="34" charset="0"/>
                <a:ea typeface="Tahoma" panose="020B0604030504040204" pitchFamily="34" charset="0"/>
                <a:cs typeface="Tahoma" panose="020B0604030504040204" pitchFamily="34" charset="0"/>
              </a:rPr>
              <a:t>Raamatupidamise seaduse kohaselt </a:t>
            </a:r>
            <a:r>
              <a:rPr lang="et-EE" sz="2000" b="1" dirty="0">
                <a:latin typeface="Tahoma" panose="020B0604030504040204" pitchFamily="34" charset="0"/>
                <a:ea typeface="Tahoma" panose="020B0604030504040204" pitchFamily="34" charset="0"/>
                <a:cs typeface="Tahoma" panose="020B0604030504040204" pitchFamily="34" charset="0"/>
              </a:rPr>
              <a:t>peab raamatupidamine ettevõttes olema korraldatud </a:t>
            </a:r>
            <a:r>
              <a:rPr lang="et-EE" sz="2000" dirty="0">
                <a:latin typeface="Tahoma" panose="020B0604030504040204" pitchFamily="34" charset="0"/>
                <a:ea typeface="Tahoma" panose="020B0604030504040204" pitchFamily="34" charset="0"/>
                <a:cs typeface="Tahoma" panose="020B0604030504040204" pitchFamily="34" charset="0"/>
              </a:rPr>
              <a:t>nii, et majandusinfo tarbijatele oleks tagatud aktuaalse, olulise, objektiivse ja võrreldava informatsiooni saamine ettevõtte finantsseisundist ja -tulemusest ning rahavoogudest.</a:t>
            </a:r>
          </a:p>
          <a:p>
            <a:r>
              <a:rPr lang="et-EE" sz="2000" dirty="0">
                <a:latin typeface="Tahoma" panose="020B0604030504040204" pitchFamily="34" charset="0"/>
                <a:ea typeface="Tahoma" panose="020B0604030504040204" pitchFamily="34" charset="0"/>
                <a:cs typeface="Tahoma" panose="020B0604030504040204" pitchFamily="34" charset="0"/>
              </a:rPr>
              <a:t>Niisuguse informatsiooni tagamiseks peab raamatupidamine olema korraldatud vastavuses üldtuntud põhimõtete ning kindlate reeglitega.</a:t>
            </a:r>
          </a:p>
          <a:p>
            <a:r>
              <a:rPr lang="et-EE" sz="2000" dirty="0">
                <a:latin typeface="Tahoma" panose="020B0604030504040204" pitchFamily="34" charset="0"/>
                <a:ea typeface="Tahoma" panose="020B0604030504040204" pitchFamily="34" charset="0"/>
                <a:cs typeface="Tahoma" panose="020B0604030504040204" pitchFamily="34" charset="0"/>
              </a:rPr>
              <a:t>Seega tuleb bioloogilise vara kajastamiseks raamatupidamises ja aruandluses kindlaks määrata reeglid vara esmaseks arvele võtmiseks, edasiseks kajastamiseks ning kajastamise lõpetamiseks.</a:t>
            </a:r>
          </a:p>
          <a:p>
            <a:r>
              <a:rPr lang="et-EE" sz="2000" dirty="0">
                <a:latin typeface="Tahoma" panose="020B0604030504040204" pitchFamily="34" charset="0"/>
                <a:ea typeface="Tahoma" panose="020B0604030504040204" pitchFamily="34" charset="0"/>
                <a:cs typeface="Tahoma" panose="020B0604030504040204" pitchFamily="34" charset="0"/>
              </a:rPr>
              <a:t>Valitud arvestuspõhimõtted mõjutavad ettevõtte kulusid, bioloogiliste varade maksumust ja aruandeaasta majandustegevuse tulemit.</a:t>
            </a:r>
          </a:p>
        </p:txBody>
      </p:sp>
    </p:spTree>
    <p:extLst>
      <p:ext uri="{BB962C8B-B14F-4D97-AF65-F5344CB8AC3E}">
        <p14:creationId xmlns:p14="http://schemas.microsoft.com/office/powerpoint/2010/main" val="16762907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60E53-C810-43D9-B72F-8275FBBCB8D8}"/>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Raamatupidamise aastaaruande koostamise protsess</a:t>
            </a:r>
            <a:endParaRPr lang="et-EE" sz="24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B792113B-136B-4606-9ADA-17435F3DE84E}"/>
              </a:ext>
            </a:extLst>
          </p:cNvPr>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aluseks võetakse aasta jooksul registreeritud majandustehingud </a:t>
            </a:r>
            <a:r>
              <a:rPr lang="et-EE" sz="2000" dirty="0">
                <a:latin typeface="Tahoma" panose="020B0604030504040204" pitchFamily="34" charset="0"/>
                <a:ea typeface="Tahoma" panose="020B0604030504040204" pitchFamily="34" charset="0"/>
                <a:cs typeface="Tahoma" panose="020B0604030504040204" pitchFamily="34" charset="0"/>
              </a:rPr>
              <a:t>(müügid, ostud, pangatehingud jne),</a:t>
            </a:r>
          </a:p>
          <a:p>
            <a:r>
              <a:rPr lang="et-EE" sz="2000" b="1" dirty="0">
                <a:latin typeface="Tahoma" panose="020B0604030504040204" pitchFamily="34" charset="0"/>
                <a:ea typeface="Tahoma" panose="020B0604030504040204" pitchFamily="34" charset="0"/>
                <a:cs typeface="Tahoma" panose="020B0604030504040204" pitchFamily="34" charset="0"/>
              </a:rPr>
              <a:t>viiakse läbi aasta lõpetamise protseduurid</a:t>
            </a:r>
            <a:r>
              <a:rPr lang="et-EE" sz="2000" dirty="0">
                <a:latin typeface="Tahoma" panose="020B0604030504040204" pitchFamily="34" charset="0"/>
                <a:ea typeface="Tahoma" panose="020B0604030504040204" pitchFamily="34" charset="0"/>
                <a:cs typeface="Tahoma" panose="020B0604030504040204" pitchFamily="34" charset="0"/>
              </a:rPr>
              <a:t>:</a:t>
            </a:r>
          </a:p>
          <a:p>
            <a:pPr lvl="1"/>
            <a:r>
              <a:rPr lang="et-EE" sz="2000" dirty="0">
                <a:latin typeface="Tahoma" panose="020B0604030504040204" pitchFamily="34" charset="0"/>
                <a:ea typeface="Tahoma" panose="020B0604030504040204" pitchFamily="34" charset="0"/>
                <a:cs typeface="Tahoma" panose="020B0604030504040204" pitchFamily="34" charset="0"/>
              </a:rPr>
              <a:t>kontrollitakse tulude ja kulude õiges perioodis kajastamine, vajadusel tehakse parandused,</a:t>
            </a:r>
          </a:p>
          <a:p>
            <a:pPr lvl="1"/>
            <a:r>
              <a:rPr lang="et-EE" sz="2000" dirty="0">
                <a:latin typeface="Tahoma" panose="020B0604030504040204" pitchFamily="34" charset="0"/>
                <a:ea typeface="Tahoma" panose="020B0604030504040204" pitchFamily="34" charset="0"/>
                <a:cs typeface="Tahoma" panose="020B0604030504040204" pitchFamily="34" charset="0"/>
              </a:rPr>
              <a:t>kontrollitakse varade ja kohustiste saldode korrektsust – kas saldodel on olemas analüütika, kas maksuvõla konto saldo klapib maksuameti andmetega, kas pangakonto saldo klapib pangaväljavõttega, kas põhivarad ja varud on reaalselt olemas, jne.</a:t>
            </a:r>
          </a:p>
        </p:txBody>
      </p:sp>
    </p:spTree>
    <p:extLst>
      <p:ext uri="{BB962C8B-B14F-4D97-AF65-F5344CB8AC3E}">
        <p14:creationId xmlns:p14="http://schemas.microsoft.com/office/powerpoint/2010/main" val="18069308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ABFA1-0F93-4903-8428-DD229B5A7619}"/>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1F747813-2D4E-471B-8C41-5F90C1601D43}"/>
              </a:ext>
            </a:extLst>
          </p:cNvPr>
          <p:cNvSpPr>
            <a:spLocks noGrp="1"/>
          </p:cNvSpPr>
          <p:nvPr>
            <p:ph idx="1"/>
          </p:nvPr>
        </p:nvSpPr>
        <p:spPr/>
        <p:txBody>
          <a:bodyPr>
            <a:normAutofit/>
          </a:bodyPr>
          <a:lstStyle/>
          <a:p>
            <a:r>
              <a:rPr lang="et-EE" sz="2000" dirty="0">
                <a:latin typeface="Tahoma" panose="020B0604030504040204" pitchFamily="34" charset="0"/>
                <a:ea typeface="Tahoma" panose="020B0604030504040204" pitchFamily="34" charset="0"/>
                <a:cs typeface="Tahoma" panose="020B0604030504040204" pitchFamily="34" charset="0"/>
              </a:rPr>
              <a:t>hinnatakse, kas bilansis on väärtust kaotanud varasid (nt pikalt laekumata arved) ja tehakse vajalikud allahindlused,</a:t>
            </a:r>
          </a:p>
          <a:p>
            <a:r>
              <a:rPr lang="et-EE" sz="2000" dirty="0">
                <a:latin typeface="Tahoma" panose="020B0604030504040204" pitchFamily="34" charset="0"/>
                <a:ea typeface="Tahoma" panose="020B0604030504040204" pitchFamily="34" charset="0"/>
                <a:cs typeface="Tahoma" panose="020B0604030504040204" pitchFamily="34" charset="0"/>
              </a:rPr>
              <a:t>arvestatakse põhivarade amortisatsioon (kui seda ei tehta igakuiselt),</a:t>
            </a:r>
          </a:p>
          <a:p>
            <a:r>
              <a:rPr lang="et-EE" sz="2000" dirty="0">
                <a:latin typeface="Tahoma" panose="020B0604030504040204" pitchFamily="34" charset="0"/>
                <a:ea typeface="Tahoma" panose="020B0604030504040204" pitchFamily="34" charset="0"/>
                <a:cs typeface="Tahoma" panose="020B0604030504040204" pitchFamily="34" charset="0"/>
              </a:rPr>
              <a:t>arvestatakse puhkusereserv, hinnatakse vajadust muude reservide ja eraldiste järele,</a:t>
            </a:r>
          </a:p>
          <a:p>
            <a:r>
              <a:rPr lang="et-EE" sz="2000" dirty="0">
                <a:latin typeface="Tahoma" panose="020B0604030504040204" pitchFamily="34" charset="0"/>
                <a:ea typeface="Tahoma" panose="020B0604030504040204" pitchFamily="34" charset="0"/>
                <a:cs typeface="Tahoma" panose="020B0604030504040204" pitchFamily="34" charset="0"/>
              </a:rPr>
              <a:t>vajadusel hinnatakse varad ümber õiglasse väärtusse (nt avalikult kaubeldavad väärtpaberid), v.a mikroettevõtja aruande koostamisel,</a:t>
            </a:r>
          </a:p>
          <a:p>
            <a:r>
              <a:rPr lang="et-EE" sz="2000" dirty="0">
                <a:latin typeface="Tahoma" panose="020B0604030504040204" pitchFamily="34" charset="0"/>
                <a:ea typeface="Tahoma" panose="020B0604030504040204" pitchFamily="34" charset="0"/>
                <a:cs typeface="Tahoma" panose="020B0604030504040204" pitchFamily="34" charset="0"/>
              </a:rPr>
              <a:t>hinnatakse ümber välisvaluutas fikseeritud rahalised varad ja kohustised.</a:t>
            </a:r>
          </a:p>
        </p:txBody>
      </p:sp>
    </p:spTree>
    <p:extLst>
      <p:ext uri="{BB962C8B-B14F-4D97-AF65-F5344CB8AC3E}">
        <p14:creationId xmlns:p14="http://schemas.microsoft.com/office/powerpoint/2010/main" val="32128664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18FBE-363A-4495-83A1-AED7B8F41B80}"/>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Tegevusaruanne</a:t>
            </a:r>
          </a:p>
        </p:txBody>
      </p:sp>
      <p:sp>
        <p:nvSpPr>
          <p:cNvPr id="3" name="Content Placeholder 2">
            <a:extLst>
              <a:ext uri="{FF2B5EF4-FFF2-40B4-BE49-F238E27FC236}">
                <a16:creationId xmlns:a16="http://schemas.microsoft.com/office/drawing/2014/main" id="{2FAF7A77-0618-48EB-9E8D-AA5C3384A5C3}"/>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Juhatuse poolt esitatava tegevusaruandes esitatava avalikustatava info nõuded on kindlaks määratud raamatupidamise seaduse (RPS) §-is 24.</a:t>
            </a:r>
          </a:p>
          <a:p>
            <a:r>
              <a:rPr lang="et-EE" sz="2000" dirty="0">
                <a:latin typeface="Tahoma" panose="020B0604030504040204" pitchFamily="34" charset="0"/>
                <a:ea typeface="Tahoma" panose="020B0604030504040204" pitchFamily="34" charset="0"/>
                <a:cs typeface="Tahoma" panose="020B0604030504040204" pitchFamily="34" charset="0"/>
              </a:rPr>
              <a:t>Tegevusaruandes antakse </a:t>
            </a:r>
            <a:r>
              <a:rPr lang="et-EE" sz="2000" b="1" dirty="0">
                <a:latin typeface="Tahoma" panose="020B0604030504040204" pitchFamily="34" charset="0"/>
                <a:ea typeface="Tahoma" panose="020B0604030504040204" pitchFamily="34" charset="0"/>
                <a:cs typeface="Tahoma" panose="020B0604030504040204" pitchFamily="34" charset="0"/>
              </a:rPr>
              <a:t>ülevaade raamatupidamiskohustuslase tegevusest ja asjaoludest, millel on määrav tähtsus raamatupidamiskohustuslase finantsseisundi ja majandustegevuse hindamisel</a:t>
            </a:r>
            <a:r>
              <a:rPr lang="et-EE" sz="2000" dirty="0">
                <a:latin typeface="Tahoma" panose="020B0604030504040204" pitchFamily="34" charset="0"/>
                <a:ea typeface="Tahoma" panose="020B0604030504040204" pitchFamily="34" charset="0"/>
                <a:cs typeface="Tahoma" panose="020B0604030504040204" pitchFamily="34" charset="0"/>
              </a:rPr>
              <a:t>, olulistest sündmustest majandusaastal ning eeldatavatest arengusuundadest.</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Nõuetekohane tegevusaruanne sisaldab ülevaadet </a:t>
            </a:r>
            <a:r>
              <a:rPr lang="et-EE" sz="2000" dirty="0">
                <a:latin typeface="Tahoma" panose="020B0604030504040204" pitchFamily="34" charset="0"/>
                <a:ea typeface="Tahoma" panose="020B0604030504040204" pitchFamily="34" charset="0"/>
                <a:cs typeface="Tahoma" panose="020B0604030504040204" pitchFamily="34" charset="0"/>
              </a:rPr>
              <a:t>koos asjaomase analüüsiga ka niisugustest valdkondadest, mida finantsraamatupidamisega tegelev personal ei pruugi teada või mida saab asjatundlikult hinnata ainult tegevjuhtkonna tasandil.</a:t>
            </a:r>
          </a:p>
        </p:txBody>
      </p:sp>
    </p:spTree>
    <p:extLst>
      <p:ext uri="{BB962C8B-B14F-4D97-AF65-F5344CB8AC3E}">
        <p14:creationId xmlns:p14="http://schemas.microsoft.com/office/powerpoint/2010/main" val="35148925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325E7-59E1-4AD7-A182-6C6BCEB032A2}"/>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3B16B440-7603-4937-BAEF-65752C35CCB3}"/>
              </a:ext>
            </a:extLst>
          </p:cNvPr>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Tegevusaruanne peab sisaldama</a:t>
            </a:r>
            <a:r>
              <a:rPr lang="et-EE" sz="2000" dirty="0">
                <a:latin typeface="Tahoma" panose="020B0604030504040204" pitchFamily="34" charset="0"/>
                <a:ea typeface="Tahoma" panose="020B0604030504040204" pitchFamily="34" charset="0"/>
                <a:cs typeface="Tahoma" panose="020B0604030504040204" pitchFamily="34" charset="0"/>
              </a:rPr>
              <a:t> juhtkonna kommentaare koos juhtkonna edaspidiste tegevusplaanidega, kui finantsaruannetest võib välja lugeda ohumärke ettevõtte tegevuse jätkuvuse kohta (suur kahjum, ettevõtte omakapitali langemine alla seadustes sätestatud miinimumpiiri, likviidsete varade ja lühiajaliste kohustuste tasakaalustamatus vms=.</a:t>
            </a:r>
          </a:p>
          <a:p>
            <a:r>
              <a:rPr lang="et-EE" sz="2000" dirty="0">
                <a:latin typeface="Tahoma" panose="020B0604030504040204" pitchFamily="34" charset="0"/>
                <a:ea typeface="Tahoma" panose="020B0604030504040204" pitchFamily="34" charset="0"/>
                <a:cs typeface="Tahoma" panose="020B0604030504040204" pitchFamily="34" charset="0"/>
              </a:rPr>
              <a:t>Peale seaduses nõutud valdkondade on soovitatav tegevusaruandes teavitada lugejaid lisaväärtust pakkuvatest asjaoludest, mis on ettevõtte tegevuse seisukohalt olulised, kuid mida ei kajastata finantsaruannetes, näiteks kvalifitseeritud tööjõud, litsentsid, strateegilised partnerid jne. </a:t>
            </a:r>
          </a:p>
          <a:p>
            <a:r>
              <a:rPr lang="et-EE" sz="2000" dirty="0">
                <a:latin typeface="Tahoma" panose="020B0604030504040204" pitchFamily="34" charset="0"/>
                <a:ea typeface="Tahoma" panose="020B0604030504040204" pitchFamily="34" charset="0"/>
                <a:cs typeface="Tahoma" panose="020B0604030504040204" pitchFamily="34" charset="0"/>
              </a:rPr>
              <a:t>Tuleb aga jälgida, et tegevusaruandes esitatav info ei oleks vastuolus finantsaruannete teabega.</a:t>
            </a:r>
          </a:p>
          <a:p>
            <a:pPr marL="0" indent="0">
              <a:buNone/>
            </a:pPr>
            <a:r>
              <a:rPr lang="et-EE" sz="2000" b="1" dirty="0"/>
              <a:t>Majandusaasta aruanne on avalik dokument. </a:t>
            </a:r>
            <a:r>
              <a:rPr lang="et-EE" sz="2000" dirty="0"/>
              <a:t>Seda võivad lugeda sinu konkurendid, sinu kliendid, sinu tarnijad, sinu töötajad. Mõtle hoolega, mida sa neile öelda sooviksid.</a:t>
            </a:r>
          </a:p>
          <a:p>
            <a:pPr marL="0" indent="0">
              <a:buNone/>
            </a:pPr>
            <a:endParaRPr lang="et-EE" sz="2000" dirty="0">
              <a:latin typeface="Tahoma" panose="020B0604030504040204" pitchFamily="34" charset="0"/>
              <a:ea typeface="Tahoma" panose="020B0604030504040204" pitchFamily="34" charset="0"/>
              <a:cs typeface="Tahoma" panose="020B0604030504040204" pitchFamily="34" charset="0"/>
            </a:endParaRPr>
          </a:p>
          <a:p>
            <a:endParaRPr lang="et-EE" dirty="0"/>
          </a:p>
        </p:txBody>
      </p:sp>
    </p:spTree>
    <p:extLst>
      <p:ext uri="{BB962C8B-B14F-4D97-AF65-F5344CB8AC3E}">
        <p14:creationId xmlns:p14="http://schemas.microsoft.com/office/powerpoint/2010/main" val="1934791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13379-D8F1-473C-8007-D87605BA0F85}"/>
              </a:ext>
            </a:extLst>
          </p:cNvPr>
          <p:cNvSpPr>
            <a:spLocks noGrp="1"/>
          </p:cNvSpPr>
          <p:nvPr>
            <p:ph type="title"/>
          </p:nvPr>
        </p:nvSpPr>
        <p:spPr/>
        <p:txBody>
          <a:bodyPr>
            <a:normAutofit fontScale="90000"/>
          </a:bodyPr>
          <a:lstStyle/>
          <a:p>
            <a:br>
              <a:rPr lang="et-EE" dirty="0"/>
            </a:br>
            <a:br>
              <a:rPr lang="et-EE" dirty="0"/>
            </a:br>
            <a:r>
              <a:rPr lang="en-US" sz="2700" b="1" dirty="0" err="1">
                <a:latin typeface="Tahoma" panose="020B0604030504040204" pitchFamily="34" charset="0"/>
                <a:ea typeface="Tahoma" panose="020B0604030504040204" pitchFamily="34" charset="0"/>
                <a:cs typeface="Tahoma" panose="020B0604030504040204" pitchFamily="34" charset="0"/>
              </a:rPr>
              <a:t>Väikeettevõtja</a:t>
            </a:r>
            <a:r>
              <a:rPr lang="en-US" sz="2700" b="1" dirty="0">
                <a:latin typeface="Tahoma" panose="020B0604030504040204" pitchFamily="34" charset="0"/>
                <a:ea typeface="Tahoma" panose="020B0604030504040204" pitchFamily="34" charset="0"/>
                <a:cs typeface="Tahoma" panose="020B0604030504040204" pitchFamily="34" charset="0"/>
              </a:rPr>
              <a:t> </a:t>
            </a:r>
            <a:r>
              <a:rPr lang="en-US" sz="2700" b="1" dirty="0" err="1">
                <a:latin typeface="Tahoma" panose="020B0604030504040204" pitchFamily="34" charset="0"/>
                <a:ea typeface="Tahoma" panose="020B0604030504040204" pitchFamily="34" charset="0"/>
                <a:cs typeface="Tahoma" panose="020B0604030504040204" pitchFamily="34" charset="0"/>
              </a:rPr>
              <a:t>lühendatud</a:t>
            </a:r>
            <a:r>
              <a:rPr lang="en-US" sz="2700" b="1" dirty="0">
                <a:latin typeface="Tahoma" panose="020B0604030504040204" pitchFamily="34" charset="0"/>
                <a:ea typeface="Tahoma" panose="020B0604030504040204" pitchFamily="34" charset="0"/>
                <a:cs typeface="Tahoma" panose="020B0604030504040204" pitchFamily="34" charset="0"/>
              </a:rPr>
              <a:t> </a:t>
            </a:r>
            <a:r>
              <a:rPr lang="en-US" sz="2700" b="1" dirty="0" err="1">
                <a:latin typeface="Tahoma" panose="020B0604030504040204" pitchFamily="34" charset="0"/>
                <a:ea typeface="Tahoma" panose="020B0604030504040204" pitchFamily="34" charset="0"/>
                <a:cs typeface="Tahoma" panose="020B0604030504040204" pitchFamily="34" charset="0"/>
              </a:rPr>
              <a:t>raamatupidamise</a:t>
            </a:r>
            <a:r>
              <a:rPr lang="en-US" sz="2700" b="1" dirty="0">
                <a:latin typeface="Tahoma" panose="020B0604030504040204" pitchFamily="34" charset="0"/>
                <a:ea typeface="Tahoma" panose="020B0604030504040204" pitchFamily="34" charset="0"/>
                <a:cs typeface="Tahoma" panose="020B0604030504040204" pitchFamily="34" charset="0"/>
              </a:rPr>
              <a:t> </a:t>
            </a:r>
            <a:r>
              <a:rPr lang="en-US" sz="2700" b="1" dirty="0" err="1">
                <a:latin typeface="Tahoma" panose="020B0604030504040204" pitchFamily="34" charset="0"/>
                <a:ea typeface="Tahoma" panose="020B0604030504040204" pitchFamily="34" charset="0"/>
                <a:cs typeface="Tahoma" panose="020B0604030504040204" pitchFamily="34" charset="0"/>
              </a:rPr>
              <a:t>aastaaruande</a:t>
            </a:r>
            <a:r>
              <a:rPr lang="en-US" sz="2700" b="1" dirty="0">
                <a:latin typeface="Tahoma" panose="020B0604030504040204" pitchFamily="34" charset="0"/>
                <a:ea typeface="Tahoma" panose="020B0604030504040204" pitchFamily="34" charset="0"/>
                <a:cs typeface="Tahoma" panose="020B0604030504040204" pitchFamily="34" charset="0"/>
              </a:rPr>
              <a:t> </a:t>
            </a:r>
            <a:r>
              <a:rPr lang="en-US" sz="2700" b="1" dirty="0" err="1">
                <a:latin typeface="Tahoma" panose="020B0604030504040204" pitchFamily="34" charset="0"/>
                <a:ea typeface="Tahoma" panose="020B0604030504040204" pitchFamily="34" charset="0"/>
                <a:cs typeface="Tahoma" panose="020B0604030504040204" pitchFamily="34" charset="0"/>
              </a:rPr>
              <a:t>lisades</a:t>
            </a:r>
            <a:r>
              <a:rPr lang="en-US" sz="2700" b="1" dirty="0">
                <a:latin typeface="Tahoma" panose="020B0604030504040204" pitchFamily="34" charset="0"/>
                <a:ea typeface="Tahoma" panose="020B0604030504040204" pitchFamily="34" charset="0"/>
                <a:cs typeface="Tahoma" panose="020B0604030504040204" pitchFamily="34" charset="0"/>
              </a:rPr>
              <a:t> </a:t>
            </a:r>
            <a:r>
              <a:rPr lang="en-US" sz="2700" b="1" dirty="0" err="1">
                <a:latin typeface="Tahoma" panose="020B0604030504040204" pitchFamily="34" charset="0"/>
                <a:ea typeface="Tahoma" panose="020B0604030504040204" pitchFamily="34" charset="0"/>
                <a:cs typeface="Tahoma" panose="020B0604030504040204" pitchFamily="34" charset="0"/>
              </a:rPr>
              <a:t>avaldatav</a:t>
            </a:r>
            <a:r>
              <a:rPr lang="en-US" sz="2700" b="1" dirty="0">
                <a:latin typeface="Tahoma" panose="020B0604030504040204" pitchFamily="34" charset="0"/>
                <a:ea typeface="Tahoma" panose="020B0604030504040204" pitchFamily="34" charset="0"/>
                <a:cs typeface="Tahoma" panose="020B0604030504040204" pitchFamily="34" charset="0"/>
              </a:rPr>
              <a:t> info</a:t>
            </a:r>
            <a:br>
              <a:rPr lang="en-US" sz="2700" dirty="0">
                <a:latin typeface="Tahoma" panose="020B0604030504040204" pitchFamily="34" charset="0"/>
                <a:ea typeface="Tahoma" panose="020B0604030504040204" pitchFamily="34" charset="0"/>
                <a:cs typeface="Tahoma" panose="020B0604030504040204" pitchFamily="34" charset="0"/>
              </a:rPr>
            </a:br>
            <a:br>
              <a:rPr lang="en-US" sz="2700" dirty="0">
                <a:latin typeface="Tahoma" panose="020B0604030504040204" pitchFamily="34" charset="0"/>
                <a:ea typeface="Tahoma" panose="020B0604030504040204" pitchFamily="34" charset="0"/>
                <a:cs typeface="Tahoma" panose="020B0604030504040204" pitchFamily="34" charset="0"/>
              </a:rPr>
            </a:br>
            <a:endParaRPr lang="en-US" sz="27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83C87D11-0E31-46C3-AEEF-EC7FA82174FD}"/>
              </a:ext>
            </a:extLst>
          </p:cNvPr>
          <p:cNvSpPr>
            <a:spLocks noGrp="1"/>
          </p:cNvSpPr>
          <p:nvPr>
            <p:ph idx="1"/>
          </p:nvPr>
        </p:nvSpPr>
        <p:spPr/>
        <p:txBody>
          <a:bodyPr>
            <a:normAutofit/>
          </a:bodyPr>
          <a:lstStyle/>
          <a:p>
            <a:r>
              <a:rPr lang="en-US" sz="2000" b="1" dirty="0" err="1">
                <a:latin typeface="Tahoma" panose="020B0604030504040204" pitchFamily="34" charset="0"/>
                <a:ea typeface="Tahoma" panose="020B0604030504040204" pitchFamily="34" charset="0"/>
                <a:cs typeface="Tahoma" panose="020B0604030504040204" pitchFamily="34" charset="0"/>
              </a:rPr>
              <a:t>Teave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selle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kohta</a:t>
            </a:r>
            <a:r>
              <a:rPr lang="en-US" sz="2000" b="1" dirty="0">
                <a:latin typeface="Tahoma" panose="020B0604030504040204" pitchFamily="34" charset="0"/>
                <a:ea typeface="Tahoma" panose="020B0604030504040204" pitchFamily="34" charset="0"/>
                <a:cs typeface="Tahoma" panose="020B0604030504040204" pitchFamily="34" charset="0"/>
              </a:rPr>
              <a:t>, et </a:t>
            </a:r>
            <a:r>
              <a:rPr lang="en-US" sz="2000" b="1" dirty="0" err="1">
                <a:latin typeface="Tahoma" panose="020B0604030504040204" pitchFamily="34" charset="0"/>
                <a:ea typeface="Tahoma" panose="020B0604030504040204" pitchFamily="34" charset="0"/>
                <a:cs typeface="Tahoma" panose="020B0604030504040204" pitchFamily="34" charset="0"/>
              </a:rPr>
              <a:t>tegemist</a:t>
            </a:r>
            <a:r>
              <a:rPr lang="en-US" sz="2000" b="1" dirty="0">
                <a:latin typeface="Tahoma" panose="020B0604030504040204" pitchFamily="34" charset="0"/>
                <a:ea typeface="Tahoma" panose="020B0604030504040204" pitchFamily="34" charset="0"/>
                <a:cs typeface="Tahoma" panose="020B0604030504040204" pitchFamily="34" charset="0"/>
              </a:rPr>
              <a:t> on </a:t>
            </a:r>
            <a:r>
              <a:rPr lang="en-US" sz="2000" b="1" dirty="0" err="1">
                <a:latin typeface="Tahoma" panose="020B0604030504040204" pitchFamily="34" charset="0"/>
                <a:ea typeface="Tahoma" panose="020B0604030504040204" pitchFamily="34" charset="0"/>
                <a:cs typeface="Tahoma" panose="020B0604030504040204" pitchFamily="34" charset="0"/>
              </a:rPr>
              <a:t>lühendatud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raamatupidamise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aastaaruandega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dirty="0">
                <a:latin typeface="Tahoma" panose="020B0604030504040204" pitchFamily="34" charset="0"/>
                <a:ea typeface="Tahoma" panose="020B0604030504040204" pitchFamily="34" charset="0"/>
                <a:cs typeface="Tahoma" panose="020B0604030504040204" pitchFamily="34" charset="0"/>
              </a:rPr>
              <a:t>ja et see on </a:t>
            </a:r>
            <a:r>
              <a:rPr lang="en-US" sz="2000" dirty="0" err="1">
                <a:latin typeface="Tahoma" panose="020B0604030504040204" pitchFamily="34" charset="0"/>
                <a:ea typeface="Tahoma" panose="020B0604030504040204" pitchFamily="34" charset="0"/>
                <a:cs typeface="Tahoma" panose="020B0604030504040204" pitchFamily="34" charset="0"/>
              </a:rPr>
              <a:t>koostatud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kooskõlas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Eesti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hea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raamatupidamistavaga</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b="1" dirty="0" err="1">
                <a:latin typeface="Tahoma" panose="020B0604030504040204" pitchFamily="34" charset="0"/>
                <a:ea typeface="Tahoma" panose="020B0604030504040204" pitchFamily="34" charset="0"/>
                <a:cs typeface="Tahoma" panose="020B0604030504040204" pitchFamily="34" charset="0"/>
              </a:rPr>
              <a:t>Aastaaruande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koostamisel</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kasutatud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olulised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arvestuspõhimõtted</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Õiglases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väärtuses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kajastatavate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bilansikirjete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hindamise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olulised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eeldused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nende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kirjete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saldode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muutuste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analüüs</a:t>
            </a:r>
            <a:r>
              <a:rPr lang="et-EE" sz="2000"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Õiglases</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väärtuses</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kajastatavate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varade</a:t>
            </a:r>
            <a:r>
              <a:rPr lang="en-US" sz="2000" b="1" dirty="0">
                <a:latin typeface="Tahoma" panose="020B0604030504040204" pitchFamily="34" charset="0"/>
                <a:ea typeface="Tahoma" panose="020B0604030504040204" pitchFamily="34" charset="0"/>
                <a:cs typeface="Tahoma" panose="020B0604030504040204" pitchFamily="34" charset="0"/>
              </a:rPr>
              <a:t> ja </a:t>
            </a:r>
            <a:r>
              <a:rPr lang="en-US" sz="2000" b="1" dirty="0" err="1">
                <a:latin typeface="Tahoma" panose="020B0604030504040204" pitchFamily="34" charset="0"/>
                <a:ea typeface="Tahoma" panose="020B0604030504040204" pitchFamily="34" charset="0"/>
                <a:cs typeface="Tahoma" panose="020B0604030504040204" pitchFamily="34" charset="0"/>
              </a:rPr>
              <a:t>kohustiste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kohta</a:t>
            </a:r>
            <a:r>
              <a:rPr lang="en-US" sz="2000" b="1"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õiglase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hindamismudelites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kasutatavad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olulised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eeldused</a:t>
            </a:r>
            <a:r>
              <a:rPr lang="en-US" sz="2000"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õiglases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väärtuses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kajastatavate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varade</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kohustiste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summad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bilansis</a:t>
            </a:r>
            <a:r>
              <a:rPr lang="en-US" sz="2000"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õiglase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muutusest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tulenevad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kasumid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kahjumid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kasumiaruandes</a:t>
            </a:r>
            <a:r>
              <a:rPr lang="en-US" sz="2000"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olulised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tuletisinstrumentide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kasutamisega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seonduvad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tingimused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nende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võimalik</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mõju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tulevastele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rahavoogudele</a:t>
            </a:r>
            <a:r>
              <a:rPr lang="en-US" sz="2000" dirty="0">
                <a:latin typeface="Tahoma" panose="020B0604030504040204" pitchFamily="34" charset="0"/>
                <a:ea typeface="Tahoma" panose="020B0604030504040204" pitchFamily="34" charset="0"/>
                <a:cs typeface="Tahoma" panose="020B0604030504040204" pitchFamily="34" charset="0"/>
              </a:rPr>
              <a:t>.</a:t>
            </a:r>
          </a:p>
          <a:p>
            <a:endParaRPr lang="et-EE" dirty="0"/>
          </a:p>
        </p:txBody>
      </p:sp>
    </p:spTree>
    <p:extLst>
      <p:ext uri="{BB962C8B-B14F-4D97-AF65-F5344CB8AC3E}">
        <p14:creationId xmlns:p14="http://schemas.microsoft.com/office/powerpoint/2010/main" val="42497228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9BA0D-D766-4288-B71F-A27155DC3D85}"/>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6CA7437E-CCE3-408A-BA32-45CB0E3E88CE}"/>
              </a:ext>
            </a:extLst>
          </p:cNvPr>
          <p:cNvSpPr>
            <a:spLocks noGrp="1"/>
          </p:cNvSpPr>
          <p:nvPr>
            <p:ph idx="1"/>
          </p:nvPr>
        </p:nvSpPr>
        <p:spPr/>
        <p:txBody>
          <a:bodyPr>
            <a:normAutofit/>
          </a:bodyPr>
          <a:lstStyle/>
          <a:p>
            <a:r>
              <a:rPr lang="en-US" sz="2000" dirty="0" err="1">
                <a:latin typeface="Tahoma" panose="020B0604030504040204" pitchFamily="34" charset="0"/>
                <a:ea typeface="Tahoma" panose="020B0604030504040204" pitchFamily="34" charset="0"/>
                <a:cs typeface="Tahoma" panose="020B0604030504040204" pitchFamily="34" charset="0"/>
              </a:rPr>
              <a:t>Materiaalse</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immateriaalse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põhivara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muutuste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kirjeldus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rühmade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kaupa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soetusmaksumus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akumuleeritud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kulum</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jääkväärtus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perioodi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alguses</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lõpus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perioodi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jooksul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soetatud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müüdud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üle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kantud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põhivara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perioodi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kulum</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muud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muutused</a:t>
            </a:r>
            <a:r>
              <a:rPr lang="en-US" sz="2000" dirty="0">
                <a:latin typeface="Tahoma" panose="020B0604030504040204" pitchFamily="34" charset="0"/>
                <a:ea typeface="Tahoma" panose="020B0604030504040204" pitchFamily="34" charset="0"/>
                <a:cs typeface="Tahoma" panose="020B0604030504040204" pitchFamily="34" charset="0"/>
              </a:rPr>
              <a:t>)</a:t>
            </a:r>
            <a:r>
              <a:rPr lang="et-EE" sz="2000" dirty="0">
                <a:latin typeface="Tahoma" panose="020B0604030504040204" pitchFamily="34" charset="0"/>
                <a:ea typeface="Tahoma" panose="020B0604030504040204" pitchFamily="34" charset="0"/>
                <a:cs typeface="Tahoma" panose="020B0604030504040204" pitchFamily="34" charset="0"/>
              </a:rPr>
              <a:t>;</a:t>
            </a:r>
          </a:p>
          <a:p>
            <a:r>
              <a:rPr lang="en-US" sz="2000" dirty="0" err="1">
                <a:latin typeface="Tahoma" panose="020B0604030504040204" pitchFamily="34" charset="0"/>
                <a:ea typeface="Tahoma" panose="020B0604030504040204" pitchFamily="34" charset="0"/>
                <a:cs typeface="Tahoma" panose="020B0604030504040204" pitchFamily="34" charset="0"/>
              </a:rPr>
              <a:t>Kinnisvarainvesteeringute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muutuste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analüüs</a:t>
            </a:r>
            <a:r>
              <a:rPr lang="et-EE" sz="2000" dirty="0">
                <a:latin typeface="Tahoma" panose="020B0604030504040204" pitchFamily="34" charset="0"/>
                <a:ea typeface="Tahoma" panose="020B0604030504040204" pitchFamily="34" charset="0"/>
                <a:cs typeface="Tahoma" panose="020B0604030504040204" pitchFamily="34" charset="0"/>
              </a:rPr>
              <a:t>;</a:t>
            </a:r>
          </a:p>
          <a:p>
            <a:r>
              <a:rPr lang="fi-FI" sz="2000" dirty="0" err="1">
                <a:latin typeface="Tahoma" panose="020B0604030504040204" pitchFamily="34" charset="0"/>
                <a:ea typeface="Tahoma" panose="020B0604030504040204" pitchFamily="34" charset="0"/>
                <a:cs typeface="Tahoma" panose="020B0604030504040204" pitchFamily="34" charset="0"/>
              </a:rPr>
              <a:t>Pikaajalise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bioloogilise</a:t>
            </a:r>
            <a:r>
              <a:rPr lang="fi-FI" sz="2000" dirty="0">
                <a:latin typeface="Tahoma" panose="020B0604030504040204" pitchFamily="34" charset="0"/>
                <a:ea typeface="Tahoma" panose="020B0604030504040204" pitchFamily="34" charset="0"/>
                <a:cs typeface="Tahoma" panose="020B0604030504040204" pitchFamily="34" charset="0"/>
              </a:rPr>
              <a:t> vara </a:t>
            </a:r>
            <a:r>
              <a:rPr lang="fi-FI" sz="2000" dirty="0" err="1">
                <a:latin typeface="Tahoma" panose="020B0604030504040204" pitchFamily="34" charset="0"/>
                <a:ea typeface="Tahoma" panose="020B0604030504040204" pitchFamily="34" charset="0"/>
                <a:cs typeface="Tahoma" panose="020B0604030504040204" pitchFamily="34" charset="0"/>
              </a:rPr>
              <a:t>muutuste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analüüs</a:t>
            </a:r>
            <a:r>
              <a:rPr lang="et-EE" sz="2000" dirty="0">
                <a:latin typeface="Tahoma" panose="020B0604030504040204" pitchFamily="34" charset="0"/>
                <a:ea typeface="Tahoma" panose="020B0604030504040204" pitchFamily="34" charset="0"/>
                <a:cs typeface="Tahoma" panose="020B0604030504040204" pitchFamily="34" charset="0"/>
              </a:rPr>
              <a:t>;</a:t>
            </a:r>
          </a:p>
          <a:p>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mille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täitmise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kohta</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ettevõtja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andnud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tagatise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antud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tagatise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liik</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kirjeldus</a:t>
            </a:r>
            <a:r>
              <a:rPr lang="et-EE" sz="2000" dirty="0">
                <a:latin typeface="Tahoma" panose="020B0604030504040204" pitchFamily="34" charset="0"/>
                <a:ea typeface="Tahoma" panose="020B0604030504040204" pitchFamily="34" charset="0"/>
                <a:cs typeface="Tahoma" panose="020B0604030504040204" pitchFamily="34" charset="0"/>
              </a:rPr>
              <a:t>:</a:t>
            </a:r>
          </a:p>
          <a:p>
            <a:pPr lvl="1"/>
            <a:r>
              <a:rPr lang="et-EE" sz="2000" dirty="0">
                <a:latin typeface="Tahoma" panose="020B0604030504040204" pitchFamily="34" charset="0"/>
                <a:ea typeface="Tahoma" panose="020B0604030504040204" pitchFamily="34" charset="0"/>
                <a:cs typeface="Tahoma" panose="020B0604030504040204" pitchFamily="34" charset="0"/>
              </a:rPr>
              <a:t>t</a:t>
            </a:r>
            <a:r>
              <a:rPr lang="en-US" sz="2000" dirty="0" err="1">
                <a:latin typeface="Tahoma" panose="020B0604030504040204" pitchFamily="34" charset="0"/>
                <a:ea typeface="Tahoma" panose="020B0604030504040204" pitchFamily="34" charset="0"/>
                <a:cs typeface="Tahoma" panose="020B0604030504040204" pitchFamily="34" charset="0"/>
              </a:rPr>
              <a:t>agatisega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pikaajalised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nende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tagatiseks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panditud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varade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kirjeldus</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bilansiline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endParaRPr lang="et-EE" dirty="0"/>
          </a:p>
          <a:p>
            <a:endParaRPr lang="en-US" dirty="0"/>
          </a:p>
        </p:txBody>
      </p:sp>
    </p:spTree>
    <p:extLst>
      <p:ext uri="{BB962C8B-B14F-4D97-AF65-F5344CB8AC3E}">
        <p14:creationId xmlns:p14="http://schemas.microsoft.com/office/powerpoint/2010/main" val="38524353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0EDE-8E81-4038-B472-E010B849CB5C}"/>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A79CEB4E-F2FD-4A94-9A62-F80E5915322D}"/>
              </a:ext>
            </a:extLst>
          </p:cNvPr>
          <p:cNvSpPr>
            <a:spLocks noGrp="1"/>
          </p:cNvSpPr>
          <p:nvPr>
            <p:ph idx="1"/>
          </p:nvPr>
        </p:nvSpPr>
        <p:spPr/>
        <p:txBody>
          <a:bodyPr>
            <a:normAutofit/>
          </a:bodyPr>
          <a:lstStyle/>
          <a:p>
            <a:r>
              <a:rPr lang="fi-FI" sz="2000" dirty="0" err="1">
                <a:latin typeface="Tahoma" panose="020B0604030504040204" pitchFamily="34" charset="0"/>
                <a:ea typeface="Tahoma" panose="020B0604030504040204" pitchFamily="34" charset="0"/>
                <a:cs typeface="Tahoma" panose="020B0604030504040204" pitchFamily="34" charset="0"/>
              </a:rPr>
              <a:t>Nende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pikaajaliste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kohustiste</a:t>
            </a:r>
            <a:r>
              <a:rPr lang="fi-FI" sz="2000" dirty="0">
                <a:latin typeface="Tahoma" panose="020B0604030504040204" pitchFamily="34" charset="0"/>
                <a:ea typeface="Tahoma" panose="020B0604030504040204" pitchFamily="34" charset="0"/>
                <a:cs typeface="Tahoma" panose="020B0604030504040204" pitchFamily="34" charset="0"/>
              </a:rPr>
              <a:t> summa, mille </a:t>
            </a:r>
            <a:r>
              <a:rPr lang="fi-FI" sz="2000" dirty="0" err="1">
                <a:latin typeface="Tahoma" panose="020B0604030504040204" pitchFamily="34" charset="0"/>
                <a:ea typeface="Tahoma" panose="020B0604030504040204" pitchFamily="34" charset="0"/>
                <a:cs typeface="Tahoma" panose="020B0604030504040204" pitchFamily="34" charset="0"/>
              </a:rPr>
              <a:t>tagasimakse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tähtajani</a:t>
            </a:r>
            <a:r>
              <a:rPr lang="fi-FI" sz="2000" dirty="0">
                <a:latin typeface="Tahoma" panose="020B0604030504040204" pitchFamily="34" charset="0"/>
                <a:ea typeface="Tahoma" panose="020B0604030504040204" pitchFamily="34" charset="0"/>
                <a:cs typeface="Tahoma" panose="020B0604030504040204" pitchFamily="34" charset="0"/>
              </a:rPr>
              <a:t> on </a:t>
            </a:r>
            <a:r>
              <a:rPr lang="fi-FI" sz="2000" dirty="0" err="1">
                <a:latin typeface="Tahoma" panose="020B0604030504040204" pitchFamily="34" charset="0"/>
                <a:ea typeface="Tahoma" panose="020B0604030504040204" pitchFamily="34" charset="0"/>
                <a:cs typeface="Tahoma" panose="020B0604030504040204" pitchFamily="34" charset="0"/>
              </a:rPr>
              <a:t>jäänud</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rohkem</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kui</a:t>
            </a:r>
            <a:r>
              <a:rPr lang="fi-FI" sz="2000" dirty="0">
                <a:latin typeface="Tahoma" panose="020B0604030504040204" pitchFamily="34" charset="0"/>
                <a:ea typeface="Tahoma" panose="020B0604030504040204" pitchFamily="34" charset="0"/>
                <a:cs typeface="Tahoma" panose="020B0604030504040204" pitchFamily="34" charset="0"/>
              </a:rPr>
              <a:t> viis </a:t>
            </a:r>
            <a:r>
              <a:rPr lang="fi-FI" sz="2000" dirty="0" err="1">
                <a:latin typeface="Tahoma" panose="020B0604030504040204" pitchFamily="34" charset="0"/>
                <a:ea typeface="Tahoma" panose="020B0604030504040204" pitchFamily="34" charset="0"/>
                <a:cs typeface="Tahoma" panose="020B0604030504040204" pitchFamily="34" charset="0"/>
              </a:rPr>
              <a:t>aastat</a:t>
            </a:r>
            <a:r>
              <a:rPr lang="fi-FI"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Bilansivälised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siduvad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sh</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antud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garantiid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tingimuslikud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bilansivälised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tingimuslikud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seotud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osapoolte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vastu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avalikustatakse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eraldi</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fi-FI" sz="2000" dirty="0" err="1">
                <a:latin typeface="Tahoma" panose="020B0604030504040204" pitchFamily="34" charset="0"/>
                <a:ea typeface="Tahoma" panose="020B0604030504040204" pitchFamily="34" charset="0"/>
                <a:cs typeface="Tahoma" panose="020B0604030504040204" pitchFamily="34" charset="0"/>
              </a:rPr>
              <a:t>Oluliste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bilansis</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kajastamata</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tehingute</a:t>
            </a:r>
            <a:r>
              <a:rPr lang="fi-FI" sz="2000" dirty="0">
                <a:latin typeface="Tahoma" panose="020B0604030504040204" pitchFamily="34" charset="0"/>
                <a:ea typeface="Tahoma" panose="020B0604030504040204" pitchFamily="34" charset="0"/>
                <a:cs typeface="Tahoma" panose="020B0604030504040204" pitchFamily="34" charset="0"/>
              </a:rPr>
              <a:t> olemus ja </a:t>
            </a:r>
            <a:r>
              <a:rPr lang="fi-FI" sz="2000" dirty="0" err="1">
                <a:latin typeface="Tahoma" panose="020B0604030504040204" pitchFamily="34" charset="0"/>
                <a:ea typeface="Tahoma" panose="020B0604030504040204" pitchFamily="34" charset="0"/>
                <a:cs typeface="Tahoma" panose="020B0604030504040204" pitchFamily="34" charset="0"/>
              </a:rPr>
              <a:t>ärilise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eesmärgi</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kirjeldus</a:t>
            </a:r>
            <a:r>
              <a:rPr lang="fi-FI"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fi-FI" sz="2000" dirty="0" err="1">
                <a:latin typeface="Tahoma" panose="020B0604030504040204" pitchFamily="34" charset="0"/>
                <a:ea typeface="Tahoma" panose="020B0604030504040204" pitchFamily="34" charset="0"/>
                <a:cs typeface="Tahoma" panose="020B0604030504040204" pitchFamily="34" charset="0"/>
              </a:rPr>
              <a:t>Erandliku</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tulu</a:t>
            </a:r>
            <a:r>
              <a:rPr lang="fi-FI" sz="2000" dirty="0">
                <a:latin typeface="Tahoma" panose="020B0604030504040204" pitchFamily="34" charset="0"/>
                <a:ea typeface="Tahoma" panose="020B0604030504040204" pitchFamily="34" charset="0"/>
                <a:cs typeface="Tahoma" panose="020B0604030504040204" pitchFamily="34" charset="0"/>
              </a:rPr>
              <a:t> ja kulu kirje, </a:t>
            </a:r>
            <a:r>
              <a:rPr lang="fi-FI" sz="2000" dirty="0" err="1">
                <a:latin typeface="Tahoma" panose="020B0604030504040204" pitchFamily="34" charset="0"/>
                <a:ea typeface="Tahoma" panose="020B0604030504040204" pitchFamily="34" charset="0"/>
                <a:cs typeface="Tahoma" panose="020B0604030504040204" pitchFamily="34" charset="0"/>
              </a:rPr>
              <a:t>mis</a:t>
            </a:r>
            <a:r>
              <a:rPr lang="fi-FI" sz="2000" dirty="0">
                <a:latin typeface="Tahoma" panose="020B0604030504040204" pitchFamily="34" charset="0"/>
                <a:ea typeface="Tahoma" panose="020B0604030504040204" pitchFamily="34" charset="0"/>
                <a:cs typeface="Tahoma" panose="020B0604030504040204" pitchFamily="34" charset="0"/>
              </a:rPr>
              <a:t> on </a:t>
            </a:r>
            <a:r>
              <a:rPr lang="fi-FI" sz="2000" dirty="0" err="1">
                <a:latin typeface="Tahoma" panose="020B0604030504040204" pitchFamily="34" charset="0"/>
                <a:ea typeface="Tahoma" panose="020B0604030504040204" pitchFamily="34" charset="0"/>
                <a:cs typeface="Tahoma" panose="020B0604030504040204" pitchFamily="34" charset="0"/>
              </a:rPr>
              <a:t>harvaesinevas</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suuruses</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või</a:t>
            </a:r>
            <a:r>
              <a:rPr lang="fi-FI" sz="2000" dirty="0">
                <a:latin typeface="Tahoma" panose="020B0604030504040204" pitchFamily="34" charset="0"/>
                <a:ea typeface="Tahoma" panose="020B0604030504040204" pitchFamily="34" charset="0"/>
                <a:cs typeface="Tahoma" panose="020B0604030504040204" pitchFamily="34" charset="0"/>
              </a:rPr>
              <a:t> laadis, summa ja olemus</a:t>
            </a:r>
            <a:r>
              <a:rPr lang="et-EE" sz="2000" dirty="0">
                <a:latin typeface="Tahoma" panose="020B0604030504040204" pitchFamily="34" charset="0"/>
                <a:ea typeface="Tahoma" panose="020B0604030504040204" pitchFamily="34" charset="0"/>
                <a:cs typeface="Tahoma" panose="020B0604030504040204" pitchFamily="34" charset="0"/>
              </a:rPr>
              <a:t>:</a:t>
            </a:r>
          </a:p>
          <a:p>
            <a:pPr lvl="1"/>
            <a:r>
              <a:rPr lang="et-EE" sz="2000" dirty="0">
                <a:latin typeface="Tahoma" panose="020B0604030504040204" pitchFamily="34" charset="0"/>
                <a:ea typeface="Tahoma" panose="020B0604030504040204" pitchFamily="34" charset="0"/>
                <a:cs typeface="Tahoma" panose="020B0604030504040204" pitchFamily="34" charset="0"/>
              </a:rPr>
              <a:t>k</a:t>
            </a:r>
            <a:r>
              <a:rPr lang="en-US" sz="2000" dirty="0" err="1">
                <a:latin typeface="Tahoma" panose="020B0604030504040204" pitchFamily="34" charset="0"/>
                <a:ea typeface="Tahoma" panose="020B0604030504040204" pitchFamily="34" charset="0"/>
                <a:cs typeface="Tahoma" panose="020B0604030504040204" pitchFamily="34" charset="0"/>
              </a:rPr>
              <a:t>asumiaruannet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oluliselt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mõjutavate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ühekordsete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tulude</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kulude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kirjeldus</a:t>
            </a:r>
            <a:r>
              <a:rPr lang="en-US" sz="2000"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23791074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090F0-F343-4B77-8236-3BF61EFC26E6}"/>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5363B6BE-A835-4E81-8DB0-25EC67D6F8B6}"/>
              </a:ext>
            </a:extLst>
          </p:cNvPr>
          <p:cNvSpPr>
            <a:spLocks noGrp="1"/>
          </p:cNvSpPr>
          <p:nvPr>
            <p:ph idx="1"/>
          </p:nvPr>
        </p:nvSpPr>
        <p:spPr/>
        <p:txBody>
          <a:bodyPr>
            <a:normAutofit/>
          </a:bodyPr>
          <a:lstStyle/>
          <a:p>
            <a:r>
              <a:rPr lang="en-US" sz="2000" dirty="0" err="1">
                <a:latin typeface="Tahoma" panose="020B0604030504040204" pitchFamily="34" charset="0"/>
                <a:ea typeface="Tahoma" panose="020B0604030504040204" pitchFamily="34" charset="0"/>
                <a:cs typeface="Tahoma" panose="020B0604030504040204" pitchFamily="34" charset="0"/>
              </a:rPr>
              <a:t>Tegevjuhtkonna</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kõrgema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juhtorgani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liikmele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makstud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ettemaksed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antud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laenude</a:t>
            </a:r>
            <a:r>
              <a:rPr lang="en-US" sz="2000" dirty="0">
                <a:latin typeface="Tahoma" panose="020B0604030504040204" pitchFamily="34" charset="0"/>
                <a:ea typeface="Tahoma" panose="020B0604030504040204" pitchFamily="34" charset="0"/>
                <a:cs typeface="Tahoma" panose="020B0604030504040204" pitchFamily="34" charset="0"/>
              </a:rPr>
              <a:t> summa, </a:t>
            </a:r>
            <a:r>
              <a:rPr lang="en-US" sz="2000" dirty="0" err="1">
                <a:latin typeface="Tahoma" panose="020B0604030504040204" pitchFamily="34" charset="0"/>
                <a:ea typeface="Tahoma" panose="020B0604030504040204" pitchFamily="34" charset="0"/>
                <a:cs typeface="Tahoma" panose="020B0604030504040204" pitchFamily="34" charset="0"/>
              </a:rPr>
              <a:t>sh</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laenu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tagasimaksmise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mahakandmise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laenust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loobumise</a:t>
            </a:r>
            <a:r>
              <a:rPr lang="en-US" sz="2000" dirty="0">
                <a:latin typeface="Tahoma" panose="020B0604030504040204" pitchFamily="34" charset="0"/>
                <a:ea typeface="Tahoma" panose="020B0604030504040204" pitchFamily="34" charset="0"/>
                <a:cs typeface="Tahoma" panose="020B0604030504040204" pitchFamily="34" charset="0"/>
              </a:rPr>
              <a:t> summa, </a:t>
            </a:r>
            <a:r>
              <a:rPr lang="en-US" sz="2000" dirty="0" err="1">
                <a:latin typeface="Tahoma" panose="020B0604030504040204" pitchFamily="34" charset="0"/>
                <a:ea typeface="Tahoma" panose="020B0604030504040204" pitchFamily="34" charset="0"/>
                <a:cs typeface="Tahoma" panose="020B0604030504040204" pitchFamily="34" charset="0"/>
              </a:rPr>
              <a:t>samuti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maksetähtajad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intressimäärad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muud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olulised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tingimused</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Tehingud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seotud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osapooltega</a:t>
            </a:r>
            <a:r>
              <a:rPr lang="en-US" sz="2000"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osapoolte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kirjeldus</a:t>
            </a:r>
            <a:r>
              <a:rPr lang="en-US" sz="2000"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tehingute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maht</a:t>
            </a:r>
            <a:r>
              <a:rPr lang="en-US" sz="2000"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saldod</a:t>
            </a:r>
            <a:r>
              <a:rPr lang="en-US" sz="2000"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muu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teave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tehingute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mida</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vaja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finantsseisundi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mõistmiseks</a:t>
            </a:r>
            <a:r>
              <a:rPr lang="en-US" sz="2000" dirty="0">
                <a:latin typeface="Tahoma" panose="020B0604030504040204" pitchFamily="34" charset="0"/>
                <a:ea typeface="Tahoma" panose="020B0604030504040204" pitchFamily="34" charset="0"/>
                <a:cs typeface="Tahoma" panose="020B0604030504040204" pitchFamily="34" charset="0"/>
              </a:rPr>
              <a:t>.</a:t>
            </a:r>
          </a:p>
          <a:p>
            <a:r>
              <a:rPr lang="en-US" sz="2000" dirty="0" err="1">
                <a:latin typeface="Tahoma" panose="020B0604030504040204" pitchFamily="34" charset="0"/>
                <a:ea typeface="Tahoma" panose="020B0604030504040204" pitchFamily="34" charset="0"/>
                <a:cs typeface="Tahoma" panose="020B0604030504040204" pitchFamily="34" charset="0"/>
              </a:rPr>
              <a:t>Keskmine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töötajate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Olulised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sündmused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pärast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bilansipäeva</a:t>
            </a:r>
            <a:r>
              <a:rPr lang="en-US" sz="2000"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29727678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E4707-C058-4460-9E5F-FD93D731F7FA}"/>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Keskmise töötajate arvu leidmine</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3089FC63-14E7-4728-B8A8-4EEB38D59E7E}"/>
              </a:ext>
            </a:extLst>
          </p:cNvPr>
          <p:cNvSpPr>
            <a:spLocks noGrp="1"/>
          </p:cNvSpPr>
          <p:nvPr>
            <p:ph idx="1"/>
          </p:nvPr>
        </p:nvSpPr>
        <p:spPr/>
        <p:txBody>
          <a:bodyPr>
            <a:normAutofit/>
          </a:bodyPr>
          <a:lstStyle/>
          <a:p>
            <a:r>
              <a:rPr lang="en-US" sz="2000" b="1" dirty="0" err="1">
                <a:latin typeface="Tahoma" panose="020B0604030504040204" pitchFamily="34" charset="0"/>
                <a:ea typeface="Tahoma" panose="020B0604030504040204" pitchFamily="34" charset="0"/>
                <a:cs typeface="Tahoma" panose="020B0604030504040204" pitchFamily="34" charset="0"/>
              </a:rPr>
              <a:t>Keskmise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töötajate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arvu</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leidmiseks</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tuleb</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aasta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jooksul</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ettevõttes</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töötanud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isikute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arv</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taandada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täistööajale</a:t>
            </a:r>
            <a:r>
              <a:rPr lang="en-US" sz="2000" b="1" dirty="0">
                <a:latin typeface="Tahoma" panose="020B0604030504040204" pitchFamily="34" charset="0"/>
                <a:ea typeface="Tahoma" panose="020B0604030504040204" pitchFamily="34" charset="0"/>
                <a:cs typeface="Tahoma" panose="020B0604030504040204" pitchFamily="34" charset="0"/>
              </a:rPr>
              <a:t>. </a:t>
            </a:r>
            <a:endParaRPr lang="et-EE" sz="2000" b="1" dirty="0">
              <a:latin typeface="Tahoma" panose="020B0604030504040204" pitchFamily="34" charset="0"/>
              <a:ea typeface="Tahoma" panose="020B0604030504040204" pitchFamily="34" charset="0"/>
              <a:cs typeface="Tahoma" panose="020B0604030504040204" pitchFamily="34" charset="0"/>
            </a:endParaRPr>
          </a:p>
          <a:p>
            <a:r>
              <a:rPr lang="et-EE" sz="2000" dirty="0">
                <a:latin typeface="Tahoma" panose="020B0604030504040204" pitchFamily="34" charset="0"/>
                <a:ea typeface="Tahoma" panose="020B0604030504040204" pitchFamily="34" charset="0"/>
                <a:cs typeface="Tahoma" panose="020B0604030504040204" pitchFamily="34" charset="0"/>
              </a:rPr>
              <a:t>O</a:t>
            </a:r>
            <a:r>
              <a:rPr lang="en-US" sz="2000" dirty="0" err="1">
                <a:latin typeface="Tahoma" panose="020B0604030504040204" pitchFamily="34" charset="0"/>
                <a:ea typeface="Tahoma" panose="020B0604030504040204" pitchFamily="34" charset="0"/>
                <a:cs typeface="Tahoma" panose="020B0604030504040204" pitchFamily="34" charset="0"/>
              </a:rPr>
              <a:t>lukorras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kus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ettevõtjal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oli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aasta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vältel</a:t>
            </a:r>
            <a:r>
              <a:rPr lang="en-US" sz="2000" dirty="0">
                <a:latin typeface="Tahoma" panose="020B0604030504040204" pitchFamily="34" charset="0"/>
                <a:ea typeface="Tahoma" panose="020B0604030504040204" pitchFamily="34" charset="0"/>
                <a:cs typeface="Tahoma" panose="020B0604030504040204" pitchFamily="34" charset="0"/>
              </a:rPr>
              <a:t> 1 </a:t>
            </a:r>
            <a:r>
              <a:rPr lang="en-US" sz="2000" dirty="0" err="1">
                <a:latin typeface="Tahoma" panose="020B0604030504040204" pitchFamily="34" charset="0"/>
                <a:ea typeface="Tahoma" panose="020B0604030504040204" pitchFamily="34" charset="0"/>
                <a:cs typeface="Tahoma" panose="020B0604030504040204" pitchFamily="34" charset="0"/>
              </a:rPr>
              <a:t>täiskoormusega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töötaja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2 </a:t>
            </a:r>
            <a:r>
              <a:rPr lang="en-US" sz="2000" dirty="0" err="1">
                <a:latin typeface="Tahoma" panose="020B0604030504040204" pitchFamily="34" charset="0"/>
                <a:ea typeface="Tahoma" panose="020B0604030504040204" pitchFamily="34" charset="0"/>
                <a:cs typeface="Tahoma" panose="020B0604030504040204" pitchFamily="34" charset="0"/>
              </a:rPr>
              <a:t>poole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kohaga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töötajat</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keskmine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töötajate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a:t>
            </a:r>
            <a:r>
              <a:rPr lang="en-US" sz="2000" dirty="0">
                <a:latin typeface="Tahoma" panose="020B0604030504040204" pitchFamily="34" charset="0"/>
                <a:ea typeface="Tahoma" panose="020B0604030504040204" pitchFamily="34" charset="0"/>
                <a:cs typeface="Tahoma" panose="020B0604030504040204" pitchFamily="34" charset="0"/>
              </a:rPr>
              <a:t> 2. </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Töötajate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aastakeskmise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leidmiseks</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vajalik</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leida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aastakeskmine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näitaja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iga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majandusaasta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kuu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kohta</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Selleks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arvutatakse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töötajate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kogu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kalendaarne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ajafond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päevades</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jagatakse</a:t>
            </a:r>
            <a:r>
              <a:rPr lang="en-US" sz="2000" dirty="0">
                <a:latin typeface="Tahoma" panose="020B0604030504040204" pitchFamily="34" charset="0"/>
                <a:ea typeface="Tahoma" panose="020B0604030504040204" pitchFamily="34" charset="0"/>
                <a:cs typeface="Tahoma" panose="020B0604030504040204" pitchFamily="34" charset="0"/>
              </a:rPr>
              <a:t> see </a:t>
            </a:r>
            <a:r>
              <a:rPr lang="en-US" sz="2000" dirty="0" err="1">
                <a:latin typeface="Tahoma" panose="020B0604030504040204" pitchFamily="34" charset="0"/>
                <a:ea typeface="Tahoma" panose="020B0604030504040204" pitchFamily="34" charset="0"/>
                <a:cs typeface="Tahoma" panose="020B0604030504040204" pitchFamily="34" charset="0"/>
              </a:rPr>
              <a:t>kalendrikuu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päevade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arvuga</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Töötajatena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võetakse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arvesse</a:t>
            </a:r>
            <a:r>
              <a:rPr lang="en-US" sz="2000" dirty="0">
                <a:latin typeface="Tahoma" panose="020B0604030504040204" pitchFamily="34" charset="0"/>
                <a:ea typeface="Tahoma" panose="020B0604030504040204" pitchFamily="34" charset="0"/>
                <a:cs typeface="Tahoma" panose="020B0604030504040204" pitchFamily="34" charset="0"/>
              </a:rPr>
              <a:t> </a:t>
            </a:r>
            <a:r>
              <a:rPr lang="et-EE" sz="2000" dirty="0">
                <a:latin typeface="Tahoma" panose="020B0604030504040204" pitchFamily="34" charset="0"/>
                <a:ea typeface="Tahoma" panose="020B0604030504040204" pitchFamily="34" charset="0"/>
                <a:cs typeface="Tahoma" panose="020B0604030504040204" pitchFamily="34" charset="0"/>
              </a:rPr>
              <a:t>ka </a:t>
            </a:r>
            <a:r>
              <a:rPr lang="en-US" sz="2000" dirty="0" err="1">
                <a:latin typeface="Tahoma" panose="020B0604030504040204" pitchFamily="34" charset="0"/>
                <a:ea typeface="Tahoma" panose="020B0604030504040204" pitchFamily="34" charset="0"/>
                <a:cs typeface="Tahoma" panose="020B0604030504040204" pitchFamily="34" charset="0"/>
              </a:rPr>
              <a:t>tasu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saavaid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praktikante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hooajatöötajaid</a:t>
            </a:r>
            <a:r>
              <a:rPr lang="en-US" sz="2000" dirty="0">
                <a:latin typeface="Tahoma" panose="020B0604030504040204" pitchFamily="34" charset="0"/>
                <a:ea typeface="Tahoma" panose="020B0604030504040204" pitchFamily="34" charset="0"/>
                <a:cs typeface="Tahoma" panose="020B0604030504040204" pitchFamily="34" charset="0"/>
              </a:rPr>
              <a:t>. </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t-EE" sz="2000" dirty="0">
                <a:latin typeface="Tahoma" panose="020B0604030504040204" pitchFamily="34" charset="0"/>
                <a:ea typeface="Tahoma" panose="020B0604030504040204" pitchFamily="34" charset="0"/>
                <a:cs typeface="Tahoma" panose="020B0604030504040204" pitchFamily="34" charset="0"/>
              </a:rPr>
              <a:t>P</a:t>
            </a:r>
            <a:r>
              <a:rPr lang="en-US" sz="2000" dirty="0" err="1">
                <a:latin typeface="Tahoma" panose="020B0604030504040204" pitchFamily="34" charset="0"/>
                <a:ea typeface="Tahoma" panose="020B0604030504040204" pitchFamily="34" charset="0"/>
                <a:cs typeface="Tahoma" panose="020B0604030504040204" pitchFamily="34" charset="0"/>
              </a:rPr>
              <a:t>ikka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puuduvaid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isikuid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nagu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ajateenistuses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lapsehoolduspuhkusel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viibijaid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arvesse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võeta</a:t>
            </a:r>
            <a:r>
              <a:rPr lang="en-US" sz="2000"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39178999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9955F58-2763-40CE-8250-6CED7EAD675F}"/>
              </a:ext>
            </a:extLst>
          </p:cNvPr>
          <p:cNvSpPr>
            <a:spLocks noGrp="1"/>
          </p:cNvSpPr>
          <p:nvPr>
            <p:ph type="title"/>
          </p:nvPr>
        </p:nvSpPr>
        <p:spPr/>
        <p:txBody>
          <a:bodyPr>
            <a:normAutofit/>
          </a:bodyPr>
          <a:lstStyle/>
          <a:p>
            <a:br>
              <a:rPr lang="et-EE" sz="2400" b="1" dirty="0">
                <a:latin typeface="Tahoma" panose="020B0604030504040204" pitchFamily="34" charset="0"/>
                <a:ea typeface="Tahoma" panose="020B0604030504040204" pitchFamily="34" charset="0"/>
                <a:cs typeface="Tahoma" panose="020B0604030504040204" pitchFamily="34" charset="0"/>
              </a:rPr>
            </a:br>
            <a:br>
              <a:rPr lang="et-EE" sz="2400" b="1" dirty="0">
                <a:latin typeface="Tahoma" panose="020B0604030504040204" pitchFamily="34" charset="0"/>
                <a:ea typeface="Tahoma" panose="020B0604030504040204" pitchFamily="34" charset="0"/>
                <a:cs typeface="Tahoma" panose="020B0604030504040204" pitchFamily="34" charset="0"/>
              </a:rPr>
            </a:br>
            <a:r>
              <a:rPr lang="et-EE" sz="2400" b="1" dirty="0">
                <a:highlight>
                  <a:srgbClr val="FFFF00"/>
                </a:highlight>
                <a:latin typeface="Tahoma" panose="020B0604030504040204" pitchFamily="34" charset="0"/>
                <a:ea typeface="Tahoma" panose="020B0604030504040204" pitchFamily="34" charset="0"/>
                <a:cs typeface="Tahoma" panose="020B0604030504040204" pitchFamily="34" charset="0"/>
              </a:rPr>
              <a:t>B</a:t>
            </a:r>
            <a:r>
              <a:rPr lang="et-EE" sz="2400" b="1" dirty="0">
                <a:latin typeface="Tahoma" panose="020B0604030504040204" pitchFamily="34" charset="0"/>
                <a:ea typeface="Tahoma" panose="020B0604030504040204" pitchFamily="34" charset="0"/>
                <a:cs typeface="Tahoma" panose="020B0604030504040204" pitchFamily="34" charset="0"/>
              </a:rPr>
              <a:t>ioloogilised varad (RTJ 7)</a:t>
            </a:r>
          </a:p>
        </p:txBody>
      </p:sp>
      <p:sp>
        <p:nvSpPr>
          <p:cNvPr id="3" name="Sisu kohatäide 2">
            <a:extLst>
              <a:ext uri="{FF2B5EF4-FFF2-40B4-BE49-F238E27FC236}">
                <a16:creationId xmlns:a16="http://schemas.microsoft.com/office/drawing/2014/main" id="{6B4A71E3-4E50-414C-82AC-6FB772907815}"/>
              </a:ext>
            </a:extLst>
          </p:cNvPr>
          <p:cNvSpPr>
            <a:spLocks noGrp="1"/>
          </p:cNvSpPr>
          <p:nvPr>
            <p:ph idx="1"/>
          </p:nvPr>
        </p:nvSpPr>
        <p:spPr/>
        <p:txBody>
          <a:bodyPr>
            <a:normAutofit fontScale="92500" lnSpcReduction="10000"/>
          </a:bodyPr>
          <a:lstStyle/>
          <a:p>
            <a:pPr marL="0" indent="0">
              <a:lnSpc>
                <a:spcPct val="100000"/>
              </a:lnSpc>
              <a:spcBef>
                <a:spcPts val="0"/>
              </a:spcBef>
              <a:buNone/>
            </a:pPr>
            <a:r>
              <a:rPr lang="et-EE" sz="2000" b="1" dirty="0">
                <a:latin typeface="Tahoma" panose="020B0604030504040204" pitchFamily="34" charset="0"/>
                <a:ea typeface="Tahoma" panose="020B0604030504040204" pitchFamily="34" charset="0"/>
                <a:cs typeface="Tahoma" panose="020B0604030504040204" pitchFamily="34" charset="0"/>
              </a:rPr>
              <a:t>RTJ 7 «Bioloogilised varad» defineerib üheselt mõisted:</a:t>
            </a:r>
          </a:p>
          <a:p>
            <a:pPr marL="0" indent="0">
              <a:lnSpc>
                <a:spcPct val="100000"/>
              </a:lnSpc>
              <a:spcBef>
                <a:spcPts val="0"/>
              </a:spcBef>
              <a:buNone/>
            </a:pPr>
            <a:endParaRPr lang="et-EE" sz="2000" b="1" dirty="0">
              <a:latin typeface="Tahoma" panose="020B0604030504040204" pitchFamily="34" charset="0"/>
              <a:ea typeface="Tahoma" panose="020B0604030504040204" pitchFamily="34" charset="0"/>
              <a:cs typeface="Tahoma" panose="020B0604030504040204" pitchFamily="34" charset="0"/>
            </a:endParaRPr>
          </a:p>
          <a:p>
            <a:pPr marL="0" indent="0">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 </a:t>
            </a:r>
            <a:r>
              <a:rPr lang="et-EE" sz="2000" b="1" dirty="0">
                <a:latin typeface="Tahoma" panose="020B0604030504040204" pitchFamily="34" charset="0"/>
                <a:ea typeface="Tahoma" panose="020B0604030504040204" pitchFamily="34" charset="0"/>
                <a:cs typeface="Tahoma" panose="020B0604030504040204" pitchFamily="34" charset="0"/>
              </a:rPr>
              <a:t>põllumajanduslik tegevus </a:t>
            </a:r>
            <a:r>
              <a:rPr lang="et-EE" sz="2000" dirty="0">
                <a:latin typeface="Tahoma" panose="020B0604030504040204" pitchFamily="34" charset="0"/>
                <a:ea typeface="Tahoma" panose="020B0604030504040204" pitchFamily="34" charset="0"/>
                <a:cs typeface="Tahoma" panose="020B0604030504040204" pitchFamily="34" charset="0"/>
              </a:rPr>
              <a:t>on ettevõtte poolt juhitav protsess, mille käigus toimub bioloogiliste varade muundumine põllumajanduslikuks toodanguks või uuteks bioloogilisteks varadeks; </a:t>
            </a:r>
          </a:p>
          <a:p>
            <a:pPr marL="0" indent="0">
              <a:lnSpc>
                <a:spcPct val="100000"/>
              </a:lnSpc>
              <a:spcBef>
                <a:spcPts val="0"/>
              </a:spcBef>
              <a:buNone/>
            </a:pPr>
            <a:r>
              <a:rPr lang="et-EE" sz="2000" dirty="0">
                <a:highlight>
                  <a:srgbClr val="FFFF00"/>
                </a:highlight>
                <a:latin typeface="Tahoma" panose="020B0604030504040204" pitchFamily="34" charset="0"/>
                <a:ea typeface="Tahoma" panose="020B0604030504040204" pitchFamily="34" charset="0"/>
                <a:cs typeface="Tahoma" panose="020B0604030504040204" pitchFamily="34" charset="0"/>
              </a:rPr>
              <a:t>	</a:t>
            </a:r>
            <a:endParaRPr lang="et-EE" sz="2000" dirty="0">
              <a:latin typeface="Tahoma" panose="020B0604030504040204" pitchFamily="34" charset="0"/>
              <a:ea typeface="Tahoma" panose="020B0604030504040204" pitchFamily="34" charset="0"/>
              <a:cs typeface="Tahoma" panose="020B0604030504040204" pitchFamily="34" charset="0"/>
            </a:endParaRPr>
          </a:p>
          <a:p>
            <a:pPr marL="0" indent="0">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 </a:t>
            </a:r>
            <a:r>
              <a:rPr lang="et-EE" sz="2000" b="1" dirty="0">
                <a:latin typeface="Tahoma" panose="020B0604030504040204" pitchFamily="34" charset="0"/>
                <a:ea typeface="Tahoma" panose="020B0604030504040204" pitchFamily="34" charset="0"/>
                <a:cs typeface="Tahoma" panose="020B0604030504040204" pitchFamily="34" charset="0"/>
              </a:rPr>
              <a:t>bioloogiline vara </a:t>
            </a:r>
            <a:r>
              <a:rPr lang="et-EE" sz="2000" dirty="0">
                <a:latin typeface="Tahoma" panose="020B0604030504040204" pitchFamily="34" charset="0"/>
                <a:ea typeface="Tahoma" panose="020B0604030504040204" pitchFamily="34" charset="0"/>
                <a:cs typeface="Tahoma" panose="020B0604030504040204" pitchFamily="34" charset="0"/>
              </a:rPr>
              <a:t>on loomne või taimne elusorganism;</a:t>
            </a:r>
          </a:p>
          <a:p>
            <a:pPr marL="0" indent="0">
              <a:lnSpc>
                <a:spcPct val="100000"/>
              </a:lnSpc>
              <a:spcBef>
                <a:spcPts val="0"/>
              </a:spcBef>
              <a:buNone/>
            </a:pPr>
            <a:endParaRPr lang="et-EE" sz="2000" dirty="0">
              <a:latin typeface="Tahoma" panose="020B0604030504040204" pitchFamily="34" charset="0"/>
              <a:ea typeface="Tahoma" panose="020B0604030504040204" pitchFamily="34" charset="0"/>
              <a:cs typeface="Tahoma" panose="020B0604030504040204" pitchFamily="34" charset="0"/>
            </a:endParaRPr>
          </a:p>
          <a:p>
            <a:pPr marL="0" indent="0">
              <a:lnSpc>
                <a:spcPct val="100000"/>
              </a:lnSpc>
              <a:spcBef>
                <a:spcPts val="0"/>
              </a:spcBef>
              <a:buNone/>
            </a:pPr>
            <a:endParaRPr lang="et-EE" sz="2000" dirty="0">
              <a:latin typeface="Tahoma" panose="020B0604030504040204" pitchFamily="34" charset="0"/>
              <a:ea typeface="Tahoma" panose="020B0604030504040204" pitchFamily="34" charset="0"/>
              <a:cs typeface="Tahoma" panose="020B0604030504040204" pitchFamily="34" charset="0"/>
            </a:endParaRPr>
          </a:p>
          <a:p>
            <a:pPr marL="0" indent="0">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 </a:t>
            </a:r>
            <a:r>
              <a:rPr lang="et-EE" sz="2000" b="1" dirty="0">
                <a:latin typeface="Tahoma" panose="020B0604030504040204" pitchFamily="34" charset="0"/>
                <a:ea typeface="Tahoma" panose="020B0604030504040204" pitchFamily="34" charset="0"/>
                <a:cs typeface="Tahoma" panose="020B0604030504040204" pitchFamily="34" charset="0"/>
              </a:rPr>
              <a:t>põllumajanduslik toodang </a:t>
            </a:r>
            <a:r>
              <a:rPr lang="et-EE" sz="2000" dirty="0">
                <a:latin typeface="Tahoma" panose="020B0604030504040204" pitchFamily="34" charset="0"/>
                <a:ea typeface="Tahoma" panose="020B0604030504040204" pitchFamily="34" charset="0"/>
                <a:cs typeface="Tahoma" panose="020B0604030504040204" pitchFamily="34" charset="0"/>
              </a:rPr>
              <a:t>on bioloogilisest varast saadav või eraldatav toodang, mis tekib kas bioloogilise vara eluprotsessi lõpetamisega (nt lihakere tapamajas või lehmadelt lüpstud piim, kanadelt saadud munad); </a:t>
            </a:r>
          </a:p>
          <a:p>
            <a:pPr marL="0" indent="0">
              <a:lnSpc>
                <a:spcPct val="100000"/>
              </a:lnSpc>
              <a:spcBef>
                <a:spcPts val="0"/>
              </a:spcBef>
              <a:buNone/>
            </a:pPr>
            <a:endParaRPr lang="et-EE" sz="2000" dirty="0">
              <a:latin typeface="Tahoma" panose="020B0604030504040204" pitchFamily="34" charset="0"/>
              <a:ea typeface="Tahoma" panose="020B0604030504040204" pitchFamily="34" charset="0"/>
              <a:cs typeface="Tahoma" panose="020B0604030504040204" pitchFamily="34" charset="0"/>
            </a:endParaRPr>
          </a:p>
          <a:p>
            <a:pPr marL="0" indent="0">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 </a:t>
            </a:r>
            <a:r>
              <a:rPr lang="et-EE" sz="2000" b="1" dirty="0">
                <a:latin typeface="Tahoma" panose="020B0604030504040204" pitchFamily="34" charset="0"/>
                <a:ea typeface="Tahoma" panose="020B0604030504040204" pitchFamily="34" charset="0"/>
                <a:cs typeface="Tahoma" panose="020B0604030504040204" pitchFamily="34" charset="0"/>
              </a:rPr>
              <a:t>bioloogiline muundumine </a:t>
            </a:r>
            <a:r>
              <a:rPr lang="et-EE" sz="2000" dirty="0">
                <a:latin typeface="Tahoma" panose="020B0604030504040204" pitchFamily="34" charset="0"/>
                <a:ea typeface="Tahoma" panose="020B0604030504040204" pitchFamily="34" charset="0"/>
                <a:cs typeface="Tahoma" panose="020B0604030504040204" pitchFamily="34" charset="0"/>
              </a:rPr>
              <a:t>hõlmab kasvamist, vananemist, tootmist ja paljunemist, mille tulemusena bioloogilised varad kvantitatiivselt ja kvalitatiivselt muutuvad. </a:t>
            </a:r>
          </a:p>
          <a:p>
            <a:endParaRPr lang="et-EE" dirty="0"/>
          </a:p>
        </p:txBody>
      </p:sp>
    </p:spTree>
    <p:extLst>
      <p:ext uri="{BB962C8B-B14F-4D97-AF65-F5344CB8AC3E}">
        <p14:creationId xmlns:p14="http://schemas.microsoft.com/office/powerpoint/2010/main" val="2976319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CCC44-F634-4A52-8151-50478144AB2F}"/>
              </a:ext>
            </a:extLst>
          </p:cNvPr>
          <p:cNvSpPr>
            <a:spLocks noGrp="1"/>
          </p:cNvSpPr>
          <p:nvPr>
            <p:ph type="title"/>
          </p:nvPr>
        </p:nvSpPr>
        <p:spPr/>
        <p:txBody>
          <a:bodyPr>
            <a:normAutofit/>
          </a:bodyPr>
          <a:lstStyle/>
          <a:p>
            <a:r>
              <a:rPr lang="fi-FI" sz="2400" b="1" dirty="0" err="1">
                <a:highlight>
                  <a:srgbClr val="FFFF00"/>
                </a:highlight>
                <a:latin typeface="Tahoma" panose="020B0604030504040204" pitchFamily="34" charset="0"/>
                <a:ea typeface="Tahoma" panose="020B0604030504040204" pitchFamily="34" charset="0"/>
                <a:cs typeface="Tahoma" panose="020B0604030504040204" pitchFamily="34" charset="0"/>
              </a:rPr>
              <a:t>M</a:t>
            </a:r>
            <a:r>
              <a:rPr lang="fi-FI" sz="2400" b="1" dirty="0" err="1">
                <a:latin typeface="Tahoma" panose="020B0604030504040204" pitchFamily="34" charset="0"/>
                <a:ea typeface="Tahoma" panose="020B0604030504040204" pitchFamily="34" charset="0"/>
                <a:cs typeface="Tahoma" panose="020B0604030504040204" pitchFamily="34" charset="0"/>
              </a:rPr>
              <a:t>ajandusaasta</a:t>
            </a:r>
            <a:r>
              <a:rPr lang="fi-FI" sz="2400" b="1" dirty="0">
                <a:latin typeface="Tahoma" panose="020B0604030504040204" pitchFamily="34" charset="0"/>
                <a:ea typeface="Tahoma" panose="020B0604030504040204" pitchFamily="34" charset="0"/>
                <a:cs typeface="Tahoma" panose="020B0604030504040204" pitchFamily="34" charset="0"/>
              </a:rPr>
              <a:t> </a:t>
            </a:r>
            <a:r>
              <a:rPr lang="fi-FI" sz="2400" b="1" dirty="0" err="1">
                <a:latin typeface="Tahoma" panose="020B0604030504040204" pitchFamily="34" charset="0"/>
                <a:ea typeface="Tahoma" panose="020B0604030504040204" pitchFamily="34" charset="0"/>
                <a:cs typeface="Tahoma" panose="020B0604030504040204" pitchFamily="34" charset="0"/>
              </a:rPr>
              <a:t>aruande</a:t>
            </a:r>
            <a:r>
              <a:rPr lang="fi-FI" sz="2400" b="1" dirty="0">
                <a:latin typeface="Tahoma" panose="020B0604030504040204" pitchFamily="34" charset="0"/>
                <a:ea typeface="Tahoma" panose="020B0604030504040204" pitchFamily="34" charset="0"/>
                <a:cs typeface="Tahoma" panose="020B0604030504040204" pitchFamily="34" charset="0"/>
              </a:rPr>
              <a:t> </a:t>
            </a:r>
            <a:r>
              <a:rPr lang="fi-FI" sz="2400" b="1" dirty="0" err="1">
                <a:latin typeface="Tahoma" panose="020B0604030504040204" pitchFamily="34" charset="0"/>
                <a:ea typeface="Tahoma" panose="020B0604030504040204" pitchFamily="34" charset="0"/>
                <a:cs typeface="Tahoma" panose="020B0604030504040204" pitchFamily="34" charset="0"/>
              </a:rPr>
              <a:t>koostamise</a:t>
            </a:r>
            <a:r>
              <a:rPr lang="fi-FI" sz="2400" b="1" dirty="0">
                <a:latin typeface="Tahoma" panose="020B0604030504040204" pitchFamily="34" charset="0"/>
                <a:ea typeface="Tahoma" panose="020B0604030504040204" pitchFamily="34" charset="0"/>
                <a:cs typeface="Tahoma" panose="020B0604030504040204" pitchFamily="34" charset="0"/>
              </a:rPr>
              <a:t> </a:t>
            </a:r>
            <a:r>
              <a:rPr lang="fi-FI" sz="2400" b="1" dirty="0" err="1">
                <a:latin typeface="Tahoma" panose="020B0604030504040204" pitchFamily="34" charset="0"/>
                <a:ea typeface="Tahoma" panose="020B0604030504040204" pitchFamily="34" charset="0"/>
                <a:cs typeface="Tahoma" panose="020B0604030504040204" pitchFamily="34" charset="0"/>
              </a:rPr>
              <a:t>eesmärk</a:t>
            </a:r>
            <a:r>
              <a:rPr lang="fi-FI" sz="2400" b="1" dirty="0">
                <a:latin typeface="Tahoma" panose="020B0604030504040204" pitchFamily="34" charset="0"/>
                <a:ea typeface="Tahoma" panose="020B0604030504040204" pitchFamily="34" charset="0"/>
                <a:cs typeface="Tahoma" panose="020B0604030504040204" pitchFamily="34" charset="0"/>
              </a:rPr>
              <a:t> </a:t>
            </a:r>
            <a:r>
              <a:rPr lang="fi-FI" sz="2400" b="1" dirty="0" err="1">
                <a:latin typeface="Tahoma" panose="020B0604030504040204" pitchFamily="34" charset="0"/>
                <a:ea typeface="Tahoma" panose="020B0604030504040204" pitchFamily="34" charset="0"/>
                <a:cs typeface="Tahoma" panose="020B0604030504040204" pitchFamily="34" charset="0"/>
              </a:rPr>
              <a:t>eriliigilistele</a:t>
            </a:r>
            <a:r>
              <a:rPr lang="fi-FI" sz="2400" b="1" dirty="0">
                <a:latin typeface="Tahoma" panose="020B0604030504040204" pitchFamily="34" charset="0"/>
                <a:ea typeface="Tahoma" panose="020B0604030504040204" pitchFamily="34" charset="0"/>
                <a:cs typeface="Tahoma" panose="020B0604030504040204" pitchFamily="34" charset="0"/>
              </a:rPr>
              <a:t> </a:t>
            </a:r>
            <a:r>
              <a:rPr lang="fi-FI" sz="2400" b="1" dirty="0" err="1">
                <a:latin typeface="Tahoma" panose="020B0604030504040204" pitchFamily="34" charset="0"/>
                <a:ea typeface="Tahoma" panose="020B0604030504040204" pitchFamily="34" charset="0"/>
                <a:cs typeface="Tahoma" panose="020B0604030504040204" pitchFamily="34" charset="0"/>
              </a:rPr>
              <a:t>ettevõtetele</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870B0433-75F4-4BB2-9965-CA7007533AB8}"/>
              </a:ext>
            </a:extLst>
          </p:cNvPr>
          <p:cNvSpPr>
            <a:spLocks noGrp="1"/>
          </p:cNvSpPr>
          <p:nvPr>
            <p:ph idx="1"/>
          </p:nvPr>
        </p:nvSpPr>
        <p:spPr/>
        <p:txBody>
          <a:bodyPr>
            <a:normAutofit/>
          </a:bodyPr>
          <a:lstStyle/>
          <a:p>
            <a:pPr marL="0" indent="0">
              <a:buNone/>
            </a:pPr>
            <a:r>
              <a:rPr lang="en-US" sz="2000" dirty="0" err="1">
                <a:latin typeface="Tahoma" panose="020B0604030504040204" pitchFamily="34" charset="0"/>
                <a:ea typeface="Tahoma" panose="020B0604030504040204" pitchFamily="34" charset="0"/>
                <a:cs typeface="Tahoma" panose="020B0604030504040204" pitchFamily="34" charset="0"/>
              </a:rPr>
              <a:t>Raamatupidamise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seaduse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kohaselt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tegevusest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vähemalt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kord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aastas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anda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ettevõttest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huvitatud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isikutele</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organisatsioonidele</a:t>
            </a:r>
            <a:r>
              <a:rPr lang="en-US" sz="2000" dirty="0">
                <a:latin typeface="Tahoma" panose="020B0604030504040204" pitchFamily="34" charset="0"/>
                <a:ea typeface="Tahoma" panose="020B0604030504040204" pitchFamily="34" charset="0"/>
                <a:cs typeface="Tahoma" panose="020B0604030504040204" pitchFamily="34" charset="0"/>
              </a:rPr>
              <a:t>.</a:t>
            </a:r>
          </a:p>
          <a:p>
            <a:pPr marL="0" indent="0">
              <a:buNone/>
            </a:pPr>
            <a:r>
              <a:rPr lang="en-US" sz="2000" b="1" dirty="0" err="1">
                <a:latin typeface="Tahoma" panose="020B0604030504040204" pitchFamily="34" charset="0"/>
                <a:ea typeface="Tahoma" panose="020B0604030504040204" pitchFamily="34" charset="0"/>
                <a:cs typeface="Tahoma" panose="020B0604030504040204" pitchFamily="34" charset="0"/>
              </a:rPr>
              <a:t>Aruande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kasutajad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võib</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jagada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kaheks</a:t>
            </a:r>
            <a:r>
              <a:rPr lang="en-US" sz="2000" b="1" dirty="0">
                <a:latin typeface="Tahoma" panose="020B0604030504040204" pitchFamily="34" charset="0"/>
                <a:ea typeface="Tahoma" panose="020B0604030504040204" pitchFamily="34" charset="0"/>
                <a:cs typeface="Tahoma" panose="020B0604030504040204" pitchFamily="34" charset="0"/>
              </a:rPr>
              <a:t>:</a:t>
            </a:r>
          </a:p>
          <a:p>
            <a:r>
              <a:rPr lang="en-US" sz="2000" dirty="0">
                <a:latin typeface="Tahoma" panose="020B0604030504040204" pitchFamily="34" charset="0"/>
                <a:ea typeface="Tahoma" panose="020B0604030504040204" pitchFamily="34" charset="0"/>
                <a:cs typeface="Tahoma" panose="020B0604030504040204" pitchFamily="34" charset="0"/>
              </a:rPr>
              <a:t>need, </a:t>
            </a:r>
            <a:r>
              <a:rPr lang="en-US" sz="2000" dirty="0" err="1">
                <a:latin typeface="Tahoma" panose="020B0604030504040204" pitchFamily="34" charset="0"/>
                <a:ea typeface="Tahoma" panose="020B0604030504040204" pitchFamily="34" charset="0"/>
                <a:cs typeface="Tahoma" panose="020B0604030504040204" pitchFamily="34" charset="0"/>
              </a:rPr>
              <a:t>kellele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ettevõte</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kohustatud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jagama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infot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seadusega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ettenähtud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korras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äriregister</a:t>
            </a:r>
            <a:r>
              <a:rPr lang="en-US" sz="2000" dirty="0">
                <a:latin typeface="Tahoma" panose="020B0604030504040204" pitchFamily="34" charset="0"/>
                <a:ea typeface="Tahoma" panose="020B0604030504040204" pitchFamily="34" charset="0"/>
                <a:cs typeface="Tahoma" panose="020B0604030504040204" pitchFamily="34" charset="0"/>
              </a:rPr>
              <a:t>);</a:t>
            </a:r>
          </a:p>
          <a:p>
            <a:r>
              <a:rPr lang="en-US" sz="2000" dirty="0">
                <a:latin typeface="Tahoma" panose="020B0604030504040204" pitchFamily="34" charset="0"/>
                <a:ea typeface="Tahoma" panose="020B0604030504040204" pitchFamily="34" charset="0"/>
                <a:cs typeface="Tahoma" panose="020B0604030504040204" pitchFamily="34" charset="0"/>
              </a:rPr>
              <a:t>need, </a:t>
            </a:r>
            <a:r>
              <a:rPr lang="en-US" sz="2000" dirty="0" err="1">
                <a:latin typeface="Tahoma" panose="020B0604030504040204" pitchFamily="34" charset="0"/>
                <a:ea typeface="Tahoma" panose="020B0604030504040204" pitchFamily="34" charset="0"/>
                <a:cs typeface="Tahoma" panose="020B0604030504040204" pitchFamily="34" charset="0"/>
              </a:rPr>
              <a:t>keda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soovib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vabatahtlikult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teavitada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oma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majandustulemustest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näiteks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omanikud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investorid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laenuandjad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kliendid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töötajad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avalikkus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jt</a:t>
            </a:r>
            <a:r>
              <a:rPr lang="en-US" sz="2000" dirty="0">
                <a:latin typeface="Tahoma" panose="020B0604030504040204" pitchFamily="34" charset="0"/>
                <a:ea typeface="Tahoma" panose="020B0604030504040204" pitchFamily="34" charset="0"/>
                <a:cs typeface="Tahoma" panose="020B0604030504040204" pitchFamily="34" charset="0"/>
              </a:rPr>
              <a:t>).</a:t>
            </a:r>
          </a:p>
          <a:p>
            <a:pPr marL="0" indent="0">
              <a:buNone/>
            </a:pPr>
            <a:r>
              <a:rPr lang="en-US" sz="2000" dirty="0">
                <a:latin typeface="Tahoma" panose="020B0604030504040204" pitchFamily="34" charset="0"/>
                <a:ea typeface="Tahoma" panose="020B0604030504040204" pitchFamily="34" charset="0"/>
                <a:cs typeface="Tahoma" panose="020B0604030504040204" pitchFamily="34" charset="0"/>
              </a:rPr>
              <a:t>1. </a:t>
            </a:r>
            <a:r>
              <a:rPr lang="en-US" sz="2000" dirty="0" err="1">
                <a:latin typeface="Tahoma" panose="020B0604030504040204" pitchFamily="34" charset="0"/>
                <a:ea typeface="Tahoma" panose="020B0604030504040204" pitchFamily="34" charset="0"/>
                <a:cs typeface="Tahoma" panose="020B0604030504040204" pitchFamily="34" charset="0"/>
              </a:rPr>
              <a:t>jaanuarist</a:t>
            </a:r>
            <a:r>
              <a:rPr lang="en-US" sz="2000" dirty="0">
                <a:latin typeface="Tahoma" panose="020B0604030504040204" pitchFamily="34" charset="0"/>
                <a:ea typeface="Tahoma" panose="020B0604030504040204" pitchFamily="34" charset="0"/>
                <a:cs typeface="Tahoma" panose="020B0604030504040204" pitchFamily="34" charset="0"/>
              </a:rPr>
              <a:t> 2016 ja </a:t>
            </a:r>
            <a:r>
              <a:rPr lang="en-US" sz="2000" dirty="0" err="1">
                <a:latin typeface="Tahoma" panose="020B0604030504040204" pitchFamily="34" charset="0"/>
                <a:ea typeface="Tahoma" panose="020B0604030504040204" pitchFamily="34" charset="0"/>
                <a:cs typeface="Tahoma" panose="020B0604030504040204" pitchFamily="34" charset="0"/>
              </a:rPr>
              <a:t>hiljem</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alanud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majandusaasta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aruannetele</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raamatupidamise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seadusega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kehtestatud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erinevad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nõuded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eri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liiki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ettevõtjatele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seetõttu</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muutunud</a:t>
            </a:r>
            <a:r>
              <a:rPr lang="en-US" sz="2000" dirty="0">
                <a:latin typeface="Tahoma" panose="020B0604030504040204" pitchFamily="34" charset="0"/>
                <a:ea typeface="Tahoma" panose="020B0604030504040204" pitchFamily="34" charset="0"/>
                <a:cs typeface="Tahoma" panose="020B0604030504040204" pitchFamily="34" charset="0"/>
              </a:rPr>
              <a:t> ka </a:t>
            </a:r>
            <a:r>
              <a:rPr lang="en-US" sz="2000" dirty="0" err="1">
                <a:latin typeface="Tahoma" panose="020B0604030504040204" pitchFamily="34" charset="0"/>
                <a:ea typeface="Tahoma" panose="020B0604030504040204" pitchFamily="34" charset="0"/>
                <a:cs typeface="Tahoma" panose="020B0604030504040204" pitchFamily="34" charset="0"/>
              </a:rPr>
              <a:t>aruannete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eesmärgid</a:t>
            </a:r>
            <a:r>
              <a:rPr lang="en-US" sz="2000" dirty="0">
                <a:latin typeface="Tahoma" panose="020B0604030504040204" pitchFamily="34" charset="0"/>
                <a:ea typeface="Tahoma" panose="020B0604030504040204" pitchFamily="34" charset="0"/>
                <a:cs typeface="Tahoma" panose="020B0604030504040204" pitchFamily="34" charset="0"/>
              </a:rPr>
              <a:t>.</a:t>
            </a:r>
          </a:p>
          <a:p>
            <a:pPr marL="0" indent="0">
              <a:buNone/>
            </a:pPr>
            <a:endParaRPr lang="en-US" dirty="0"/>
          </a:p>
        </p:txBody>
      </p:sp>
    </p:spTree>
    <p:extLst>
      <p:ext uri="{BB962C8B-B14F-4D97-AF65-F5344CB8AC3E}">
        <p14:creationId xmlns:p14="http://schemas.microsoft.com/office/powerpoint/2010/main" val="28023720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3AAA4-1AAC-4FC9-B951-2AF34B19D047}"/>
              </a:ext>
            </a:extLst>
          </p:cNvPr>
          <p:cNvSpPr>
            <a:spLocks noGrp="1"/>
          </p:cNvSpPr>
          <p:nvPr>
            <p:ph type="title"/>
          </p:nvPr>
        </p:nvSpPr>
        <p:spPr/>
        <p:txBody>
          <a:bodyPr>
            <a:normAutofit/>
          </a:bodyPr>
          <a:lstStyle/>
          <a:p>
            <a:br>
              <a:rPr lang="et-EE" sz="2800" b="1" dirty="0">
                <a:latin typeface="Tahoma" panose="020B0604030504040204" pitchFamily="34" charset="0"/>
                <a:ea typeface="Tahoma" panose="020B0604030504040204" pitchFamily="34" charset="0"/>
                <a:cs typeface="Tahoma" panose="020B0604030504040204" pitchFamily="34" charset="0"/>
              </a:rPr>
            </a:br>
            <a:r>
              <a:rPr lang="et-EE" sz="2800" b="1" dirty="0">
                <a:latin typeface="Tahoma" panose="020B0604030504040204" pitchFamily="34" charset="0"/>
                <a:ea typeface="Tahoma" panose="020B0604030504040204" pitchFamily="34" charset="0"/>
                <a:cs typeface="Tahoma" panose="020B0604030504040204" pitchFamily="34" charset="0"/>
              </a:rPr>
              <a:t>Bioloogiliste varade kajastamine bilansis </a:t>
            </a:r>
            <a:endParaRPr 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15E231CD-68AE-4359-BA88-F413098160DD}"/>
              </a:ext>
            </a:extLst>
          </p:cNvPr>
          <p:cNvSpPr>
            <a:spLocks noGrp="1"/>
          </p:cNvSpPr>
          <p:nvPr>
            <p:ph idx="1"/>
          </p:nvPr>
        </p:nvSpPr>
        <p:spPr/>
        <p:txBody>
          <a:bodyPr>
            <a:normAutofit/>
          </a:bodyPr>
          <a:lstStyle/>
          <a:p>
            <a:pPr marL="0" marR="0" indent="0" algn="just">
              <a:lnSpc>
                <a:spcPct val="11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Bioloogilised varad kajastatakse bilansis eraldi kirjetel kas </a:t>
            </a:r>
            <a:r>
              <a:rPr lang="et-EE" sz="2000" b="1" dirty="0">
                <a:latin typeface="Tahoma" panose="020B0604030504040204" pitchFamily="34" charset="0"/>
                <a:ea typeface="Tahoma" panose="020B0604030504040204" pitchFamily="34" charset="0"/>
                <a:cs typeface="Tahoma" panose="020B0604030504040204" pitchFamily="34" charset="0"/>
              </a:rPr>
              <a:t>põhivara või käibevara rühmas. </a:t>
            </a:r>
          </a:p>
          <a:p>
            <a:pPr marL="0" marR="0" indent="0" algn="just">
              <a:lnSpc>
                <a:spcPct val="110000"/>
              </a:lnSpc>
              <a:spcBef>
                <a:spcPts val="0"/>
              </a:spcBef>
              <a:spcAft>
                <a:spcPts val="0"/>
              </a:spcAft>
              <a:buNone/>
            </a:pPr>
            <a:r>
              <a:rPr lang="et-EE" sz="2000" b="1" dirty="0">
                <a:latin typeface="Tahoma" panose="020B0604030504040204" pitchFamily="34" charset="0"/>
                <a:ea typeface="Tahoma" panose="020B0604030504040204" pitchFamily="34" charset="0"/>
                <a:cs typeface="Tahoma" panose="020B0604030504040204" pitchFamily="34" charset="0"/>
              </a:rPr>
              <a:t>Käibevarana kajastatakse </a:t>
            </a:r>
            <a:r>
              <a:rPr lang="et-EE" sz="2000" dirty="0">
                <a:latin typeface="Tahoma" panose="020B0604030504040204" pitchFamily="34" charset="0"/>
                <a:ea typeface="Tahoma" panose="020B0604030504040204" pitchFamily="34" charset="0"/>
                <a:cs typeface="Tahoma" panose="020B0604030504040204" pitchFamily="34" charset="0"/>
              </a:rPr>
              <a:t>ainult sellist bioloogilist vara, mis on soetatud edasimüümise eesmärgil või realiseeritakse ettevõtte tavapärase äritsükli käigus. </a:t>
            </a:r>
          </a:p>
          <a:p>
            <a:pPr marL="0" marR="0" indent="0" algn="just">
              <a:lnSpc>
                <a:spcPct val="11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Juhul kui bioloogilise vara hoidmise eesmärk ei ole kindlalt teada, tuleb sellise bioloogilise vara kajastamisel bilansis lähtuda ettevõtte juhtkonna hinnangust tõenäolisema kasutuseesmärgi suhtes.</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3660791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6E666-6500-4586-A749-8FDA5E49DDCA}"/>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71832A74-0CEC-413D-B97A-49464C3E966E}"/>
              </a:ext>
            </a:extLst>
          </p:cNvPr>
          <p:cNvSpPr>
            <a:spLocks noGrp="1"/>
          </p:cNvSpPr>
          <p:nvPr>
            <p:ph idx="1"/>
          </p:nvPr>
        </p:nvSpPr>
        <p:spPr/>
        <p:txBody>
          <a:bodyPr>
            <a:normAutofit fontScale="70000" lnSpcReduction="20000"/>
          </a:bodyPr>
          <a:lstStyle/>
          <a:p>
            <a:pPr marL="0" marR="0" indent="0" algn="just">
              <a:lnSpc>
                <a:spcPct val="150000"/>
              </a:lnSpc>
              <a:spcBef>
                <a:spcPts val="0"/>
              </a:spcBef>
              <a:spcAft>
                <a:spcPts val="0"/>
              </a:spcAft>
              <a:buNone/>
            </a:pPr>
            <a:r>
              <a:rPr lang="et-EE" sz="2900" b="1" dirty="0">
                <a:latin typeface="Tahoma" panose="020B0604030504040204" pitchFamily="34" charset="0"/>
                <a:ea typeface="Tahoma" panose="020B0604030504040204" pitchFamily="34" charset="0"/>
                <a:cs typeface="Tahoma" panose="020B0604030504040204" pitchFamily="34" charset="0"/>
              </a:rPr>
              <a:t>Bioloogiliste varade käibe- ja põhivarana kajastamisel ei ole oluliseks asjaoluks, et edasimüük peaks toimuma järgneva 12 kuu jooksul, vaid hiljemalt äritsükli lõppedes.</a:t>
            </a:r>
            <a:r>
              <a:rPr lang="et-EE" sz="2900" dirty="0">
                <a:latin typeface="Tahoma" panose="020B0604030504040204" pitchFamily="34" charset="0"/>
                <a:ea typeface="Tahoma" panose="020B0604030504040204" pitchFamily="34" charset="0"/>
                <a:cs typeface="Tahoma" panose="020B0604030504040204" pitchFamily="34" charset="0"/>
              </a:rPr>
              <a:t> </a:t>
            </a:r>
          </a:p>
          <a:p>
            <a:pPr marL="0" marR="0" indent="0" algn="just">
              <a:lnSpc>
                <a:spcPct val="150000"/>
              </a:lnSpc>
              <a:spcBef>
                <a:spcPts val="0"/>
              </a:spcBef>
              <a:spcAft>
                <a:spcPts val="0"/>
              </a:spcAft>
              <a:buNone/>
            </a:pPr>
            <a:r>
              <a:rPr lang="et-EE" sz="2900" b="1" dirty="0">
                <a:latin typeface="Tahoma" panose="020B0604030504040204" pitchFamily="34" charset="0"/>
                <a:ea typeface="Tahoma" panose="020B0604030504040204" pitchFamily="34" charset="0"/>
                <a:cs typeface="Tahoma" panose="020B0604030504040204" pitchFamily="34" charset="0"/>
              </a:rPr>
              <a:t>Lüpsikarja pidavas ettevõttes</a:t>
            </a:r>
            <a:r>
              <a:rPr lang="et-EE" sz="2900" dirty="0">
                <a:latin typeface="Tahoma" panose="020B0604030504040204" pitchFamily="34" charset="0"/>
                <a:ea typeface="Tahoma" panose="020B0604030504040204" pitchFamily="34" charset="0"/>
                <a:cs typeface="Tahoma" panose="020B0604030504040204" pitchFamily="34" charset="0"/>
              </a:rPr>
              <a:t> aasta jooksul sündinud </a:t>
            </a:r>
            <a:r>
              <a:rPr lang="et-EE" sz="2900" b="1" dirty="0">
                <a:latin typeface="Tahoma" panose="020B0604030504040204" pitchFamily="34" charset="0"/>
                <a:ea typeface="Tahoma" panose="020B0604030504040204" pitchFamily="34" charset="0"/>
                <a:cs typeface="Tahoma" panose="020B0604030504040204" pitchFamily="34" charset="0"/>
              </a:rPr>
              <a:t>oma karja täienduseks üleskasvatamiseks mõeldud lehmvasikad arvele võtta põhivarana</a:t>
            </a:r>
            <a:r>
              <a:rPr lang="et-EE" sz="2900" dirty="0">
                <a:latin typeface="Tahoma" panose="020B0604030504040204" pitchFamily="34" charset="0"/>
                <a:ea typeface="Tahoma" panose="020B0604030504040204" pitchFamily="34" charset="0"/>
                <a:cs typeface="Tahoma" panose="020B0604030504040204" pitchFamily="34" charset="0"/>
              </a:rPr>
              <a:t> (ebaküpsed tootvad bioloogilised varad). </a:t>
            </a:r>
          </a:p>
          <a:p>
            <a:pPr marL="0" marR="0" indent="0" algn="just">
              <a:lnSpc>
                <a:spcPct val="150000"/>
              </a:lnSpc>
              <a:spcBef>
                <a:spcPts val="0"/>
              </a:spcBef>
              <a:spcAft>
                <a:spcPts val="0"/>
              </a:spcAft>
              <a:buNone/>
            </a:pPr>
            <a:r>
              <a:rPr lang="et-EE" sz="2900" b="1" dirty="0">
                <a:latin typeface="Tahoma" panose="020B0604030504040204" pitchFamily="34" charset="0"/>
                <a:ea typeface="Tahoma" panose="020B0604030504040204" pitchFamily="34" charset="0"/>
                <a:cs typeface="Tahoma" panose="020B0604030504040204" pitchFamily="34" charset="0"/>
              </a:rPr>
              <a:t>Pullvasikaid, kelle üleskasvatamise aeg võib olla isegi ligi kaks aastat, kajastatakse bilansis käibevarana</a:t>
            </a:r>
            <a:r>
              <a:rPr lang="et-EE" sz="2900" dirty="0">
                <a:latin typeface="Tahoma" panose="020B0604030504040204" pitchFamily="34" charset="0"/>
                <a:ea typeface="Tahoma" panose="020B0604030504040204" pitchFamily="34" charset="0"/>
                <a:cs typeface="Tahoma" panose="020B0604030504040204" pitchFamily="34" charset="0"/>
              </a:rPr>
              <a:t> (ebaküpsed tarbitavad varad). Pullvasikaid kasvatatakse edasimüümise eesmärgil ja kaks aastat ongi antud juhul tavapärane äritsükkel.  </a:t>
            </a:r>
            <a:endParaRPr lang="en-US" sz="29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23248249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F40FB-64A7-46D8-9E45-FA35E05A5ED0}"/>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A0738036-17CD-45A9-BD45-4E4E17540D1B}"/>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Bioloogilisi varasid on soovitatav aruandes kajastada </a:t>
            </a:r>
            <a:r>
              <a:rPr lang="et-EE" sz="2000" b="1" dirty="0">
                <a:latin typeface="Tahoma" panose="020B0604030504040204" pitchFamily="34" charset="0"/>
                <a:ea typeface="Tahoma" panose="020B0604030504040204" pitchFamily="34" charset="0"/>
                <a:cs typeface="Tahoma" panose="020B0604030504040204" pitchFamily="34" charset="0"/>
              </a:rPr>
              <a:t>põhiliste rühmade kaupa</a:t>
            </a:r>
            <a:r>
              <a:rPr lang="et-EE" sz="2000" dirty="0">
                <a:latin typeface="Tahoma" panose="020B0604030504040204" pitchFamily="34" charset="0"/>
                <a:ea typeface="Tahoma" panose="020B0604030504040204" pitchFamily="34" charset="0"/>
                <a:cs typeface="Tahoma" panose="020B0604030504040204" pitchFamily="34" charset="0"/>
              </a:rPr>
              <a:t>.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Varasid võib klassifitseerida </a:t>
            </a:r>
            <a:r>
              <a:rPr lang="et-EE" sz="2000" b="1" dirty="0">
                <a:latin typeface="Tahoma" panose="020B0604030504040204" pitchFamily="34" charset="0"/>
                <a:ea typeface="Tahoma" panose="020B0604030504040204" pitchFamily="34" charset="0"/>
                <a:cs typeface="Tahoma" panose="020B0604030504040204" pitchFamily="34" charset="0"/>
              </a:rPr>
              <a:t>tarbitavateks varadeks </a:t>
            </a:r>
            <a:r>
              <a:rPr lang="et-EE" sz="2000" dirty="0">
                <a:latin typeface="Tahoma" panose="020B0604030504040204" pitchFamily="34" charset="0"/>
                <a:ea typeface="Tahoma" panose="020B0604030504040204" pitchFamily="34" charset="0"/>
                <a:cs typeface="Tahoma" panose="020B0604030504040204" pitchFamily="34" charset="0"/>
              </a:rPr>
              <a:t>(varad, mida on võimalik muuta põllumajanduslikuks toodanguks või edasi müüa) ja </a:t>
            </a:r>
            <a:r>
              <a:rPr lang="et-EE" sz="2000" b="1" dirty="0">
                <a:latin typeface="Tahoma" panose="020B0604030504040204" pitchFamily="34" charset="0"/>
                <a:ea typeface="Tahoma" panose="020B0604030504040204" pitchFamily="34" charset="0"/>
                <a:cs typeface="Tahoma" panose="020B0604030504040204" pitchFamily="34" charset="0"/>
              </a:rPr>
              <a:t>tootvateks varadeks </a:t>
            </a:r>
            <a:r>
              <a:rPr lang="et-EE" sz="2000" dirty="0">
                <a:latin typeface="Tahoma" panose="020B0604030504040204" pitchFamily="34" charset="0"/>
                <a:ea typeface="Tahoma" panose="020B0604030504040204" pitchFamily="34" charset="0"/>
                <a:cs typeface="Tahoma" panose="020B0604030504040204" pitchFamily="34" charset="0"/>
              </a:rPr>
              <a:t>(varad, mida hoitakse põllumajandusliku toodangu tootmise eesmärgil). </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Tarbitavateks varadeks on</a:t>
            </a:r>
            <a:r>
              <a:rPr lang="et-EE" sz="2000" dirty="0">
                <a:latin typeface="Tahoma" panose="020B0604030504040204" pitchFamily="34" charset="0"/>
                <a:ea typeface="Tahoma" panose="020B0604030504040204" pitchFamily="34" charset="0"/>
                <a:cs typeface="Tahoma" panose="020B0604030504040204" pitchFamily="34" charset="0"/>
              </a:rPr>
              <a:t> müügieesmärgil hoitavad bioloogilised varad, </a:t>
            </a:r>
            <a:r>
              <a:rPr lang="et-EE" sz="2000" b="1" dirty="0">
                <a:latin typeface="Tahoma" panose="020B0604030504040204" pitchFamily="34" charset="0"/>
                <a:ea typeface="Tahoma" panose="020B0604030504040204" pitchFamily="34" charset="0"/>
                <a:cs typeface="Tahoma" panose="020B0604030504040204" pitchFamily="34" charset="0"/>
              </a:rPr>
              <a:t>lihakari, kalakasvatuses hoitav kala</a:t>
            </a:r>
            <a:r>
              <a:rPr lang="et-EE" sz="2000" dirty="0">
                <a:latin typeface="Tahoma" panose="020B0604030504040204" pitchFamily="34" charset="0"/>
                <a:ea typeface="Tahoma" panose="020B0604030504040204" pitchFamily="34" charset="0"/>
                <a:cs typeface="Tahoma" panose="020B0604030504040204" pitchFamily="34" charset="0"/>
              </a:rPr>
              <a:t> ja raie eesmärgil kasvatatav mets. </a:t>
            </a:r>
          </a:p>
          <a:p>
            <a:pPr marL="0" marR="0" indent="0" algn="just">
              <a:lnSpc>
                <a:spcPct val="150000"/>
              </a:lnSpc>
              <a:spcBef>
                <a:spcPts val="0"/>
              </a:spcBef>
              <a:spcAft>
                <a:spcPts val="0"/>
              </a:spcAft>
              <a:buNone/>
            </a:pPr>
            <a:r>
              <a:rPr lang="et-EE" sz="2000" b="1" dirty="0">
                <a:latin typeface="Tahoma" panose="020B0604030504040204" pitchFamily="34" charset="0"/>
                <a:ea typeface="Tahoma" panose="020B0604030504040204" pitchFamily="34" charset="0"/>
                <a:cs typeface="Tahoma" panose="020B0604030504040204" pitchFamily="34" charset="0"/>
              </a:rPr>
              <a:t>Tootvateks varadeks on</a:t>
            </a:r>
            <a:r>
              <a:rPr lang="et-EE" sz="2000" dirty="0">
                <a:latin typeface="Tahoma" panose="020B0604030504040204" pitchFamily="34" charset="0"/>
                <a:ea typeface="Tahoma" panose="020B0604030504040204" pitchFamily="34" charset="0"/>
                <a:cs typeface="Tahoma" panose="020B0604030504040204" pitchFamily="34" charset="0"/>
              </a:rPr>
              <a:t> näiteks loomakasvatuses </a:t>
            </a:r>
            <a:r>
              <a:rPr lang="et-EE" sz="2000" b="1" dirty="0">
                <a:latin typeface="Tahoma" panose="020B0604030504040204" pitchFamily="34" charset="0"/>
                <a:ea typeface="Tahoma" panose="020B0604030504040204" pitchFamily="34" charset="0"/>
                <a:cs typeface="Tahoma" panose="020B0604030504040204" pitchFamily="34" charset="0"/>
              </a:rPr>
              <a:t>piimakari, munevad kanad</a:t>
            </a:r>
            <a:r>
              <a:rPr lang="et-EE" sz="2000" dirty="0">
                <a:latin typeface="Tahoma" panose="020B0604030504040204" pitchFamily="34" charset="0"/>
                <a:ea typeface="Tahoma" panose="020B0604030504040204" pitchFamily="34" charset="0"/>
                <a:cs typeface="Tahoma" panose="020B0604030504040204" pitchFamily="34" charset="0"/>
              </a:rPr>
              <a:t> jne </a:t>
            </a:r>
          </a:p>
          <a:p>
            <a:pPr marL="0" marR="0" indent="0" algn="just">
              <a:lnSpc>
                <a:spcPct val="15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Üldjuhul kajastatakse </a:t>
            </a:r>
            <a:r>
              <a:rPr lang="et-EE" sz="2000" b="1" dirty="0">
                <a:latin typeface="Tahoma" panose="020B0604030504040204" pitchFamily="34" charset="0"/>
                <a:ea typeface="Tahoma" panose="020B0604030504040204" pitchFamily="34" charset="0"/>
                <a:cs typeface="Tahoma" panose="020B0604030504040204" pitchFamily="34" charset="0"/>
              </a:rPr>
              <a:t>tootvaid varasid põhivara rühmas</a:t>
            </a:r>
            <a:r>
              <a:rPr lang="et-EE" sz="2000" dirty="0">
                <a:latin typeface="Tahoma" panose="020B0604030504040204" pitchFamily="34" charset="0"/>
                <a:ea typeface="Tahoma" panose="020B0604030504040204" pitchFamily="34" charset="0"/>
                <a:cs typeface="Tahoma" panose="020B0604030504040204" pitchFamily="34" charset="0"/>
              </a:rPr>
              <a:t>, </a:t>
            </a:r>
            <a:r>
              <a:rPr lang="et-EE" sz="2000" b="1" dirty="0">
                <a:latin typeface="Tahoma" panose="020B0604030504040204" pitchFamily="34" charset="0"/>
                <a:ea typeface="Tahoma" panose="020B0604030504040204" pitchFamily="34" charset="0"/>
                <a:cs typeface="Tahoma" panose="020B0604030504040204" pitchFamily="34" charset="0"/>
              </a:rPr>
              <a:t>tarbitavaid varasid kas põhi- või käibevara rühmas</a:t>
            </a:r>
            <a:r>
              <a:rPr lang="et-EE" sz="2000" dirty="0">
                <a:latin typeface="Tahoma" panose="020B0604030504040204" pitchFamily="34" charset="0"/>
                <a:ea typeface="Tahoma" panose="020B0604030504040204" pitchFamily="34" charset="0"/>
                <a:cs typeface="Tahoma" panose="020B0604030504040204" pitchFamily="34" charset="0"/>
              </a:rPr>
              <a:t>, lähtuvalt varade kasutamise perioodist.</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t-EE" sz="2400" dirty="0">
              <a:latin typeface="Times New Roman" panose="02020603050405020304" pitchFamily="18" charset="0"/>
              <a:cs typeface="Times New Roman" panose="02020603050405020304" pitchFamily="18" charset="0"/>
            </a:endParaRPr>
          </a:p>
          <a:p>
            <a:pPr marL="0" indent="0">
              <a:buNone/>
            </a:pPr>
            <a:endParaRPr lang="et-EE"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82926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Näide</a:t>
            </a:r>
          </a:p>
        </p:txBody>
      </p:sp>
      <p:graphicFrame>
        <p:nvGraphicFramePr>
          <p:cNvPr id="4" name="Sisu kohatäide 3"/>
          <p:cNvGraphicFramePr>
            <a:graphicFrameLocks noGrp="1"/>
          </p:cNvGraphicFramePr>
          <p:nvPr>
            <p:ph idx="1"/>
          </p:nvPr>
        </p:nvGraphicFramePr>
        <p:xfrm>
          <a:off x="838200" y="1825625"/>
          <a:ext cx="10515600" cy="386080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722414176"/>
                    </a:ext>
                  </a:extLst>
                </a:gridCol>
                <a:gridCol w="5257800">
                  <a:extLst>
                    <a:ext uri="{9D8B030D-6E8A-4147-A177-3AD203B41FA5}">
                      <a16:colId xmlns:a16="http://schemas.microsoft.com/office/drawing/2014/main" val="3194932419"/>
                    </a:ext>
                  </a:extLst>
                </a:gridCol>
              </a:tblGrid>
              <a:tr h="370840">
                <a:tc>
                  <a:txBody>
                    <a:bodyPr/>
                    <a:lstStyle/>
                    <a:p>
                      <a:r>
                        <a:rPr lang="et-EE" dirty="0"/>
                        <a:t>KÄIBEVARAD</a:t>
                      </a:r>
                    </a:p>
                  </a:txBody>
                  <a:tcPr/>
                </a:tc>
                <a:tc>
                  <a:txBody>
                    <a:bodyPr/>
                    <a:lstStyle/>
                    <a:p>
                      <a:endParaRPr lang="et-EE" dirty="0"/>
                    </a:p>
                  </a:txBody>
                  <a:tcPr/>
                </a:tc>
                <a:extLst>
                  <a:ext uri="{0D108BD9-81ED-4DB2-BD59-A6C34878D82A}">
                    <a16:rowId xmlns:a16="http://schemas.microsoft.com/office/drawing/2014/main" val="1262056829"/>
                  </a:ext>
                </a:extLst>
              </a:tr>
              <a:tr h="370840">
                <a:tc>
                  <a:txBody>
                    <a:bodyPr/>
                    <a:lstStyle/>
                    <a:p>
                      <a:r>
                        <a:rPr lang="et-EE" b="1" dirty="0">
                          <a:latin typeface="Tahoma" panose="020B0604030504040204" pitchFamily="34" charset="0"/>
                          <a:ea typeface="Tahoma" panose="020B0604030504040204" pitchFamily="34" charset="0"/>
                          <a:cs typeface="Tahoma" panose="020B0604030504040204" pitchFamily="34" charset="0"/>
                        </a:rPr>
                        <a:t>TARBITAVAD VARAD</a:t>
                      </a:r>
                    </a:p>
                  </a:txBody>
                  <a:tcPr/>
                </a:tc>
                <a:tc>
                  <a:txBody>
                    <a:bodyPr/>
                    <a:lstStyle/>
                    <a:p>
                      <a:endParaRPr lang="et-EE"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365188930"/>
                  </a:ext>
                </a:extLst>
              </a:tr>
              <a:tr h="370840">
                <a:tc>
                  <a:txBody>
                    <a:bodyPr/>
                    <a:lstStyle/>
                    <a:p>
                      <a:r>
                        <a:rPr lang="et-EE" dirty="0">
                          <a:latin typeface="Tahoma" panose="020B0604030504040204" pitchFamily="34" charset="0"/>
                          <a:ea typeface="Tahoma" panose="020B0604030504040204" pitchFamily="34" charset="0"/>
                          <a:cs typeface="Tahoma" panose="020B0604030504040204" pitchFamily="34" charset="0"/>
                        </a:rPr>
                        <a:t>KÜPSED</a:t>
                      </a:r>
                    </a:p>
                  </a:txBody>
                  <a:tcPr/>
                </a:tc>
                <a:tc>
                  <a:txBody>
                    <a:bodyPr/>
                    <a:lstStyle/>
                    <a:p>
                      <a:r>
                        <a:rPr lang="et-EE" dirty="0">
                          <a:latin typeface="Tahoma" panose="020B0604030504040204" pitchFamily="34" charset="0"/>
                          <a:ea typeface="Tahoma" panose="020B0604030504040204" pitchFamily="34" charset="0"/>
                          <a:cs typeface="Tahoma" panose="020B0604030504040204" pitchFamily="34" charset="0"/>
                        </a:rPr>
                        <a:t>Raieküps</a:t>
                      </a:r>
                      <a:r>
                        <a:rPr lang="et-EE" baseline="0" dirty="0">
                          <a:latin typeface="Tahoma" panose="020B0604030504040204" pitchFamily="34" charset="0"/>
                          <a:ea typeface="Tahoma" panose="020B0604030504040204" pitchFamily="34" charset="0"/>
                          <a:cs typeface="Tahoma" panose="020B0604030504040204" pitchFamily="34" charset="0"/>
                        </a:rPr>
                        <a:t> mets, mis raiutakse järgmisel perioodil (see võib olla aasta, aga ka 5- aasta jooksul), kalakasvatuses hoitav kala, pullvasikad müügiks, mesilased</a:t>
                      </a:r>
                      <a:endParaRPr lang="et-EE"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311194365"/>
                  </a:ext>
                </a:extLst>
              </a:tr>
              <a:tr h="370840">
                <a:tc>
                  <a:txBody>
                    <a:bodyPr/>
                    <a:lstStyle/>
                    <a:p>
                      <a:endParaRPr lang="et-EE"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endParaRPr lang="et-EE"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897208211"/>
                  </a:ext>
                </a:extLst>
              </a:tr>
              <a:tr h="370840">
                <a:tc>
                  <a:txBody>
                    <a:bodyPr/>
                    <a:lstStyle/>
                    <a:p>
                      <a:r>
                        <a:rPr lang="et-EE" dirty="0">
                          <a:latin typeface="Tahoma" panose="020B0604030504040204" pitchFamily="34" charset="0"/>
                          <a:ea typeface="Tahoma" panose="020B0604030504040204" pitchFamily="34" charset="0"/>
                          <a:cs typeface="Tahoma" panose="020B0604030504040204" pitchFamily="34" charset="0"/>
                        </a:rPr>
                        <a:t>EBAKÜPSED</a:t>
                      </a:r>
                    </a:p>
                  </a:txBody>
                  <a:tcPr/>
                </a:tc>
                <a:tc>
                  <a:txBody>
                    <a:bodyPr/>
                    <a:lstStyle/>
                    <a:p>
                      <a:r>
                        <a:rPr lang="et-EE" dirty="0">
                          <a:latin typeface="Tahoma" panose="020B0604030504040204" pitchFamily="34" charset="0"/>
                          <a:ea typeface="Tahoma" panose="020B0604030504040204" pitchFamily="34" charset="0"/>
                          <a:cs typeface="Tahoma" panose="020B0604030504040204" pitchFamily="34" charset="0"/>
                        </a:rPr>
                        <a:t>Talivili, põldhein; pullvasikad üleskasvatamiseks, lihaloomad (sead, lihaks kasvatatavad lambad…), müügiks kasvatatavad istikud, mis on müügivalmis 2-aastasena</a:t>
                      </a:r>
                    </a:p>
                  </a:txBody>
                  <a:tcPr/>
                </a:tc>
                <a:extLst>
                  <a:ext uri="{0D108BD9-81ED-4DB2-BD59-A6C34878D82A}">
                    <a16:rowId xmlns:a16="http://schemas.microsoft.com/office/drawing/2014/main" val="797428025"/>
                  </a:ext>
                </a:extLst>
              </a:tr>
              <a:tr h="370840">
                <a:tc>
                  <a:txBody>
                    <a:bodyPr/>
                    <a:lstStyle/>
                    <a:p>
                      <a:endParaRPr lang="et-EE" dirty="0"/>
                    </a:p>
                  </a:txBody>
                  <a:tcPr/>
                </a:tc>
                <a:tc>
                  <a:txBody>
                    <a:bodyPr/>
                    <a:lstStyle/>
                    <a:p>
                      <a:endParaRPr lang="et-EE" dirty="0"/>
                    </a:p>
                  </a:txBody>
                  <a:tcPr/>
                </a:tc>
                <a:extLst>
                  <a:ext uri="{0D108BD9-81ED-4DB2-BD59-A6C34878D82A}">
                    <a16:rowId xmlns:a16="http://schemas.microsoft.com/office/drawing/2014/main" val="1178648407"/>
                  </a:ext>
                </a:extLst>
              </a:tr>
            </a:tbl>
          </a:graphicData>
        </a:graphic>
      </p:graphicFrame>
    </p:spTree>
    <p:extLst>
      <p:ext uri="{BB962C8B-B14F-4D97-AF65-F5344CB8AC3E}">
        <p14:creationId xmlns:p14="http://schemas.microsoft.com/office/powerpoint/2010/main" val="21941346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Näide</a:t>
            </a:r>
          </a:p>
        </p:txBody>
      </p:sp>
      <p:graphicFrame>
        <p:nvGraphicFramePr>
          <p:cNvPr id="4" name="Sisu kohatäide 3"/>
          <p:cNvGraphicFramePr>
            <a:graphicFrameLocks noGrp="1"/>
          </p:cNvGraphicFramePr>
          <p:nvPr>
            <p:ph idx="1"/>
          </p:nvPr>
        </p:nvGraphicFramePr>
        <p:xfrm>
          <a:off x="838200" y="1825625"/>
          <a:ext cx="10515600" cy="276352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722414176"/>
                    </a:ext>
                  </a:extLst>
                </a:gridCol>
                <a:gridCol w="5257800">
                  <a:extLst>
                    <a:ext uri="{9D8B030D-6E8A-4147-A177-3AD203B41FA5}">
                      <a16:colId xmlns:a16="http://schemas.microsoft.com/office/drawing/2014/main" val="3194932419"/>
                    </a:ext>
                  </a:extLst>
                </a:gridCol>
              </a:tblGrid>
              <a:tr h="370840">
                <a:tc>
                  <a:txBody>
                    <a:bodyPr/>
                    <a:lstStyle/>
                    <a:p>
                      <a:r>
                        <a:rPr lang="et-EE" dirty="0"/>
                        <a:t>PÕHIVARAD</a:t>
                      </a:r>
                    </a:p>
                  </a:txBody>
                  <a:tcPr/>
                </a:tc>
                <a:tc>
                  <a:txBody>
                    <a:bodyPr/>
                    <a:lstStyle/>
                    <a:p>
                      <a:endParaRPr lang="et-EE" dirty="0"/>
                    </a:p>
                  </a:txBody>
                  <a:tcPr/>
                </a:tc>
                <a:extLst>
                  <a:ext uri="{0D108BD9-81ED-4DB2-BD59-A6C34878D82A}">
                    <a16:rowId xmlns:a16="http://schemas.microsoft.com/office/drawing/2014/main" val="1262056829"/>
                  </a:ext>
                </a:extLst>
              </a:tr>
              <a:tr h="370840">
                <a:tc>
                  <a:txBody>
                    <a:bodyPr/>
                    <a:lstStyle/>
                    <a:p>
                      <a:r>
                        <a:rPr lang="et-EE" sz="1800" b="1" dirty="0">
                          <a:latin typeface="Tahoma" panose="020B0604030504040204" pitchFamily="34" charset="0"/>
                          <a:ea typeface="Tahoma" panose="020B0604030504040204" pitchFamily="34" charset="0"/>
                          <a:cs typeface="Tahoma" panose="020B0604030504040204" pitchFamily="34" charset="0"/>
                        </a:rPr>
                        <a:t>TARBITAVAD VARAD</a:t>
                      </a:r>
                    </a:p>
                  </a:txBody>
                  <a:tcPr/>
                </a:tc>
                <a:tc>
                  <a:txBody>
                    <a:bodyPr/>
                    <a:lstStyle/>
                    <a:p>
                      <a:endParaRPr lang="et-EE" sz="18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365188930"/>
                  </a:ext>
                </a:extLst>
              </a:tr>
              <a:tr h="370840">
                <a:tc>
                  <a:txBody>
                    <a:bodyPr/>
                    <a:lstStyle/>
                    <a:p>
                      <a:r>
                        <a:rPr lang="et-EE" sz="1800" dirty="0">
                          <a:latin typeface="Tahoma" panose="020B0604030504040204" pitchFamily="34" charset="0"/>
                          <a:ea typeface="Tahoma" panose="020B0604030504040204" pitchFamily="34" charset="0"/>
                          <a:cs typeface="Tahoma" panose="020B0604030504040204" pitchFamily="34" charset="0"/>
                        </a:rPr>
                        <a:t>EBAKÜPSED</a:t>
                      </a:r>
                    </a:p>
                  </a:txBody>
                  <a:tcPr/>
                </a:tc>
                <a:tc>
                  <a:txBody>
                    <a:bodyPr/>
                    <a:lstStyle/>
                    <a:p>
                      <a:pPr>
                        <a:lnSpc>
                          <a:spcPct val="107000"/>
                        </a:lnSpc>
                        <a:spcAft>
                          <a:spcPts val="800"/>
                        </a:spcAft>
                      </a:pPr>
                      <a:r>
                        <a:rPr lang="et-EE" sz="1800" dirty="0">
                          <a:effectLst/>
                          <a:latin typeface="Tahoma" panose="020B0604030504040204" pitchFamily="34" charset="0"/>
                          <a:ea typeface="Tahoma" panose="020B0604030504040204" pitchFamily="34" charset="0"/>
                          <a:cs typeface="Tahoma" panose="020B0604030504040204" pitchFamily="34" charset="0"/>
                        </a:rPr>
                        <a:t>Raie eesmärgil kasvatatav mets, mis ei ole raieküps</a:t>
                      </a:r>
                    </a:p>
                  </a:txBody>
                  <a:tcPr marL="0" marR="0" marT="0" marB="0" anchor="ctr"/>
                </a:tc>
                <a:extLst>
                  <a:ext uri="{0D108BD9-81ED-4DB2-BD59-A6C34878D82A}">
                    <a16:rowId xmlns:a16="http://schemas.microsoft.com/office/drawing/2014/main" val="2311194365"/>
                  </a:ext>
                </a:extLst>
              </a:tr>
              <a:tr h="370840">
                <a:tc>
                  <a:txBody>
                    <a:bodyPr/>
                    <a:lstStyle/>
                    <a:p>
                      <a:r>
                        <a:rPr lang="et-EE" sz="1800" b="1" dirty="0">
                          <a:latin typeface="Tahoma" panose="020B0604030504040204" pitchFamily="34" charset="0"/>
                          <a:ea typeface="Tahoma" panose="020B0604030504040204" pitchFamily="34" charset="0"/>
                          <a:cs typeface="Tahoma" panose="020B0604030504040204" pitchFamily="34" charset="0"/>
                        </a:rPr>
                        <a:t>TOOTVAD VARAD</a:t>
                      </a:r>
                    </a:p>
                  </a:txBody>
                  <a:tcPr/>
                </a:tc>
                <a:tc>
                  <a:txBody>
                    <a:bodyPr/>
                    <a:lstStyle/>
                    <a:p>
                      <a:endParaRPr lang="et-EE" sz="18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897208211"/>
                  </a:ext>
                </a:extLst>
              </a:tr>
              <a:tr h="370840">
                <a:tc>
                  <a:txBody>
                    <a:bodyPr/>
                    <a:lstStyle/>
                    <a:p>
                      <a:r>
                        <a:rPr lang="et-EE" sz="1800" dirty="0">
                          <a:latin typeface="Tahoma" panose="020B0604030504040204" pitchFamily="34" charset="0"/>
                          <a:ea typeface="Tahoma" panose="020B0604030504040204" pitchFamily="34" charset="0"/>
                          <a:cs typeface="Tahoma" panose="020B0604030504040204" pitchFamily="34" charset="0"/>
                        </a:rPr>
                        <a:t>KÜPSED</a:t>
                      </a:r>
                    </a:p>
                  </a:txBody>
                  <a:tcPr/>
                </a:tc>
                <a:tc>
                  <a:txBody>
                    <a:bodyPr/>
                    <a:lstStyle/>
                    <a:p>
                      <a:r>
                        <a:rPr lang="et-EE"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Viljapuud; emised, lüpsilehmad, munevad kanad, tõupullid; mitmeaastane põldhein</a:t>
                      </a:r>
                      <a:endParaRPr lang="et-EE" sz="18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797428025"/>
                  </a:ext>
                </a:extLst>
              </a:tr>
              <a:tr h="370840">
                <a:tc>
                  <a:txBody>
                    <a:bodyPr/>
                    <a:lstStyle/>
                    <a:p>
                      <a:r>
                        <a:rPr lang="et-EE" sz="1800" dirty="0">
                          <a:latin typeface="Tahoma" panose="020B0604030504040204" pitchFamily="34" charset="0"/>
                          <a:ea typeface="Tahoma" panose="020B0604030504040204" pitchFamily="34" charset="0"/>
                          <a:cs typeface="Tahoma" panose="020B0604030504040204" pitchFamily="34" charset="0"/>
                        </a:rPr>
                        <a:t>EBAKÜPSED</a:t>
                      </a:r>
                    </a:p>
                  </a:txBody>
                  <a:tcPr/>
                </a:tc>
                <a:tc>
                  <a:txBody>
                    <a:bodyPr/>
                    <a:lstStyle/>
                    <a:p>
                      <a:r>
                        <a:rPr lang="et-EE"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Lehmnoorkari (lehmikud) üleskasvatamiseks, tiined mullikad</a:t>
                      </a:r>
                      <a:endParaRPr lang="et-EE" sz="18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178648407"/>
                  </a:ext>
                </a:extLst>
              </a:tr>
            </a:tbl>
          </a:graphicData>
        </a:graphic>
      </p:graphicFrame>
    </p:spTree>
    <p:extLst>
      <p:ext uri="{BB962C8B-B14F-4D97-AF65-F5344CB8AC3E}">
        <p14:creationId xmlns:p14="http://schemas.microsoft.com/office/powerpoint/2010/main" val="42905818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66AF4-7F92-451C-B5B0-1504B0323CA6}"/>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79ABC89F-0F2C-4ED8-8E9F-DF0CACFCD884}"/>
              </a:ext>
            </a:extLst>
          </p:cNvPr>
          <p:cNvSpPr>
            <a:spLocks noGrp="1"/>
          </p:cNvSpPr>
          <p:nvPr>
            <p:ph idx="1"/>
          </p:nvPr>
        </p:nvSpPr>
        <p:spPr>
          <a:xfrm>
            <a:off x="930479" y="1690688"/>
            <a:ext cx="10515600" cy="4351338"/>
          </a:xfrm>
        </p:spPr>
        <p:txBody>
          <a:bodyPr/>
          <a:lstStyle/>
          <a:p>
            <a:pPr marL="0" marR="0" indent="0" algn="just">
              <a:lnSpc>
                <a:spcPct val="15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Bioloogilisi varasid võib rühmitada </a:t>
            </a:r>
            <a:r>
              <a:rPr lang="et-EE" sz="2000" b="1" dirty="0">
                <a:latin typeface="Tahoma" panose="020B0604030504040204" pitchFamily="34" charset="0"/>
                <a:ea typeface="Tahoma" panose="020B0604030504040204" pitchFamily="34" charset="0"/>
                <a:cs typeface="Tahoma" panose="020B0604030504040204" pitchFamily="34" charset="0"/>
              </a:rPr>
              <a:t>varade valmidusastme järgi</a:t>
            </a:r>
            <a:r>
              <a:rPr lang="et-EE" sz="2000" dirty="0">
                <a:latin typeface="Tahoma" panose="020B0604030504040204" pitchFamily="34" charset="0"/>
                <a:ea typeface="Tahoma" panose="020B0604030504040204" pitchFamily="34" charset="0"/>
                <a:cs typeface="Tahoma" panose="020B0604030504040204" pitchFamily="34" charset="0"/>
              </a:rPr>
              <a:t> kas </a:t>
            </a:r>
            <a:r>
              <a:rPr lang="et-EE" sz="2000" b="1" dirty="0">
                <a:latin typeface="Tahoma" panose="020B0604030504040204" pitchFamily="34" charset="0"/>
                <a:ea typeface="Tahoma" panose="020B0604030504040204" pitchFamily="34" charset="0"/>
                <a:cs typeface="Tahoma" panose="020B0604030504040204" pitchFamily="34" charset="0"/>
              </a:rPr>
              <a:t>küpseteks või ebaküpseteks varadeks</a:t>
            </a:r>
            <a:r>
              <a:rPr lang="et-EE" sz="2000" dirty="0">
                <a:latin typeface="Tahoma" panose="020B0604030504040204" pitchFamily="34" charset="0"/>
                <a:ea typeface="Tahoma" panose="020B0604030504040204" pitchFamily="34" charset="0"/>
                <a:cs typeface="Tahoma" panose="020B0604030504040204" pitchFamily="34" charset="0"/>
              </a:rPr>
              <a:t>. </a:t>
            </a:r>
          </a:p>
          <a:p>
            <a:pPr marL="0" marR="0" indent="0" algn="just">
              <a:lnSpc>
                <a:spcPct val="150000"/>
              </a:lnSpc>
              <a:spcBef>
                <a:spcPts val="0"/>
              </a:spcBef>
              <a:spcAft>
                <a:spcPts val="0"/>
              </a:spcAft>
              <a:buNone/>
            </a:pPr>
            <a:r>
              <a:rPr lang="et-EE" sz="2000" b="1" dirty="0">
                <a:latin typeface="Tahoma" panose="020B0604030504040204" pitchFamily="34" charset="0"/>
                <a:ea typeface="Tahoma" panose="020B0604030504040204" pitchFamily="34" charset="0"/>
                <a:cs typeface="Tahoma" panose="020B0604030504040204" pitchFamily="34" charset="0"/>
              </a:rPr>
              <a:t>Tarbitavaid varasid loetakse küpseteks </a:t>
            </a:r>
            <a:r>
              <a:rPr lang="et-EE" sz="2000" dirty="0">
                <a:latin typeface="Tahoma" panose="020B0604030504040204" pitchFamily="34" charset="0"/>
                <a:ea typeface="Tahoma" panose="020B0604030504040204" pitchFamily="34" charset="0"/>
                <a:cs typeface="Tahoma" panose="020B0604030504040204" pitchFamily="34" charset="0"/>
              </a:rPr>
              <a:t>siis, kui neid on majanduslikult mõistlik muuta põllumajanduslikuks toodanguks, </a:t>
            </a:r>
            <a:r>
              <a:rPr lang="et-EE" sz="2000" b="1" dirty="0">
                <a:latin typeface="Tahoma" panose="020B0604030504040204" pitchFamily="34" charset="0"/>
                <a:ea typeface="Tahoma" panose="020B0604030504040204" pitchFamily="34" charset="0"/>
                <a:cs typeface="Tahoma" panose="020B0604030504040204" pitchFamily="34" charset="0"/>
              </a:rPr>
              <a:t>tootvaid varasid loetakse küpseteks</a:t>
            </a:r>
            <a:r>
              <a:rPr lang="et-EE" sz="2000" dirty="0">
                <a:latin typeface="Tahoma" panose="020B0604030504040204" pitchFamily="34" charset="0"/>
                <a:ea typeface="Tahoma" panose="020B0604030504040204" pitchFamily="34" charset="0"/>
                <a:cs typeface="Tahoma" panose="020B0604030504040204" pitchFamily="34" charset="0"/>
              </a:rPr>
              <a:t> siis, kui nad on võimelised tootma põllumajanduslikku toodangut.</a:t>
            </a:r>
            <a:endParaRPr lang="en-US" sz="20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40769001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D5473-58E7-4386-899C-8E9EBDBFA6AD}"/>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C84D8E49-FB4C-4010-AB1C-F4B135013EDC}"/>
              </a:ext>
            </a:extLst>
          </p:cNvPr>
          <p:cNvSpPr>
            <a:spLocks noGrp="1"/>
          </p:cNvSpPr>
          <p:nvPr>
            <p:ph idx="1"/>
          </p:nvPr>
        </p:nvSpPr>
        <p:spPr/>
        <p:txBody>
          <a:bodyPr>
            <a:normAutofit fontScale="77500" lnSpcReduction="20000"/>
          </a:bodyPr>
          <a:lstStyle/>
          <a:p>
            <a:pPr marL="0" marR="0" indent="0" algn="just">
              <a:lnSpc>
                <a:spcPct val="150000"/>
              </a:lnSpc>
              <a:spcBef>
                <a:spcPts val="0"/>
              </a:spcBef>
              <a:spcAft>
                <a:spcPts val="0"/>
              </a:spcAft>
              <a:buNone/>
            </a:pPr>
            <a:r>
              <a:rPr lang="et-EE" sz="2600" dirty="0">
                <a:latin typeface="Tahoma" panose="020B0604030504040204" pitchFamily="34" charset="0"/>
                <a:ea typeface="Tahoma" panose="020B0604030504040204" pitchFamily="34" charset="0"/>
                <a:cs typeface="Tahoma" panose="020B0604030504040204" pitchFamily="34" charset="0"/>
              </a:rPr>
              <a:t>Juhul kui bioloogilise vara eesmärk ei ole kindlalt teada, tuleb sellise bioloogilise vara kajastamisel bilansis </a:t>
            </a:r>
            <a:r>
              <a:rPr lang="et-EE" sz="2600" b="1" dirty="0">
                <a:latin typeface="Tahoma" panose="020B0604030504040204" pitchFamily="34" charset="0"/>
                <a:ea typeface="Tahoma" panose="020B0604030504040204" pitchFamily="34" charset="0"/>
                <a:cs typeface="Tahoma" panose="020B0604030504040204" pitchFamily="34" charset="0"/>
              </a:rPr>
              <a:t>lähtuda ettevõtte juhtkonna hinnangust sellele</a:t>
            </a:r>
            <a:r>
              <a:rPr lang="et-EE" sz="2600" dirty="0">
                <a:latin typeface="Tahoma" panose="020B0604030504040204" pitchFamily="34" charset="0"/>
                <a:ea typeface="Tahoma" panose="020B0604030504040204" pitchFamily="34" charset="0"/>
                <a:cs typeface="Tahoma" panose="020B0604030504040204" pitchFamily="34" charset="0"/>
              </a:rPr>
              <a:t>, mis on kõige tõenäolisem vara kasutuseesmärk.</a:t>
            </a:r>
          </a:p>
          <a:p>
            <a:pPr marL="0" marR="0" indent="0" algn="just">
              <a:lnSpc>
                <a:spcPct val="150000"/>
              </a:lnSpc>
              <a:spcBef>
                <a:spcPts val="0"/>
              </a:spcBef>
              <a:spcAft>
                <a:spcPts val="0"/>
              </a:spcAft>
              <a:buNone/>
            </a:pPr>
            <a:r>
              <a:rPr lang="et-EE" sz="2600" b="1" dirty="0">
                <a:latin typeface="Tahoma" panose="020B0604030504040204" pitchFamily="34" charset="0"/>
                <a:ea typeface="Tahoma" panose="020B0604030504040204" pitchFamily="34" charset="0"/>
                <a:cs typeface="Tahoma" panose="020B0604030504040204" pitchFamily="34" charset="0"/>
              </a:rPr>
              <a:t>Ettevõte määrab arvestuspõhimõtte igale bioloogiliste varade klassile järgnevalt:</a:t>
            </a:r>
            <a:endParaRPr lang="en-US" sz="26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et-EE" sz="2600" dirty="0">
                <a:latin typeface="Tahoma" panose="020B0604030504040204" pitchFamily="34" charset="0"/>
                <a:ea typeface="Tahoma" panose="020B0604030504040204" pitchFamily="34" charset="0"/>
                <a:cs typeface="Tahoma" panose="020B0604030504040204" pitchFamily="34" charset="0"/>
              </a:rPr>
              <a:t>bioloogilisi varasid, mille õiglane väärtus on usaldusväärselt hinnatav mõistliku kulu ja pingutusega, kajastatakse nii esmasel arvele võtmisel kui ka järgnevatel bilansipäevadel nende õiglases väärtuses, millest on maha arvatud hinnangulised müügikulutused; </a:t>
            </a:r>
            <a:endParaRPr lang="en-US" sz="26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et-EE" sz="2600" dirty="0">
                <a:latin typeface="Tahoma" panose="020B0604030504040204" pitchFamily="34" charset="0"/>
                <a:ea typeface="Tahoma" panose="020B0604030504040204" pitchFamily="34" charset="0"/>
                <a:cs typeface="Tahoma" panose="020B0604030504040204" pitchFamily="34" charset="0"/>
              </a:rPr>
              <a:t>ülejäänud bioloogilisi varasid kajastatakse soetusmaksumuse meetodil.</a:t>
            </a:r>
            <a:endParaRPr lang="en-US" sz="26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7171517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765BE-3A70-4A28-A504-EF43FBF044F7}"/>
              </a:ext>
            </a:extLst>
          </p:cNvPr>
          <p:cNvSpPr>
            <a:spLocks noGrp="1"/>
          </p:cNvSpPr>
          <p:nvPr>
            <p:ph type="title"/>
          </p:nvPr>
        </p:nvSpPr>
        <p:spPr/>
        <p:txBody>
          <a:bodyPr>
            <a:normAutofit fontScale="90000"/>
          </a:bodyPr>
          <a:lstStyle/>
          <a:p>
            <a:pPr marL="0" marR="0">
              <a:lnSpc>
                <a:spcPct val="150000"/>
              </a:lnSpc>
              <a:spcBef>
                <a:spcPts val="0"/>
              </a:spcBef>
              <a:spcAft>
                <a:spcPts val="0"/>
              </a:spcAft>
              <a:tabLst>
                <a:tab pos="257810" algn="l"/>
              </a:tabLst>
            </a:pPr>
            <a:br>
              <a:rPr lang="et-EE" b="1" dirty="0">
                <a:latin typeface="Times New Roman" panose="02020603050405020304" pitchFamily="18" charset="0"/>
                <a:ea typeface="Calibri" panose="020F0502020204030204" pitchFamily="34" charset="0"/>
                <a:cs typeface="Times New Roman" panose="02020603050405020304" pitchFamily="18" charset="0"/>
              </a:rPr>
            </a:br>
            <a:r>
              <a:rPr lang="et-EE" sz="2700" b="1" dirty="0">
                <a:latin typeface="Tahoma" panose="020B0604030504040204" pitchFamily="34" charset="0"/>
                <a:ea typeface="Tahoma" panose="020B0604030504040204" pitchFamily="34" charset="0"/>
                <a:cs typeface="Tahoma" panose="020B0604030504040204" pitchFamily="34" charset="0"/>
              </a:rPr>
              <a:t>Raamatupidamislike hinnangute rakendamine </a:t>
            </a:r>
            <a:br>
              <a:rPr lang="en-US" sz="40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99D801BA-A885-437E-806F-F158A9122287}"/>
              </a:ext>
            </a:extLst>
          </p:cNvPr>
          <p:cNvSpPr>
            <a:spLocks noGrp="1"/>
          </p:cNvSpPr>
          <p:nvPr>
            <p:ph idx="1"/>
          </p:nvPr>
        </p:nvSpPr>
        <p:spPr/>
        <p:txBody>
          <a:bodyPr>
            <a:normAutofit/>
          </a:bodyPr>
          <a:lstStyle/>
          <a:p>
            <a:pPr marL="0" marR="0" indent="0" algn="just">
              <a:lnSpc>
                <a:spcPct val="120000"/>
              </a:lnSpc>
              <a:spcBef>
                <a:spcPts val="0"/>
              </a:spcBef>
              <a:spcAft>
                <a:spcPts val="0"/>
              </a:spcAft>
              <a:buNone/>
              <a:tabLst>
                <a:tab pos="257810" algn="l"/>
              </a:tabLst>
            </a:pPr>
            <a:r>
              <a:rPr lang="et-EE" sz="2000" b="1" dirty="0">
                <a:latin typeface="Tahoma" panose="020B0604030504040204" pitchFamily="34" charset="0"/>
                <a:ea typeface="Tahoma" panose="020B0604030504040204" pitchFamily="34" charset="0"/>
                <a:cs typeface="Tahoma" panose="020B0604030504040204" pitchFamily="34" charset="0"/>
              </a:rPr>
              <a:t>Realistlikel hinnangutel on väga oluline osa usaldusväärsete aruannete koostamisel. </a:t>
            </a:r>
          </a:p>
          <a:p>
            <a:pPr marL="0" marR="0" indent="0" algn="just">
              <a:lnSpc>
                <a:spcPct val="120000"/>
              </a:lnSpc>
              <a:spcBef>
                <a:spcPts val="0"/>
              </a:spcBef>
              <a:spcAft>
                <a:spcPts val="0"/>
              </a:spcAft>
              <a:buNone/>
              <a:tabLst>
                <a:tab pos="257810" algn="l"/>
              </a:tabLst>
            </a:pPr>
            <a:r>
              <a:rPr lang="et-EE" sz="2000" dirty="0">
                <a:latin typeface="Tahoma" panose="020B0604030504040204" pitchFamily="34" charset="0"/>
                <a:ea typeface="Tahoma" panose="020B0604030504040204" pitchFamily="34" charset="0"/>
                <a:cs typeface="Tahoma" panose="020B0604030504040204" pitchFamily="34" charset="0"/>
              </a:rPr>
              <a:t>Raamatupidamislike </a:t>
            </a:r>
            <a:r>
              <a:rPr lang="et-EE" sz="2000" b="1" dirty="0">
                <a:latin typeface="Tahoma" panose="020B0604030504040204" pitchFamily="34" charset="0"/>
                <a:ea typeface="Tahoma" panose="020B0604030504040204" pitchFamily="34" charset="0"/>
                <a:cs typeface="Tahoma" panose="020B0604030504040204" pitchFamily="34" charset="0"/>
              </a:rPr>
              <a:t>hinnangute tegemisel on ettevõtte juhtkond kohustatud arvesse võtma kõiki talle teadaolevaid asjaolusid</a:t>
            </a:r>
            <a:r>
              <a:rPr lang="et-EE" sz="2000" dirty="0">
                <a:latin typeface="Tahoma" panose="020B0604030504040204" pitchFamily="34" charset="0"/>
                <a:ea typeface="Tahoma" panose="020B0604030504040204" pitchFamily="34" charset="0"/>
                <a:cs typeface="Tahoma" panose="020B0604030504040204" pitchFamily="34" charset="0"/>
              </a:rPr>
              <a:t>, mis võiksid mõjutada hinnangu tulemusena aruandes kajastatavaid andmeid. </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spcAft>
                <a:spcPts val="0"/>
              </a:spcAft>
              <a:buNone/>
              <a:tabLst>
                <a:tab pos="257810" algn="l"/>
              </a:tabLst>
            </a:pPr>
            <a:r>
              <a:rPr lang="et-EE" sz="2000" dirty="0">
                <a:latin typeface="Tahoma" panose="020B0604030504040204" pitchFamily="34" charset="0"/>
                <a:ea typeface="Tahoma" panose="020B0604030504040204" pitchFamily="34" charset="0"/>
                <a:cs typeface="Tahoma" panose="020B0604030504040204" pitchFamily="34" charset="0"/>
              </a:rPr>
              <a:t>Kuigi on loomulik, et osa raamatupidamislikest hinnangutest ei osutu täpseiks, on </a:t>
            </a:r>
            <a:r>
              <a:rPr lang="et-EE" sz="2000" b="1" dirty="0">
                <a:latin typeface="Tahoma" panose="020B0604030504040204" pitchFamily="34" charset="0"/>
                <a:ea typeface="Tahoma" panose="020B0604030504040204" pitchFamily="34" charset="0"/>
                <a:cs typeface="Tahoma" panose="020B0604030504040204" pitchFamily="34" charset="0"/>
              </a:rPr>
              <a:t>juhtkond kohustatud tegema hinnanguid oma parima teadmise kohaselt.</a:t>
            </a:r>
            <a:r>
              <a:rPr lang="et-EE" sz="2000" dirty="0">
                <a:latin typeface="Tahoma" panose="020B0604030504040204" pitchFamily="34" charset="0"/>
                <a:ea typeface="Tahoma" panose="020B0604030504040204" pitchFamily="34" charset="0"/>
                <a:cs typeface="Tahoma" panose="020B0604030504040204" pitchFamily="34" charset="0"/>
              </a:rPr>
              <a:t> Uute asjaolude selgumisel tuleb varem tehtud hinnanguid vajadusel muuta. </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26280418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E0806-7632-4D3B-84C5-B69452933F02}"/>
              </a:ext>
            </a:extLst>
          </p:cNvPr>
          <p:cNvSpPr>
            <a:spLocks noGrp="1"/>
          </p:cNvSpPr>
          <p:nvPr>
            <p:ph type="title"/>
          </p:nvPr>
        </p:nvSpPr>
        <p:spPr/>
        <p:txBody>
          <a:bodyPr>
            <a:normAutofit fontScale="90000"/>
          </a:bodyPr>
          <a:lstStyle/>
          <a:p>
            <a:pPr marL="0" marR="0">
              <a:lnSpc>
                <a:spcPct val="150000"/>
              </a:lnSpc>
              <a:spcBef>
                <a:spcPts val="0"/>
              </a:spcBef>
              <a:spcAft>
                <a:spcPts val="0"/>
              </a:spcAft>
              <a:tabLst>
                <a:tab pos="257810" algn="l"/>
              </a:tabLst>
            </a:pPr>
            <a:br>
              <a:rPr lang="et-EE" sz="3100" b="1" dirty="0">
                <a:latin typeface="Times New Roman" panose="02020603050405020304" pitchFamily="18" charset="0"/>
                <a:ea typeface="Calibri" panose="020F0502020204030204" pitchFamily="34" charset="0"/>
                <a:cs typeface="Times New Roman" panose="02020603050405020304" pitchFamily="18" charset="0"/>
              </a:rPr>
            </a:br>
            <a:br>
              <a:rPr lang="et-EE" sz="3100" b="1" dirty="0">
                <a:latin typeface="Times New Roman" panose="02020603050405020304" pitchFamily="18" charset="0"/>
                <a:ea typeface="Calibri" panose="020F0502020204030204" pitchFamily="34" charset="0"/>
                <a:cs typeface="Times New Roman" panose="02020603050405020304" pitchFamily="18" charset="0"/>
              </a:rPr>
            </a:br>
            <a:r>
              <a:rPr lang="et-EE" sz="2700" b="1" dirty="0">
                <a:latin typeface="Tahoma" panose="020B0604030504040204" pitchFamily="34" charset="0"/>
                <a:ea typeface="Tahoma" panose="020B0604030504040204" pitchFamily="34" charset="0"/>
                <a:cs typeface="Tahoma" panose="020B0604030504040204" pitchFamily="34" charset="0"/>
              </a:rPr>
              <a:t>Raamatupidamislike hinnangute rakendamisest kasutatakse: </a:t>
            </a:r>
            <a:br>
              <a:rPr lang="en-US" sz="2700" dirty="0">
                <a:latin typeface="Tahoma" panose="020B0604030504040204" pitchFamily="34" charset="0"/>
                <a:ea typeface="Tahoma" panose="020B0604030504040204" pitchFamily="34" charset="0"/>
                <a:cs typeface="Tahoma" panose="020B0604030504040204" pitchFamily="34" charset="0"/>
              </a:rPr>
            </a:br>
            <a:endParaRPr lang="en-US" sz="27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87E8FC8A-2763-4413-87FD-7A6FB10707DD}"/>
              </a:ext>
            </a:extLst>
          </p:cNvPr>
          <p:cNvSpPr>
            <a:spLocks noGrp="1"/>
          </p:cNvSpPr>
          <p:nvPr>
            <p:ph idx="1"/>
          </p:nvPr>
        </p:nvSpPr>
        <p:spPr/>
        <p:txBody>
          <a:bodyPr>
            <a:normAutofit/>
          </a:bodyPr>
          <a:lstStyle/>
          <a:p>
            <a:pPr marL="342900" marR="0" lvl="0" indent="-342900" algn="just">
              <a:lnSpc>
                <a:spcPct val="150000"/>
              </a:lnSpc>
              <a:spcBef>
                <a:spcPts val="0"/>
              </a:spcBef>
              <a:spcAft>
                <a:spcPts val="0"/>
              </a:spcAft>
              <a:buFont typeface="Symbol" panose="05050102010706020507" pitchFamily="18" charset="2"/>
              <a:buChar char=""/>
              <a:tabLst>
                <a:tab pos="257810" algn="l"/>
              </a:tabLst>
            </a:pPr>
            <a:r>
              <a:rPr lang="et-EE" sz="2000" dirty="0">
                <a:latin typeface="Tahoma" panose="020B0604030504040204" pitchFamily="34" charset="0"/>
                <a:ea typeface="Tahoma" panose="020B0604030504040204" pitchFamily="34" charset="0"/>
                <a:cs typeface="Tahoma" panose="020B0604030504040204" pitchFamily="34" charset="0"/>
              </a:rPr>
              <a:t>nõuete ja varude allahindluse summa hindamine; </a:t>
            </a:r>
            <a:endParaRPr lang="en-US" sz="20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tabLst>
                <a:tab pos="257810" algn="l"/>
              </a:tabLst>
            </a:pPr>
            <a:r>
              <a:rPr lang="et-EE" sz="2000" dirty="0">
                <a:latin typeface="Tahoma" panose="020B0604030504040204" pitchFamily="34" charset="0"/>
                <a:ea typeface="Tahoma" panose="020B0604030504040204" pitchFamily="34" charset="0"/>
                <a:cs typeface="Tahoma" panose="020B0604030504040204" pitchFamily="34" charset="0"/>
              </a:rPr>
              <a:t>materiaalsete ja immateriaalsete põhivarade kasuliku eluea hindamine ja amortisatsioonimäärade määramine; </a:t>
            </a:r>
            <a:endParaRPr lang="en-US" sz="20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tabLst>
                <a:tab pos="257810" algn="l"/>
              </a:tabLst>
            </a:pPr>
            <a:r>
              <a:rPr lang="et-EE" sz="2000" b="1" dirty="0">
                <a:latin typeface="Tahoma" panose="020B0604030504040204" pitchFamily="34" charset="0"/>
                <a:ea typeface="Tahoma" panose="020B0604030504040204" pitchFamily="34" charset="0"/>
                <a:cs typeface="Tahoma" panose="020B0604030504040204" pitchFamily="34" charset="0"/>
              </a:rPr>
              <a:t>õiglase väärtuse meetodil kajastatavate varaobjektide väärtuse hindamine; </a:t>
            </a:r>
            <a:endParaRPr lang="en-US" sz="20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tabLst>
                <a:tab pos="257810" algn="l"/>
              </a:tabLst>
            </a:pPr>
            <a:r>
              <a:rPr lang="et-EE" sz="2000" dirty="0">
                <a:latin typeface="Tahoma" panose="020B0604030504040204" pitchFamily="34" charset="0"/>
                <a:ea typeface="Tahoma" panose="020B0604030504040204" pitchFamily="34" charset="0"/>
                <a:cs typeface="Tahoma" panose="020B0604030504040204" pitchFamily="34" charset="0"/>
              </a:rPr>
              <a:t>eraldise moodustamine garantiikohustusteks või poolelioleva kohtuprotsessiga seonduvate kulutuste katteks. </a:t>
            </a:r>
            <a:endParaRPr lang="en-US" sz="20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30731807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AA0D5-E520-4CCF-B7BB-104A059EBB9D}"/>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Taastootmise tulemusel saadud bioloogilise vara esmane </a:t>
            </a:r>
            <a:r>
              <a:rPr lang="et-EE" sz="2400" b="1" dirty="0" err="1">
                <a:latin typeface="Tahoma" panose="020B0604030504040204" pitchFamily="34" charset="0"/>
                <a:ea typeface="Tahoma" panose="020B0604030504040204" pitchFamily="34" charset="0"/>
                <a:cs typeface="Tahoma" panose="020B0604030504040204" pitchFamily="34" charset="0"/>
              </a:rPr>
              <a:t>arvelevõtmine</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E350417F-33DD-4F88-BFE5-9B060B2285D8}"/>
              </a:ext>
            </a:extLst>
          </p:cNvPr>
          <p:cNvSpPr>
            <a:spLocks noGrp="1"/>
          </p:cNvSpPr>
          <p:nvPr>
            <p:ph idx="1"/>
          </p:nvPr>
        </p:nvSpPr>
        <p:spPr/>
        <p:txBody>
          <a:bodyPr>
            <a:normAutofit fontScale="70000" lnSpcReduction="20000"/>
          </a:bodyPr>
          <a:lstStyle/>
          <a:p>
            <a:pPr marL="0" marR="0" indent="0" algn="just">
              <a:lnSpc>
                <a:spcPct val="100000"/>
              </a:lnSpc>
              <a:spcBef>
                <a:spcPts val="0"/>
              </a:spcBef>
              <a:spcAft>
                <a:spcPts val="0"/>
              </a:spcAft>
              <a:buNone/>
            </a:pPr>
            <a:r>
              <a:rPr lang="et-EE" sz="2900" dirty="0">
                <a:latin typeface="Tahoma" panose="020B0604030504040204" pitchFamily="34" charset="0"/>
                <a:ea typeface="Tahoma" panose="020B0604030504040204" pitchFamily="34" charset="0"/>
                <a:cs typeface="Tahoma" panose="020B0604030504040204" pitchFamily="34" charset="0"/>
              </a:rPr>
              <a:t>Esmaseks arvele võtmiseks kasutatakse tavaliselt loomatalitusjuhi (juhatuse liikme) poolt esitatud loomade sünniakti. </a:t>
            </a:r>
          </a:p>
          <a:p>
            <a:pPr marL="0" marR="0" indent="0" algn="just">
              <a:lnSpc>
                <a:spcPct val="100000"/>
              </a:lnSpc>
              <a:spcBef>
                <a:spcPts val="0"/>
              </a:spcBef>
              <a:spcAft>
                <a:spcPts val="0"/>
              </a:spcAft>
              <a:buNone/>
            </a:pPr>
            <a:r>
              <a:rPr lang="et-EE" sz="2900" b="1" dirty="0">
                <a:latin typeface="Tahoma" panose="020B0604030504040204" pitchFamily="34" charset="0"/>
                <a:ea typeface="Tahoma" panose="020B0604030504040204" pitchFamily="34" charset="0"/>
                <a:cs typeface="Tahoma" panose="020B0604030504040204" pitchFamily="34" charset="0"/>
              </a:rPr>
              <a:t>Bioloogilise vara juurdekasvu kajastamisel võiks olla aluseks:</a:t>
            </a:r>
            <a:endParaRPr lang="en-US" sz="2900" b="1" dirty="0">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0"/>
              </a:spcBef>
            </a:pPr>
            <a:r>
              <a:rPr lang="et-EE" sz="2900" dirty="0">
                <a:latin typeface="Tahoma" panose="020B0604030504040204" pitchFamily="34" charset="0"/>
                <a:ea typeface="Tahoma" panose="020B0604030504040204" pitchFamily="34" charset="0"/>
                <a:cs typeface="Tahoma" panose="020B0604030504040204" pitchFamily="34" charset="0"/>
              </a:rPr>
              <a:t>loomatalitusjuhi poolt jooksvalt kuude lõikes raamatupidamisele esitatud sünniaktid ja</a:t>
            </a:r>
            <a:endParaRPr lang="en-US" sz="2900" dirty="0">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0"/>
              </a:spcBef>
            </a:pPr>
            <a:r>
              <a:rPr lang="et-EE" sz="2900" dirty="0">
                <a:latin typeface="Tahoma" panose="020B0604030504040204" pitchFamily="34" charset="0"/>
                <a:ea typeface="Tahoma" panose="020B0604030504040204" pitchFamily="34" charset="0"/>
                <a:cs typeface="Tahoma" panose="020B0604030504040204" pitchFamily="34" charset="0"/>
              </a:rPr>
              <a:t>kaalumislehed. </a:t>
            </a:r>
          </a:p>
          <a:p>
            <a:pPr marL="0" indent="0" algn="just">
              <a:lnSpc>
                <a:spcPct val="100000"/>
              </a:lnSpc>
              <a:spcBef>
                <a:spcPts val="0"/>
              </a:spcBef>
              <a:buNone/>
            </a:pPr>
            <a:endParaRPr lang="et-EE" sz="240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00000"/>
              </a:lnSpc>
              <a:spcBef>
                <a:spcPts val="0"/>
              </a:spcBef>
              <a:buNone/>
            </a:pPr>
            <a:endParaRPr lang="et-EE"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50000"/>
              </a:lnSpc>
              <a:spcBef>
                <a:spcPts val="0"/>
              </a:spcBef>
              <a:spcAft>
                <a:spcPts val="0"/>
              </a:spcAft>
              <a:buNone/>
            </a:pPr>
            <a:r>
              <a:rPr lang="et-EE" sz="2400" b="1" dirty="0">
                <a:latin typeface="Tahoma" panose="020B0604030504040204" pitchFamily="34" charset="0"/>
                <a:ea typeface="Tahoma" panose="020B0604030504040204" pitchFamily="34" charset="0"/>
                <a:cs typeface="Tahoma" panose="020B0604030504040204" pitchFamily="34" charset="0"/>
              </a:rPr>
              <a:t>Loomade sünniakt koostatakse ja esitatakse raamatupidamisele iga sündinud looma kohta. </a:t>
            </a:r>
          </a:p>
          <a:p>
            <a:pPr marL="0" marR="0" indent="0" algn="just">
              <a:lnSpc>
                <a:spcPct val="150000"/>
              </a:lnSpc>
              <a:spcBef>
                <a:spcPts val="0"/>
              </a:spcBef>
              <a:spcAft>
                <a:spcPts val="0"/>
              </a:spcAft>
              <a:buNone/>
            </a:pPr>
            <a:r>
              <a:rPr lang="et-EE" sz="2400" b="1" dirty="0">
                <a:latin typeface="Tahoma" panose="020B0604030504040204" pitchFamily="34" charset="0"/>
                <a:ea typeface="Tahoma" panose="020B0604030504040204" pitchFamily="34" charset="0"/>
                <a:cs typeface="Tahoma" panose="020B0604030504040204" pitchFamily="34" charset="0"/>
              </a:rPr>
              <a:t>Kaalumislehed vastavalt ettevõttes korraldatud arvestuspõhimõtetele</a:t>
            </a:r>
            <a:r>
              <a:rPr lang="et-EE" sz="2400" dirty="0">
                <a:latin typeface="Tahoma" panose="020B0604030504040204" pitchFamily="34" charset="0"/>
                <a:ea typeface="Tahoma" panose="020B0604030504040204" pitchFamily="34" charset="0"/>
                <a:cs typeface="Tahoma" panose="020B0604030504040204" pitchFamily="34" charset="0"/>
              </a:rPr>
              <a:t>, Eesti Põllumajandusloomade Jõudluskontrolli AS nõuab andmeid noorloomade kaalumise kohta üks kord aastas ning tavapäraselt kaalutakse noorkarja loomad igal majandusaastal novembrikuus. </a:t>
            </a:r>
          </a:p>
          <a:p>
            <a:pPr marL="0" marR="0" indent="0" algn="just">
              <a:lnSpc>
                <a:spcPct val="150000"/>
              </a:lnSpc>
              <a:spcBef>
                <a:spcPts val="0"/>
              </a:spcBef>
              <a:spcAft>
                <a:spcPts val="0"/>
              </a:spcAft>
              <a:buNone/>
            </a:pPr>
            <a:r>
              <a:rPr lang="et-EE" sz="2400" dirty="0">
                <a:latin typeface="Tahoma" panose="020B0604030504040204" pitchFamily="34" charset="0"/>
                <a:ea typeface="Tahoma" panose="020B0604030504040204" pitchFamily="34" charset="0"/>
                <a:cs typeface="Tahoma" panose="020B0604030504040204" pitchFamily="34" charset="0"/>
              </a:rPr>
              <a:t>Vastava kaalumise tulemused on aluseks tavaliselt ka aastalõpu loomade inventuuril.  </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50000"/>
              </a:lnSpc>
              <a:spcBef>
                <a:spcPts val="0"/>
              </a:spcBef>
              <a:spcAft>
                <a:spcPts val="0"/>
              </a:spcAft>
              <a:buNone/>
            </a:pPr>
            <a:r>
              <a:rPr lang="et-EE" sz="2400" b="1" dirty="0">
                <a:latin typeface="Tahoma" panose="020B0604030504040204" pitchFamily="34" charset="0"/>
                <a:ea typeface="Tahoma" panose="020B0604030504040204" pitchFamily="34" charset="0"/>
                <a:cs typeface="Tahoma" panose="020B0604030504040204" pitchFamily="34" charset="0"/>
              </a:rPr>
              <a:t>Ettevõttes ei pea kõiki loomi kaaluma igakuiselt, vaid seda tehakse vastavalt vajadusele - näiteks looma müügihetkel. </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00000"/>
              </a:lnSpc>
              <a:spcBef>
                <a:spcPts val="0"/>
              </a:spcBef>
              <a:buNone/>
            </a:pPr>
            <a:endParaRPr lang="en-US" sz="20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1872463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99355-2777-4404-9C52-B83EA3695C51}"/>
              </a:ext>
            </a:extLst>
          </p:cNvPr>
          <p:cNvSpPr>
            <a:spLocks noGrp="1"/>
          </p:cNvSpPr>
          <p:nvPr>
            <p:ph type="title"/>
          </p:nvPr>
        </p:nvSpPr>
        <p:spPr/>
        <p:txBody>
          <a:bodyPr>
            <a:normAutofit/>
          </a:bodyPr>
          <a:lstStyle/>
          <a:p>
            <a:br>
              <a:rPr lang="et-EE" sz="2800" b="1" dirty="0">
                <a:latin typeface="Tahoma" panose="020B0604030504040204" pitchFamily="34" charset="0"/>
                <a:ea typeface="Tahoma" panose="020B0604030504040204" pitchFamily="34" charset="0"/>
                <a:cs typeface="Tahoma" panose="020B0604030504040204" pitchFamily="34" charset="0"/>
              </a:rPr>
            </a:br>
            <a:r>
              <a:rPr lang="et-EE" sz="2400" dirty="0">
                <a:latin typeface="Tahoma" panose="020B0604030504040204" pitchFamily="34" charset="0"/>
                <a:ea typeface="Tahoma" panose="020B0604030504040204" pitchFamily="34" charset="0"/>
                <a:cs typeface="Tahoma" panose="020B0604030504040204" pitchFamily="34" charset="0"/>
              </a:rPr>
              <a:t>järgneb</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569B6A2A-806C-4E28-8A33-86B8AC64F350}"/>
              </a:ext>
            </a:extLst>
          </p:cNvPr>
          <p:cNvSpPr>
            <a:spLocks noGrp="1"/>
          </p:cNvSpPr>
          <p:nvPr>
            <p:ph idx="1"/>
          </p:nvPr>
        </p:nvSpPr>
        <p:spPr/>
        <p:txBody>
          <a:bodyPr>
            <a:normAutofit/>
          </a:bodyPr>
          <a:lstStyle/>
          <a:p>
            <a:pPr marL="0" marR="0" indent="0" algn="just">
              <a:lnSpc>
                <a:spcPct val="100000"/>
              </a:lnSpc>
              <a:spcBef>
                <a:spcPts val="0"/>
              </a:spcBef>
              <a:spcAft>
                <a:spcPts val="0"/>
              </a:spcAft>
              <a:buNone/>
            </a:pPr>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Mikroettevõtja, kes lähtub finantsarvestuse ja -aruandluse korraldamisel Eesti finantsaruandluse standardist, võib koostada majandusaasta aruande, mis koosneb üksnes raamatupidamise aastaaruandest.</a:t>
            </a:r>
            <a:endParaRPr lang="et-EE"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00000"/>
              </a:lnSpc>
              <a:spcBef>
                <a:spcPts val="0"/>
              </a:spcBef>
              <a:spcAft>
                <a:spcPts val="0"/>
              </a:spcAft>
              <a:buNone/>
            </a:pPr>
            <a:endParaRPr lang="et-EE"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0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Vähese avalikkuse huvi tõttu on </a:t>
            </a:r>
            <a:r>
              <a:rPr lang="et-EE" sz="2000" b="1" dirty="0">
                <a:latin typeface="Tahoma" panose="020B0604030504040204" pitchFamily="34" charset="0"/>
                <a:ea typeface="Tahoma" panose="020B0604030504040204" pitchFamily="34" charset="0"/>
                <a:cs typeface="Tahoma" panose="020B0604030504040204" pitchFamily="34" charset="0"/>
              </a:rPr>
              <a:t>mikroettevõtjate lühendatud aastaaruannetes kohustuslikult avaldatava informatsiooni hulk väga piiratud</a:t>
            </a:r>
            <a:r>
              <a:rPr lang="et-EE" sz="2000" dirty="0">
                <a:latin typeface="Tahoma" panose="020B0604030504040204" pitchFamily="34" charset="0"/>
                <a:ea typeface="Tahoma" panose="020B0604030504040204" pitchFamily="34" charset="0"/>
                <a:cs typeface="Tahoma" panose="020B0604030504040204" pitchFamily="34" charset="0"/>
              </a:rPr>
              <a:t>, mistõttu need ei pruugi tervikuna anda õiglast ülevaadet mikroettevõtja finantsseisundist, -tulemusest ja rahavoogudest.</a:t>
            </a:r>
          </a:p>
          <a:p>
            <a:pPr marL="0" marR="0" indent="0" algn="just">
              <a:lnSpc>
                <a:spcPct val="100000"/>
              </a:lnSpc>
              <a:spcBef>
                <a:spcPts val="0"/>
              </a:spcBef>
              <a:spcAft>
                <a:spcPts val="0"/>
              </a:spcAft>
              <a:buNone/>
            </a:pPr>
            <a:endParaRPr lang="et-EE"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0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Kui äriühing ei täida nõudeid, mis on seatud äriühingurühmale, kuhu ühing kuulub, </a:t>
            </a:r>
            <a:r>
              <a:rPr lang="et-EE" sz="2000" b="1" dirty="0">
                <a:latin typeface="Tahoma" panose="020B0604030504040204" pitchFamily="34" charset="0"/>
                <a:ea typeface="Tahoma" panose="020B0604030504040204" pitchFamily="34" charset="0"/>
                <a:cs typeface="Tahoma" panose="020B0604030504040204" pitchFamily="34" charset="0"/>
              </a:rPr>
              <a:t>lõppevad</a:t>
            </a:r>
            <a:r>
              <a:rPr lang="et-EE" sz="2000" dirty="0">
                <a:latin typeface="Tahoma" panose="020B0604030504040204" pitchFamily="34" charset="0"/>
                <a:ea typeface="Tahoma" panose="020B0604030504040204" pitchFamily="34" charset="0"/>
                <a:cs typeface="Tahoma" panose="020B0604030504040204" pitchFamily="34" charset="0"/>
              </a:rPr>
              <a:t> sellele ettevõttele raamatupidamise seadusega ette nähtud </a:t>
            </a:r>
            <a:r>
              <a:rPr lang="et-EE" sz="2000" b="1" dirty="0">
                <a:latin typeface="Tahoma" panose="020B0604030504040204" pitchFamily="34" charset="0"/>
                <a:ea typeface="Tahoma" panose="020B0604030504040204" pitchFamily="34" charset="0"/>
                <a:cs typeface="Tahoma" panose="020B0604030504040204" pitchFamily="34" charset="0"/>
              </a:rPr>
              <a:t>erandid</a:t>
            </a:r>
            <a:r>
              <a:rPr lang="et-EE" sz="2000" dirty="0">
                <a:latin typeface="Tahoma" panose="020B0604030504040204" pitchFamily="34" charset="0"/>
                <a:ea typeface="Tahoma" panose="020B0604030504040204" pitchFamily="34" charset="0"/>
                <a:cs typeface="Tahoma" panose="020B0604030504040204" pitchFamily="34" charset="0"/>
              </a:rPr>
              <a:t> vaid siis, kui </a:t>
            </a:r>
            <a:r>
              <a:rPr lang="et-EE" sz="2000" b="1" dirty="0">
                <a:latin typeface="Tahoma" panose="020B0604030504040204" pitchFamily="34" charset="0"/>
                <a:ea typeface="Tahoma" panose="020B0604030504040204" pitchFamily="34" charset="0"/>
                <a:cs typeface="Tahoma" panose="020B0604030504040204" pitchFamily="34" charset="0"/>
              </a:rPr>
              <a:t>nõudeid ei täideta kahel järjestikusel aastal</a:t>
            </a:r>
            <a:r>
              <a:rPr lang="et-EE" sz="2000" dirty="0">
                <a:latin typeface="Tahoma" panose="020B0604030504040204" pitchFamily="34" charset="0"/>
                <a:ea typeface="Tahoma" panose="020B0604030504040204" pitchFamily="34" charset="0"/>
                <a:cs typeface="Tahoma" panose="020B0604030504040204" pitchFamily="34" charset="0"/>
              </a:rPr>
              <a:t>.</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22169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C72F4-F8C6-4B2F-84C1-ABD5C66B96C8}"/>
              </a:ext>
            </a:extLst>
          </p:cNvPr>
          <p:cNvSpPr>
            <a:spLocks noGrp="1"/>
          </p:cNvSpPr>
          <p:nvPr>
            <p:ph type="title"/>
          </p:nvPr>
        </p:nvSpPr>
        <p:spPr/>
        <p:txBody>
          <a:bodyPr>
            <a:normAutofit fontScale="90000"/>
          </a:bodyPr>
          <a:lstStyle/>
          <a:p>
            <a:pPr marL="0" marR="0">
              <a:lnSpc>
                <a:spcPct val="150000"/>
              </a:lnSpc>
              <a:spcBef>
                <a:spcPts val="0"/>
              </a:spcBef>
              <a:spcAft>
                <a:spcPts val="0"/>
              </a:spcAft>
            </a:pPr>
            <a:br>
              <a:rPr lang="et-EE" sz="2800" b="1" dirty="0">
                <a:latin typeface="Tahoma" panose="020B0604030504040204" pitchFamily="34" charset="0"/>
                <a:ea typeface="Tahoma" panose="020B0604030504040204" pitchFamily="34" charset="0"/>
                <a:cs typeface="Tahoma" panose="020B0604030504040204" pitchFamily="34" charset="0"/>
              </a:rPr>
            </a:br>
            <a:br>
              <a:rPr lang="et-EE" sz="2800" b="1" dirty="0">
                <a:latin typeface="Tahoma" panose="020B0604030504040204" pitchFamily="34" charset="0"/>
                <a:ea typeface="Tahoma" panose="020B0604030504040204" pitchFamily="34" charset="0"/>
                <a:cs typeface="Tahoma" panose="020B0604030504040204" pitchFamily="34" charset="0"/>
              </a:rPr>
            </a:br>
            <a:r>
              <a:rPr lang="et-EE" sz="2700" b="1" dirty="0">
                <a:latin typeface="Tahoma" panose="020B0604030504040204" pitchFamily="34" charset="0"/>
                <a:ea typeface="Tahoma" panose="020B0604030504040204" pitchFamily="34" charset="0"/>
                <a:cs typeface="Tahoma" panose="020B0604030504040204" pitchFamily="34" charset="0"/>
              </a:rPr>
              <a:t>Õiglases väärtuses kajastatav bioloogiline vara</a:t>
            </a:r>
            <a:br>
              <a:rPr lang="en-US" sz="2700" dirty="0">
                <a:latin typeface="Tahoma" panose="020B0604030504040204" pitchFamily="34" charset="0"/>
                <a:ea typeface="Tahoma" panose="020B0604030504040204" pitchFamily="34" charset="0"/>
                <a:cs typeface="Tahoma" panose="020B0604030504040204" pitchFamily="34" charset="0"/>
              </a:rPr>
            </a:br>
            <a:endParaRPr lang="en-US" sz="27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B8B5DDE2-89BE-46EB-8046-5BD4D4C160D7}"/>
              </a:ext>
            </a:extLst>
          </p:cNvPr>
          <p:cNvSpPr>
            <a:spLocks noGrp="1"/>
          </p:cNvSpPr>
          <p:nvPr>
            <p:ph idx="1"/>
          </p:nvPr>
        </p:nvSpPr>
        <p:spPr/>
        <p:txBody>
          <a:bodyPr>
            <a:normAutofit fontScale="92500" lnSpcReduction="10000"/>
          </a:bodyPr>
          <a:lstStyle/>
          <a:p>
            <a:pPr marL="0" marR="0" indent="0" algn="just">
              <a:lnSpc>
                <a:spcPct val="120000"/>
              </a:lnSpc>
              <a:spcBef>
                <a:spcPts val="0"/>
              </a:spcBef>
              <a:spcAft>
                <a:spcPts val="0"/>
              </a:spcAft>
              <a:buNone/>
            </a:pPr>
            <a:r>
              <a:rPr lang="et-EE" sz="2400" dirty="0">
                <a:latin typeface="Tahoma" panose="020B0604030504040204" pitchFamily="34" charset="0"/>
                <a:ea typeface="Tahoma" panose="020B0604030504040204" pitchFamily="34" charset="0"/>
                <a:cs typeface="Tahoma" panose="020B0604030504040204" pitchFamily="34" charset="0"/>
              </a:rPr>
              <a:t>Bioloogilise vara õiglase väärtuse määramisel võib varasid rühmitada omaduste järgi, mis on olulised turuhindade kujunemisel (näiteks vanuse või kvaliteedi järgi).</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spcAft>
                <a:spcPts val="0"/>
              </a:spcAft>
              <a:buNone/>
            </a:pPr>
            <a:r>
              <a:rPr lang="et-EE" sz="2400" dirty="0">
                <a:latin typeface="Tahoma" panose="020B0604030504040204" pitchFamily="34" charset="0"/>
                <a:ea typeface="Tahoma" panose="020B0604030504040204" pitchFamily="34" charset="0"/>
                <a:cs typeface="Tahoma" panose="020B0604030504040204" pitchFamily="34" charset="0"/>
              </a:rPr>
              <a:t>Näiteks on piimakarjas erinevas laktatsiooniperioodis olevate lüpsilehmade õiglane väärtus karja kui bioloogilise vara kogumi sisemiselt erinev: </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lvl="0" indent="0" algn="just">
              <a:lnSpc>
                <a:spcPct val="120000"/>
              </a:lnSpc>
              <a:spcBef>
                <a:spcPts val="0"/>
              </a:spcBef>
              <a:spcAft>
                <a:spcPts val="0"/>
              </a:spcAft>
              <a:buNone/>
            </a:pPr>
            <a:r>
              <a:rPr lang="et-EE" sz="2400" b="1" dirty="0">
                <a:latin typeface="Tahoma" panose="020B0604030504040204" pitchFamily="34" charset="0"/>
                <a:ea typeface="Tahoma" panose="020B0604030504040204" pitchFamily="34" charset="0"/>
                <a:cs typeface="Tahoma" panose="020B0604030504040204" pitchFamily="34" charset="0"/>
              </a:rPr>
              <a:t>esimeses laktatsiooniperioodis olevad loomad</a:t>
            </a:r>
            <a:r>
              <a:rPr lang="et-EE" sz="2400" dirty="0">
                <a:latin typeface="Tahoma" panose="020B0604030504040204" pitchFamily="34" charset="0"/>
                <a:ea typeface="Tahoma" panose="020B0604030504040204" pitchFamily="34" charset="0"/>
                <a:cs typeface="Tahoma" panose="020B0604030504040204" pitchFamily="34" charset="0"/>
              </a:rPr>
              <a:t> on suurima väärtusega, kuna püsivad karjas kõige kauem ja toodavad seega kõige kauem ettevõttele majanduslikku kasu.</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lvl="0" indent="0" algn="just">
              <a:lnSpc>
                <a:spcPct val="120000"/>
              </a:lnSpc>
              <a:spcBef>
                <a:spcPts val="0"/>
              </a:spcBef>
              <a:spcAft>
                <a:spcPts val="0"/>
              </a:spcAft>
              <a:buNone/>
            </a:pPr>
            <a:r>
              <a:rPr lang="et-EE" sz="2400" b="1" dirty="0">
                <a:latin typeface="Tahoma" panose="020B0604030504040204" pitchFamily="34" charset="0"/>
                <a:ea typeface="Tahoma" panose="020B0604030504040204" pitchFamily="34" charset="0"/>
                <a:cs typeface="Tahoma" panose="020B0604030504040204" pitchFamily="34" charset="0"/>
              </a:rPr>
              <a:t>teises laktatsiooniperioodis olevate loomade</a:t>
            </a:r>
            <a:r>
              <a:rPr lang="et-EE" sz="2400" dirty="0">
                <a:latin typeface="Tahoma" panose="020B0604030504040204" pitchFamily="34" charset="0"/>
                <a:ea typeface="Tahoma" panose="020B0604030504040204" pitchFamily="34" charset="0"/>
                <a:cs typeface="Tahoma" panose="020B0604030504040204" pitchFamily="34" charset="0"/>
              </a:rPr>
              <a:t> väärtus on väiksem kui esimeses laktatsiooniperioodis olevate loomade väärtus ning kõige väiksema väärtusega on kolmandas laktatsiooniperioodis olevad loomad, kes peagi karjast välja praagitakse.</a:t>
            </a:r>
            <a:endParaRPr lang="en-US" sz="24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33125820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85646-196F-4148-A728-8DF898E97AE8}"/>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0D2D7DB7-3616-4C8C-B01A-8B1009D57871}"/>
              </a:ext>
            </a:extLst>
          </p:cNvPr>
          <p:cNvSpPr>
            <a:spLocks noGrp="1"/>
          </p:cNvSpPr>
          <p:nvPr>
            <p:ph idx="1"/>
          </p:nvPr>
        </p:nvSpPr>
        <p:spPr/>
        <p:txBody>
          <a:bodyPr>
            <a:normAutofit/>
          </a:bodyPr>
          <a:lstStyle/>
          <a:p>
            <a:pPr marL="0" marR="0" indent="0" algn="just">
              <a:lnSpc>
                <a:spcPct val="10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Laktatsiooniperiood mõjutab põhikarja lüpsilehmade tootmisvõimekust ja sellest tulenevalt ka nende õiglast väärtust. </a:t>
            </a:r>
          </a:p>
          <a:p>
            <a:pPr marL="0" marR="0" indent="0" algn="just">
              <a:lnSpc>
                <a:spcPct val="100000"/>
              </a:lnSpc>
              <a:spcBef>
                <a:spcPts val="0"/>
              </a:spcBef>
              <a:spcAft>
                <a:spcPts val="0"/>
              </a:spcAft>
              <a:buNone/>
            </a:pPr>
            <a:endParaRPr lang="et-EE"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0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Tavaliselt on esimesse laktatsiooniperioodi rühma kuuluvate põhikarja kõige kõrgem ning langeb vastavalt loetelus toodud rühmades.</a:t>
            </a:r>
          </a:p>
          <a:p>
            <a:pPr marL="0" marR="0" indent="0" algn="just">
              <a:lnSpc>
                <a:spcPct val="100000"/>
              </a:lnSpc>
              <a:spcBef>
                <a:spcPts val="0"/>
              </a:spcBef>
              <a:spcAft>
                <a:spcPts val="0"/>
              </a:spcAft>
              <a:buNone/>
            </a:pPr>
            <a:endParaRPr lang="en-US"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0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Eraldi hind kehtestatakse põhikarja lüpsilehmade hulgast prakeeritavatele loomadele. </a:t>
            </a:r>
          </a:p>
          <a:p>
            <a:pPr marL="0" marR="0" indent="0" algn="just">
              <a:lnSpc>
                <a:spcPct val="10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Prakeeritavate loomade rühma kuuluvad hindamise hetke seisuga teada olevad loomad, kes teatud põhjustel (nt haigestumine, vigastused) planeeritakse müüa.  </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262675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35AB2-26C6-46B6-9FDB-9222FBF50E15}"/>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Noorloomade õiglase väärtuse hindamine</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9A712850-029B-4B8D-86F1-D3630F99D0CE}"/>
              </a:ext>
            </a:extLst>
          </p:cNvPr>
          <p:cNvSpPr>
            <a:spLocks noGrp="1"/>
          </p:cNvSpPr>
          <p:nvPr>
            <p:ph idx="1"/>
          </p:nvPr>
        </p:nvSpPr>
        <p:spPr/>
        <p:txBody>
          <a:bodyPr>
            <a:normAutofit fontScale="85000" lnSpcReduction="10000"/>
          </a:bodyPr>
          <a:lstStyle/>
          <a:p>
            <a:pPr marL="0" marR="0" indent="0" algn="just">
              <a:lnSpc>
                <a:spcPct val="12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Noorloomade rühmitamisel õiglase väärtuse hindamiseks võetakse aluseks näiteks järgmised tunnused:</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1) lehmikud eluskaaluga kuni 100 kg;</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2) pullid eluskaaluga kuni 100 kg;</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3) lehmikud eluskaaluga üle 100 kg;</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4) seemendusealised lehmikud eluskaaluga üle 100 kg;</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5) tiined lehmmullikad. </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Juhatuse otsusega kehtestatakse noorloomade hindamise alused õiglasesse väärtusesse:</a:t>
            </a:r>
            <a:endParaRPr lang="en-US" sz="2400" dirty="0">
              <a:latin typeface="Tahoma" panose="020B0604030504040204" pitchFamily="34" charset="0"/>
              <a:ea typeface="Tahoma" panose="020B0604030504040204" pitchFamily="34" charset="0"/>
              <a:cs typeface="Tahoma" panose="020B0604030504040204" pitchFamily="34" charset="0"/>
            </a:endParaRPr>
          </a:p>
          <a:p>
            <a:pPr algn="just">
              <a:lnSpc>
                <a:spcPct val="120000"/>
              </a:lnSpc>
              <a:spcBef>
                <a:spcPts val="0"/>
              </a:spcBef>
            </a:pPr>
            <a:r>
              <a:rPr lang="et-EE" sz="2400" dirty="0">
                <a:latin typeface="Tahoma" panose="020B0604030504040204" pitchFamily="34" charset="0"/>
                <a:ea typeface="Tahoma" panose="020B0604030504040204" pitchFamily="34" charset="0"/>
                <a:cs typeface="Tahoma" panose="020B0604030504040204" pitchFamily="34" charset="0"/>
              </a:rPr>
              <a:t>tiinetele lehmmullikatele kehtestatud hind (õiglane väärtus); </a:t>
            </a:r>
            <a:endParaRPr lang="en-US" sz="2400" dirty="0">
              <a:latin typeface="Tahoma" panose="020B0604030504040204" pitchFamily="34" charset="0"/>
              <a:ea typeface="Tahoma" panose="020B0604030504040204" pitchFamily="34" charset="0"/>
              <a:cs typeface="Tahoma" panose="020B0604030504040204" pitchFamily="34" charset="0"/>
            </a:endParaRPr>
          </a:p>
          <a:p>
            <a:pPr algn="just">
              <a:lnSpc>
                <a:spcPct val="120000"/>
              </a:lnSpc>
              <a:spcBef>
                <a:spcPts val="0"/>
              </a:spcBef>
            </a:pPr>
            <a:r>
              <a:rPr lang="et-EE" sz="2400" dirty="0">
                <a:latin typeface="Tahoma" panose="020B0604030504040204" pitchFamily="34" charset="0"/>
                <a:ea typeface="Tahoma" panose="020B0604030504040204" pitchFamily="34" charset="0"/>
                <a:cs typeface="Tahoma" panose="020B0604030504040204" pitchFamily="34" charset="0"/>
              </a:rPr>
              <a:t>lehmikud ja pullid hinnatakse õiglasesse väärtusesse, kasutades kaalu ühe kilogrammi hinda; </a:t>
            </a:r>
          </a:p>
          <a:p>
            <a:pPr algn="just">
              <a:lnSpc>
                <a:spcPct val="120000"/>
              </a:lnSpc>
              <a:spcBef>
                <a:spcPts val="0"/>
              </a:spcBef>
            </a:pPr>
            <a:r>
              <a:rPr lang="et-EE" sz="2400" dirty="0">
                <a:latin typeface="Tahoma" panose="020B0604030504040204" pitchFamily="34" charset="0"/>
                <a:ea typeface="Tahoma" panose="020B0604030504040204" pitchFamily="34" charset="0"/>
                <a:cs typeface="Tahoma" panose="020B0604030504040204" pitchFamily="34" charset="0"/>
              </a:rPr>
              <a:t>prakeeritavatele loomadele kehtestatud hind.  </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12099599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D48E6-EFD9-45FC-8F98-318640B2755B}"/>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Talivilja õiglase väärtuse arvestamine</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01590397-5C55-431C-8C79-8A08FEAE2ACF}"/>
              </a:ext>
            </a:extLst>
          </p:cNvPr>
          <p:cNvSpPr>
            <a:spLocks noGrp="1"/>
          </p:cNvSpPr>
          <p:nvPr>
            <p:ph idx="1"/>
          </p:nvPr>
        </p:nvSpPr>
        <p:spPr/>
        <p:txBody>
          <a:bodyPr>
            <a:normAutofit/>
          </a:bodyPr>
          <a:lstStyle/>
          <a:p>
            <a:pPr marL="0" indent="0">
              <a:buNone/>
            </a:pPr>
            <a:r>
              <a:rPr lang="en-US" sz="2000" dirty="0" err="1">
                <a:latin typeface="Tahoma" panose="020B0604030504040204" pitchFamily="34" charset="0"/>
                <a:ea typeface="Tahoma" panose="020B0604030504040204" pitchFamily="34" charset="0"/>
                <a:cs typeface="Tahoma" panose="020B0604030504040204" pitchFamily="34" charset="0"/>
              </a:rPr>
              <a:t>Ettevõte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kajastab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õiglase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meetodil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bilansis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talivilja</a:t>
            </a:r>
            <a:r>
              <a:rPr lang="en-US" sz="2000" dirty="0">
                <a:latin typeface="Tahoma" panose="020B0604030504040204" pitchFamily="34" charset="0"/>
                <a:ea typeface="Tahoma" panose="020B0604030504040204" pitchFamily="34" charset="0"/>
                <a:cs typeface="Tahoma" panose="020B0604030504040204" pitchFamily="34" charset="0"/>
              </a:rPr>
              <a:t>. </a:t>
            </a:r>
            <a:endParaRPr lang="et-EE" sz="20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2000" dirty="0" err="1">
                <a:latin typeface="Tahoma" panose="020B0604030504040204" pitchFamily="34" charset="0"/>
                <a:ea typeface="Tahoma" panose="020B0604030504040204" pitchFamily="34" charset="0"/>
                <a:cs typeface="Tahoma" panose="020B0604030504040204" pitchFamily="34" charset="0"/>
              </a:rPr>
              <a:t>Hindamiskuupäeva</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bilansipäeva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vahelisel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perioodil</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talivili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saanud</a:t>
            </a:r>
            <a:r>
              <a:rPr lang="en-US" sz="2000" dirty="0">
                <a:latin typeface="Tahoma" panose="020B0604030504040204" pitchFamily="34" charset="0"/>
                <a:ea typeface="Tahoma" panose="020B0604030504040204" pitchFamily="34" charset="0"/>
                <a:cs typeface="Tahoma" panose="020B0604030504040204" pitchFamily="34" charset="0"/>
              </a:rPr>
              <a:t> </a:t>
            </a:r>
            <a:r>
              <a:rPr lang="et-EE" sz="2000" dirty="0">
                <a:latin typeface="Tahoma" panose="020B0604030504040204" pitchFamily="34" charset="0"/>
                <a:ea typeface="Tahoma" panose="020B0604030504040204" pitchFamily="34" charset="0"/>
                <a:cs typeface="Tahoma" panose="020B0604030504040204" pitchFamily="34" charset="0"/>
              </a:rPr>
              <a:t>vee- ja </a:t>
            </a:r>
            <a:r>
              <a:rPr lang="en-US" sz="2000" dirty="0" err="1">
                <a:latin typeface="Tahoma" panose="020B0604030504040204" pitchFamily="34" charset="0"/>
                <a:ea typeface="Tahoma" panose="020B0604030504040204" pitchFamily="34" charset="0"/>
                <a:cs typeface="Tahoma" panose="020B0604030504040204" pitchFamily="34" charset="0"/>
              </a:rPr>
              <a:t>külmakahjustusi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agronoomi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hinnangul</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põllu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saagikus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oluliselt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langenud</a:t>
            </a:r>
            <a:r>
              <a:rPr lang="en-US" sz="2000" dirty="0">
                <a:latin typeface="Tahoma" panose="020B0604030504040204" pitchFamily="34" charset="0"/>
                <a:ea typeface="Tahoma" panose="020B0604030504040204" pitchFamily="34" charset="0"/>
                <a:cs typeface="Tahoma" panose="020B0604030504040204" pitchFamily="34" charset="0"/>
              </a:rPr>
              <a:t> – </a:t>
            </a:r>
            <a:r>
              <a:rPr lang="en-US" sz="2000" dirty="0" err="1">
                <a:latin typeface="Tahoma" panose="020B0604030504040204" pitchFamily="34" charset="0"/>
                <a:ea typeface="Tahoma" panose="020B0604030504040204" pitchFamily="34" charset="0"/>
                <a:cs typeface="Tahoma" panose="020B0604030504040204" pitchFamily="34" charset="0"/>
              </a:rPr>
              <a:t>umbes</a:t>
            </a:r>
            <a:r>
              <a:rPr lang="en-US" sz="2000" dirty="0">
                <a:latin typeface="Tahoma" panose="020B0604030504040204" pitchFamily="34" charset="0"/>
                <a:ea typeface="Tahoma" panose="020B0604030504040204" pitchFamily="34" charset="0"/>
                <a:cs typeface="Tahoma" panose="020B0604030504040204" pitchFamily="34" charset="0"/>
              </a:rPr>
              <a:t> </a:t>
            </a:r>
            <a:r>
              <a:rPr lang="et-EE" sz="2000" dirty="0">
                <a:latin typeface="Tahoma" panose="020B0604030504040204" pitchFamily="34" charset="0"/>
                <a:ea typeface="Tahoma" panose="020B0604030504040204" pitchFamily="34" charset="0"/>
                <a:cs typeface="Tahoma" panose="020B0604030504040204" pitchFamily="34" charset="0"/>
              </a:rPr>
              <a:t>3</a:t>
            </a:r>
            <a:r>
              <a:rPr lang="en-US" sz="2000" dirty="0">
                <a:latin typeface="Tahoma" panose="020B0604030504040204" pitchFamily="34" charset="0"/>
                <a:ea typeface="Tahoma" panose="020B0604030504040204" pitchFamily="34" charset="0"/>
                <a:cs typeface="Tahoma" panose="020B0604030504040204" pitchFamily="34" charset="0"/>
              </a:rPr>
              <a:t>0% </a:t>
            </a:r>
            <a:r>
              <a:rPr lang="en-US" sz="2000" dirty="0" err="1">
                <a:latin typeface="Tahoma" panose="020B0604030504040204" pitchFamily="34" charset="0"/>
                <a:ea typeface="Tahoma" panose="020B0604030504040204" pitchFamily="34" charset="0"/>
                <a:cs typeface="Tahoma" panose="020B0604030504040204" pitchFamily="34" charset="0"/>
              </a:rPr>
              <a:t>põllust</a:t>
            </a:r>
            <a:r>
              <a:rPr lang="en-US" sz="2000" dirty="0">
                <a:latin typeface="Tahoma" panose="020B0604030504040204" pitchFamily="34" charset="0"/>
                <a:ea typeface="Tahoma" panose="020B0604030504040204" pitchFamily="34" charset="0"/>
                <a:cs typeface="Tahoma" panose="020B0604030504040204" pitchFamily="34" charset="0"/>
              </a:rPr>
              <a:t> on 0-saagikusega.</a:t>
            </a:r>
            <a:endParaRPr lang="et-EE" sz="20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2000" dirty="0" err="1">
                <a:latin typeface="Tahoma" panose="020B0604030504040204" pitchFamily="34" charset="0"/>
                <a:ea typeface="Tahoma" panose="020B0604030504040204" pitchFamily="34" charset="0"/>
                <a:cs typeface="Tahoma" panose="020B0604030504040204" pitchFamily="34" charset="0"/>
              </a:rPr>
              <a:t>Bilansipäeva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seisuga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peab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korrigeerima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talivilja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õiglast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vähendama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talivilja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bilansis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tulenevalt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langusest</a:t>
            </a:r>
            <a:r>
              <a:rPr lang="en-US" sz="2000" dirty="0">
                <a:latin typeface="Tahoma" panose="020B0604030504040204" pitchFamily="34" charset="0"/>
                <a:ea typeface="Tahoma" panose="020B0604030504040204" pitchFamily="34" charset="0"/>
                <a:cs typeface="Tahoma" panose="020B0604030504040204" pitchFamily="34" charset="0"/>
              </a:rPr>
              <a:t>.</a:t>
            </a:r>
          </a:p>
          <a:p>
            <a:r>
              <a:rPr lang="en-US" sz="2000" b="1" dirty="0" err="1">
                <a:latin typeface="Tahoma" panose="020B0604030504040204" pitchFamily="34" charset="0"/>
                <a:ea typeface="Tahoma" panose="020B0604030504040204" pitchFamily="34" charset="0"/>
                <a:cs typeface="Tahoma" panose="020B0604030504040204" pitchFamily="34" charset="0"/>
              </a:rPr>
              <a:t>Bioloogilise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vara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esmasest</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arvelevõtmisest</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õiglases</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väärtuses</a:t>
            </a:r>
            <a:r>
              <a:rPr lang="en-US" sz="2000" b="1" dirty="0">
                <a:latin typeface="Tahoma" panose="020B0604030504040204" pitchFamily="34" charset="0"/>
                <a:ea typeface="Tahoma" panose="020B0604030504040204" pitchFamily="34" charset="0"/>
                <a:cs typeface="Tahoma" panose="020B0604030504040204" pitchFamily="34" charset="0"/>
              </a:rPr>
              <a:t> ja ka </a:t>
            </a:r>
            <a:r>
              <a:rPr lang="en-US" sz="2000" b="1" dirty="0" err="1">
                <a:latin typeface="Tahoma" panose="020B0604030504040204" pitchFamily="34" charset="0"/>
                <a:ea typeface="Tahoma" panose="020B0604030504040204" pitchFamily="34" charset="0"/>
                <a:cs typeface="Tahoma" panose="020B0604030504040204" pitchFamily="34" charset="0"/>
              </a:rPr>
              <a:t>hilisemast</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õiglase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väärtuse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muutusest</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tulenevad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kasumid</a:t>
            </a:r>
            <a:r>
              <a:rPr lang="en-US" sz="2000" b="1" dirty="0">
                <a:latin typeface="Tahoma" panose="020B0604030504040204" pitchFamily="34" charset="0"/>
                <a:ea typeface="Tahoma" panose="020B0604030504040204" pitchFamily="34" charset="0"/>
                <a:cs typeface="Tahoma" panose="020B0604030504040204" pitchFamily="34" charset="0"/>
              </a:rPr>
              <a:t> ja </a:t>
            </a:r>
            <a:r>
              <a:rPr lang="en-US" sz="2000" b="1" dirty="0" err="1">
                <a:latin typeface="Tahoma" panose="020B0604030504040204" pitchFamily="34" charset="0"/>
                <a:ea typeface="Tahoma" panose="020B0604030504040204" pitchFamily="34" charset="0"/>
                <a:cs typeface="Tahoma" panose="020B0604030504040204" pitchFamily="34" charset="0"/>
              </a:rPr>
              <a:t>kahjumid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kajastatakse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aruandeperioodi</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kasumiaruandes</a:t>
            </a:r>
            <a:r>
              <a:rPr lang="en-US" sz="2000" b="1"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27324907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EFA0C-E4C9-48CF-8A16-075740D8371B}"/>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Bioloogilise vara arvestamine soetusmaksumuse meetodil</a:t>
            </a:r>
          </a:p>
        </p:txBody>
      </p:sp>
      <p:sp>
        <p:nvSpPr>
          <p:cNvPr id="3" name="Content Placeholder 2">
            <a:extLst>
              <a:ext uri="{FF2B5EF4-FFF2-40B4-BE49-F238E27FC236}">
                <a16:creationId xmlns:a16="http://schemas.microsoft.com/office/drawing/2014/main" id="{5BE3DB60-C2AC-4E6F-A800-74AB3B54FAD1}"/>
              </a:ext>
            </a:extLst>
          </p:cNvPr>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Bioloogilist vara, mille õiglast väärtust ei ole võimalik hinnata mõistliku kulu ja pingutusega</a:t>
            </a:r>
            <a:r>
              <a:rPr lang="et-EE" sz="2000" dirty="0">
                <a:latin typeface="Tahoma" panose="020B0604030504040204" pitchFamily="34" charset="0"/>
                <a:ea typeface="Tahoma" panose="020B0604030504040204" pitchFamily="34" charset="0"/>
                <a:cs typeface="Tahoma" panose="020B0604030504040204" pitchFamily="34" charset="0"/>
              </a:rPr>
              <a:t>, </a:t>
            </a:r>
            <a:r>
              <a:rPr lang="et-EE" sz="2000" b="1" dirty="0">
                <a:latin typeface="Tahoma" panose="020B0604030504040204" pitchFamily="34" charset="0"/>
                <a:ea typeface="Tahoma" panose="020B0604030504040204" pitchFamily="34" charset="0"/>
                <a:cs typeface="Tahoma" panose="020B0604030504040204" pitchFamily="34" charset="0"/>
              </a:rPr>
              <a:t>kajastatakse bilansis soetusmaksumuses</a:t>
            </a:r>
            <a:r>
              <a:rPr lang="et-EE" sz="2000" dirty="0">
                <a:latin typeface="Tahoma" panose="020B0604030504040204" pitchFamily="34" charset="0"/>
                <a:ea typeface="Tahoma" panose="020B0604030504040204" pitchFamily="34" charset="0"/>
                <a:cs typeface="Tahoma" panose="020B0604030504040204" pitchFamily="34" charset="0"/>
              </a:rPr>
              <a:t>, millest on maha lahutatud akumuleeritud kulum ning võimalikud väärtuse langusest tulenevad allahindlused.</a:t>
            </a:r>
          </a:p>
          <a:p>
            <a:r>
              <a:rPr lang="et-EE" sz="2000" dirty="0">
                <a:latin typeface="Tahoma" panose="020B0604030504040204" pitchFamily="34" charset="0"/>
                <a:ea typeface="Tahoma" panose="020B0604030504040204" pitchFamily="34" charset="0"/>
                <a:cs typeface="Tahoma" panose="020B0604030504040204" pitchFamily="34" charset="0"/>
              </a:rPr>
              <a:t>Näiteks mõningate haruldaste või mittekaubeldavate bioloogiliste varade (võistlushobused, looduskaitse all olev mets) puhul võib õiglase väärtuse hindamine osutuda võimatuks, kuna vara suhtes puudub aktiivne turg ning varaga kaasnevad rahavood ei ole usaldusväärselt hinnatavad. </a:t>
            </a:r>
          </a:p>
          <a:p>
            <a:r>
              <a:rPr lang="et-EE" sz="2000" dirty="0">
                <a:latin typeface="Tahoma" panose="020B0604030504040204" pitchFamily="34" charset="0"/>
                <a:ea typeface="Tahoma" panose="020B0604030504040204" pitchFamily="34" charset="0"/>
                <a:cs typeface="Tahoma" panose="020B0604030504040204" pitchFamily="34" charset="0"/>
              </a:rPr>
              <a:t>Alates hetkest, mil soetusmaksumuse meetodil kajastatud bioloogilise vara õiglase väärtuse hindamine osutub võimalikuks mõistliku kulu ja pingutusega, tuleb vara hinnata tema õiglases väärtuses, millest on maha arvatud müügikulutused.</a:t>
            </a:r>
          </a:p>
          <a:p>
            <a:endParaRPr lang="et-EE" dirty="0"/>
          </a:p>
        </p:txBody>
      </p:sp>
    </p:spTree>
    <p:extLst>
      <p:ext uri="{BB962C8B-B14F-4D97-AF65-F5344CB8AC3E}">
        <p14:creationId xmlns:p14="http://schemas.microsoft.com/office/powerpoint/2010/main" val="9119960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2442E-7A30-4163-8850-B516805508F5}"/>
              </a:ext>
            </a:extLst>
          </p:cNvPr>
          <p:cNvSpPr>
            <a:spLocks noGrp="1"/>
          </p:cNvSpPr>
          <p:nvPr>
            <p:ph type="title"/>
          </p:nvPr>
        </p:nvSpPr>
        <p:spPr/>
        <p:txBody>
          <a:bodyPr>
            <a:noAutofit/>
          </a:bodyPr>
          <a:lstStyle/>
          <a:p>
            <a:pPr marL="0" marR="0">
              <a:lnSpc>
                <a:spcPct val="150000"/>
              </a:lnSpc>
              <a:spcBef>
                <a:spcPts val="0"/>
              </a:spcBef>
              <a:spcAft>
                <a:spcPts val="0"/>
              </a:spcAft>
            </a:pPr>
            <a:br>
              <a:rPr lang="et-EE" sz="2400" b="1" dirty="0">
                <a:latin typeface="Tahoma" panose="020B0604030504040204" pitchFamily="34" charset="0"/>
                <a:ea typeface="Tahoma" panose="020B0604030504040204" pitchFamily="34" charset="0"/>
                <a:cs typeface="Tahoma" panose="020B0604030504040204" pitchFamily="34" charset="0"/>
              </a:rPr>
            </a:br>
            <a:r>
              <a:rPr lang="et-EE" sz="2400" b="1" dirty="0">
                <a:latin typeface="Tahoma" panose="020B0604030504040204" pitchFamily="34" charset="0"/>
                <a:ea typeface="Tahoma" panose="020B0604030504040204" pitchFamily="34" charset="0"/>
                <a:cs typeface="Tahoma" panose="020B0604030504040204" pitchFamily="34" charset="0"/>
              </a:rPr>
              <a:t>Aktiivse turu puudumisel võib õiglase väärtuse hindamisel aluseks võtta:</a:t>
            </a:r>
            <a:br>
              <a:rPr lang="en-US" sz="2400" dirty="0">
                <a:latin typeface="Tahoma" panose="020B0604030504040204" pitchFamily="34" charset="0"/>
                <a:ea typeface="Tahoma" panose="020B0604030504040204" pitchFamily="34" charset="0"/>
                <a:cs typeface="Tahoma" panose="020B0604030504040204" pitchFamily="34" charset="0"/>
              </a:rPr>
            </a:br>
            <a:endParaRPr lang="en-US" sz="24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8A42C884-F70F-432C-9F6F-998E53CF028A}"/>
              </a:ext>
            </a:extLst>
          </p:cNvPr>
          <p:cNvSpPr>
            <a:spLocks noGrp="1"/>
          </p:cNvSpPr>
          <p:nvPr>
            <p:ph idx="1"/>
          </p:nvPr>
        </p:nvSpPr>
        <p:spPr/>
        <p:txBody>
          <a:bodyPr>
            <a:normAutofit/>
          </a:bodyPr>
          <a:lstStyle/>
          <a:p>
            <a:pPr algn="just">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kõige hilisema turuhinna eeldusel, et tehingu tegid sõltumatud osapooled ning tehingupäeva ja bilansipäeva vahel ei ole toimunud olulisi muutusi majanduskeskkonnas;</a:t>
            </a:r>
            <a:endParaRPr lang="en-US" sz="2000" dirty="0">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analoogsete või piisavalt sarnaste varade turuhinna, mida on korrigeeritud eksisteerivate erinevuste mõjuga; ja</a:t>
            </a:r>
            <a:endParaRPr lang="en-US" sz="2000" dirty="0">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põllumajanduslikus sektoris tehtud võrdleva analüüsi alusel tuletatud väärtuse</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160740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2A530-8BB0-4E4B-84AE-030773064E4E}"/>
              </a:ext>
            </a:extLst>
          </p:cNvPr>
          <p:cNvSpPr>
            <a:spLocks noGrp="1"/>
          </p:cNvSpPr>
          <p:nvPr>
            <p:ph type="title"/>
          </p:nvPr>
        </p:nvSpPr>
        <p:spPr/>
        <p:txBody>
          <a:bodyPr>
            <a:normAutofit/>
          </a:bodyPr>
          <a:lstStyle/>
          <a:p>
            <a:pPr algn="just">
              <a:lnSpc>
                <a:spcPct val="150000"/>
              </a:lnSpc>
              <a:spcBef>
                <a:spcPts val="0"/>
              </a:spcBef>
            </a:pPr>
            <a:r>
              <a:rPr lang="et-EE" sz="2800" b="1" dirty="0">
                <a:latin typeface="Times New Roman" panose="02020603050405020304" pitchFamily="18" charset="0"/>
                <a:ea typeface="Calibri" panose="020F0502020204030204" pitchFamily="34" charset="0"/>
                <a:cs typeface="Times New Roman" panose="02020603050405020304" pitchFamily="18" charset="0"/>
              </a:rPr>
              <a:t>Näide. Kitsede õiglase väärtuse leidmine</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29C5808-F852-489A-BD6B-2295D13D3D8D}"/>
              </a:ext>
            </a:extLst>
          </p:cNvPr>
          <p:cNvSpPr>
            <a:spLocks noGrp="1"/>
          </p:cNvSpPr>
          <p:nvPr>
            <p:ph idx="1"/>
          </p:nvPr>
        </p:nvSpPr>
        <p:spPr/>
        <p:txBody>
          <a:bodyPr>
            <a:normAutofit fontScale="55000" lnSpcReduction="20000"/>
          </a:bodyPr>
          <a:lstStyle/>
          <a:p>
            <a:pPr marL="0" marR="0" indent="0" algn="just">
              <a:lnSpc>
                <a:spcPct val="150000"/>
              </a:lnSpc>
              <a:spcBef>
                <a:spcPts val="0"/>
              </a:spcBef>
              <a:spcAft>
                <a:spcPts val="0"/>
              </a:spcAft>
              <a:buNone/>
            </a:pPr>
            <a:r>
              <a:rPr lang="et-EE" sz="2900" dirty="0">
                <a:latin typeface="Tahoma" panose="020B0604030504040204" pitchFamily="34" charset="0"/>
                <a:ea typeface="Tahoma" panose="020B0604030504040204" pitchFamily="34" charset="0"/>
                <a:cs typeface="Tahoma" panose="020B0604030504040204" pitchFamily="34" charset="0"/>
              </a:rPr>
              <a:t>Ettevõttel on haruldast tõugu kitsed ning Eestis puudub aktiivne turg. Ettevõttel on olemas ettevõtte enda tehingute andmed üksikute ostu-müügitehingute kohta sama tõugu kitsedega ning tehingud on toimunud sõltumatute osapoolte vahel:</a:t>
            </a:r>
            <a:endParaRPr lang="en-US" sz="29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et-EE" sz="2900" dirty="0">
                <a:latin typeface="Tahoma" panose="020B0604030504040204" pitchFamily="34" charset="0"/>
                <a:ea typeface="Tahoma" panose="020B0604030504040204" pitchFamily="34" charset="0"/>
                <a:cs typeface="Tahoma" panose="020B0604030504040204" pitchFamily="34" charset="0"/>
              </a:rPr>
              <a:t>kaks kuud enne bilansipäeva osteti viis kitse hinnaga 300 eurot loom;</a:t>
            </a:r>
            <a:endParaRPr lang="en-US" sz="29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et-EE" sz="2900" dirty="0">
                <a:latin typeface="Tahoma" panose="020B0604030504040204" pitchFamily="34" charset="0"/>
                <a:ea typeface="Tahoma" panose="020B0604030504040204" pitchFamily="34" charset="0"/>
                <a:cs typeface="Tahoma" panose="020B0604030504040204" pitchFamily="34" charset="0"/>
              </a:rPr>
              <a:t>vahetult enne bilansipäeva osteti kümne kitse hinnaga 250 eurot loom;</a:t>
            </a:r>
            <a:endParaRPr lang="en-US" sz="29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et-EE" sz="2900" dirty="0">
                <a:latin typeface="Tahoma" panose="020B0604030504040204" pitchFamily="34" charset="0"/>
                <a:ea typeface="Tahoma" panose="020B0604030504040204" pitchFamily="34" charset="0"/>
                <a:cs typeface="Tahoma" panose="020B0604030504040204" pitchFamily="34" charset="0"/>
              </a:rPr>
              <a:t>vahetult pärast bilansipäeva müüdi kolm tiinet kitse müügihinnaga 400 eurot.</a:t>
            </a:r>
          </a:p>
          <a:p>
            <a:pPr marL="0" marR="0" indent="0" algn="just">
              <a:lnSpc>
                <a:spcPct val="150000"/>
              </a:lnSpc>
              <a:spcBef>
                <a:spcPts val="0"/>
              </a:spcBef>
              <a:spcAft>
                <a:spcPts val="0"/>
              </a:spcAft>
              <a:buNone/>
            </a:pPr>
            <a:r>
              <a:rPr lang="et-EE" sz="2900" dirty="0">
                <a:latin typeface="Tahoma" panose="020B0604030504040204" pitchFamily="34" charset="0"/>
                <a:ea typeface="Tahoma" panose="020B0604030504040204" pitchFamily="34" charset="0"/>
                <a:cs typeface="Tahoma" panose="020B0604030504040204" pitchFamily="34" charset="0"/>
              </a:rPr>
              <a:t>Ettevõte võib kitsekarja õiglase väärtuse leidmisel arvestada kitsi hinnaga 250 eurot loom, kuna seda toetavad viimased turutehingud. </a:t>
            </a:r>
          </a:p>
          <a:p>
            <a:pPr marL="0" marR="0" indent="0" algn="just">
              <a:lnSpc>
                <a:spcPct val="150000"/>
              </a:lnSpc>
              <a:spcBef>
                <a:spcPts val="0"/>
              </a:spcBef>
              <a:spcAft>
                <a:spcPts val="0"/>
              </a:spcAft>
              <a:buNone/>
            </a:pPr>
            <a:r>
              <a:rPr lang="et-EE" sz="2900" dirty="0">
                <a:latin typeface="Tahoma" panose="020B0604030504040204" pitchFamily="34" charset="0"/>
                <a:ea typeface="Tahoma" panose="020B0604030504040204" pitchFamily="34" charset="0"/>
                <a:cs typeface="Tahoma" panose="020B0604030504040204" pitchFamily="34" charset="0"/>
              </a:rPr>
              <a:t>Tiineid loomi võib ettevõte arvestada hinnaga 400 eurot loom, mida toetavad samuti viimased turutehingud. </a:t>
            </a:r>
          </a:p>
          <a:p>
            <a:pPr marL="0" marR="0" indent="0" algn="just">
              <a:lnSpc>
                <a:spcPct val="150000"/>
              </a:lnSpc>
              <a:spcBef>
                <a:spcPts val="0"/>
              </a:spcBef>
              <a:spcAft>
                <a:spcPts val="0"/>
              </a:spcAft>
              <a:buNone/>
            </a:pPr>
            <a:r>
              <a:rPr lang="et-EE" sz="2900" dirty="0">
                <a:latin typeface="Tahoma" panose="020B0604030504040204" pitchFamily="34" charset="0"/>
                <a:ea typeface="Tahoma" panose="020B0604030504040204" pitchFamily="34" charset="0"/>
                <a:cs typeface="Tahoma" panose="020B0604030504040204" pitchFamily="34" charset="0"/>
              </a:rPr>
              <a:t>Eelduseks on, et bilansipäeva ja tehingupäeva vahel ei ole toimunud olulisi muutusi majanduskeskkonnas.</a:t>
            </a:r>
            <a:endParaRPr lang="en-US" sz="2900" dirty="0">
              <a:latin typeface="Tahoma" panose="020B0604030504040204" pitchFamily="34" charset="0"/>
              <a:ea typeface="Tahoma" panose="020B0604030504040204" pitchFamily="34" charset="0"/>
              <a:cs typeface="Tahoma" panose="020B0604030504040204" pitchFamily="34" charset="0"/>
            </a:endParaRPr>
          </a:p>
          <a:p>
            <a:pPr marL="0" marR="0" lvl="0" indent="0" algn="just">
              <a:lnSpc>
                <a:spcPct val="150000"/>
              </a:lnSpc>
              <a:spcBef>
                <a:spcPts val="0"/>
              </a:spcBef>
              <a:spcAft>
                <a:spcPts val="0"/>
              </a:spcAft>
              <a:buNone/>
            </a:pPr>
            <a:endParaRPr lang="en-US" sz="20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17028159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68061-CA97-49D3-95D1-9E8AB798B55D}"/>
              </a:ext>
            </a:extLst>
          </p:cNvPr>
          <p:cNvSpPr>
            <a:spLocks noGrp="1"/>
          </p:cNvSpPr>
          <p:nvPr>
            <p:ph type="title"/>
          </p:nvPr>
        </p:nvSpPr>
        <p:spPr/>
        <p:txBody>
          <a:bodyPr>
            <a:normAutofit/>
          </a:bodyPr>
          <a:lstStyle/>
          <a:p>
            <a:r>
              <a:rPr lang="en-US" sz="2400" b="1" dirty="0" err="1">
                <a:latin typeface="Tahoma" panose="020B0604030504040204" pitchFamily="34" charset="0"/>
                <a:ea typeface="Tahoma" panose="020B0604030504040204" pitchFamily="34" charset="0"/>
                <a:cs typeface="Tahoma" panose="020B0604030504040204" pitchFamily="34" charset="0"/>
              </a:rPr>
              <a:t>Põllumajanduslik</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toodang</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B69115E3-B85E-4A34-A429-A555DEF8C884}"/>
              </a:ext>
            </a:extLst>
          </p:cNvPr>
          <p:cNvSpPr>
            <a:spLocks noGrp="1"/>
          </p:cNvSpPr>
          <p:nvPr>
            <p:ph idx="1"/>
          </p:nvPr>
        </p:nvSpPr>
        <p:spPr/>
        <p:txBody>
          <a:bodyPr>
            <a:normAutofit fontScale="92500"/>
          </a:bodyPr>
          <a:lstStyle/>
          <a:p>
            <a:r>
              <a:rPr lang="en-US" sz="2200" dirty="0" err="1">
                <a:latin typeface="Tahoma" panose="020B0604030504040204" pitchFamily="34" charset="0"/>
                <a:ea typeface="Tahoma" panose="020B0604030504040204" pitchFamily="34" charset="0"/>
                <a:cs typeface="Tahoma" panose="020B0604030504040204" pitchFamily="34" charset="0"/>
              </a:rPr>
              <a:t>Põllumajanduslik</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a:t>
            </a:r>
            <a:r>
              <a:rPr lang="en-US" sz="2200" dirty="0">
                <a:latin typeface="Tahoma" panose="020B0604030504040204" pitchFamily="34" charset="0"/>
                <a:ea typeface="Tahoma" panose="020B0604030504040204" pitchFamily="34" charset="0"/>
                <a:cs typeface="Tahoma" panose="020B0604030504040204" pitchFamily="34" charset="0"/>
              </a:rPr>
              <a:t> on </a:t>
            </a:r>
            <a:r>
              <a:rPr lang="en-US" sz="2200" dirty="0" err="1">
                <a:latin typeface="Tahoma" panose="020B0604030504040204" pitchFamily="34" charset="0"/>
                <a:ea typeface="Tahoma" panose="020B0604030504040204" pitchFamily="34" charset="0"/>
                <a:cs typeface="Tahoma" panose="020B0604030504040204" pitchFamily="34" charset="0"/>
              </a:rPr>
              <a:t>bioloogilisest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varast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saadav</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eraldatav</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a:t>
            </a:r>
            <a:r>
              <a:rPr lang="en-US" sz="2200" dirty="0">
                <a:latin typeface="Tahoma" panose="020B0604030504040204" pitchFamily="34" charset="0"/>
                <a:ea typeface="Tahoma" panose="020B0604030504040204" pitchFamily="34" charset="0"/>
                <a:cs typeface="Tahoma" panose="020B0604030504040204" pitchFamily="34" charset="0"/>
              </a:rPr>
              <a:t>. </a:t>
            </a:r>
            <a:endParaRPr lang="et-EE" sz="2200" dirty="0">
              <a:latin typeface="Tahoma" panose="020B0604030504040204" pitchFamily="34" charset="0"/>
              <a:ea typeface="Tahoma" panose="020B0604030504040204" pitchFamily="34" charset="0"/>
              <a:cs typeface="Tahoma" panose="020B0604030504040204" pitchFamily="34" charset="0"/>
            </a:endParaRPr>
          </a:p>
          <a:p>
            <a:r>
              <a:rPr lang="en-US" sz="2200" dirty="0" err="1">
                <a:latin typeface="Tahoma" panose="020B0604030504040204" pitchFamily="34" charset="0"/>
                <a:ea typeface="Tahoma" panose="020B0604030504040204" pitchFamily="34" charset="0"/>
                <a:cs typeface="Tahoma" panose="020B0604030504040204" pitchFamily="34" charset="0"/>
              </a:rPr>
              <a:t>Põllumajanduslik</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tekib</a:t>
            </a:r>
            <a:r>
              <a:rPr lang="en-US" sz="2200" dirty="0">
                <a:latin typeface="Tahoma" panose="020B0604030504040204" pitchFamily="34" charset="0"/>
                <a:ea typeface="Tahoma" panose="020B0604030504040204" pitchFamily="34" charset="0"/>
                <a:cs typeface="Tahoma" panose="020B0604030504040204" pitchFamily="34" charset="0"/>
              </a:rPr>
              <a:t> kas </a:t>
            </a:r>
            <a:r>
              <a:rPr lang="en-US" sz="2200" dirty="0" err="1">
                <a:latin typeface="Tahoma" panose="020B0604030504040204" pitchFamily="34" charset="0"/>
                <a:ea typeface="Tahoma" panose="020B0604030504040204" pitchFamily="34" charset="0"/>
                <a:cs typeface="Tahoma" panose="020B0604030504040204" pitchFamily="34" charset="0"/>
              </a:rPr>
              <a:t>bioloogilise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vara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eluprotsessi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lõpetamisega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näiteks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langetatud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mets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lihakere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tapamajas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põllumajandusliku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eraldamisega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bioloogilise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vara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küljest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näiteks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viljapuudelt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koristatud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saak</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lehmadelt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lüpstud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piim</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kanadelt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saadud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munad</a:t>
            </a:r>
            <a:r>
              <a:rPr lang="en-US" sz="2200" dirty="0">
                <a:latin typeface="Tahoma" panose="020B0604030504040204" pitchFamily="34" charset="0"/>
                <a:ea typeface="Tahoma" panose="020B0604030504040204" pitchFamily="34" charset="0"/>
                <a:cs typeface="Tahoma" panose="020B0604030504040204" pitchFamily="34" charset="0"/>
              </a:rPr>
              <a:t>). </a:t>
            </a:r>
            <a:endParaRPr lang="et-EE" sz="2200" dirty="0">
              <a:latin typeface="Tahoma" panose="020B0604030504040204" pitchFamily="34" charset="0"/>
              <a:ea typeface="Tahoma" panose="020B0604030504040204" pitchFamily="34" charset="0"/>
              <a:cs typeface="Tahoma" panose="020B0604030504040204" pitchFamily="34" charset="0"/>
            </a:endParaRPr>
          </a:p>
          <a:p>
            <a:r>
              <a:rPr lang="en-US" sz="2200" dirty="0" err="1">
                <a:latin typeface="Tahoma" panose="020B0604030504040204" pitchFamily="34" charset="0"/>
                <a:ea typeface="Tahoma" panose="020B0604030504040204" pitchFamily="34" charset="0"/>
                <a:cs typeface="Tahoma" panose="020B0604030504040204" pitchFamily="34" charset="0"/>
              </a:rPr>
              <a:t>Bioloogilisest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varast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põllumajandusliku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saamise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eraldamise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hetkel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kajastatakse</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põllumajanduslik</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toodang</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tema</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õiglases</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väärtuses</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millest</a:t>
            </a:r>
            <a:r>
              <a:rPr lang="en-US" sz="2200" b="1" dirty="0">
                <a:latin typeface="Tahoma" panose="020B0604030504040204" pitchFamily="34" charset="0"/>
                <a:ea typeface="Tahoma" panose="020B0604030504040204" pitchFamily="34" charset="0"/>
                <a:cs typeface="Tahoma" panose="020B0604030504040204" pitchFamily="34" charset="0"/>
              </a:rPr>
              <a:t> on </a:t>
            </a:r>
            <a:r>
              <a:rPr lang="en-US" sz="2200" b="1" dirty="0" err="1">
                <a:latin typeface="Tahoma" panose="020B0604030504040204" pitchFamily="34" charset="0"/>
                <a:ea typeface="Tahoma" panose="020B0604030504040204" pitchFamily="34" charset="0"/>
                <a:cs typeface="Tahoma" panose="020B0604030504040204" pitchFamily="34" charset="0"/>
              </a:rPr>
              <a:t>maha</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arvatud</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hinnangulised</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müügikulutused</a:t>
            </a:r>
            <a:r>
              <a:rPr lang="en-US" sz="2200" dirty="0">
                <a:latin typeface="Tahoma" panose="020B0604030504040204" pitchFamily="34" charset="0"/>
                <a:ea typeface="Tahoma" panose="020B0604030504040204" pitchFamily="34" charset="0"/>
                <a:cs typeface="Tahoma" panose="020B0604030504040204" pitchFamily="34" charset="0"/>
              </a:rPr>
              <a:t>. </a:t>
            </a:r>
            <a:endParaRPr lang="et-EE" sz="2200" dirty="0">
              <a:latin typeface="Tahoma" panose="020B0604030504040204" pitchFamily="34" charset="0"/>
              <a:ea typeface="Tahoma" panose="020B0604030504040204" pitchFamily="34" charset="0"/>
              <a:cs typeface="Tahoma" panose="020B0604030504040204" pitchFamily="34" charset="0"/>
            </a:endParaRPr>
          </a:p>
          <a:p>
            <a:r>
              <a:rPr lang="en-US" sz="2200" b="1" dirty="0" err="1">
                <a:latin typeface="Tahoma" panose="020B0604030504040204" pitchFamily="34" charset="0"/>
                <a:ea typeface="Tahoma" panose="020B0604030504040204" pitchFamily="34" charset="0"/>
                <a:cs typeface="Tahoma" panose="020B0604030504040204" pitchFamily="34" charset="0"/>
              </a:rPr>
              <a:t>S</a:t>
            </a:r>
            <a:r>
              <a:rPr lang="en-US" sz="2200" dirty="0" err="1">
                <a:latin typeface="Tahoma" panose="020B0604030504040204" pitchFamily="34" charset="0"/>
                <a:ea typeface="Tahoma" panose="020B0604030504040204" pitchFamily="34" charset="0"/>
                <a:cs typeface="Tahoma" panose="020B0604030504040204" pitchFamily="34" charset="0"/>
              </a:rPr>
              <a:t>elliselt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leitud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väärtust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loetakse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ühtlasi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põllumajandusliku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soetusmaksumuseks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tema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edasisel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kajastamisel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varuna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lähtudes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tavapäraselt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varudele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rakenduvatest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arvestuspõhimõtetest</a:t>
            </a:r>
            <a:r>
              <a:rPr lang="en-US" sz="2200" dirty="0">
                <a:latin typeface="Tahoma" panose="020B0604030504040204" pitchFamily="34" charset="0"/>
                <a:ea typeface="Tahoma" panose="020B0604030504040204" pitchFamily="34" charset="0"/>
                <a:cs typeface="Tahoma" panose="020B0604030504040204" pitchFamily="34" charset="0"/>
              </a:rPr>
              <a:t>.</a:t>
            </a:r>
          </a:p>
          <a:p>
            <a:r>
              <a:rPr lang="en-US" sz="2200" dirty="0" err="1">
                <a:latin typeface="Tahoma" panose="020B0604030504040204" pitchFamily="34" charset="0"/>
                <a:ea typeface="Tahoma" panose="020B0604030504040204" pitchFamily="34" charset="0"/>
                <a:cs typeface="Tahoma" panose="020B0604030504040204" pitchFamily="34" charset="0"/>
              </a:rPr>
              <a:t>Põllumajandusliku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õiglane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väärtus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selle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esmasel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arvelevõtmisel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kajastatakse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kasumiaruandes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põllumajandusliku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varude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jääkide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muutusena</a:t>
            </a:r>
            <a:r>
              <a:rPr lang="en-US" sz="2200" dirty="0">
                <a:latin typeface="Tahoma" panose="020B0604030504040204" pitchFamily="34" charset="0"/>
                <a:ea typeface="Tahoma" panose="020B0604030504040204" pitchFamily="34" charset="0"/>
                <a:cs typeface="Tahoma" panose="020B0604030504040204" pitchFamily="34" charset="0"/>
              </a:rPr>
              <a:t>.</a:t>
            </a:r>
          </a:p>
          <a:p>
            <a:endParaRPr lang="et-EE" dirty="0"/>
          </a:p>
        </p:txBody>
      </p:sp>
    </p:spTree>
    <p:extLst>
      <p:ext uri="{BB962C8B-B14F-4D97-AF65-F5344CB8AC3E}">
        <p14:creationId xmlns:p14="http://schemas.microsoft.com/office/powerpoint/2010/main" val="15817367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isu kohatäide 3">
            <a:extLst>
              <a:ext uri="{FF2B5EF4-FFF2-40B4-BE49-F238E27FC236}">
                <a16:creationId xmlns:a16="http://schemas.microsoft.com/office/drawing/2014/main" id="{8EEF01A8-7B31-ADB5-A2D5-01AF4C820B9F}"/>
              </a:ext>
            </a:extLst>
          </p:cNvPr>
          <p:cNvGraphicFramePr>
            <a:graphicFrameLocks noGrp="1"/>
          </p:cNvGraphicFramePr>
          <p:nvPr>
            <p:ph idx="1"/>
          </p:nvPr>
        </p:nvGraphicFramePr>
        <p:xfrm>
          <a:off x="975509" y="1571565"/>
          <a:ext cx="10881788" cy="4363579"/>
        </p:xfrm>
        <a:graphic>
          <a:graphicData uri="http://schemas.openxmlformats.org/drawingml/2006/table">
            <a:tbl>
              <a:tblPr firstRow="1" bandRow="1">
                <a:tableStyleId>{69012ECD-51FC-41F1-AA8D-1B2483CD663E}</a:tableStyleId>
              </a:tblPr>
              <a:tblGrid>
                <a:gridCol w="1881380">
                  <a:extLst>
                    <a:ext uri="{9D8B030D-6E8A-4147-A177-3AD203B41FA5}">
                      <a16:colId xmlns:a16="http://schemas.microsoft.com/office/drawing/2014/main" val="4096792943"/>
                    </a:ext>
                  </a:extLst>
                </a:gridCol>
                <a:gridCol w="1715111">
                  <a:extLst>
                    <a:ext uri="{9D8B030D-6E8A-4147-A177-3AD203B41FA5}">
                      <a16:colId xmlns:a16="http://schemas.microsoft.com/office/drawing/2014/main" val="2527309668"/>
                    </a:ext>
                  </a:extLst>
                </a:gridCol>
                <a:gridCol w="59377">
                  <a:extLst>
                    <a:ext uri="{9D8B030D-6E8A-4147-A177-3AD203B41FA5}">
                      <a16:colId xmlns:a16="http://schemas.microsoft.com/office/drawing/2014/main" val="3570098372"/>
                    </a:ext>
                  </a:extLst>
                </a:gridCol>
                <a:gridCol w="47501">
                  <a:extLst>
                    <a:ext uri="{9D8B030D-6E8A-4147-A177-3AD203B41FA5}">
                      <a16:colId xmlns:a16="http://schemas.microsoft.com/office/drawing/2014/main" val="1829929476"/>
                    </a:ext>
                  </a:extLst>
                </a:gridCol>
                <a:gridCol w="2166725">
                  <a:extLst>
                    <a:ext uri="{9D8B030D-6E8A-4147-A177-3AD203B41FA5}">
                      <a16:colId xmlns:a16="http://schemas.microsoft.com/office/drawing/2014/main" val="194451242"/>
                    </a:ext>
                  </a:extLst>
                </a:gridCol>
                <a:gridCol w="1542619">
                  <a:extLst>
                    <a:ext uri="{9D8B030D-6E8A-4147-A177-3AD203B41FA5}">
                      <a16:colId xmlns:a16="http://schemas.microsoft.com/office/drawing/2014/main" val="4096835243"/>
                    </a:ext>
                  </a:extLst>
                </a:gridCol>
                <a:gridCol w="231364">
                  <a:extLst>
                    <a:ext uri="{9D8B030D-6E8A-4147-A177-3AD203B41FA5}">
                      <a16:colId xmlns:a16="http://schemas.microsoft.com/office/drawing/2014/main" val="1702164398"/>
                    </a:ext>
                  </a:extLst>
                </a:gridCol>
                <a:gridCol w="1852502">
                  <a:extLst>
                    <a:ext uri="{9D8B030D-6E8A-4147-A177-3AD203B41FA5}">
                      <a16:colId xmlns:a16="http://schemas.microsoft.com/office/drawing/2014/main" val="158564930"/>
                    </a:ext>
                  </a:extLst>
                </a:gridCol>
                <a:gridCol w="1385209">
                  <a:extLst>
                    <a:ext uri="{9D8B030D-6E8A-4147-A177-3AD203B41FA5}">
                      <a16:colId xmlns:a16="http://schemas.microsoft.com/office/drawing/2014/main" val="2786148394"/>
                    </a:ext>
                  </a:extLst>
                </a:gridCol>
              </a:tblGrid>
              <a:tr h="326457">
                <a:tc gridSpan="2">
                  <a:txBody>
                    <a:bodyPr/>
                    <a:lstStyle/>
                    <a:p>
                      <a:pPr algn="ctr"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BIOLOOGILINE  VARA</a:t>
                      </a:r>
                      <a:endParaRPr lang="et-EE" sz="20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hMerge="1">
                  <a:txBody>
                    <a:bodyPr/>
                    <a:lstStyle/>
                    <a:p>
                      <a:endParaRPr lang="et-EE"/>
                    </a:p>
                  </a:txBody>
                  <a:tcPr/>
                </a:tc>
                <a:tc>
                  <a:txBody>
                    <a:bodyPr/>
                    <a:lstStyle/>
                    <a:p>
                      <a:pPr algn="ctr" fontAlgn="b"/>
                      <a:endParaRPr lang="et-EE" sz="20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ctr"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gridSpan="2">
                  <a:txBody>
                    <a:bodyPr/>
                    <a:lstStyle/>
                    <a:p>
                      <a:pPr algn="ctr"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PÕLLUMAJANDUSTOODANG</a:t>
                      </a:r>
                      <a:endParaRPr lang="et-EE" sz="20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hMerge="1">
                  <a:txBody>
                    <a:bodyPr/>
                    <a:lstStyle/>
                    <a:p>
                      <a:endParaRPr lang="et-EE"/>
                    </a:p>
                  </a:txBody>
                  <a:tcPr/>
                </a:tc>
                <a:tc>
                  <a:txBody>
                    <a:bodyPr/>
                    <a:lstStyle/>
                    <a:p>
                      <a:pPr algn="ctr" fontAlgn="b"/>
                      <a:r>
                        <a:rPr lang="et-EE" sz="2000" u="none" strike="noStrike">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gridSpan="2">
                  <a:txBody>
                    <a:bodyPr/>
                    <a:lstStyle/>
                    <a:p>
                      <a:pPr algn="ctr" fontAlgn="b"/>
                      <a:r>
                        <a:rPr lang="et-EE" sz="2000" u="none" strike="noStrike">
                          <a:effectLst/>
                          <a:latin typeface="Tahoma" panose="020B0604030504040204" pitchFamily="34" charset="0"/>
                          <a:ea typeface="Tahoma" panose="020B0604030504040204" pitchFamily="34" charset="0"/>
                          <a:cs typeface="Tahoma" panose="020B0604030504040204" pitchFamily="34" charset="0"/>
                        </a:rPr>
                        <a:t>MUU VALMISTOODANG</a:t>
                      </a:r>
                      <a:endParaRPr lang="et-EE" sz="2000" b="1"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hMerge="1">
                  <a:txBody>
                    <a:bodyPr/>
                    <a:lstStyle/>
                    <a:p>
                      <a:endParaRPr lang="et-EE"/>
                    </a:p>
                  </a:txBody>
                  <a:tcPr/>
                </a:tc>
                <a:extLst>
                  <a:ext uri="{0D108BD9-81ED-4DB2-BD59-A6C34878D82A}">
                    <a16:rowId xmlns:a16="http://schemas.microsoft.com/office/drawing/2014/main" val="3413901074"/>
                  </a:ext>
                </a:extLst>
              </a:tr>
              <a:tr h="326457">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Kasvav teravili</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Kaer, oder, rukis</a:t>
                      </a: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Jahu, kaerahelbed</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extLst>
                  <a:ext uri="{0D108BD9-81ED-4DB2-BD59-A6C34878D82A}">
                    <a16:rowId xmlns:a16="http://schemas.microsoft.com/office/drawing/2014/main" val="2940160018"/>
                  </a:ext>
                </a:extLst>
              </a:tr>
              <a:tr h="326457">
                <a:tc>
                  <a:txBody>
                    <a:bodyPr/>
                    <a:lstStyle/>
                    <a:p>
                      <a:pPr algn="l" fontAlgn="b"/>
                      <a:r>
                        <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Õunapuu</a:t>
                      </a: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Õunad</a:t>
                      </a: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Õunamahl, vein, moos, kuivatatud õunad</a:t>
                      </a: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extLst>
                  <a:ext uri="{0D108BD9-81ED-4DB2-BD59-A6C34878D82A}">
                    <a16:rowId xmlns:a16="http://schemas.microsoft.com/office/drawing/2014/main" val="1183062722"/>
                  </a:ext>
                </a:extLst>
              </a:tr>
              <a:tr h="326457">
                <a:tc>
                  <a:txBody>
                    <a:bodyPr/>
                    <a:lstStyle/>
                    <a:p>
                      <a:pPr algn="l" fontAlgn="b"/>
                      <a:r>
                        <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Kasvav mets</a:t>
                      </a: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Palgid</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Küttepuud</a:t>
                      </a:r>
                    </a:p>
                  </a:txBody>
                  <a:tcPr marL="10613" marR="10613" marT="10613" marB="0" anchor="b"/>
                </a:tc>
                <a:tc>
                  <a:txBody>
                    <a:bodyPr/>
                    <a:lstStyle/>
                    <a:p>
                      <a:pPr algn="l" fontAlgn="b"/>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extLst>
                  <a:ext uri="{0D108BD9-81ED-4DB2-BD59-A6C34878D82A}">
                    <a16:rowId xmlns:a16="http://schemas.microsoft.com/office/drawing/2014/main" val="494435561"/>
                  </a:ext>
                </a:extLst>
              </a:tr>
              <a:tr h="0">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Küülik</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Lihakere, nahk, vill</a:t>
                      </a:r>
                    </a:p>
                  </a:txBody>
                  <a:tcPr marL="10613" marR="10613" marT="10613" marB="0" anchor="b"/>
                </a:tc>
                <a:tc>
                  <a:txBody>
                    <a:bodyPr/>
                    <a:lstStyle/>
                    <a:p>
                      <a:pPr algn="l" fontAlgn="b"/>
                      <a:r>
                        <a:rPr lang="et-EE" sz="2000" u="none" strike="noStrike">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endParaRPr lang="et-EE"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Lõng, kindad, mütsid</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extLst>
                  <a:ext uri="{0D108BD9-81ED-4DB2-BD59-A6C34878D82A}">
                    <a16:rowId xmlns:a16="http://schemas.microsoft.com/office/drawing/2014/main" val="3856697170"/>
                  </a:ext>
                </a:extLst>
              </a:tr>
              <a:tr h="326457">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Lammas</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Lihakere, vill</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Vorst, villased sokid</a:t>
                      </a:r>
                    </a:p>
                  </a:txBody>
                  <a:tcPr marL="10613" marR="10613" marT="10613" marB="0" anchor="b"/>
                </a:tc>
                <a:tc>
                  <a:txBody>
                    <a:bodyPr/>
                    <a:lstStyle/>
                    <a:p>
                      <a:pPr algn="l" fontAlgn="b"/>
                      <a:r>
                        <a:rPr lang="et-EE" sz="2000" u="none" strike="noStrike">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extLst>
                  <a:ext uri="{0D108BD9-81ED-4DB2-BD59-A6C34878D82A}">
                    <a16:rowId xmlns:a16="http://schemas.microsoft.com/office/drawing/2014/main" val="47583422"/>
                  </a:ext>
                </a:extLst>
              </a:tr>
              <a:tr h="326457">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lüpsilehm</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Piim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Jogurt, kohupiim</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extLst>
                  <a:ext uri="{0D108BD9-81ED-4DB2-BD59-A6C34878D82A}">
                    <a16:rowId xmlns:a16="http://schemas.microsoft.com/office/drawing/2014/main" val="132790775"/>
                  </a:ext>
                </a:extLst>
              </a:tr>
            </a:tbl>
          </a:graphicData>
        </a:graphic>
      </p:graphicFrame>
    </p:spTree>
    <p:extLst>
      <p:ext uri="{BB962C8B-B14F-4D97-AF65-F5344CB8AC3E}">
        <p14:creationId xmlns:p14="http://schemas.microsoft.com/office/powerpoint/2010/main" val="312988839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B5E60-67E8-48CD-8D3B-F6A611EBEF8D}"/>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Varude arvestus</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3986093A-0989-4046-BBA1-C0785D6DD1CF}"/>
              </a:ext>
            </a:extLst>
          </p:cNvPr>
          <p:cNvSpPr>
            <a:spLocks noGrp="1"/>
          </p:cNvSpPr>
          <p:nvPr>
            <p:ph idx="1"/>
          </p:nvPr>
        </p:nvSpPr>
        <p:spPr/>
        <p:txBody>
          <a:bodyPr>
            <a:normAutofit fontScale="62500" lnSpcReduction="20000"/>
          </a:bodyPr>
          <a:lstStyle/>
          <a:p>
            <a:pPr marL="0" marR="0" indent="0" algn="just">
              <a:lnSpc>
                <a:spcPct val="120000"/>
              </a:lnSpc>
              <a:spcBef>
                <a:spcPts val="0"/>
              </a:spcBef>
              <a:buNone/>
            </a:pPr>
            <a:r>
              <a:rPr lang="et-EE" sz="2900" b="1" dirty="0">
                <a:latin typeface="Tahoma" panose="020B0604030504040204" pitchFamily="34" charset="0"/>
                <a:ea typeface="Tahoma" panose="020B0604030504040204" pitchFamily="34" charset="0"/>
                <a:cs typeface="Tahoma" panose="020B0604030504040204" pitchFamily="34" charset="0"/>
              </a:rPr>
              <a:t>Varud on varad:</a:t>
            </a:r>
          </a:p>
          <a:p>
            <a:pPr algn="just">
              <a:lnSpc>
                <a:spcPct val="120000"/>
              </a:lnSpc>
              <a:spcBef>
                <a:spcPts val="0"/>
              </a:spcBef>
            </a:pPr>
            <a:r>
              <a:rPr lang="et-EE" sz="2900" dirty="0">
                <a:latin typeface="Tahoma" panose="020B0604030504040204" pitchFamily="34" charset="0"/>
                <a:ea typeface="Tahoma" panose="020B0604030504040204" pitchFamily="34" charset="0"/>
                <a:cs typeface="Tahoma" panose="020B0604030504040204" pitchFamily="34" charset="0"/>
              </a:rPr>
              <a:t>mida hoitakse müügiks tavapärase äritegevuse käigus; </a:t>
            </a:r>
          </a:p>
          <a:p>
            <a:pPr algn="just">
              <a:lnSpc>
                <a:spcPct val="120000"/>
              </a:lnSpc>
              <a:spcBef>
                <a:spcPts val="0"/>
              </a:spcBef>
            </a:pPr>
            <a:r>
              <a:rPr lang="et-EE" sz="2900" dirty="0">
                <a:latin typeface="Tahoma" panose="020B0604030504040204" pitchFamily="34" charset="0"/>
                <a:ea typeface="Tahoma" panose="020B0604030504040204" pitchFamily="34" charset="0"/>
                <a:cs typeface="Tahoma" panose="020B0604030504040204" pitchFamily="34" charset="0"/>
              </a:rPr>
              <a:t>mida parajasti toodetakse müügiks tavapärase äritegevuse käigus; </a:t>
            </a:r>
          </a:p>
          <a:p>
            <a:pPr algn="just">
              <a:lnSpc>
                <a:spcPct val="120000"/>
              </a:lnSpc>
              <a:spcBef>
                <a:spcPts val="0"/>
              </a:spcBef>
            </a:pPr>
            <a:r>
              <a:rPr lang="et-EE" sz="2900" dirty="0">
                <a:latin typeface="Tahoma" panose="020B0604030504040204" pitchFamily="34" charset="0"/>
                <a:ea typeface="Tahoma" panose="020B0604030504040204" pitchFamily="34" charset="0"/>
                <a:cs typeface="Tahoma" panose="020B0604030504040204" pitchFamily="34" charset="0"/>
              </a:rPr>
              <a:t>materjalid või tarvikud, mida tarbitakse tootmisprotsessis või teenuste osutamisel.</a:t>
            </a:r>
          </a:p>
          <a:p>
            <a:pPr marL="0" marR="0" lvl="0" indent="0" algn="just">
              <a:lnSpc>
                <a:spcPct val="120000"/>
              </a:lnSpc>
              <a:spcBef>
                <a:spcPts val="0"/>
              </a:spcBef>
              <a:buNone/>
            </a:pPr>
            <a:r>
              <a:rPr lang="et-EE" sz="2900" dirty="0">
                <a:latin typeface="Tahoma" panose="020B0604030504040204" pitchFamily="34" charset="0"/>
                <a:ea typeface="Tahoma" panose="020B0604030504040204" pitchFamily="34" charset="0"/>
                <a:cs typeface="Tahoma" panose="020B0604030504040204" pitchFamily="34" charset="0"/>
              </a:rPr>
              <a:t>Põllumajanduses kajastatakse varudena toodetud sööta, seemnetera- ja kaunvilju, kartulit ja juurvilju.</a:t>
            </a:r>
          </a:p>
          <a:p>
            <a:pPr marL="0" marR="0" indent="0" algn="just">
              <a:lnSpc>
                <a:spcPct val="120000"/>
              </a:lnSpc>
              <a:spcBef>
                <a:spcPts val="0"/>
              </a:spcBef>
              <a:buNone/>
            </a:pPr>
            <a:r>
              <a:rPr lang="et-EE" sz="2900" b="1" dirty="0">
                <a:latin typeface="Tahoma" panose="020B0604030504040204" pitchFamily="34" charset="0"/>
                <a:ea typeface="Tahoma" panose="020B0604030504040204" pitchFamily="34" charset="0"/>
                <a:cs typeface="Tahoma" panose="020B0604030504040204" pitchFamily="34" charset="0"/>
              </a:rPr>
              <a:t>Tooraine ja materjal on selline aineline vara, mida toodetakse ise või ostetakse sisse ning mida kasutatakse otseselt valmistoodangu saamiseks. </a:t>
            </a:r>
          </a:p>
          <a:p>
            <a:pPr marL="0" marR="0" indent="0" algn="just">
              <a:lnSpc>
                <a:spcPct val="120000"/>
              </a:lnSpc>
              <a:spcBef>
                <a:spcPts val="0"/>
              </a:spcBef>
              <a:buNone/>
            </a:pPr>
            <a:r>
              <a:rPr lang="et-EE" sz="2900" dirty="0">
                <a:latin typeface="Tahoma" panose="020B0604030504040204" pitchFamily="34" charset="0"/>
                <a:ea typeface="Tahoma" panose="020B0604030504040204" pitchFamily="34" charset="0"/>
                <a:cs typeface="Tahoma" panose="020B0604030504040204" pitchFamily="34" charset="0"/>
              </a:rPr>
              <a:t>Põllumajanduses on omatoodetud tooraineks isetoodetud sööt (nt haljassööt, silo), seemned ja istutusmaterjal. </a:t>
            </a:r>
          </a:p>
          <a:p>
            <a:pPr marL="0" marR="0" indent="0" algn="just">
              <a:lnSpc>
                <a:spcPct val="120000"/>
              </a:lnSpc>
              <a:spcBef>
                <a:spcPts val="0"/>
              </a:spcBef>
              <a:buNone/>
            </a:pPr>
            <a:r>
              <a:rPr lang="et-EE" sz="2900" dirty="0">
                <a:latin typeface="Tahoma" panose="020B0604030504040204" pitchFamily="34" charset="0"/>
                <a:ea typeface="Tahoma" panose="020B0604030504040204" pitchFamily="34" charset="0"/>
                <a:cs typeface="Tahoma" panose="020B0604030504040204" pitchFamily="34" charset="0"/>
              </a:rPr>
              <a:t>Sisseostetud tooraineks on ravimid, biopreparaadid, mineraalväetised, vedel- ja tahkekütused, toorpuit , lehtmetall. </a:t>
            </a:r>
            <a:endParaRPr lang="en-US" sz="29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buNone/>
            </a:pPr>
            <a:r>
              <a:rPr lang="et-EE" sz="2900" dirty="0">
                <a:latin typeface="Tahoma" panose="020B0604030504040204" pitchFamily="34" charset="0"/>
                <a:ea typeface="Tahoma" panose="020B0604030504040204" pitchFamily="34" charset="0"/>
                <a:cs typeface="Tahoma" panose="020B0604030504040204" pitchFamily="34" charset="0"/>
              </a:rPr>
              <a:t>Lisaks kuuluvad tooraine ja materjali alla sellised varad, mis osalevad kaudselt tootmisprotsessi sisendina, näiteks mitmesugused masinate varuosad, kiiresti kuluvad ja väljavahetatavad detailid, määrdeõlid, pakkematerjalid. </a:t>
            </a:r>
            <a:endParaRPr lang="en-US" sz="2900" dirty="0">
              <a:latin typeface="Tahoma" panose="020B0604030504040204" pitchFamily="34" charset="0"/>
              <a:ea typeface="Tahoma" panose="020B0604030504040204" pitchFamily="34" charset="0"/>
              <a:cs typeface="Tahoma" panose="020B0604030504040204" pitchFamily="34" charset="0"/>
            </a:endParaRPr>
          </a:p>
          <a:p>
            <a:pPr marL="0" marR="0" lvl="0" indent="0" algn="just">
              <a:lnSpc>
                <a:spcPct val="100000"/>
              </a:lnSpc>
              <a:spcBef>
                <a:spcPts val="0"/>
              </a:spcBef>
              <a:spcAft>
                <a:spcPts val="0"/>
              </a:spcAft>
              <a:buNone/>
            </a:pPr>
            <a:endParaRPr lang="en-US" sz="29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505714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0EAAA-D91E-47BD-B291-98BEE6A7CA9B}"/>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BA08C0C7-7E30-4377-A69D-8FE8FF88F6C5}"/>
              </a:ext>
            </a:extLst>
          </p:cNvPr>
          <p:cNvSpPr>
            <a:spLocks noGrp="1"/>
          </p:cNvSpPr>
          <p:nvPr>
            <p:ph idx="1"/>
          </p:nvPr>
        </p:nvSpPr>
        <p:spPr/>
        <p:txBody>
          <a:bodyPr/>
          <a:lstStyle/>
          <a:p>
            <a:pPr marL="0" indent="0">
              <a:buNone/>
            </a:pPr>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Eesti finantsaruandluse standardist lähtuva mikroettevõtja ja väikeettevõtja raamatupidamise aastaaruanne koosneb vähemalt kahest põhiaruandest:</a:t>
            </a:r>
          </a:p>
          <a:p>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bilanss, </a:t>
            </a:r>
          </a:p>
          <a:p>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kasumiaruanne </a:t>
            </a:r>
          </a:p>
          <a:p>
            <a:pPr marL="0" indent="0">
              <a:buNone/>
            </a:pPr>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ning lisadest (nn lühendatud raamatupidamise aastaaruanne). [</a:t>
            </a:r>
            <a:r>
              <a:rPr lang="et-EE" sz="2000" dirty="0">
                <a:solidFill>
                  <a:srgbClr val="551A8B"/>
                </a:solidFill>
                <a:latin typeface="Tahoma" panose="020B0604030504040204" pitchFamily="34" charset="0"/>
                <a:ea typeface="Tahoma" panose="020B060403050404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RT I, 30.12.2015, 4</a:t>
            </a:r>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 - jõust. 01.01.2017]</a:t>
            </a:r>
          </a:p>
          <a:p>
            <a:pPr marL="0" indent="0">
              <a:buNone/>
            </a:pPr>
            <a:r>
              <a:rPr lang="et-EE" sz="2000" b="1" dirty="0">
                <a:solidFill>
                  <a:srgbClr val="202020"/>
                </a:solidFill>
                <a:latin typeface="Tahoma" panose="020B0604030504040204" pitchFamily="34" charset="0"/>
                <a:ea typeface="Tahoma" panose="020B0604030504040204" pitchFamily="34" charset="0"/>
                <a:cs typeface="Tahoma" panose="020B0604030504040204" pitchFamily="34" charset="0"/>
              </a:rPr>
              <a:t>Mikroettevõtja eesmärk lühendatud raamatupidamise aastaaruande koostamisel ja avaldamisel on</a:t>
            </a:r>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 anda aruande kasutajale käesolevas seaduses nõutud informatsiooni oma finantsseisundi ja -tulemuse kohta.</a:t>
            </a:r>
            <a:b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br>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a:t>
            </a:r>
            <a:r>
              <a:rPr lang="et-EE" sz="2000" dirty="0">
                <a:solidFill>
                  <a:srgbClr val="551A8B"/>
                </a:solidFill>
                <a:latin typeface="Tahoma" panose="020B0604030504040204" pitchFamily="34" charset="0"/>
                <a:ea typeface="Tahoma" panose="020B060403050404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RT I, 30.12.2015, 4</a:t>
            </a:r>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 - jõust. 01.01.2016].</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Raamatupidamise seaduse kohaselt ei pea mikroettevõtjad lisama tegevusaruannet majandusaasta aruandele.</a:t>
            </a:r>
            <a:endPar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endParaRPr>
          </a:p>
          <a:p>
            <a:endParaRPr lang="et-EE" dirty="0"/>
          </a:p>
        </p:txBody>
      </p:sp>
    </p:spTree>
    <p:extLst>
      <p:ext uri="{BB962C8B-B14F-4D97-AF65-F5344CB8AC3E}">
        <p14:creationId xmlns:p14="http://schemas.microsoft.com/office/powerpoint/2010/main" val="282934181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76803-9E6D-47B8-BB7A-C805126A5D7F}"/>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459D7335-DBCE-4E14-B3BE-E50C0D8A810F}"/>
              </a:ext>
            </a:extLst>
          </p:cNvPr>
          <p:cNvSpPr>
            <a:spLocks noGrp="1"/>
          </p:cNvSpPr>
          <p:nvPr>
            <p:ph idx="1"/>
          </p:nvPr>
        </p:nvSpPr>
        <p:spPr/>
        <p:txBody>
          <a:bodyPr>
            <a:normAutofit/>
          </a:bodyPr>
          <a:lstStyle/>
          <a:p>
            <a:pPr marL="0" marR="0" indent="0" algn="just">
              <a:lnSpc>
                <a:spcPct val="100000"/>
              </a:lnSpc>
              <a:spcBef>
                <a:spcPts val="0"/>
              </a:spcBef>
              <a:spcAft>
                <a:spcPts val="0"/>
              </a:spcAft>
              <a:buNone/>
            </a:pPr>
            <a:r>
              <a:rPr lang="et-EE" sz="2000" b="1" dirty="0">
                <a:latin typeface="Tahoma" panose="020B0604030504040204" pitchFamily="34" charset="0"/>
                <a:ea typeface="Tahoma" panose="020B0604030504040204" pitchFamily="34" charset="0"/>
                <a:cs typeface="Tahoma" panose="020B0604030504040204" pitchFamily="34" charset="0"/>
              </a:rPr>
              <a:t>Lõpetamata toodang on tootmisprotsessis olev aineline vara, </a:t>
            </a:r>
            <a:r>
              <a:rPr lang="et-EE" sz="2000" dirty="0">
                <a:latin typeface="Tahoma" panose="020B0604030504040204" pitchFamily="34" charset="0"/>
                <a:ea typeface="Tahoma" panose="020B0604030504040204" pitchFamily="34" charset="0"/>
                <a:cs typeface="Tahoma" panose="020B0604030504040204" pitchFamily="34" charset="0"/>
              </a:rPr>
              <a:t>mis ei oma valmistoodangule  omaseid kvalitatiivseid ega kvantitatiivseid tunnuseid. </a:t>
            </a:r>
          </a:p>
          <a:p>
            <a:pPr marL="0" marR="0" indent="0" algn="just">
              <a:lnSpc>
                <a:spcPct val="10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Lõpetamata toodangu kogus sõltub tootmisprotsessi kestvusest ning ajast, millal hinnatakse lõpetamata toodangu jääke. </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00000"/>
              </a:lnSpc>
              <a:spcBef>
                <a:spcPts val="0"/>
              </a:spcBef>
              <a:spcAft>
                <a:spcPts val="0"/>
              </a:spcAft>
              <a:buNone/>
            </a:pPr>
            <a:r>
              <a:rPr lang="et-EE" sz="2000" b="1" dirty="0">
                <a:latin typeface="Tahoma" panose="020B0604030504040204" pitchFamily="34" charset="0"/>
                <a:ea typeface="Tahoma" panose="020B0604030504040204" pitchFamily="34" charset="0"/>
                <a:cs typeface="Tahoma" panose="020B0604030504040204" pitchFamily="34" charset="0"/>
              </a:rPr>
              <a:t>Valmistoodang on tootmisprotsessi tulem, </a:t>
            </a:r>
            <a:r>
              <a:rPr lang="et-EE" sz="2000" dirty="0">
                <a:latin typeface="Tahoma" panose="020B0604030504040204" pitchFamily="34" charset="0"/>
                <a:ea typeface="Tahoma" panose="020B0604030504040204" pitchFamily="34" charset="0"/>
                <a:cs typeface="Tahoma" panose="020B0604030504040204" pitchFamily="34" charset="0"/>
              </a:rPr>
              <a:t>mis on ootab realiseerimist</a:t>
            </a:r>
            <a:r>
              <a:rPr lang="et-EE" sz="2000" b="1" dirty="0">
                <a:latin typeface="Tahoma" panose="020B0604030504040204" pitchFamily="34" charset="0"/>
                <a:ea typeface="Tahoma" panose="020B0604030504040204" pitchFamily="34" charset="0"/>
                <a:cs typeface="Tahoma" panose="020B0604030504040204" pitchFamily="34" charset="0"/>
              </a:rPr>
              <a:t>. Põllumajandusettevõtetel on selleks </a:t>
            </a:r>
            <a:r>
              <a:rPr lang="et-EE" sz="2000" dirty="0">
                <a:latin typeface="Tahoma" panose="020B0604030504040204" pitchFamily="34" charset="0"/>
                <a:ea typeface="Tahoma" panose="020B0604030504040204" pitchFamily="34" charset="0"/>
                <a:cs typeface="Tahoma" panose="020B0604030504040204" pitchFamily="34" charset="0"/>
              </a:rPr>
              <a:t>munad,  omatoodetud söödad, koristatud teravili (v.a seemneteravili, sest seda kasutatakse tootmisprotsessi sisendina järgmises tootmistsüklis), koristatud kaun-, köögi- ja puuviljad, jne.</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5476885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1B33D-EFFF-40F3-8482-01026417DC9A}"/>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Põhivara arvestus</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4DB641B7-48B9-475C-BD0B-8B974F57F8B5}"/>
              </a:ext>
            </a:extLst>
          </p:cNvPr>
          <p:cNvSpPr>
            <a:spLocks noGrp="1"/>
          </p:cNvSpPr>
          <p:nvPr>
            <p:ph idx="1"/>
          </p:nvPr>
        </p:nvSpPr>
        <p:spPr/>
        <p:txBody>
          <a:bodyPr>
            <a:normAutofit/>
          </a:bodyPr>
          <a:lstStyle/>
          <a:p>
            <a:pPr marL="0" marR="0" indent="0" algn="just">
              <a:lnSpc>
                <a:spcPct val="100000"/>
              </a:lnSpc>
              <a:spcBef>
                <a:spcPts val="0"/>
              </a:spcBef>
              <a:buNone/>
            </a:pPr>
            <a:r>
              <a:rPr lang="et-EE" sz="2000" b="1" dirty="0">
                <a:latin typeface="Tahoma" panose="020B0604030504040204" pitchFamily="34" charset="0"/>
                <a:ea typeface="Tahoma" panose="020B0604030504040204" pitchFamily="34" charset="0"/>
                <a:cs typeface="Tahoma" panose="020B0604030504040204" pitchFamily="34" charset="0"/>
              </a:rPr>
              <a:t>Materiaalne põhivara, mis vastab vara bilansis kajastamise kriteeriumitele, võetakse algselt arvele tema soetusmaksumuses, mis koosneb:</a:t>
            </a:r>
            <a:endParaRPr lang="en-US" sz="2000" dirty="0">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ostuhinnast (k.a tollimaks ja muud mittetagastatavad maksud);</a:t>
            </a:r>
            <a:endParaRPr lang="en-US" sz="2000" dirty="0">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soetamisega otseselt seotud kulutustest;</a:t>
            </a:r>
            <a:endParaRPr lang="en-US" sz="2000" dirty="0">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vara tulevase demonteerimisega ja asukoha taastamisega (nt maa rekultiveerimine) seotud hinnangulistest kulutustest;</a:t>
            </a:r>
          </a:p>
          <a:p>
            <a:pPr>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vara valmistamisega seoses töötajatele makstud palk ja palgamaksud.</a:t>
            </a:r>
          </a:p>
          <a:p>
            <a:pPr marL="0" indent="0">
              <a:buNone/>
            </a:pP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929869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F72B3-CB3E-4B79-8A72-D560E10F86C8}"/>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27BF3F45-D026-404E-A77B-F84F1C616EF4}"/>
              </a:ext>
            </a:extLst>
          </p:cNvPr>
          <p:cNvSpPr>
            <a:spLocks noGrp="1"/>
          </p:cNvSpPr>
          <p:nvPr>
            <p:ph idx="1"/>
          </p:nvPr>
        </p:nvSpPr>
        <p:spPr>
          <a:xfrm>
            <a:off x="838200" y="1690688"/>
            <a:ext cx="10515600" cy="4351338"/>
          </a:xfrm>
        </p:spPr>
        <p:txBody>
          <a:bodyPr>
            <a:normAutofit/>
          </a:bodyPr>
          <a:lstStyle/>
          <a:p>
            <a:pPr marL="0" marR="0" indent="0" algn="just">
              <a:lnSpc>
                <a:spcPct val="100000"/>
              </a:lnSpc>
              <a:spcBef>
                <a:spcPts val="0"/>
              </a:spcBef>
              <a:buNone/>
            </a:pPr>
            <a:r>
              <a:rPr lang="et-EE" sz="2000" b="1" dirty="0">
                <a:latin typeface="Tahoma" panose="020B0604030504040204" pitchFamily="34" charset="0"/>
                <a:ea typeface="Tahoma" panose="020B0604030504040204" pitchFamily="34" charset="0"/>
                <a:cs typeface="Tahoma" panose="020B0604030504040204" pitchFamily="34" charset="0"/>
              </a:rPr>
              <a:t>Konkreetsele investeeringule  toetuse taotlemisel on kehtestatud kindlad nõuded</a:t>
            </a:r>
            <a:r>
              <a:rPr lang="et-EE" sz="2000" dirty="0">
                <a:latin typeface="Tahoma" panose="020B0604030504040204" pitchFamily="34" charset="0"/>
                <a:ea typeface="Tahoma" panose="020B0604030504040204" pitchFamily="34" charset="0"/>
                <a:cs typeface="Tahoma" panose="020B0604030504040204" pitchFamily="34" charset="0"/>
              </a:rPr>
              <a:t> (vt. määrust) ja taotlemisel esitatavate dokumentide loetelu. Alati on vaja täpsemalt tutvuda meetme määrusega.﻿</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lnSpc>
                <a:spcPct val="100000"/>
              </a:lnSpc>
              <a:spcBef>
                <a:spcPts val="0"/>
              </a:spcBef>
              <a:buNone/>
            </a:pPr>
            <a:r>
              <a:rPr lang="et-EE" sz="2000" dirty="0">
                <a:latin typeface="Tahoma" panose="020B0604030504040204" pitchFamily="34" charset="0"/>
                <a:ea typeface="Tahoma" panose="020B0604030504040204" pitchFamily="34" charset="0"/>
                <a:cs typeface="Tahoma" panose="020B0604030504040204" pitchFamily="34" charset="0"/>
              </a:rPr>
              <a:t>Investeeringutoetuse saaja on kohustatud  eristama selgelt oma raamatupidamises toetuse kasutamisega seotud kulud ning neid kajastavad kulu- ja maksedokumendid muudest kulu- ja maksedokumentidest. </a:t>
            </a:r>
          </a:p>
          <a:p>
            <a:pPr marL="0" indent="0">
              <a:lnSpc>
                <a:spcPct val="100000"/>
              </a:lnSpc>
              <a:spcBef>
                <a:spcPts val="0"/>
              </a:spcBef>
              <a:buNone/>
            </a:pPr>
            <a:endParaRPr lang="et-EE" sz="2000" dirty="0">
              <a:latin typeface="Tahoma" panose="020B0604030504040204" pitchFamily="34" charset="0"/>
              <a:ea typeface="Tahoma" panose="020B0604030504040204" pitchFamily="34" charset="0"/>
              <a:cs typeface="Tahoma" panose="020B0604030504040204" pitchFamily="34" charset="0"/>
            </a:endParaRPr>
          </a:p>
          <a:p>
            <a:pPr marL="0" indent="0">
              <a:lnSpc>
                <a:spcPct val="100000"/>
              </a:lnSpc>
              <a:spcBef>
                <a:spcPts val="0"/>
              </a:spcBef>
              <a:buNone/>
            </a:pPr>
            <a:r>
              <a:rPr lang="et-EE" sz="2000" b="1" dirty="0">
                <a:latin typeface="Tahoma" panose="020B0604030504040204" pitchFamily="34" charset="0"/>
                <a:ea typeface="Tahoma" panose="020B0604030504040204" pitchFamily="34" charset="0"/>
                <a:cs typeface="Tahoma" panose="020B0604030504040204" pitchFamily="34" charset="0"/>
              </a:rPr>
              <a:t>Toetuse saaja sihipärase kasutamise periood on vähemalt kolm aastat arvates PRIA poolt viimase toetusosa väljamaksmisest</a:t>
            </a:r>
            <a:r>
              <a:rPr lang="et-EE" sz="2000" dirty="0">
                <a:latin typeface="Tahoma" panose="020B0604030504040204" pitchFamily="34" charset="0"/>
                <a:ea typeface="Tahoma" panose="020B0604030504040204" pitchFamily="34" charset="0"/>
                <a:cs typeface="Tahoma" panose="020B0604030504040204" pitchFamily="34" charset="0"/>
              </a:rPr>
              <a:t>, kui taotleja on VKE, ning viis aastat, kui taotleja ei ole VKE.</a:t>
            </a:r>
          </a:p>
          <a:p>
            <a:pPr marL="0" indent="0">
              <a:lnSpc>
                <a:spcPct val="100000"/>
              </a:lnSpc>
              <a:spcBef>
                <a:spcPts val="0"/>
              </a:spcBef>
              <a:buNone/>
            </a:pP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0261541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01B89-3151-4ED3-9710-E70EEC75864F}"/>
              </a:ext>
            </a:extLst>
          </p:cNvPr>
          <p:cNvSpPr>
            <a:spLocks noGrp="1"/>
          </p:cNvSpPr>
          <p:nvPr>
            <p:ph type="title"/>
          </p:nvPr>
        </p:nvSpPr>
        <p:spPr/>
        <p:txBody>
          <a:bodyPr>
            <a:normAutofit fontScale="90000"/>
          </a:bodyPr>
          <a:lstStyle/>
          <a:p>
            <a:br>
              <a:rPr lang="et-EE" b="1" dirty="0"/>
            </a:br>
            <a:r>
              <a:rPr lang="et-EE" sz="2700" b="1" dirty="0">
                <a:latin typeface="Tahoma" panose="020B0604030504040204" pitchFamily="34" charset="0"/>
                <a:ea typeface="Tahoma" panose="020B0604030504040204" pitchFamily="34" charset="0"/>
                <a:cs typeface="Tahoma" panose="020B0604030504040204" pitchFamily="34" charset="0"/>
              </a:rPr>
              <a:t>Sihtfinantseerimisega saadud põhivara kajastamine</a:t>
            </a:r>
            <a:br>
              <a:rPr lang="et-EE" sz="2700" dirty="0">
                <a:latin typeface="Tahoma" panose="020B0604030504040204" pitchFamily="34" charset="0"/>
                <a:ea typeface="Tahoma" panose="020B0604030504040204" pitchFamily="34" charset="0"/>
                <a:cs typeface="Tahoma" panose="020B0604030504040204" pitchFamily="34" charset="0"/>
              </a:rPr>
            </a:br>
            <a:endParaRPr lang="et-EE" sz="27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A7028FBF-B409-4AC4-9350-9B4874C86A9B}"/>
              </a:ext>
            </a:extLst>
          </p:cNvPr>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Sihtfinantseerimisega saadud põhivara korral tuleb ettevõttel valida kahe arvestuspõhimõtte vahel:</a:t>
            </a:r>
            <a:endParaRPr lang="et-EE" sz="2000" dirty="0">
              <a:latin typeface="Tahoma" panose="020B0604030504040204" pitchFamily="34" charset="0"/>
              <a:ea typeface="Tahoma" panose="020B0604030504040204" pitchFamily="34" charset="0"/>
              <a:cs typeface="Tahoma" panose="020B0604030504040204" pitchFamily="34" charset="0"/>
            </a:endParaRPr>
          </a:p>
          <a:p>
            <a:pPr lvl="0"/>
            <a:r>
              <a:rPr lang="et-EE" sz="2000" b="1" dirty="0">
                <a:latin typeface="Tahoma" panose="020B0604030504040204" pitchFamily="34" charset="0"/>
                <a:ea typeface="Tahoma" panose="020B0604030504040204" pitchFamily="34" charset="0"/>
                <a:cs typeface="Tahoma" panose="020B0604030504040204" pitchFamily="34" charset="0"/>
              </a:rPr>
              <a:t>vara võetakse bilansis arvele soetusmaksumuses</a:t>
            </a:r>
            <a:r>
              <a:rPr lang="et-EE" sz="2000" dirty="0">
                <a:latin typeface="Tahoma" panose="020B0604030504040204" pitchFamily="34" charset="0"/>
                <a:ea typeface="Tahoma" panose="020B0604030504040204" pitchFamily="34" charset="0"/>
                <a:cs typeface="Tahoma" panose="020B0604030504040204" pitchFamily="34" charset="0"/>
              </a:rPr>
              <a:t> (tasuta saadud vara soetusmaksumus on selle õiglane väärtus) ja </a:t>
            </a:r>
            <a:r>
              <a:rPr lang="et-EE" sz="2000" b="1" dirty="0">
                <a:latin typeface="Tahoma" panose="020B0604030504040204" pitchFamily="34" charset="0"/>
                <a:ea typeface="Tahoma" panose="020B0604030504040204" pitchFamily="34" charset="0"/>
                <a:cs typeface="Tahoma" panose="020B0604030504040204" pitchFamily="34" charset="0"/>
              </a:rPr>
              <a:t>edasi kajastatakse seda nagu iga teist materiaalset põhivara</a:t>
            </a:r>
            <a:r>
              <a:rPr lang="et-EE" sz="2000" dirty="0">
                <a:latin typeface="Tahoma" panose="020B0604030504040204" pitchFamily="34" charset="0"/>
                <a:ea typeface="Tahoma" panose="020B0604030504040204" pitchFamily="34" charset="0"/>
                <a:cs typeface="Tahoma" panose="020B0604030504040204" pitchFamily="34" charset="0"/>
              </a:rPr>
              <a:t>. Saadud sihtfinantseerimine kajastatakse tegevuse sihtfinantseerimise põhimõtetel, s.t kajastatakse tuluna, kui sihtfinantseerimise laekumine on kindel ja sihtfinantseerimise sisulised tingimused on täidetud</a:t>
            </a:r>
          </a:p>
          <a:p>
            <a:r>
              <a:rPr lang="et-EE" sz="2000" dirty="0">
                <a:latin typeface="Tahoma" panose="020B0604030504040204" pitchFamily="34" charset="0"/>
                <a:ea typeface="Tahoma" panose="020B0604030504040204" pitchFamily="34" charset="0"/>
                <a:cs typeface="Tahoma" panose="020B0604030504040204" pitchFamily="34" charset="0"/>
              </a:rPr>
              <a:t>või</a:t>
            </a:r>
          </a:p>
          <a:p>
            <a:pPr lvl="0"/>
            <a:r>
              <a:rPr lang="et-EE" sz="2000" b="1" dirty="0">
                <a:latin typeface="Tahoma" panose="020B0604030504040204" pitchFamily="34" charset="0"/>
                <a:ea typeface="Tahoma" panose="020B0604030504040204" pitchFamily="34" charset="0"/>
                <a:cs typeface="Tahoma" panose="020B0604030504040204" pitchFamily="34" charset="0"/>
              </a:rPr>
              <a:t>netomeetod − vara võetakse bilansis arvele netosoetusmaksumuses</a:t>
            </a:r>
            <a:r>
              <a:rPr lang="et-EE" sz="2000" dirty="0">
                <a:latin typeface="Tahoma" panose="020B0604030504040204" pitchFamily="34" charset="0"/>
                <a:ea typeface="Tahoma" panose="020B0604030504040204" pitchFamily="34" charset="0"/>
                <a:cs typeface="Tahoma" panose="020B0604030504040204" pitchFamily="34" charset="0"/>
              </a:rPr>
              <a:t> (vara soetusmaksumus, millest on maha arvatud saadud sihtfinantseerimine) ja edasi kajastatakse seda nagu iga teist materiaalset põhivara.</a:t>
            </a:r>
          </a:p>
          <a:p>
            <a:pPr marL="0" indent="0">
              <a:buNone/>
            </a:pPr>
            <a:endParaRPr lang="et-EE" dirty="0"/>
          </a:p>
        </p:txBody>
      </p:sp>
    </p:spTree>
    <p:extLst>
      <p:ext uri="{BB962C8B-B14F-4D97-AF65-F5344CB8AC3E}">
        <p14:creationId xmlns:p14="http://schemas.microsoft.com/office/powerpoint/2010/main" val="13498042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FFF4B-C49C-493E-BD1B-68A717D0C7A9}"/>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Edasine kajastamine</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67CAAF8C-BBC5-4F39-9E25-E9CC563F02CF}"/>
              </a:ext>
            </a:extLst>
          </p:cNvPr>
          <p:cNvSpPr>
            <a:spLocks noGrp="1"/>
          </p:cNvSpPr>
          <p:nvPr>
            <p:ph idx="1"/>
          </p:nvPr>
        </p:nvSpPr>
        <p:spPr/>
        <p:txBody>
          <a:bodyPr>
            <a:normAutofit fontScale="85000" lnSpcReduction="10000"/>
          </a:bodyPr>
          <a:lstStyle/>
          <a:p>
            <a:pPr marL="0" marR="0" indent="0" algn="just">
              <a:lnSpc>
                <a:spcPct val="100000"/>
              </a:lnSpc>
              <a:spcBef>
                <a:spcPts val="0"/>
              </a:spcBef>
              <a:buNone/>
            </a:pPr>
            <a:r>
              <a:rPr lang="et-EE" sz="2000" b="1" dirty="0">
                <a:latin typeface="Tahoma" panose="020B0604030504040204" pitchFamily="34" charset="0"/>
                <a:ea typeface="Tahoma" panose="020B0604030504040204" pitchFamily="34" charset="0"/>
                <a:cs typeface="Tahoma" panose="020B0604030504040204" pitchFamily="34" charset="0"/>
              </a:rPr>
              <a:t>Materiaalset põhivara kajastatakse bilansis tema soetusmaksumuses, millest on maha arvatud akumuleeritud kulum ja võimalikud väärtuse langusest tulenevad allahindlused. </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lnSpc>
                <a:spcPct val="100000"/>
              </a:lnSpc>
              <a:spcBef>
                <a:spcPts val="0"/>
              </a:spcBef>
              <a:buNone/>
            </a:pPr>
            <a:r>
              <a:rPr lang="et-EE" sz="2000" dirty="0">
                <a:latin typeface="Tahoma" panose="020B0604030504040204" pitchFamily="34" charset="0"/>
                <a:ea typeface="Tahoma" panose="020B0604030504040204" pitchFamily="34" charset="0"/>
                <a:cs typeface="Tahoma" panose="020B0604030504040204" pitchFamily="34" charset="0"/>
              </a:rPr>
              <a:t>Materiaalse põhivara objektide amortiseeritav osa amortiseeritakse kulusse objekti kasuliku eluea jooksul. </a:t>
            </a:r>
          </a:p>
          <a:p>
            <a:pPr marL="0" indent="0">
              <a:lnSpc>
                <a:spcPct val="10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Erandiks on piiramata kasutuseaga objektid, näiteks maa. </a:t>
            </a:r>
          </a:p>
          <a:p>
            <a:pPr marL="0" indent="0">
              <a:lnSpc>
                <a:spcPct val="100000"/>
              </a:lnSpc>
              <a:spcBef>
                <a:spcPts val="0"/>
              </a:spcBef>
              <a:buNone/>
            </a:pPr>
            <a:endParaRPr lang="et-EE"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50000"/>
              </a:lnSpc>
              <a:spcBef>
                <a:spcPts val="0"/>
              </a:spcBef>
              <a:spcAft>
                <a:spcPts val="0"/>
              </a:spcAft>
              <a:buNone/>
            </a:pPr>
            <a:r>
              <a:rPr lang="et-EE" sz="2400" dirty="0">
                <a:latin typeface="Tahoma" panose="020B0604030504040204" pitchFamily="34" charset="0"/>
                <a:ea typeface="Tahoma" panose="020B0604030504040204" pitchFamily="34" charset="0"/>
                <a:cs typeface="Tahoma" panose="020B0604030504040204" pitchFamily="34" charset="0"/>
              </a:rPr>
              <a:t>Valitud amortisatsioonimeetod peab süstemaatiliselt peegeldama vara kasutamisest tema kasuliku eluea jooksul saadava majandusliku kasu jaotumist ajas (mis ei pruugi ühtida vara väärtuse vähenemisega ajas). </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50000"/>
              </a:lnSpc>
              <a:spcBef>
                <a:spcPts val="0"/>
              </a:spcBef>
              <a:spcAft>
                <a:spcPts val="0"/>
              </a:spcAft>
              <a:buNone/>
            </a:pPr>
            <a:r>
              <a:rPr lang="et-EE" sz="2400" b="1" dirty="0">
                <a:latin typeface="Tahoma" panose="020B0604030504040204" pitchFamily="34" charset="0"/>
                <a:ea typeface="Tahoma" panose="020B0604030504040204" pitchFamily="34" charset="0"/>
                <a:cs typeface="Tahoma" panose="020B0604030504040204" pitchFamily="34" charset="0"/>
              </a:rPr>
              <a:t>Amortiseerimine peab väljendama vara kasutamist, mitte ilmtingimata tema väärtuse muutumist</a:t>
            </a:r>
            <a:r>
              <a:rPr lang="et-EE" sz="2400" dirty="0">
                <a:latin typeface="Tahoma" panose="020B0604030504040204" pitchFamily="34" charset="0"/>
                <a:ea typeface="Tahoma" panose="020B0604030504040204" pitchFamily="34" charset="0"/>
                <a:cs typeface="Tahoma" panose="020B0604030504040204" pitchFamily="34" charset="0"/>
              </a:rPr>
              <a:t>. Seega ei ole amortisatsioonimeetodi ja -määrade valikul eesmärgiks mitte vara jääkmaksumuse hoidmine võimalikult ligilähedane tema turuväärtusele, vaid vara kasutamise võimalikult õiglane peegeldus. </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indent="0">
              <a:lnSpc>
                <a:spcPct val="100000"/>
              </a:lnSpc>
              <a:spcBef>
                <a:spcPts val="0"/>
              </a:spcBef>
              <a:buNone/>
            </a:pP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329434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9A905-48BD-45F1-B75A-FD332E4AC9E5}"/>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25612806-968F-4E8D-83F5-212CFF3DA1B1}"/>
              </a:ext>
            </a:extLst>
          </p:cNvPr>
          <p:cNvSpPr>
            <a:spLocks noGrp="1"/>
          </p:cNvSpPr>
          <p:nvPr>
            <p:ph idx="1"/>
          </p:nvPr>
        </p:nvSpPr>
        <p:spPr/>
        <p:txBody>
          <a:bodyPr>
            <a:normAutofit/>
          </a:bodyPr>
          <a:lstStyle/>
          <a:p>
            <a:pPr marL="0" marR="0" indent="0" algn="just">
              <a:lnSpc>
                <a:spcPct val="150000"/>
              </a:lnSpc>
              <a:spcBef>
                <a:spcPts val="0"/>
              </a:spcBef>
              <a:spcAft>
                <a:spcPts val="0"/>
              </a:spcAft>
              <a:buNone/>
            </a:pPr>
            <a:r>
              <a:rPr lang="et-EE" sz="2000" b="1" dirty="0">
                <a:latin typeface="Tahoma" panose="020B0604030504040204" pitchFamily="34" charset="0"/>
                <a:ea typeface="Tahoma" panose="020B0604030504040204" pitchFamily="34" charset="0"/>
                <a:cs typeface="Tahoma" panose="020B0604030504040204" pitchFamily="34" charset="0"/>
              </a:rPr>
              <a:t>Vara hakatakse amortiseerima alates </a:t>
            </a:r>
            <a:r>
              <a:rPr lang="et-EE" sz="2000" dirty="0">
                <a:latin typeface="Tahoma" panose="020B0604030504040204" pitchFamily="34" charset="0"/>
                <a:ea typeface="Tahoma" panose="020B0604030504040204" pitchFamily="34" charset="0"/>
                <a:cs typeface="Tahoma" panose="020B0604030504040204" pitchFamily="34" charset="0"/>
              </a:rPr>
              <a:t>tema kasutusvalmis saamise hetkest (st alates hetkest, mil ta on juhtkonna poolt kavandatud seisundis ja asukohas) ning seda tehakse kuni amortiseeritava osa täieliku amortiseerumiseni, vara lõpliku eemaldamiseni kasutusest või vara ümberklassifitseerimiseni müügiootel põhivaraks. </a:t>
            </a:r>
          </a:p>
          <a:p>
            <a:pPr marL="0" marR="0" indent="0" algn="just">
              <a:lnSpc>
                <a:spcPct val="150000"/>
              </a:lnSpc>
              <a:spcBef>
                <a:spcPts val="0"/>
              </a:spcBef>
              <a:spcAft>
                <a:spcPts val="0"/>
              </a:spcAft>
              <a:buNone/>
            </a:pPr>
            <a:r>
              <a:rPr lang="et-EE" sz="2000" b="1" dirty="0">
                <a:latin typeface="Tahoma" panose="020B0604030504040204" pitchFamily="34" charset="0"/>
                <a:ea typeface="Tahoma" panose="020B0604030504040204" pitchFamily="34" charset="0"/>
                <a:cs typeface="Tahoma" panose="020B0604030504040204" pitchFamily="34" charset="0"/>
              </a:rPr>
              <a:t>Ajutiselt kasutusest eemaldatud vara amortiseerimist ei peatata. </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33691768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547F7-93CE-43B8-9B09-A9291AE79866}"/>
              </a:ext>
            </a:extLst>
          </p:cNvPr>
          <p:cNvSpPr>
            <a:spLocks noGrp="1"/>
          </p:cNvSpPr>
          <p:nvPr>
            <p:ph type="title"/>
          </p:nvPr>
        </p:nvSpPr>
        <p:spPr/>
        <p:txBody>
          <a:bodyPr>
            <a:normAutofit/>
          </a:bodyPr>
          <a:lstStyle/>
          <a:p>
            <a:br>
              <a:rPr lang="et-EE" b="1" dirty="0"/>
            </a:br>
            <a:r>
              <a:rPr lang="et-EE" sz="2400" b="1" dirty="0">
                <a:latin typeface="Tahoma" panose="020B0604030504040204" pitchFamily="34" charset="0"/>
                <a:ea typeface="Tahoma" panose="020B0604030504040204" pitchFamily="34" charset="0"/>
                <a:cs typeface="Tahoma" panose="020B0604030504040204" pitchFamily="34" charset="0"/>
              </a:rPr>
              <a:t>Tegevuskulude sihtfinantseerimise</a:t>
            </a:r>
            <a:endParaRPr lang="et-EE" sz="24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2EFD7331-CB64-4EA6-A6B4-2DB0917FB3BE}"/>
              </a:ext>
            </a:extLst>
          </p:cNvPr>
          <p:cNvSpPr>
            <a:spLocks noGrp="1"/>
          </p:cNvSpPr>
          <p:nvPr>
            <p:ph idx="1"/>
          </p:nvPr>
        </p:nvSpPr>
        <p:spPr/>
        <p:txBody>
          <a:bodyPr>
            <a:normAutofit fontScale="92500" lnSpcReduction="10000"/>
          </a:bodyPr>
          <a:lstStyle/>
          <a:p>
            <a:pPr marL="0" indent="0">
              <a:buNone/>
            </a:pPr>
            <a:r>
              <a:rPr lang="et-EE" sz="2200" b="1" dirty="0">
                <a:latin typeface="Tahoma" panose="020B0604030504040204" pitchFamily="34" charset="0"/>
                <a:ea typeface="Tahoma" panose="020B0604030504040204" pitchFamily="34" charset="0"/>
                <a:cs typeface="Tahoma" panose="020B0604030504040204" pitchFamily="34" charset="0"/>
              </a:rPr>
              <a:t>Tegevuskulude sihtfinantseerimise kajastamisel tuleb järgida tulude ja kulude vastavuse printsiipi</a:t>
            </a:r>
            <a:r>
              <a:rPr lang="et-EE" sz="2200" dirty="0">
                <a:latin typeface="Tahoma" panose="020B0604030504040204" pitchFamily="34" charset="0"/>
                <a:ea typeface="Tahoma" panose="020B0604030504040204" pitchFamily="34" charset="0"/>
                <a:cs typeface="Tahoma" panose="020B0604030504040204" pitchFamily="34" charset="0"/>
              </a:rPr>
              <a:t>, mille kohaselt kajastatakse tulu sihtfinantseerimisest proportsionaalselt sellega seonduvate kuludega. </a:t>
            </a: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Tulu sihtfinantseerimisest kajastatakse perioodil, mil tehakse kulud, mille hüvitamiseks sihtfinantseerimine on mõeldud.</a:t>
            </a: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Näide. Mahepõllumajandusliku tootmise toetus.</a:t>
            </a:r>
          </a:p>
          <a:p>
            <a:pPr marL="0" indent="0">
              <a:buNone/>
            </a:pPr>
            <a:r>
              <a:rPr lang="et-EE" sz="2200" b="1" dirty="0">
                <a:latin typeface="Tahoma" panose="020B0604030504040204" pitchFamily="34" charset="0"/>
                <a:ea typeface="Tahoma" panose="020B0604030504040204" pitchFamily="34" charset="0"/>
                <a:cs typeface="Tahoma" panose="020B0604030504040204" pitchFamily="34" charset="0"/>
              </a:rPr>
              <a:t>Eesmärk:</a:t>
            </a:r>
          </a:p>
          <a:p>
            <a:r>
              <a:rPr lang="et-EE" sz="2200" dirty="0">
                <a:latin typeface="Tahoma" panose="020B0604030504040204" pitchFamily="34" charset="0"/>
                <a:ea typeface="Tahoma" panose="020B0604030504040204" pitchFamily="34" charset="0"/>
                <a:cs typeface="Tahoma" panose="020B0604030504040204" pitchFamily="34" charset="0"/>
              </a:rPr>
              <a:t>﻿Mahepõllumajandusliku tootmise (edaspidi MAH) eest toetuse maksmise eesmärgid on:</a:t>
            </a:r>
          </a:p>
          <a:p>
            <a:pPr lvl="0"/>
            <a:r>
              <a:rPr lang="et-EE" sz="2200" dirty="0">
                <a:latin typeface="Tahoma" panose="020B0604030504040204" pitchFamily="34" charset="0"/>
                <a:ea typeface="Tahoma" panose="020B0604030504040204" pitchFamily="34" charset="0"/>
                <a:cs typeface="Tahoma" panose="020B0604030504040204" pitchFamily="34" charset="0"/>
              </a:rPr>
              <a:t>säilitada ja suurendada bioloogilist ja maastikulist mitmekesisust ning säilitada ja parandada mullaviljakust ja veekvaliteeti;</a:t>
            </a:r>
          </a:p>
          <a:p>
            <a:pPr lvl="0"/>
            <a:r>
              <a:rPr lang="et-EE" sz="2200" dirty="0">
                <a:latin typeface="Tahoma" panose="020B0604030504040204" pitchFamily="34" charset="0"/>
                <a:ea typeface="Tahoma" panose="020B0604030504040204" pitchFamily="34" charset="0"/>
                <a:cs typeface="Tahoma" panose="020B0604030504040204" pitchFamily="34" charset="0"/>
              </a:rPr>
              <a:t>toetada mahepõllumajanduse arengut ning aidata kaasa mahetoodangu mahu suurenemisele;</a:t>
            </a:r>
          </a:p>
          <a:p>
            <a:r>
              <a:rPr lang="et-EE" sz="2200" dirty="0">
                <a:latin typeface="Tahoma" panose="020B0604030504040204" pitchFamily="34" charset="0"/>
                <a:ea typeface="Tahoma" panose="020B0604030504040204" pitchFamily="34" charset="0"/>
                <a:cs typeface="Tahoma" panose="020B0604030504040204" pitchFamily="34" charset="0"/>
              </a:rPr>
              <a:t>toetada ja suurendada mahepõllumajanduse konkurentsivõimet.</a:t>
            </a:r>
          </a:p>
          <a:p>
            <a:pPr marL="0" lvl="0" indent="0">
              <a:buNone/>
            </a:pPr>
            <a:endParaRPr lang="et-EE" sz="2200" dirty="0">
              <a:latin typeface="Tahoma" panose="020B0604030504040204" pitchFamily="34" charset="0"/>
              <a:ea typeface="Tahoma" panose="020B0604030504040204" pitchFamily="34" charset="0"/>
              <a:cs typeface="Tahoma" panose="020B0604030504040204" pitchFamily="34" charset="0"/>
            </a:endParaRPr>
          </a:p>
          <a:p>
            <a:endParaRPr lang="et-EE" dirty="0"/>
          </a:p>
        </p:txBody>
      </p:sp>
    </p:spTree>
    <p:extLst>
      <p:ext uri="{BB962C8B-B14F-4D97-AF65-F5344CB8AC3E}">
        <p14:creationId xmlns:p14="http://schemas.microsoft.com/office/powerpoint/2010/main" val="121930987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E5A82-788C-4589-9745-F104B06806E9}"/>
              </a:ext>
            </a:extLst>
          </p:cNvPr>
          <p:cNvSpPr>
            <a:spLocks noGrp="1"/>
          </p:cNvSpPr>
          <p:nvPr>
            <p:ph type="title"/>
          </p:nvPr>
        </p:nvSpPr>
        <p:spPr/>
        <p:txBody>
          <a:bodyPr>
            <a:normAutofit fontScale="90000"/>
          </a:bodyPr>
          <a:lstStyle/>
          <a:p>
            <a:br>
              <a:rPr lang="et-EE" b="1" dirty="0"/>
            </a:br>
            <a:br>
              <a:rPr lang="et-EE" b="1" dirty="0"/>
            </a:br>
            <a:r>
              <a:rPr lang="et-EE" sz="2700" b="1" dirty="0">
                <a:latin typeface="Tahoma" panose="020B0604030504040204" pitchFamily="34" charset="0"/>
                <a:ea typeface="Tahoma" panose="020B0604030504040204" pitchFamily="34" charset="0"/>
                <a:cs typeface="Tahoma" panose="020B0604030504040204" pitchFamily="34" charset="0"/>
              </a:rPr>
              <a:t>Sihtfinantseerimise tagastamine</a:t>
            </a:r>
            <a:br>
              <a:rPr lang="et-EE" dirty="0"/>
            </a:br>
            <a:endParaRPr lang="et-EE" dirty="0"/>
          </a:p>
        </p:txBody>
      </p:sp>
      <p:sp>
        <p:nvSpPr>
          <p:cNvPr id="3" name="Content Placeholder 2">
            <a:extLst>
              <a:ext uri="{FF2B5EF4-FFF2-40B4-BE49-F238E27FC236}">
                <a16:creationId xmlns:a16="http://schemas.microsoft.com/office/drawing/2014/main" id="{8B9A4A1D-C49A-46C7-84CB-327AEE9DA824}"/>
              </a:ext>
            </a:extLst>
          </p:cNvPr>
          <p:cNvSpPr>
            <a:spLocks noGrp="1"/>
          </p:cNvSpPr>
          <p:nvPr>
            <p:ph idx="1"/>
          </p:nvPr>
        </p:nvSpPr>
        <p:spPr/>
        <p:txBody>
          <a:bodyPr/>
          <a:lstStyle/>
          <a:p>
            <a:r>
              <a:rPr lang="et-EE" sz="2000" b="1" dirty="0">
                <a:latin typeface="Tahoma" panose="020B0604030504040204" pitchFamily="34" charset="0"/>
                <a:ea typeface="Tahoma" panose="020B0604030504040204" pitchFamily="34" charset="0"/>
                <a:cs typeface="Tahoma" panose="020B0604030504040204" pitchFamily="34" charset="0"/>
              </a:rPr>
              <a:t>Brutomeetodi korral vähendatakse sihtfinantseerimise kohustuse jääki. </a:t>
            </a:r>
            <a:r>
              <a:rPr lang="et-EE" sz="2000" dirty="0">
                <a:latin typeface="Tahoma" panose="020B0604030504040204" pitchFamily="34" charset="0"/>
                <a:ea typeface="Tahoma" panose="020B0604030504040204" pitchFamily="34" charset="0"/>
                <a:cs typeface="Tahoma" panose="020B0604030504040204" pitchFamily="34" charset="0"/>
              </a:rPr>
              <a:t>Kui sellest ei piisa tagastamisele kuuluva summa katmiseks, kajastatakse seda ületav osa perioodikuluna.</a:t>
            </a:r>
          </a:p>
          <a:p>
            <a:r>
              <a:rPr lang="et-EE" sz="2000" b="1" dirty="0">
                <a:latin typeface="Tahoma" panose="020B0604030504040204" pitchFamily="34" charset="0"/>
                <a:ea typeface="Tahoma" panose="020B0604030504040204" pitchFamily="34" charset="0"/>
                <a:cs typeface="Tahoma" panose="020B0604030504040204" pitchFamily="34" charset="0"/>
              </a:rPr>
              <a:t>Netomeetodi korral suurendatakse põhivara bilansilist maksumust summani, mis oleks tagastamise hetkeks põhivara jääkmaksumus, kui seda oleks algselt kajastatud soetusmaksumuses. </a:t>
            </a:r>
            <a:r>
              <a:rPr lang="et-EE" sz="2000" dirty="0">
                <a:latin typeface="Tahoma" panose="020B0604030504040204" pitchFamily="34" charset="0"/>
                <a:ea typeface="Tahoma" panose="020B0604030504040204" pitchFamily="34" charset="0"/>
                <a:cs typeface="Tahoma" panose="020B0604030504040204" pitchFamily="34" charset="0"/>
              </a:rPr>
              <a:t>Kui sellest ei piisa tagastamisele kuuluva summa katmiseks, kajastatakse seda ületav osa perioodikuluna.</a:t>
            </a:r>
          </a:p>
          <a:p>
            <a:endParaRPr lang="et-EE" dirty="0"/>
          </a:p>
        </p:txBody>
      </p:sp>
    </p:spTree>
    <p:extLst>
      <p:ext uri="{BB962C8B-B14F-4D97-AF65-F5344CB8AC3E}">
        <p14:creationId xmlns:p14="http://schemas.microsoft.com/office/powerpoint/2010/main" val="154986507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88F8B-C8F3-4929-8B42-415F3C2CD1C9}"/>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1D527D7A-136D-4DE4-9AD2-6F31FB6382C4}"/>
              </a:ext>
            </a:extLst>
          </p:cNvPr>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Tegevuskulude sihtfinantseerimise tagastamist kajastatakse lähtuvalt sellest, kas sihtfinantseerimine on tulusse kantud või mitte. </a:t>
            </a:r>
            <a:r>
              <a:rPr lang="et-EE" sz="2000" dirty="0">
                <a:latin typeface="Tahoma" panose="020B0604030504040204" pitchFamily="34" charset="0"/>
                <a:ea typeface="Tahoma" panose="020B0604030504040204" pitchFamily="34" charset="0"/>
                <a:cs typeface="Tahoma" panose="020B0604030504040204" pitchFamily="34" charset="0"/>
              </a:rPr>
              <a:t>Kui saadud summad ei ole kantud tulusse (on kajastatud kohustusena sihtfinantseerimisest), vähendatakse kohustuse jääki. Kui sellest ei piisa tagastamisele kuuluva summa katmiseks, kajastatakse seda ületav osa perioodikuluna.</a:t>
            </a:r>
          </a:p>
          <a:p>
            <a:r>
              <a:rPr lang="et-EE" sz="2000" dirty="0">
                <a:latin typeface="Tahoma" panose="020B0604030504040204" pitchFamily="34" charset="0"/>
                <a:ea typeface="Tahoma" panose="020B0604030504040204" pitchFamily="34" charset="0"/>
                <a:cs typeface="Tahoma" panose="020B0604030504040204" pitchFamily="34" charset="0"/>
              </a:rPr>
              <a:t>Kui tegevuskulude sihtfinantseerimine on tuluna kajastanud (juhtkond oli piisavalt kindel, et ettevõtja vastab tingimustele), kuid järgnevatel perioodidel ilmneb, et sihtfinantseerimise teel saadud vahendid tuleb tagastada, kajastatakse tagastamise mõju (kulu) perioodis, mil tagastamise vajadus ilmnes, ning eelmiste perioodide võrdlusandmeid ei korrigeerita. </a:t>
            </a:r>
          </a:p>
          <a:p>
            <a:r>
              <a:rPr lang="et-EE" sz="2000" dirty="0">
                <a:latin typeface="Tahoma" panose="020B0604030504040204" pitchFamily="34" charset="0"/>
                <a:ea typeface="Tahoma" panose="020B0604030504040204" pitchFamily="34" charset="0"/>
                <a:cs typeface="Tahoma" panose="020B0604030504040204" pitchFamily="34" charset="0"/>
              </a:rPr>
              <a:t>Sihtfinantseerimise tagastamise mõju käsitletakse raamatupidamishinnangu muutusena.</a:t>
            </a:r>
          </a:p>
        </p:txBody>
      </p:sp>
    </p:spTree>
    <p:extLst>
      <p:ext uri="{BB962C8B-B14F-4D97-AF65-F5344CB8AC3E}">
        <p14:creationId xmlns:p14="http://schemas.microsoft.com/office/powerpoint/2010/main" val="250666780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AC00B30-4F70-487B-069A-3F2BABA0670E}"/>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Nõuete arvestus</a:t>
            </a:r>
            <a:endParaRPr lang="et-EE" sz="2400" dirty="0"/>
          </a:p>
        </p:txBody>
      </p:sp>
      <p:sp>
        <p:nvSpPr>
          <p:cNvPr id="3" name="Sisu kohatäide 2">
            <a:extLst>
              <a:ext uri="{FF2B5EF4-FFF2-40B4-BE49-F238E27FC236}">
                <a16:creationId xmlns:a16="http://schemas.microsoft.com/office/drawing/2014/main" id="{2EBC4826-233F-7116-7EFB-A3F4F2BF5471}"/>
              </a:ext>
            </a:extLst>
          </p:cNvPr>
          <p:cNvSpPr>
            <a:spLocks noGrp="1"/>
          </p:cNvSpPr>
          <p:nvPr>
            <p:ph idx="1"/>
          </p:nvPr>
        </p:nvSpPr>
        <p:spPr/>
        <p:txBody>
          <a:bodyPr>
            <a:normAutofit lnSpcReduction="10000"/>
          </a:bodyPr>
          <a:lstStyle/>
          <a:p>
            <a:pPr marL="0" indent="0" algn="just">
              <a:lnSpc>
                <a:spcPct val="150000"/>
              </a:lnSpc>
              <a:buNone/>
            </a:pPr>
            <a:r>
              <a:rPr lang="et-EE" sz="2000" dirty="0">
                <a:effectLst/>
                <a:latin typeface="Tahoma" panose="020B0604030504040204" pitchFamily="34" charset="0"/>
                <a:ea typeface="Tahoma" panose="020B0604030504040204" pitchFamily="34" charset="0"/>
                <a:cs typeface="Tahoma" panose="020B0604030504040204" pitchFamily="34" charset="0"/>
              </a:rPr>
              <a:t>Kõiki nõudeid (näit. nõuded ostjate vastu, viitlaekumised, antud laenud ning muud lühi- ja pikaajalised nõuded) kajastatakse bilansis üldjuhul korrigeeritud soetusmaksumuses.</a:t>
            </a:r>
          </a:p>
          <a:p>
            <a:pPr algn="just">
              <a:lnSpc>
                <a:spcPct val="150000"/>
              </a:lnSpc>
            </a:pPr>
            <a:r>
              <a:rPr lang="et-EE" sz="2000" dirty="0">
                <a:effectLst/>
                <a:latin typeface="Tahoma" panose="020B0604030504040204" pitchFamily="34" charset="0"/>
                <a:ea typeface="Tahoma" panose="020B0604030504040204" pitchFamily="34" charset="0"/>
                <a:cs typeface="Tahoma" panose="020B0604030504040204" pitchFamily="34" charset="0"/>
              </a:rPr>
              <a:t>Lühiajaliste nõuete korrigeeritud soetusmaksumus on üldjuhul võrdne nende nominaalväärtusega (miinus võimalikud allahindlused), mistõttu </a:t>
            </a:r>
            <a:r>
              <a:rPr lang="et-EE" sz="2000" b="1" dirty="0">
                <a:effectLst/>
                <a:latin typeface="Tahoma" panose="020B0604030504040204" pitchFamily="34" charset="0"/>
                <a:ea typeface="Tahoma" panose="020B0604030504040204" pitchFamily="34" charset="0"/>
                <a:cs typeface="Tahoma" panose="020B0604030504040204" pitchFamily="34" charset="0"/>
              </a:rPr>
              <a:t>lühiajalisi nõudeid kajastatakse bilansis tõenäoliselt laekuvas summas</a:t>
            </a:r>
            <a:r>
              <a:rPr lang="et-EE" sz="2000" dirty="0">
                <a:effectLst/>
                <a:latin typeface="Tahoma" panose="020B0604030504040204" pitchFamily="34" charset="0"/>
                <a:ea typeface="Tahoma" panose="020B0604030504040204" pitchFamily="34" charset="0"/>
                <a:cs typeface="Tahoma" panose="020B0604030504040204" pitchFamily="34" charset="0"/>
              </a:rPr>
              <a:t> (mis on kajastatud näiteks arvel, lepingus või muul alusdokumendil).</a:t>
            </a:r>
          </a:p>
          <a:p>
            <a:pPr algn="just">
              <a:lnSpc>
                <a:spcPct val="150000"/>
              </a:lnSpc>
            </a:pPr>
            <a:r>
              <a:rPr lang="et-EE" sz="2000" dirty="0">
                <a:effectLst/>
                <a:latin typeface="Tahoma" panose="020B0604030504040204" pitchFamily="34" charset="0"/>
                <a:ea typeface="Tahoma" panose="020B0604030504040204" pitchFamily="34" charset="0"/>
                <a:cs typeface="Tahoma" panose="020B0604030504040204" pitchFamily="34" charset="0"/>
              </a:rPr>
              <a:t>Nõuet loetakse lootusetuks, kui ettevõttel puuduvad igasugused võimalused nõude kogumiseks (näit. võlgnikule on väljakuulutatud pankrot ning pankrotipesas olevatest varadest ei piisa nõude tasumiseks).</a:t>
            </a:r>
          </a:p>
          <a:p>
            <a:endParaRPr lang="et-EE" dirty="0"/>
          </a:p>
        </p:txBody>
      </p:sp>
    </p:spTree>
    <p:extLst>
      <p:ext uri="{BB962C8B-B14F-4D97-AF65-F5344CB8AC3E}">
        <p14:creationId xmlns:p14="http://schemas.microsoft.com/office/powerpoint/2010/main" val="3036458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F5E16-6AC5-4CB8-9970-528F8A50E582}"/>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Mikroettevõtja aruanne</a:t>
            </a:r>
          </a:p>
        </p:txBody>
      </p:sp>
      <p:sp>
        <p:nvSpPr>
          <p:cNvPr id="3" name="Content Placeholder 2">
            <a:extLst>
              <a:ext uri="{FF2B5EF4-FFF2-40B4-BE49-F238E27FC236}">
                <a16:creationId xmlns:a16="http://schemas.microsoft.com/office/drawing/2014/main" id="{D0AF3A27-7AB0-41BF-8EA6-F62D8087C5C8}"/>
              </a:ext>
            </a:extLst>
          </p:cNvPr>
          <p:cNvSpPr>
            <a:spLocks noGrp="1"/>
          </p:cNvSpPr>
          <p:nvPr>
            <p:ph idx="1"/>
          </p:nvPr>
        </p:nvSpPr>
        <p:spPr/>
        <p:txBody>
          <a:bodyPr>
            <a:normAutofit fontScale="92500"/>
          </a:bodyPr>
          <a:lstStyle/>
          <a:p>
            <a:pPr marL="0" indent="0">
              <a:buNone/>
            </a:pPr>
            <a:r>
              <a:rPr lang="et-EE" sz="2200" b="1" dirty="0">
                <a:latin typeface="Tahoma" panose="020B0604030504040204" pitchFamily="34" charset="0"/>
                <a:ea typeface="Tahoma" panose="020B0604030504040204" pitchFamily="34" charset="0"/>
                <a:cs typeface="Tahoma" panose="020B0604030504040204" pitchFamily="34" charset="0"/>
              </a:rPr>
              <a:t>Mikroettevõtja on selline osaühing, mis vastab järgnevatele tingimustele:</a:t>
            </a:r>
          </a:p>
          <a:p>
            <a:r>
              <a:rPr lang="et-EE" sz="2200" dirty="0">
                <a:latin typeface="Tahoma" panose="020B0604030504040204" pitchFamily="34" charset="0"/>
                <a:ea typeface="Tahoma" panose="020B0604030504040204" pitchFamily="34" charset="0"/>
                <a:cs typeface="Tahoma" panose="020B0604030504040204" pitchFamily="34" charset="0"/>
              </a:rPr>
              <a:t>varad kokku kuni 175 000 eurot</a:t>
            </a:r>
          </a:p>
          <a:p>
            <a:r>
              <a:rPr lang="et-EE" sz="2200" dirty="0">
                <a:latin typeface="Tahoma" panose="020B0604030504040204" pitchFamily="34" charset="0"/>
                <a:ea typeface="Tahoma" panose="020B0604030504040204" pitchFamily="34" charset="0"/>
                <a:cs typeface="Tahoma" panose="020B0604030504040204" pitchFamily="34" charset="0"/>
              </a:rPr>
              <a:t>müügitulu ehk käive aruandeaastal mitte rohkem kui 50 000 eurot</a:t>
            </a:r>
          </a:p>
          <a:p>
            <a:r>
              <a:rPr lang="et-EE" sz="2200" dirty="0">
                <a:latin typeface="Tahoma" panose="020B0604030504040204" pitchFamily="34" charset="0"/>
                <a:ea typeface="Tahoma" panose="020B0604030504040204" pitchFamily="34" charset="0"/>
                <a:cs typeface="Tahoma" panose="020B0604030504040204" pitchFamily="34" charset="0"/>
              </a:rPr>
              <a:t>kohustused ei tohi olla suuremad kui omakapital</a:t>
            </a:r>
          </a:p>
          <a:p>
            <a:r>
              <a:rPr lang="et-EE" sz="2200" dirty="0">
                <a:latin typeface="Tahoma" panose="020B0604030504040204" pitchFamily="34" charset="0"/>
                <a:ea typeface="Tahoma" panose="020B0604030504040204" pitchFamily="34" charset="0"/>
                <a:cs typeface="Tahoma" panose="020B0604030504040204" pitchFamily="34" charset="0"/>
              </a:rPr>
              <a:t>osaühingul võib olla 1 osanik, kes on samal ajal ka juhatuse liige.</a:t>
            </a: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Kui mõni neist tingimustest on täitmata, siis peab koostama väikeettevõtja aastaaruande.</a:t>
            </a:r>
          </a:p>
          <a:p>
            <a:pPr marL="0" indent="0">
              <a:buNone/>
            </a:pPr>
            <a:r>
              <a:rPr lang="et-EE" sz="2200" dirty="0">
                <a:solidFill>
                  <a:srgbClr val="2D2D2D"/>
                </a:solidFill>
                <a:latin typeface="Tahoma" panose="020B0604030504040204" pitchFamily="34" charset="0"/>
                <a:ea typeface="Tahoma" panose="020B0604030504040204" pitchFamily="34" charset="0"/>
                <a:cs typeface="Tahoma" panose="020B0604030504040204" pitchFamily="34" charset="0"/>
              </a:rPr>
              <a:t>Lisaks:</a:t>
            </a:r>
          </a:p>
          <a:p>
            <a:r>
              <a:rPr lang="et-EE" sz="2200" dirty="0">
                <a:solidFill>
                  <a:srgbClr val="2D2D2D"/>
                </a:solidFill>
                <a:latin typeface="Tahoma" panose="020B0604030504040204" pitchFamily="34" charset="0"/>
                <a:ea typeface="Tahoma" panose="020B0604030504040204" pitchFamily="34" charset="0"/>
                <a:cs typeface="Tahoma" panose="020B0604030504040204" pitchFamily="34" charset="0"/>
              </a:rPr>
              <a:t>kohustised ei tohi olla suuremad kui omakapital,</a:t>
            </a:r>
          </a:p>
          <a:p>
            <a:r>
              <a:rPr lang="et-EE" sz="2200" dirty="0">
                <a:solidFill>
                  <a:srgbClr val="2D2D2D"/>
                </a:solidFill>
                <a:latin typeface="Tahoma" panose="020B0604030504040204" pitchFamily="34" charset="0"/>
                <a:ea typeface="Tahoma" panose="020B0604030504040204" pitchFamily="34" charset="0"/>
                <a:cs typeface="Tahoma" panose="020B0604030504040204" pitchFamily="34" charset="0"/>
              </a:rPr>
              <a:t>peab olema ühe osanikuga osaühing, kus osanik on ühtlasi juhatuse liige (juhatuse liikmeid võib rohkem olla),</a:t>
            </a:r>
          </a:p>
          <a:p>
            <a:r>
              <a:rPr lang="et-EE" sz="2200" dirty="0">
                <a:solidFill>
                  <a:srgbClr val="2D2D2D"/>
                </a:solidFill>
                <a:latin typeface="Tahoma" panose="020B0604030504040204" pitchFamily="34" charset="0"/>
                <a:ea typeface="Tahoma" panose="020B0604030504040204" pitchFamily="34" charset="0"/>
                <a:cs typeface="Tahoma" panose="020B0604030504040204" pitchFamily="34" charset="0"/>
              </a:rPr>
              <a:t>ettevõtte varad peavad olema arvestatud soetusmaksumuse meetodil.</a:t>
            </a:r>
          </a:p>
          <a:p>
            <a:endParaRPr lang="et-EE" sz="2200" dirty="0">
              <a:solidFill>
                <a:srgbClr val="2D2D2D"/>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3187108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A8515-3626-4611-8489-7399F1527636}"/>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DA44FFE4-D6E3-4E14-96C9-5932EB765E18}"/>
              </a:ext>
            </a:extLst>
          </p:cNvPr>
          <p:cNvSpPr>
            <a:spLocks noGrp="1"/>
          </p:cNvSpPr>
          <p:nvPr>
            <p:ph idx="1"/>
          </p:nvPr>
        </p:nvSpPr>
        <p:spPr/>
        <p:txBody>
          <a:bodyPr>
            <a:normAutofit/>
          </a:bodyPr>
          <a:lstStyle/>
          <a:p>
            <a:pPr marL="0" marR="0" indent="0" algn="just">
              <a:lnSpc>
                <a:spcPct val="11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Muud lühiajalised nõuded (nt PRIA).</a:t>
            </a:r>
          </a:p>
          <a:p>
            <a:pPr marL="0" marR="0" indent="0" algn="just">
              <a:lnSpc>
                <a:spcPct val="110000"/>
              </a:lnSpc>
              <a:spcBef>
                <a:spcPts val="0"/>
              </a:spcBef>
              <a:spcAft>
                <a:spcPts val="0"/>
              </a:spcAft>
              <a:buNone/>
            </a:pPr>
            <a:endParaRPr lang="et-EE" sz="2000" dirty="0">
              <a:solidFill>
                <a:srgbClr val="454545"/>
              </a:solidFill>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10000"/>
              </a:lnSpc>
              <a:spcBef>
                <a:spcPts val="0"/>
              </a:spcBef>
              <a:spcAft>
                <a:spcPts val="0"/>
              </a:spcAft>
              <a:buNone/>
            </a:pPr>
            <a:r>
              <a:rPr lang="et-EE" sz="2000" dirty="0">
                <a:solidFill>
                  <a:srgbClr val="454545"/>
                </a:solidFill>
                <a:latin typeface="Tahoma" panose="020B0604030504040204" pitchFamily="34" charset="0"/>
                <a:ea typeface="Tahoma" panose="020B0604030504040204" pitchFamily="34" charset="0"/>
                <a:cs typeface="Tahoma" panose="020B0604030504040204" pitchFamily="34" charset="0"/>
              </a:rPr>
              <a:t>Keskkonnasõbraliku majandamise toetuse eesmärgiks on soodustada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keskkonnasõbralike</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majandamisviiside</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kasutuselevõttu</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ja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jätkuvat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kasutamist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põllumajanduses</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et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kaitsta</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mulda</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ja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vett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ning</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parandada</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nende</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seisundit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samuti</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suurendada</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elurikkust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ja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maastikulist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mitmekesisust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ning</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tõsta</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põllumajandustootjate</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keskkonnateadlikkust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a:t>
            </a:r>
            <a:endParaRPr lang="et-EE" sz="2000" dirty="0">
              <a:solidFill>
                <a:srgbClr val="454545"/>
              </a:solidFill>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10000"/>
              </a:lnSpc>
              <a:spcBef>
                <a:spcPts val="0"/>
              </a:spcBef>
              <a:spcAft>
                <a:spcPts val="0"/>
              </a:spcAft>
              <a:buNone/>
            </a:pPr>
            <a:r>
              <a:rPr lang="et-EE" sz="2000" dirty="0">
                <a:solidFill>
                  <a:srgbClr val="454545"/>
                </a:solidFill>
                <a:latin typeface="Tahoma" panose="020B0604030504040204" pitchFamily="34" charset="0"/>
                <a:ea typeface="Tahoma" panose="020B0604030504040204" pitchFamily="34" charset="0"/>
                <a:cs typeface="Tahoma" panose="020B0604030504040204" pitchFamily="34" charset="0"/>
              </a:rPr>
              <a:t>(</a:t>
            </a:r>
            <a:r>
              <a:rPr lang="fi-FI" sz="2000" dirty="0" err="1">
                <a:solidFill>
                  <a:srgbClr val="454545"/>
                </a:solidFill>
                <a:latin typeface="Tahoma" panose="020B0604030504040204" pitchFamily="34" charset="0"/>
                <a:ea typeface="Tahoma" panose="020B0604030504040204" pitchFamily="34" charset="0"/>
                <a:cs typeface="Tahoma" panose="020B0604030504040204" pitchFamily="34" charset="0"/>
              </a:rPr>
              <a:t>Toetuste</a:t>
            </a:r>
            <a:r>
              <a:rPr lang="fi-FI"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fi-FI" sz="2000" dirty="0" err="1">
                <a:solidFill>
                  <a:srgbClr val="454545"/>
                </a:solidFill>
                <a:latin typeface="Tahoma" panose="020B0604030504040204" pitchFamily="34" charset="0"/>
                <a:ea typeface="Tahoma" panose="020B0604030504040204" pitchFamily="34" charset="0"/>
                <a:cs typeface="Tahoma" panose="020B0604030504040204" pitchFamily="34" charset="0"/>
              </a:rPr>
              <a:t>taotlemisperiood</a:t>
            </a:r>
            <a:r>
              <a:rPr lang="fi-FI"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fi-FI" sz="2000" dirty="0" err="1">
                <a:solidFill>
                  <a:srgbClr val="454545"/>
                </a:solidFill>
                <a:latin typeface="Tahoma" panose="020B0604030504040204" pitchFamily="34" charset="0"/>
                <a:ea typeface="Tahoma" panose="020B0604030504040204" pitchFamily="34" charset="0"/>
                <a:cs typeface="Tahoma" panose="020B0604030504040204" pitchFamily="34" charset="0"/>
              </a:rPr>
              <a:t>kestab</a:t>
            </a:r>
            <a:r>
              <a:rPr lang="fi-FI" sz="2000" dirty="0">
                <a:solidFill>
                  <a:srgbClr val="454545"/>
                </a:solidFill>
                <a:latin typeface="Tahoma" panose="020B0604030504040204" pitchFamily="34" charset="0"/>
                <a:ea typeface="Tahoma" panose="020B0604030504040204" pitchFamily="34" charset="0"/>
                <a:cs typeface="Tahoma" panose="020B0604030504040204" pitchFamily="34" charset="0"/>
              </a:rPr>
              <a:t> 2.-21. maini 20</a:t>
            </a:r>
            <a:r>
              <a:rPr lang="et-EE" sz="2000" dirty="0">
                <a:solidFill>
                  <a:srgbClr val="454545"/>
                </a:solidFill>
                <a:latin typeface="Tahoma" panose="020B0604030504040204" pitchFamily="34" charset="0"/>
                <a:ea typeface="Tahoma" panose="020B0604030504040204" pitchFamily="34" charset="0"/>
                <a:cs typeface="Tahoma" panose="020B0604030504040204" pitchFamily="34" charset="0"/>
              </a:rPr>
              <a:t>21, väljamaksmine toimub 2022.a)</a:t>
            </a:r>
            <a:r>
              <a:rPr lang="fi-FI" sz="2000" dirty="0">
                <a:solidFill>
                  <a:srgbClr val="454545"/>
                </a:solidFill>
                <a:latin typeface="Tahoma" panose="020B0604030504040204" pitchFamily="34" charset="0"/>
                <a:ea typeface="Tahoma" panose="020B0604030504040204" pitchFamily="34" charset="0"/>
                <a:cs typeface="Tahoma" panose="020B0604030504040204" pitchFamily="34" charset="0"/>
              </a:rPr>
              <a:t>.</a:t>
            </a:r>
            <a:endParaRPr lang="et-EE" sz="2000" dirty="0">
              <a:solidFill>
                <a:srgbClr val="454545"/>
              </a:solidFill>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10000"/>
              </a:lnSpc>
              <a:spcBef>
                <a:spcPts val="0"/>
              </a:spcBef>
              <a:spcAft>
                <a:spcPts val="0"/>
              </a:spcAft>
              <a:buNone/>
            </a:pPr>
            <a:endParaRPr lang="et-EE"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1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Lühiajaliseks loetakse selliseid nõudeid, mille tähtaeg on lähema aasta jooksul.</a:t>
            </a:r>
            <a:endParaRPr lang="en-US" sz="20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109306323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A3955D96-A4FE-4FC2-5010-0C82BA3848AD}"/>
              </a:ext>
            </a:extLst>
          </p:cNvPr>
          <p:cNvSpPr>
            <a:spLocks noGrp="1"/>
          </p:cNvSpPr>
          <p:nvPr>
            <p:ph type="title"/>
          </p:nvPr>
        </p:nvSpPr>
        <p:spPr/>
        <p:txBody>
          <a:bodyPr>
            <a:normAutofit fontScale="90000"/>
          </a:bodyPr>
          <a:lstStyle/>
          <a:p>
            <a:br>
              <a:rPr lang="et-EE" sz="1800" b="1" dirty="0">
                <a:effectLst/>
                <a:latin typeface="Times New Roman" panose="02020603050405020304" pitchFamily="18" charset="0"/>
                <a:ea typeface="Times New Roman" panose="02020603050405020304" pitchFamily="18" charset="0"/>
              </a:rPr>
            </a:br>
            <a:br>
              <a:rPr lang="et-EE" sz="1800" b="1" dirty="0">
                <a:effectLst/>
                <a:latin typeface="Times New Roman" panose="02020603050405020304" pitchFamily="18" charset="0"/>
                <a:ea typeface="Times New Roman" panose="02020603050405020304" pitchFamily="18" charset="0"/>
              </a:rPr>
            </a:br>
            <a:br>
              <a:rPr lang="et-EE" sz="1800" b="1" dirty="0">
                <a:effectLst/>
                <a:latin typeface="Times New Roman" panose="02020603050405020304" pitchFamily="18" charset="0"/>
                <a:ea typeface="Times New Roman" panose="02020603050405020304" pitchFamily="18" charset="0"/>
              </a:rPr>
            </a:br>
            <a:br>
              <a:rPr lang="et-EE" sz="1800" b="1" dirty="0">
                <a:effectLst/>
                <a:latin typeface="Times New Roman" panose="02020603050405020304" pitchFamily="18" charset="0"/>
                <a:ea typeface="Times New Roman" panose="02020603050405020304" pitchFamily="18" charset="0"/>
              </a:rPr>
            </a:br>
            <a:br>
              <a:rPr lang="et-EE" sz="1800" b="1" dirty="0">
                <a:effectLst/>
                <a:latin typeface="Times New Roman" panose="02020603050405020304" pitchFamily="18" charset="0"/>
                <a:ea typeface="Times New Roman" panose="02020603050405020304" pitchFamily="18" charset="0"/>
              </a:rPr>
            </a:br>
            <a:r>
              <a:rPr lang="et-EE" sz="2700" b="1" dirty="0">
                <a:effectLst/>
                <a:latin typeface="Tahoma" panose="020B0604030504040204" pitchFamily="34" charset="0"/>
                <a:ea typeface="Tahoma" panose="020B0604030504040204" pitchFamily="34" charset="0"/>
                <a:cs typeface="Tahoma" panose="020B0604030504040204" pitchFamily="34" charset="0"/>
              </a:rPr>
              <a:t>Arve loetakse ebatõenäoliseks, kui</a:t>
            </a:r>
            <a:br>
              <a:rPr lang="et-EE" sz="2700" dirty="0">
                <a:effectLst/>
                <a:latin typeface="Tahoma" panose="020B0604030504040204" pitchFamily="34" charset="0"/>
                <a:ea typeface="Tahoma" panose="020B0604030504040204" pitchFamily="34" charset="0"/>
                <a:cs typeface="Tahoma" panose="020B0604030504040204" pitchFamily="34" charset="0"/>
              </a:rPr>
            </a:br>
            <a:endParaRPr lang="et-EE" sz="2700" dirty="0">
              <a:latin typeface="Tahoma" panose="020B0604030504040204" pitchFamily="34" charset="0"/>
              <a:ea typeface="Tahoma" panose="020B0604030504040204" pitchFamily="34" charset="0"/>
              <a:cs typeface="Tahoma" panose="020B0604030504040204" pitchFamily="34" charset="0"/>
            </a:endParaRPr>
          </a:p>
        </p:txBody>
      </p:sp>
      <p:sp>
        <p:nvSpPr>
          <p:cNvPr id="3" name="Sisu kohatäide 2">
            <a:extLst>
              <a:ext uri="{FF2B5EF4-FFF2-40B4-BE49-F238E27FC236}">
                <a16:creationId xmlns:a16="http://schemas.microsoft.com/office/drawing/2014/main" id="{76AA1353-AF35-D7F9-9B65-3321907B50D7}"/>
              </a:ext>
            </a:extLst>
          </p:cNvPr>
          <p:cNvSpPr>
            <a:spLocks noGrp="1"/>
          </p:cNvSpPr>
          <p:nvPr>
            <p:ph idx="1"/>
          </p:nvPr>
        </p:nvSpPr>
        <p:spPr/>
        <p:txBody>
          <a:bodyPr>
            <a:normAutofit fontScale="92500" lnSpcReduction="10000"/>
          </a:bodyPr>
          <a:lstStyle/>
          <a:p>
            <a:pPr algn="just">
              <a:lnSpc>
                <a:spcPct val="150000"/>
              </a:lnSpc>
            </a:pPr>
            <a:r>
              <a:rPr lang="et-EE" sz="2200" dirty="0">
                <a:effectLst/>
                <a:latin typeface="Tahoma" panose="020B0604030504040204" pitchFamily="34" charset="0"/>
                <a:ea typeface="Tahoma" panose="020B0604030504040204" pitchFamily="34" charset="0"/>
                <a:cs typeface="Tahoma" panose="020B0604030504040204" pitchFamily="34" charset="0"/>
              </a:rPr>
              <a:t>ostjale on saadetud saldokinnitus ja meeldetuletuskiri, ta ei ole vastanud;</a:t>
            </a:r>
          </a:p>
          <a:p>
            <a:pPr marL="0" indent="0" algn="just">
              <a:lnSpc>
                <a:spcPct val="150000"/>
              </a:lnSpc>
              <a:buNone/>
            </a:pPr>
            <a:r>
              <a:rPr lang="et-EE" sz="2200" dirty="0">
                <a:effectLst/>
                <a:latin typeface="Tahoma" panose="020B0604030504040204" pitchFamily="34" charset="0"/>
                <a:ea typeface="Tahoma" panose="020B0604030504040204" pitchFamily="34" charset="0"/>
                <a:cs typeface="Tahoma" panose="020B0604030504040204" pitchFamily="34" charset="0"/>
              </a:rPr>
              <a:t>• ostja on suurtes makseraskustes;</a:t>
            </a:r>
          </a:p>
          <a:p>
            <a:pPr marL="0" indent="0" algn="just">
              <a:lnSpc>
                <a:spcPct val="150000"/>
              </a:lnSpc>
              <a:buNone/>
            </a:pPr>
            <a:r>
              <a:rPr lang="et-EE" sz="2200" dirty="0">
                <a:effectLst/>
                <a:latin typeface="Tahoma" panose="020B0604030504040204" pitchFamily="34" charset="0"/>
                <a:ea typeface="Tahoma" panose="020B0604030504040204" pitchFamily="34" charset="0"/>
                <a:cs typeface="Tahoma" panose="020B0604030504040204" pitchFamily="34" charset="0"/>
              </a:rPr>
              <a:t>• ostja ei ole maksetähtaegadest kinni pidanud;</a:t>
            </a:r>
          </a:p>
          <a:p>
            <a:pPr marL="0" indent="0" algn="just">
              <a:lnSpc>
                <a:spcPct val="150000"/>
              </a:lnSpc>
              <a:buNone/>
            </a:pPr>
            <a:r>
              <a:rPr lang="et-EE" sz="2200" dirty="0">
                <a:effectLst/>
                <a:latin typeface="Tahoma" panose="020B0604030504040204" pitchFamily="34" charset="0"/>
                <a:ea typeface="Tahoma" panose="020B0604030504040204" pitchFamily="34" charset="0"/>
                <a:cs typeface="Tahoma" panose="020B0604030504040204" pitchFamily="34" charset="0"/>
              </a:rPr>
              <a:t>• ostja vastu on esitatud hagiavaldus;</a:t>
            </a:r>
          </a:p>
          <a:p>
            <a:pPr marL="0" indent="0" algn="just">
              <a:lnSpc>
                <a:spcPct val="150000"/>
              </a:lnSpc>
              <a:buNone/>
            </a:pPr>
            <a:r>
              <a:rPr lang="et-EE" sz="2200" dirty="0">
                <a:effectLst/>
                <a:latin typeface="Tahoma" panose="020B0604030504040204" pitchFamily="34" charset="0"/>
                <a:ea typeface="Tahoma" panose="020B0604030504040204" pitchFamily="34" charset="0"/>
                <a:cs typeface="Tahoma" panose="020B0604030504040204" pitchFamily="34" charset="0"/>
              </a:rPr>
              <a:t>• ostjale on välja kuulutatud pankrott või likvideerimine;</a:t>
            </a:r>
          </a:p>
          <a:p>
            <a:pPr marL="0" indent="0" algn="just">
              <a:lnSpc>
                <a:spcPct val="150000"/>
              </a:lnSpc>
              <a:buNone/>
            </a:pPr>
            <a:r>
              <a:rPr lang="et-EE" sz="2200" dirty="0">
                <a:effectLst/>
                <a:latin typeface="Tahoma" panose="020B0604030504040204" pitchFamily="34" charset="0"/>
                <a:ea typeface="Tahoma" panose="020B0604030504040204" pitchFamily="34" charset="0"/>
                <a:cs typeface="Tahoma" panose="020B0604030504040204" pitchFamily="34" charset="0"/>
              </a:rPr>
              <a:t>• ostja on teavitanud, et ta ei maksagi oma võlga.</a:t>
            </a:r>
          </a:p>
          <a:p>
            <a:pPr marL="0" indent="0" algn="just">
              <a:lnSpc>
                <a:spcPct val="150000"/>
              </a:lnSpc>
              <a:buNone/>
            </a:pPr>
            <a:r>
              <a:rPr lang="et-EE" sz="2200" dirty="0">
                <a:effectLst/>
                <a:latin typeface="Tahoma" panose="020B0604030504040204" pitchFamily="34" charset="0"/>
                <a:ea typeface="Tahoma" panose="020B0604030504040204" pitchFamily="34" charset="0"/>
                <a:cs typeface="Tahoma" panose="020B0604030504040204" pitchFamily="34" charset="0"/>
              </a:rPr>
              <a:t>Hinnates aastalõpus oma nõuete laekumise tõenäosust, tuvastab ettevõtte juhtkond iga nõude väärtuse langust (st. vajadust allahindluseks)  individuaalselt.</a:t>
            </a:r>
          </a:p>
          <a:p>
            <a:endParaRPr lang="et-EE" dirty="0"/>
          </a:p>
        </p:txBody>
      </p:sp>
    </p:spTree>
    <p:extLst>
      <p:ext uri="{BB962C8B-B14F-4D97-AF65-F5344CB8AC3E}">
        <p14:creationId xmlns:p14="http://schemas.microsoft.com/office/powerpoint/2010/main" val="343251915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B5A4337C-C559-BA90-673E-759633C3FFE4}"/>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Sisu kohatäide 2">
            <a:extLst>
              <a:ext uri="{FF2B5EF4-FFF2-40B4-BE49-F238E27FC236}">
                <a16:creationId xmlns:a16="http://schemas.microsoft.com/office/drawing/2014/main" id="{6FD90845-2B32-BFF7-43A8-DD7007F09655}"/>
              </a:ext>
            </a:extLst>
          </p:cNvPr>
          <p:cNvSpPr>
            <a:spLocks noGrp="1"/>
          </p:cNvSpPr>
          <p:nvPr>
            <p:ph idx="1"/>
          </p:nvPr>
        </p:nvSpPr>
        <p:spPr/>
        <p:txBody>
          <a:bodyPr>
            <a:normAutofit fontScale="92500" lnSpcReduction="20000"/>
          </a:bodyPr>
          <a:lstStyle/>
          <a:p>
            <a:pPr algn="just">
              <a:lnSpc>
                <a:spcPct val="150000"/>
              </a:lnSpc>
            </a:pPr>
            <a:r>
              <a:rPr lang="et-EE" sz="2000" b="1" dirty="0">
                <a:effectLst/>
                <a:latin typeface="Tahoma" panose="020B0604030504040204" pitchFamily="34" charset="0"/>
                <a:ea typeface="Tahoma" panose="020B0604030504040204" pitchFamily="34" charset="0"/>
                <a:cs typeface="Tahoma" panose="020B0604030504040204" pitchFamily="34" charset="0"/>
              </a:rPr>
              <a:t>Ebatõenäoliselt laekuv arve kantakse kulusse koos käibemaksuga ja tehakse kanne:</a:t>
            </a:r>
            <a:endParaRPr lang="et-EE" sz="2000" dirty="0">
              <a:effectLst/>
              <a:latin typeface="Tahoma" panose="020B0604030504040204" pitchFamily="34" charset="0"/>
              <a:ea typeface="Tahoma" panose="020B0604030504040204" pitchFamily="34" charset="0"/>
              <a:cs typeface="Tahoma" panose="020B0604030504040204" pitchFamily="34" charset="0"/>
            </a:endParaRPr>
          </a:p>
          <a:p>
            <a:pPr indent="457200">
              <a:lnSpc>
                <a:spcPct val="150000"/>
              </a:lnSpc>
            </a:pPr>
            <a:r>
              <a:rPr lang="et-EE" sz="2000" dirty="0">
                <a:effectLst/>
                <a:latin typeface="Tahoma" panose="020B0604030504040204" pitchFamily="34" charset="0"/>
                <a:ea typeface="Tahoma" panose="020B0604030504040204" pitchFamily="34" charset="0"/>
                <a:cs typeface="Tahoma" panose="020B0604030504040204" pitchFamily="34" charset="0"/>
              </a:rPr>
              <a:t>D: Olulised käibevara allahindlused</a:t>
            </a:r>
          </a:p>
          <a:p>
            <a:pPr indent="457200" algn="just">
              <a:lnSpc>
                <a:spcPct val="150000"/>
              </a:lnSpc>
            </a:pPr>
            <a:r>
              <a:rPr lang="et-EE" sz="2000" dirty="0">
                <a:effectLst/>
                <a:latin typeface="Tahoma" panose="020B0604030504040204" pitchFamily="34" charset="0"/>
                <a:ea typeface="Tahoma" panose="020B0604030504040204" pitchFamily="34" charset="0"/>
                <a:cs typeface="Tahoma" panose="020B0604030504040204" pitchFamily="34" charset="0"/>
              </a:rPr>
              <a:t>K: ebatõenäoliselt laekuvad arved</a:t>
            </a:r>
          </a:p>
          <a:p>
            <a:pPr algn="just">
              <a:lnSpc>
                <a:spcPct val="150000"/>
              </a:lnSpc>
            </a:pPr>
            <a:r>
              <a:rPr lang="et-EE" sz="2000" dirty="0">
                <a:effectLst/>
                <a:latin typeface="Tahoma" panose="020B0604030504040204" pitchFamily="34" charset="0"/>
                <a:ea typeface="Tahoma" panose="020B0604030504040204" pitchFamily="34" charset="0"/>
                <a:cs typeface="Tahoma" panose="020B0604030504040204" pitchFamily="34" charset="0"/>
              </a:rPr>
              <a:t>Bilansis kajastatakse need laekumiseni või lootusetuks tunnistamiseni. Kui arve on osaliselt laekumata, siis kantakse laekumata osa kulusse.</a:t>
            </a:r>
          </a:p>
          <a:p>
            <a:pPr algn="just">
              <a:lnSpc>
                <a:spcPct val="150000"/>
              </a:lnSpc>
            </a:pPr>
            <a:r>
              <a:rPr lang="et-EE" sz="2000" b="1" dirty="0">
                <a:effectLst/>
                <a:latin typeface="Tahoma" panose="020B0604030504040204" pitchFamily="34" charset="0"/>
                <a:ea typeface="Tahoma" panose="020B0604030504040204" pitchFamily="34" charset="0"/>
                <a:cs typeface="Tahoma" panose="020B0604030504040204" pitchFamily="34" charset="0"/>
              </a:rPr>
              <a:t>Ebatõenäoliselt laekuv arve, arve laekub siiski</a:t>
            </a:r>
            <a:endParaRPr lang="et-EE" sz="2000" dirty="0">
              <a:effectLst/>
              <a:latin typeface="Tahoma" panose="020B0604030504040204" pitchFamily="34" charset="0"/>
              <a:ea typeface="Tahoma" panose="020B0604030504040204" pitchFamily="34" charset="0"/>
              <a:cs typeface="Tahoma" panose="020B0604030504040204" pitchFamily="34" charset="0"/>
            </a:endParaRPr>
          </a:p>
          <a:p>
            <a:pPr indent="457200" algn="just">
              <a:lnSpc>
                <a:spcPct val="150000"/>
              </a:lnSpc>
            </a:pPr>
            <a:r>
              <a:rPr lang="et-EE" sz="2000" dirty="0">
                <a:effectLst/>
                <a:latin typeface="Tahoma" panose="020B0604030504040204" pitchFamily="34" charset="0"/>
                <a:ea typeface="Tahoma" panose="020B0604030504040204" pitchFamily="34" charset="0"/>
                <a:cs typeface="Tahoma" panose="020B0604030504040204" pitchFamily="34" charset="0"/>
              </a:rPr>
              <a:t>D: raha</a:t>
            </a:r>
          </a:p>
          <a:p>
            <a:pPr indent="457200">
              <a:lnSpc>
                <a:spcPct val="150000"/>
              </a:lnSpc>
            </a:pPr>
            <a:r>
              <a:rPr lang="et-EE" sz="2000" dirty="0">
                <a:effectLst/>
                <a:latin typeface="Tahoma" panose="020B0604030504040204" pitchFamily="34" charset="0"/>
                <a:ea typeface="Tahoma" panose="020B0604030504040204" pitchFamily="34" charset="0"/>
                <a:cs typeface="Tahoma" panose="020B0604030504040204" pitchFamily="34" charset="0"/>
              </a:rPr>
              <a:t>K: Olulised käibevara allahindlused</a:t>
            </a:r>
          </a:p>
          <a:p>
            <a:endParaRPr lang="et-EE" dirty="0"/>
          </a:p>
        </p:txBody>
      </p:sp>
    </p:spTree>
    <p:extLst>
      <p:ext uri="{BB962C8B-B14F-4D97-AF65-F5344CB8AC3E}">
        <p14:creationId xmlns:p14="http://schemas.microsoft.com/office/powerpoint/2010/main" val="172363391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4EEDEA6-F144-7FE6-51BC-3ECC1A4EF4FB}"/>
              </a:ext>
            </a:extLst>
          </p:cNvPr>
          <p:cNvSpPr>
            <a:spLocks noGrp="1"/>
          </p:cNvSpPr>
          <p:nvPr>
            <p:ph type="title"/>
          </p:nvPr>
        </p:nvSpPr>
        <p:spPr/>
        <p:txBody>
          <a:bodyPr>
            <a:normAutofit fontScale="90000"/>
          </a:bodyPr>
          <a:lstStyle/>
          <a:p>
            <a:br>
              <a:rPr lang="et-EE" sz="1800" b="1" dirty="0">
                <a:effectLst/>
                <a:latin typeface="Times New Roman" panose="02020603050405020304" pitchFamily="18" charset="0"/>
                <a:ea typeface="Times New Roman" panose="02020603050405020304" pitchFamily="18" charset="0"/>
              </a:rPr>
            </a:br>
            <a:br>
              <a:rPr lang="et-EE" sz="1800" b="1" dirty="0">
                <a:effectLst/>
                <a:latin typeface="Times New Roman" panose="02020603050405020304" pitchFamily="18" charset="0"/>
                <a:ea typeface="Times New Roman" panose="02020603050405020304" pitchFamily="18" charset="0"/>
              </a:rPr>
            </a:br>
            <a:br>
              <a:rPr lang="et-EE" sz="1800" b="1" dirty="0">
                <a:effectLst/>
                <a:latin typeface="Times New Roman" panose="02020603050405020304" pitchFamily="18" charset="0"/>
                <a:ea typeface="Times New Roman" panose="02020603050405020304" pitchFamily="18" charset="0"/>
              </a:rPr>
            </a:br>
            <a:br>
              <a:rPr lang="et-EE" sz="1800" b="1" dirty="0">
                <a:effectLst/>
                <a:latin typeface="Times New Roman" panose="02020603050405020304" pitchFamily="18" charset="0"/>
                <a:ea typeface="Times New Roman" panose="02020603050405020304" pitchFamily="18" charset="0"/>
              </a:rPr>
            </a:br>
            <a:r>
              <a:rPr lang="et-EE" sz="2200" b="1" dirty="0">
                <a:effectLst/>
                <a:latin typeface="Tahoma" panose="020B0604030504040204" pitchFamily="34" charset="0"/>
                <a:ea typeface="Tahoma" panose="020B0604030504040204" pitchFamily="34" charset="0"/>
                <a:cs typeface="Tahoma" panose="020B0604030504040204" pitchFamily="34" charset="0"/>
              </a:rPr>
              <a:t>Nõue ostjate vastu tunnistatakse lootusetuks, kui </a:t>
            </a:r>
            <a:br>
              <a:rPr lang="et-EE" sz="2200" dirty="0">
                <a:effectLst/>
                <a:latin typeface="Tahoma" panose="020B0604030504040204" pitchFamily="34" charset="0"/>
                <a:ea typeface="Tahoma" panose="020B0604030504040204" pitchFamily="34" charset="0"/>
                <a:cs typeface="Tahoma" panose="020B0604030504040204" pitchFamily="34" charset="0"/>
              </a:rPr>
            </a:br>
            <a:endParaRPr lang="et-EE" sz="2200" dirty="0">
              <a:latin typeface="Tahoma" panose="020B0604030504040204" pitchFamily="34" charset="0"/>
              <a:ea typeface="Tahoma" panose="020B0604030504040204" pitchFamily="34" charset="0"/>
              <a:cs typeface="Tahoma" panose="020B0604030504040204" pitchFamily="34" charset="0"/>
            </a:endParaRPr>
          </a:p>
        </p:txBody>
      </p:sp>
      <p:sp>
        <p:nvSpPr>
          <p:cNvPr id="3" name="Sisu kohatäide 2">
            <a:extLst>
              <a:ext uri="{FF2B5EF4-FFF2-40B4-BE49-F238E27FC236}">
                <a16:creationId xmlns:a16="http://schemas.microsoft.com/office/drawing/2014/main" id="{92E53991-D120-89C7-75ED-F335AC09E116}"/>
              </a:ext>
            </a:extLst>
          </p:cNvPr>
          <p:cNvSpPr>
            <a:spLocks noGrp="1"/>
          </p:cNvSpPr>
          <p:nvPr>
            <p:ph idx="1"/>
          </p:nvPr>
        </p:nvSpPr>
        <p:spPr/>
        <p:txBody>
          <a:bodyPr>
            <a:normAutofit lnSpcReduction="10000"/>
          </a:bodyPr>
          <a:lstStyle/>
          <a:p>
            <a:pPr marL="0" indent="0" algn="just">
              <a:lnSpc>
                <a:spcPct val="150000"/>
              </a:lnSpc>
              <a:buNone/>
            </a:pPr>
            <a:r>
              <a:rPr lang="et-EE" sz="1800" dirty="0">
                <a:effectLst/>
                <a:latin typeface="Times New Roman" panose="02020603050405020304" pitchFamily="18" charset="0"/>
                <a:ea typeface="Times New Roman" panose="02020603050405020304" pitchFamily="18" charset="0"/>
              </a:rPr>
              <a:t>•  </a:t>
            </a:r>
            <a:r>
              <a:rPr lang="et-EE" sz="2000" dirty="0">
                <a:effectLst/>
                <a:latin typeface="Tahoma" panose="020B0604030504040204" pitchFamily="34" charset="0"/>
                <a:ea typeface="Tahoma" panose="020B0604030504040204" pitchFamily="34" charset="0"/>
                <a:cs typeface="Tahoma" panose="020B0604030504040204" pitchFamily="34" charset="0"/>
              </a:rPr>
              <a:t>nõude suurus on selline, et selle sissenõudmine läheb liialt kulukaks;</a:t>
            </a:r>
          </a:p>
          <a:p>
            <a:pPr marL="0" indent="0" algn="just">
              <a:lnSpc>
                <a:spcPct val="150000"/>
              </a:lnSpc>
              <a:buNone/>
            </a:pPr>
            <a:r>
              <a:rPr lang="et-EE" sz="2000" dirty="0">
                <a:effectLst/>
                <a:latin typeface="Tahoma" panose="020B0604030504040204" pitchFamily="34" charset="0"/>
                <a:ea typeface="Tahoma" panose="020B0604030504040204" pitchFamily="34" charset="0"/>
                <a:cs typeface="Tahoma" panose="020B0604030504040204" pitchFamily="34" charset="0"/>
              </a:rPr>
              <a:t>• ostjale on kuulutatud pankrot ja on teada, et puudub võimalus nõude tasumiseks;</a:t>
            </a:r>
          </a:p>
          <a:p>
            <a:pPr marL="0" indent="0" algn="just">
              <a:lnSpc>
                <a:spcPct val="150000"/>
              </a:lnSpc>
              <a:buNone/>
            </a:pPr>
            <a:r>
              <a:rPr lang="et-EE" sz="2000" dirty="0">
                <a:effectLst/>
                <a:latin typeface="Tahoma" panose="020B0604030504040204" pitchFamily="34" charset="0"/>
                <a:ea typeface="Tahoma" panose="020B0604030504040204" pitchFamily="34" charset="0"/>
                <a:cs typeface="Tahoma" panose="020B0604030504040204" pitchFamily="34" charset="0"/>
              </a:rPr>
              <a:t>• inventuuri käigus selgub, et ostja on juba likvideeritud;</a:t>
            </a:r>
          </a:p>
          <a:p>
            <a:pPr marL="0" indent="0" algn="just">
              <a:lnSpc>
                <a:spcPct val="150000"/>
              </a:lnSpc>
              <a:buNone/>
            </a:pPr>
            <a:r>
              <a:rPr lang="et-EE" sz="2000" dirty="0">
                <a:effectLst/>
                <a:latin typeface="Tahoma" panose="020B0604030504040204" pitchFamily="34" charset="0"/>
                <a:ea typeface="Tahoma" panose="020B0604030504040204" pitchFamily="34" charset="0"/>
                <a:cs typeface="Tahoma" panose="020B0604030504040204" pitchFamily="34" charset="0"/>
              </a:rPr>
              <a:t>• ostjale on kuulutatud pankrot, nõue tunnistatakse osaliselt lootusetuks, sest osaliselt on luutust saada nõue tasutuks.</a:t>
            </a:r>
          </a:p>
          <a:p>
            <a:pPr marL="0" indent="0" algn="just">
              <a:lnSpc>
                <a:spcPct val="150000"/>
              </a:lnSpc>
              <a:buNone/>
            </a:pPr>
            <a:r>
              <a:rPr lang="et-EE" sz="2000" b="1" dirty="0">
                <a:effectLst/>
                <a:latin typeface="Tahoma" panose="020B0604030504040204" pitchFamily="34" charset="0"/>
                <a:ea typeface="Tahoma" panose="020B0604030504040204" pitchFamily="34" charset="0"/>
                <a:cs typeface="Tahoma" panose="020B0604030504040204" pitchFamily="34" charset="0"/>
              </a:rPr>
              <a:t>Lootusetu nõue kantakse bilansist maha</a:t>
            </a:r>
            <a:endParaRPr lang="et-EE" sz="2000" dirty="0">
              <a:effectLst/>
              <a:latin typeface="Tahoma" panose="020B0604030504040204" pitchFamily="34" charset="0"/>
              <a:ea typeface="Tahoma" panose="020B0604030504040204" pitchFamily="34" charset="0"/>
              <a:cs typeface="Tahoma" panose="020B0604030504040204" pitchFamily="34" charset="0"/>
            </a:endParaRPr>
          </a:p>
          <a:p>
            <a:pPr indent="0" algn="just">
              <a:lnSpc>
                <a:spcPct val="150000"/>
              </a:lnSpc>
              <a:buNone/>
            </a:pPr>
            <a:r>
              <a:rPr lang="et-EE" sz="2000" dirty="0">
                <a:effectLst/>
                <a:latin typeface="Tahoma" panose="020B0604030504040204" pitchFamily="34" charset="0"/>
                <a:ea typeface="Tahoma" panose="020B0604030504040204" pitchFamily="34" charset="0"/>
                <a:cs typeface="Tahoma" panose="020B0604030504040204" pitchFamily="34" charset="0"/>
              </a:rPr>
              <a:t>D: ebatõenäoliselt laekuvad nõuded</a:t>
            </a:r>
          </a:p>
          <a:p>
            <a:pPr indent="0" algn="just">
              <a:lnSpc>
                <a:spcPct val="150000"/>
              </a:lnSpc>
              <a:buNone/>
            </a:pPr>
            <a:r>
              <a:rPr lang="et-EE" sz="2000" dirty="0">
                <a:effectLst/>
                <a:latin typeface="Tahoma" panose="020B0604030504040204" pitchFamily="34" charset="0"/>
                <a:ea typeface="Tahoma" panose="020B0604030504040204" pitchFamily="34" charset="0"/>
                <a:cs typeface="Tahoma" panose="020B0604030504040204" pitchFamily="34" charset="0"/>
              </a:rPr>
              <a:t>K: ostjate laekumata arved</a:t>
            </a:r>
          </a:p>
          <a:p>
            <a:endParaRPr lang="et-EE" dirty="0"/>
          </a:p>
        </p:txBody>
      </p:sp>
    </p:spTree>
    <p:extLst>
      <p:ext uri="{BB962C8B-B14F-4D97-AF65-F5344CB8AC3E}">
        <p14:creationId xmlns:p14="http://schemas.microsoft.com/office/powerpoint/2010/main" val="372414330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C1830F17-820B-9BE4-B850-96DEA6D26B2F}"/>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Sisu kohatäide 2">
            <a:extLst>
              <a:ext uri="{FF2B5EF4-FFF2-40B4-BE49-F238E27FC236}">
                <a16:creationId xmlns:a16="http://schemas.microsoft.com/office/drawing/2014/main" id="{5BF6F4F6-BCC9-37D6-3BB3-33A0176D3BEF}"/>
              </a:ext>
            </a:extLst>
          </p:cNvPr>
          <p:cNvSpPr>
            <a:spLocks noGrp="1"/>
          </p:cNvSpPr>
          <p:nvPr>
            <p:ph idx="1"/>
          </p:nvPr>
        </p:nvSpPr>
        <p:spPr/>
        <p:txBody>
          <a:bodyPr/>
          <a:lstStyle/>
          <a:p>
            <a:pPr marL="0" indent="0" algn="just">
              <a:lnSpc>
                <a:spcPct val="150000"/>
              </a:lnSpc>
              <a:buNone/>
            </a:pPr>
            <a:endParaRPr lang="et-EE" sz="2000" dirty="0">
              <a:effectLst/>
              <a:latin typeface="Tahoma" panose="020B0604030504040204" pitchFamily="34" charset="0"/>
              <a:ea typeface="Tahoma" panose="020B0604030504040204" pitchFamily="34" charset="0"/>
              <a:cs typeface="Tahoma" panose="020B0604030504040204" pitchFamily="34" charset="0"/>
            </a:endParaRPr>
          </a:p>
          <a:p>
            <a:pPr marL="0" indent="0" algn="just">
              <a:lnSpc>
                <a:spcPct val="150000"/>
              </a:lnSpc>
              <a:buNone/>
            </a:pPr>
            <a:r>
              <a:rPr lang="et-EE" sz="2000" dirty="0">
                <a:effectLst/>
                <a:latin typeface="Tahoma" panose="020B0604030504040204" pitchFamily="34" charset="0"/>
                <a:ea typeface="Tahoma" panose="020B0604030504040204" pitchFamily="34" charset="0"/>
                <a:cs typeface="Tahoma" panose="020B0604030504040204" pitchFamily="34" charset="0"/>
              </a:rPr>
              <a:t>• Maksumaksja peab dokumentaalselt tõestama, et ta on iseseisvalt ostjalt laekumata arvete tasumist nõudnud või alustanud nende sissenõudmist</a:t>
            </a:r>
          </a:p>
          <a:p>
            <a:pPr marL="0" indent="0" algn="just">
              <a:lnSpc>
                <a:spcPct val="150000"/>
              </a:lnSpc>
              <a:buNone/>
            </a:pPr>
            <a:r>
              <a:rPr lang="et-EE" sz="2000" dirty="0">
                <a:effectLst/>
                <a:latin typeface="Tahoma" panose="020B0604030504040204" pitchFamily="34" charset="0"/>
                <a:ea typeface="Tahoma" panose="020B0604030504040204" pitchFamily="34" charset="0"/>
                <a:cs typeface="Tahoma" panose="020B0604030504040204" pitchFamily="34" charset="0"/>
              </a:rPr>
              <a:t>• Kui puuduvad dokumentaalsed tõestused, siis tuleb nõue deklareerida summana, mille kohta puudub nõuetele vastav algdokument</a:t>
            </a:r>
          </a:p>
          <a:p>
            <a:pPr marL="0" indent="0" algn="just">
              <a:lnSpc>
                <a:spcPct val="150000"/>
              </a:lnSpc>
              <a:buNone/>
            </a:pPr>
            <a:r>
              <a:rPr lang="et-EE" sz="2000" dirty="0">
                <a:effectLst/>
                <a:latin typeface="Tahoma" panose="020B0604030504040204" pitchFamily="34" charset="0"/>
                <a:ea typeface="Tahoma" panose="020B0604030504040204" pitchFamily="34" charset="0"/>
                <a:cs typeface="Tahoma" panose="020B0604030504040204" pitchFamily="34" charset="0"/>
              </a:rPr>
              <a:t>• Selline kulu kuulub maksustamisele TM määraga 20/80 nõude summast.</a:t>
            </a:r>
          </a:p>
          <a:p>
            <a:pPr marL="0" indent="0">
              <a:buNone/>
            </a:pP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Kui äriühing loobub nõudest töötaja või temaga võrdsustatud isiku vastu, on tegemist </a:t>
            </a:r>
            <a:r>
              <a:rPr lang="et-EE" sz="20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erisoodustusega </a:t>
            </a: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ning tasuda tuleb nii erisoodustuse﻿ tulumaks kui ka sotsiaalmaks.</a:t>
            </a:r>
            <a:endParaRPr lang="et-EE" sz="2000" dirty="0">
              <a:effectLst/>
              <a:latin typeface="Tahoma" panose="020B0604030504040204" pitchFamily="34" charset="0"/>
              <a:ea typeface="Tahoma" panose="020B0604030504040204" pitchFamily="34" charset="0"/>
              <a:cs typeface="Tahoma" panose="020B0604030504040204" pitchFamily="34" charset="0"/>
            </a:endParaRPr>
          </a:p>
          <a:p>
            <a:endParaRPr lang="et-EE" dirty="0"/>
          </a:p>
        </p:txBody>
      </p:sp>
    </p:spTree>
    <p:extLst>
      <p:ext uri="{BB962C8B-B14F-4D97-AF65-F5344CB8AC3E}">
        <p14:creationId xmlns:p14="http://schemas.microsoft.com/office/powerpoint/2010/main" val="334759226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9F421D97-4302-D9A5-CADA-80ED6D9EFFE9}"/>
              </a:ext>
            </a:extLst>
          </p:cNvPr>
          <p:cNvSpPr>
            <a:spLocks noGrp="1"/>
          </p:cNvSpPr>
          <p:nvPr>
            <p:ph type="title"/>
          </p:nvPr>
        </p:nvSpPr>
        <p:spPr/>
        <p:txBody>
          <a:bodyPr>
            <a:normAutofit fontScale="90000"/>
          </a:bodyPr>
          <a:lstStyle/>
          <a:p>
            <a:br>
              <a:rPr lang="et-EE" sz="1800" b="1" dirty="0">
                <a:solidFill>
                  <a:srgbClr val="000000"/>
                </a:solidFill>
                <a:effectLst/>
                <a:latin typeface="Times New Roman" panose="02020603050405020304" pitchFamily="18" charset="0"/>
                <a:ea typeface="Times New Roman" panose="02020603050405020304" pitchFamily="18" charset="0"/>
              </a:rPr>
            </a:br>
            <a:br>
              <a:rPr lang="et-EE" sz="1800" b="1" dirty="0">
                <a:solidFill>
                  <a:srgbClr val="000000"/>
                </a:solidFill>
                <a:effectLst/>
                <a:latin typeface="Times New Roman" panose="02020603050405020304" pitchFamily="18" charset="0"/>
                <a:ea typeface="Times New Roman" panose="02020603050405020304" pitchFamily="18" charset="0"/>
              </a:rPr>
            </a:br>
            <a:br>
              <a:rPr lang="et-EE" sz="1800" b="1" dirty="0">
                <a:solidFill>
                  <a:srgbClr val="000000"/>
                </a:solidFill>
                <a:effectLst/>
                <a:latin typeface="Times New Roman" panose="02020603050405020304" pitchFamily="18" charset="0"/>
                <a:ea typeface="Times New Roman" panose="02020603050405020304" pitchFamily="18" charset="0"/>
              </a:rPr>
            </a:br>
            <a:br>
              <a:rPr lang="et-EE" sz="1800" b="1" dirty="0">
                <a:solidFill>
                  <a:srgbClr val="000000"/>
                </a:solidFill>
                <a:effectLst/>
                <a:latin typeface="Times New Roman" panose="02020603050405020304" pitchFamily="18" charset="0"/>
                <a:ea typeface="Times New Roman" panose="02020603050405020304" pitchFamily="18" charset="0"/>
              </a:rPr>
            </a:br>
            <a:br>
              <a:rPr lang="et-EE" sz="1800" b="1" dirty="0">
                <a:solidFill>
                  <a:srgbClr val="000000"/>
                </a:solidFill>
                <a:effectLst/>
                <a:latin typeface="Times New Roman" panose="02020603050405020304" pitchFamily="18" charset="0"/>
                <a:ea typeface="Times New Roman" panose="02020603050405020304" pitchFamily="18" charset="0"/>
              </a:rPr>
            </a:br>
            <a:r>
              <a:rPr lang="et-EE" sz="27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Maksukohustuse vähendamine lootusetul võlgnevusel</a:t>
            </a:r>
            <a:br>
              <a:rPr lang="et-EE" sz="2700" dirty="0">
                <a:effectLst/>
                <a:latin typeface="Tahoma" panose="020B0604030504040204" pitchFamily="34" charset="0"/>
                <a:ea typeface="Tahoma" panose="020B0604030504040204" pitchFamily="34" charset="0"/>
                <a:cs typeface="Tahoma" panose="020B0604030504040204" pitchFamily="34" charset="0"/>
              </a:rPr>
            </a:br>
            <a:endParaRPr lang="et-EE" sz="2700" dirty="0">
              <a:latin typeface="Tahoma" panose="020B0604030504040204" pitchFamily="34" charset="0"/>
              <a:ea typeface="Tahoma" panose="020B0604030504040204" pitchFamily="34" charset="0"/>
              <a:cs typeface="Tahoma" panose="020B0604030504040204" pitchFamily="34" charset="0"/>
            </a:endParaRPr>
          </a:p>
        </p:txBody>
      </p:sp>
      <p:sp>
        <p:nvSpPr>
          <p:cNvPr id="3" name="Sisu kohatäide 2">
            <a:extLst>
              <a:ext uri="{FF2B5EF4-FFF2-40B4-BE49-F238E27FC236}">
                <a16:creationId xmlns:a16="http://schemas.microsoft.com/office/drawing/2014/main" id="{D7F7485D-05A0-17AE-AF75-3D44A87F1D74}"/>
              </a:ext>
            </a:extLst>
          </p:cNvPr>
          <p:cNvSpPr>
            <a:spLocks noGrp="1"/>
          </p:cNvSpPr>
          <p:nvPr>
            <p:ph idx="1"/>
          </p:nvPr>
        </p:nvSpPr>
        <p:spPr/>
        <p:txBody>
          <a:bodyPr/>
          <a:lstStyle/>
          <a:p>
            <a:pPr marL="0" indent="0">
              <a:buNone/>
            </a:pPr>
            <a:r>
              <a:rPr lang="et-EE" sz="2000" b="1" dirty="0">
                <a:solidFill>
                  <a:srgbClr val="000000"/>
                </a:solidFill>
                <a:effectLst/>
                <a:latin typeface="Times New Roman" panose="02020603050405020304" pitchFamily="18" charset="0"/>
                <a:ea typeface="Times New Roman" panose="02020603050405020304" pitchFamily="18" charset="0"/>
              </a:rPr>
              <a:t>Alates 1. jaanuarist 2022 antakse maksukohustuslasele võimalus kindlate tingimuste täitmise korral vähendada oma käibemaksukohustust seoses lootusetu võlgnevusega.</a:t>
            </a:r>
            <a:endParaRPr lang="et-EE" sz="2000" dirty="0">
              <a:effectLst/>
              <a:latin typeface="Times New Roman" panose="02020603050405020304" pitchFamily="18" charset="0"/>
              <a:ea typeface="Times New Roman" panose="02020603050405020304" pitchFamily="18" charset="0"/>
            </a:endParaRPr>
          </a:p>
          <a:p>
            <a:pPr marL="0" indent="0" algn="just">
              <a:lnSpc>
                <a:spcPct val="150000"/>
              </a:lnSpc>
              <a:buNone/>
            </a:pPr>
            <a:r>
              <a:rPr lang="et-EE" sz="2000" dirty="0">
                <a:solidFill>
                  <a:srgbClr val="000000"/>
                </a:solidFill>
                <a:effectLst/>
                <a:latin typeface="Times New Roman" panose="02020603050405020304" pitchFamily="18" charset="0"/>
                <a:ea typeface="Times New Roman" panose="02020603050405020304" pitchFamily="18" charset="0"/>
              </a:rPr>
              <a:t>Alates sellest kuupäevast saab </a:t>
            </a:r>
            <a:r>
              <a:rPr lang="et-EE" sz="2000" b="1" dirty="0">
                <a:solidFill>
                  <a:srgbClr val="000000"/>
                </a:solidFill>
                <a:effectLst/>
                <a:latin typeface="Times New Roman" panose="02020603050405020304" pitchFamily="18" charset="0"/>
                <a:ea typeface="Times New Roman" panose="02020603050405020304" pitchFamily="18" charset="0"/>
              </a:rPr>
              <a:t>maksukohustuslane vähendada oma käibemaksukohustust järgmiste asjaolude esinemisel:</a:t>
            </a:r>
            <a:endParaRPr lang="et-EE" sz="20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mj-lt"/>
              <a:buAutoNum type="arabicPeriod"/>
              <a:tabLst>
                <a:tab pos="457200" algn="l"/>
              </a:tabLst>
            </a:pPr>
            <a:r>
              <a:rPr lang="et-EE" sz="2000" dirty="0">
                <a:solidFill>
                  <a:srgbClr val="000000"/>
                </a:solidFill>
                <a:effectLst/>
                <a:latin typeface="Times New Roman" panose="02020603050405020304" pitchFamily="18" charset="0"/>
                <a:ea typeface="Times New Roman" panose="02020603050405020304" pitchFamily="18" charset="0"/>
              </a:rPr>
              <a:t>võõrandatud kauba või osutatud teenuse eest on väljastatud arve vastavalt </a:t>
            </a:r>
            <a:r>
              <a:rPr lang="et-EE" sz="2000" u="sng" dirty="0">
                <a:solidFill>
                  <a:srgbClr val="000000"/>
                </a:solidFill>
                <a:effectLst/>
                <a:latin typeface="Times New Roman" panose="02020603050405020304" pitchFamily="18" charset="0"/>
                <a:ea typeface="Times New Roman" panose="02020603050405020304" pitchFamily="18" charset="0"/>
                <a:hlinkClick r:id="rId2"/>
              </a:rPr>
              <a:t>käibemaksuseaduse §-le 37 </a:t>
            </a:r>
            <a:r>
              <a:rPr lang="et-EE" sz="2000" dirty="0">
                <a:solidFill>
                  <a:srgbClr val="000000"/>
                </a:solidFill>
                <a:effectLst/>
                <a:latin typeface="Times New Roman" panose="02020603050405020304" pitchFamily="18" charset="0"/>
                <a:ea typeface="Times New Roman" panose="02020603050405020304" pitchFamily="18" charset="0"/>
              </a:rPr>
              <a:t>;</a:t>
            </a:r>
            <a:endParaRPr lang="et-EE" sz="20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mj-lt"/>
              <a:buAutoNum type="arabicPeriod"/>
              <a:tabLst>
                <a:tab pos="457200" algn="l"/>
              </a:tabLst>
            </a:pP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käibemaksusumma on tehingult arvutatud ja kajastatud tehingu maksustamisperioodi käibedeklaratsioonil;</a:t>
            </a:r>
          </a:p>
          <a:p>
            <a:pPr marL="342900" indent="-342900" algn="just">
              <a:lnSpc>
                <a:spcPct val="150000"/>
              </a:lnSpc>
              <a:buFont typeface="+mj-lt"/>
              <a:buAutoNum type="arabicPeriod"/>
              <a:tabLst>
                <a:tab pos="457200" algn="l"/>
              </a:tabLst>
            </a:pP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nõuet pole võõrandatud;</a:t>
            </a:r>
          </a:p>
          <a:p>
            <a:pPr marL="342900" lvl="0" indent="-342900" algn="just">
              <a:lnSpc>
                <a:spcPct val="150000"/>
              </a:lnSpc>
              <a:buFont typeface="+mj-lt"/>
              <a:buAutoNum type="arabicPeriod"/>
              <a:tabLst>
                <a:tab pos="457200" algn="l"/>
              </a:tabLst>
            </a:pPr>
            <a:endParaRPr lang="et-EE" sz="2000" dirty="0">
              <a:solidFill>
                <a:srgbClr val="000000"/>
              </a:solidFill>
              <a:effectLst/>
              <a:latin typeface="Times New Roman" panose="02020603050405020304" pitchFamily="18" charset="0"/>
              <a:ea typeface="Times New Roman" panose="02020603050405020304" pitchFamily="18" charset="0"/>
            </a:endParaRPr>
          </a:p>
          <a:p>
            <a:endParaRPr lang="et-EE" dirty="0"/>
          </a:p>
        </p:txBody>
      </p:sp>
    </p:spTree>
    <p:extLst>
      <p:ext uri="{BB962C8B-B14F-4D97-AF65-F5344CB8AC3E}">
        <p14:creationId xmlns:p14="http://schemas.microsoft.com/office/powerpoint/2010/main" val="84183307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16FF4DE-A474-27A9-C28D-57565D4A406C}"/>
              </a:ext>
            </a:extLst>
          </p:cNvPr>
          <p:cNvSpPr>
            <a:spLocks noGrp="1"/>
          </p:cNvSpPr>
          <p:nvPr>
            <p:ph type="title"/>
          </p:nvPr>
        </p:nvSpPr>
        <p:spPr/>
        <p:txBody>
          <a:bodyPr>
            <a:normAutofit/>
          </a:bodyPr>
          <a:lstStyle/>
          <a:p>
            <a:br>
              <a:rPr lang="et-EE" sz="2400" dirty="0">
                <a:latin typeface="Tahoma" panose="020B0604030504040204" pitchFamily="34" charset="0"/>
                <a:ea typeface="Tahoma" panose="020B0604030504040204" pitchFamily="34" charset="0"/>
                <a:cs typeface="Tahoma" panose="020B0604030504040204" pitchFamily="34" charset="0"/>
              </a:rPr>
            </a:br>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Sisu kohatäide 2">
            <a:extLst>
              <a:ext uri="{FF2B5EF4-FFF2-40B4-BE49-F238E27FC236}">
                <a16:creationId xmlns:a16="http://schemas.microsoft.com/office/drawing/2014/main" id="{8E7BB3F8-E3BF-6E0E-6317-85034785712F}"/>
              </a:ext>
            </a:extLst>
          </p:cNvPr>
          <p:cNvSpPr>
            <a:spLocks noGrp="1"/>
          </p:cNvSpPr>
          <p:nvPr>
            <p:ph idx="1"/>
          </p:nvPr>
        </p:nvSpPr>
        <p:spPr/>
        <p:txBody>
          <a:bodyPr>
            <a:normAutofit lnSpcReduction="10000"/>
          </a:bodyPr>
          <a:lstStyle/>
          <a:p>
            <a:pPr marL="0" lvl="0" indent="0" algn="just">
              <a:lnSpc>
                <a:spcPct val="150000"/>
              </a:lnSpc>
              <a:buNone/>
              <a:tabLst>
                <a:tab pos="457200" algn="l"/>
              </a:tabLst>
            </a:pPr>
            <a:r>
              <a:rPr lang="et-EE" sz="1800" b="1" dirty="0">
                <a:solidFill>
                  <a:srgbClr val="000000"/>
                </a:solidFill>
                <a:effectLst/>
                <a:latin typeface="Times New Roman" panose="02020603050405020304" pitchFamily="18" charset="0"/>
                <a:ea typeface="Times New Roman" panose="02020603050405020304" pitchFamily="18" charset="0"/>
              </a:rPr>
              <a:t>4</a:t>
            </a:r>
            <a:r>
              <a:rPr lang="et-EE" sz="2000" b="1" dirty="0">
                <a:solidFill>
                  <a:srgbClr val="000000"/>
                </a:solidFill>
                <a:effectLst/>
                <a:latin typeface="Times New Roman" panose="02020603050405020304" pitchFamily="18" charset="0"/>
                <a:ea typeface="Times New Roman" panose="02020603050405020304" pitchFamily="18" charset="0"/>
              </a:rPr>
              <a:t>. arve tasumise tähtpäevast on möödunud vähemalt 12 kuud</a:t>
            </a:r>
            <a:r>
              <a:rPr lang="et-EE" sz="2000" dirty="0">
                <a:solidFill>
                  <a:srgbClr val="000000"/>
                </a:solidFill>
                <a:effectLst/>
                <a:latin typeface="Times New Roman" panose="02020603050405020304" pitchFamily="18" charset="0"/>
                <a:ea typeface="Times New Roman" panose="02020603050405020304" pitchFamily="18" charset="0"/>
              </a:rPr>
              <a:t>, kuid mitte rohkem kui kolm aastat, välja arvatud punktis 6 nimetatud juhul;</a:t>
            </a:r>
          </a:p>
          <a:p>
            <a:pPr marL="0" lvl="0" indent="0" algn="just">
              <a:lnSpc>
                <a:spcPct val="150000"/>
              </a:lnSpc>
              <a:buNone/>
              <a:tabLst>
                <a:tab pos="457200" algn="l"/>
              </a:tabLst>
            </a:pPr>
            <a:r>
              <a:rPr lang="et-EE" sz="2000" dirty="0">
                <a:solidFill>
                  <a:srgbClr val="000000"/>
                </a:solidFill>
                <a:effectLst/>
                <a:latin typeface="Times New Roman" panose="02020603050405020304" pitchFamily="18" charset="0"/>
                <a:ea typeface="Times New Roman" panose="02020603050405020304" pitchFamily="18" charset="0"/>
              </a:rPr>
              <a:t>5. nõue on raamatupidamises maha kantud, kuna nõuet ei ole olnud võimalik koguda, vaatamata maksukohustuslase püüdlustele teha kõik endast olenev nõude kogumiseks, või selle tagasinõudmiseks tehtavad kulutused ületavad hinnanguliselt laekumisest saada olevat tulu (</a:t>
            </a:r>
            <a:r>
              <a:rPr lang="et-EE" sz="2000" i="1" dirty="0">
                <a:solidFill>
                  <a:srgbClr val="000000"/>
                </a:solidFill>
                <a:effectLst/>
                <a:latin typeface="Times New Roman" panose="02020603050405020304" pitchFamily="18" charset="0"/>
                <a:ea typeface="Times New Roman" panose="02020603050405020304" pitchFamily="18" charset="0"/>
              </a:rPr>
              <a:t>see tähendab – nõue on bilansist eemaldatud</a:t>
            </a:r>
            <a:r>
              <a:rPr lang="et-EE" sz="2000" dirty="0">
                <a:solidFill>
                  <a:srgbClr val="000000"/>
                </a:solidFill>
                <a:effectLst/>
                <a:latin typeface="Times New Roman" panose="02020603050405020304" pitchFamily="18" charset="0"/>
                <a:ea typeface="Times New Roman" panose="02020603050405020304" pitchFamily="18" charset="0"/>
              </a:rPr>
              <a:t>);</a:t>
            </a:r>
          </a:p>
          <a:p>
            <a:pPr marL="0" lvl="0" indent="0" algn="just">
              <a:lnSpc>
                <a:spcPct val="150000"/>
              </a:lnSpc>
              <a:buNone/>
              <a:tabLst>
                <a:tab pos="457200" algn="l"/>
              </a:tabLst>
            </a:pPr>
            <a:r>
              <a:rPr lang="et-EE" sz="2000" dirty="0">
                <a:solidFill>
                  <a:srgbClr val="000000"/>
                </a:solidFill>
                <a:effectLst/>
                <a:latin typeface="Times New Roman" panose="02020603050405020304" pitchFamily="18" charset="0"/>
                <a:ea typeface="Times New Roman" panose="02020603050405020304" pitchFamily="18" charset="0"/>
              </a:rPr>
              <a:t>6. suurema kui 30 000-eurose käibemaksu sisaldava nõude korral on nõue tõendatud jõustunud kohtulahendiga;</a:t>
            </a:r>
          </a:p>
          <a:p>
            <a:pPr marL="0" lvl="0" indent="0" algn="just">
              <a:lnSpc>
                <a:spcPct val="150000"/>
              </a:lnSpc>
              <a:buNone/>
              <a:tabLst>
                <a:tab pos="457200" algn="l"/>
              </a:tabLst>
            </a:pPr>
            <a:r>
              <a:rPr lang="et-EE" sz="2000" dirty="0">
                <a:solidFill>
                  <a:srgbClr val="000000"/>
                </a:solidFill>
                <a:effectLst/>
                <a:latin typeface="Times New Roman" panose="02020603050405020304" pitchFamily="18" charset="0"/>
                <a:ea typeface="Times New Roman" panose="02020603050405020304" pitchFamily="18" charset="0"/>
              </a:rPr>
              <a:t>7. kauba </a:t>
            </a:r>
            <a:r>
              <a:rPr lang="et-EE" sz="2000" dirty="0" err="1">
                <a:solidFill>
                  <a:srgbClr val="000000"/>
                </a:solidFill>
                <a:effectLst/>
                <a:latin typeface="Times New Roman" panose="02020603050405020304" pitchFamily="18" charset="0"/>
                <a:ea typeface="Times New Roman" panose="02020603050405020304" pitchFamily="18" charset="0"/>
              </a:rPr>
              <a:t>soetaja</a:t>
            </a:r>
            <a:r>
              <a:rPr lang="et-EE" sz="2000" dirty="0">
                <a:solidFill>
                  <a:srgbClr val="000000"/>
                </a:solidFill>
                <a:effectLst/>
                <a:latin typeface="Times New Roman" panose="02020603050405020304" pitchFamily="18" charset="0"/>
                <a:ea typeface="Times New Roman" panose="02020603050405020304" pitchFamily="18" charset="0"/>
              </a:rPr>
              <a:t> või teenuse saaja </a:t>
            </a:r>
            <a:r>
              <a:rPr lang="et-EE" sz="2000" b="1" dirty="0">
                <a:solidFill>
                  <a:srgbClr val="000000"/>
                </a:solidFill>
                <a:effectLst/>
                <a:latin typeface="Times New Roman" panose="02020603050405020304" pitchFamily="18" charset="0"/>
                <a:ea typeface="Times New Roman" panose="02020603050405020304" pitchFamily="18" charset="0"/>
              </a:rPr>
              <a:t>ei ole seotud isik tulumaksuseaduse tähenduses</a:t>
            </a:r>
            <a:r>
              <a:rPr lang="et-EE" sz="2000" dirty="0">
                <a:solidFill>
                  <a:srgbClr val="000000"/>
                </a:solidFill>
                <a:effectLst/>
                <a:latin typeface="Times New Roman" panose="02020603050405020304" pitchFamily="18" charset="0"/>
                <a:ea typeface="Times New Roman" panose="02020603050405020304" pitchFamily="18" charset="0"/>
              </a:rPr>
              <a:t>;</a:t>
            </a:r>
          </a:p>
          <a:p>
            <a:endParaRPr lang="et-EE" dirty="0"/>
          </a:p>
        </p:txBody>
      </p:sp>
    </p:spTree>
    <p:extLst>
      <p:ext uri="{BB962C8B-B14F-4D97-AF65-F5344CB8AC3E}">
        <p14:creationId xmlns:p14="http://schemas.microsoft.com/office/powerpoint/2010/main" val="338585318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D222D21-EC1B-DF14-8901-0CAE68D7119A}"/>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Sisu kohatäide 2">
            <a:extLst>
              <a:ext uri="{FF2B5EF4-FFF2-40B4-BE49-F238E27FC236}">
                <a16:creationId xmlns:a16="http://schemas.microsoft.com/office/drawing/2014/main" id="{C5023320-27AD-9787-FF93-C780B222F2DE}"/>
              </a:ext>
            </a:extLst>
          </p:cNvPr>
          <p:cNvSpPr>
            <a:spLocks noGrp="1"/>
          </p:cNvSpPr>
          <p:nvPr>
            <p:ph idx="1"/>
          </p:nvPr>
        </p:nvSpPr>
        <p:spPr/>
        <p:txBody>
          <a:bodyPr/>
          <a:lstStyle/>
          <a:p>
            <a:pPr marL="0" lvl="0" indent="0" algn="just">
              <a:lnSpc>
                <a:spcPct val="150000"/>
              </a:lnSpc>
              <a:buNone/>
              <a:tabLst>
                <a:tab pos="457200" algn="l"/>
              </a:tabLst>
            </a:pPr>
            <a:endParaRPr lang="et-EE" sz="1800" dirty="0">
              <a:solidFill>
                <a:srgbClr val="000000"/>
              </a:solidFill>
              <a:latin typeface="Times New Roman" panose="02020603050405020304" pitchFamily="18" charset="0"/>
              <a:ea typeface="Times New Roman" panose="02020603050405020304" pitchFamily="18" charset="0"/>
            </a:endParaRPr>
          </a:p>
          <a:p>
            <a:pPr marL="0" lvl="0" indent="0" algn="just">
              <a:lnSpc>
                <a:spcPct val="150000"/>
              </a:lnSpc>
              <a:buNone/>
              <a:tabLst>
                <a:tab pos="457200" algn="l"/>
              </a:tabLst>
            </a:pPr>
            <a:r>
              <a:rPr lang="et-EE" sz="1800" dirty="0">
                <a:solidFill>
                  <a:srgbClr val="000000"/>
                </a:solidFill>
                <a:effectLst/>
                <a:latin typeface="Times New Roman" panose="02020603050405020304" pitchFamily="18" charset="0"/>
                <a:ea typeface="Times New Roman" panose="02020603050405020304" pitchFamily="18" charset="0"/>
              </a:rPr>
              <a:t>8. </a:t>
            </a: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maksukohustuslane on kauba </a:t>
            </a:r>
            <a:r>
              <a:rPr lang="et-EE" sz="2000"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soetajat</a:t>
            </a: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või teenuse saajat teavitanud kirjalikult nõude raamatupidamises mahakandmisest selle mahakandmise kuul, märkides ära </a:t>
            </a:r>
            <a:r>
              <a:rPr lang="et-EE" sz="2000"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mahakantud</a:t>
            </a: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nõudega seotud käibemaksusumma.</a:t>
            </a:r>
          </a:p>
          <a:p>
            <a:endParaRPr lang="et-EE" sz="2000" b="1"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r>
              <a:rPr lang="et-EE" sz="20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Kui kõik need tingimused on täidetud</a:t>
            </a: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t-EE" sz="20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saab müüja oma käibemaksukohustust tasumata summa ulatuses vähendada maksustamisperioodil, mil nõue raamatupidamisarvestuses maha kantakse (bilansist eemaldatakse). Käibemaksukohustuse vähendamise õigus on</a:t>
            </a: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vaid juhul, kui tehing on vormistatud käibemaksuseaduses sätestatud nõudeid järgides. </a:t>
            </a:r>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6777591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B0A8D-E7FF-4CA2-B509-88DD6B15E912}"/>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Kohustiste arvestus</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4BE535D8-944E-4942-B7A8-7C52CFAC24AC}"/>
              </a:ext>
            </a:extLst>
          </p:cNvPr>
          <p:cNvSpPr>
            <a:spLocks noGrp="1"/>
          </p:cNvSpPr>
          <p:nvPr>
            <p:ph idx="1"/>
          </p:nvPr>
        </p:nvSpPr>
        <p:spPr/>
        <p:txBody>
          <a:bodyPr>
            <a:normAutofit fontScale="92500" lnSpcReduction="10000"/>
          </a:bodyPr>
          <a:lstStyle/>
          <a:p>
            <a:pPr marL="0" indent="0" fontAlgn="base">
              <a:buNone/>
            </a:pPr>
            <a:r>
              <a:rPr lang="en-US" sz="2400" b="1" dirty="0" err="1">
                <a:latin typeface="Tahoma" panose="020B0604030504040204" pitchFamily="34" charset="0"/>
                <a:ea typeface="Tahoma" panose="020B0604030504040204" pitchFamily="34" charset="0"/>
                <a:cs typeface="Tahoma" panose="020B0604030504040204" pitchFamily="34" charset="0"/>
              </a:rPr>
              <a:t>Kohust</a:t>
            </a:r>
            <a:r>
              <a:rPr lang="et-EE" sz="2400" b="1" dirty="0">
                <a:latin typeface="Tahoma" panose="020B0604030504040204" pitchFamily="34" charset="0"/>
                <a:ea typeface="Tahoma" panose="020B0604030504040204" pitchFamily="34" charset="0"/>
                <a:cs typeface="Tahoma" panose="020B0604030504040204" pitchFamily="34" charset="0"/>
              </a:rPr>
              <a:t>i</a:t>
            </a:r>
            <a:r>
              <a:rPr lang="en-US" sz="2400" b="1" dirty="0">
                <a:latin typeface="Tahoma" panose="020B0604030504040204" pitchFamily="34" charset="0"/>
                <a:ea typeface="Tahoma" panose="020B0604030504040204" pitchFamily="34" charset="0"/>
                <a:cs typeface="Tahoma" panose="020B0604030504040204" pitchFamily="34" charset="0"/>
              </a:rPr>
              <a:t>sed </a:t>
            </a:r>
            <a:r>
              <a:rPr lang="en-US" sz="2400" b="1" dirty="0" err="1">
                <a:latin typeface="Tahoma" panose="020B0604030504040204" pitchFamily="34" charset="0"/>
                <a:ea typeface="Tahoma" panose="020B0604030504040204" pitchFamily="34" charset="0"/>
                <a:cs typeface="Tahoma" panose="020B0604030504040204" pitchFamily="34" charset="0"/>
              </a:rPr>
              <a:t>jagunevad</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lühiajalisteks</a:t>
            </a:r>
            <a:r>
              <a:rPr lang="en-US" sz="2400" b="1" dirty="0">
                <a:latin typeface="Tahoma" panose="020B0604030504040204" pitchFamily="34" charset="0"/>
                <a:ea typeface="Tahoma" panose="020B0604030504040204" pitchFamily="34" charset="0"/>
                <a:cs typeface="Tahoma" panose="020B0604030504040204" pitchFamily="34" charset="0"/>
              </a:rPr>
              <a:t> ja </a:t>
            </a:r>
            <a:r>
              <a:rPr lang="en-US" sz="2400" b="1" dirty="0" err="1">
                <a:latin typeface="Tahoma" panose="020B0604030504040204" pitchFamily="34" charset="0"/>
                <a:ea typeface="Tahoma" panose="020B0604030504040204" pitchFamily="34" charset="0"/>
                <a:cs typeface="Tahoma" panose="020B0604030504040204" pitchFamily="34" charset="0"/>
              </a:rPr>
              <a:t>pikaajalisteks</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kohust</a:t>
            </a:r>
            <a:r>
              <a:rPr lang="et-EE" sz="2400" b="1" dirty="0">
                <a:latin typeface="Tahoma" panose="020B0604030504040204" pitchFamily="34" charset="0"/>
                <a:ea typeface="Tahoma" panose="020B0604030504040204" pitchFamily="34" charset="0"/>
                <a:cs typeface="Tahoma" panose="020B0604030504040204" pitchFamily="34" charset="0"/>
              </a:rPr>
              <a:t>i</a:t>
            </a:r>
            <a:r>
              <a:rPr lang="en-US" sz="2400" b="1" dirty="0" err="1">
                <a:latin typeface="Tahoma" panose="020B0604030504040204" pitchFamily="34" charset="0"/>
                <a:ea typeface="Tahoma" panose="020B0604030504040204" pitchFamily="34" charset="0"/>
                <a:cs typeface="Tahoma" panose="020B0604030504040204" pitchFamily="34" charset="0"/>
              </a:rPr>
              <a:t>steks</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Kõik</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kohust</a:t>
            </a:r>
            <a:r>
              <a:rPr lang="et-EE" sz="2400" dirty="0">
                <a:latin typeface="Tahoma" panose="020B0604030504040204" pitchFamily="34" charset="0"/>
                <a:ea typeface="Tahoma" panose="020B0604030504040204" pitchFamily="34" charset="0"/>
                <a:cs typeface="Tahoma" panose="020B0604030504040204" pitchFamily="34" charset="0"/>
              </a:rPr>
              <a:t>i</a:t>
            </a:r>
            <a:r>
              <a:rPr lang="en-US" sz="2400" dirty="0">
                <a:latin typeface="Tahoma" panose="020B0604030504040204" pitchFamily="34" charset="0"/>
                <a:ea typeface="Tahoma" panose="020B0604030504040204" pitchFamily="34" charset="0"/>
                <a:cs typeface="Tahoma" panose="020B0604030504040204" pitchFamily="34" charset="0"/>
              </a:rPr>
              <a:t>sed, </a:t>
            </a:r>
            <a:r>
              <a:rPr lang="en-US" sz="2400" dirty="0" err="1">
                <a:latin typeface="Tahoma" panose="020B0604030504040204" pitchFamily="34" charset="0"/>
                <a:ea typeface="Tahoma" panose="020B0604030504040204" pitchFamily="34" charset="0"/>
                <a:cs typeface="Tahoma" panose="020B0604030504040204" pitchFamily="34" charset="0"/>
              </a:rPr>
              <a:t>mille</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täitmise</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täht</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aeg</a:t>
            </a:r>
            <a:r>
              <a:rPr lang="en-US" sz="2400" dirty="0">
                <a:latin typeface="Tahoma" panose="020B0604030504040204" pitchFamily="34" charset="0"/>
                <a:ea typeface="Tahoma" panose="020B0604030504040204" pitchFamily="34" charset="0"/>
                <a:cs typeface="Tahoma" panose="020B0604030504040204" pitchFamily="34" charset="0"/>
              </a:rPr>
              <a:t> on 12 </a:t>
            </a:r>
            <a:r>
              <a:rPr lang="en-US" sz="2400" dirty="0" err="1">
                <a:latin typeface="Tahoma" panose="020B0604030504040204" pitchFamily="34" charset="0"/>
                <a:ea typeface="Tahoma" panose="020B0604030504040204" pitchFamily="34" charset="0"/>
                <a:cs typeface="Tahoma" panose="020B0604030504040204" pitchFamily="34" charset="0"/>
              </a:rPr>
              <a:t>kuu</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jooksul</a:t>
            </a:r>
            <a:r>
              <a:rPr lang="en-US" sz="2400" dirty="0">
                <a:latin typeface="Tahoma" panose="020B0604030504040204" pitchFamily="34" charset="0"/>
                <a:ea typeface="Tahoma" panose="020B0604030504040204" pitchFamily="34" charset="0"/>
                <a:cs typeface="Tahoma" panose="020B0604030504040204" pitchFamily="34" charset="0"/>
              </a:rPr>
              <a:t>, on </a:t>
            </a:r>
            <a:r>
              <a:rPr lang="en-US" sz="2400" dirty="0" err="1">
                <a:latin typeface="Tahoma" panose="020B0604030504040204" pitchFamily="34" charset="0"/>
                <a:ea typeface="Tahoma" panose="020B0604030504040204" pitchFamily="34" charset="0"/>
                <a:cs typeface="Tahoma" panose="020B0604030504040204" pitchFamily="34" charset="0"/>
              </a:rPr>
              <a:t>lühiajalised</a:t>
            </a:r>
            <a:r>
              <a:rPr lang="en-US" sz="2400" dirty="0">
                <a:latin typeface="Tahoma" panose="020B0604030504040204" pitchFamily="34" charset="0"/>
                <a:ea typeface="Tahoma" panose="020B0604030504040204" pitchFamily="34" charset="0"/>
                <a:cs typeface="Tahoma" panose="020B0604030504040204" pitchFamily="34" charset="0"/>
              </a:rPr>
              <a:t> ja need, </a:t>
            </a:r>
            <a:r>
              <a:rPr lang="en-US" sz="2400" dirty="0" err="1">
                <a:latin typeface="Tahoma" panose="020B0604030504040204" pitchFamily="34" charset="0"/>
                <a:ea typeface="Tahoma" panose="020B0604030504040204" pitchFamily="34" charset="0"/>
                <a:cs typeface="Tahoma" panose="020B0604030504040204" pitchFamily="34" charset="0"/>
              </a:rPr>
              <a:t>mille</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täitmise</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tähtaeg</a:t>
            </a:r>
            <a:r>
              <a:rPr lang="en-US" sz="2400" dirty="0">
                <a:latin typeface="Tahoma" panose="020B0604030504040204" pitchFamily="34" charset="0"/>
                <a:ea typeface="Tahoma" panose="020B0604030504040204" pitchFamily="34" charset="0"/>
                <a:cs typeface="Tahoma" panose="020B0604030504040204" pitchFamily="34" charset="0"/>
              </a:rPr>
              <a:t> on </a:t>
            </a:r>
            <a:r>
              <a:rPr lang="en-US" sz="2400" dirty="0" err="1">
                <a:latin typeface="Tahoma" panose="020B0604030504040204" pitchFamily="34" charset="0"/>
                <a:ea typeface="Tahoma" panose="020B0604030504040204" pitchFamily="34" charset="0"/>
                <a:cs typeface="Tahoma" panose="020B0604030504040204" pitchFamily="34" charset="0"/>
              </a:rPr>
              <a:t>üle</a:t>
            </a:r>
            <a:r>
              <a:rPr lang="en-US" sz="2400" dirty="0">
                <a:latin typeface="Tahoma" panose="020B0604030504040204" pitchFamily="34" charset="0"/>
                <a:ea typeface="Tahoma" panose="020B0604030504040204" pitchFamily="34" charset="0"/>
                <a:cs typeface="Tahoma" panose="020B0604030504040204" pitchFamily="34" charset="0"/>
              </a:rPr>
              <a:t> 12 </a:t>
            </a:r>
            <a:r>
              <a:rPr lang="en-US" sz="2400" dirty="0" err="1">
                <a:latin typeface="Tahoma" panose="020B0604030504040204" pitchFamily="34" charset="0"/>
                <a:ea typeface="Tahoma" panose="020B0604030504040204" pitchFamily="34" charset="0"/>
                <a:cs typeface="Tahoma" panose="020B0604030504040204" pitchFamily="34" charset="0"/>
              </a:rPr>
              <a:t>kuu</a:t>
            </a:r>
            <a:r>
              <a:rPr lang="en-US" sz="2400" dirty="0">
                <a:latin typeface="Tahoma" panose="020B0604030504040204" pitchFamily="34" charset="0"/>
                <a:ea typeface="Tahoma" panose="020B0604030504040204" pitchFamily="34" charset="0"/>
                <a:cs typeface="Tahoma" panose="020B0604030504040204" pitchFamily="34" charset="0"/>
              </a:rPr>
              <a:t> on </a:t>
            </a:r>
            <a:r>
              <a:rPr lang="en-US" sz="2400" dirty="0" err="1">
                <a:latin typeface="Tahoma" panose="020B0604030504040204" pitchFamily="34" charset="0"/>
                <a:ea typeface="Tahoma" panose="020B0604030504040204" pitchFamily="34" charset="0"/>
                <a:cs typeface="Tahoma" panose="020B0604030504040204" pitchFamily="34" charset="0"/>
              </a:rPr>
              <a:t>pikaajalised</a:t>
            </a:r>
            <a:r>
              <a:rPr lang="en-US" sz="2400" dirty="0">
                <a:latin typeface="Tahoma" panose="020B0604030504040204" pitchFamily="34" charset="0"/>
                <a:ea typeface="Tahoma" panose="020B0604030504040204" pitchFamily="34" charset="0"/>
                <a:cs typeface="Tahoma" panose="020B0604030504040204" pitchFamily="34" charset="0"/>
              </a:rPr>
              <a:t>. </a:t>
            </a:r>
            <a:endParaRPr lang="et-EE" sz="2400" dirty="0">
              <a:latin typeface="Tahoma" panose="020B0604030504040204" pitchFamily="34" charset="0"/>
              <a:ea typeface="Tahoma" panose="020B0604030504040204" pitchFamily="34" charset="0"/>
              <a:cs typeface="Tahoma" panose="020B0604030504040204" pitchFamily="34" charset="0"/>
            </a:endParaRPr>
          </a:p>
          <a:p>
            <a:pPr marL="0" indent="0" fontAlgn="base">
              <a:buNone/>
            </a:pPr>
            <a:r>
              <a:rPr lang="en-US" sz="2400" b="1" dirty="0" err="1">
                <a:latin typeface="Tahoma" panose="020B0604030504040204" pitchFamily="34" charset="0"/>
                <a:ea typeface="Tahoma" panose="020B0604030504040204" pitchFamily="34" charset="0"/>
                <a:cs typeface="Tahoma" panose="020B0604030504040204" pitchFamily="34" charset="0"/>
              </a:rPr>
              <a:t>Kohust</a:t>
            </a:r>
            <a:r>
              <a:rPr lang="et-EE" sz="2400" b="1" dirty="0">
                <a:latin typeface="Tahoma" panose="020B0604030504040204" pitchFamily="34" charset="0"/>
                <a:ea typeface="Tahoma" panose="020B0604030504040204" pitchFamily="34" charset="0"/>
                <a:cs typeface="Tahoma" panose="020B0604030504040204" pitchFamily="34" charset="0"/>
              </a:rPr>
              <a:t>i</a:t>
            </a:r>
            <a:r>
              <a:rPr lang="en-US" sz="2400" b="1" dirty="0">
                <a:latin typeface="Tahoma" panose="020B0604030504040204" pitchFamily="34" charset="0"/>
                <a:ea typeface="Tahoma" panose="020B0604030504040204" pitchFamily="34" charset="0"/>
                <a:cs typeface="Tahoma" panose="020B0604030504040204" pitchFamily="34" charset="0"/>
              </a:rPr>
              <a:t>sed </a:t>
            </a:r>
            <a:r>
              <a:rPr lang="en-US" sz="2400" b="1" dirty="0" err="1">
                <a:latin typeface="Tahoma" panose="020B0604030504040204" pitchFamily="34" charset="0"/>
                <a:ea typeface="Tahoma" panose="020B0604030504040204" pitchFamily="34" charset="0"/>
                <a:cs typeface="Tahoma" panose="020B0604030504040204" pitchFamily="34" charset="0"/>
              </a:rPr>
              <a:t>jagunevad</a:t>
            </a:r>
            <a:r>
              <a:rPr lang="en-US" sz="2400" b="1" dirty="0">
                <a:latin typeface="Tahoma" panose="020B0604030504040204" pitchFamily="34" charset="0"/>
                <a:ea typeface="Tahoma" panose="020B0604030504040204" pitchFamily="34" charset="0"/>
                <a:cs typeface="Tahoma" panose="020B0604030504040204" pitchFamily="34" charset="0"/>
              </a:rPr>
              <a:t>:</a:t>
            </a:r>
          </a:p>
          <a:p>
            <a:pPr marL="0" indent="0" fontAlgn="base">
              <a:buNone/>
            </a:pP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võlakohustused</a:t>
            </a:r>
            <a:br>
              <a:rPr lang="en-US" sz="2400" dirty="0">
                <a:latin typeface="Tahoma" panose="020B0604030504040204" pitchFamily="34" charset="0"/>
                <a:ea typeface="Tahoma" panose="020B0604030504040204" pitchFamily="34" charset="0"/>
                <a:cs typeface="Tahoma" panose="020B0604030504040204" pitchFamily="34" charset="0"/>
              </a:rPr>
            </a:b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ostjate</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ettemaksed</a:t>
            </a:r>
            <a:br>
              <a:rPr lang="en-US" sz="2400" dirty="0">
                <a:latin typeface="Tahoma" panose="020B0604030504040204" pitchFamily="34" charset="0"/>
                <a:ea typeface="Tahoma" panose="020B0604030504040204" pitchFamily="34" charset="0"/>
                <a:cs typeface="Tahoma" panose="020B0604030504040204" pitchFamily="34" charset="0"/>
              </a:rPr>
            </a:b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võlad</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tarnijatele</a:t>
            </a:r>
            <a:br>
              <a:rPr lang="en-US" sz="2400" dirty="0">
                <a:latin typeface="Tahoma" panose="020B0604030504040204" pitchFamily="34" charset="0"/>
                <a:ea typeface="Tahoma" panose="020B0604030504040204" pitchFamily="34" charset="0"/>
                <a:cs typeface="Tahoma" panose="020B0604030504040204" pitchFamily="34" charset="0"/>
              </a:rPr>
            </a:b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muud</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võlad</a:t>
            </a:r>
            <a:br>
              <a:rPr lang="en-US" sz="2400" dirty="0">
                <a:latin typeface="Tahoma" panose="020B0604030504040204" pitchFamily="34" charset="0"/>
                <a:ea typeface="Tahoma" panose="020B0604030504040204" pitchFamily="34" charset="0"/>
                <a:cs typeface="Tahoma" panose="020B0604030504040204" pitchFamily="34" charset="0"/>
              </a:rPr>
            </a:b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maksuvõlad</a:t>
            </a:r>
            <a:br>
              <a:rPr lang="en-US" sz="2400" dirty="0">
                <a:latin typeface="Tahoma" panose="020B0604030504040204" pitchFamily="34" charset="0"/>
                <a:ea typeface="Tahoma" panose="020B0604030504040204" pitchFamily="34" charset="0"/>
                <a:cs typeface="Tahoma" panose="020B0604030504040204" pitchFamily="34" charset="0"/>
              </a:rPr>
            </a:b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viitvõlad</a:t>
            </a:r>
            <a:br>
              <a:rPr lang="en-US" sz="2400" dirty="0">
                <a:latin typeface="Tahoma" panose="020B0604030504040204" pitchFamily="34" charset="0"/>
                <a:ea typeface="Tahoma" panose="020B0604030504040204" pitchFamily="34" charset="0"/>
                <a:cs typeface="Tahoma" panose="020B0604030504040204" pitchFamily="34" charset="0"/>
              </a:rPr>
            </a:b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muud</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ettemakstud</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tulud</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indent="0" fontAlgn="base">
              <a:buNone/>
            </a:pPr>
            <a:r>
              <a:rPr lang="en-US" sz="2400" dirty="0" err="1">
                <a:latin typeface="Tahoma" panose="020B0604030504040204" pitchFamily="34" charset="0"/>
                <a:ea typeface="Tahoma" panose="020B0604030504040204" pitchFamily="34" charset="0"/>
                <a:cs typeface="Tahoma" panose="020B0604030504040204" pitchFamily="34" charset="0"/>
              </a:rPr>
              <a:t>Võlakohust</a:t>
            </a:r>
            <a:r>
              <a:rPr lang="et-EE" sz="2400" dirty="0">
                <a:latin typeface="Tahoma" panose="020B0604030504040204" pitchFamily="34" charset="0"/>
                <a:ea typeface="Tahoma" panose="020B0604030504040204" pitchFamily="34" charset="0"/>
                <a:cs typeface="Tahoma" panose="020B0604030504040204" pitchFamily="34" charset="0"/>
              </a:rPr>
              <a:t>i</a:t>
            </a:r>
            <a:r>
              <a:rPr lang="en-US" sz="2400" dirty="0">
                <a:latin typeface="Tahoma" panose="020B0604030504040204" pitchFamily="34" charset="0"/>
                <a:ea typeface="Tahoma" panose="020B0604030504040204" pitchFamily="34" charset="0"/>
                <a:cs typeface="Tahoma" panose="020B0604030504040204" pitchFamily="34" charset="0"/>
              </a:rPr>
              <a:t>sed </a:t>
            </a:r>
            <a:r>
              <a:rPr lang="en-US" sz="2400" dirty="0" err="1">
                <a:latin typeface="Tahoma" panose="020B0604030504040204" pitchFamily="34" charset="0"/>
                <a:ea typeface="Tahoma" panose="020B0604030504040204" pitchFamily="34" charset="0"/>
                <a:cs typeface="Tahoma" panose="020B0604030504040204" pitchFamily="34" charset="0"/>
              </a:rPr>
              <a:t>jagunevad</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laenudeks</a:t>
            </a:r>
            <a:r>
              <a:rPr lang="en-US" sz="2400" dirty="0">
                <a:latin typeface="Tahoma" panose="020B0604030504040204" pitchFamily="34" charset="0"/>
                <a:ea typeface="Tahoma" panose="020B0604030504040204" pitchFamily="34" charset="0"/>
                <a:cs typeface="Tahoma" panose="020B0604030504040204" pitchFamily="34" charset="0"/>
              </a:rPr>
              <a:t> ja </a:t>
            </a:r>
            <a:r>
              <a:rPr lang="en-US" sz="2400" dirty="0" err="1">
                <a:latin typeface="Tahoma" panose="020B0604030504040204" pitchFamily="34" charset="0"/>
                <a:ea typeface="Tahoma" panose="020B0604030504040204" pitchFamily="34" charset="0"/>
                <a:cs typeface="Tahoma" panose="020B0604030504040204" pitchFamily="34" charset="0"/>
              </a:rPr>
              <a:t>kapitalirendi</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kohustusteks</a:t>
            </a:r>
            <a:r>
              <a:rPr lang="en-US" sz="2400" dirty="0">
                <a:latin typeface="Tahoma" panose="020B0604030504040204" pitchFamily="34" charset="0"/>
                <a:ea typeface="Tahoma" panose="020B0604030504040204" pitchFamily="34" charset="0"/>
                <a:cs typeface="Tahoma" panose="020B0604030504040204" pitchFamily="34" charset="0"/>
              </a:rPr>
              <a:t> ja </a:t>
            </a:r>
            <a:r>
              <a:rPr lang="en-US" sz="2400" dirty="0" err="1">
                <a:latin typeface="Tahoma" panose="020B0604030504040204" pitchFamily="34" charset="0"/>
                <a:ea typeface="Tahoma" panose="020B0604030504040204" pitchFamily="34" charset="0"/>
                <a:cs typeface="Tahoma" panose="020B0604030504040204" pitchFamily="34" charset="0"/>
              </a:rPr>
              <a:t>muudeks</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võlakohust</a:t>
            </a:r>
            <a:r>
              <a:rPr lang="et-EE" sz="2400" dirty="0">
                <a:latin typeface="Tahoma" panose="020B0604030504040204" pitchFamily="34" charset="0"/>
                <a:ea typeface="Tahoma" panose="020B0604030504040204" pitchFamily="34" charset="0"/>
                <a:cs typeface="Tahoma" panose="020B0604030504040204" pitchFamily="34" charset="0"/>
              </a:rPr>
              <a:t>i</a:t>
            </a:r>
            <a:r>
              <a:rPr lang="en-US" sz="2400" dirty="0" err="1">
                <a:latin typeface="Tahoma" panose="020B0604030504040204" pitchFamily="34" charset="0"/>
                <a:ea typeface="Tahoma" panose="020B0604030504040204" pitchFamily="34" charset="0"/>
                <a:cs typeface="Tahoma" panose="020B0604030504040204" pitchFamily="34" charset="0"/>
              </a:rPr>
              <a:t>steks</a:t>
            </a:r>
            <a:r>
              <a:rPr lang="en-US" sz="2400" dirty="0">
                <a:latin typeface="Tahoma" panose="020B0604030504040204" pitchFamily="34" charset="0"/>
                <a:ea typeface="Tahoma" panose="020B0604030504040204" pitchFamily="34" charset="0"/>
                <a:cs typeface="Tahoma" panose="020B0604030504040204" pitchFamily="34" charset="0"/>
              </a:rPr>
              <a:t>.</a:t>
            </a:r>
          </a:p>
          <a:p>
            <a:endParaRPr lang="en-US" dirty="0"/>
          </a:p>
        </p:txBody>
      </p:sp>
    </p:spTree>
    <p:extLst>
      <p:ext uri="{BB962C8B-B14F-4D97-AF65-F5344CB8AC3E}">
        <p14:creationId xmlns:p14="http://schemas.microsoft.com/office/powerpoint/2010/main" val="229757066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DEEEB-2EA1-4300-A6BA-C1F54C36DA27}"/>
              </a:ext>
            </a:extLst>
          </p:cNvPr>
          <p:cNvSpPr>
            <a:spLocks noGrp="1"/>
          </p:cNvSpPr>
          <p:nvPr>
            <p:ph type="title"/>
          </p:nvPr>
        </p:nvSpPr>
        <p:spPr/>
        <p:txBody>
          <a:bodyPr>
            <a:normAutofit/>
          </a:bodyPr>
          <a:lstStyle/>
          <a:p>
            <a:r>
              <a:rPr lang="et-EE" sz="2800" b="1" dirty="0">
                <a:latin typeface="Tahoma" panose="020B0604030504040204" pitchFamily="34" charset="0"/>
                <a:ea typeface="Tahoma" panose="020B0604030504040204" pitchFamily="34" charset="0"/>
                <a:cs typeface="Tahoma" panose="020B0604030504040204" pitchFamily="34" charset="0"/>
              </a:rPr>
              <a:t>Maksusaldode kontroll</a:t>
            </a:r>
            <a:endParaRPr 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53241A49-73D9-4D13-848C-9941C390AFB5}"/>
              </a:ext>
            </a:extLst>
          </p:cNvPr>
          <p:cNvSpPr>
            <a:spLocks noGrp="1"/>
          </p:cNvSpPr>
          <p:nvPr>
            <p:ph idx="1"/>
          </p:nvPr>
        </p:nvSpPr>
        <p:spPr/>
        <p:txBody>
          <a:bodyPr>
            <a:normAutofit lnSpcReduction="10000"/>
          </a:bodyPr>
          <a:lstStyle/>
          <a:p>
            <a:r>
              <a:rPr lang="en-US" sz="2200" dirty="0" err="1">
                <a:latin typeface="Tahoma" panose="020B0604030504040204" pitchFamily="34" charset="0"/>
                <a:ea typeface="Tahoma" panose="020B0604030504040204" pitchFamily="34" charset="0"/>
                <a:cs typeface="Tahoma" panose="020B0604030504040204" pitchFamily="34" charset="0"/>
              </a:rPr>
              <a:t>Maksuametis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olevaid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saldosid</a:t>
            </a:r>
            <a:r>
              <a:rPr lang="en-US" sz="2200" dirty="0">
                <a:latin typeface="Tahoma" panose="020B0604030504040204" pitchFamily="34" charset="0"/>
                <a:ea typeface="Tahoma" panose="020B0604030504040204" pitchFamily="34" charset="0"/>
                <a:cs typeface="Tahoma" panose="020B0604030504040204" pitchFamily="34" charset="0"/>
              </a:rPr>
              <a:t> </a:t>
            </a:r>
            <a:r>
              <a:rPr lang="et-EE" sz="2200" dirty="0">
                <a:latin typeface="Tahoma" panose="020B0604030504040204" pitchFamily="34" charset="0"/>
                <a:ea typeface="Tahoma" panose="020B0604030504040204" pitchFamily="34" charset="0"/>
                <a:cs typeface="Tahoma" panose="020B0604030504040204" pitchFamily="34" charset="0"/>
              </a:rPr>
              <a:t>saab võrrelda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avad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eMaksuametis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Nõuded</a:t>
            </a:r>
            <a:r>
              <a:rPr lang="en-US" sz="2200" b="1" dirty="0">
                <a:latin typeface="Tahoma" panose="020B0604030504040204" pitchFamily="34" charset="0"/>
                <a:ea typeface="Tahoma" panose="020B0604030504040204" pitchFamily="34" charset="0"/>
                <a:cs typeface="Tahoma" panose="020B0604030504040204" pitchFamily="34" charset="0"/>
              </a:rPr>
              <a:t> ja </a:t>
            </a:r>
            <a:r>
              <a:rPr lang="en-US" sz="2200" b="1" dirty="0" err="1">
                <a:latin typeface="Tahoma" panose="020B0604030504040204" pitchFamily="34" charset="0"/>
                <a:ea typeface="Tahoma" panose="020B0604030504040204" pitchFamily="34" charset="0"/>
                <a:cs typeface="Tahoma" panose="020B0604030504040204" pitchFamily="34" charset="0"/>
              </a:rPr>
              <a:t>kohustused</a:t>
            </a:r>
            <a:r>
              <a:rPr lang="en-US" sz="2200" b="1" dirty="0">
                <a:latin typeface="Tahoma" panose="020B0604030504040204" pitchFamily="34" charset="0"/>
                <a:ea typeface="Tahoma" panose="020B0604030504040204" pitchFamily="34" charset="0"/>
                <a:cs typeface="Tahoma" panose="020B0604030504040204" pitchFamily="34" charset="0"/>
              </a:rPr>
              <a:t> – </a:t>
            </a:r>
            <a:r>
              <a:rPr lang="en-US" sz="2200" b="1" dirty="0" err="1">
                <a:latin typeface="Tahoma" panose="020B0604030504040204" pitchFamily="34" charset="0"/>
                <a:ea typeface="Tahoma" panose="020B0604030504040204" pitchFamily="34" charset="0"/>
                <a:cs typeface="Tahoma" panose="020B0604030504040204" pitchFamily="34" charset="0"/>
              </a:rPr>
              <a:t>Saldopäringud</a:t>
            </a:r>
            <a:r>
              <a:rPr lang="en-US" sz="2200" b="1" dirty="0">
                <a:latin typeface="Tahoma" panose="020B0604030504040204" pitchFamily="34" charset="0"/>
                <a:ea typeface="Tahoma" panose="020B0604030504040204" pitchFamily="34" charset="0"/>
                <a:cs typeface="Tahoma" panose="020B0604030504040204" pitchFamily="34" charset="0"/>
              </a:rPr>
              <a:t> – </a:t>
            </a:r>
            <a:r>
              <a:rPr lang="en-US" sz="2200" b="1" dirty="0" err="1">
                <a:latin typeface="Tahoma" panose="020B0604030504040204" pitchFamily="34" charset="0"/>
                <a:ea typeface="Tahoma" panose="020B0604030504040204" pitchFamily="34" charset="0"/>
                <a:cs typeface="Tahoma" panose="020B0604030504040204" pitchFamily="34" charset="0"/>
              </a:rPr>
              <a:t>Saldopäring</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tekkepõhise</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maksuperioodi</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järgi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Raamatupidamises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tuleks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võrdluseks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kõrvale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võtta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bilanss</a:t>
            </a:r>
            <a:r>
              <a:rPr lang="en-US" sz="2200" dirty="0">
                <a:latin typeface="Tahoma" panose="020B0604030504040204" pitchFamily="34" charset="0"/>
                <a:ea typeface="Tahoma" panose="020B0604030504040204" pitchFamily="34" charset="0"/>
                <a:cs typeface="Tahoma" panose="020B0604030504040204" pitchFamily="34" charset="0"/>
              </a:rPr>
              <a:t> ja </a:t>
            </a:r>
            <a:r>
              <a:rPr lang="en-US" sz="2200" dirty="0" err="1">
                <a:latin typeface="Tahoma" panose="020B0604030504040204" pitchFamily="34" charset="0"/>
                <a:ea typeface="Tahoma" panose="020B0604030504040204" pitchFamily="34" charset="0"/>
                <a:cs typeface="Tahoma" panose="020B0604030504040204" pitchFamily="34" charset="0"/>
              </a:rPr>
              <a:t>maksukontode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saldod</a:t>
            </a:r>
            <a:r>
              <a:rPr lang="en-US" sz="2200" dirty="0">
                <a:latin typeface="Tahoma" panose="020B0604030504040204" pitchFamily="34" charset="0"/>
                <a:ea typeface="Tahoma" panose="020B0604030504040204" pitchFamily="34" charset="0"/>
                <a:cs typeface="Tahoma" panose="020B0604030504040204" pitchFamily="34" charset="0"/>
              </a:rPr>
              <a:t>.</a:t>
            </a:r>
          </a:p>
          <a:p>
            <a:r>
              <a:rPr lang="en-US" sz="2200" dirty="0" err="1">
                <a:latin typeface="Tahoma" panose="020B0604030504040204" pitchFamily="34" charset="0"/>
                <a:ea typeface="Tahoma" panose="020B0604030504040204" pitchFamily="34" charset="0"/>
                <a:cs typeface="Tahoma" panose="020B0604030504040204" pitchFamily="34" charset="0"/>
              </a:rPr>
              <a:t>Maksusaldode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võrdlemisel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tuleb</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tähele</a:t>
            </a:r>
            <a:r>
              <a:rPr lang="en-US" sz="2200" dirty="0">
                <a:latin typeface="Tahoma" panose="020B0604030504040204" pitchFamily="34" charset="0"/>
                <a:ea typeface="Tahoma" panose="020B0604030504040204" pitchFamily="34" charset="0"/>
                <a:cs typeface="Tahoma" panose="020B0604030504040204" pitchFamily="34" charset="0"/>
              </a:rPr>
              <a:t> panna </a:t>
            </a:r>
            <a:r>
              <a:rPr lang="en-US" sz="2200" dirty="0" err="1">
                <a:latin typeface="Tahoma" panose="020B0604030504040204" pitchFamily="34" charset="0"/>
                <a:ea typeface="Tahoma" panose="020B0604030504040204" pitchFamily="34" charset="0"/>
                <a:cs typeface="Tahoma" panose="020B0604030504040204" pitchFamily="34" charset="0"/>
              </a:rPr>
              <a:t>seda</a:t>
            </a:r>
            <a:r>
              <a:rPr lang="en-US" sz="2200" dirty="0">
                <a:latin typeface="Tahoma" panose="020B0604030504040204" pitchFamily="34" charset="0"/>
                <a:ea typeface="Tahoma" panose="020B0604030504040204" pitchFamily="34" charset="0"/>
                <a:cs typeface="Tahoma" panose="020B0604030504040204" pitchFamily="34" charset="0"/>
              </a:rPr>
              <a:t>, et </a:t>
            </a:r>
            <a:r>
              <a:rPr lang="en-US" sz="2200" dirty="0" err="1">
                <a:latin typeface="Tahoma" panose="020B0604030504040204" pitchFamily="34" charset="0"/>
                <a:ea typeface="Tahoma" panose="020B0604030504040204" pitchFamily="34" charset="0"/>
                <a:cs typeface="Tahoma" panose="020B0604030504040204" pitchFamily="34" charset="0"/>
              </a:rPr>
              <a:t>juhul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töötasud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arvestatakse</a:t>
            </a:r>
            <a:r>
              <a:rPr lang="en-US" sz="2200" dirty="0">
                <a:latin typeface="Tahoma" panose="020B0604030504040204" pitchFamily="34" charset="0"/>
                <a:ea typeface="Tahoma" panose="020B0604030504040204" pitchFamily="34" charset="0"/>
                <a:cs typeface="Tahoma" panose="020B0604030504040204" pitchFamily="34" charset="0"/>
              </a:rPr>
              <a:t> 31.12.20</a:t>
            </a:r>
            <a:r>
              <a:rPr lang="et-EE" sz="2200" dirty="0">
                <a:latin typeface="Tahoma" panose="020B0604030504040204" pitchFamily="34" charset="0"/>
                <a:ea typeface="Tahoma" panose="020B0604030504040204" pitchFamily="34" charset="0"/>
                <a:cs typeface="Tahoma" panose="020B0604030504040204" pitchFamily="34" charset="0"/>
              </a:rPr>
              <a:t>22</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kuid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väljamaksmine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toimub</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järgmisel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kuul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siis</a:t>
            </a:r>
            <a:r>
              <a:rPr lang="en-US" sz="2200" dirty="0">
                <a:latin typeface="Tahoma" panose="020B0604030504040204" pitchFamily="34" charset="0"/>
                <a:ea typeface="Tahoma" panose="020B0604030504040204" pitchFamily="34" charset="0"/>
                <a:cs typeface="Tahoma" panose="020B0604030504040204" pitchFamily="34" charset="0"/>
              </a:rPr>
              <a:t> on  </a:t>
            </a:r>
            <a:r>
              <a:rPr lang="en-US" sz="2200" dirty="0" err="1">
                <a:latin typeface="Tahoma" panose="020B0604030504040204" pitchFamily="34" charset="0"/>
                <a:ea typeface="Tahoma" panose="020B0604030504040204" pitchFamily="34" charset="0"/>
                <a:cs typeface="Tahoma" panose="020B0604030504040204" pitchFamily="34" charset="0"/>
              </a:rPr>
              <a:t>aastalõpu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seisuga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detsembrikuu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maksud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veel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deklareerimata</a:t>
            </a:r>
            <a:r>
              <a:rPr lang="en-US" sz="2200" dirty="0">
                <a:latin typeface="Tahoma" panose="020B0604030504040204" pitchFamily="34" charset="0"/>
                <a:ea typeface="Tahoma" panose="020B0604030504040204" pitchFamily="34" charset="0"/>
                <a:cs typeface="Tahoma" panose="020B0604030504040204" pitchFamily="34" charset="0"/>
              </a:rPr>
              <a:t>. </a:t>
            </a:r>
            <a:endParaRPr lang="et-EE" sz="2200" dirty="0">
              <a:latin typeface="Tahoma" panose="020B0604030504040204" pitchFamily="34" charset="0"/>
              <a:ea typeface="Tahoma" panose="020B0604030504040204" pitchFamily="34" charset="0"/>
              <a:cs typeface="Tahoma" panose="020B0604030504040204" pitchFamily="34" charset="0"/>
            </a:endParaRPr>
          </a:p>
          <a:p>
            <a:r>
              <a:rPr lang="en-US" sz="2200" dirty="0">
                <a:latin typeface="Tahoma" panose="020B0604030504040204" pitchFamily="34" charset="0"/>
                <a:ea typeface="Tahoma" panose="020B0604030504040204" pitchFamily="34" charset="0"/>
                <a:cs typeface="Tahoma" panose="020B0604030504040204" pitchFamily="34" charset="0"/>
              </a:rPr>
              <a:t>See </a:t>
            </a:r>
            <a:r>
              <a:rPr lang="en-US" sz="2200" dirty="0" err="1">
                <a:latin typeface="Tahoma" panose="020B0604030504040204" pitchFamily="34" charset="0"/>
                <a:ea typeface="Tahoma" panose="020B0604030504040204" pitchFamily="34" charset="0"/>
                <a:cs typeface="Tahoma" panose="020B0604030504040204" pitchFamily="34" charset="0"/>
              </a:rPr>
              <a:t>tähendab</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seda</a:t>
            </a:r>
            <a:r>
              <a:rPr lang="en-US" sz="2200" dirty="0">
                <a:latin typeface="Tahoma" panose="020B0604030504040204" pitchFamily="34" charset="0"/>
                <a:ea typeface="Tahoma" panose="020B0604030504040204" pitchFamily="34" charset="0"/>
                <a:cs typeface="Tahoma" panose="020B0604030504040204" pitchFamily="34" charset="0"/>
              </a:rPr>
              <a:t>, et </a:t>
            </a:r>
            <a:r>
              <a:rPr lang="en-US" sz="2200" dirty="0" err="1">
                <a:latin typeface="Tahoma" panose="020B0604030504040204" pitchFamily="34" charset="0"/>
                <a:ea typeface="Tahoma" panose="020B0604030504040204" pitchFamily="34" charset="0"/>
                <a:cs typeface="Tahoma" panose="020B0604030504040204" pitchFamily="34" charset="0"/>
              </a:rPr>
              <a:t>maksuametis</a:t>
            </a:r>
            <a:r>
              <a:rPr lang="en-US" sz="2200" dirty="0">
                <a:latin typeface="Tahoma" panose="020B0604030504040204" pitchFamily="34" charset="0"/>
                <a:ea typeface="Tahoma" panose="020B0604030504040204" pitchFamily="34" charset="0"/>
                <a:cs typeface="Tahoma" panose="020B0604030504040204" pitchFamily="34" charset="0"/>
              </a:rPr>
              <a:t> on </a:t>
            </a:r>
            <a:r>
              <a:rPr lang="en-US" sz="2200" dirty="0" err="1">
                <a:latin typeface="Tahoma" panose="020B0604030504040204" pitchFamily="34" charset="0"/>
                <a:ea typeface="Tahoma" panose="020B0604030504040204" pitchFamily="34" charset="0"/>
                <a:cs typeface="Tahoma" panose="020B0604030504040204" pitchFamily="34" charset="0"/>
              </a:rPr>
              <a:t>ühe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saldod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ning</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bilansis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kahe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saldod</a:t>
            </a:r>
            <a:r>
              <a:rPr lang="en-US" sz="2200" dirty="0">
                <a:latin typeface="Tahoma" panose="020B0604030504040204" pitchFamily="34" charset="0"/>
                <a:ea typeface="Tahoma" panose="020B0604030504040204" pitchFamily="34" charset="0"/>
                <a:cs typeface="Tahoma" panose="020B0604030504040204" pitchFamily="34" charset="0"/>
              </a:rPr>
              <a:t>. </a:t>
            </a:r>
            <a:endParaRPr lang="et-EE" sz="2200" dirty="0">
              <a:latin typeface="Tahoma" panose="020B0604030504040204" pitchFamily="34" charset="0"/>
              <a:ea typeface="Tahoma" panose="020B0604030504040204" pitchFamily="34" charset="0"/>
              <a:cs typeface="Tahoma" panose="020B0604030504040204" pitchFamily="34" charset="0"/>
            </a:endParaRPr>
          </a:p>
          <a:p>
            <a:r>
              <a:rPr lang="en-US" sz="2200" dirty="0" err="1">
                <a:latin typeface="Tahoma" panose="020B0604030504040204" pitchFamily="34" charset="0"/>
                <a:ea typeface="Tahoma" panose="020B0604030504040204" pitchFamily="34" charset="0"/>
                <a:cs typeface="Tahoma" panose="020B0604030504040204" pitchFamily="34" charset="0"/>
              </a:rPr>
              <a:t>Sellest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hoolimata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kajastatakse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majandusaasta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aruandes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siiski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nii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deklareeritud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veel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deklareerimata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kuid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arvestatud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maksud</a:t>
            </a:r>
            <a:r>
              <a:rPr lang="en-US" sz="2200" dirty="0">
                <a:latin typeface="Tahoma" panose="020B0604030504040204" pitchFamily="34" charset="0"/>
                <a:ea typeface="Tahoma" panose="020B0604030504040204" pitchFamily="34" charset="0"/>
                <a:cs typeface="Tahoma" panose="020B0604030504040204" pitchFamily="34" charset="0"/>
              </a:rPr>
              <a:t>. See </a:t>
            </a:r>
            <a:r>
              <a:rPr lang="en-US" sz="2200" dirty="0" err="1">
                <a:latin typeface="Tahoma" panose="020B0604030504040204" pitchFamily="34" charset="0"/>
                <a:ea typeface="Tahoma" panose="020B0604030504040204" pitchFamily="34" charset="0"/>
                <a:cs typeface="Tahoma" panose="020B0604030504040204" pitchFamily="34" charset="0"/>
              </a:rPr>
              <a:t>kõik</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ongi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korrektne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ning</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mingeid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lisakandeid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tegema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ei</a:t>
            </a:r>
            <a:r>
              <a:rPr lang="en-US" sz="2200" dirty="0">
                <a:latin typeface="Tahoma" panose="020B0604030504040204" pitchFamily="34" charset="0"/>
                <a:ea typeface="Tahoma" panose="020B0604030504040204" pitchFamily="34" charset="0"/>
                <a:cs typeface="Tahoma" panose="020B0604030504040204" pitchFamily="34" charset="0"/>
              </a:rPr>
              <a:t> pea. </a:t>
            </a:r>
            <a:r>
              <a:rPr lang="en-US" sz="2200" dirty="0" err="1">
                <a:latin typeface="Tahoma" panose="020B0604030504040204" pitchFamily="34" charset="0"/>
                <a:ea typeface="Tahoma" panose="020B0604030504040204" pitchFamily="34" charset="0"/>
                <a:cs typeface="Tahoma" panose="020B0604030504040204" pitchFamily="34" charset="0"/>
              </a:rPr>
              <a:t>Lihtsalt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saldode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kontrollimisel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tuleb</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siis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mõttes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bilansikontode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saldost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detsembrikuu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arvestuslikud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maksud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maha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arvestada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seda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siis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eeldusel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programmis</a:t>
            </a:r>
            <a:r>
              <a:rPr lang="en-US" sz="2200" dirty="0">
                <a:latin typeface="Tahoma" panose="020B0604030504040204" pitchFamily="34" charset="0"/>
                <a:ea typeface="Tahoma" panose="020B0604030504040204" pitchFamily="34" charset="0"/>
                <a:cs typeface="Tahoma" panose="020B0604030504040204" pitchFamily="34" charset="0"/>
              </a:rPr>
              <a:t> on </a:t>
            </a:r>
            <a:r>
              <a:rPr lang="en-US" sz="2200" dirty="0" err="1">
                <a:latin typeface="Tahoma" panose="020B0604030504040204" pitchFamily="34" charset="0"/>
                <a:ea typeface="Tahoma" panose="020B0604030504040204" pitchFamily="34" charset="0"/>
                <a:cs typeface="Tahoma" panose="020B0604030504040204" pitchFamily="34" charset="0"/>
              </a:rPr>
              <a:t>kõik</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maksud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samadel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kontodel</a:t>
            </a:r>
            <a:r>
              <a:rPr lang="en-US" sz="2200" dirty="0">
                <a:latin typeface="Tahoma" panose="020B0604030504040204" pitchFamily="34" charset="0"/>
                <a:ea typeface="Tahoma" panose="020B0604030504040204" pitchFamily="34" charset="0"/>
                <a:cs typeface="Tahoma" panose="020B0604030504040204" pitchFamily="34" charset="0"/>
              </a:rPr>
              <a:t>).</a:t>
            </a:r>
          </a:p>
          <a:p>
            <a:endParaRPr lang="en-US" dirty="0"/>
          </a:p>
        </p:txBody>
      </p:sp>
    </p:spTree>
    <p:extLst>
      <p:ext uri="{BB962C8B-B14F-4D97-AF65-F5344CB8AC3E}">
        <p14:creationId xmlns:p14="http://schemas.microsoft.com/office/powerpoint/2010/main" val="120690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13E6A-0CA4-4B02-98F2-65CA2A264F45}"/>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E86E849C-B184-4B01-816D-EB98C325ECF2}"/>
              </a:ext>
            </a:extLst>
          </p:cNvPr>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Välistele tarbijatele </a:t>
            </a:r>
            <a:r>
              <a:rPr lang="et-EE" sz="2000" dirty="0">
                <a:latin typeface="Tahoma" panose="020B0604030504040204" pitchFamily="34" charset="0"/>
                <a:ea typeface="Tahoma" panose="020B0604030504040204" pitchFamily="34" charset="0"/>
                <a:cs typeface="Tahoma" panose="020B0604030504040204" pitchFamily="34" charset="0"/>
              </a:rPr>
              <a:t>esitatava info ja aruandluse vormid, esitusviis ja tähtajad on tavaliselt kindlaks määratud ja esitaja ei saa neid muuta. </a:t>
            </a:r>
          </a:p>
          <a:p>
            <a:r>
              <a:rPr lang="et-EE" sz="2000" b="1" dirty="0">
                <a:latin typeface="Tahoma" panose="020B0604030504040204" pitchFamily="34" charset="0"/>
                <a:ea typeface="Tahoma" panose="020B0604030504040204" pitchFamily="34" charset="0"/>
                <a:cs typeface="Tahoma" panose="020B0604030504040204" pitchFamily="34" charset="0"/>
              </a:rPr>
              <a:t>Ettevõttesiseseks kasutamiseks</a:t>
            </a:r>
            <a:r>
              <a:rPr lang="et-EE" sz="2000" dirty="0">
                <a:latin typeface="Tahoma" panose="020B0604030504040204" pitchFamily="34" charset="0"/>
                <a:ea typeface="Tahoma" panose="020B0604030504040204" pitchFamily="34" charset="0"/>
                <a:cs typeface="Tahoma" panose="020B0604030504040204" pitchFamily="34" charset="0"/>
              </a:rPr>
              <a:t> koostatavate aruannete sisu, vorm ja regulaarsus eelkõige nende kasutuseesmärgist ning võivad seega erineda nii ettevõtteti kui ka ühe ettevõtte sees, nt tegevusliikide-, arvestusobjektide-, perioodide- jms lõikes. </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Raamatupidamise aruannetel põhinevad: </a:t>
            </a:r>
          </a:p>
          <a:p>
            <a:r>
              <a:rPr lang="et-EE" sz="2000" dirty="0">
                <a:latin typeface="Tahoma" panose="020B0604030504040204" pitchFamily="34" charset="0"/>
                <a:ea typeface="Tahoma" panose="020B0604030504040204" pitchFamily="34" charset="0"/>
                <a:cs typeface="Tahoma" panose="020B0604030504040204" pitchFamily="34" charset="0"/>
              </a:rPr>
              <a:t>ettevõtte juhtimisotsused, </a:t>
            </a:r>
          </a:p>
          <a:p>
            <a:r>
              <a:rPr lang="et-EE" sz="2000" dirty="0">
                <a:latin typeface="Tahoma" panose="020B0604030504040204" pitchFamily="34" charset="0"/>
                <a:ea typeface="Tahoma" panose="020B0604030504040204" pitchFamily="34" charset="0"/>
                <a:cs typeface="Tahoma" panose="020B0604030504040204" pitchFamily="34" charset="0"/>
              </a:rPr>
              <a:t>laenu- ja liisinglepingud ning </a:t>
            </a:r>
          </a:p>
          <a:p>
            <a:r>
              <a:rPr lang="et-EE" sz="2000" dirty="0">
                <a:latin typeface="Tahoma" panose="020B0604030504040204" pitchFamily="34" charset="0"/>
                <a:ea typeface="Tahoma" panose="020B0604030504040204" pitchFamily="34" charset="0"/>
                <a:cs typeface="Tahoma" panose="020B0604030504040204" pitchFamily="34" charset="0"/>
              </a:rPr>
              <a:t>ettevõtte rahaliste vahendite efektiivne kasutamine ja juhtimine.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   Kui ettevõtte raamatupidamises on varade, kohustuste ja omakapitali arvestus puudulikult teostatud, on probleemid kiired tekkima.</a:t>
            </a:r>
          </a:p>
        </p:txBody>
      </p:sp>
    </p:spTree>
    <p:extLst>
      <p:ext uri="{BB962C8B-B14F-4D97-AF65-F5344CB8AC3E}">
        <p14:creationId xmlns:p14="http://schemas.microsoft.com/office/powerpoint/2010/main" val="382584274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B74A6-D53C-412D-AECA-906AC020CD3D}"/>
              </a:ext>
            </a:extLst>
          </p:cNvPr>
          <p:cNvSpPr>
            <a:spLocks noGrp="1"/>
          </p:cNvSpPr>
          <p:nvPr>
            <p:ph type="title"/>
          </p:nvPr>
        </p:nvSpPr>
        <p:spPr/>
        <p:txBody>
          <a:bodyPr>
            <a:normAutofit/>
          </a:bodyPr>
          <a:lstStyle/>
          <a:p>
            <a:r>
              <a:rPr lang="et-EE" sz="2800" b="1" dirty="0">
                <a:latin typeface="Tahoma" panose="020B0604030504040204" pitchFamily="34" charset="0"/>
                <a:ea typeface="Tahoma" panose="020B0604030504040204" pitchFamily="34" charset="0"/>
                <a:cs typeface="Tahoma" panose="020B0604030504040204" pitchFamily="34" charset="0"/>
              </a:rPr>
              <a:t>Puhkusereserv</a:t>
            </a:r>
            <a:endParaRPr 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A00DB9AE-B4A3-4745-A0F0-EB2848D6F12E}"/>
              </a:ext>
            </a:extLst>
          </p:cNvPr>
          <p:cNvSpPr>
            <a:spLocks noGrp="1"/>
          </p:cNvSpPr>
          <p:nvPr>
            <p:ph idx="1"/>
          </p:nvPr>
        </p:nvSpPr>
        <p:spPr/>
        <p:txBody>
          <a:bodyPr>
            <a:normAutofit/>
          </a:bodyPr>
          <a:lstStyle/>
          <a:p>
            <a:r>
              <a:rPr lang="en-US" sz="2000" dirty="0" err="1">
                <a:latin typeface="Tahoma" panose="020B0604030504040204" pitchFamily="34" charset="0"/>
                <a:ea typeface="Tahoma" panose="020B0604030504040204" pitchFamily="34" charset="0"/>
                <a:cs typeface="Tahoma" panose="020B0604030504040204" pitchFamily="34" charset="0"/>
              </a:rPr>
              <a:t>Kui</a:t>
            </a:r>
            <a:r>
              <a:rPr lang="en-US" sz="2000" dirty="0">
                <a:latin typeface="Tahoma" panose="020B0604030504040204" pitchFamily="34" charset="0"/>
                <a:ea typeface="Tahoma" panose="020B0604030504040204" pitchFamily="34" charset="0"/>
                <a:cs typeface="Tahoma" panose="020B0604030504040204" pitchFamily="34" charset="0"/>
              </a:rPr>
              <a:t> </a:t>
            </a:r>
            <a:r>
              <a:rPr lang="et-EE" sz="2000" dirty="0">
                <a:latin typeface="Tahoma" panose="020B0604030504040204" pitchFamily="34" charset="0"/>
                <a:ea typeface="Tahoma" panose="020B0604030504040204" pitchFamily="34" charset="0"/>
                <a:cs typeface="Tahoma" panose="020B0604030504040204" pitchFamily="34" charset="0"/>
              </a:rPr>
              <a:t>o</a:t>
            </a:r>
            <a:r>
              <a:rPr lang="en-US" sz="2000" dirty="0">
                <a:latin typeface="Tahoma" panose="020B0604030504040204" pitchFamily="34" charset="0"/>
                <a:ea typeface="Tahoma" panose="020B0604030504040204" pitchFamily="34" charset="0"/>
                <a:cs typeface="Tahoma" panose="020B0604030504040204" pitchFamily="34" charset="0"/>
              </a:rPr>
              <a:t>n </a:t>
            </a:r>
            <a:r>
              <a:rPr lang="en-US" sz="2000" dirty="0" err="1">
                <a:latin typeface="Tahoma" panose="020B0604030504040204" pitchFamily="34" charset="0"/>
                <a:ea typeface="Tahoma" panose="020B0604030504040204" pitchFamily="34" charset="0"/>
                <a:cs typeface="Tahoma" panose="020B0604030504040204" pitchFamily="34" charset="0"/>
              </a:rPr>
              <a:t>töötajaid</a:t>
            </a:r>
            <a:r>
              <a:rPr lang="et-EE" sz="2000" dirty="0">
                <a:latin typeface="Tahoma" panose="020B0604030504040204" pitchFamily="34" charset="0"/>
                <a:ea typeface="Tahoma" panose="020B0604030504040204" pitchFamily="34" charset="0"/>
                <a:cs typeface="Tahoma" panose="020B0604030504040204" pitchFamily="34" charset="0"/>
              </a:rPr>
              <a:t>, kellel  </a:t>
            </a:r>
            <a:r>
              <a:rPr lang="en-US" sz="2000" dirty="0" err="1">
                <a:latin typeface="Tahoma" panose="020B0604030504040204" pitchFamily="34" charset="0"/>
                <a:ea typeface="Tahoma" panose="020B0604030504040204" pitchFamily="34" charset="0"/>
                <a:cs typeface="Tahoma" panose="020B0604030504040204" pitchFamily="34" charset="0"/>
              </a:rPr>
              <a:t>eelnevast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perioodist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jäänud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kasutamata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puhkusepäevi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siis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tuleb</a:t>
            </a:r>
            <a:r>
              <a:rPr lang="en-US" sz="2000" dirty="0">
                <a:latin typeface="Tahoma" panose="020B0604030504040204" pitchFamily="34" charset="0"/>
                <a:ea typeface="Tahoma" panose="020B0604030504040204" pitchFamily="34" charset="0"/>
                <a:cs typeface="Tahoma" panose="020B0604030504040204" pitchFamily="34" charset="0"/>
              </a:rPr>
              <a:t> need </a:t>
            </a:r>
            <a:r>
              <a:rPr lang="en-US" sz="2000" dirty="0" err="1">
                <a:latin typeface="Tahoma" panose="020B0604030504040204" pitchFamily="34" charset="0"/>
                <a:ea typeface="Tahoma" panose="020B0604030504040204" pitchFamily="34" charset="0"/>
                <a:cs typeface="Tahoma" panose="020B0604030504040204" pitchFamily="34" charset="0"/>
              </a:rPr>
              <a:t>puhkusepäevad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kajastada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raamatupidamises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konkreetse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perioodi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kuluna</a:t>
            </a:r>
            <a:r>
              <a:rPr lang="et-EE" sz="2000" dirty="0">
                <a:latin typeface="Tahoma" panose="020B0604030504040204" pitchFamily="34" charset="0"/>
                <a:ea typeface="Tahoma" panose="020B0604030504040204" pitchFamily="34" charset="0"/>
                <a:cs typeface="Tahoma" panose="020B0604030504040204" pitchFamily="34" charset="0"/>
              </a:rPr>
              <a:t>, s</a:t>
            </a:r>
            <a:r>
              <a:rPr lang="en-US" sz="2000" dirty="0" err="1">
                <a:latin typeface="Tahoma" panose="020B0604030504040204" pitchFamily="34" charset="0"/>
                <a:ea typeface="Tahoma" panose="020B0604030504040204" pitchFamily="34" charset="0"/>
                <a:cs typeface="Tahoma" panose="020B0604030504040204" pitchFamily="34" charset="0"/>
              </a:rPr>
              <a:t>ee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tähendab</a:t>
            </a:r>
            <a:r>
              <a:rPr lang="en-US" sz="2000" dirty="0">
                <a:latin typeface="Tahoma" panose="020B0604030504040204" pitchFamily="34" charset="0"/>
                <a:ea typeface="Tahoma" panose="020B0604030504040204" pitchFamily="34" charset="0"/>
                <a:cs typeface="Tahoma" panose="020B0604030504040204" pitchFamily="34" charset="0"/>
              </a:rPr>
              <a:t>, et </a:t>
            </a:r>
            <a:r>
              <a:rPr lang="en-US" sz="2000" dirty="0" err="1">
                <a:latin typeface="Tahoma" panose="020B0604030504040204" pitchFamily="34" charset="0"/>
                <a:ea typeface="Tahoma" panose="020B0604030504040204" pitchFamily="34" charset="0"/>
                <a:cs typeface="Tahoma" panose="020B0604030504040204" pitchFamily="34" charset="0"/>
              </a:rPr>
              <a:t>tuleb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moodustada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puhkusereserv</a:t>
            </a:r>
            <a:r>
              <a:rPr lang="en-US" sz="2000" dirty="0">
                <a:latin typeface="Tahoma" panose="020B0604030504040204" pitchFamily="34" charset="0"/>
                <a:ea typeface="Tahoma" panose="020B0604030504040204" pitchFamily="34" charset="0"/>
                <a:cs typeface="Tahoma" panose="020B0604030504040204" pitchFamily="34" charset="0"/>
              </a:rPr>
              <a:t>. </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Kui</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ainult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juhatuse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liikmed</a:t>
            </a:r>
            <a:r>
              <a:rPr lang="en-US" sz="2000" dirty="0">
                <a:latin typeface="Tahoma" panose="020B0604030504040204" pitchFamily="34" charset="0"/>
                <a:ea typeface="Tahoma" panose="020B0604030504040204" pitchFamily="34" charset="0"/>
                <a:cs typeface="Tahoma" panose="020B0604030504040204" pitchFamily="34" charset="0"/>
              </a:rPr>
              <a:t> – </a:t>
            </a:r>
            <a:r>
              <a:rPr lang="en-US" sz="2000" dirty="0" err="1">
                <a:latin typeface="Tahoma" panose="020B0604030504040204" pitchFamily="34" charset="0"/>
                <a:ea typeface="Tahoma" panose="020B0604030504040204" pitchFamily="34" charset="0"/>
                <a:cs typeface="Tahoma" panose="020B0604030504040204" pitchFamily="34" charset="0"/>
              </a:rPr>
              <a:t>siis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reeglina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reservi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teki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puhkust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teenita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erandina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võib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teha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lepingu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vorm</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iseenesest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sätesta</a:t>
            </a:r>
            <a:r>
              <a:rPr lang="en-US" sz="2000" dirty="0">
                <a:latin typeface="Tahoma" panose="020B0604030504040204" pitchFamily="34" charset="0"/>
                <a:ea typeface="Tahoma" panose="020B0604030504040204" pitchFamily="34" charset="0"/>
                <a:cs typeface="Tahoma" panose="020B0604030504040204" pitchFamily="34" charset="0"/>
              </a:rPr>
              <a:t>). </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Muul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juhul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üle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vaadata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kui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palju</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puhkusepäevi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palgalistel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töötajatel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konkreetsest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perioodist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jäänud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kasutamata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selle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põhjal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arvutada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välja</a:t>
            </a:r>
            <a:r>
              <a:rPr lang="et-EE" sz="2000" dirty="0">
                <a:latin typeface="Tahoma" panose="020B0604030504040204" pitchFamily="34" charset="0"/>
                <a:ea typeface="Tahoma" panose="020B0604030504040204" pitchFamily="34" charset="0"/>
                <a:cs typeface="Tahoma" panose="020B0604030504040204" pitchFamily="34" charset="0"/>
              </a:rPr>
              <a:t> konkreetne kulu.</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948275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BE6A8-21D8-4120-A9F7-16066006310D}"/>
              </a:ext>
            </a:extLst>
          </p:cNvPr>
          <p:cNvSpPr>
            <a:spLocks noGrp="1"/>
          </p:cNvSpPr>
          <p:nvPr>
            <p:ph type="title"/>
          </p:nvPr>
        </p:nvSpPr>
        <p:spPr/>
        <p:txBody>
          <a:bodyPr>
            <a:normAutofit fontScale="90000"/>
          </a:bodyPr>
          <a:lstStyle/>
          <a:p>
            <a:br>
              <a:rPr lang="et-EE" b="1" dirty="0"/>
            </a:br>
            <a:r>
              <a:rPr lang="et-EE" sz="2700" b="1" dirty="0">
                <a:latin typeface="Tahoma" panose="020B0604030504040204" pitchFamily="34" charset="0"/>
                <a:ea typeface="Tahoma" panose="020B0604030504040204" pitchFamily="34" charset="0"/>
                <a:cs typeface="Tahoma" panose="020B0604030504040204" pitchFamily="34" charset="0"/>
              </a:rPr>
              <a:t>D</a:t>
            </a:r>
            <a:r>
              <a:rPr lang="fi-FI" sz="2700" b="1" dirty="0" err="1">
                <a:latin typeface="Tahoma" panose="020B0604030504040204" pitchFamily="34" charset="0"/>
                <a:ea typeface="Tahoma" panose="020B0604030504040204" pitchFamily="34" charset="0"/>
                <a:cs typeface="Tahoma" panose="020B0604030504040204" pitchFamily="34" charset="0"/>
              </a:rPr>
              <a:t>ividendide</a:t>
            </a:r>
            <a:r>
              <a:rPr lang="fi-FI" sz="2700" b="1" dirty="0">
                <a:latin typeface="Tahoma" panose="020B0604030504040204" pitchFamily="34" charset="0"/>
                <a:ea typeface="Tahoma" panose="020B0604030504040204" pitchFamily="34" charset="0"/>
                <a:cs typeface="Tahoma" panose="020B0604030504040204" pitchFamily="34" charset="0"/>
              </a:rPr>
              <a:t> </a:t>
            </a:r>
            <a:r>
              <a:rPr lang="fi-FI" sz="2700" b="1" dirty="0" err="1">
                <a:latin typeface="Tahoma" panose="020B0604030504040204" pitchFamily="34" charset="0"/>
                <a:ea typeface="Tahoma" panose="020B0604030504040204" pitchFamily="34" charset="0"/>
                <a:cs typeface="Tahoma" panose="020B0604030504040204" pitchFamily="34" charset="0"/>
              </a:rPr>
              <a:t>maksustami</a:t>
            </a:r>
            <a:r>
              <a:rPr lang="et-EE" sz="2700" b="1" dirty="0" err="1">
                <a:latin typeface="Tahoma" panose="020B0604030504040204" pitchFamily="34" charset="0"/>
                <a:ea typeface="Tahoma" panose="020B0604030504040204" pitchFamily="34" charset="0"/>
                <a:cs typeface="Tahoma" panose="020B0604030504040204" pitchFamily="34" charset="0"/>
              </a:rPr>
              <a:t>ne</a:t>
            </a:r>
            <a:br>
              <a:rPr lang="fi-FI" sz="2700" b="1" dirty="0">
                <a:latin typeface="Tahoma" panose="020B0604030504040204" pitchFamily="34" charset="0"/>
                <a:ea typeface="Tahoma" panose="020B0604030504040204" pitchFamily="34" charset="0"/>
                <a:cs typeface="Tahoma" panose="020B0604030504040204" pitchFamily="34" charset="0"/>
              </a:rPr>
            </a:br>
            <a:endParaRPr lang="et-EE" sz="27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0D48C3D5-B698-411F-8F20-0796B135DF69}"/>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Alates 1. jaanuarist 2019 kohaldub tulumaksuseaduse (TuMS) </a:t>
            </a:r>
            <a:r>
              <a:rPr lang="et-EE" sz="2000" dirty="0">
                <a:latin typeface="Tahoma" panose="020B0604030504040204" pitchFamily="34" charset="0"/>
                <a:ea typeface="Tahoma" panose="020B0604030504040204" pitchFamily="34" charset="0"/>
                <a:cs typeface="Tahoma" panose="020B0604030504040204" pitchFamily="34" charset="0"/>
                <a:hlinkClick r:id="rId2"/>
              </a:rPr>
              <a:t>§ 4 lg 5</a:t>
            </a:r>
            <a:r>
              <a:rPr lang="et-EE" sz="2000" dirty="0">
                <a:latin typeface="Tahoma" panose="020B0604030504040204" pitchFamily="34" charset="0"/>
                <a:ea typeface="Tahoma" panose="020B0604030504040204" pitchFamily="34" charset="0"/>
                <a:cs typeface="Tahoma" panose="020B0604030504040204" pitchFamily="34" charset="0"/>
              </a:rPr>
              <a:t> ja </a:t>
            </a:r>
            <a:r>
              <a:rPr lang="et-EE" sz="2000" dirty="0">
                <a:latin typeface="Tahoma" panose="020B0604030504040204" pitchFamily="34" charset="0"/>
                <a:ea typeface="Tahoma" panose="020B0604030504040204" pitchFamily="34" charset="0"/>
                <a:cs typeface="Tahoma" panose="020B0604030504040204" pitchFamily="34" charset="0"/>
                <a:hlinkClick r:id="rId3"/>
              </a:rPr>
              <a:t>§ 50¹</a:t>
            </a:r>
            <a:r>
              <a:rPr lang="et-EE" sz="2000" dirty="0">
                <a:latin typeface="Tahoma" panose="020B0604030504040204" pitchFamily="34" charset="0"/>
                <a:ea typeface="Tahoma" panose="020B0604030504040204" pitchFamily="34" charset="0"/>
                <a:cs typeface="Tahoma" panose="020B0604030504040204" pitchFamily="34" charset="0"/>
              </a:rPr>
              <a:t> alusel </a:t>
            </a:r>
            <a:r>
              <a:rPr lang="et-EE" sz="2000" b="1" dirty="0">
                <a:latin typeface="Tahoma" panose="020B0604030504040204" pitchFamily="34" charset="0"/>
                <a:ea typeface="Tahoma" panose="020B0604030504040204" pitchFamily="34" charset="0"/>
                <a:cs typeface="Tahoma" panose="020B0604030504040204" pitchFamily="34" charset="0"/>
              </a:rPr>
              <a:t>regulaarselt makstavatele dividendidele</a:t>
            </a:r>
            <a:r>
              <a:rPr lang="et-EE" sz="2000" dirty="0">
                <a:latin typeface="Tahoma" panose="020B0604030504040204" pitchFamily="34" charset="0"/>
                <a:ea typeface="Tahoma" panose="020B0604030504040204" pitchFamily="34" charset="0"/>
                <a:cs typeface="Tahoma" panose="020B0604030504040204" pitchFamily="34" charset="0"/>
              </a:rPr>
              <a:t> madalam maksumäär 14% ehk 14/86 dividendide netosummast.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Äriühing saab dividendide tulumaksuga maksustamisel kohaldada madalamat maksumäära 14/86 ja tavamäära 20/80.</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Regulaarselt makstavad dividendid, st äriühing saab kolme eelneva aasta keskmise </a:t>
            </a:r>
            <a:r>
              <a:rPr lang="et-EE" sz="2000" b="1" dirty="0">
                <a:latin typeface="Tahoma" panose="020B0604030504040204" pitchFamily="34" charset="0"/>
                <a:ea typeface="Tahoma" panose="020B0604030504040204" pitchFamily="34" charset="0"/>
                <a:cs typeface="Tahoma" panose="020B0604030504040204" pitchFamily="34" charset="0"/>
              </a:rPr>
              <a:t>maksustatud dividendi ja omakapitali väljamakse</a:t>
            </a:r>
            <a:r>
              <a:rPr lang="et-EE" sz="2000" dirty="0">
                <a:latin typeface="Tahoma" panose="020B0604030504040204" pitchFamily="34" charset="0"/>
                <a:ea typeface="Tahoma" panose="020B0604030504040204" pitchFamily="34" charset="0"/>
                <a:cs typeface="Tahoma" panose="020B0604030504040204" pitchFamily="34" charset="0"/>
              </a:rPr>
              <a:t> ulatuses neljandal aastal dividendi maksustada madalama maksumääraga 14/86 (TuMS </a:t>
            </a:r>
            <a:r>
              <a:rPr lang="et-EE" sz="2000" dirty="0">
                <a:latin typeface="Tahoma" panose="020B0604030504040204" pitchFamily="34" charset="0"/>
                <a:ea typeface="Tahoma" panose="020B0604030504040204" pitchFamily="34" charset="0"/>
                <a:cs typeface="Tahoma" panose="020B0604030504040204" pitchFamily="34" charset="0"/>
                <a:hlinkClick r:id="rId2"/>
              </a:rPr>
              <a:t>§ 4 lg 5</a:t>
            </a:r>
            <a:r>
              <a:rPr lang="et-EE" sz="2000" dirty="0">
                <a:latin typeface="Tahoma" panose="020B0604030504040204" pitchFamily="34" charset="0"/>
                <a:ea typeface="Tahoma" panose="020B0604030504040204" pitchFamily="34" charset="0"/>
                <a:cs typeface="Tahoma" panose="020B0604030504040204" pitchFamily="34" charset="0"/>
              </a:rPr>
              <a:t> ja </a:t>
            </a:r>
            <a:r>
              <a:rPr lang="et-EE" sz="2000" dirty="0">
                <a:latin typeface="Tahoma" panose="020B0604030504040204" pitchFamily="34" charset="0"/>
                <a:ea typeface="Tahoma" panose="020B0604030504040204" pitchFamily="34" charset="0"/>
                <a:cs typeface="Tahoma" panose="020B0604030504040204" pitchFamily="34" charset="0"/>
                <a:hlinkClick r:id="rId3"/>
              </a:rPr>
              <a:t>§ 50¹</a:t>
            </a:r>
            <a:r>
              <a:rPr lang="et-EE" sz="2000" dirty="0">
                <a:latin typeface="Tahoma" panose="020B0604030504040204" pitchFamily="34" charset="0"/>
                <a:ea typeface="Tahoma" panose="020B0604030504040204" pitchFamily="34" charset="0"/>
                <a:cs typeface="Tahoma" panose="020B0604030504040204" pitchFamily="34" charset="0"/>
              </a:rPr>
              <a:t>).</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Madalama maksumääraga maksustatud dividendi </a:t>
            </a:r>
            <a:r>
              <a:rPr lang="et-EE" sz="2000" b="1" dirty="0">
                <a:latin typeface="Tahoma" panose="020B0604030504040204" pitchFamily="34" charset="0"/>
                <a:ea typeface="Tahoma" panose="020B0604030504040204" pitchFamily="34" charset="0"/>
                <a:cs typeface="Tahoma" panose="020B0604030504040204" pitchFamily="34" charset="0"/>
              </a:rPr>
              <a:t>väljamaksmisel füüsilisele</a:t>
            </a:r>
            <a:r>
              <a:rPr lang="et-EE" sz="2000" dirty="0">
                <a:latin typeface="Tahoma" panose="020B0604030504040204" pitchFamily="34" charset="0"/>
                <a:ea typeface="Tahoma" panose="020B0604030504040204" pitchFamily="34" charset="0"/>
                <a:cs typeface="Tahoma" panose="020B0604030504040204" pitchFamily="34" charset="0"/>
              </a:rPr>
              <a:t> </a:t>
            </a:r>
            <a:r>
              <a:rPr lang="et-EE" sz="2000" b="1" dirty="0">
                <a:latin typeface="Tahoma" panose="020B0604030504040204" pitchFamily="34" charset="0"/>
                <a:ea typeface="Tahoma" panose="020B0604030504040204" pitchFamily="34" charset="0"/>
                <a:cs typeface="Tahoma" panose="020B0604030504040204" pitchFamily="34" charset="0"/>
              </a:rPr>
              <a:t>isikule </a:t>
            </a:r>
            <a:r>
              <a:rPr lang="et-EE" sz="2000" dirty="0">
                <a:latin typeface="Tahoma" panose="020B0604030504040204" pitchFamily="34" charset="0"/>
                <a:ea typeface="Tahoma" panose="020B0604030504040204" pitchFamily="34" charset="0"/>
                <a:cs typeface="Tahoma" panose="020B0604030504040204" pitchFamily="34" charset="0"/>
              </a:rPr>
              <a:t>kuulub täiendavalt kinnipidamisele tulumaks 7% (</a:t>
            </a:r>
            <a:r>
              <a:rPr lang="et-EE" sz="2000" dirty="0">
                <a:latin typeface="Tahoma" panose="020B0604030504040204" pitchFamily="34" charset="0"/>
                <a:ea typeface="Tahoma" panose="020B0604030504040204" pitchFamily="34" charset="0"/>
                <a:cs typeface="Tahoma" panose="020B0604030504040204" pitchFamily="34" charset="0"/>
                <a:hlinkClick r:id="rId4"/>
              </a:rPr>
              <a:t>TuMS § 41 p 7²</a:t>
            </a:r>
            <a:r>
              <a:rPr lang="et-EE" sz="2000" dirty="0">
                <a:latin typeface="Tahoma" panose="020B0604030504040204" pitchFamily="34" charset="0"/>
                <a:ea typeface="Tahoma" panose="020B0604030504040204" pitchFamily="34" charset="0"/>
                <a:cs typeface="Tahoma" panose="020B0604030504040204" pitchFamily="34" charset="0"/>
              </a:rPr>
              <a:t>). Tulumaks kuulub kinnipidamisele nii residendist kui ka mitteresidendist füüsilisele isikule tehtud dividendi väljamakselt.</a:t>
            </a:r>
          </a:p>
        </p:txBody>
      </p:sp>
    </p:spTree>
    <p:extLst>
      <p:ext uri="{BB962C8B-B14F-4D97-AF65-F5344CB8AC3E}">
        <p14:creationId xmlns:p14="http://schemas.microsoft.com/office/powerpoint/2010/main" val="7366336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20103-8476-420A-B651-09EA8FF20BDC}"/>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0A102DAA-D0F2-4599-9DDD-43ADABB4117D}"/>
              </a:ext>
            </a:extLst>
          </p:cNvPr>
          <p:cNvSpPr>
            <a:spLocks noGrp="1"/>
          </p:cNvSpPr>
          <p:nvPr>
            <p:ph idx="1"/>
          </p:nvPr>
        </p:nvSpPr>
        <p:spPr/>
        <p:txBody>
          <a:bodyPr>
            <a:normAutofit fontScale="85000" lnSpcReduction="20000"/>
          </a:bodyPr>
          <a:lstStyle/>
          <a:p>
            <a:r>
              <a:rPr lang="et-EE" sz="2600" dirty="0">
                <a:latin typeface="Tahoma" panose="020B0604030504040204" pitchFamily="34" charset="0"/>
                <a:ea typeface="Tahoma" panose="020B0604030504040204" pitchFamily="34" charset="0"/>
                <a:cs typeface="Tahoma" panose="020B0604030504040204" pitchFamily="34" charset="0"/>
              </a:rPr>
              <a:t>Seadusemuudatusega kehtestatakse regulaarselt makstavatele dividendidele soodsam maksumäär, milleks on (14/86 netosummast, st ~16,279%) (TuMS § 4 lg 5; § 50`</a:t>
            </a:r>
            <a:r>
              <a:rPr lang="et-EE" sz="2600" baseline="30000" dirty="0">
                <a:latin typeface="Tahoma" panose="020B0604030504040204" pitchFamily="34" charset="0"/>
                <a:ea typeface="Tahoma" panose="020B0604030504040204" pitchFamily="34" charset="0"/>
                <a:cs typeface="Tahoma" panose="020B0604030504040204" pitchFamily="34" charset="0"/>
              </a:rPr>
              <a:t>1</a:t>
            </a:r>
            <a:r>
              <a:rPr lang="et-EE" sz="2600" dirty="0">
                <a:latin typeface="Tahoma" panose="020B0604030504040204" pitchFamily="34" charset="0"/>
                <a:ea typeface="Tahoma" panose="020B0604030504040204" pitchFamily="34" charset="0"/>
                <a:cs typeface="Tahoma" panose="020B0604030504040204" pitchFamily="34" charset="0"/>
              </a:rPr>
              <a:t>). </a:t>
            </a:r>
            <a:r>
              <a:rPr lang="et-EE" sz="2600" b="1" dirty="0">
                <a:latin typeface="Tahoma" panose="020B0604030504040204" pitchFamily="34" charset="0"/>
                <a:ea typeface="Tahoma" panose="020B0604030504040204" pitchFamily="34" charset="0"/>
                <a:cs typeface="Tahoma" panose="020B0604030504040204" pitchFamily="34" charset="0"/>
              </a:rPr>
              <a:t>Äriühingud saavad kasutada soodsamat maksumäära neljandal aastal makstud dividendide puhul kolme eelneva aasta keskmise dividendi väljamakse ulatuses</a:t>
            </a:r>
            <a:r>
              <a:rPr lang="et-EE" sz="2600" dirty="0">
                <a:latin typeface="Tahoma" panose="020B0604030504040204" pitchFamily="34" charset="0"/>
                <a:ea typeface="Tahoma" panose="020B0604030504040204" pitchFamily="34" charset="0"/>
                <a:cs typeface="Tahoma" panose="020B0604030504040204" pitchFamily="34" charset="0"/>
              </a:rPr>
              <a:t>. Ülejäänud osa, mis ületab viimase kolme aasta keskmise väljamakse, maksustatakse tavapärase (20/80 netosummast, st 25%)maksumääraga (TuMS § 4 lg 1`</a:t>
            </a:r>
            <a:r>
              <a:rPr lang="et-EE" sz="2600" baseline="30000" dirty="0">
                <a:latin typeface="Tahoma" panose="020B0604030504040204" pitchFamily="34" charset="0"/>
                <a:ea typeface="Tahoma" panose="020B0604030504040204" pitchFamily="34" charset="0"/>
                <a:cs typeface="Tahoma" panose="020B0604030504040204" pitchFamily="34" charset="0"/>
              </a:rPr>
              <a:t>1</a:t>
            </a:r>
            <a:r>
              <a:rPr lang="et-EE" sz="2600" dirty="0">
                <a:latin typeface="Tahoma" panose="020B0604030504040204" pitchFamily="34" charset="0"/>
                <a:ea typeface="Tahoma" panose="020B0604030504040204" pitchFamily="34" charset="0"/>
                <a:cs typeface="Tahoma" panose="020B0604030504040204" pitchFamily="34" charset="0"/>
              </a:rPr>
              <a:t>;§ 50 lg 1).</a:t>
            </a:r>
          </a:p>
          <a:p>
            <a:r>
              <a:rPr lang="et-EE" sz="2600" b="1" dirty="0">
                <a:latin typeface="Tahoma" panose="020B0604030504040204" pitchFamily="34" charset="0"/>
                <a:ea typeface="Tahoma" panose="020B0604030504040204" pitchFamily="34" charset="0"/>
                <a:cs typeface="Tahoma" panose="020B0604030504040204" pitchFamily="34" charset="0"/>
              </a:rPr>
              <a:t>Kui ettevõte maksab 14/86-lise soodusmääraga dividende </a:t>
            </a:r>
            <a:r>
              <a:rPr lang="et-EE" sz="2600" dirty="0">
                <a:latin typeface="Tahoma" panose="020B0604030504040204" pitchFamily="34" charset="0"/>
                <a:ea typeface="Tahoma" panose="020B0604030504040204" pitchFamily="34" charset="0"/>
                <a:cs typeface="Tahoma" panose="020B0604030504040204" pitchFamily="34" charset="0"/>
              </a:rPr>
              <a:t>füüsilisest isikust omanikule, siis </a:t>
            </a:r>
            <a:r>
              <a:rPr lang="et-EE" sz="2600" b="1" dirty="0">
                <a:latin typeface="Tahoma" panose="020B0604030504040204" pitchFamily="34" charset="0"/>
                <a:ea typeface="Tahoma" panose="020B0604030504040204" pitchFamily="34" charset="0"/>
                <a:cs typeface="Tahoma" panose="020B0604030504040204" pitchFamily="34" charset="0"/>
              </a:rPr>
              <a:t>peetakse füüsiliselt isikult lisaks 7% tulumaksu kinni</a:t>
            </a:r>
            <a:r>
              <a:rPr lang="et-EE" sz="2600" dirty="0">
                <a:latin typeface="Tahoma" panose="020B0604030504040204" pitchFamily="34" charset="0"/>
                <a:ea typeface="Tahoma" panose="020B0604030504040204" pitchFamily="34" charset="0"/>
                <a:cs typeface="Tahoma" panose="020B0604030504040204" pitchFamily="34" charset="0"/>
              </a:rPr>
              <a:t> (TuMS § 43 lg 1 punkt 1`</a:t>
            </a:r>
            <a:r>
              <a:rPr lang="et-EE" sz="2600" baseline="30000" dirty="0">
                <a:latin typeface="Tahoma" panose="020B0604030504040204" pitchFamily="34" charset="0"/>
                <a:ea typeface="Tahoma" panose="020B0604030504040204" pitchFamily="34" charset="0"/>
                <a:cs typeface="Tahoma" panose="020B0604030504040204" pitchFamily="34" charset="0"/>
              </a:rPr>
              <a:t>1</a:t>
            </a:r>
            <a:r>
              <a:rPr lang="et-EE" sz="2600" dirty="0">
                <a:latin typeface="Tahoma" panose="020B0604030504040204" pitchFamily="34" charset="0"/>
                <a:ea typeface="Tahoma" panose="020B0604030504040204" pitchFamily="34" charset="0"/>
                <a:cs typeface="Tahoma" panose="020B0604030504040204" pitchFamily="34" charset="0"/>
              </a:rPr>
              <a:t>) osalt, mida ettevõte tasandil maksustati 14/86-ga. Kui nimetatud dividendid maksustatakse tavapärase 20/80-lise maksumääraga, siis lisakohustusi füüsilisele isikule sellest ei tulene.</a:t>
            </a:r>
          </a:p>
          <a:p>
            <a:r>
              <a:rPr lang="et-EE" sz="2600" dirty="0">
                <a:latin typeface="Tahoma" panose="020B0604030504040204" pitchFamily="34" charset="0"/>
                <a:ea typeface="Tahoma" panose="020B0604030504040204" pitchFamily="34" charset="0"/>
                <a:cs typeface="Tahoma" panose="020B0604030504040204" pitchFamily="34" charset="0"/>
              </a:rPr>
              <a:t>Alles 2021. aastal on ettevõttel õigus kasutada kogu eelneva kolme aasta</a:t>
            </a:r>
          </a:p>
          <a:p>
            <a:r>
              <a:rPr lang="et-EE" sz="2600" dirty="0">
                <a:latin typeface="Tahoma" panose="020B0604030504040204" pitchFamily="34" charset="0"/>
                <a:ea typeface="Tahoma" panose="020B0604030504040204" pitchFamily="34" charset="0"/>
                <a:cs typeface="Tahoma" panose="020B0604030504040204" pitchFamily="34" charset="0"/>
              </a:rPr>
              <a:t> keskmise väljamakse ulatuses 14/86-list maksumäära ning ülejäänud osa, mis ületab keskmist maksustatakse 20/80-lise maksumääraga.</a:t>
            </a:r>
          </a:p>
          <a:p>
            <a:endParaRPr lang="et-EE" dirty="0"/>
          </a:p>
        </p:txBody>
      </p:sp>
    </p:spTree>
    <p:extLst>
      <p:ext uri="{BB962C8B-B14F-4D97-AF65-F5344CB8AC3E}">
        <p14:creationId xmlns:p14="http://schemas.microsoft.com/office/powerpoint/2010/main" val="172858124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5F12D-6535-486C-A419-E888D5298413}"/>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2DF2EE85-9039-4F78-877E-776DF0F70043}"/>
              </a:ext>
            </a:extLst>
          </p:cNvPr>
          <p:cNvSpPr>
            <a:spLocks noGrp="1"/>
          </p:cNvSpPr>
          <p:nvPr>
            <p:ph idx="1"/>
          </p:nvPr>
        </p:nvSpPr>
        <p:spPr/>
        <p:txBody>
          <a:bodyPr>
            <a:normAutofit/>
          </a:bodyPr>
          <a:lstStyle/>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Kui äriühing maksab:</a:t>
            </a:r>
          </a:p>
          <a:p>
            <a:r>
              <a:rPr lang="et-EE" sz="2200" dirty="0">
                <a:latin typeface="Tahoma" panose="020B0604030504040204" pitchFamily="34" charset="0"/>
                <a:ea typeface="Tahoma" panose="020B0604030504040204" pitchFamily="34" charset="0"/>
                <a:cs typeface="Tahoma" panose="020B0604030504040204" pitchFamily="34" charset="0"/>
              </a:rPr>
              <a:t>2020. aastal dividende, siis maksustati väljamakse 20/80-ga,</a:t>
            </a:r>
          </a:p>
          <a:p>
            <a:r>
              <a:rPr lang="et-EE" sz="2200" dirty="0">
                <a:latin typeface="Tahoma" panose="020B0604030504040204" pitchFamily="34" charset="0"/>
                <a:ea typeface="Tahoma" panose="020B0604030504040204" pitchFamily="34" charset="0"/>
                <a:cs typeface="Tahoma" panose="020B0604030504040204" pitchFamily="34" charset="0"/>
              </a:rPr>
              <a:t>2021. aastal makstud dividendid maksustatakse 1/3 2020. aasta dividendidest 14/86-ga ja ülejäänud osa 20/80-ga,</a:t>
            </a:r>
          </a:p>
          <a:p>
            <a:r>
              <a:rPr lang="et-EE" sz="2200" dirty="0">
                <a:latin typeface="Tahoma" panose="020B0604030504040204" pitchFamily="34" charset="0"/>
                <a:ea typeface="Tahoma" panose="020B0604030504040204" pitchFamily="34" charset="0"/>
                <a:cs typeface="Tahoma" panose="020B0604030504040204" pitchFamily="34" charset="0"/>
              </a:rPr>
              <a:t>2022. aastal tehtud väljamaksed maksustatakse 1/3 2020. ja 2021. aasta dividendidest 14/86-ga ja ülejäänud osa 20/80-ga.</a:t>
            </a:r>
          </a:p>
          <a:p>
            <a:pPr marL="0" indent="0">
              <a:buNone/>
            </a:pPr>
            <a:r>
              <a:rPr lang="et-EE" sz="2200" b="1" dirty="0">
                <a:latin typeface="Tahoma" panose="020B0604030504040204" pitchFamily="34" charset="0"/>
                <a:ea typeface="Tahoma" panose="020B0604030504040204" pitchFamily="34" charset="0"/>
                <a:cs typeface="Tahoma" panose="020B0604030504040204" pitchFamily="34" charset="0"/>
              </a:rPr>
              <a:t>Dividendide maksustamisel </a:t>
            </a:r>
            <a:r>
              <a:rPr lang="et-EE" sz="2200" dirty="0">
                <a:latin typeface="Tahoma" panose="020B0604030504040204" pitchFamily="34" charset="0"/>
                <a:ea typeface="Tahoma" panose="020B0604030504040204" pitchFamily="34" charset="0"/>
                <a:cs typeface="Tahoma" panose="020B0604030504040204" pitchFamily="34" charset="0"/>
              </a:rPr>
              <a:t>tuleb arvestada, et edaspidi on </a:t>
            </a:r>
            <a:r>
              <a:rPr lang="et-EE" sz="2200" b="1" dirty="0">
                <a:latin typeface="Tahoma" panose="020B0604030504040204" pitchFamily="34" charset="0"/>
                <a:ea typeface="Tahoma" panose="020B0604030504040204" pitchFamily="34" charset="0"/>
                <a:cs typeface="Tahoma" panose="020B0604030504040204" pitchFamily="34" charset="0"/>
              </a:rPr>
              <a:t>kaks erinevat tulumaksu </a:t>
            </a:r>
            <a:r>
              <a:rPr lang="et-EE" sz="2200" dirty="0">
                <a:latin typeface="Tahoma" panose="020B0604030504040204" pitchFamily="34" charset="0"/>
                <a:ea typeface="Tahoma" panose="020B0604030504040204" pitchFamily="34" charset="0"/>
                <a:cs typeface="Tahoma" panose="020B0604030504040204" pitchFamily="34" charset="0"/>
              </a:rPr>
              <a:t>– üks on dividendi maksva äriühingu makstav tulumaks (määr 20/80 või 14/86), mis makstakse lisaks dividendi summale, teine tulumaks on füüsilise isiku tulumaks ehk füüsilisele isikule makstud dividendilt tulumaksu kinnipidamine (määr 7%), mis tähendab, et füüsiline isik saab kinnipeetud tulumaksu võrra vähem dividendi kätte.</a:t>
            </a:r>
          </a:p>
          <a:p>
            <a:endParaRPr lang="et-EE" dirty="0"/>
          </a:p>
        </p:txBody>
      </p:sp>
    </p:spTree>
    <p:extLst>
      <p:ext uri="{BB962C8B-B14F-4D97-AF65-F5344CB8AC3E}">
        <p14:creationId xmlns:p14="http://schemas.microsoft.com/office/powerpoint/2010/main" val="319517899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9E312-B6D3-4D57-B642-F3C42F639C04}"/>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Kokkuvõte</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2C2F04C6-35DA-4C6A-9B79-B1E83EE8E39E}"/>
              </a:ext>
            </a:extLst>
          </p:cNvPr>
          <p:cNvSpPr>
            <a:spLocks noGrp="1"/>
          </p:cNvSpPr>
          <p:nvPr>
            <p:ph idx="1"/>
          </p:nvPr>
        </p:nvSpPr>
        <p:spPr/>
        <p:txBody>
          <a:bodyPr>
            <a:normAutofit/>
          </a:bodyPr>
          <a:lstStyle/>
          <a:p>
            <a:pPr marL="0" marR="0" indent="0" algn="just">
              <a:lnSpc>
                <a:spcPct val="15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Raamatupidamiskohustuslane on kohustatud korraldama raamatupidamist nii, et oleks tagatud aktuaalse, olulise, objektiivse ja võrreldava informatsiooni saamine raamatupidamiskohustuslase finantsseisundist, majandustulemusest ja rahavoogudest, muuhulgas:</a:t>
            </a:r>
            <a:endParaRPr lang="en-US" sz="2000" dirty="0">
              <a:latin typeface="Tahoma" panose="020B0604030504040204" pitchFamily="34" charset="0"/>
              <a:ea typeface="Tahoma" panose="020B0604030504040204" pitchFamily="34" charset="0"/>
              <a:cs typeface="Tahoma" panose="020B0604030504040204" pitchFamily="34" charset="0"/>
            </a:endParaRPr>
          </a:p>
          <a:p>
            <a:r>
              <a:rPr lang="et-EE" sz="2000" b="1" dirty="0">
                <a:latin typeface="Tahoma" panose="020B0604030504040204" pitchFamily="34" charset="0"/>
                <a:ea typeface="Tahoma" panose="020B0604030504040204" pitchFamily="34" charset="0"/>
                <a:cs typeface="Tahoma" panose="020B0604030504040204" pitchFamily="34" charset="0"/>
              </a:rPr>
              <a:t>dokumenteerima kõiki oma majandustehinguid</a:t>
            </a:r>
          </a:p>
          <a:p>
            <a:r>
              <a:rPr lang="et-EE" sz="2000" b="1" dirty="0">
                <a:latin typeface="Tahoma" panose="020B0604030504040204" pitchFamily="34" charset="0"/>
                <a:ea typeface="Tahoma" panose="020B0604030504040204" pitchFamily="34" charset="0"/>
                <a:cs typeface="Tahoma" panose="020B0604030504040204" pitchFamily="34" charset="0"/>
              </a:rPr>
              <a:t>kirjendama algdokumentide või nende põhjal koostatud koonddokumentide alusel kõiki oma majandustehinguid raamatupidamisregistrites</a:t>
            </a:r>
          </a:p>
          <a:p>
            <a:r>
              <a:rPr lang="et-EE" sz="2000" b="1" dirty="0">
                <a:latin typeface="Tahoma" panose="020B0604030504040204" pitchFamily="34" charset="0"/>
                <a:ea typeface="Tahoma" panose="020B0604030504040204" pitchFamily="34" charset="0"/>
                <a:cs typeface="Tahoma" panose="020B0604030504040204" pitchFamily="34" charset="0"/>
              </a:rPr>
              <a:t>säilitama raamatupidamise dokumente</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t-EE" sz="2000" b="1"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mj-lt"/>
              <a:buAutoNum type="arabicPeriod"/>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reeform: Shape 3">
            <a:extLst>
              <a:ext uri="{FF2B5EF4-FFF2-40B4-BE49-F238E27FC236}">
                <a16:creationId xmlns:a16="http://schemas.microsoft.com/office/drawing/2014/main" id="{7E1C6CBE-3573-4CA1-A452-FB10E8327D38}"/>
              </a:ext>
            </a:extLst>
          </p:cNvPr>
          <p:cNvSpPr/>
          <p:nvPr/>
        </p:nvSpPr>
        <p:spPr>
          <a:xfrm>
            <a:off x="1181100" y="2305050"/>
            <a:ext cx="38100" cy="95250"/>
          </a:xfrm>
          <a:custGeom>
            <a:avLst/>
            <a:gdLst>
              <a:gd name="connsiteX0" fmla="*/ 0 w 38100"/>
              <a:gd name="connsiteY0" fmla="*/ 95250 h 95250"/>
              <a:gd name="connsiteX1" fmla="*/ 19050 w 38100"/>
              <a:gd name="connsiteY1" fmla="*/ 47625 h 95250"/>
              <a:gd name="connsiteX2" fmla="*/ 38100 w 38100"/>
              <a:gd name="connsiteY2" fmla="*/ 0 h 95250"/>
            </a:gdLst>
            <a:ahLst/>
            <a:cxnLst>
              <a:cxn ang="0">
                <a:pos x="connsiteX0" y="connsiteY0"/>
              </a:cxn>
              <a:cxn ang="0">
                <a:pos x="connsiteX1" y="connsiteY1"/>
              </a:cxn>
              <a:cxn ang="0">
                <a:pos x="connsiteX2" y="connsiteY2"/>
              </a:cxn>
            </a:cxnLst>
            <a:rect l="l" t="t" r="r" b="b"/>
            <a:pathLst>
              <a:path w="38100" h="95250">
                <a:moveTo>
                  <a:pt x="0" y="95250"/>
                </a:moveTo>
                <a:cubicBezTo>
                  <a:pt x="6350" y="79375"/>
                  <a:pt x="13643" y="63845"/>
                  <a:pt x="19050" y="47625"/>
                </a:cubicBezTo>
                <a:cubicBezTo>
                  <a:pt x="34971" y="-138"/>
                  <a:pt x="17498" y="20602"/>
                  <a:pt x="38100"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17891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296AF-0B78-40EE-8EF2-36B5A0C8D13E}"/>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D74A50DC-62D3-4E74-A331-F3780F68159C}"/>
              </a:ext>
            </a:extLst>
          </p:cNvPr>
          <p:cNvSpPr>
            <a:spLocks noGrp="1"/>
          </p:cNvSpPr>
          <p:nvPr>
            <p:ph idx="1"/>
          </p:nvPr>
        </p:nvSpPr>
        <p:spPr/>
        <p:txBody>
          <a:bodyPr>
            <a:normAutofit fontScale="77500" lnSpcReduction="20000"/>
          </a:bodyPr>
          <a:lstStyle/>
          <a:p>
            <a:pPr marL="0" marR="0" indent="0" algn="just">
              <a:lnSpc>
                <a:spcPct val="150000"/>
              </a:lnSpc>
              <a:spcBef>
                <a:spcPts val="0"/>
              </a:spcBef>
              <a:spcAft>
                <a:spcPts val="0"/>
              </a:spcAft>
              <a:buNone/>
            </a:pPr>
            <a:r>
              <a:rPr lang="et-EE" sz="2900" dirty="0">
                <a:latin typeface="Tahoma" panose="020B0604030504040204" pitchFamily="34" charset="0"/>
                <a:ea typeface="Tahoma" panose="020B0604030504040204" pitchFamily="34" charset="0"/>
                <a:cs typeface="Tahoma" panose="020B0604030504040204" pitchFamily="34" charset="0"/>
              </a:rPr>
              <a:t>Raamatupidamise algdokumente, raamatupidamisregistreid, lepinguid, raamatupidamisaruandeid ja muid äridokumente, raamatupidamise sise-eeskirja, raamatupidamisregistreid - </a:t>
            </a:r>
            <a:r>
              <a:rPr lang="et-EE" sz="2900" b="1" dirty="0">
                <a:latin typeface="Tahoma" panose="020B0604030504040204" pitchFamily="34" charset="0"/>
                <a:ea typeface="Tahoma" panose="020B0604030504040204" pitchFamily="34" charset="0"/>
                <a:cs typeface="Tahoma" panose="020B0604030504040204" pitchFamily="34" charset="0"/>
              </a:rPr>
              <a:t>seitse aastat, alates selle majandusaasta lõpust, mil algdokument raamatupidamises kajastati või muudeti.</a:t>
            </a:r>
            <a:endParaRPr lang="en-US" sz="29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50000"/>
              </a:lnSpc>
              <a:spcBef>
                <a:spcPts val="0"/>
              </a:spcBef>
              <a:spcAft>
                <a:spcPts val="0"/>
              </a:spcAft>
              <a:buNone/>
            </a:pPr>
            <a:r>
              <a:rPr lang="et-EE" sz="2900" dirty="0">
                <a:latin typeface="Tahoma" panose="020B0604030504040204" pitchFamily="34" charset="0"/>
                <a:ea typeface="Tahoma" panose="020B0604030504040204" pitchFamily="34" charset="0"/>
                <a:cs typeface="Tahoma" panose="020B0604030504040204" pitchFamily="34" charset="0"/>
              </a:rPr>
              <a:t>Raamatupidamisregistreid, mis on loodud elektrooniliselt, on raamatupidamis-kohustuslane kohustatud ka säilitama elektrooniliselt. Elektrooniliste andmete loetavus peab olema tagatud kogu säilitusaja jooksul.</a:t>
            </a:r>
            <a:endParaRPr lang="en-US" sz="29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341965425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330C5-1319-4794-BEFD-91CB3895710B}"/>
              </a:ext>
            </a:extLst>
          </p:cNvPr>
          <p:cNvSpPr>
            <a:spLocks noGrp="1"/>
          </p:cNvSpPr>
          <p:nvPr>
            <p:ph type="title"/>
          </p:nvPr>
        </p:nvSpPr>
        <p:spPr/>
        <p:txBody>
          <a:bodyPr>
            <a:normAutofit/>
          </a:bodyPr>
          <a:lstStyle/>
          <a:p>
            <a:r>
              <a:rPr lang="en-US" sz="2800" b="1" dirty="0" err="1">
                <a:latin typeface="Tahoma" panose="020B0604030504040204" pitchFamily="34" charset="0"/>
                <a:ea typeface="Tahoma" panose="020B0604030504040204" pitchFamily="34" charset="0"/>
                <a:cs typeface="Tahoma" panose="020B0604030504040204" pitchFamily="34" charset="0"/>
              </a:rPr>
              <a:t>Maksuarvestuse</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korraldamise</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alused</a:t>
            </a:r>
            <a:endParaRPr 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EF1F8090-C97F-4258-A5CE-4D2EF439B9C1}"/>
              </a:ext>
            </a:extLst>
          </p:cNvPr>
          <p:cNvSpPr>
            <a:spLocks noGrp="1"/>
          </p:cNvSpPr>
          <p:nvPr>
            <p:ph idx="1"/>
          </p:nvPr>
        </p:nvSpPr>
        <p:spPr/>
        <p:txBody>
          <a:bodyPr/>
          <a:lstStyle/>
          <a:p>
            <a:r>
              <a:rPr lang="en-US" sz="2000" dirty="0" err="1">
                <a:latin typeface="Tahoma" panose="020B0604030504040204" pitchFamily="34" charset="0"/>
                <a:ea typeface="Tahoma" panose="020B0604030504040204" pitchFamily="34" charset="0"/>
                <a:cs typeface="Tahoma" panose="020B0604030504040204" pitchFamily="34" charset="0"/>
              </a:rPr>
              <a:t>Maksuarvestust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korraldada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nii</a:t>
            </a:r>
            <a:r>
              <a:rPr lang="en-US" sz="2000" dirty="0">
                <a:latin typeface="Tahoma" panose="020B0604030504040204" pitchFamily="34" charset="0"/>
                <a:ea typeface="Tahoma" panose="020B0604030504040204" pitchFamily="34" charset="0"/>
                <a:cs typeface="Tahoma" panose="020B0604030504040204" pitchFamily="34" charset="0"/>
              </a:rPr>
              <a:t>, et </a:t>
            </a:r>
            <a:r>
              <a:rPr lang="en-US" sz="2000" b="1" dirty="0" err="1">
                <a:latin typeface="Tahoma" panose="020B0604030504040204" pitchFamily="34" charset="0"/>
                <a:ea typeface="Tahoma" panose="020B0604030504040204" pitchFamily="34" charset="0"/>
                <a:cs typeface="Tahoma" panose="020B0604030504040204" pitchFamily="34" charset="0"/>
              </a:rPr>
              <a:t>mõistliku</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aja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jooksul</a:t>
            </a:r>
            <a:r>
              <a:rPr lang="en-US" sz="2000" b="1" dirty="0">
                <a:latin typeface="Tahoma" panose="020B0604030504040204" pitchFamily="34" charset="0"/>
                <a:ea typeface="Tahoma" panose="020B0604030504040204" pitchFamily="34" charset="0"/>
                <a:cs typeface="Tahoma" panose="020B0604030504040204" pitchFamily="34" charset="0"/>
              </a:rPr>
              <a:t> on </a:t>
            </a:r>
            <a:r>
              <a:rPr lang="en-US" sz="2000" b="1" dirty="0" err="1">
                <a:latin typeface="Tahoma" panose="020B0604030504040204" pitchFamily="34" charset="0"/>
                <a:ea typeface="Tahoma" panose="020B0604030504040204" pitchFamily="34" charset="0"/>
                <a:cs typeface="Tahoma" panose="020B0604030504040204" pitchFamily="34" charset="0"/>
              </a:rPr>
              <a:t>võimalik</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saada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ülevaade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tehingutest</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tuludest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kuludest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varadest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kohustustest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muudest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maksustamise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seisukohast</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olulistest</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asja­oludest</a:t>
            </a:r>
            <a:r>
              <a:rPr lang="en-US" sz="2000" dirty="0">
                <a:latin typeface="Tahoma" panose="020B0604030504040204" pitchFamily="34" charset="0"/>
                <a:ea typeface="Tahoma" panose="020B0604030504040204" pitchFamily="34" charset="0"/>
                <a:cs typeface="Tahoma" panose="020B0604030504040204" pitchFamily="34" charset="0"/>
              </a:rPr>
              <a:t>.</a:t>
            </a:r>
          </a:p>
          <a:p>
            <a:r>
              <a:rPr lang="en-US" sz="2000" dirty="0" err="1">
                <a:latin typeface="Tahoma" panose="020B0604030504040204" pitchFamily="34" charset="0"/>
                <a:ea typeface="Tahoma" panose="020B0604030504040204" pitchFamily="34" charset="0"/>
                <a:cs typeface="Tahoma" panose="020B0604030504040204" pitchFamily="34" charset="0"/>
              </a:rPr>
              <a:t>Otstarbekas</a:t>
            </a:r>
            <a:r>
              <a:rPr lang="en-US" sz="2000" dirty="0">
                <a:latin typeface="Tahoma" panose="020B0604030504040204" pitchFamily="34" charset="0"/>
                <a:ea typeface="Tahoma" panose="020B0604030504040204" pitchFamily="34" charset="0"/>
                <a:cs typeface="Tahoma" panose="020B0604030504040204" pitchFamily="34" charset="0"/>
              </a:rPr>
              <a:t> on, et </a:t>
            </a:r>
            <a:r>
              <a:rPr lang="en-US" sz="2000" dirty="0" err="1">
                <a:latin typeface="Tahoma" panose="020B0604030504040204" pitchFamily="34" charset="0"/>
                <a:ea typeface="Tahoma" panose="020B0604030504040204" pitchFamily="34" charset="0"/>
                <a:cs typeface="Tahoma" panose="020B0604030504040204" pitchFamily="34" charset="0"/>
              </a:rPr>
              <a:t>kõik</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maksuarvestuse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seisukohast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oluline</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kirjas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raamatupidamise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sise-eeskirjas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selle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lisades</a:t>
            </a:r>
            <a:r>
              <a:rPr lang="en-US" sz="2000" dirty="0">
                <a:latin typeface="Tahoma" panose="020B0604030504040204" pitchFamily="34" charset="0"/>
                <a:ea typeface="Tahoma" panose="020B0604030504040204" pitchFamily="34" charset="0"/>
                <a:cs typeface="Tahoma" panose="020B0604030504040204" pitchFamily="34" charset="0"/>
              </a:rPr>
              <a:t>.</a:t>
            </a:r>
          </a:p>
          <a:p>
            <a:pPr marL="0" indent="0">
              <a:buNone/>
            </a:pPr>
            <a:r>
              <a:rPr lang="fi-FI" sz="2000" b="1" dirty="0" err="1">
                <a:latin typeface="Tahoma" panose="020B0604030504040204" pitchFamily="34" charset="0"/>
                <a:ea typeface="Tahoma" panose="020B0604030504040204" pitchFamily="34" charset="0"/>
                <a:cs typeface="Tahoma" panose="020B0604030504040204" pitchFamily="34" charset="0"/>
              </a:rPr>
              <a:t>Maksustamise</a:t>
            </a:r>
            <a:r>
              <a:rPr lang="fi-FI" sz="2000" b="1" dirty="0">
                <a:latin typeface="Tahoma" panose="020B0604030504040204" pitchFamily="34" charset="0"/>
                <a:ea typeface="Tahoma" panose="020B0604030504040204" pitchFamily="34" charset="0"/>
                <a:cs typeface="Tahoma" panose="020B0604030504040204" pitchFamily="34" charset="0"/>
              </a:rPr>
              <a:t> </a:t>
            </a:r>
            <a:r>
              <a:rPr lang="fi-FI" sz="2000" b="1" dirty="0" err="1">
                <a:latin typeface="Tahoma" panose="020B0604030504040204" pitchFamily="34" charset="0"/>
                <a:ea typeface="Tahoma" panose="020B0604030504040204" pitchFamily="34" charset="0"/>
                <a:cs typeface="Tahoma" panose="020B0604030504040204" pitchFamily="34" charset="0"/>
              </a:rPr>
              <a:t>seisukohalt</a:t>
            </a:r>
            <a:r>
              <a:rPr lang="fi-FI" sz="2000" b="1" dirty="0">
                <a:latin typeface="Tahoma" panose="020B0604030504040204" pitchFamily="34" charset="0"/>
                <a:ea typeface="Tahoma" panose="020B0604030504040204" pitchFamily="34" charset="0"/>
                <a:cs typeface="Tahoma" panose="020B0604030504040204" pitchFamily="34" charset="0"/>
              </a:rPr>
              <a:t> on </a:t>
            </a:r>
            <a:r>
              <a:rPr lang="fi-FI" sz="2000" b="1" dirty="0" err="1">
                <a:latin typeface="Tahoma" panose="020B0604030504040204" pitchFamily="34" charset="0"/>
                <a:ea typeface="Tahoma" panose="020B0604030504040204" pitchFamily="34" charset="0"/>
                <a:cs typeface="Tahoma" panose="020B0604030504040204" pitchFamily="34" charset="0"/>
              </a:rPr>
              <a:t>oluline</a:t>
            </a:r>
            <a:r>
              <a:rPr lang="fi-FI" sz="2000" b="1" dirty="0">
                <a:latin typeface="Tahoma" panose="020B0604030504040204" pitchFamily="34" charset="0"/>
                <a:ea typeface="Tahoma" panose="020B0604030504040204" pitchFamily="34" charset="0"/>
                <a:cs typeface="Tahoma" panose="020B0604030504040204" pitchFamily="34" charset="0"/>
              </a:rPr>
              <a:t> </a:t>
            </a:r>
            <a:r>
              <a:rPr lang="fi-FI" sz="2000" b="1" dirty="0" err="1">
                <a:latin typeface="Tahoma" panose="020B0604030504040204" pitchFamily="34" charset="0"/>
                <a:ea typeface="Tahoma" panose="020B0604030504040204" pitchFamily="34" charset="0"/>
                <a:cs typeface="Tahoma" panose="020B0604030504040204" pitchFamily="34" charset="0"/>
              </a:rPr>
              <a:t>tõendada</a:t>
            </a:r>
            <a:r>
              <a:rPr lang="fi-FI" sz="2000" b="1" dirty="0">
                <a:latin typeface="Tahoma" panose="020B0604030504040204" pitchFamily="34" charset="0"/>
                <a:ea typeface="Tahoma" panose="020B0604030504040204" pitchFamily="34" charset="0"/>
                <a:cs typeface="Tahoma" panose="020B0604030504040204" pitchFamily="34" charset="0"/>
              </a:rPr>
              <a:t>, et:</a:t>
            </a:r>
          </a:p>
          <a:p>
            <a:r>
              <a:rPr lang="fi-FI" sz="2000" dirty="0">
                <a:latin typeface="Tahoma" panose="020B0604030504040204" pitchFamily="34" charset="0"/>
                <a:ea typeface="Tahoma" panose="020B0604030504040204" pitchFamily="34" charset="0"/>
                <a:cs typeface="Tahoma" panose="020B0604030504040204" pitchFamily="34" charset="0"/>
              </a:rPr>
              <a:t>kulu on </a:t>
            </a:r>
            <a:r>
              <a:rPr lang="fi-FI" sz="2000" dirty="0" err="1">
                <a:latin typeface="Tahoma" panose="020B0604030504040204" pitchFamily="34" charset="0"/>
                <a:ea typeface="Tahoma" panose="020B0604030504040204" pitchFamily="34" charset="0"/>
                <a:cs typeface="Tahoma" panose="020B0604030504040204" pitchFamily="34" charset="0"/>
              </a:rPr>
              <a:t>seotud</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ettevõtlusega</a:t>
            </a:r>
            <a:r>
              <a:rPr lang="fi-FI" sz="2000" dirty="0">
                <a:latin typeface="Tahoma" panose="020B0604030504040204" pitchFamily="34" charset="0"/>
                <a:ea typeface="Tahoma" panose="020B0604030504040204" pitchFamily="34" charset="0"/>
                <a:cs typeface="Tahoma" panose="020B0604030504040204" pitchFamily="34" charset="0"/>
              </a:rPr>
              <a:t>;</a:t>
            </a:r>
          </a:p>
          <a:p>
            <a:r>
              <a:rPr lang="fi-FI" sz="2000" dirty="0">
                <a:latin typeface="Tahoma" panose="020B0604030504040204" pitchFamily="34" charset="0"/>
                <a:ea typeface="Tahoma" panose="020B0604030504040204" pitchFamily="34" charset="0"/>
                <a:cs typeface="Tahoma" panose="020B0604030504040204" pitchFamily="34" charset="0"/>
              </a:rPr>
              <a:t>kulu on </a:t>
            </a:r>
            <a:r>
              <a:rPr lang="fi-FI" sz="2000" dirty="0" err="1">
                <a:latin typeface="Tahoma" panose="020B0604030504040204" pitchFamily="34" charset="0"/>
                <a:ea typeface="Tahoma" panose="020B0604030504040204" pitchFamily="34" charset="0"/>
                <a:cs typeface="Tahoma" panose="020B0604030504040204" pitchFamily="34" charset="0"/>
              </a:rPr>
              <a:t>tehtud</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maksustatava</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käibe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tarbeks</a:t>
            </a:r>
            <a:r>
              <a:rPr lang="fi-FI" sz="2000" dirty="0">
                <a:latin typeface="Tahoma" panose="020B0604030504040204" pitchFamily="34" charset="0"/>
                <a:ea typeface="Tahoma" panose="020B0604030504040204" pitchFamily="34" charset="0"/>
                <a:cs typeface="Tahoma" panose="020B0604030504040204" pitchFamily="34" charset="0"/>
              </a:rPr>
              <a:t>.</a:t>
            </a:r>
          </a:p>
          <a:p>
            <a:pPr marL="0" indent="0">
              <a:buNone/>
            </a:pPr>
            <a:endParaRPr lang="en-US" dirty="0"/>
          </a:p>
        </p:txBody>
      </p:sp>
    </p:spTree>
    <p:extLst>
      <p:ext uri="{BB962C8B-B14F-4D97-AF65-F5344CB8AC3E}">
        <p14:creationId xmlns:p14="http://schemas.microsoft.com/office/powerpoint/2010/main" val="145713558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84090-61C8-43A9-9E0E-24D876D6C621}"/>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FC5AE477-2031-4A5A-A47D-364FB5F48067}"/>
              </a:ext>
            </a:extLst>
          </p:cNvPr>
          <p:cNvSpPr>
            <a:spLocks noGrp="1"/>
          </p:cNvSpPr>
          <p:nvPr>
            <p:ph idx="1"/>
          </p:nvPr>
        </p:nvSpPr>
        <p:spPr/>
        <p:txBody>
          <a:bodyPr>
            <a:normAutofit fontScale="85000" lnSpcReduction="20000"/>
          </a:bodyPr>
          <a:lstStyle/>
          <a:p>
            <a:r>
              <a:rPr lang="en-US" b="1" dirty="0" err="1"/>
              <a:t>Kui</a:t>
            </a:r>
            <a:r>
              <a:rPr lang="en-US" b="1" dirty="0"/>
              <a:t> </a:t>
            </a:r>
            <a:r>
              <a:rPr lang="en-US" b="1" dirty="0" err="1"/>
              <a:t>kulu</a:t>
            </a:r>
            <a:r>
              <a:rPr lang="en-US" b="1" dirty="0"/>
              <a:t> </a:t>
            </a:r>
            <a:r>
              <a:rPr lang="en-US" b="1" dirty="0" err="1"/>
              <a:t>seos</a:t>
            </a:r>
            <a:r>
              <a:rPr lang="en-US" b="1" dirty="0"/>
              <a:t> </a:t>
            </a:r>
            <a:r>
              <a:rPr lang="en-US" b="1" dirty="0" err="1"/>
              <a:t>ettevõtluse</a:t>
            </a:r>
            <a:r>
              <a:rPr lang="en-US" b="1" dirty="0"/>
              <a:t> ja </a:t>
            </a:r>
            <a:r>
              <a:rPr lang="en-US" b="1" dirty="0" err="1"/>
              <a:t>maksustatava</a:t>
            </a:r>
            <a:r>
              <a:rPr lang="en-US" b="1" dirty="0"/>
              <a:t> </a:t>
            </a:r>
            <a:r>
              <a:rPr lang="en-US" b="1" dirty="0" err="1"/>
              <a:t>käibega</a:t>
            </a:r>
            <a:r>
              <a:rPr lang="en-US" b="1" dirty="0"/>
              <a:t> </a:t>
            </a:r>
            <a:r>
              <a:rPr lang="en-US" b="1" dirty="0" err="1"/>
              <a:t>ei</a:t>
            </a:r>
            <a:r>
              <a:rPr lang="en-US" b="1" dirty="0"/>
              <a:t> </a:t>
            </a:r>
            <a:r>
              <a:rPr lang="en-US" b="1" dirty="0" err="1"/>
              <a:t>ilmne</a:t>
            </a:r>
            <a:r>
              <a:rPr lang="en-US" b="1" dirty="0"/>
              <a:t> </a:t>
            </a:r>
            <a:r>
              <a:rPr lang="en-US" b="1" dirty="0" err="1"/>
              <a:t>tehingu</a:t>
            </a:r>
            <a:r>
              <a:rPr lang="en-US" b="1" dirty="0"/>
              <a:t> </a:t>
            </a:r>
            <a:r>
              <a:rPr lang="en-US" b="1" dirty="0" err="1"/>
              <a:t>majanduslikust</a:t>
            </a:r>
            <a:r>
              <a:rPr lang="en-US" b="1" dirty="0"/>
              <a:t> </a:t>
            </a:r>
            <a:r>
              <a:rPr lang="en-US" b="1" dirty="0" err="1"/>
              <a:t>sisust</a:t>
            </a:r>
            <a:r>
              <a:rPr lang="en-US" b="1" dirty="0"/>
              <a:t> </a:t>
            </a:r>
            <a:r>
              <a:rPr lang="en-US" b="1" dirty="0" err="1"/>
              <a:t>kuludokumendi</a:t>
            </a:r>
            <a:r>
              <a:rPr lang="en-US" b="1" dirty="0"/>
              <a:t> </a:t>
            </a:r>
            <a:r>
              <a:rPr lang="en-US" b="1" dirty="0" err="1"/>
              <a:t>selgituses</a:t>
            </a:r>
            <a:r>
              <a:rPr lang="en-US" dirty="0"/>
              <a:t>, </a:t>
            </a:r>
            <a:r>
              <a:rPr lang="en-US" dirty="0" err="1"/>
              <a:t>peab</a:t>
            </a:r>
            <a:r>
              <a:rPr lang="en-US" dirty="0"/>
              <a:t> </a:t>
            </a:r>
            <a:r>
              <a:rPr lang="en-US" dirty="0" err="1"/>
              <a:t>asjaomased</a:t>
            </a:r>
            <a:r>
              <a:rPr lang="en-US" dirty="0"/>
              <a:t> </a:t>
            </a:r>
            <a:r>
              <a:rPr lang="en-US" dirty="0" err="1"/>
              <a:t>määrangud</a:t>
            </a:r>
            <a:r>
              <a:rPr lang="en-US" dirty="0"/>
              <a:t> </a:t>
            </a:r>
            <a:r>
              <a:rPr lang="en-US" dirty="0" err="1"/>
              <a:t>dokumendile</a:t>
            </a:r>
            <a:r>
              <a:rPr lang="en-US" dirty="0"/>
              <a:t> </a:t>
            </a:r>
            <a:r>
              <a:rPr lang="en-US" dirty="0" err="1"/>
              <a:t>lisama</a:t>
            </a:r>
            <a:r>
              <a:rPr lang="en-US" dirty="0"/>
              <a:t> </a:t>
            </a:r>
            <a:r>
              <a:rPr lang="en-US" dirty="0" err="1"/>
              <a:t>majandustehingu</a:t>
            </a:r>
            <a:r>
              <a:rPr lang="en-US" dirty="0"/>
              <a:t> </a:t>
            </a:r>
            <a:r>
              <a:rPr lang="en-US" dirty="0" err="1"/>
              <a:t>toimumist</a:t>
            </a:r>
            <a:r>
              <a:rPr lang="en-US" dirty="0"/>
              <a:t> </a:t>
            </a:r>
            <a:r>
              <a:rPr lang="en-US" dirty="0" err="1"/>
              <a:t>kinnitav</a:t>
            </a:r>
            <a:r>
              <a:rPr lang="en-US" dirty="0"/>
              <a:t> </a:t>
            </a:r>
            <a:r>
              <a:rPr lang="en-US" dirty="0" err="1"/>
              <a:t>isik</a:t>
            </a:r>
            <a:r>
              <a:rPr lang="et-EE" dirty="0"/>
              <a:t>.</a:t>
            </a:r>
          </a:p>
          <a:p>
            <a:r>
              <a:rPr lang="en-US" dirty="0" err="1"/>
              <a:t>Kui</a:t>
            </a:r>
            <a:r>
              <a:rPr lang="en-US" dirty="0"/>
              <a:t> </a:t>
            </a:r>
            <a:r>
              <a:rPr lang="en-US" dirty="0" err="1"/>
              <a:t>kuludokumendile</a:t>
            </a:r>
            <a:r>
              <a:rPr lang="en-US" dirty="0"/>
              <a:t> </a:t>
            </a:r>
            <a:r>
              <a:rPr lang="en-US" dirty="0" err="1"/>
              <a:t>märgitud</a:t>
            </a:r>
            <a:r>
              <a:rPr lang="en-US" dirty="0"/>
              <a:t> </a:t>
            </a:r>
            <a:r>
              <a:rPr lang="en-US" dirty="0" err="1"/>
              <a:t>andmed</a:t>
            </a:r>
            <a:r>
              <a:rPr lang="en-US" dirty="0"/>
              <a:t> ka </a:t>
            </a:r>
            <a:r>
              <a:rPr lang="en-US" dirty="0" err="1"/>
              <a:t>siis</a:t>
            </a:r>
            <a:r>
              <a:rPr lang="en-US" dirty="0"/>
              <a:t> </a:t>
            </a:r>
            <a:r>
              <a:rPr lang="en-US" dirty="0" err="1"/>
              <a:t>ei</a:t>
            </a:r>
            <a:r>
              <a:rPr lang="en-US" dirty="0"/>
              <a:t> </a:t>
            </a:r>
            <a:r>
              <a:rPr lang="en-US" dirty="0" err="1"/>
              <a:t>võimalda</a:t>
            </a:r>
            <a:r>
              <a:rPr lang="en-US" dirty="0"/>
              <a:t> </a:t>
            </a:r>
            <a:r>
              <a:rPr lang="en-US" dirty="0" err="1"/>
              <a:t>teha</a:t>
            </a:r>
            <a:r>
              <a:rPr lang="en-US" dirty="0"/>
              <a:t> </a:t>
            </a:r>
            <a:r>
              <a:rPr lang="en-US" dirty="0" err="1"/>
              <a:t>järeldust</a:t>
            </a:r>
            <a:r>
              <a:rPr lang="en-US" dirty="0"/>
              <a:t> </a:t>
            </a:r>
            <a:r>
              <a:rPr lang="en-US" dirty="0" err="1"/>
              <a:t>kulutuse</a:t>
            </a:r>
            <a:r>
              <a:rPr lang="en-US" dirty="0"/>
              <a:t> </a:t>
            </a:r>
            <a:r>
              <a:rPr lang="en-US" dirty="0" err="1"/>
              <a:t>seotuse</a:t>
            </a:r>
            <a:r>
              <a:rPr lang="en-US" dirty="0"/>
              <a:t> </a:t>
            </a:r>
            <a:r>
              <a:rPr lang="en-US" dirty="0" err="1"/>
              <a:t>kohta</a:t>
            </a:r>
            <a:r>
              <a:rPr lang="en-US" dirty="0"/>
              <a:t> </a:t>
            </a:r>
            <a:r>
              <a:rPr lang="en-US" dirty="0" err="1"/>
              <a:t>ettevõtluse</a:t>
            </a:r>
            <a:r>
              <a:rPr lang="en-US" dirty="0"/>
              <a:t> ja </a:t>
            </a:r>
            <a:r>
              <a:rPr lang="en-US" dirty="0" err="1"/>
              <a:t>maksustatava</a:t>
            </a:r>
            <a:r>
              <a:rPr lang="en-US" dirty="0"/>
              <a:t> </a:t>
            </a:r>
            <a:r>
              <a:rPr lang="en-US" dirty="0" err="1"/>
              <a:t>käibega</a:t>
            </a:r>
            <a:r>
              <a:rPr lang="en-US" dirty="0"/>
              <a:t>, </a:t>
            </a:r>
            <a:r>
              <a:rPr lang="en-US" dirty="0" err="1"/>
              <a:t>tuleb</a:t>
            </a:r>
            <a:r>
              <a:rPr lang="en-US" dirty="0"/>
              <a:t> </a:t>
            </a:r>
            <a:r>
              <a:rPr lang="en-US" dirty="0" err="1"/>
              <a:t>leida</a:t>
            </a:r>
            <a:r>
              <a:rPr lang="en-US" dirty="0"/>
              <a:t> </a:t>
            </a:r>
            <a:r>
              <a:rPr lang="en-US" dirty="0" err="1"/>
              <a:t>täiendavaid</a:t>
            </a:r>
            <a:r>
              <a:rPr lang="en-US" dirty="0"/>
              <a:t> </a:t>
            </a:r>
            <a:r>
              <a:rPr lang="en-US" dirty="0" err="1"/>
              <a:t>tõendeid</a:t>
            </a:r>
            <a:r>
              <a:rPr lang="en-US" dirty="0"/>
              <a:t> ja </a:t>
            </a:r>
            <a:r>
              <a:rPr lang="en-US" dirty="0" err="1"/>
              <a:t>vajadusel</a:t>
            </a:r>
            <a:r>
              <a:rPr lang="en-US" dirty="0"/>
              <a:t> </a:t>
            </a:r>
            <a:r>
              <a:rPr lang="en-US" dirty="0" err="1"/>
              <a:t>anda</a:t>
            </a:r>
            <a:r>
              <a:rPr lang="en-US" dirty="0"/>
              <a:t> </a:t>
            </a:r>
            <a:r>
              <a:rPr lang="en-US" dirty="0" err="1"/>
              <a:t>selgitusi</a:t>
            </a:r>
            <a:r>
              <a:rPr lang="en-US" dirty="0"/>
              <a:t>. </a:t>
            </a:r>
            <a:endParaRPr lang="et-EE" dirty="0"/>
          </a:p>
          <a:p>
            <a:r>
              <a:rPr lang="en-US" dirty="0" err="1"/>
              <a:t>Otstarbekas</a:t>
            </a:r>
            <a:r>
              <a:rPr lang="en-US" dirty="0"/>
              <a:t> on </a:t>
            </a:r>
            <a:r>
              <a:rPr lang="en-US" dirty="0" err="1"/>
              <a:t>leida</a:t>
            </a:r>
            <a:r>
              <a:rPr lang="en-US" dirty="0"/>
              <a:t> </a:t>
            </a:r>
            <a:r>
              <a:rPr lang="en-US" dirty="0" err="1"/>
              <a:t>või</a:t>
            </a:r>
            <a:r>
              <a:rPr lang="en-US" dirty="0"/>
              <a:t> </a:t>
            </a:r>
            <a:r>
              <a:rPr lang="en-US" dirty="0" err="1"/>
              <a:t>koostada</a:t>
            </a:r>
            <a:r>
              <a:rPr lang="en-US" dirty="0"/>
              <a:t> </a:t>
            </a:r>
            <a:r>
              <a:rPr lang="en-US" dirty="0" err="1"/>
              <a:t>täiendavad</a:t>
            </a:r>
            <a:r>
              <a:rPr lang="en-US" dirty="0"/>
              <a:t> </a:t>
            </a:r>
            <a:r>
              <a:rPr lang="en-US" dirty="0" err="1"/>
              <a:t>tõendavad</a:t>
            </a:r>
            <a:r>
              <a:rPr lang="en-US" dirty="0"/>
              <a:t> </a:t>
            </a:r>
            <a:r>
              <a:rPr lang="en-US" dirty="0" err="1"/>
              <a:t>dokumendid</a:t>
            </a:r>
            <a:r>
              <a:rPr lang="en-US" dirty="0"/>
              <a:t> </a:t>
            </a:r>
            <a:r>
              <a:rPr lang="en-US" dirty="0" err="1"/>
              <a:t>kohe</a:t>
            </a:r>
            <a:r>
              <a:rPr lang="en-US" dirty="0"/>
              <a:t> ja </a:t>
            </a:r>
            <a:r>
              <a:rPr lang="en-US" dirty="0" err="1"/>
              <a:t>säilitada</a:t>
            </a:r>
            <a:r>
              <a:rPr lang="en-US" dirty="0"/>
              <a:t> need </a:t>
            </a:r>
            <a:r>
              <a:rPr lang="en-US" dirty="0" err="1"/>
              <a:t>raamatupidamisdokumentidena</a:t>
            </a:r>
            <a:r>
              <a:rPr lang="en-US" dirty="0"/>
              <a:t> </a:t>
            </a:r>
            <a:r>
              <a:rPr lang="en-US" dirty="0" err="1"/>
              <a:t>nõutud</a:t>
            </a:r>
            <a:r>
              <a:rPr lang="en-US" dirty="0"/>
              <a:t> </a:t>
            </a:r>
            <a:r>
              <a:rPr lang="en-US" dirty="0" err="1"/>
              <a:t>aja</a:t>
            </a:r>
            <a:r>
              <a:rPr lang="en-US" dirty="0"/>
              <a:t> </a:t>
            </a:r>
            <a:r>
              <a:rPr lang="en-US" dirty="0" err="1"/>
              <a:t>jooksul</a:t>
            </a:r>
            <a:r>
              <a:rPr lang="en-US" dirty="0"/>
              <a:t>.</a:t>
            </a:r>
            <a:endParaRPr lang="et-EE" dirty="0"/>
          </a:p>
          <a:p>
            <a:r>
              <a:rPr lang="en-US" dirty="0" err="1"/>
              <a:t>Tõhustunud</a:t>
            </a:r>
            <a:r>
              <a:rPr lang="en-US" dirty="0"/>
              <a:t> on </a:t>
            </a:r>
            <a:r>
              <a:rPr lang="en-US" dirty="0" err="1"/>
              <a:t>kontroll</a:t>
            </a:r>
            <a:r>
              <a:rPr lang="en-US" dirty="0"/>
              <a:t> </a:t>
            </a:r>
            <a:r>
              <a:rPr lang="en-US" dirty="0" err="1"/>
              <a:t>tehingute</a:t>
            </a:r>
            <a:r>
              <a:rPr lang="en-US" dirty="0"/>
              <a:t> </a:t>
            </a:r>
            <a:r>
              <a:rPr lang="en-US" dirty="0" err="1"/>
              <a:t>üle</a:t>
            </a:r>
            <a:r>
              <a:rPr lang="en-US" dirty="0"/>
              <a:t> </a:t>
            </a:r>
            <a:r>
              <a:rPr lang="en-US" dirty="0" err="1"/>
              <a:t>seotud</a:t>
            </a:r>
            <a:r>
              <a:rPr lang="en-US" dirty="0"/>
              <a:t> </a:t>
            </a:r>
            <a:r>
              <a:rPr lang="en-US" dirty="0" err="1"/>
              <a:t>isikutega</a:t>
            </a:r>
            <a:r>
              <a:rPr lang="et-EE" dirty="0"/>
              <a:t> (</a:t>
            </a:r>
            <a:r>
              <a:rPr lang="en-US" dirty="0" err="1"/>
              <a:t>majanduslikult</a:t>
            </a:r>
            <a:r>
              <a:rPr lang="en-US" dirty="0"/>
              <a:t> </a:t>
            </a:r>
            <a:r>
              <a:rPr lang="en-US" dirty="0" err="1"/>
              <a:t>põhjendada</a:t>
            </a:r>
            <a:r>
              <a:rPr lang="en-US" dirty="0"/>
              <a:t> </a:t>
            </a:r>
            <a:r>
              <a:rPr lang="en-US" dirty="0" err="1"/>
              <a:t>grupisisest</a:t>
            </a:r>
            <a:r>
              <a:rPr lang="en-US" dirty="0"/>
              <a:t> </a:t>
            </a:r>
            <a:r>
              <a:rPr lang="en-US" dirty="0" err="1"/>
              <a:t>hinnastrateegiat</a:t>
            </a:r>
            <a:r>
              <a:rPr lang="en-US" dirty="0"/>
              <a:t> ja see </a:t>
            </a:r>
            <a:r>
              <a:rPr lang="en-US" dirty="0" err="1"/>
              <a:t>dokumenteerida</a:t>
            </a:r>
            <a:r>
              <a:rPr lang="et-EE" dirty="0"/>
              <a:t>)</a:t>
            </a:r>
            <a:r>
              <a:rPr lang="en-US" dirty="0"/>
              <a:t>.</a:t>
            </a:r>
          </a:p>
          <a:p>
            <a:r>
              <a:rPr lang="en-US" dirty="0" err="1"/>
              <a:t>Tulumaksuarvestuse</a:t>
            </a:r>
            <a:r>
              <a:rPr lang="en-US" dirty="0"/>
              <a:t> </a:t>
            </a:r>
            <a:r>
              <a:rPr lang="en-US" dirty="0" err="1"/>
              <a:t>alusel</a:t>
            </a:r>
            <a:r>
              <a:rPr lang="en-US" dirty="0"/>
              <a:t> </a:t>
            </a:r>
            <a:r>
              <a:rPr lang="en-US" dirty="0" err="1"/>
              <a:t>maksustatakse</a:t>
            </a:r>
            <a:r>
              <a:rPr lang="en-US" dirty="0"/>
              <a:t> </a:t>
            </a:r>
            <a:r>
              <a:rPr lang="en-US" dirty="0" err="1"/>
              <a:t>välja­maksed</a:t>
            </a:r>
            <a:r>
              <a:rPr lang="en-US" dirty="0"/>
              <a:t>, </a:t>
            </a:r>
            <a:r>
              <a:rPr lang="en-US" b="1" dirty="0" err="1"/>
              <a:t>mille</a:t>
            </a:r>
            <a:r>
              <a:rPr lang="en-US" b="1" dirty="0"/>
              <a:t> </a:t>
            </a:r>
            <a:r>
              <a:rPr lang="en-US" b="1" dirty="0" err="1"/>
              <a:t>kohta</a:t>
            </a:r>
            <a:r>
              <a:rPr lang="en-US" b="1" dirty="0"/>
              <a:t> </a:t>
            </a:r>
            <a:r>
              <a:rPr lang="en-US" b="1" dirty="0" err="1"/>
              <a:t>äriühingul</a:t>
            </a:r>
            <a:r>
              <a:rPr lang="en-US" b="1" dirty="0"/>
              <a:t> </a:t>
            </a:r>
            <a:r>
              <a:rPr lang="en-US" b="1" dirty="0" err="1"/>
              <a:t>ei</a:t>
            </a:r>
            <a:r>
              <a:rPr lang="en-US" b="1" dirty="0"/>
              <a:t> ole </a:t>
            </a:r>
            <a:r>
              <a:rPr lang="en-US" b="1" dirty="0" err="1"/>
              <a:t>algdokumenti</a:t>
            </a:r>
            <a:r>
              <a:rPr lang="en-US" dirty="0"/>
              <a:t>, mis on </a:t>
            </a:r>
            <a:r>
              <a:rPr lang="en-US" dirty="0" err="1"/>
              <a:t>nõutav</a:t>
            </a:r>
            <a:r>
              <a:rPr lang="en-US" dirty="0"/>
              <a:t> </a:t>
            </a:r>
            <a:r>
              <a:rPr lang="en-US" dirty="0" err="1"/>
              <a:t>raamatupidamist</a:t>
            </a:r>
            <a:r>
              <a:rPr lang="en-US" dirty="0"/>
              <a:t> </a:t>
            </a:r>
            <a:r>
              <a:rPr lang="en-US" dirty="0" err="1"/>
              <a:t>reguleerivate</a:t>
            </a:r>
            <a:r>
              <a:rPr lang="en-US" dirty="0"/>
              <a:t> </a:t>
            </a:r>
            <a:r>
              <a:rPr lang="en-US" dirty="0" err="1"/>
              <a:t>õigus­aktide</a:t>
            </a:r>
            <a:r>
              <a:rPr lang="en-US" dirty="0"/>
              <a:t> </a:t>
            </a:r>
            <a:r>
              <a:rPr lang="en-US" dirty="0" err="1"/>
              <a:t>kohaselt</a:t>
            </a:r>
            <a:r>
              <a:rPr lang="en-US" dirty="0"/>
              <a:t>.</a:t>
            </a:r>
          </a:p>
          <a:p>
            <a:endParaRPr lang="en-US" dirty="0"/>
          </a:p>
        </p:txBody>
      </p:sp>
    </p:spTree>
    <p:extLst>
      <p:ext uri="{BB962C8B-B14F-4D97-AF65-F5344CB8AC3E}">
        <p14:creationId xmlns:p14="http://schemas.microsoft.com/office/powerpoint/2010/main" val="277020997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1C41AB5-8FE1-8617-6393-48F22DFF3C15}"/>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Finantssuhtarvud</a:t>
            </a:r>
          </a:p>
        </p:txBody>
      </p:sp>
      <p:sp>
        <p:nvSpPr>
          <p:cNvPr id="3" name="Sisu kohatäide 2">
            <a:extLst>
              <a:ext uri="{FF2B5EF4-FFF2-40B4-BE49-F238E27FC236}">
                <a16:creationId xmlns:a16="http://schemas.microsoft.com/office/drawing/2014/main" id="{6AEFD035-589F-F669-E9F2-0C4AFD225F80}"/>
              </a:ext>
            </a:extLst>
          </p:cNvPr>
          <p:cNvSpPr>
            <a:spLocks noGrp="1"/>
          </p:cNvSpPr>
          <p:nvPr>
            <p:ph idx="1"/>
          </p:nvPr>
        </p:nvSpPr>
        <p:spPr/>
        <p:txBody>
          <a:bodyPr>
            <a:normAutofit fontScale="85000" lnSpcReduction="20000"/>
          </a:bodyPr>
          <a:lstStyle/>
          <a:p>
            <a:pPr marL="0" indent="0">
              <a:buNone/>
            </a:pPr>
            <a:r>
              <a:rPr lang="et-EE" sz="2800" b="1" dirty="0">
                <a:latin typeface="Tahoma" panose="020B0604030504040204" pitchFamily="34" charset="0"/>
                <a:ea typeface="Tahoma" panose="020B0604030504040204" pitchFamily="34" charset="0"/>
                <a:cs typeface="Tahoma" panose="020B0604030504040204" pitchFamily="34" charset="0"/>
              </a:rPr>
              <a:t>V</a:t>
            </a:r>
            <a:r>
              <a:rPr lang="en-US" sz="2800" b="1" dirty="0" err="1">
                <a:latin typeface="Tahoma" panose="020B0604030504040204" pitchFamily="34" charset="0"/>
                <a:ea typeface="Tahoma" panose="020B0604030504040204" pitchFamily="34" charset="0"/>
                <a:cs typeface="Tahoma" panose="020B0604030504040204" pitchFamily="34" charset="0"/>
              </a:rPr>
              <a:t>õlakordaja</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ehk</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võõrkapitali</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osakaalu</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näitaja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mille</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arvutamisel</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jagatakse</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taotluse</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esitamisele</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vahetult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eelnenud</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majandusaasta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kohustuste</a:t>
            </a:r>
            <a:r>
              <a:rPr lang="en-US" sz="2800" dirty="0">
                <a:latin typeface="Tahoma" panose="020B0604030504040204" pitchFamily="34" charset="0"/>
                <a:ea typeface="Tahoma" panose="020B0604030504040204" pitchFamily="34" charset="0"/>
                <a:cs typeface="Tahoma" panose="020B0604030504040204" pitchFamily="34" charset="0"/>
              </a:rPr>
              <a:t> summa </a:t>
            </a:r>
            <a:r>
              <a:rPr lang="en-US" sz="2800" dirty="0" err="1">
                <a:latin typeface="Tahoma" panose="020B0604030504040204" pitchFamily="34" charset="0"/>
                <a:ea typeface="Tahoma" panose="020B0604030504040204" pitchFamily="34" charset="0"/>
                <a:cs typeface="Tahoma" panose="020B0604030504040204" pitchFamily="34" charset="0"/>
              </a:rPr>
              <a:t>koguvara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summaga</a:t>
            </a:r>
            <a:r>
              <a:rPr lang="et-EE" sz="2800" dirty="0">
                <a:latin typeface="Tahoma" panose="020B0604030504040204" pitchFamily="34" charset="0"/>
                <a:ea typeface="Tahoma" panose="020B0604030504040204" pitchFamily="34" charset="0"/>
                <a:cs typeface="Tahoma" panose="020B0604030504040204" pitchFamily="34" charset="0"/>
              </a:rPr>
              <a:t> ja see ei oleks</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suurem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kui</a:t>
            </a:r>
            <a:r>
              <a:rPr lang="en-US" sz="2800" dirty="0">
                <a:latin typeface="Tahoma" panose="020B0604030504040204" pitchFamily="34" charset="0"/>
                <a:ea typeface="Tahoma" panose="020B0604030504040204" pitchFamily="34" charset="0"/>
                <a:cs typeface="Tahoma" panose="020B0604030504040204" pitchFamily="34" charset="0"/>
              </a:rPr>
              <a:t> 0,70</a:t>
            </a:r>
            <a:endParaRPr lang="et-EE" sz="2800" dirty="0">
              <a:latin typeface="Tahoma" panose="020B0604030504040204" pitchFamily="34" charset="0"/>
              <a:ea typeface="Tahoma" panose="020B0604030504040204" pitchFamily="34" charset="0"/>
              <a:cs typeface="Tahoma" panose="020B0604030504040204" pitchFamily="34" charset="0"/>
            </a:endParaRPr>
          </a:p>
          <a:p>
            <a:pPr marL="0" indent="0">
              <a:buNone/>
            </a:pPr>
            <a:br>
              <a:rPr lang="en-US" sz="2800" dirty="0">
                <a:latin typeface="Tahoma" panose="020B0604030504040204" pitchFamily="34" charset="0"/>
                <a:ea typeface="Tahoma" panose="020B0604030504040204" pitchFamily="34" charset="0"/>
                <a:cs typeface="Tahoma" panose="020B0604030504040204" pitchFamily="34" charset="0"/>
              </a:rPr>
            </a:br>
            <a:r>
              <a:rPr lang="et-EE" sz="2800" b="1" dirty="0">
                <a:latin typeface="Tahoma" panose="020B0604030504040204" pitchFamily="34" charset="0"/>
                <a:ea typeface="Tahoma" panose="020B0604030504040204" pitchFamily="34" charset="0"/>
                <a:cs typeface="Tahoma" panose="020B0604030504040204" pitchFamily="34" charset="0"/>
              </a:rPr>
              <a:t>M</a:t>
            </a:r>
            <a:r>
              <a:rPr lang="en-US" sz="2800" b="1" dirty="0" err="1">
                <a:latin typeface="Tahoma" panose="020B0604030504040204" pitchFamily="34" charset="0"/>
                <a:ea typeface="Tahoma" panose="020B0604030504040204" pitchFamily="34" charset="0"/>
                <a:cs typeface="Tahoma" panose="020B0604030504040204" pitchFamily="34" charset="0"/>
              </a:rPr>
              <a:t>aksevõime</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näitaja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mille</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arvutamisel</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jagatakse</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taotluse</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esitamisele</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vahetult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eelnenud</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majandusaasta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käibevara</a:t>
            </a:r>
            <a:r>
              <a:rPr lang="en-US" sz="2800" dirty="0">
                <a:latin typeface="Tahoma" panose="020B0604030504040204" pitchFamily="34" charset="0"/>
                <a:ea typeface="Tahoma" panose="020B0604030504040204" pitchFamily="34" charset="0"/>
                <a:cs typeface="Tahoma" panose="020B0604030504040204" pitchFamily="34" charset="0"/>
              </a:rPr>
              <a:t> summa </a:t>
            </a:r>
            <a:r>
              <a:rPr lang="en-US" sz="2800" dirty="0" err="1">
                <a:latin typeface="Tahoma" panose="020B0604030504040204" pitchFamily="34" charset="0"/>
                <a:ea typeface="Tahoma" panose="020B0604030504040204" pitchFamily="34" charset="0"/>
                <a:cs typeface="Tahoma" panose="020B0604030504040204" pitchFamily="34" charset="0"/>
              </a:rPr>
              <a:t>lühiajaliste</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kohustuste</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summaga</a:t>
            </a:r>
            <a:r>
              <a:rPr lang="et-EE" sz="2800" dirty="0">
                <a:latin typeface="Tahoma" panose="020B0604030504040204" pitchFamily="34" charset="0"/>
                <a:ea typeface="Tahoma" panose="020B0604030504040204" pitchFamily="34" charset="0"/>
                <a:cs typeface="Tahoma" panose="020B0604030504040204" pitchFamily="34" charset="0"/>
              </a:rPr>
              <a:t>, see näitaja peaks olema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suurem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kui</a:t>
            </a:r>
            <a:r>
              <a:rPr lang="en-US" sz="2800" dirty="0">
                <a:latin typeface="Tahoma" panose="020B0604030504040204" pitchFamily="34" charset="0"/>
                <a:ea typeface="Tahoma" panose="020B0604030504040204" pitchFamily="34" charset="0"/>
                <a:cs typeface="Tahoma" panose="020B0604030504040204" pitchFamily="34" charset="0"/>
              </a:rPr>
              <a:t> 1,00</a:t>
            </a:r>
            <a:r>
              <a:rPr lang="et-EE" sz="2800" dirty="0">
                <a:latin typeface="Tahoma" panose="020B0604030504040204" pitchFamily="34" charset="0"/>
                <a:ea typeface="Tahoma" panose="020B0604030504040204" pitchFamily="34" charset="0"/>
                <a:cs typeface="Tahoma" panose="020B0604030504040204" pitchFamily="34" charset="0"/>
              </a:rPr>
              <a:t>.</a:t>
            </a:r>
          </a:p>
          <a:p>
            <a:pPr marL="0" indent="0">
              <a:buNone/>
            </a:pPr>
            <a:endParaRPr lang="en-US" sz="2800" dirty="0">
              <a:latin typeface="Tahoma" panose="020B0604030504040204" pitchFamily="34" charset="0"/>
              <a:ea typeface="Tahoma" panose="020B0604030504040204" pitchFamily="34" charset="0"/>
              <a:cs typeface="Tahoma" panose="020B0604030504040204" pitchFamily="34" charset="0"/>
            </a:endParaRPr>
          </a:p>
          <a:p>
            <a:pPr marL="0" indent="0" algn="l" fontAlgn="base">
              <a:buNone/>
            </a:pPr>
            <a:r>
              <a:rPr lang="et-EE"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Müügitulu puhasrentaablus = puhaskasum / müügitulu</a:t>
            </a:r>
            <a:endParaRPr lang="et-EE" b="0" i="0" dirty="0">
              <a:solidFill>
                <a:srgbClr val="060606"/>
              </a:solidFill>
              <a:effectLst/>
              <a:latin typeface="Tahoma" panose="020B0604030504040204" pitchFamily="34" charset="0"/>
              <a:ea typeface="Tahoma" panose="020B0604030504040204" pitchFamily="34" charset="0"/>
              <a:cs typeface="Tahoma" panose="020B0604030504040204" pitchFamily="34" charset="0"/>
            </a:endParaRPr>
          </a:p>
          <a:p>
            <a:pPr marL="0" indent="0" algn="l" fontAlgn="base">
              <a:buNone/>
            </a:pPr>
            <a:r>
              <a:rPr lang="et-EE"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Müügitulu puhasrentaablus näitab mitu protsenti müügitulust saab ettevõte kasumit. </a:t>
            </a:r>
            <a:endParaRPr lang="et-EE" b="0" i="0" dirty="0">
              <a:solidFill>
                <a:srgbClr val="060606"/>
              </a:solidFill>
              <a:effectLst/>
              <a:latin typeface="Tahoma" panose="020B0604030504040204" pitchFamily="34" charset="0"/>
              <a:ea typeface="Tahoma" panose="020B0604030504040204" pitchFamily="34" charset="0"/>
              <a:cs typeface="Tahoma" panose="020B0604030504040204" pitchFamily="34" charset="0"/>
            </a:endParaRPr>
          </a:p>
          <a:p>
            <a:pPr marL="0" indent="0">
              <a:buNone/>
            </a:pPr>
            <a:r>
              <a:rPr lang="et-EE" dirty="0">
                <a:latin typeface="Tahoma" panose="020B0604030504040204" pitchFamily="34" charset="0"/>
                <a:ea typeface="Tahoma" panose="020B0604030504040204" pitchFamily="34" charset="0"/>
                <a:cs typeface="Tahoma" panose="020B0604030504040204" pitchFamily="34" charset="0"/>
              </a:rPr>
              <a:t>Taotleja, kes  peab raamatupidamist tekkepõhiselt, oli taotluse esitamisele vahetult eelnenud kahe majandusaasta keskmine müügitulu puhasrentaablus vahemikus (</a:t>
            </a:r>
            <a:r>
              <a:rPr lang="et-EE" dirty="0"/>
              <a:t>0,061–0,13)</a:t>
            </a:r>
          </a:p>
        </p:txBody>
      </p:sp>
    </p:spTree>
    <p:extLst>
      <p:ext uri="{BB962C8B-B14F-4D97-AF65-F5344CB8AC3E}">
        <p14:creationId xmlns:p14="http://schemas.microsoft.com/office/powerpoint/2010/main" val="347421512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72D1D-E050-4894-B616-60148BAAB75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BAB33FE-047A-4F22-A88E-BA9A3C442296}"/>
              </a:ext>
            </a:extLst>
          </p:cNvPr>
          <p:cNvSpPr>
            <a:spLocks noGrp="1"/>
          </p:cNvSpPr>
          <p:nvPr>
            <p:ph idx="1"/>
          </p:nvPr>
        </p:nvSpPr>
        <p:spPr/>
        <p:txBody>
          <a:bodyPr/>
          <a:lstStyle/>
          <a:p>
            <a:pPr algn="ctr"/>
            <a:endParaRPr lang="et-EE" b="1" dirty="0"/>
          </a:p>
          <a:p>
            <a:pPr algn="ctr"/>
            <a:endParaRPr lang="et-EE" b="1" dirty="0"/>
          </a:p>
          <a:p>
            <a:pPr algn="ctr"/>
            <a:endParaRPr lang="et-EE" b="1" dirty="0"/>
          </a:p>
          <a:p>
            <a:pPr marL="0" indent="0" algn="ctr">
              <a:buNone/>
            </a:pPr>
            <a:r>
              <a:rPr lang="et-EE" sz="6000" b="1" dirty="0"/>
              <a:t>TÄNAN!</a:t>
            </a:r>
            <a:endParaRPr lang="en-US" sz="6000" b="1" dirty="0"/>
          </a:p>
        </p:txBody>
      </p:sp>
    </p:spTree>
    <p:extLst>
      <p:ext uri="{BB962C8B-B14F-4D97-AF65-F5344CB8AC3E}">
        <p14:creationId xmlns:p14="http://schemas.microsoft.com/office/powerpoint/2010/main" val="28637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61CB4-7F88-47A0-B986-3AC1337D2A02}"/>
              </a:ext>
            </a:extLst>
          </p:cNvPr>
          <p:cNvSpPr>
            <a:spLocks noGrp="1"/>
          </p:cNvSpPr>
          <p:nvPr>
            <p:ph type="title"/>
          </p:nvPr>
        </p:nvSpPr>
        <p:spPr>
          <a:xfrm>
            <a:off x="838200" y="373834"/>
            <a:ext cx="10515600" cy="1325563"/>
          </a:xfrm>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Mikroettevõtja aruanne</a:t>
            </a:r>
            <a:endParaRPr lang="et-EE" sz="2400" dirty="0"/>
          </a:p>
        </p:txBody>
      </p:sp>
      <p:sp>
        <p:nvSpPr>
          <p:cNvPr id="3" name="Content Placeholder 2">
            <a:extLst>
              <a:ext uri="{FF2B5EF4-FFF2-40B4-BE49-F238E27FC236}">
                <a16:creationId xmlns:a16="http://schemas.microsoft.com/office/drawing/2014/main" id="{45AFC88D-ECC9-4073-AD45-BE302B470A27}"/>
              </a:ext>
            </a:extLst>
          </p:cNvPr>
          <p:cNvSpPr>
            <a:spLocks noGrp="1"/>
          </p:cNvSpPr>
          <p:nvPr>
            <p:ph idx="1"/>
          </p:nvPr>
        </p:nvSpPr>
        <p:spPr/>
        <p:txBody>
          <a:bodyPr>
            <a:normAutofit/>
          </a:bodyPr>
          <a:lstStyle/>
          <a:p>
            <a:r>
              <a:rPr lang="et-EE" sz="2000" dirty="0">
                <a:latin typeface="Tahoma" panose="020B0604030504040204" pitchFamily="34" charset="0"/>
                <a:ea typeface="Tahoma" panose="020B0604030504040204" pitchFamily="34" charset="0"/>
                <a:cs typeface="Tahoma" panose="020B0604030504040204" pitchFamily="34" charset="0"/>
              </a:rPr>
              <a:t>Võrreldavad arvnäitajad tuleb kooskõlla viia!</a:t>
            </a:r>
          </a:p>
          <a:p>
            <a:r>
              <a:rPr lang="et-EE" sz="2000" dirty="0">
                <a:latin typeface="Tahoma" panose="020B0604030504040204" pitchFamily="34" charset="0"/>
                <a:ea typeface="Tahoma" panose="020B0604030504040204" pitchFamily="34" charset="0"/>
                <a:cs typeface="Tahoma" panose="020B0604030504040204" pitchFamily="34" charset="0"/>
              </a:rPr>
              <a:t>Mikroettevõtja, kes kasutab lühendatud bilanssi, peab väikeettevõtjaks saades esitama oluliselt pikema bilansi, kus tal tuleb välja tuua ka eelneva aasta asjaomased näitajad. </a:t>
            </a:r>
          </a:p>
          <a:p>
            <a:r>
              <a:rPr lang="et-EE" sz="2000" b="1" dirty="0">
                <a:latin typeface="Tahoma" panose="020B0604030504040204" pitchFamily="34" charset="0"/>
                <a:ea typeface="Tahoma" panose="020B0604030504040204" pitchFamily="34" charset="0"/>
                <a:cs typeface="Tahoma" panose="020B0604030504040204" pitchFamily="34" charset="0"/>
              </a:rPr>
              <a:t>Erisätete kasutamine on võimalus, mitte kohustus</a:t>
            </a:r>
            <a:r>
              <a:rPr lang="et-EE" sz="2000" dirty="0">
                <a:latin typeface="Tahoma" panose="020B0604030504040204" pitchFamily="34" charset="0"/>
                <a:ea typeface="Tahoma" panose="020B0604030504040204" pitchFamily="34" charset="0"/>
                <a:cs typeface="Tahoma" panose="020B0604030504040204" pitchFamily="34" charset="0"/>
              </a:rPr>
              <a:t>. </a:t>
            </a:r>
          </a:p>
          <a:p>
            <a:r>
              <a:rPr lang="et-EE" sz="2000" dirty="0">
                <a:latin typeface="Tahoma" panose="020B0604030504040204" pitchFamily="34" charset="0"/>
                <a:ea typeface="Tahoma" panose="020B0604030504040204" pitchFamily="34" charset="0"/>
                <a:cs typeface="Tahoma" panose="020B0604030504040204" pitchFamily="34" charset="0"/>
              </a:rPr>
              <a:t>Seega, kui on näha, et ettevõte kasvab kiiresti mikroettevõtjast väikeettevõtjaks, on mõistlik juba alguses rakendada väikeettevõtja erisätteid.</a:t>
            </a:r>
          </a:p>
          <a:p>
            <a:endParaRPr lang="et-EE" sz="2000" dirty="0">
              <a:latin typeface="Tahoma" panose="020B0604030504040204" pitchFamily="34" charset="0"/>
              <a:ea typeface="Tahoma" panose="020B0604030504040204" pitchFamily="34" charset="0"/>
              <a:cs typeface="Tahoma" panose="020B0604030504040204" pitchFamily="34" charset="0"/>
            </a:endParaRPr>
          </a:p>
          <a:p>
            <a:r>
              <a:rPr lang="et-EE" sz="2000" b="1" dirty="0">
                <a:latin typeface="Tahoma" panose="020B0604030504040204" pitchFamily="34" charset="0"/>
                <a:ea typeface="Tahoma" panose="020B0604030504040204" pitchFamily="34" charset="0"/>
                <a:cs typeface="Tahoma" panose="020B0604030504040204" pitchFamily="34" charset="0"/>
              </a:rPr>
              <a:t>Mikroettevõtja majandusaasta aruandes esitatud infost ei piisa selleks</a:t>
            </a:r>
            <a:r>
              <a:rPr lang="et-EE" sz="2000" dirty="0">
                <a:latin typeface="Tahoma" panose="020B0604030504040204" pitchFamily="34" charset="0"/>
                <a:ea typeface="Tahoma" panose="020B0604030504040204" pitchFamily="34" charset="0"/>
                <a:cs typeface="Tahoma" panose="020B0604030504040204" pitchFamily="34" charset="0"/>
              </a:rPr>
              <a:t>, et anda aruande kasutajale asjakohast ja tõepäraselt esitatud finantsinfot raamatupidamiskohustuslase finantsseisundi, -tulemuse ja rahavoogude kohta, mida aruande kasutaja saaks majandusotsuste tegemisel kasutada.</a:t>
            </a:r>
          </a:p>
        </p:txBody>
      </p:sp>
    </p:spTree>
    <p:extLst>
      <p:ext uri="{BB962C8B-B14F-4D97-AF65-F5344CB8AC3E}">
        <p14:creationId xmlns:p14="http://schemas.microsoft.com/office/powerpoint/2010/main" val="37384777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19453</TotalTime>
  <Words>7275</Words>
  <Application>Microsoft Office PowerPoint</Application>
  <PresentationFormat>Laiekraan</PresentationFormat>
  <Paragraphs>594</Paragraphs>
  <Slides>89</Slides>
  <Notes>0</Notes>
  <HiddenSlides>0</HiddenSlides>
  <MMClips>0</MMClips>
  <ScaleCrop>false</ScaleCrop>
  <HeadingPairs>
    <vt:vector size="6" baseType="variant">
      <vt:variant>
        <vt:lpstr>Kasutatud fondid</vt:lpstr>
      </vt:variant>
      <vt:variant>
        <vt:i4>6</vt:i4>
      </vt:variant>
      <vt:variant>
        <vt:lpstr>Kujundus</vt:lpstr>
      </vt:variant>
      <vt:variant>
        <vt:i4>1</vt:i4>
      </vt:variant>
      <vt:variant>
        <vt:lpstr>Slaidipealkirjad</vt:lpstr>
      </vt:variant>
      <vt:variant>
        <vt:i4>89</vt:i4>
      </vt:variant>
    </vt:vector>
  </HeadingPairs>
  <TitlesOfParts>
    <vt:vector size="96" baseType="lpstr">
      <vt:lpstr>Arial</vt:lpstr>
      <vt:lpstr>Calibri</vt:lpstr>
      <vt:lpstr>Calibri Light</vt:lpstr>
      <vt:lpstr>Symbol</vt:lpstr>
      <vt:lpstr>Tahoma</vt:lpstr>
      <vt:lpstr>Times New Roman</vt:lpstr>
      <vt:lpstr>Office Theme</vt:lpstr>
      <vt:lpstr>Põllumajandusettevõtte raamatupidamine ja aastaaruande koostamine</vt:lpstr>
      <vt:lpstr>  Infopäeva teemad on: </vt:lpstr>
      <vt:lpstr>Sissejuhatus</vt:lpstr>
      <vt:lpstr>Majandusaasta aruande koostamise eesmärk eriliigilistele ettevõtetele</vt:lpstr>
      <vt:lpstr> järgneb</vt:lpstr>
      <vt:lpstr>järgneb</vt:lpstr>
      <vt:lpstr>Mikroettevõtja aruanne</vt:lpstr>
      <vt:lpstr>järgneb</vt:lpstr>
      <vt:lpstr>Mikroettevõtja aruanne</vt:lpstr>
      <vt:lpstr>Mikroettevõtja aruande lisad</vt:lpstr>
      <vt:lpstr>  Lühendatud raamatupidamisaruanne </vt:lpstr>
      <vt:lpstr>järgneb</vt:lpstr>
      <vt:lpstr>järgneb</vt:lpstr>
      <vt:lpstr>Millest lähtutakse raamatupidamise korraldamisel?</vt:lpstr>
      <vt:lpstr>Raamatupidamise sise-eeskiri</vt:lpstr>
      <vt:lpstr>Mida  tuleb jälgida aastaaruande koostamisel</vt:lpstr>
      <vt:lpstr>Mida Sa pead teadma põllumajandusettevõtte bilansist ja kasumiaruandest?</vt:lpstr>
      <vt:lpstr>Tulude arvestus lähtuvalt kasumiaruandest</vt:lpstr>
      <vt:lpstr>Majandustehingute dokumenteerimine ja kirjendamine (RPS § 6)</vt:lpstr>
      <vt:lpstr> Algdokument (RPS § 7)</vt:lpstr>
      <vt:lpstr>Raamatupidamise kontoplaan (RPS § 8)</vt:lpstr>
      <vt:lpstr>Põllumajandusliku toodangu varude jääkide muutus</vt:lpstr>
      <vt:lpstr>Näide</vt:lpstr>
      <vt:lpstr>järgneb</vt:lpstr>
      <vt:lpstr>Kasum (kahjum) bioloogilistelt varadelt</vt:lpstr>
      <vt:lpstr>Valmis- ja lõpetamata toodangu varude jääkide muutus</vt:lpstr>
      <vt:lpstr>Näited</vt:lpstr>
      <vt:lpstr>Lõpetamata tootmise kulude arvestus</vt:lpstr>
      <vt:lpstr>Kapitaliseeritud väljaminekud oma tarbeks põhivara valmistamisel</vt:lpstr>
      <vt:lpstr>Raamatupidamise aastaaruande koostamise protsess</vt:lpstr>
      <vt:lpstr>järgneb</vt:lpstr>
      <vt:lpstr>Tegevusaruanne</vt:lpstr>
      <vt:lpstr>järgneb</vt:lpstr>
      <vt:lpstr>  Väikeettevõtja lühendatud raamatupidamise aastaaruande lisades avaldatav info  </vt:lpstr>
      <vt:lpstr>järgneb</vt:lpstr>
      <vt:lpstr>järgneb</vt:lpstr>
      <vt:lpstr>järgneb</vt:lpstr>
      <vt:lpstr>Keskmise töötajate arvu leidmine</vt:lpstr>
      <vt:lpstr>  Bioloogilised varad (RTJ 7)</vt:lpstr>
      <vt:lpstr> Bioloogiliste varade kajastamine bilansis </vt:lpstr>
      <vt:lpstr>järgneb</vt:lpstr>
      <vt:lpstr>järgneb</vt:lpstr>
      <vt:lpstr>Näide</vt:lpstr>
      <vt:lpstr>Näide</vt:lpstr>
      <vt:lpstr>järgneb</vt:lpstr>
      <vt:lpstr>järgneb</vt:lpstr>
      <vt:lpstr> Raamatupidamislike hinnangute rakendamine  </vt:lpstr>
      <vt:lpstr>  Raamatupidamislike hinnangute rakendamisest kasutatakse:  </vt:lpstr>
      <vt:lpstr>Taastootmise tulemusel saadud bioloogilise vara esmane arvelevõtmine</vt:lpstr>
      <vt:lpstr>  Õiglases väärtuses kajastatav bioloogiline vara </vt:lpstr>
      <vt:lpstr>järgneb</vt:lpstr>
      <vt:lpstr>Noorloomade õiglase väärtuse hindamine</vt:lpstr>
      <vt:lpstr>Talivilja õiglase väärtuse arvestamine</vt:lpstr>
      <vt:lpstr>Bioloogilise vara arvestamine soetusmaksumuse meetodil</vt:lpstr>
      <vt:lpstr> Aktiivse turu puudumisel võib õiglase väärtuse hindamisel aluseks võtta: </vt:lpstr>
      <vt:lpstr>Näide. Kitsede õiglase väärtuse leidmine</vt:lpstr>
      <vt:lpstr>Põllumajanduslik toodang</vt:lpstr>
      <vt:lpstr>PowerPointi esitlus</vt:lpstr>
      <vt:lpstr>Varude arvestus</vt:lpstr>
      <vt:lpstr>järgneb</vt:lpstr>
      <vt:lpstr>Põhivara arvestus</vt:lpstr>
      <vt:lpstr>järgneb</vt:lpstr>
      <vt:lpstr> Sihtfinantseerimisega saadud põhivara kajastamine </vt:lpstr>
      <vt:lpstr>Edasine kajastamine</vt:lpstr>
      <vt:lpstr>järgneb</vt:lpstr>
      <vt:lpstr> Tegevuskulude sihtfinantseerimise</vt:lpstr>
      <vt:lpstr>  Sihtfinantseerimise tagastamine </vt:lpstr>
      <vt:lpstr>järgneb</vt:lpstr>
      <vt:lpstr>Nõuete arvestus</vt:lpstr>
      <vt:lpstr>järgneb</vt:lpstr>
      <vt:lpstr>     Arve loetakse ebatõenäoliseks, kui </vt:lpstr>
      <vt:lpstr>järgneb</vt:lpstr>
      <vt:lpstr>    Nõue ostjate vastu tunnistatakse lootusetuks, kui  </vt:lpstr>
      <vt:lpstr>järgneb</vt:lpstr>
      <vt:lpstr>     Maksukohustuse vähendamine lootusetul võlgnevusel </vt:lpstr>
      <vt:lpstr> järgneb</vt:lpstr>
      <vt:lpstr>järgneb</vt:lpstr>
      <vt:lpstr>Kohustiste arvestus</vt:lpstr>
      <vt:lpstr>Maksusaldode kontroll</vt:lpstr>
      <vt:lpstr>Puhkusereserv</vt:lpstr>
      <vt:lpstr> Dividendide maksustamine </vt:lpstr>
      <vt:lpstr>järgneb</vt:lpstr>
      <vt:lpstr>järgneb</vt:lpstr>
      <vt:lpstr>Kokkuvõte</vt:lpstr>
      <vt:lpstr>järgneb</vt:lpstr>
      <vt:lpstr>Maksuarvestuse korraldamise alused</vt:lpstr>
      <vt:lpstr>järgneb</vt:lpstr>
      <vt:lpstr>Finantssuhtarvud</vt:lpstr>
      <vt:lpstr>PowerPointi esitlus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Loomapidamisettevõtte finantsteadmiste infopäev</dc:title>
  <dc:creator>Aino Vooro</dc:creator>
  <cp:lastModifiedBy>Firako Teenused</cp:lastModifiedBy>
  <cp:revision>146</cp:revision>
  <dcterms:created xsi:type="dcterms:W3CDTF">2018-10-10T08:49:09Z</dcterms:created>
  <dcterms:modified xsi:type="dcterms:W3CDTF">2023-04-09T09:37:18Z</dcterms:modified>
</cp:coreProperties>
</file>