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4"/>
    <p:sldMasterId id="2147483666" r:id="rId5"/>
  </p:sldMasterIdLst>
  <p:notesMasterIdLst>
    <p:notesMasterId r:id="rId24"/>
  </p:notesMasterIdLst>
  <p:sldIdLst>
    <p:sldId id="275" r:id="rId6"/>
    <p:sldId id="278" r:id="rId7"/>
    <p:sldId id="279" r:id="rId8"/>
    <p:sldId id="281" r:id="rId9"/>
    <p:sldId id="307" r:id="rId10"/>
    <p:sldId id="308" r:id="rId11"/>
    <p:sldId id="309" r:id="rId12"/>
    <p:sldId id="310" r:id="rId13"/>
    <p:sldId id="311" r:id="rId14"/>
    <p:sldId id="312" r:id="rId15"/>
    <p:sldId id="280" r:id="rId16"/>
    <p:sldId id="285" r:id="rId17"/>
    <p:sldId id="313" r:id="rId18"/>
    <p:sldId id="295" r:id="rId19"/>
    <p:sldId id="305" r:id="rId20"/>
    <p:sldId id="301" r:id="rId21"/>
    <p:sldId id="302" r:id="rId22"/>
    <p:sldId id="276" r:id="rId23"/>
  </p:sldIdLst>
  <p:sldSz cx="11522075" cy="6480175"/>
  <p:notesSz cx="7559675" cy="10691813"/>
  <p:defaultTextStyle>
    <a:defPPr>
      <a:defRPr lang="en-GB"/>
    </a:defPPr>
    <a:lvl1pPr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1pPr>
    <a:lvl2pPr marL="742950" indent="-28575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2pPr>
    <a:lvl3pPr marL="11430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3pPr>
    <a:lvl4pPr marL="16002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4pPr>
    <a:lvl5pPr marL="20574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5pPr>
    <a:lvl6pPr marL="22860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6pPr>
    <a:lvl7pPr marL="27432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7pPr>
    <a:lvl8pPr marL="32004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8pPr>
    <a:lvl9pPr marL="36576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46">
          <p15:clr>
            <a:srgbClr val="A4A3A4"/>
          </p15:clr>
        </p15:guide>
        <p15:guide id="4" pos="36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99"/>
    <a:srgbClr val="004586"/>
    <a:srgbClr val="83CAFF"/>
    <a:srgbClr val="008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874" autoAdjust="0"/>
  </p:normalViewPr>
  <p:slideViewPr>
    <p:cSldViewPr>
      <p:cViewPr varScale="1">
        <p:scale>
          <a:sx n="46" d="100"/>
          <a:sy n="46" d="100"/>
        </p:scale>
        <p:origin x="1540" y="40"/>
      </p:cViewPr>
      <p:guideLst>
        <p:guide orient="horz" pos="2160"/>
        <p:guide pos="2880"/>
        <p:guide orient="horz" pos="2046"/>
        <p:guide pos="3687"/>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kurvits\Downloads\Data_Extract_From_World_Development_Indicators%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mmager\Documents\&#220;LEVAADE\&#220;LEVAATED\&#220;LEVAATED_alates2019\2022\Aasta_2022\Toidut&#246;&#246;stus_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kurvits\AppData\Local\Microsoft\Windows\INetCache\Content.Outlook\NZTV0824\t&#246;&#246;tajad%20(00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t-EE" dirty="0" smtClean="0"/>
              <a:t>Maapiirkonna elanike osakaal</a:t>
            </a:r>
            <a:r>
              <a:rPr lang="et-EE" baseline="0" dirty="0" smtClean="0"/>
              <a:t> maailmas</a:t>
            </a:r>
            <a:endParaRPr lang="et-EE" dirty="0"/>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t-EE"/>
        </a:p>
      </c:txPr>
    </c:title>
    <c:autoTitleDeleted val="0"/>
    <c:plotArea>
      <c:layout/>
      <c:lineChart>
        <c:grouping val="standard"/>
        <c:varyColors val="0"/>
        <c:ser>
          <c:idx val="0"/>
          <c:order val="0"/>
          <c:spPr>
            <a:ln w="31750" cap="rnd">
              <a:solidFill>
                <a:schemeClr val="accent1"/>
              </a:solidFill>
              <a:round/>
            </a:ln>
            <a:effectLst/>
          </c:spPr>
          <c:marker>
            <c:symbol val="none"/>
          </c:marker>
          <c:cat>
            <c:numRef>
              <c:f>Data!$E$1:$W$1</c:f>
              <c:numCache>
                <c:formatCode>General</c:formatCode>
                <c:ptCount val="19"/>
                <c:pt idx="0">
                  <c:v>1970</c:v>
                </c:pt>
                <c:pt idx="1">
                  <c:v>1975</c:v>
                </c:pt>
                <c:pt idx="2">
                  <c:v>1980</c:v>
                </c:pt>
                <c:pt idx="3">
                  <c:v>1985</c:v>
                </c:pt>
                <c:pt idx="4">
                  <c:v>1990</c:v>
                </c:pt>
                <c:pt idx="5">
                  <c:v>1995</c:v>
                </c:pt>
                <c:pt idx="6">
                  <c:v>2000</c:v>
                </c:pt>
                <c:pt idx="7">
                  <c:v>2005</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Data!$E$2:$W$2</c:f>
              <c:numCache>
                <c:formatCode>General</c:formatCode>
                <c:ptCount val="19"/>
                <c:pt idx="0">
                  <c:v>63.445647786639391</c:v>
                </c:pt>
                <c:pt idx="1">
                  <c:v>62.314505336809056</c:v>
                </c:pt>
                <c:pt idx="2">
                  <c:v>60.650337029710414</c:v>
                </c:pt>
                <c:pt idx="3">
                  <c:v>58.78301316845603</c:v>
                </c:pt>
                <c:pt idx="4">
                  <c:v>56.971270307210546</c:v>
                </c:pt>
                <c:pt idx="5">
                  <c:v>55.157932900244475</c:v>
                </c:pt>
                <c:pt idx="6">
                  <c:v>53.310677515282386</c:v>
                </c:pt>
                <c:pt idx="7">
                  <c:v>50.847402231859789</c:v>
                </c:pt>
                <c:pt idx="8">
                  <c:v>48.353698009547934</c:v>
                </c:pt>
                <c:pt idx="9">
                  <c:v>47.895937219517165</c:v>
                </c:pt>
                <c:pt idx="10">
                  <c:v>47.44475335614289</c:v>
                </c:pt>
                <c:pt idx="11">
                  <c:v>46.994156424283631</c:v>
                </c:pt>
                <c:pt idx="12">
                  <c:v>46.541713508322431</c:v>
                </c:pt>
                <c:pt idx="13">
                  <c:v>46.085320038368479</c:v>
                </c:pt>
                <c:pt idx="14">
                  <c:v>45.629166853848503</c:v>
                </c:pt>
                <c:pt idx="15">
                  <c:v>45.176168761194255</c:v>
                </c:pt>
                <c:pt idx="16">
                  <c:v>44.728289909979523</c:v>
                </c:pt>
                <c:pt idx="17">
                  <c:v>44.285567384892275</c:v>
                </c:pt>
                <c:pt idx="18">
                  <c:v>43.849599406870041</c:v>
                </c:pt>
              </c:numCache>
            </c:numRef>
          </c:val>
          <c:smooth val="0"/>
          <c:extLst>
            <c:ext xmlns:c16="http://schemas.microsoft.com/office/drawing/2014/chart" uri="{C3380CC4-5D6E-409C-BE32-E72D297353CC}">
              <c16:uniqueId val="{00000000-1023-4A9B-AD3F-D53B63559723}"/>
            </c:ext>
          </c:extLst>
        </c:ser>
        <c:dLbls>
          <c:showLegendKey val="0"/>
          <c:showVal val="0"/>
          <c:showCatName val="0"/>
          <c:showSerName val="0"/>
          <c:showPercent val="0"/>
          <c:showBubbleSize val="0"/>
        </c:dLbls>
        <c:smooth val="0"/>
        <c:axId val="536309152"/>
        <c:axId val="536311120"/>
      </c:lineChart>
      <c:catAx>
        <c:axId val="53630915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t-EE"/>
          </a:p>
        </c:txPr>
        <c:crossAx val="536311120"/>
        <c:crosses val="autoZero"/>
        <c:auto val="1"/>
        <c:lblAlgn val="ctr"/>
        <c:lblOffset val="100"/>
        <c:noMultiLvlLbl val="0"/>
      </c:catAx>
      <c:valAx>
        <c:axId val="53631112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a:t>
                </a:r>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t-E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t-EE"/>
          </a:p>
        </c:txPr>
        <c:crossAx val="536309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t-EE"/>
              <a:t>Maapiirkonna elanike osakaal Eestis</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t-EE"/>
        </a:p>
      </c:txPr>
    </c:title>
    <c:autoTitleDeleted val="0"/>
    <c:plotArea>
      <c:layout/>
      <c:lineChart>
        <c:grouping val="standard"/>
        <c:varyColors val="0"/>
        <c:ser>
          <c:idx val="0"/>
          <c:order val="0"/>
          <c:spPr>
            <a:ln w="31750" cap="rnd">
              <a:solidFill>
                <a:schemeClr val="accent1"/>
              </a:solidFill>
              <a:round/>
            </a:ln>
            <a:effectLst/>
          </c:spPr>
          <c:marker>
            <c:symbol val="none"/>
          </c:marker>
          <c:cat>
            <c:numRef>
              <c:f>Sheet1!$B$4:$I$4</c:f>
              <c:numCache>
                <c:formatCode>General</c:formatCode>
                <c:ptCount val="8"/>
                <c:pt idx="0">
                  <c:v>1970</c:v>
                </c:pt>
                <c:pt idx="1">
                  <c:v>1980</c:v>
                </c:pt>
                <c:pt idx="2">
                  <c:v>1990</c:v>
                </c:pt>
                <c:pt idx="3">
                  <c:v>2000</c:v>
                </c:pt>
                <c:pt idx="4">
                  <c:v>2010</c:v>
                </c:pt>
                <c:pt idx="5">
                  <c:v>2015</c:v>
                </c:pt>
                <c:pt idx="6">
                  <c:v>2020</c:v>
                </c:pt>
                <c:pt idx="7">
                  <c:v>2022</c:v>
                </c:pt>
              </c:numCache>
            </c:numRef>
          </c:cat>
          <c:val>
            <c:numRef>
              <c:f>Sheet1!$B$7:$I$7</c:f>
              <c:numCache>
                <c:formatCode>General</c:formatCode>
                <c:ptCount val="8"/>
                <c:pt idx="0">
                  <c:v>35.03</c:v>
                </c:pt>
                <c:pt idx="1">
                  <c:v>32.411000000000001</c:v>
                </c:pt>
                <c:pt idx="2">
                  <c:v>28.768999999999998</c:v>
                </c:pt>
                <c:pt idx="3">
                  <c:v>30.632000000000001</c:v>
                </c:pt>
                <c:pt idx="4">
                  <c:v>31.905999999999999</c:v>
                </c:pt>
                <c:pt idx="5">
                  <c:v>31.584</c:v>
                </c:pt>
                <c:pt idx="6">
                  <c:v>30.771000000000001</c:v>
                </c:pt>
                <c:pt idx="7">
                  <c:v>29.671060733025179</c:v>
                </c:pt>
              </c:numCache>
            </c:numRef>
          </c:val>
          <c:smooth val="0"/>
          <c:extLst>
            <c:ext xmlns:c16="http://schemas.microsoft.com/office/drawing/2014/chart" uri="{C3380CC4-5D6E-409C-BE32-E72D297353CC}">
              <c16:uniqueId val="{00000000-BEC1-445D-AD64-CE0A67CAA8C6}"/>
            </c:ext>
          </c:extLst>
        </c:ser>
        <c:dLbls>
          <c:showLegendKey val="0"/>
          <c:showVal val="0"/>
          <c:showCatName val="0"/>
          <c:showSerName val="0"/>
          <c:showPercent val="0"/>
          <c:showBubbleSize val="0"/>
        </c:dLbls>
        <c:smooth val="0"/>
        <c:axId val="406693672"/>
        <c:axId val="406694328"/>
      </c:lineChart>
      <c:catAx>
        <c:axId val="40669367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t-EE"/>
          </a:p>
        </c:txPr>
        <c:crossAx val="406694328"/>
        <c:crosses val="autoZero"/>
        <c:auto val="1"/>
        <c:lblAlgn val="ctr"/>
        <c:lblOffset val="100"/>
        <c:noMultiLvlLbl val="0"/>
      </c:catAx>
      <c:valAx>
        <c:axId val="40669432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t-EE" dirty="0" smtClean="0"/>
                  <a:t>%</a:t>
                </a:r>
                <a:endParaRPr lang="et-EE" dirty="0"/>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t-E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t-EE"/>
          </a:p>
        </c:txPr>
        <c:crossAx val="406693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748703271875656E-2"/>
          <c:y val="0.12581761748694589"/>
          <c:w val="0.46347630204379742"/>
          <c:h val="0.828515159405726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4BC-4764-AFB7-7150A650EA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4BC-4764-AFB7-7150A650EA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BC-4764-AFB7-7150A650EA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BC-4764-AFB7-7150A650EA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4BC-4764-AFB7-7150A650EA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4BC-4764-AFB7-7150A650EA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4BC-4764-AFB7-7150A650EA2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4BC-4764-AFB7-7150A650EA2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4BC-4764-AFB7-7150A650EA2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14BC-4764-AFB7-7150A650EA2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14BC-4764-AFB7-7150A650EA2F}"/>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t-E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Sheet1!$C$51:$C$61</c:f>
              <c:strCache>
                <c:ptCount val="11"/>
                <c:pt idx="0">
                  <c:v>Töötlev tööstus</c:v>
                </c:pt>
                <c:pt idx="1">
                  <c:v>Hulgi- ja jaekaubandus</c:v>
                </c:pt>
                <c:pt idx="2">
                  <c:v>Haridus</c:v>
                </c:pt>
                <c:pt idx="3">
                  <c:v>Ehitus</c:v>
                </c:pt>
                <c:pt idx="4">
                  <c:v>Põllumajandus, metsandus</c:v>
                </c:pt>
                <c:pt idx="5">
                  <c:v>Avalik haldus ja riigikaitse</c:v>
                </c:pt>
                <c:pt idx="6">
                  <c:v>Veondus ja laondus</c:v>
                </c:pt>
                <c:pt idx="7">
                  <c:v>Tervishoid ja sotsiaalhoolekanne</c:v>
                </c:pt>
                <c:pt idx="8">
                  <c:v>Teadus- ja tehnikaalane tegevus</c:v>
                </c:pt>
                <c:pt idx="9">
                  <c:v>Majutus ja toitlustus</c:v>
                </c:pt>
                <c:pt idx="10">
                  <c:v>Muud tegevusalad</c:v>
                </c:pt>
              </c:strCache>
            </c:strRef>
          </c:cat>
          <c:val>
            <c:numRef>
              <c:f>Sheet1!$AG$51:$AG$61</c:f>
              <c:numCache>
                <c:formatCode>#\ ##0.0_ ;\-#\ ##0.0\ </c:formatCode>
                <c:ptCount val="11"/>
                <c:pt idx="0">
                  <c:v>37.6</c:v>
                </c:pt>
                <c:pt idx="1">
                  <c:v>26.5</c:v>
                </c:pt>
                <c:pt idx="2">
                  <c:v>21</c:v>
                </c:pt>
                <c:pt idx="3">
                  <c:v>20.3</c:v>
                </c:pt>
                <c:pt idx="4">
                  <c:v>17.2</c:v>
                </c:pt>
                <c:pt idx="5">
                  <c:v>14.4</c:v>
                </c:pt>
                <c:pt idx="6">
                  <c:v>12.9</c:v>
                </c:pt>
                <c:pt idx="7">
                  <c:v>12.7</c:v>
                </c:pt>
                <c:pt idx="8">
                  <c:v>7.4</c:v>
                </c:pt>
                <c:pt idx="9">
                  <c:v>7.2</c:v>
                </c:pt>
                <c:pt idx="10">
                  <c:v>28.2</c:v>
                </c:pt>
              </c:numCache>
            </c:numRef>
          </c:val>
          <c:extLst>
            <c:ext xmlns:c16="http://schemas.microsoft.com/office/drawing/2014/chart" uri="{C3380CC4-5D6E-409C-BE32-E72D297353CC}">
              <c16:uniqueId val="{00000016-14BC-4764-AFB7-7150A650EA2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7588454452573312"/>
          <c:y val="0.11752319727822449"/>
          <c:w val="0.34312187598660787"/>
          <c:h val="0.8353726756054882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'Taavi slaid'!$B$1</c:f>
              <c:strCache>
                <c:ptCount val="1"/>
                <c:pt idx="0">
                  <c:v>Ettevõtete arv</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'Taavi slaid'!$A$2:$A$9</c:f>
              <c:strCache>
                <c:ptCount val="8"/>
                <c:pt idx="0">
                  <c:v>Ülejäänud EMTAKid</c:v>
                </c:pt>
                <c:pt idx="1">
                  <c:v>Veondus ja laondus</c:v>
                </c:pt>
                <c:pt idx="2">
                  <c:v>Kutse, teadus- ja tehnikaalane tegevus</c:v>
                </c:pt>
                <c:pt idx="3">
                  <c:v>Töötlev tööstus</c:v>
                </c:pt>
                <c:pt idx="4">
                  <c:v>Ehitus</c:v>
                </c:pt>
                <c:pt idx="5">
                  <c:v>Hulgi- ja jaekaubandus; mootorsõidukite ja mootorataste remont</c:v>
                </c:pt>
                <c:pt idx="6">
                  <c:v>Kinnisvaraalane tegevus</c:v>
                </c:pt>
                <c:pt idx="7">
                  <c:v>Põllumajandus, metsamajandus ja kalapüük</c:v>
                </c:pt>
              </c:strCache>
            </c:strRef>
          </c:cat>
          <c:val>
            <c:numRef>
              <c:f>'Taavi slaid'!$B$2:$B$9</c:f>
              <c:numCache>
                <c:formatCode>General</c:formatCode>
                <c:ptCount val="8"/>
                <c:pt idx="0">
                  <c:v>0.41789999999999999</c:v>
                </c:pt>
                <c:pt idx="1">
                  <c:v>3.6000000000000004E-2</c:v>
                </c:pt>
                <c:pt idx="2">
                  <c:v>6.2300000000000001E-2</c:v>
                </c:pt>
                <c:pt idx="3">
                  <c:v>6.2400000000000004E-2</c:v>
                </c:pt>
                <c:pt idx="4">
                  <c:v>9.6500000000000002E-2</c:v>
                </c:pt>
                <c:pt idx="5">
                  <c:v>0.1027</c:v>
                </c:pt>
                <c:pt idx="6">
                  <c:v>0.1103</c:v>
                </c:pt>
                <c:pt idx="7">
                  <c:v>0.1118</c:v>
                </c:pt>
              </c:numCache>
            </c:numRef>
          </c:val>
          <c:extLst>
            <c:ext xmlns:c16="http://schemas.microsoft.com/office/drawing/2014/chart" uri="{C3380CC4-5D6E-409C-BE32-E72D297353CC}">
              <c16:uniqueId val="{00000000-A3F3-44D0-B7BA-560C06EAF5CA}"/>
            </c:ext>
          </c:extLst>
        </c:ser>
        <c:ser>
          <c:idx val="1"/>
          <c:order val="1"/>
          <c:tx>
            <c:strRef>
              <c:f>'Taavi slaid'!$C$1</c:f>
              <c:strCache>
                <c:ptCount val="1"/>
                <c:pt idx="0">
                  <c:v>Deklareeritud käive 2022 IV kv</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'Taavi slaid'!$A$2:$A$9</c:f>
              <c:strCache>
                <c:ptCount val="8"/>
                <c:pt idx="0">
                  <c:v>Ülejäänud EMTAKid</c:v>
                </c:pt>
                <c:pt idx="1">
                  <c:v>Veondus ja laondus</c:v>
                </c:pt>
                <c:pt idx="2">
                  <c:v>Kutse, teadus- ja tehnikaalane tegevus</c:v>
                </c:pt>
                <c:pt idx="3">
                  <c:v>Töötlev tööstus</c:v>
                </c:pt>
                <c:pt idx="4">
                  <c:v>Ehitus</c:v>
                </c:pt>
                <c:pt idx="5">
                  <c:v>Hulgi- ja jaekaubandus; mootorsõidukite ja mootorataste remont</c:v>
                </c:pt>
                <c:pt idx="6">
                  <c:v>Kinnisvaraalane tegevus</c:v>
                </c:pt>
                <c:pt idx="7">
                  <c:v>Põllumajandus, metsamajandus ja kalapüük</c:v>
                </c:pt>
              </c:strCache>
            </c:strRef>
          </c:cat>
          <c:val>
            <c:numRef>
              <c:f>'Taavi slaid'!$C$2:$C$9</c:f>
              <c:numCache>
                <c:formatCode>General</c:formatCode>
                <c:ptCount val="8"/>
                <c:pt idx="0">
                  <c:v>7.8299999999999995E-2</c:v>
                </c:pt>
                <c:pt idx="1">
                  <c:v>4.3899999999999995E-2</c:v>
                </c:pt>
                <c:pt idx="2">
                  <c:v>1.5700000000000002E-2</c:v>
                </c:pt>
                <c:pt idx="3">
                  <c:v>0.39679999999999999</c:v>
                </c:pt>
                <c:pt idx="4">
                  <c:v>7.1500000000000008E-2</c:v>
                </c:pt>
                <c:pt idx="5">
                  <c:v>0.26960000000000001</c:v>
                </c:pt>
                <c:pt idx="6">
                  <c:v>8.0000000000000002E-3</c:v>
                </c:pt>
                <c:pt idx="7">
                  <c:v>0.11630000000000001</c:v>
                </c:pt>
              </c:numCache>
            </c:numRef>
          </c:val>
          <c:extLst>
            <c:ext xmlns:c16="http://schemas.microsoft.com/office/drawing/2014/chart" uri="{C3380CC4-5D6E-409C-BE32-E72D297353CC}">
              <c16:uniqueId val="{00000001-A3F3-44D0-B7BA-560C06EAF5CA}"/>
            </c:ext>
          </c:extLst>
        </c:ser>
        <c:dLbls>
          <c:showLegendKey val="0"/>
          <c:showVal val="0"/>
          <c:showCatName val="0"/>
          <c:showSerName val="0"/>
          <c:showPercent val="0"/>
          <c:showBubbleSize val="0"/>
        </c:dLbls>
        <c:gapWidth val="22"/>
        <c:overlap val="-10"/>
        <c:axId val="493660888"/>
        <c:axId val="493659576"/>
      </c:barChart>
      <c:catAx>
        <c:axId val="493660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et-EE"/>
          </a:p>
        </c:txPr>
        <c:crossAx val="493659576"/>
        <c:crosses val="autoZero"/>
        <c:auto val="1"/>
        <c:lblAlgn val="ctr"/>
        <c:lblOffset val="100"/>
        <c:noMultiLvlLbl val="0"/>
      </c:catAx>
      <c:valAx>
        <c:axId val="4936595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et-EE"/>
          </a:p>
        </c:txPr>
        <c:crossAx val="493660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et-EE"/>
        </a:p>
      </c:txPr>
    </c:legend>
    <c:plotVisOnly val="1"/>
    <c:dispBlanksAs val="gap"/>
    <c:showDLblsOverMax val="0"/>
  </c:chart>
  <c:spPr>
    <a:solidFill>
      <a:schemeClr val="bg1"/>
    </a:solidFill>
    <a:ln w="9525" cap="flat" cmpd="sng" algn="ctr">
      <a:noFill/>
      <a:round/>
    </a:ln>
    <a:effectLst/>
  </c:spPr>
  <c:txPr>
    <a:bodyPr/>
    <a:lstStyle/>
    <a:p>
      <a:pPr>
        <a:defRPr sz="1400">
          <a:solidFill>
            <a:schemeClr val="tx1"/>
          </a:solidFill>
          <a:latin typeface="+mj-lt"/>
        </a:defRPr>
      </a:pPr>
      <a:endParaRPr lang="et-E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'töötajad (2)'!$U$20</c:f>
              <c:strCache>
                <c:ptCount val="1"/>
                <c:pt idx="0">
                  <c:v>Töötajate arvu osatähtsus</c:v>
                </c:pt>
              </c:strCache>
            </c:strRef>
          </c:tx>
          <c:spPr>
            <a:solidFill>
              <a:schemeClr val="accent1"/>
            </a:solidFill>
            <a:ln>
              <a:noFill/>
            </a:ln>
            <a:effectLst/>
          </c:spPr>
          <c:invertIfNegative val="0"/>
          <c:dLbls>
            <c:spPr>
              <a:solidFill>
                <a:schemeClr val="lt1"/>
              </a:solidFill>
              <a:ln w="12700" cap="flat" cmpd="sng" algn="ctr">
                <a:solidFill>
                  <a:schemeClr val="accent5"/>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'töötajad (2)'!$T$21:$T$27</c:f>
              <c:strCache>
                <c:ptCount val="7"/>
                <c:pt idx="0">
                  <c:v>1 töötaja</c:v>
                </c:pt>
                <c:pt idx="1">
                  <c:v>2-&lt;5 töötajat</c:v>
                </c:pt>
                <c:pt idx="2">
                  <c:v>5-&lt;10 töötajat</c:v>
                </c:pt>
                <c:pt idx="3">
                  <c:v>10-&lt;50 töötajat</c:v>
                </c:pt>
                <c:pt idx="4">
                  <c:v>50-&lt;250 töötajat</c:v>
                </c:pt>
                <c:pt idx="5">
                  <c:v>250-1000 töötajat</c:v>
                </c:pt>
                <c:pt idx="6">
                  <c:v>üle 1000</c:v>
                </c:pt>
              </c:strCache>
            </c:strRef>
          </c:cat>
          <c:val>
            <c:numRef>
              <c:f>'töötajad (2)'!$U$21:$U$27</c:f>
              <c:numCache>
                <c:formatCode>0%</c:formatCode>
                <c:ptCount val="7"/>
                <c:pt idx="0">
                  <c:v>9.3295013839931107E-2</c:v>
                </c:pt>
                <c:pt idx="1">
                  <c:v>0.17251291264316168</c:v>
                </c:pt>
                <c:pt idx="2">
                  <c:v>0.10252903609988974</c:v>
                </c:pt>
                <c:pt idx="3">
                  <c:v>0.29722570568509527</c:v>
                </c:pt>
                <c:pt idx="4">
                  <c:v>0.2405745905424192</c:v>
                </c:pt>
                <c:pt idx="5">
                  <c:v>6.0480373034717122E-2</c:v>
                </c:pt>
                <c:pt idx="6">
                  <c:v>3.3382368154785166E-2</c:v>
                </c:pt>
              </c:numCache>
            </c:numRef>
          </c:val>
          <c:extLst>
            <c:ext xmlns:c16="http://schemas.microsoft.com/office/drawing/2014/chart" uri="{C3380CC4-5D6E-409C-BE32-E72D297353CC}">
              <c16:uniqueId val="{00000000-161B-4A5C-BB47-53336CC8E9D0}"/>
            </c:ext>
          </c:extLst>
        </c:ser>
        <c:ser>
          <c:idx val="1"/>
          <c:order val="1"/>
          <c:tx>
            <c:strRef>
              <c:f>'töötajad (2)'!$V$20</c:f>
              <c:strCache>
                <c:ptCount val="1"/>
                <c:pt idx="0">
                  <c:v>Ettevõtete osatähtsus maapiirkonna töötajatega ettevõtete arvus</c:v>
                </c:pt>
              </c:strCache>
            </c:strRef>
          </c:tx>
          <c:spPr>
            <a:solidFill>
              <a:schemeClr val="accent2"/>
            </a:solidFill>
            <a:ln>
              <a:noFill/>
            </a:ln>
            <a:effectLst/>
          </c:spPr>
          <c:invertIfNegative val="0"/>
          <c:dLbls>
            <c:spPr>
              <a:noFill/>
              <a:ln w="12700" cap="flat" cmpd="sng" algn="ctr">
                <a:noFill/>
                <a:prstDash val="solid"/>
                <a:miter lim="800000"/>
              </a:ln>
              <a:effectLst>
                <a:outerShdw blurRad="50800" dist="50800" dir="5400000" algn="ctr" rotWithShape="0">
                  <a:srgbClr val="000000">
                    <a:alpha val="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'töötajad (2)'!$T$21:$T$27</c:f>
              <c:strCache>
                <c:ptCount val="7"/>
                <c:pt idx="0">
                  <c:v>1 töötaja</c:v>
                </c:pt>
                <c:pt idx="1">
                  <c:v>2-&lt;5 töötajat</c:v>
                </c:pt>
                <c:pt idx="2">
                  <c:v>5-&lt;10 töötajat</c:v>
                </c:pt>
                <c:pt idx="3">
                  <c:v>10-&lt;50 töötajat</c:v>
                </c:pt>
                <c:pt idx="4">
                  <c:v>50-&lt;250 töötajat</c:v>
                </c:pt>
                <c:pt idx="5">
                  <c:v>250-1000 töötajat</c:v>
                </c:pt>
                <c:pt idx="6">
                  <c:v>üle 1000</c:v>
                </c:pt>
              </c:strCache>
            </c:strRef>
          </c:cat>
          <c:val>
            <c:numRef>
              <c:f>'töötajad (2)'!$V$21:$V$27</c:f>
              <c:numCache>
                <c:formatCode>0%</c:formatCode>
                <c:ptCount val="7"/>
                <c:pt idx="0">
                  <c:v>0.47773505333664101</c:v>
                </c:pt>
                <c:pt idx="1">
                  <c:v>0.35884395931530638</c:v>
                </c:pt>
                <c:pt idx="2">
                  <c:v>7.7989332671793601E-2</c:v>
                </c:pt>
                <c:pt idx="3">
                  <c:v>7.1477300917886386E-2</c:v>
                </c:pt>
                <c:pt idx="4">
                  <c:v>1.3055073182833044E-2</c:v>
                </c:pt>
                <c:pt idx="5" formatCode="0.00%">
                  <c:v>7.7524187546514512E-4</c:v>
                </c:pt>
                <c:pt idx="6" formatCode="0.00%">
                  <c:v>1.2403870007442322E-4</c:v>
                </c:pt>
              </c:numCache>
            </c:numRef>
          </c:val>
          <c:extLst>
            <c:ext xmlns:c16="http://schemas.microsoft.com/office/drawing/2014/chart" uri="{C3380CC4-5D6E-409C-BE32-E72D297353CC}">
              <c16:uniqueId val="{00000001-161B-4A5C-BB47-53336CC8E9D0}"/>
            </c:ext>
          </c:extLst>
        </c:ser>
        <c:ser>
          <c:idx val="2"/>
          <c:order val="2"/>
          <c:tx>
            <c:strRef>
              <c:f>'töötajad (2)'!$W$20</c:f>
              <c:strCache>
                <c:ptCount val="1"/>
                <c:pt idx="0">
                  <c:v>Deklareeritud käibe osatähtsus</c:v>
                </c:pt>
              </c:strCache>
            </c:strRef>
          </c:tx>
          <c:spPr>
            <a:solidFill>
              <a:schemeClr val="accent3"/>
            </a:solidFill>
            <a:ln>
              <a:noFill/>
            </a:ln>
            <a:effectLst/>
          </c:spPr>
          <c:invertIfNegative val="0"/>
          <c:dLbls>
            <c:spPr>
              <a:solidFill>
                <a:schemeClr val="lt1"/>
              </a:solidFill>
              <a:ln w="12700" cap="flat" cmpd="sng" algn="ctr">
                <a:solidFill>
                  <a:schemeClr val="accent3"/>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'töötajad (2)'!$W$21:$W$27</c:f>
              <c:numCache>
                <c:formatCode>0%</c:formatCode>
                <c:ptCount val="7"/>
                <c:pt idx="0">
                  <c:v>5.2308151046989666E-2</c:v>
                </c:pt>
                <c:pt idx="1">
                  <c:v>0.12831038111355669</c:v>
                </c:pt>
                <c:pt idx="2">
                  <c:v>9.3386720002088461E-2</c:v>
                </c:pt>
                <c:pt idx="3">
                  <c:v>0.28064989638946003</c:v>
                </c:pt>
                <c:pt idx="4">
                  <c:v>0.30810495489570305</c:v>
                </c:pt>
                <c:pt idx="5">
                  <c:v>0.10832834695051966</c:v>
                </c:pt>
                <c:pt idx="6">
                  <c:v>2.8911549601679489E-2</c:v>
                </c:pt>
              </c:numCache>
            </c:numRef>
          </c:val>
          <c:extLst>
            <c:ext xmlns:c16="http://schemas.microsoft.com/office/drawing/2014/chart" uri="{C3380CC4-5D6E-409C-BE32-E72D297353CC}">
              <c16:uniqueId val="{00000002-161B-4A5C-BB47-53336CC8E9D0}"/>
            </c:ext>
          </c:extLst>
        </c:ser>
        <c:dLbls>
          <c:dLblPos val="outEnd"/>
          <c:showLegendKey val="0"/>
          <c:showVal val="1"/>
          <c:showCatName val="0"/>
          <c:showSerName val="0"/>
          <c:showPercent val="0"/>
          <c:showBubbleSize val="0"/>
        </c:dLbls>
        <c:gapWidth val="219"/>
        <c:overlap val="-27"/>
        <c:axId val="458029704"/>
        <c:axId val="458031016"/>
      </c:barChart>
      <c:catAx>
        <c:axId val="458029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crossAx val="458031016"/>
        <c:crosses val="autoZero"/>
        <c:auto val="1"/>
        <c:lblAlgn val="ctr"/>
        <c:lblOffset val="100"/>
        <c:noMultiLvlLbl val="0"/>
      </c:catAx>
      <c:valAx>
        <c:axId val="458031016"/>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crossAx val="458029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D9FA70-C785-4256-B941-64A19C3DF6A6}"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76E6844D-EFF6-40B2-BDF1-1B0CC992FF51}">
      <dgm:prSet phldrT="[Text]"/>
      <dgm:spPr/>
      <dgm:t>
        <a:bodyPr/>
        <a:lstStyle/>
        <a:p>
          <a:r>
            <a:rPr lang="et-EE" dirty="0" smtClean="0"/>
            <a:t>Eesti 2035</a:t>
          </a:r>
          <a:endParaRPr lang="en-US" dirty="0"/>
        </a:p>
      </dgm:t>
    </dgm:pt>
    <dgm:pt modelId="{DFA14362-D402-4CAC-BF83-171628CE7620}" type="parTrans" cxnId="{DEC1211A-7239-4BE0-BCA6-E02E06E9C053}">
      <dgm:prSet/>
      <dgm:spPr/>
      <dgm:t>
        <a:bodyPr/>
        <a:lstStyle/>
        <a:p>
          <a:endParaRPr lang="en-US"/>
        </a:p>
      </dgm:t>
    </dgm:pt>
    <dgm:pt modelId="{128A9EAA-0233-4D61-8B60-E631657F8E77}" type="sibTrans" cxnId="{DEC1211A-7239-4BE0-BCA6-E02E06E9C053}">
      <dgm:prSet/>
      <dgm:spPr/>
      <dgm:t>
        <a:bodyPr/>
        <a:lstStyle/>
        <a:p>
          <a:endParaRPr lang="en-US"/>
        </a:p>
      </dgm:t>
    </dgm:pt>
    <dgm:pt modelId="{7C133D09-D774-48C3-9B51-8134576A7614}">
      <dgm:prSet phldrT="[Text]"/>
      <dgm:spPr/>
      <dgm:t>
        <a:bodyPr/>
        <a:lstStyle/>
        <a:p>
          <a:r>
            <a:rPr lang="et-EE" dirty="0" smtClean="0"/>
            <a:t>Riigi pikaajaline arengustrateegia</a:t>
          </a:r>
          <a:endParaRPr lang="en-US" dirty="0"/>
        </a:p>
      </dgm:t>
    </dgm:pt>
    <dgm:pt modelId="{94017A1B-4151-4DFE-B244-82D0B85BB3D9}" type="parTrans" cxnId="{7D2299AC-9D3F-4071-A187-E341637DF8E1}">
      <dgm:prSet/>
      <dgm:spPr/>
      <dgm:t>
        <a:bodyPr/>
        <a:lstStyle/>
        <a:p>
          <a:endParaRPr lang="en-US"/>
        </a:p>
      </dgm:t>
    </dgm:pt>
    <dgm:pt modelId="{D3DB47D7-AF68-4668-9B83-0298BF881B30}" type="sibTrans" cxnId="{7D2299AC-9D3F-4071-A187-E341637DF8E1}">
      <dgm:prSet/>
      <dgm:spPr/>
      <dgm:t>
        <a:bodyPr/>
        <a:lstStyle/>
        <a:p>
          <a:endParaRPr lang="en-US"/>
        </a:p>
      </dgm:t>
    </dgm:pt>
    <dgm:pt modelId="{E5DF9421-B084-4F24-B660-34180C9AF3FB}">
      <dgm:prSet phldrT="[Text]"/>
      <dgm:spPr/>
      <dgm:t>
        <a:bodyPr/>
        <a:lstStyle/>
        <a:p>
          <a:r>
            <a:rPr lang="et-EE" dirty="0" err="1" smtClean="0"/>
            <a:t>PõKa</a:t>
          </a:r>
          <a:r>
            <a:rPr lang="et-EE" dirty="0" smtClean="0"/>
            <a:t> 2030</a:t>
          </a:r>
          <a:endParaRPr lang="en-US" dirty="0"/>
        </a:p>
      </dgm:t>
    </dgm:pt>
    <dgm:pt modelId="{193A5DA3-224D-47BE-8687-A83330A34B43}" type="parTrans" cxnId="{A744D508-87EE-48D7-A20E-F5956301319D}">
      <dgm:prSet/>
      <dgm:spPr/>
      <dgm:t>
        <a:bodyPr/>
        <a:lstStyle/>
        <a:p>
          <a:endParaRPr lang="en-US"/>
        </a:p>
      </dgm:t>
    </dgm:pt>
    <dgm:pt modelId="{5434F3AD-EC12-43EE-8008-B7E10CDC45D1}" type="sibTrans" cxnId="{A744D508-87EE-48D7-A20E-F5956301319D}">
      <dgm:prSet/>
      <dgm:spPr/>
      <dgm:t>
        <a:bodyPr/>
        <a:lstStyle/>
        <a:p>
          <a:endParaRPr lang="en-US"/>
        </a:p>
      </dgm:t>
    </dgm:pt>
    <dgm:pt modelId="{7895C449-6B11-4C80-9D72-B7D513B72407}">
      <dgm:prSet phldrT="[Text]"/>
      <dgm:spPr/>
      <dgm:t>
        <a:bodyPr/>
        <a:lstStyle/>
        <a:p>
          <a:r>
            <a:rPr lang="et-EE" b="0" i="0" dirty="0" smtClean="0"/>
            <a:t>Valdkondade ülene strateegiline arengudokument</a:t>
          </a:r>
          <a:endParaRPr lang="en-US" dirty="0"/>
        </a:p>
      </dgm:t>
    </dgm:pt>
    <dgm:pt modelId="{CAC85517-2885-42A6-933D-CB345D72F54D}" type="parTrans" cxnId="{1C78AA46-0394-445C-8DF6-E0E32F4D9DF5}">
      <dgm:prSet/>
      <dgm:spPr/>
      <dgm:t>
        <a:bodyPr/>
        <a:lstStyle/>
        <a:p>
          <a:endParaRPr lang="en-US"/>
        </a:p>
      </dgm:t>
    </dgm:pt>
    <dgm:pt modelId="{432997F2-CE04-4626-91A9-0A32AB8C466A}" type="sibTrans" cxnId="{1C78AA46-0394-445C-8DF6-E0E32F4D9DF5}">
      <dgm:prSet/>
      <dgm:spPr/>
      <dgm:t>
        <a:bodyPr/>
        <a:lstStyle/>
        <a:p>
          <a:endParaRPr lang="en-US"/>
        </a:p>
      </dgm:t>
    </dgm:pt>
    <dgm:pt modelId="{1A2C165D-1F4E-4FA1-BCF0-48E8CBB49003}">
      <dgm:prSet phldrT="[Text]"/>
      <dgm:spPr/>
      <dgm:t>
        <a:bodyPr/>
        <a:lstStyle/>
        <a:p>
          <a:r>
            <a:rPr lang="et-EE" dirty="0" smtClean="0"/>
            <a:t>Maaelu ja kohalik kogukond</a:t>
          </a:r>
          <a:endParaRPr lang="en-US" dirty="0"/>
        </a:p>
      </dgm:t>
    </dgm:pt>
    <dgm:pt modelId="{085B0774-4E43-4CB6-AD1D-026E11C68C5B}" type="parTrans" cxnId="{A7DE58DF-B735-4199-BDCA-C12BF92FC1D3}">
      <dgm:prSet/>
      <dgm:spPr/>
      <dgm:t>
        <a:bodyPr/>
        <a:lstStyle/>
        <a:p>
          <a:endParaRPr lang="en-US"/>
        </a:p>
      </dgm:t>
    </dgm:pt>
    <dgm:pt modelId="{798F6AF1-A221-4633-8ED2-712C81C3EBAF}" type="sibTrans" cxnId="{A7DE58DF-B735-4199-BDCA-C12BF92FC1D3}">
      <dgm:prSet/>
      <dgm:spPr/>
      <dgm:t>
        <a:bodyPr/>
        <a:lstStyle/>
        <a:p>
          <a:endParaRPr lang="en-US"/>
        </a:p>
      </dgm:t>
    </dgm:pt>
    <dgm:pt modelId="{C59DDA00-3361-4AC8-B7B1-ECB61697CB82}">
      <dgm:prSet phldrT="[Text]"/>
      <dgm:spPr/>
      <dgm:t>
        <a:bodyPr/>
        <a:lstStyle/>
        <a:p>
          <a:r>
            <a:rPr lang="et-EE" dirty="0" smtClean="0"/>
            <a:t>Rakendamiseks vajalik programm</a:t>
          </a:r>
          <a:endParaRPr lang="en-US" dirty="0"/>
        </a:p>
      </dgm:t>
    </dgm:pt>
    <dgm:pt modelId="{61FA800C-FAC0-4589-BF3A-CB329DA66149}" type="parTrans" cxnId="{AB641013-C5C2-4FC6-BB6D-B4B6D2CC0054}">
      <dgm:prSet/>
      <dgm:spPr/>
      <dgm:t>
        <a:bodyPr/>
        <a:lstStyle/>
        <a:p>
          <a:endParaRPr lang="en-US"/>
        </a:p>
      </dgm:t>
    </dgm:pt>
    <dgm:pt modelId="{220CB5A9-62C7-425F-A212-23DC95F3D1E5}" type="sibTrans" cxnId="{AB641013-C5C2-4FC6-BB6D-B4B6D2CC0054}">
      <dgm:prSet/>
      <dgm:spPr/>
      <dgm:t>
        <a:bodyPr/>
        <a:lstStyle/>
        <a:p>
          <a:endParaRPr lang="en-US"/>
        </a:p>
      </dgm:t>
    </dgm:pt>
    <dgm:pt modelId="{3DFFDCBE-0002-44A4-B41B-36DA0D12A66A}">
      <dgm:prSet/>
      <dgm:spPr/>
      <dgm:t>
        <a:bodyPr/>
        <a:lstStyle/>
        <a:p>
          <a:r>
            <a:rPr lang="et-EE" dirty="0" smtClean="0"/>
            <a:t>Meetmed/</a:t>
          </a:r>
        </a:p>
        <a:p>
          <a:r>
            <a:rPr lang="et-EE" dirty="0" smtClean="0"/>
            <a:t>Sekkumised</a:t>
          </a:r>
          <a:endParaRPr lang="en-US" dirty="0"/>
        </a:p>
      </dgm:t>
    </dgm:pt>
    <dgm:pt modelId="{7D39B5A2-49C5-44B7-AA3B-7902EF066B48}" type="parTrans" cxnId="{E924DCEA-A80B-4CF4-A026-C26A422CFB36}">
      <dgm:prSet/>
      <dgm:spPr/>
      <dgm:t>
        <a:bodyPr/>
        <a:lstStyle/>
        <a:p>
          <a:endParaRPr lang="en-US"/>
        </a:p>
      </dgm:t>
    </dgm:pt>
    <dgm:pt modelId="{73027574-2AE4-4046-9A8D-798D807DDB64}" type="sibTrans" cxnId="{E924DCEA-A80B-4CF4-A026-C26A422CFB36}">
      <dgm:prSet/>
      <dgm:spPr/>
      <dgm:t>
        <a:bodyPr/>
        <a:lstStyle/>
        <a:p>
          <a:endParaRPr lang="en-US"/>
        </a:p>
      </dgm:t>
    </dgm:pt>
    <dgm:pt modelId="{A0A27795-18F6-4065-A87B-73A003FE4599}" type="pres">
      <dgm:prSet presAssocID="{76D9FA70-C785-4256-B941-64A19C3DF6A6}" presName="rootnode" presStyleCnt="0">
        <dgm:presLayoutVars>
          <dgm:chMax/>
          <dgm:chPref/>
          <dgm:dir/>
          <dgm:animLvl val="lvl"/>
        </dgm:presLayoutVars>
      </dgm:prSet>
      <dgm:spPr/>
      <dgm:t>
        <a:bodyPr/>
        <a:lstStyle/>
        <a:p>
          <a:endParaRPr lang="en-US"/>
        </a:p>
      </dgm:t>
    </dgm:pt>
    <dgm:pt modelId="{44743251-9BB8-4FA9-8505-64DE307D08FA}" type="pres">
      <dgm:prSet presAssocID="{76E6844D-EFF6-40B2-BDF1-1B0CC992FF51}" presName="composite" presStyleCnt="0"/>
      <dgm:spPr/>
    </dgm:pt>
    <dgm:pt modelId="{DE4A5E9F-4E63-42AB-9652-DC5B9091D925}" type="pres">
      <dgm:prSet presAssocID="{76E6844D-EFF6-40B2-BDF1-1B0CC992FF51}" presName="bentUpArrow1" presStyleLbl="alignImgPlace1" presStyleIdx="0" presStyleCnt="3"/>
      <dgm:spPr/>
    </dgm:pt>
    <dgm:pt modelId="{7FF9B9DC-5F81-4CA7-97B0-AEB0FE3D94D0}" type="pres">
      <dgm:prSet presAssocID="{76E6844D-EFF6-40B2-BDF1-1B0CC992FF51}" presName="ParentText" presStyleLbl="node1" presStyleIdx="0" presStyleCnt="4">
        <dgm:presLayoutVars>
          <dgm:chMax val="1"/>
          <dgm:chPref val="1"/>
          <dgm:bulletEnabled val="1"/>
        </dgm:presLayoutVars>
      </dgm:prSet>
      <dgm:spPr/>
      <dgm:t>
        <a:bodyPr/>
        <a:lstStyle/>
        <a:p>
          <a:endParaRPr lang="en-US"/>
        </a:p>
      </dgm:t>
    </dgm:pt>
    <dgm:pt modelId="{AAF15A8A-E3A1-4B19-AE58-5EE40C866E13}" type="pres">
      <dgm:prSet presAssocID="{76E6844D-EFF6-40B2-BDF1-1B0CC992FF51}" presName="ChildText" presStyleLbl="revTx" presStyleIdx="0" presStyleCnt="3" custScaleX="331590" custScaleY="100903" custLinFactX="21073" custLinFactNeighborX="100000" custLinFactNeighborY="-1789">
        <dgm:presLayoutVars>
          <dgm:chMax val="0"/>
          <dgm:chPref val="0"/>
          <dgm:bulletEnabled val="1"/>
        </dgm:presLayoutVars>
      </dgm:prSet>
      <dgm:spPr/>
      <dgm:t>
        <a:bodyPr/>
        <a:lstStyle/>
        <a:p>
          <a:endParaRPr lang="en-US"/>
        </a:p>
      </dgm:t>
    </dgm:pt>
    <dgm:pt modelId="{1F84DE61-8D3D-47E1-90AD-D8C486CE1418}" type="pres">
      <dgm:prSet presAssocID="{128A9EAA-0233-4D61-8B60-E631657F8E77}" presName="sibTrans" presStyleCnt="0"/>
      <dgm:spPr/>
    </dgm:pt>
    <dgm:pt modelId="{5B715682-E239-46F8-B935-9D0DF91707DE}" type="pres">
      <dgm:prSet presAssocID="{E5DF9421-B084-4F24-B660-34180C9AF3FB}" presName="composite" presStyleCnt="0"/>
      <dgm:spPr/>
    </dgm:pt>
    <dgm:pt modelId="{BD2E2512-BE1C-40F7-8CE3-7D6EB33CC47A}" type="pres">
      <dgm:prSet presAssocID="{E5DF9421-B084-4F24-B660-34180C9AF3FB}" presName="bentUpArrow1" presStyleLbl="alignImgPlace1" presStyleIdx="1" presStyleCnt="3"/>
      <dgm:spPr/>
    </dgm:pt>
    <dgm:pt modelId="{21CB40BB-AE64-4A72-8A4F-A2CEC07F0780}" type="pres">
      <dgm:prSet presAssocID="{E5DF9421-B084-4F24-B660-34180C9AF3FB}" presName="ParentText" presStyleLbl="node1" presStyleIdx="1" presStyleCnt="4">
        <dgm:presLayoutVars>
          <dgm:chMax val="1"/>
          <dgm:chPref val="1"/>
          <dgm:bulletEnabled val="1"/>
        </dgm:presLayoutVars>
      </dgm:prSet>
      <dgm:spPr/>
      <dgm:t>
        <a:bodyPr/>
        <a:lstStyle/>
        <a:p>
          <a:endParaRPr lang="en-US"/>
        </a:p>
      </dgm:t>
    </dgm:pt>
    <dgm:pt modelId="{800A41AA-E38B-4E8C-96D8-C2E07DAEA649}" type="pres">
      <dgm:prSet presAssocID="{E5DF9421-B084-4F24-B660-34180C9AF3FB}" presName="ChildText" presStyleLbl="revTx" presStyleIdx="1" presStyleCnt="3" custScaleX="369694" custLinFactX="40849" custLinFactNeighborX="100000" custLinFactNeighborY="2453">
        <dgm:presLayoutVars>
          <dgm:chMax val="0"/>
          <dgm:chPref val="0"/>
          <dgm:bulletEnabled val="1"/>
        </dgm:presLayoutVars>
      </dgm:prSet>
      <dgm:spPr/>
      <dgm:t>
        <a:bodyPr/>
        <a:lstStyle/>
        <a:p>
          <a:endParaRPr lang="en-US"/>
        </a:p>
      </dgm:t>
    </dgm:pt>
    <dgm:pt modelId="{34AC8C0E-5A1F-466B-A345-4A3CBE4C6F52}" type="pres">
      <dgm:prSet presAssocID="{5434F3AD-EC12-43EE-8008-B7E10CDC45D1}" presName="sibTrans" presStyleCnt="0"/>
      <dgm:spPr/>
    </dgm:pt>
    <dgm:pt modelId="{2A95615D-1253-4E59-A9DB-E664340E5401}" type="pres">
      <dgm:prSet presAssocID="{1A2C165D-1F4E-4FA1-BCF0-48E8CBB49003}" presName="composite" presStyleCnt="0"/>
      <dgm:spPr/>
    </dgm:pt>
    <dgm:pt modelId="{7DB536AF-E004-49B9-8CDF-EA838C744625}" type="pres">
      <dgm:prSet presAssocID="{1A2C165D-1F4E-4FA1-BCF0-48E8CBB49003}" presName="bentUpArrow1" presStyleLbl="alignImgPlace1" presStyleIdx="2" presStyleCnt="3"/>
      <dgm:spPr/>
    </dgm:pt>
    <dgm:pt modelId="{7C4E230D-1C5F-4BAB-A0B6-E8046208B02C}" type="pres">
      <dgm:prSet presAssocID="{1A2C165D-1F4E-4FA1-BCF0-48E8CBB49003}" presName="ParentText" presStyleLbl="node1" presStyleIdx="2" presStyleCnt="4">
        <dgm:presLayoutVars>
          <dgm:chMax val="1"/>
          <dgm:chPref val="1"/>
          <dgm:bulletEnabled val="1"/>
        </dgm:presLayoutVars>
      </dgm:prSet>
      <dgm:spPr/>
      <dgm:t>
        <a:bodyPr/>
        <a:lstStyle/>
        <a:p>
          <a:endParaRPr lang="en-US"/>
        </a:p>
      </dgm:t>
    </dgm:pt>
    <dgm:pt modelId="{0AED77DF-CF1E-4E4D-BECF-0AFEA78EBB53}" type="pres">
      <dgm:prSet presAssocID="{1A2C165D-1F4E-4FA1-BCF0-48E8CBB49003}" presName="ChildText" presStyleLbl="revTx" presStyleIdx="2" presStyleCnt="3" custScaleX="341587" custLinFactX="26117" custLinFactNeighborX="100000" custLinFactNeighborY="-9353">
        <dgm:presLayoutVars>
          <dgm:chMax val="0"/>
          <dgm:chPref val="0"/>
          <dgm:bulletEnabled val="1"/>
        </dgm:presLayoutVars>
      </dgm:prSet>
      <dgm:spPr/>
      <dgm:t>
        <a:bodyPr/>
        <a:lstStyle/>
        <a:p>
          <a:endParaRPr lang="en-US"/>
        </a:p>
      </dgm:t>
    </dgm:pt>
    <dgm:pt modelId="{B12415DE-F552-4B9B-8860-DFC7CCFC0031}" type="pres">
      <dgm:prSet presAssocID="{798F6AF1-A221-4633-8ED2-712C81C3EBAF}" presName="sibTrans" presStyleCnt="0"/>
      <dgm:spPr/>
    </dgm:pt>
    <dgm:pt modelId="{53941570-E7E2-4FB4-A544-3037F58438A9}" type="pres">
      <dgm:prSet presAssocID="{3DFFDCBE-0002-44A4-B41B-36DA0D12A66A}" presName="composite" presStyleCnt="0"/>
      <dgm:spPr/>
    </dgm:pt>
    <dgm:pt modelId="{DB885B6C-3622-40B4-966E-8A89E5656762}" type="pres">
      <dgm:prSet presAssocID="{3DFFDCBE-0002-44A4-B41B-36DA0D12A66A}" presName="ParentText" presStyleLbl="node1" presStyleIdx="3" presStyleCnt="4">
        <dgm:presLayoutVars>
          <dgm:chMax val="1"/>
          <dgm:chPref val="1"/>
          <dgm:bulletEnabled val="1"/>
        </dgm:presLayoutVars>
      </dgm:prSet>
      <dgm:spPr/>
      <dgm:t>
        <a:bodyPr/>
        <a:lstStyle/>
        <a:p>
          <a:endParaRPr lang="en-US"/>
        </a:p>
      </dgm:t>
    </dgm:pt>
  </dgm:ptLst>
  <dgm:cxnLst>
    <dgm:cxn modelId="{4E3B0FCE-BF81-448C-9687-EF0685C2E5F5}" type="presOf" srcId="{7895C449-6B11-4C80-9D72-B7D513B72407}" destId="{800A41AA-E38B-4E8C-96D8-C2E07DAEA649}" srcOrd="0" destOrd="0" presId="urn:microsoft.com/office/officeart/2005/8/layout/StepDownProcess"/>
    <dgm:cxn modelId="{AB641013-C5C2-4FC6-BB6D-B4B6D2CC0054}" srcId="{1A2C165D-1F4E-4FA1-BCF0-48E8CBB49003}" destId="{C59DDA00-3361-4AC8-B7B1-ECB61697CB82}" srcOrd="0" destOrd="0" parTransId="{61FA800C-FAC0-4589-BF3A-CB329DA66149}" sibTransId="{220CB5A9-62C7-425F-A212-23DC95F3D1E5}"/>
    <dgm:cxn modelId="{E924DCEA-A80B-4CF4-A026-C26A422CFB36}" srcId="{76D9FA70-C785-4256-B941-64A19C3DF6A6}" destId="{3DFFDCBE-0002-44A4-B41B-36DA0D12A66A}" srcOrd="3" destOrd="0" parTransId="{7D39B5A2-49C5-44B7-AA3B-7902EF066B48}" sibTransId="{73027574-2AE4-4046-9A8D-798D807DDB64}"/>
    <dgm:cxn modelId="{C44E515F-890B-49A1-A9D7-7CEAE0BD2851}" type="presOf" srcId="{3DFFDCBE-0002-44A4-B41B-36DA0D12A66A}" destId="{DB885B6C-3622-40B4-966E-8A89E5656762}" srcOrd="0" destOrd="0" presId="urn:microsoft.com/office/officeart/2005/8/layout/StepDownProcess"/>
    <dgm:cxn modelId="{282579D2-6D95-49AC-B9C7-A113CD2E284E}" type="presOf" srcId="{7C133D09-D774-48C3-9B51-8134576A7614}" destId="{AAF15A8A-E3A1-4B19-AE58-5EE40C866E13}" srcOrd="0" destOrd="0" presId="urn:microsoft.com/office/officeart/2005/8/layout/StepDownProcess"/>
    <dgm:cxn modelId="{1937669E-354A-4855-8F4D-53BD472ACE41}" type="presOf" srcId="{1A2C165D-1F4E-4FA1-BCF0-48E8CBB49003}" destId="{7C4E230D-1C5F-4BAB-A0B6-E8046208B02C}" srcOrd="0" destOrd="0" presId="urn:microsoft.com/office/officeart/2005/8/layout/StepDownProcess"/>
    <dgm:cxn modelId="{A744D508-87EE-48D7-A20E-F5956301319D}" srcId="{76D9FA70-C785-4256-B941-64A19C3DF6A6}" destId="{E5DF9421-B084-4F24-B660-34180C9AF3FB}" srcOrd="1" destOrd="0" parTransId="{193A5DA3-224D-47BE-8687-A83330A34B43}" sibTransId="{5434F3AD-EC12-43EE-8008-B7E10CDC45D1}"/>
    <dgm:cxn modelId="{740534DC-955F-43EE-BB6F-540736238603}" type="presOf" srcId="{C59DDA00-3361-4AC8-B7B1-ECB61697CB82}" destId="{0AED77DF-CF1E-4E4D-BECF-0AFEA78EBB53}" srcOrd="0" destOrd="0" presId="urn:microsoft.com/office/officeart/2005/8/layout/StepDownProcess"/>
    <dgm:cxn modelId="{9B19B5EE-8016-4B5B-902D-A4D9FB439C34}" type="presOf" srcId="{76E6844D-EFF6-40B2-BDF1-1B0CC992FF51}" destId="{7FF9B9DC-5F81-4CA7-97B0-AEB0FE3D94D0}" srcOrd="0" destOrd="0" presId="urn:microsoft.com/office/officeart/2005/8/layout/StepDownProcess"/>
    <dgm:cxn modelId="{10B506DA-1A7D-494B-98E2-8A7CB080641B}" type="presOf" srcId="{76D9FA70-C785-4256-B941-64A19C3DF6A6}" destId="{A0A27795-18F6-4065-A87B-73A003FE4599}" srcOrd="0" destOrd="0" presId="urn:microsoft.com/office/officeart/2005/8/layout/StepDownProcess"/>
    <dgm:cxn modelId="{A7DE58DF-B735-4199-BDCA-C12BF92FC1D3}" srcId="{76D9FA70-C785-4256-B941-64A19C3DF6A6}" destId="{1A2C165D-1F4E-4FA1-BCF0-48E8CBB49003}" srcOrd="2" destOrd="0" parTransId="{085B0774-4E43-4CB6-AD1D-026E11C68C5B}" sibTransId="{798F6AF1-A221-4633-8ED2-712C81C3EBAF}"/>
    <dgm:cxn modelId="{1C78AA46-0394-445C-8DF6-E0E32F4D9DF5}" srcId="{E5DF9421-B084-4F24-B660-34180C9AF3FB}" destId="{7895C449-6B11-4C80-9D72-B7D513B72407}" srcOrd="0" destOrd="0" parTransId="{CAC85517-2885-42A6-933D-CB345D72F54D}" sibTransId="{432997F2-CE04-4626-91A9-0A32AB8C466A}"/>
    <dgm:cxn modelId="{DEC1211A-7239-4BE0-BCA6-E02E06E9C053}" srcId="{76D9FA70-C785-4256-B941-64A19C3DF6A6}" destId="{76E6844D-EFF6-40B2-BDF1-1B0CC992FF51}" srcOrd="0" destOrd="0" parTransId="{DFA14362-D402-4CAC-BF83-171628CE7620}" sibTransId="{128A9EAA-0233-4D61-8B60-E631657F8E77}"/>
    <dgm:cxn modelId="{7D2299AC-9D3F-4071-A187-E341637DF8E1}" srcId="{76E6844D-EFF6-40B2-BDF1-1B0CC992FF51}" destId="{7C133D09-D774-48C3-9B51-8134576A7614}" srcOrd="0" destOrd="0" parTransId="{94017A1B-4151-4DFE-B244-82D0B85BB3D9}" sibTransId="{D3DB47D7-AF68-4668-9B83-0298BF881B30}"/>
    <dgm:cxn modelId="{B93F3E3A-0645-4329-ABDA-6097AEAFCE15}" type="presOf" srcId="{E5DF9421-B084-4F24-B660-34180C9AF3FB}" destId="{21CB40BB-AE64-4A72-8A4F-A2CEC07F0780}" srcOrd="0" destOrd="0" presId="urn:microsoft.com/office/officeart/2005/8/layout/StepDownProcess"/>
    <dgm:cxn modelId="{13B90657-BC7A-4C68-9D65-9417DB0879FE}" type="presParOf" srcId="{A0A27795-18F6-4065-A87B-73A003FE4599}" destId="{44743251-9BB8-4FA9-8505-64DE307D08FA}" srcOrd="0" destOrd="0" presId="urn:microsoft.com/office/officeart/2005/8/layout/StepDownProcess"/>
    <dgm:cxn modelId="{8D736276-988C-47B0-BB8B-89E8FB0B57BA}" type="presParOf" srcId="{44743251-9BB8-4FA9-8505-64DE307D08FA}" destId="{DE4A5E9F-4E63-42AB-9652-DC5B9091D925}" srcOrd="0" destOrd="0" presId="urn:microsoft.com/office/officeart/2005/8/layout/StepDownProcess"/>
    <dgm:cxn modelId="{B484568F-1D26-4086-8344-ACBA0C1D4056}" type="presParOf" srcId="{44743251-9BB8-4FA9-8505-64DE307D08FA}" destId="{7FF9B9DC-5F81-4CA7-97B0-AEB0FE3D94D0}" srcOrd="1" destOrd="0" presId="urn:microsoft.com/office/officeart/2005/8/layout/StepDownProcess"/>
    <dgm:cxn modelId="{7866D6A4-703D-458C-A9E1-D9E6A9955A99}" type="presParOf" srcId="{44743251-9BB8-4FA9-8505-64DE307D08FA}" destId="{AAF15A8A-E3A1-4B19-AE58-5EE40C866E13}" srcOrd="2" destOrd="0" presId="urn:microsoft.com/office/officeart/2005/8/layout/StepDownProcess"/>
    <dgm:cxn modelId="{2DACFB90-9692-4654-A597-CB6D1B6EECF0}" type="presParOf" srcId="{A0A27795-18F6-4065-A87B-73A003FE4599}" destId="{1F84DE61-8D3D-47E1-90AD-D8C486CE1418}" srcOrd="1" destOrd="0" presId="urn:microsoft.com/office/officeart/2005/8/layout/StepDownProcess"/>
    <dgm:cxn modelId="{FAE43606-AF44-48C0-B085-4FD9C8486941}" type="presParOf" srcId="{A0A27795-18F6-4065-A87B-73A003FE4599}" destId="{5B715682-E239-46F8-B935-9D0DF91707DE}" srcOrd="2" destOrd="0" presId="urn:microsoft.com/office/officeart/2005/8/layout/StepDownProcess"/>
    <dgm:cxn modelId="{56E358CA-B7C6-4561-8289-696D4692B2E2}" type="presParOf" srcId="{5B715682-E239-46F8-B935-9D0DF91707DE}" destId="{BD2E2512-BE1C-40F7-8CE3-7D6EB33CC47A}" srcOrd="0" destOrd="0" presId="urn:microsoft.com/office/officeart/2005/8/layout/StepDownProcess"/>
    <dgm:cxn modelId="{9459985F-F8A3-4F1C-95E4-EDB96996C7E3}" type="presParOf" srcId="{5B715682-E239-46F8-B935-9D0DF91707DE}" destId="{21CB40BB-AE64-4A72-8A4F-A2CEC07F0780}" srcOrd="1" destOrd="0" presId="urn:microsoft.com/office/officeart/2005/8/layout/StepDownProcess"/>
    <dgm:cxn modelId="{96E9AE3D-442C-418E-AE73-E293E55DC012}" type="presParOf" srcId="{5B715682-E239-46F8-B935-9D0DF91707DE}" destId="{800A41AA-E38B-4E8C-96D8-C2E07DAEA649}" srcOrd="2" destOrd="0" presId="urn:microsoft.com/office/officeart/2005/8/layout/StepDownProcess"/>
    <dgm:cxn modelId="{D3DE5F11-D5E1-466C-A82A-43DA41BFFDE2}" type="presParOf" srcId="{A0A27795-18F6-4065-A87B-73A003FE4599}" destId="{34AC8C0E-5A1F-466B-A345-4A3CBE4C6F52}" srcOrd="3" destOrd="0" presId="urn:microsoft.com/office/officeart/2005/8/layout/StepDownProcess"/>
    <dgm:cxn modelId="{173533D1-4EA9-4C9D-8A60-12330C44496C}" type="presParOf" srcId="{A0A27795-18F6-4065-A87B-73A003FE4599}" destId="{2A95615D-1253-4E59-A9DB-E664340E5401}" srcOrd="4" destOrd="0" presId="urn:microsoft.com/office/officeart/2005/8/layout/StepDownProcess"/>
    <dgm:cxn modelId="{2519441C-6D08-452C-9AC1-E9A5EC56E014}" type="presParOf" srcId="{2A95615D-1253-4E59-A9DB-E664340E5401}" destId="{7DB536AF-E004-49B9-8CDF-EA838C744625}" srcOrd="0" destOrd="0" presId="urn:microsoft.com/office/officeart/2005/8/layout/StepDownProcess"/>
    <dgm:cxn modelId="{EF01A00A-A867-4C3F-B66E-EC942E10DE27}" type="presParOf" srcId="{2A95615D-1253-4E59-A9DB-E664340E5401}" destId="{7C4E230D-1C5F-4BAB-A0B6-E8046208B02C}" srcOrd="1" destOrd="0" presId="urn:microsoft.com/office/officeart/2005/8/layout/StepDownProcess"/>
    <dgm:cxn modelId="{7C20CFDA-3BC2-41B0-B82D-E31523A87541}" type="presParOf" srcId="{2A95615D-1253-4E59-A9DB-E664340E5401}" destId="{0AED77DF-CF1E-4E4D-BECF-0AFEA78EBB53}" srcOrd="2" destOrd="0" presId="urn:microsoft.com/office/officeart/2005/8/layout/StepDownProcess"/>
    <dgm:cxn modelId="{11741CD1-75F3-4CE3-890E-5774C7A00422}" type="presParOf" srcId="{A0A27795-18F6-4065-A87B-73A003FE4599}" destId="{B12415DE-F552-4B9B-8860-DFC7CCFC0031}" srcOrd="5" destOrd="0" presId="urn:microsoft.com/office/officeart/2005/8/layout/StepDownProcess"/>
    <dgm:cxn modelId="{DBDC8C38-B038-43BE-A20B-5A67F0B8E908}" type="presParOf" srcId="{A0A27795-18F6-4065-A87B-73A003FE4599}" destId="{53941570-E7E2-4FB4-A544-3037F58438A9}" srcOrd="6" destOrd="0" presId="urn:microsoft.com/office/officeart/2005/8/layout/StepDownProcess"/>
    <dgm:cxn modelId="{9D8F5AF8-4710-42F3-880A-6ADDD3905ABF}" type="presParOf" srcId="{53941570-E7E2-4FB4-A544-3037F58438A9}" destId="{DB885B6C-3622-40B4-966E-8A89E5656762}"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A5E9F-4E63-42AB-9652-DC5B9091D925}">
      <dsp:nvSpPr>
        <dsp:cNvPr id="0" name=""/>
        <dsp:cNvSpPr/>
      </dsp:nvSpPr>
      <dsp:spPr>
        <a:xfrm rot="5400000">
          <a:off x="1805106" y="1001856"/>
          <a:ext cx="879847" cy="100167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F9B9DC-5F81-4CA7-97B0-AEB0FE3D94D0}">
      <dsp:nvSpPr>
        <dsp:cNvPr id="0" name=""/>
        <dsp:cNvSpPr/>
      </dsp:nvSpPr>
      <dsp:spPr>
        <a:xfrm>
          <a:off x="1572000" y="26527"/>
          <a:ext cx="1481145" cy="103675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t-EE" sz="1900" kern="1200" dirty="0" smtClean="0"/>
            <a:t>Eesti 2035</a:t>
          </a:r>
          <a:endParaRPr lang="en-US" sz="1900" kern="1200" dirty="0"/>
        </a:p>
      </dsp:txBody>
      <dsp:txXfrm>
        <a:off x="1622619" y="77146"/>
        <a:ext cx="1379907" cy="935515"/>
      </dsp:txXfrm>
    </dsp:sp>
    <dsp:sp modelId="{AAF15A8A-E3A1-4B19-AE58-5EE40C866E13}">
      <dsp:nvSpPr>
        <dsp:cNvPr id="0" name=""/>
        <dsp:cNvSpPr/>
      </dsp:nvSpPr>
      <dsp:spPr>
        <a:xfrm>
          <a:off x="3110002" y="106631"/>
          <a:ext cx="3572033" cy="845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t-EE" sz="1500" kern="1200" dirty="0" smtClean="0"/>
            <a:t>Riigi pikaajaline arengustrateegia</a:t>
          </a:r>
          <a:endParaRPr lang="en-US" sz="1500" kern="1200" dirty="0"/>
        </a:p>
      </dsp:txBody>
      <dsp:txXfrm>
        <a:off x="3110002" y="106631"/>
        <a:ext cx="3572033" cy="845516"/>
      </dsp:txXfrm>
    </dsp:sp>
    <dsp:sp modelId="{BD2E2512-BE1C-40F7-8CE3-7D6EB33CC47A}">
      <dsp:nvSpPr>
        <dsp:cNvPr id="0" name=""/>
        <dsp:cNvSpPr/>
      </dsp:nvSpPr>
      <dsp:spPr>
        <a:xfrm rot="5400000">
          <a:off x="3631882" y="2166473"/>
          <a:ext cx="879847" cy="100167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CB40BB-AE64-4A72-8A4F-A2CEC07F0780}">
      <dsp:nvSpPr>
        <dsp:cNvPr id="0" name=""/>
        <dsp:cNvSpPr/>
      </dsp:nvSpPr>
      <dsp:spPr>
        <a:xfrm>
          <a:off x="3398776" y="1191144"/>
          <a:ext cx="1481145" cy="103675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t-EE" sz="1900" kern="1200" dirty="0" err="1" smtClean="0"/>
            <a:t>PõKa</a:t>
          </a:r>
          <a:r>
            <a:rPr lang="et-EE" sz="1900" kern="1200" dirty="0" smtClean="0"/>
            <a:t> 2030</a:t>
          </a:r>
          <a:endParaRPr lang="en-US" sz="1900" kern="1200" dirty="0"/>
        </a:p>
      </dsp:txBody>
      <dsp:txXfrm>
        <a:off x="3449395" y="1241763"/>
        <a:ext cx="1379907" cy="935515"/>
      </dsp:txXfrm>
    </dsp:sp>
    <dsp:sp modelId="{800A41AA-E38B-4E8C-96D8-C2E07DAEA649}">
      <dsp:nvSpPr>
        <dsp:cNvPr id="0" name=""/>
        <dsp:cNvSpPr/>
      </dsp:nvSpPr>
      <dsp:spPr>
        <a:xfrm>
          <a:off x="4944578" y="1310577"/>
          <a:ext cx="3982506" cy="83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t-EE" sz="1500" b="0" i="0" kern="1200" dirty="0" smtClean="0"/>
            <a:t>Valdkondade ülene strateegiline arengudokument</a:t>
          </a:r>
          <a:endParaRPr lang="en-US" sz="1500" kern="1200" dirty="0"/>
        </a:p>
      </dsp:txBody>
      <dsp:txXfrm>
        <a:off x="4944578" y="1310577"/>
        <a:ext cx="3982506" cy="837950"/>
      </dsp:txXfrm>
    </dsp:sp>
    <dsp:sp modelId="{7DB536AF-E004-49B9-8CDF-EA838C744625}">
      <dsp:nvSpPr>
        <dsp:cNvPr id="0" name=""/>
        <dsp:cNvSpPr/>
      </dsp:nvSpPr>
      <dsp:spPr>
        <a:xfrm rot="5400000">
          <a:off x="5458659" y="3331089"/>
          <a:ext cx="879847" cy="100167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4E230D-1C5F-4BAB-A0B6-E8046208B02C}">
      <dsp:nvSpPr>
        <dsp:cNvPr id="0" name=""/>
        <dsp:cNvSpPr/>
      </dsp:nvSpPr>
      <dsp:spPr>
        <a:xfrm>
          <a:off x="5225553" y="2355760"/>
          <a:ext cx="1481145" cy="103675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t-EE" sz="1900" kern="1200" dirty="0" smtClean="0"/>
            <a:t>Maaelu ja kohalik kogukond</a:t>
          </a:r>
          <a:endParaRPr lang="en-US" sz="1900" kern="1200" dirty="0"/>
        </a:p>
      </dsp:txBody>
      <dsp:txXfrm>
        <a:off x="5276172" y="2406379"/>
        <a:ext cx="1379907" cy="935515"/>
      </dsp:txXfrm>
    </dsp:sp>
    <dsp:sp modelId="{0AED77DF-CF1E-4E4D-BECF-0AFEA78EBB53}">
      <dsp:nvSpPr>
        <dsp:cNvPr id="0" name=""/>
        <dsp:cNvSpPr/>
      </dsp:nvSpPr>
      <dsp:spPr>
        <a:xfrm>
          <a:off x="6764045" y="2376265"/>
          <a:ext cx="3679725" cy="83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t-EE" sz="1500" kern="1200" dirty="0" smtClean="0"/>
            <a:t>Rakendamiseks vajalik programm</a:t>
          </a:r>
          <a:endParaRPr lang="en-US" sz="1500" kern="1200" dirty="0"/>
        </a:p>
      </dsp:txBody>
      <dsp:txXfrm>
        <a:off x="6764045" y="2376265"/>
        <a:ext cx="3679725" cy="837950"/>
      </dsp:txXfrm>
    </dsp:sp>
    <dsp:sp modelId="{DB885B6C-3622-40B4-966E-8A89E5656762}">
      <dsp:nvSpPr>
        <dsp:cNvPr id="0" name=""/>
        <dsp:cNvSpPr/>
      </dsp:nvSpPr>
      <dsp:spPr>
        <a:xfrm>
          <a:off x="7052329" y="3520377"/>
          <a:ext cx="1481145" cy="103675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t-EE" sz="1900" kern="1200" dirty="0" smtClean="0"/>
            <a:t>Meetmed/</a:t>
          </a:r>
        </a:p>
        <a:p>
          <a:pPr lvl="0" algn="ctr" defTabSz="844550">
            <a:lnSpc>
              <a:spcPct val="90000"/>
            </a:lnSpc>
            <a:spcBef>
              <a:spcPct val="0"/>
            </a:spcBef>
            <a:spcAft>
              <a:spcPct val="35000"/>
            </a:spcAft>
          </a:pPr>
          <a:r>
            <a:rPr lang="et-EE" sz="1900" kern="1200" dirty="0" smtClean="0"/>
            <a:t>Sekkumised</a:t>
          </a:r>
          <a:endParaRPr lang="en-US" sz="1900" kern="1200" dirty="0"/>
        </a:p>
      </dsp:txBody>
      <dsp:txXfrm>
        <a:off x="7102948" y="3570996"/>
        <a:ext cx="1379907" cy="93551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217488" y="812800"/>
            <a:ext cx="7121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fld id="{9137B0FE-B827-43E6-9F1A-73A7AB4ED6CD}" type="slidenum">
              <a:rPr lang="et-EE" altLang="en-US"/>
              <a:pPr/>
              <a:t>‹#›</a:t>
            </a:fld>
            <a:endParaRPr lang="et-EE" altLang="en-US"/>
          </a:p>
        </p:txBody>
      </p:sp>
    </p:spTree>
    <p:extLst>
      <p:ext uri="{BB962C8B-B14F-4D97-AF65-F5344CB8AC3E}">
        <p14:creationId xmlns:p14="http://schemas.microsoft.com/office/powerpoint/2010/main" val="63258664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0" i="0" u="none" strike="noStrike" kern="1200" baseline="0" dirty="0" smtClean="0">
                <a:solidFill>
                  <a:srgbClr val="000000"/>
                </a:solidFill>
                <a:latin typeface="Times New Roman" panose="02020603050405020304" pitchFamily="18" charset="0"/>
                <a:ea typeface="+mn-ea"/>
                <a:cs typeface="+mn-cs"/>
              </a:rPr>
              <a:t>Kuni 2018. aastani oli Statistikaametis maa- ja linnarahvastiku määratlemise alus asustusüksuse tüüp. Hoogustunud eeslinnastumise tõttu ei ole selline jaotamine ennast õigustanud juba aastaid. Suurte linnade naabruses paiknevate asustusüksuste rahvaarv oli mitu korda suurenenud, aga nad määrati endiselt maarahvastiku hulka. 2017. aasta haldusreform oli sobiv hetk muuta senist lähenemist.</a:t>
            </a:r>
          </a:p>
          <a:p>
            <a:endParaRPr lang="et-EE" sz="1200" b="0" i="0" u="none" strike="noStrike" kern="1200" baseline="0" dirty="0" smtClean="0">
              <a:solidFill>
                <a:srgbClr val="000000"/>
              </a:solidFill>
              <a:latin typeface="Times New Roman" panose="02020603050405020304" pitchFamily="18" charset="0"/>
              <a:ea typeface="+mn-ea"/>
              <a:cs typeface="+mn-cs"/>
            </a:endParaRPr>
          </a:p>
          <a:p>
            <a:r>
              <a:rPr lang="et-EE" sz="1200" b="0" i="0" u="none" strike="noStrike" kern="1200" baseline="0" dirty="0" smtClean="0">
                <a:solidFill>
                  <a:srgbClr val="000000"/>
                </a:solidFill>
                <a:latin typeface="Times New Roman" panose="02020603050405020304" pitchFamily="18" charset="0"/>
                <a:ea typeface="+mn-ea"/>
                <a:cs typeface="+mn-cs"/>
              </a:rPr>
              <a:t>2017. aastal Rahandusministeeriumis kokku kutsutud piirkondliku statistika töörühm otsustas maa- ja linnarahvastiku määramiseks kasutusele võtta rahvusvaheliselt tunnustatud metoodika niisuguste </a:t>
            </a:r>
            <a:r>
              <a:rPr lang="et-EE" sz="1200" b="0" i="0" u="none" strike="noStrike" kern="1200" baseline="0" dirty="0" err="1" smtClean="0">
                <a:solidFill>
                  <a:srgbClr val="000000"/>
                </a:solidFill>
                <a:latin typeface="Times New Roman" panose="02020603050405020304" pitchFamily="18" charset="0"/>
                <a:ea typeface="+mn-ea"/>
                <a:cs typeface="+mn-cs"/>
              </a:rPr>
              <a:t>klastrite</a:t>
            </a:r>
            <a:r>
              <a:rPr lang="et-EE" sz="1200" b="0" i="0" u="none" strike="noStrike" kern="1200" baseline="0" dirty="0" smtClean="0">
                <a:solidFill>
                  <a:srgbClr val="000000"/>
                </a:solidFill>
                <a:latin typeface="Times New Roman" panose="02020603050405020304" pitchFamily="18" charset="0"/>
                <a:ea typeface="+mn-ea"/>
                <a:cs typeface="+mn-cs"/>
              </a:rPr>
              <a:t> järgi, mis on sarnase rahvastikutihedusega. Samas ei rahulda rahvusvaheliselt kasutatavad kriteeriumid maa- ja linnapiirkondade määramiseks Eesti vajadust, sest </a:t>
            </a:r>
            <a:r>
              <a:rPr lang="et-EE" sz="1200" b="0" i="0" u="none" strike="noStrike" kern="1200" baseline="0" dirty="0" err="1" smtClean="0">
                <a:solidFill>
                  <a:srgbClr val="000000"/>
                </a:solidFill>
                <a:latin typeface="Times New Roman" panose="02020603050405020304" pitchFamily="18" charset="0"/>
                <a:ea typeface="+mn-ea"/>
                <a:cs typeface="+mn-cs"/>
              </a:rPr>
              <a:t>lävendid</a:t>
            </a:r>
            <a:r>
              <a:rPr lang="et-EE" sz="1200" b="0" i="0" u="none" strike="noStrike" kern="1200" baseline="0" dirty="0" smtClean="0">
                <a:solidFill>
                  <a:srgbClr val="000000"/>
                </a:solidFill>
                <a:latin typeface="Times New Roman" panose="02020603050405020304" pitchFamily="18" charset="0"/>
                <a:ea typeface="+mn-ea"/>
                <a:cs typeface="+mn-cs"/>
              </a:rPr>
              <a:t> on meie jaoks liiga kõrged. Seetõttu töötas töörühm välja Eestile sobivad </a:t>
            </a:r>
            <a:r>
              <a:rPr lang="et-EE" sz="1200" b="0" i="0" u="none" strike="noStrike" kern="1200" baseline="0" dirty="0" err="1" smtClean="0">
                <a:solidFill>
                  <a:srgbClr val="000000"/>
                </a:solidFill>
                <a:latin typeface="Times New Roman" panose="02020603050405020304" pitchFamily="18" charset="0"/>
                <a:ea typeface="+mn-ea"/>
                <a:cs typeface="+mn-cs"/>
              </a:rPr>
              <a:t>lävendid</a:t>
            </a:r>
            <a:r>
              <a:rPr lang="et-EE" sz="1200" b="0" i="0" u="none" strike="noStrike" kern="1200" baseline="0" dirty="0" smtClean="0">
                <a:solidFill>
                  <a:srgbClr val="000000"/>
                </a:solidFill>
                <a:latin typeface="Times New Roman" panose="02020603050405020304" pitchFamily="18" charset="0"/>
                <a:ea typeface="+mn-ea"/>
                <a:cs typeface="+mn-cs"/>
              </a:rPr>
              <a:t>: </a:t>
            </a:r>
            <a:r>
              <a:rPr lang="et-EE" sz="1200" b="1" i="0" u="none" strike="noStrike" kern="1200" baseline="0" dirty="0" smtClean="0">
                <a:solidFill>
                  <a:srgbClr val="000000"/>
                </a:solidFill>
                <a:latin typeface="Times New Roman" panose="02020603050405020304" pitchFamily="18" charset="0"/>
                <a:ea typeface="+mn-ea"/>
                <a:cs typeface="+mn-cs"/>
              </a:rPr>
              <a:t>asustusüksused jaotatakse linnalisteks (tüüp 1), väikelinnalisteks (tüüp 2) ja maalisteks (tüüp 3).</a:t>
            </a:r>
          </a:p>
          <a:p>
            <a:endParaRPr lang="et-EE" sz="1200" b="0" i="0" u="none" strike="noStrike" kern="1200" baseline="0" dirty="0" smtClean="0">
              <a:solidFill>
                <a:srgbClr val="000000"/>
              </a:solidFill>
              <a:latin typeface="Times New Roman" panose="02020603050405020304" pitchFamily="18" charset="0"/>
              <a:ea typeface="+mn-ea"/>
              <a:cs typeface="+mn-cs"/>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t-EE" sz="1200" kern="1200" dirty="0" smtClean="0">
                <a:solidFill>
                  <a:srgbClr val="000000"/>
                </a:solidFill>
                <a:effectLst/>
                <a:latin typeface="Times New Roman" panose="02020603050405020304" pitchFamily="18" charset="0"/>
                <a:ea typeface="+mn-ea"/>
                <a:cs typeface="+mn-cs"/>
              </a:rPr>
              <a:t>Maapiirkonnaks loetakse PÕKA 2030</a:t>
            </a:r>
            <a:r>
              <a:rPr lang="et-EE" sz="1200" kern="1200" baseline="0" dirty="0" smtClean="0">
                <a:solidFill>
                  <a:srgbClr val="000000"/>
                </a:solidFill>
                <a:effectLst/>
                <a:latin typeface="Times New Roman" panose="02020603050405020304" pitchFamily="18" charset="0"/>
                <a:ea typeface="+mn-ea"/>
                <a:cs typeface="+mn-cs"/>
              </a:rPr>
              <a:t> kontekstis</a:t>
            </a:r>
            <a:r>
              <a:rPr lang="et-EE" sz="1200" kern="1200" dirty="0" smtClean="0">
                <a:solidFill>
                  <a:srgbClr val="000000"/>
                </a:solidFill>
                <a:effectLst/>
                <a:latin typeface="Times New Roman" panose="02020603050405020304" pitchFamily="18" charset="0"/>
                <a:ea typeface="+mn-ea"/>
                <a:cs typeface="+mn-cs"/>
              </a:rPr>
              <a:t> piirkonda, mis vastab Statistikaameti metoodika alusel maalisele asustuspiirkonnale.. Maaline asustuspiirkond on asulad, kus rahvastiku tihedus on väiksem kui 200 inimest km² või kui tihedama asustusega piirkondade rahvaarv on alla 5000 elaniku. Maapiirkonna definitsioonist jäävad välja linnalisse asustuspiirkonda kuuluvad asulad, kus suurem osa elanikest elavad piirkondades, kus rahvastiku tihedus on suurem kui 1000 inimest 1 km² kohta ja rahvaarv sellise tihedusega </a:t>
            </a:r>
            <a:r>
              <a:rPr lang="et-EE" sz="1200" kern="1200" dirty="0" err="1" smtClean="0">
                <a:solidFill>
                  <a:srgbClr val="000000"/>
                </a:solidFill>
                <a:effectLst/>
                <a:latin typeface="Times New Roman" panose="02020603050405020304" pitchFamily="18" charset="0"/>
                <a:ea typeface="+mn-ea"/>
                <a:cs typeface="+mn-cs"/>
              </a:rPr>
              <a:t>klastris</a:t>
            </a:r>
            <a:r>
              <a:rPr lang="et-EE" sz="1200" kern="1200" dirty="0" smtClean="0">
                <a:solidFill>
                  <a:srgbClr val="000000"/>
                </a:solidFill>
                <a:effectLst/>
                <a:latin typeface="Times New Roman" panose="02020603050405020304" pitchFamily="18" charset="0"/>
                <a:ea typeface="+mn-ea"/>
                <a:cs typeface="+mn-cs"/>
              </a:rPr>
              <a:t> on suurem kui 5000 inimest. Väikelinnalisse asustuspiirkonda kuuluvad asulad, kus suurem osa elanikest elavad piirkondades, kus rahvastiku tihedus on suurem kui 200 inimest km²-l ja väiksem kui 1000 inimest km² ning rahvaarv sellise tihedusega </a:t>
            </a:r>
            <a:r>
              <a:rPr lang="et-EE" sz="1200" kern="1200" dirty="0" err="1" smtClean="0">
                <a:solidFill>
                  <a:srgbClr val="000000"/>
                </a:solidFill>
                <a:effectLst/>
                <a:latin typeface="Times New Roman" panose="02020603050405020304" pitchFamily="18" charset="0"/>
                <a:ea typeface="+mn-ea"/>
                <a:cs typeface="+mn-cs"/>
              </a:rPr>
              <a:t>klastris</a:t>
            </a:r>
            <a:r>
              <a:rPr lang="et-EE" sz="1200" kern="1200" dirty="0" smtClean="0">
                <a:solidFill>
                  <a:srgbClr val="000000"/>
                </a:solidFill>
                <a:effectLst/>
                <a:latin typeface="Times New Roman" panose="02020603050405020304" pitchFamily="18" charset="0"/>
                <a:ea typeface="+mn-ea"/>
                <a:cs typeface="+mn-cs"/>
              </a:rPr>
              <a:t> on suurem kui 5000 inimest</a:t>
            </a:r>
          </a:p>
          <a:p>
            <a:endParaRPr lang="et-EE" sz="1200" kern="1200" dirty="0" smtClean="0">
              <a:solidFill>
                <a:srgbClr val="000000"/>
              </a:solidFill>
              <a:effectLst/>
              <a:latin typeface="Times New Roman" panose="02020603050405020304" pitchFamily="18" charset="0"/>
              <a:ea typeface="+mn-ea"/>
              <a:cs typeface="+mn-cs"/>
            </a:endParaRPr>
          </a:p>
          <a:p>
            <a:endParaRPr lang="et-EE" sz="1200" b="0" i="0" u="none" strike="noStrike" kern="1200" baseline="0" dirty="0" smtClean="0">
              <a:solidFill>
                <a:srgbClr val="000000"/>
              </a:solidFill>
              <a:latin typeface="Times New Roman" panose="02020603050405020304" pitchFamily="18" charset="0"/>
              <a:ea typeface="+mn-ea"/>
              <a:cs typeface="+mn-cs"/>
            </a:endParaRPr>
          </a:p>
          <a:p>
            <a:r>
              <a:rPr lang="et-EE" sz="1200" b="0" i="0" u="none" strike="noStrike" kern="1200" baseline="0" dirty="0" smtClean="0">
                <a:solidFill>
                  <a:srgbClr val="000000"/>
                </a:solidFill>
                <a:latin typeface="Times New Roman" panose="02020603050405020304" pitchFamily="18" charset="0"/>
                <a:ea typeface="+mn-ea"/>
                <a:cs typeface="+mn-cs"/>
              </a:rPr>
              <a:t>Samas on erinevate programmide, meetmete ja tegevuste raames maapiirkonna mõiste jätkuvalt eriilmeline ning kasutatakse vastavalt sihtgrupile laiemalt (nt teatud finantsinstrumentide korral loetakse maapiirkonnaks kogu Eesti v.a Harjumaa ja Tartu.</a:t>
            </a:r>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3</a:t>
            </a:fld>
            <a:endParaRPr lang="et-EE" altLang="en-US"/>
          </a:p>
        </p:txBody>
      </p:sp>
    </p:spTree>
    <p:extLst>
      <p:ext uri="{BB962C8B-B14F-4D97-AF65-F5344CB8AC3E}">
        <p14:creationId xmlns:p14="http://schemas.microsoft.com/office/powerpoint/2010/main" val="16022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0" i="0" u="none" strike="noStrike" kern="1200" baseline="0" dirty="0" smtClean="0">
                <a:solidFill>
                  <a:srgbClr val="000000"/>
                </a:solidFill>
                <a:latin typeface="Times New Roman" panose="02020603050405020304" pitchFamily="18" charset="0"/>
                <a:ea typeface="+mn-ea"/>
                <a:cs typeface="+mn-cs"/>
              </a:rPr>
              <a:t>Aktiivsem majandustegevus koondub suurematesse linnapiirkondadesse, eelkõige Tallinna ja Tartu lähiümbrusesse, mis moodustavad põhja ja lõuna regioonikeskused. 2022. aastal Äriregistris registreeritud 294 194 juriidilist</a:t>
            </a:r>
          </a:p>
          <a:p>
            <a:r>
              <a:rPr lang="fi-FI" sz="1200" b="0" i="0" u="none" strike="noStrike" kern="1200" baseline="0" dirty="0" err="1" smtClean="0">
                <a:solidFill>
                  <a:srgbClr val="000000"/>
                </a:solidFill>
                <a:latin typeface="Times New Roman" panose="02020603050405020304" pitchFamily="18" charset="0"/>
                <a:ea typeface="+mn-ea"/>
                <a:cs typeface="+mn-cs"/>
              </a:rPr>
              <a:t>isikut</a:t>
            </a:r>
            <a:r>
              <a:rPr lang="fi-FI" sz="1200" b="0" i="0" u="none" strike="noStrike" kern="1200" baseline="0" dirty="0" smtClean="0">
                <a:solidFill>
                  <a:srgbClr val="000000"/>
                </a:solidFill>
                <a:latin typeface="Times New Roman" panose="02020603050405020304" pitchFamily="18" charset="0"/>
                <a:ea typeface="+mn-ea"/>
                <a:cs typeface="+mn-cs"/>
              </a:rPr>
              <a:t>, Maksu- ja </a:t>
            </a:r>
            <a:r>
              <a:rPr lang="fi-FI" sz="1200" b="0" i="0" u="none" strike="noStrike" kern="1200" baseline="0" dirty="0" err="1" smtClean="0">
                <a:solidFill>
                  <a:srgbClr val="000000"/>
                </a:solidFill>
                <a:latin typeface="Times New Roman" panose="02020603050405020304" pitchFamily="18" charset="0"/>
                <a:ea typeface="+mn-ea"/>
                <a:cs typeface="+mn-cs"/>
              </a:rPr>
              <a:t>Tolliameti</a:t>
            </a:r>
            <a:r>
              <a:rPr lang="fi-FI" sz="1200" b="0" i="0" u="none" strike="noStrike" kern="1200" baseline="0" dirty="0" smtClean="0">
                <a:solidFill>
                  <a:srgbClr val="000000"/>
                </a:solidFill>
                <a:latin typeface="Times New Roman" panose="02020603050405020304" pitchFamily="18" charset="0"/>
                <a:ea typeface="+mn-ea"/>
                <a:cs typeface="+mn-cs"/>
              </a:rPr>
              <a:t> </a:t>
            </a:r>
            <a:r>
              <a:rPr lang="fi-FI" sz="1200" b="0" i="0" u="none" strike="noStrike" kern="1200" baseline="0" dirty="0" err="1" smtClean="0">
                <a:solidFill>
                  <a:srgbClr val="000000"/>
                </a:solidFill>
                <a:latin typeface="Times New Roman" panose="02020603050405020304" pitchFamily="18" charset="0"/>
                <a:ea typeface="+mn-ea"/>
                <a:cs typeface="+mn-cs"/>
              </a:rPr>
              <a:t>andmetel</a:t>
            </a:r>
            <a:r>
              <a:rPr lang="fi-FI" sz="1200" b="0" i="0" u="none" strike="noStrike" kern="1200" baseline="0" dirty="0" smtClean="0">
                <a:solidFill>
                  <a:srgbClr val="000000"/>
                </a:solidFill>
                <a:latin typeface="Times New Roman" panose="02020603050405020304" pitchFamily="18" charset="0"/>
                <a:ea typeface="+mn-ea"/>
                <a:cs typeface="+mn-cs"/>
              </a:rPr>
              <a:t> oli </a:t>
            </a:r>
            <a:r>
              <a:rPr lang="fi-FI" sz="1200" b="0" i="0" u="none" strike="noStrike" kern="1200" baseline="0" dirty="0" err="1" smtClean="0">
                <a:solidFill>
                  <a:srgbClr val="000000"/>
                </a:solidFill>
                <a:latin typeface="Times New Roman" panose="02020603050405020304" pitchFamily="18" charset="0"/>
                <a:ea typeface="+mn-ea"/>
                <a:cs typeface="+mn-cs"/>
              </a:rPr>
              <a:t>tegutsevaid</a:t>
            </a:r>
            <a:r>
              <a:rPr lang="et-EE" sz="1200" b="0" i="0" u="none" strike="noStrike" kern="1200" baseline="0" dirty="0" smtClean="0">
                <a:solidFill>
                  <a:srgbClr val="000000"/>
                </a:solidFill>
                <a:latin typeface="Times New Roman" panose="02020603050405020304" pitchFamily="18" charset="0"/>
                <a:ea typeface="+mn-ea"/>
                <a:cs typeface="+mn-cs"/>
              </a:rPr>
              <a:t> </a:t>
            </a:r>
            <a:r>
              <a:rPr lang="fi-FI" sz="1200" b="0" i="0" u="none" strike="noStrike" kern="1200" baseline="0" dirty="0" err="1" smtClean="0">
                <a:solidFill>
                  <a:srgbClr val="000000"/>
                </a:solidFill>
                <a:latin typeface="Times New Roman" panose="02020603050405020304" pitchFamily="18" charset="0"/>
                <a:ea typeface="+mn-ea"/>
                <a:cs typeface="+mn-cs"/>
              </a:rPr>
              <a:t>ettevõtteid</a:t>
            </a:r>
            <a:r>
              <a:rPr lang="fi-FI" sz="1200" b="0" i="0" u="none" strike="noStrike" kern="1200" baseline="0" dirty="0" smtClean="0">
                <a:solidFill>
                  <a:srgbClr val="000000"/>
                </a:solidFill>
                <a:latin typeface="Times New Roman" panose="02020603050405020304" pitchFamily="18" charset="0"/>
                <a:ea typeface="+mn-ea"/>
                <a:cs typeface="+mn-cs"/>
              </a:rPr>
              <a:t>, </a:t>
            </a:r>
            <a:r>
              <a:rPr lang="fi-FI" sz="1200" b="0" i="0" u="none" strike="noStrike" kern="1200" baseline="0" dirty="0" err="1" smtClean="0">
                <a:solidFill>
                  <a:srgbClr val="000000"/>
                </a:solidFill>
                <a:latin typeface="Times New Roman" panose="02020603050405020304" pitchFamily="18" charset="0"/>
                <a:ea typeface="+mn-ea"/>
                <a:cs typeface="+mn-cs"/>
              </a:rPr>
              <a:t>kellel</a:t>
            </a:r>
            <a:r>
              <a:rPr lang="fi-FI" sz="1200" b="0" i="0" u="none" strike="noStrike" kern="1200" baseline="0" dirty="0" smtClean="0">
                <a:solidFill>
                  <a:srgbClr val="000000"/>
                </a:solidFill>
                <a:latin typeface="Times New Roman" panose="02020603050405020304" pitchFamily="18" charset="0"/>
                <a:ea typeface="+mn-ea"/>
                <a:cs typeface="+mn-cs"/>
              </a:rPr>
              <a:t> on </a:t>
            </a:r>
            <a:r>
              <a:rPr lang="fi-FI" sz="1200" b="0" i="0" u="none" strike="noStrike" kern="1200" baseline="0" dirty="0" err="1" smtClean="0">
                <a:solidFill>
                  <a:srgbClr val="000000"/>
                </a:solidFill>
                <a:latin typeface="Times New Roman" panose="02020603050405020304" pitchFamily="18" charset="0"/>
                <a:ea typeface="+mn-ea"/>
                <a:cs typeface="+mn-cs"/>
              </a:rPr>
              <a:t>töötajad</a:t>
            </a:r>
            <a:r>
              <a:rPr lang="fi-FI" sz="1200" b="0" i="0" u="none" strike="noStrike" kern="1200" baseline="0" dirty="0" smtClean="0">
                <a:solidFill>
                  <a:srgbClr val="000000"/>
                </a:solidFill>
                <a:latin typeface="Times New Roman" panose="02020603050405020304" pitchFamily="18" charset="0"/>
                <a:ea typeface="+mn-ea"/>
                <a:cs typeface="+mn-cs"/>
              </a:rPr>
              <a:t> ja </a:t>
            </a:r>
            <a:r>
              <a:rPr lang="fi-FI" sz="1200" b="0" i="0" u="none" strike="noStrike" kern="1200" baseline="0" dirty="0" err="1" smtClean="0">
                <a:solidFill>
                  <a:srgbClr val="000000"/>
                </a:solidFill>
                <a:latin typeface="Times New Roman" panose="02020603050405020304" pitchFamily="18" charset="0"/>
                <a:ea typeface="+mn-ea"/>
                <a:cs typeface="+mn-cs"/>
              </a:rPr>
              <a:t>käive</a:t>
            </a:r>
            <a:r>
              <a:rPr lang="fi-FI" sz="1200" b="0" i="0" u="none" strike="noStrike" kern="1200" baseline="0" dirty="0" smtClean="0">
                <a:solidFill>
                  <a:srgbClr val="000000"/>
                </a:solidFill>
                <a:latin typeface="Times New Roman" panose="02020603050405020304" pitchFamily="18" charset="0"/>
                <a:ea typeface="+mn-ea"/>
                <a:cs typeface="+mn-cs"/>
              </a:rPr>
              <a:t> </a:t>
            </a:r>
            <a:r>
              <a:rPr lang="fi-FI" sz="1200" b="0" i="0" u="none" strike="noStrike" kern="1200" baseline="0" dirty="0" err="1" smtClean="0">
                <a:solidFill>
                  <a:srgbClr val="000000"/>
                </a:solidFill>
                <a:latin typeface="Times New Roman" panose="02020603050405020304" pitchFamily="18" charset="0"/>
                <a:ea typeface="+mn-ea"/>
                <a:cs typeface="+mn-cs"/>
              </a:rPr>
              <a:t>detsembris</a:t>
            </a:r>
            <a:r>
              <a:rPr lang="fi-FI" sz="1200" b="0" i="0" u="none" strike="noStrike" kern="1200" baseline="0" dirty="0" smtClean="0">
                <a:solidFill>
                  <a:srgbClr val="000000"/>
                </a:solidFill>
                <a:latin typeface="Times New Roman" panose="02020603050405020304" pitchFamily="18" charset="0"/>
                <a:ea typeface="+mn-ea"/>
                <a:cs typeface="+mn-cs"/>
              </a:rPr>
              <a:t> 2022 93</a:t>
            </a:r>
            <a:r>
              <a:rPr lang="et-EE" sz="1200" b="0" i="0" u="none" strike="noStrike" kern="1200" baseline="0" dirty="0" smtClean="0">
                <a:solidFill>
                  <a:srgbClr val="000000"/>
                </a:solidFill>
                <a:latin typeface="Times New Roman" panose="02020603050405020304" pitchFamily="18" charset="0"/>
                <a:ea typeface="+mn-ea"/>
                <a:cs typeface="+mn-cs"/>
              </a:rPr>
              <a:t> 158 (jaanuaris 2022 vastavalt 88 724). Nende ettevõtete </a:t>
            </a:r>
            <a:r>
              <a:rPr lang="fi-FI" sz="1200" b="0" i="0" u="none" strike="noStrike" kern="1200" baseline="0" dirty="0" smtClean="0">
                <a:solidFill>
                  <a:srgbClr val="000000"/>
                </a:solidFill>
                <a:latin typeface="Times New Roman" panose="02020603050405020304" pitchFamily="18" charset="0"/>
                <a:ea typeface="+mn-ea"/>
                <a:cs typeface="+mn-cs"/>
              </a:rPr>
              <a:t>2022. </a:t>
            </a:r>
            <a:r>
              <a:rPr lang="fi-FI" sz="1200" b="0" i="0" u="none" strike="noStrike" kern="1200" baseline="0" dirty="0" err="1" smtClean="0">
                <a:solidFill>
                  <a:srgbClr val="000000"/>
                </a:solidFill>
                <a:latin typeface="Times New Roman" panose="02020603050405020304" pitchFamily="18" charset="0"/>
                <a:ea typeface="+mn-ea"/>
                <a:cs typeface="+mn-cs"/>
              </a:rPr>
              <a:t>aastal</a:t>
            </a:r>
            <a:r>
              <a:rPr lang="fi-FI" sz="1200" b="0" i="0" u="none" strike="noStrike" kern="1200" baseline="0" dirty="0" smtClean="0">
                <a:solidFill>
                  <a:srgbClr val="000000"/>
                </a:solidFill>
                <a:latin typeface="Times New Roman" panose="02020603050405020304" pitchFamily="18" charset="0"/>
                <a:ea typeface="+mn-ea"/>
                <a:cs typeface="+mn-cs"/>
              </a:rPr>
              <a:t> </a:t>
            </a:r>
            <a:r>
              <a:rPr lang="fi-FI" sz="1200" b="0" i="0" u="none" strike="noStrike" kern="1200" baseline="0" dirty="0" err="1" smtClean="0">
                <a:solidFill>
                  <a:srgbClr val="000000"/>
                </a:solidFill>
                <a:latin typeface="Times New Roman" panose="02020603050405020304" pitchFamily="18" charset="0"/>
                <a:ea typeface="+mn-ea"/>
                <a:cs typeface="+mn-cs"/>
              </a:rPr>
              <a:t>deklareeritud</a:t>
            </a:r>
            <a:r>
              <a:rPr lang="fi-FI" sz="1200" b="0" i="0" u="none" strike="noStrike" kern="1200" baseline="0" dirty="0" smtClean="0">
                <a:solidFill>
                  <a:srgbClr val="000000"/>
                </a:solidFill>
                <a:latin typeface="Times New Roman" panose="02020603050405020304" pitchFamily="18" charset="0"/>
                <a:ea typeface="+mn-ea"/>
                <a:cs typeface="+mn-cs"/>
              </a:rPr>
              <a:t> </a:t>
            </a:r>
            <a:r>
              <a:rPr lang="fi-FI" sz="1200" b="0" i="0" u="none" strike="noStrike" kern="1200" baseline="0" dirty="0" err="1" smtClean="0">
                <a:solidFill>
                  <a:srgbClr val="000000"/>
                </a:solidFill>
                <a:latin typeface="Times New Roman" panose="02020603050405020304" pitchFamily="18" charset="0"/>
                <a:ea typeface="+mn-ea"/>
                <a:cs typeface="+mn-cs"/>
              </a:rPr>
              <a:t>käive</a:t>
            </a:r>
            <a:r>
              <a:rPr lang="fi-FI" sz="1200" b="0" i="0" u="none" strike="noStrike" kern="1200" baseline="0" dirty="0" smtClean="0">
                <a:solidFill>
                  <a:srgbClr val="000000"/>
                </a:solidFill>
                <a:latin typeface="Times New Roman" panose="02020603050405020304" pitchFamily="18" charset="0"/>
                <a:ea typeface="+mn-ea"/>
                <a:cs typeface="+mn-cs"/>
              </a:rPr>
              <a:t> </a:t>
            </a:r>
            <a:r>
              <a:rPr lang="fi-FI" sz="1200" b="0" i="0" u="none" strike="noStrike" kern="1200" baseline="0" dirty="0" err="1" smtClean="0">
                <a:solidFill>
                  <a:srgbClr val="000000"/>
                </a:solidFill>
                <a:latin typeface="Times New Roman" panose="02020603050405020304" pitchFamily="18" charset="0"/>
                <a:ea typeface="+mn-ea"/>
                <a:cs typeface="+mn-cs"/>
              </a:rPr>
              <a:t>kokku</a:t>
            </a:r>
            <a:r>
              <a:rPr lang="fi-FI" sz="1200" b="0" i="0" u="none" strike="noStrike" kern="1200" baseline="0" dirty="0" smtClean="0">
                <a:solidFill>
                  <a:srgbClr val="000000"/>
                </a:solidFill>
                <a:latin typeface="Times New Roman" panose="02020603050405020304" pitchFamily="18" charset="0"/>
                <a:ea typeface="+mn-ea"/>
                <a:cs typeface="+mn-cs"/>
              </a:rPr>
              <a:t> </a:t>
            </a:r>
            <a:r>
              <a:rPr lang="fi-FI" sz="1200" b="0" i="0" u="none" strike="noStrike" kern="1200" baseline="0" dirty="0" err="1" smtClean="0">
                <a:solidFill>
                  <a:srgbClr val="000000"/>
                </a:solidFill>
                <a:latin typeface="Times New Roman" panose="02020603050405020304" pitchFamily="18" charset="0"/>
                <a:ea typeface="+mn-ea"/>
                <a:cs typeface="+mn-cs"/>
              </a:rPr>
              <a:t>ulatus</a:t>
            </a:r>
            <a:r>
              <a:rPr lang="fi-FI" sz="1200" b="0" i="0" u="none" strike="noStrike" kern="1200" baseline="0" dirty="0" smtClean="0">
                <a:solidFill>
                  <a:srgbClr val="000000"/>
                </a:solidFill>
                <a:latin typeface="Times New Roman" panose="02020603050405020304" pitchFamily="18" charset="0"/>
                <a:ea typeface="+mn-ea"/>
                <a:cs typeface="+mn-cs"/>
              </a:rPr>
              <a:t> 94 miljardi</a:t>
            </a:r>
          </a:p>
          <a:p>
            <a:r>
              <a:rPr lang="fi-FI" sz="1200" b="0" i="0" u="none" strike="noStrike" kern="1200" baseline="0" dirty="0" smtClean="0">
                <a:solidFill>
                  <a:srgbClr val="000000"/>
                </a:solidFill>
                <a:latin typeface="Times New Roman" panose="02020603050405020304" pitchFamily="18" charset="0"/>
                <a:ea typeface="+mn-ea"/>
                <a:cs typeface="+mn-cs"/>
              </a:rPr>
              <a:t>euroni, </a:t>
            </a:r>
            <a:r>
              <a:rPr lang="fi-FI" sz="1200" b="0" i="0" u="none" strike="noStrike" kern="1200" baseline="0" dirty="0" err="1" smtClean="0">
                <a:solidFill>
                  <a:srgbClr val="000000"/>
                </a:solidFill>
                <a:latin typeface="Times New Roman" panose="02020603050405020304" pitchFamily="18" charset="0"/>
                <a:ea typeface="+mn-ea"/>
                <a:cs typeface="+mn-cs"/>
              </a:rPr>
              <a:t>sellest</a:t>
            </a:r>
            <a:r>
              <a:rPr lang="fi-FI" sz="1200" b="0" i="0" u="none" strike="noStrike" kern="1200" baseline="0" dirty="0" smtClean="0">
                <a:solidFill>
                  <a:srgbClr val="000000"/>
                </a:solidFill>
                <a:latin typeface="Times New Roman" panose="02020603050405020304" pitchFamily="18" charset="0"/>
                <a:ea typeface="+mn-ea"/>
                <a:cs typeface="+mn-cs"/>
              </a:rPr>
              <a:t> </a:t>
            </a:r>
            <a:r>
              <a:rPr lang="fi-FI" sz="1200" b="0" i="0" u="none" strike="noStrike" kern="1200" baseline="0" dirty="0" err="1" smtClean="0">
                <a:solidFill>
                  <a:srgbClr val="000000"/>
                </a:solidFill>
                <a:latin typeface="Times New Roman" panose="02020603050405020304" pitchFamily="18" charset="0"/>
                <a:ea typeface="+mn-ea"/>
                <a:cs typeface="+mn-cs"/>
              </a:rPr>
              <a:t>vaid</a:t>
            </a:r>
            <a:r>
              <a:rPr lang="fi-FI" sz="1200" b="0" i="0" u="none" strike="noStrike" kern="1200" baseline="0" dirty="0" smtClean="0">
                <a:solidFill>
                  <a:srgbClr val="000000"/>
                </a:solidFill>
                <a:latin typeface="Times New Roman" panose="02020603050405020304" pitchFamily="18" charset="0"/>
                <a:ea typeface="+mn-ea"/>
                <a:cs typeface="+mn-cs"/>
              </a:rPr>
              <a:t> 16% </a:t>
            </a:r>
            <a:r>
              <a:rPr lang="fi-FI" sz="1200" b="0" i="0" u="none" strike="noStrike" kern="1200" baseline="0" dirty="0" err="1" smtClean="0">
                <a:solidFill>
                  <a:srgbClr val="000000"/>
                </a:solidFill>
                <a:latin typeface="Times New Roman" panose="02020603050405020304" pitchFamily="18" charset="0"/>
                <a:ea typeface="+mn-ea"/>
                <a:cs typeface="+mn-cs"/>
              </a:rPr>
              <a:t>deklareeriti</a:t>
            </a:r>
            <a:r>
              <a:rPr lang="fi-FI" sz="1200" b="0" i="0" u="none" strike="noStrike" kern="1200" baseline="0" dirty="0" smtClean="0">
                <a:solidFill>
                  <a:srgbClr val="000000"/>
                </a:solidFill>
                <a:latin typeface="Times New Roman" panose="02020603050405020304" pitchFamily="18" charset="0"/>
                <a:ea typeface="+mn-ea"/>
                <a:cs typeface="+mn-cs"/>
              </a:rPr>
              <a:t> </a:t>
            </a:r>
            <a:r>
              <a:rPr lang="fi-FI" sz="1200" b="0" i="0" u="none" strike="noStrike" kern="1200" baseline="0" dirty="0" err="1" smtClean="0">
                <a:solidFill>
                  <a:srgbClr val="000000"/>
                </a:solidFill>
                <a:latin typeface="Times New Roman" panose="02020603050405020304" pitchFamily="18" charset="0"/>
                <a:ea typeface="+mn-ea"/>
                <a:cs typeface="+mn-cs"/>
              </a:rPr>
              <a:t>maapiirkondades</a:t>
            </a:r>
            <a:r>
              <a:rPr lang="fi-FI" sz="1200" b="0" i="0" u="none" strike="noStrike" kern="1200" baseline="0" dirty="0" smtClean="0">
                <a:solidFill>
                  <a:srgbClr val="000000"/>
                </a:solidFill>
                <a:latin typeface="Times New Roman" panose="02020603050405020304" pitchFamily="18" charset="0"/>
                <a:ea typeface="+mn-ea"/>
                <a:cs typeface="+mn-cs"/>
              </a:rPr>
              <a:t>, </a:t>
            </a:r>
            <a:r>
              <a:rPr lang="fi-FI" sz="1200" b="0" i="0" u="none" strike="noStrike" kern="1200" baseline="0" dirty="0" err="1" smtClean="0">
                <a:solidFill>
                  <a:srgbClr val="000000"/>
                </a:solidFill>
                <a:latin typeface="Times New Roman" panose="02020603050405020304" pitchFamily="18" charset="0"/>
                <a:ea typeface="+mn-ea"/>
                <a:cs typeface="+mn-cs"/>
              </a:rPr>
              <a:t>kus</a:t>
            </a:r>
            <a:r>
              <a:rPr lang="et-EE" sz="1200" b="0" i="0" u="none" strike="noStrike" kern="1200" baseline="0" dirty="0" smtClean="0">
                <a:solidFill>
                  <a:srgbClr val="000000"/>
                </a:solidFill>
                <a:latin typeface="Times New Roman" panose="02020603050405020304" pitchFamily="18" charset="0"/>
                <a:ea typeface="+mn-ea"/>
                <a:cs typeface="+mn-cs"/>
              </a:rPr>
              <a:t> asub ~27% tegutsevatest ettevõtetest.</a:t>
            </a:r>
            <a:endParaRPr lang="et-EE" sz="1200" b="0" i="1" u="none" strike="noStrike" kern="1200" baseline="0" dirty="0" smtClean="0">
              <a:solidFill>
                <a:srgbClr val="0084D1"/>
              </a:solidFill>
              <a:latin typeface="Times New Roman" panose="02020603050405020304" pitchFamily="18" charset="0"/>
              <a:ea typeface="+mn-ea"/>
              <a:cs typeface="+mn-cs"/>
            </a:endParaRPr>
          </a:p>
          <a:p>
            <a:endParaRPr lang="et-EE" sz="1200" kern="1200" dirty="0" smtClean="0">
              <a:solidFill>
                <a:srgbClr val="000000"/>
              </a:solidFill>
              <a:effectLst/>
              <a:latin typeface="Times New Roman" panose="02020603050405020304" pitchFamily="18" charset="0"/>
              <a:ea typeface="+mn-ea"/>
              <a:cs typeface="+mn-cs"/>
            </a:endParaRPr>
          </a:p>
          <a:p>
            <a:r>
              <a:rPr lang="et-EE" sz="1200" kern="1200" dirty="0" smtClean="0">
                <a:solidFill>
                  <a:srgbClr val="000000"/>
                </a:solidFill>
                <a:effectLst/>
                <a:latin typeface="Times New Roman" panose="02020603050405020304" pitchFamily="18" charset="0"/>
                <a:ea typeface="+mn-ea"/>
                <a:cs typeface="+mn-cs"/>
              </a:rPr>
              <a:t>Maapiirkonnas on töötajatega ettevõtteid 32 248, kus on kokku 165 132 töötajat ehk keskmiselt viis töötajat ettevõttes. Kuni viie töötajaga on 84% maapiirkonna ettevõtetest </a:t>
            </a:r>
          </a:p>
          <a:p>
            <a:endParaRPr lang="et-EE" sz="1200" kern="1200" dirty="0" smtClean="0">
              <a:solidFill>
                <a:srgbClr val="000000"/>
              </a:solidFill>
              <a:latin typeface="Times New Roman" panose="02020603050405020304" pitchFamily="18" charset="0"/>
              <a:ea typeface="+mn-ea"/>
              <a:cs typeface="Calibri" panose="020F0502020204030204" pitchFamily="34" charset="0"/>
            </a:endParaRPr>
          </a:p>
          <a:p>
            <a:r>
              <a:rPr lang="et-EE" sz="1200" kern="1200" dirty="0" smtClean="0">
                <a:solidFill>
                  <a:srgbClr val="000000"/>
                </a:solidFill>
                <a:latin typeface="Times New Roman" panose="02020603050405020304" pitchFamily="18" charset="0"/>
                <a:ea typeface="+mn-ea"/>
                <a:cs typeface="Calibri" panose="020F0502020204030204" pitchFamily="34" charset="0"/>
              </a:rPr>
              <a:t>Maapiirkonnas oli 12.2022 seisuga töötajatega ettevõtteid 32 248, kes deklareerisid 16% kogu käibest.</a:t>
            </a:r>
          </a:p>
          <a:p>
            <a:endParaRPr lang="et-EE" sz="1200" kern="1200" dirty="0" smtClean="0">
              <a:solidFill>
                <a:srgbClr val="000000"/>
              </a:solidFill>
              <a:latin typeface="Times New Roman" panose="02020603050405020304" pitchFamily="18" charset="0"/>
              <a:ea typeface="+mn-ea"/>
              <a:cs typeface="Calibri" panose="020F0502020204030204" pitchFamily="34" charset="0"/>
            </a:endParaRPr>
          </a:p>
          <a:p>
            <a:r>
              <a:rPr lang="et-EE" sz="1200" b="1" kern="1200" dirty="0" smtClean="0">
                <a:solidFill>
                  <a:srgbClr val="000000"/>
                </a:solidFill>
                <a:latin typeface="Times New Roman" panose="02020603050405020304" pitchFamily="18" charset="0"/>
                <a:ea typeface="+mn-ea"/>
                <a:cs typeface="Calibri" panose="020F0502020204030204" pitchFamily="34" charset="0"/>
              </a:rPr>
              <a:t>Mikroettevõtted moodustavad maapiirkonna ettevõtetest üle 90%.</a:t>
            </a:r>
          </a:p>
          <a:p>
            <a:r>
              <a:rPr lang="et-EE" sz="1200" b="1" kern="1200" dirty="0" smtClean="0">
                <a:solidFill>
                  <a:srgbClr val="000000"/>
                </a:solidFill>
                <a:latin typeface="Times New Roman" panose="02020603050405020304" pitchFamily="18" charset="0"/>
                <a:ea typeface="+mn-ea"/>
                <a:cs typeface="Calibri" panose="020F0502020204030204" pitchFamily="34" charset="0"/>
              </a:rPr>
              <a:t>10-50 töötajaga ettevõtteid on maapiirkonna ettevõtetest vaid 7%.</a:t>
            </a:r>
          </a:p>
          <a:p>
            <a:endParaRPr lang="et-EE" sz="1200" kern="1200" baseline="0" dirty="0" smtClean="0">
              <a:solidFill>
                <a:srgbClr val="000000"/>
              </a:solidFill>
              <a:effectLst/>
              <a:latin typeface="Times New Roman" panose="02020603050405020304" pitchFamily="18" charset="0"/>
              <a:ea typeface="+mn-ea"/>
              <a:cs typeface="+mn-cs"/>
            </a:endParaRPr>
          </a:p>
        </p:txBody>
      </p:sp>
      <p:sp>
        <p:nvSpPr>
          <p:cNvPr id="4" name="Slide Number Placeholder 3"/>
          <p:cNvSpPr>
            <a:spLocks noGrp="1"/>
          </p:cNvSpPr>
          <p:nvPr>
            <p:ph type="sldNum" idx="10"/>
          </p:nvPr>
        </p:nvSpPr>
        <p:spPr/>
        <p:txBody>
          <a:bodyPr/>
          <a:lstStyle/>
          <a:p>
            <a:fld id="{9137B0FE-B827-43E6-9F1A-73A7AB4ED6CD}" type="slidenum">
              <a:rPr lang="et-EE" altLang="en-US" smtClean="0"/>
              <a:pPr/>
              <a:t>13</a:t>
            </a:fld>
            <a:endParaRPr lang="et-EE" altLang="en-US"/>
          </a:p>
        </p:txBody>
      </p:sp>
    </p:spTree>
    <p:extLst>
      <p:ext uri="{BB962C8B-B14F-4D97-AF65-F5344CB8AC3E}">
        <p14:creationId xmlns:p14="http://schemas.microsoft.com/office/powerpoint/2010/main" val="3475582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https://eur-lex.europa.eu/legal-content/EN/TXT/?uri=COM:2021:345:FIN&amp;qid=1625156699509</a:t>
            </a:r>
          </a:p>
          <a:p>
            <a:r>
              <a:rPr lang="et-EE" dirty="0" smtClean="0"/>
              <a:t>Stsenaariumid kirjeldavad maapiirkondade võimalikke tulevikku aastaks 2040.</a:t>
            </a:r>
            <a:r>
              <a:rPr lang="et-EE" baseline="0" dirty="0" smtClean="0"/>
              <a:t> </a:t>
            </a:r>
            <a:r>
              <a:rPr lang="et-EE" dirty="0" smtClean="0"/>
              <a:t>Stsenaariumid kuvavad pilte ja narratiive „maapiirkondadest”, millel on nii positiivsed kui ka negatiivsed aspektid. Need illustreerivad vastandlikke prognoose 2040. aastaks demograafia ja valitsemise prisma kaudu, mille ENRD-TG valis kõige mõjukamateks ja ebakindlaimateks teguriteks.</a:t>
            </a:r>
          </a:p>
          <a:p>
            <a:r>
              <a:rPr lang="et-EE" dirty="0" smtClean="0"/>
              <a:t>Vertikaalne telg = maapiirkondade demograafia, äärmused on määratletud järgmiselt: • „laienevad maapiirkonnad” – maarahvastiku suurenemine on tingitud peamiselt linnakeskustest sisserändest ja vähenenud väljarändest. • „kahanevad maapiirkonnad” – maaelanikkond väheneb jätkuva väljarände tõttu linnakeskustesse. Horisontaalne telg = </a:t>
            </a:r>
            <a:r>
              <a:rPr lang="et-EE" dirty="0" err="1" smtClean="0"/>
              <a:t>mitmetasandiline</a:t>
            </a:r>
            <a:r>
              <a:rPr lang="et-EE" dirty="0" smtClean="0"/>
              <a:t> valitsemine, äärmustega nagu: • </a:t>
            </a:r>
            <a:r>
              <a:rPr lang="et-EE" dirty="0" err="1" smtClean="0"/>
              <a:t>Fragmenteerunud</a:t>
            </a:r>
            <a:r>
              <a:rPr lang="et-EE" dirty="0" smtClean="0"/>
              <a:t>– piiratud koordineerimine ja koostöö eri tüüpi osalejate vahel, mille tulemuseks on madal poliitika sidusus. Kodanike nõrk otsene osalemine otsuste tegemisel. • „võrgustikupõhine </a:t>
            </a:r>
            <a:r>
              <a:rPr lang="et-EE" dirty="0" err="1" smtClean="0"/>
              <a:t>mitmetasandiline</a:t>
            </a:r>
            <a:r>
              <a:rPr lang="et-EE" dirty="0" smtClean="0"/>
              <a:t> valitsemine” – hästi koordineeritud, koostööl põhinevate ja sageli kollektiivsete otsustusprotsesside domineerimine koos kodanike tugeva otsese osalusega.</a:t>
            </a:r>
          </a:p>
          <a:p>
            <a:endParaRPr lang="et-EE" dirty="0" smtClean="0"/>
          </a:p>
          <a:p>
            <a:r>
              <a:rPr lang="et-EE" sz="1200" kern="1200" dirty="0" smtClean="0">
                <a:solidFill>
                  <a:srgbClr val="000000"/>
                </a:solidFill>
                <a:effectLst/>
                <a:latin typeface="Times New Roman" panose="02020603050405020304" pitchFamily="18" charset="0"/>
                <a:ea typeface="+mn-ea"/>
                <a:cs typeface="+mn-cs"/>
              </a:rPr>
              <a:t>Maapiirkondade pikaajalise visiooni väljatöötamise käigus määratleti peamised muutusi põhjustavad tegurid, mis eeldatavasti kujundavad maapiirkondade tuleviku. Tegurite, stsenaariumite ja konsultatsioonide põhjal kerkis esile neli üksteist täiendavat tegevusvaldkonda:</a:t>
            </a:r>
          </a:p>
          <a:p>
            <a:r>
              <a:rPr lang="et-EE" sz="1200" kern="1200" dirty="0" smtClean="0">
                <a:solidFill>
                  <a:srgbClr val="000000"/>
                </a:solidFill>
                <a:effectLst/>
                <a:latin typeface="Times New Roman" panose="02020603050405020304" pitchFamily="18" charset="0"/>
                <a:ea typeface="+mn-ea"/>
                <a:cs typeface="+mn-cs"/>
              </a:rPr>
              <a:t>•	Tugevamad maapiirkonnad (</a:t>
            </a:r>
            <a:r>
              <a:rPr lang="et-EE" sz="1200" i="1" kern="1200" dirty="0" err="1" smtClean="0">
                <a:solidFill>
                  <a:srgbClr val="000000"/>
                </a:solidFill>
                <a:effectLst/>
                <a:latin typeface="Times New Roman" panose="02020603050405020304" pitchFamily="18" charset="0"/>
                <a:ea typeface="+mn-ea"/>
                <a:cs typeface="+mn-cs"/>
              </a:rPr>
              <a:t>stronger</a:t>
            </a:r>
            <a:r>
              <a:rPr lang="et-EE" sz="1200" kern="1200" dirty="0" smtClean="0">
                <a:solidFill>
                  <a:srgbClr val="000000"/>
                </a:solidFill>
                <a:effectLst/>
                <a:latin typeface="Times New Roman" panose="02020603050405020304" pitchFamily="18" charset="0"/>
                <a:ea typeface="+mn-ea"/>
                <a:cs typeface="+mn-cs"/>
              </a:rPr>
              <a:t>) – maapiirkonnas peavad olema mõjukad ja elujõulised kogukonnad, kes saavad aktiivselt kaasa rääkida poliitikakujundamises ja otsuste tegemises. Inimeste kaasamine nende tuleviku mõjutavatesse otsustesse võib muuta maapiirkonnad, eriti äärepoolsed ja tühjenevad piirkonnad, atraktiivsemaks.  Samuti tuleb tagada kõikidele inimeste põhiteenuste kättesaadavus, kasutades vajadusel teenuste pakkumiseks innovaatilisi lahendusi.</a:t>
            </a:r>
          </a:p>
          <a:p>
            <a:r>
              <a:rPr lang="et-EE" sz="1200" kern="1200" dirty="0" smtClean="0">
                <a:solidFill>
                  <a:srgbClr val="000000"/>
                </a:solidFill>
                <a:effectLst/>
                <a:latin typeface="Times New Roman" panose="02020603050405020304" pitchFamily="18" charset="0"/>
                <a:ea typeface="+mn-ea"/>
                <a:cs typeface="+mn-cs"/>
              </a:rPr>
              <a:t>•	Ühendatud maapiirkonnad (</a:t>
            </a:r>
            <a:r>
              <a:rPr lang="et-EE" sz="1200" i="1" kern="1200" dirty="0" err="1" smtClean="0">
                <a:solidFill>
                  <a:srgbClr val="000000"/>
                </a:solidFill>
                <a:effectLst/>
                <a:latin typeface="Times New Roman" panose="02020603050405020304" pitchFamily="18" charset="0"/>
                <a:ea typeface="+mn-ea"/>
                <a:cs typeface="+mn-cs"/>
              </a:rPr>
              <a:t>connected</a:t>
            </a:r>
            <a:r>
              <a:rPr lang="et-EE" sz="1200" kern="1200" dirty="0" smtClean="0">
                <a:solidFill>
                  <a:srgbClr val="000000"/>
                </a:solidFill>
                <a:effectLst/>
                <a:latin typeface="Times New Roman" panose="02020603050405020304" pitchFamily="18" charset="0"/>
                <a:ea typeface="+mn-ea"/>
                <a:cs typeface="+mn-cs"/>
              </a:rPr>
              <a:t>) – maapiirkondade areng sõltub sellest, kui hästi on nad ühendatud, sh linnapiirkondadega. Säilitada või täiustada tuleb ühistransporditeenuseid ja taristut, luues võimalused erinevateks transpordiliikideks ja jätkusuutlike ning innovaatiliste liikuvuslahenduste väljatöötamiseks, katsetamiseks ja kasutuselevõtmiseks. </a:t>
            </a:r>
            <a:r>
              <a:rPr lang="et-EE" sz="1200" kern="1200" dirty="0" err="1" smtClean="0">
                <a:solidFill>
                  <a:srgbClr val="000000"/>
                </a:solidFill>
                <a:effectLst/>
                <a:latin typeface="Times New Roman" panose="02020603050405020304" pitchFamily="18" charset="0"/>
                <a:ea typeface="+mn-ea"/>
                <a:cs typeface="+mn-cs"/>
              </a:rPr>
              <a:t>Digipöörde</a:t>
            </a:r>
            <a:r>
              <a:rPr lang="et-EE" sz="1200" kern="1200" dirty="0" smtClean="0">
                <a:solidFill>
                  <a:srgbClr val="000000"/>
                </a:solidFill>
                <a:effectLst/>
                <a:latin typeface="Times New Roman" panose="02020603050405020304" pitchFamily="18" charset="0"/>
                <a:ea typeface="+mn-ea"/>
                <a:cs typeface="+mn-cs"/>
              </a:rPr>
              <a:t> elluviimiseks on oluline </a:t>
            </a:r>
            <a:r>
              <a:rPr lang="et-EE" sz="1200" kern="1200" dirty="0" err="1" smtClean="0">
                <a:solidFill>
                  <a:srgbClr val="000000"/>
                </a:solidFill>
                <a:effectLst/>
                <a:latin typeface="Times New Roman" panose="02020603050405020304" pitchFamily="18" charset="0"/>
                <a:ea typeface="+mn-ea"/>
                <a:cs typeface="+mn-cs"/>
              </a:rPr>
              <a:t>digitaristu</a:t>
            </a:r>
            <a:r>
              <a:rPr lang="et-EE" sz="1200" kern="1200" dirty="0" smtClean="0">
                <a:solidFill>
                  <a:srgbClr val="000000"/>
                </a:solidFill>
                <a:effectLst/>
                <a:latin typeface="Times New Roman" panose="02020603050405020304" pitchFamily="18" charset="0"/>
                <a:ea typeface="+mn-ea"/>
                <a:cs typeface="+mn-cs"/>
              </a:rPr>
              <a:t> olemasolu, mis annab võimaluse täiendavate innovaatiliste teenuste osutamiseks, nagu intelligentsed transpordisüsteemid, jäätmekäitluslahendused, nutikad energia- ja valguslahendused, ressursside optimeerimine jms.</a:t>
            </a:r>
          </a:p>
          <a:p>
            <a:r>
              <a:rPr lang="et-EE" sz="1200" kern="1200" dirty="0" smtClean="0">
                <a:solidFill>
                  <a:srgbClr val="000000"/>
                </a:solidFill>
                <a:effectLst/>
                <a:latin typeface="Times New Roman" panose="02020603050405020304" pitchFamily="18" charset="0"/>
                <a:ea typeface="+mn-ea"/>
                <a:cs typeface="+mn-cs"/>
              </a:rPr>
              <a:t>•	Vastupanuvõimelised maapiirkonnad (</a:t>
            </a:r>
            <a:r>
              <a:rPr lang="et-EE" sz="1200" i="1" kern="1200" dirty="0" err="1" smtClean="0">
                <a:solidFill>
                  <a:srgbClr val="000000"/>
                </a:solidFill>
                <a:effectLst/>
                <a:latin typeface="Times New Roman" panose="02020603050405020304" pitchFamily="18" charset="0"/>
                <a:ea typeface="+mn-ea"/>
                <a:cs typeface="+mn-cs"/>
              </a:rPr>
              <a:t>resilient</a:t>
            </a:r>
            <a:r>
              <a:rPr lang="et-EE" sz="1200" kern="1200" dirty="0" smtClean="0">
                <a:solidFill>
                  <a:srgbClr val="000000"/>
                </a:solidFill>
                <a:effectLst/>
                <a:latin typeface="Times New Roman" panose="02020603050405020304" pitchFamily="18" charset="0"/>
                <a:ea typeface="+mn-ea"/>
                <a:cs typeface="+mn-cs"/>
              </a:rPr>
              <a:t>) – maapiirkonnad peavad olema roheleppe eesmärkide saavutamisel kesksel kohal. Tuginedes kestlikule põllumajandusele, põllumajandus- ja toiduainetööstusele ja mitmekesistele keskkonnasäästlikele majandustegevustele, muutuvad maapiirkonnad kliimamuutustele, looduslikele ohtudele ja majanduskriisidele vastupanuvõimelisemateks. Rohe- ja </a:t>
            </a:r>
            <a:r>
              <a:rPr lang="et-EE" sz="1200" kern="1200" dirty="0" err="1" smtClean="0">
                <a:solidFill>
                  <a:srgbClr val="000000"/>
                </a:solidFill>
                <a:effectLst/>
                <a:latin typeface="Times New Roman" panose="02020603050405020304" pitchFamily="18" charset="0"/>
                <a:ea typeface="+mn-ea"/>
                <a:cs typeface="+mn-cs"/>
              </a:rPr>
              <a:t>digipöördes</a:t>
            </a:r>
            <a:r>
              <a:rPr lang="et-EE" sz="1200" kern="1200" dirty="0" smtClean="0">
                <a:solidFill>
                  <a:srgbClr val="000000"/>
                </a:solidFill>
                <a:effectLst/>
                <a:latin typeface="Times New Roman" panose="02020603050405020304" pitchFamily="18" charset="0"/>
                <a:ea typeface="+mn-ea"/>
                <a:cs typeface="+mn-cs"/>
              </a:rPr>
              <a:t> tuleks arvesse võtta kõigi kogukonnaliikmete vajadusi. Tagada tuleb võrdne kohtlemine ning erilist tähelepanu suunata haavatavamatele ühiskonnagruppidele.</a:t>
            </a:r>
          </a:p>
          <a:p>
            <a:r>
              <a:rPr lang="et-EE" sz="1200" kern="1200" dirty="0" smtClean="0">
                <a:solidFill>
                  <a:srgbClr val="000000"/>
                </a:solidFill>
                <a:effectLst/>
                <a:latin typeface="Times New Roman" panose="02020603050405020304" pitchFamily="18" charset="0"/>
                <a:ea typeface="+mn-ea"/>
                <a:cs typeface="+mn-cs"/>
              </a:rPr>
              <a:t>•	Jõukad maapiirkonnad (</a:t>
            </a:r>
            <a:r>
              <a:rPr lang="et-EE" sz="1200" i="1" kern="1200" dirty="0" err="1" smtClean="0">
                <a:solidFill>
                  <a:srgbClr val="000000"/>
                </a:solidFill>
                <a:effectLst/>
                <a:latin typeface="Times New Roman" panose="02020603050405020304" pitchFamily="18" charset="0"/>
                <a:ea typeface="+mn-ea"/>
                <a:cs typeface="+mn-cs"/>
              </a:rPr>
              <a:t>prosperous</a:t>
            </a:r>
            <a:r>
              <a:rPr lang="et-EE" sz="1200" kern="1200" dirty="0" smtClean="0">
                <a:solidFill>
                  <a:srgbClr val="000000"/>
                </a:solidFill>
                <a:effectLst/>
                <a:latin typeface="Times New Roman" panose="02020603050405020304" pitchFamily="18" charset="0"/>
                <a:ea typeface="+mn-ea"/>
                <a:cs typeface="+mn-cs"/>
              </a:rPr>
              <a:t>) – maapiirkonnad muutuvad jõukamaks mitmekesistades majanduslike tegevusi, luues lisandväärtust põllumajanduses ja toiduainetööstuses ning uute, sh </a:t>
            </a:r>
            <a:r>
              <a:rPr lang="et-EE" sz="1200" kern="1200" dirty="0" err="1" smtClean="0">
                <a:solidFill>
                  <a:srgbClr val="000000"/>
                </a:solidFill>
                <a:effectLst/>
                <a:latin typeface="Times New Roman" panose="02020603050405020304" pitchFamily="18" charset="0"/>
                <a:ea typeface="+mn-ea"/>
                <a:cs typeface="+mn-cs"/>
              </a:rPr>
              <a:t>digioskuste</a:t>
            </a:r>
            <a:r>
              <a:rPr lang="et-EE" sz="1200" kern="1200" dirty="0" smtClean="0">
                <a:solidFill>
                  <a:srgbClr val="000000"/>
                </a:solidFill>
                <a:effectLst/>
                <a:latin typeface="Times New Roman" panose="02020603050405020304" pitchFamily="18" charset="0"/>
                <a:ea typeface="+mn-ea"/>
                <a:cs typeface="+mn-cs"/>
              </a:rPr>
              <a:t> arendamisega. Kohapealset majandusele aitavad kaasa lühikeste tarneahelate arendamine ning kohalike ja traditsioonilise toidu kvaliteedi ja mitmekesisuse teadvustamine ja edendamine.</a:t>
            </a:r>
          </a:p>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14</a:t>
            </a:fld>
            <a:endParaRPr lang="et-EE" altLang="en-US"/>
          </a:p>
        </p:txBody>
      </p:sp>
    </p:spTree>
    <p:extLst>
      <p:ext uri="{BB962C8B-B14F-4D97-AF65-F5344CB8AC3E}">
        <p14:creationId xmlns:p14="http://schemas.microsoft.com/office/powerpoint/2010/main" val="901304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t-EE" dirty="0" smtClean="0"/>
              <a:t>EE: 2035</a:t>
            </a:r>
          </a:p>
          <a:p>
            <a:pPr marL="0" indent="0">
              <a:buFont typeface="Arial" panose="020B0604020202020204" pitchFamily="34" charset="0"/>
              <a:buNone/>
            </a:pPr>
            <a:endParaRPr lang="et-EE" dirty="0" smtClean="0"/>
          </a:p>
          <a:p>
            <a:r>
              <a:rPr lang="et-EE" sz="1200" b="0" i="0" kern="1200" dirty="0" smtClean="0">
                <a:solidFill>
                  <a:srgbClr val="000000"/>
                </a:solidFill>
                <a:effectLst/>
                <a:latin typeface="Times New Roman" panose="02020603050405020304" pitchFamily="18" charset="0"/>
                <a:ea typeface="+mn-ea"/>
                <a:cs typeface="+mn-cs"/>
              </a:rPr>
              <a:t>Eesti majandus on tugev ja rahvusvaheliselt konkurentsivõimeline ning leiab uusi ärivõimalusi. Eesti majandus on paindlik ning valmis struktuurimuutusteks, pakkudes arenguvõimalusi </a:t>
            </a:r>
            <a:r>
              <a:rPr lang="et-EE" sz="1200" b="1" i="0" kern="1200" dirty="0" smtClean="0">
                <a:solidFill>
                  <a:srgbClr val="000000"/>
                </a:solidFill>
                <a:effectLst/>
                <a:latin typeface="Times New Roman" panose="02020603050405020304" pitchFamily="18" charset="0"/>
                <a:ea typeface="+mn-ea"/>
                <a:cs typeface="+mn-cs"/>
              </a:rPr>
              <a:t>kõigis piirkondades</a:t>
            </a:r>
            <a:r>
              <a:rPr lang="et-EE" sz="1200" b="0" i="0" kern="1200" dirty="0" smtClean="0">
                <a:solidFill>
                  <a:srgbClr val="000000"/>
                </a:solidFill>
                <a:effectLst/>
                <a:latin typeface="Times New Roman" panose="02020603050405020304" pitchFamily="18" charset="0"/>
                <a:ea typeface="+mn-ea"/>
                <a:cs typeface="+mn-cs"/>
              </a:rPr>
              <a:t>.</a:t>
            </a:r>
          </a:p>
          <a:p>
            <a:r>
              <a:rPr lang="et-EE" sz="1200" b="0" i="0" kern="1200" dirty="0" smtClean="0">
                <a:solidFill>
                  <a:srgbClr val="000000"/>
                </a:solidFill>
                <a:effectLst/>
                <a:latin typeface="Times New Roman" panose="02020603050405020304" pitchFamily="18" charset="0"/>
                <a:ea typeface="+mn-ea"/>
                <a:cs typeface="+mn-cs"/>
              </a:rPr>
              <a:t>Eesti majandus on uuendusmeelne ja </a:t>
            </a:r>
            <a:r>
              <a:rPr lang="et-EE" sz="1200" b="0" i="0" kern="1200" dirty="0" err="1" smtClean="0">
                <a:solidFill>
                  <a:srgbClr val="000000"/>
                </a:solidFill>
                <a:effectLst/>
                <a:latin typeface="Times New Roman" panose="02020603050405020304" pitchFamily="18" charset="0"/>
                <a:ea typeface="+mn-ea"/>
                <a:cs typeface="+mn-cs"/>
              </a:rPr>
              <a:t>teadmistepõhine</a:t>
            </a:r>
            <a:r>
              <a:rPr lang="et-EE" sz="1200" b="0" i="0" kern="1200" dirty="0" smtClean="0">
                <a:solidFill>
                  <a:srgbClr val="000000"/>
                </a:solidFill>
                <a:effectLst/>
                <a:latin typeface="Times New Roman" panose="02020603050405020304" pitchFamily="18" charset="0"/>
                <a:ea typeface="+mn-ea"/>
                <a:cs typeface="+mn-cs"/>
              </a:rPr>
              <a:t>, kasutades uusi tehnoloogiaid ja ärimudeleid ning paindlikke töövorme. Loodud on soodsad tingimused ettevõtluse teadus- ja arendustegevuseks ning innovatsiooniks, teadlased ja ettevõtted teevad omavahel koostööd. Eesti majanduskeskkond kutsub töötama, ettevõtteid asutama või siitkaudu virtuaalselt äri ajama, investeerima, looma ja katsetama uusi lahendusi, millest on kasu ühiskonnale laiemalt.</a:t>
            </a:r>
          </a:p>
          <a:p>
            <a:r>
              <a:rPr lang="et-EE" sz="1200" b="1" i="0" kern="1200" dirty="0" smtClean="0">
                <a:solidFill>
                  <a:srgbClr val="000000"/>
                </a:solidFill>
                <a:effectLst/>
                <a:latin typeface="Times New Roman" panose="02020603050405020304" pitchFamily="18" charset="0"/>
                <a:ea typeface="+mn-ea"/>
                <a:cs typeface="+mn-cs"/>
              </a:rPr>
              <a:t>Eesti majandus on vastutustundlik inimeste ja looduse suhtes</a:t>
            </a:r>
            <a:r>
              <a:rPr lang="et-EE" sz="1200" b="0" i="0" kern="1200" dirty="0" smtClean="0">
                <a:solidFill>
                  <a:srgbClr val="000000"/>
                </a:solidFill>
                <a:effectLst/>
                <a:latin typeface="Times New Roman" panose="02020603050405020304" pitchFamily="18" charset="0"/>
                <a:ea typeface="+mn-ea"/>
                <a:cs typeface="+mn-cs"/>
              </a:rPr>
              <a:t>. Siin on paindlikku, uuendusmeelset ja vastutustundlikku ettevõtlust ning ausat konkurentsi soodustav turvaline majanduskeskkond. Kohalike ressursside </a:t>
            </a:r>
            <a:r>
              <a:rPr lang="et-EE" sz="1200" b="0" i="0" kern="1200" dirty="0" err="1" smtClean="0">
                <a:solidFill>
                  <a:srgbClr val="000000"/>
                </a:solidFill>
                <a:effectLst/>
                <a:latin typeface="Times New Roman" panose="02020603050405020304" pitchFamily="18" charset="0"/>
                <a:ea typeface="+mn-ea"/>
                <a:cs typeface="+mn-cs"/>
              </a:rPr>
              <a:t>väärindamine</a:t>
            </a:r>
            <a:r>
              <a:rPr lang="et-EE" sz="1200" b="0" i="0" kern="1200" dirty="0" smtClean="0">
                <a:solidFill>
                  <a:srgbClr val="000000"/>
                </a:solidFill>
                <a:effectLst/>
                <a:latin typeface="Times New Roman" panose="02020603050405020304" pitchFamily="18" charset="0"/>
                <a:ea typeface="+mn-ea"/>
                <a:cs typeface="+mn-cs"/>
              </a:rPr>
              <a:t> on kasvanud ja loodusvarade kasutamisel arvestatakse nii elurikkuse säilimise kui ka </a:t>
            </a:r>
            <a:r>
              <a:rPr lang="et-EE" sz="1200" b="0" i="0" kern="1200" dirty="0" err="1" smtClean="0">
                <a:solidFill>
                  <a:srgbClr val="000000"/>
                </a:solidFill>
                <a:effectLst/>
                <a:latin typeface="Times New Roman" panose="02020603050405020304" pitchFamily="18" charset="0"/>
                <a:ea typeface="+mn-ea"/>
                <a:cs typeface="+mn-cs"/>
              </a:rPr>
              <a:t>sotsiaal-majanduslike</a:t>
            </a:r>
            <a:r>
              <a:rPr lang="et-EE" sz="1200" b="0" i="0" kern="1200" dirty="0" smtClean="0">
                <a:solidFill>
                  <a:srgbClr val="000000"/>
                </a:solidFill>
                <a:effectLst/>
                <a:latin typeface="Times New Roman" panose="02020603050405020304" pitchFamily="18" charset="0"/>
                <a:ea typeface="+mn-ea"/>
                <a:cs typeface="+mn-cs"/>
              </a:rPr>
              <a:t> mõjudega.</a:t>
            </a:r>
          </a:p>
          <a:p>
            <a:endParaRPr lang="et-EE" sz="1200" b="0" i="0" kern="1200" dirty="0" smtClean="0">
              <a:solidFill>
                <a:srgbClr val="000000"/>
              </a:solidFill>
              <a:effectLst/>
              <a:latin typeface="Times New Roman" panose="02020603050405020304" pitchFamily="18" charset="0"/>
              <a:ea typeface="+mn-ea"/>
              <a:cs typeface="+mn-cs"/>
            </a:endParaRPr>
          </a:p>
          <a:p>
            <a:r>
              <a:rPr lang="et-EE" sz="1200" b="0" i="0" kern="1200" dirty="0" smtClean="0">
                <a:solidFill>
                  <a:srgbClr val="000000"/>
                </a:solidFill>
                <a:effectLst/>
                <a:latin typeface="Times New Roman" panose="02020603050405020304" pitchFamily="18" charset="0"/>
                <a:ea typeface="+mn-ea"/>
                <a:cs typeface="+mn-cs"/>
              </a:rPr>
              <a:t>Regionaalse</a:t>
            </a:r>
            <a:r>
              <a:rPr lang="et-EE" sz="1200" b="0" i="0" kern="1200" baseline="0" dirty="0" smtClean="0">
                <a:solidFill>
                  <a:srgbClr val="000000"/>
                </a:solidFill>
                <a:effectLst/>
                <a:latin typeface="Times New Roman" panose="02020603050405020304" pitchFamily="18" charset="0"/>
                <a:ea typeface="+mn-ea"/>
                <a:cs typeface="+mn-cs"/>
              </a:rPr>
              <a:t> ettevõtluse hindamiseks on mõõdik </a:t>
            </a:r>
            <a:r>
              <a:rPr lang="et-EE" sz="1200" b="1" i="0" kern="1200" baseline="0" dirty="0" smtClean="0">
                <a:solidFill>
                  <a:srgbClr val="000000"/>
                </a:solidFill>
                <a:effectLst/>
                <a:latin typeface="Times New Roman" panose="02020603050405020304" pitchFamily="18" charset="0"/>
                <a:ea typeface="+mn-ea"/>
                <a:cs typeface="+mn-cs"/>
              </a:rPr>
              <a:t>V</a:t>
            </a:r>
            <a:r>
              <a:rPr lang="et-EE" sz="1200" b="1" i="0" kern="1200" dirty="0" smtClean="0">
                <a:solidFill>
                  <a:srgbClr val="000000"/>
                </a:solidFill>
                <a:effectLst/>
                <a:latin typeface="Times New Roman" panose="02020603050405020304" pitchFamily="18" charset="0"/>
                <a:ea typeface="+mn-ea"/>
                <a:cs typeface="+mn-cs"/>
              </a:rPr>
              <a:t>äljaspool Harjumaad loodud SKP elaniku kohta EL-i võrdluses</a:t>
            </a:r>
          </a:p>
          <a:p>
            <a:r>
              <a:rPr lang="et-EE" sz="1200" b="0" i="0" kern="1200" dirty="0" smtClean="0">
                <a:solidFill>
                  <a:srgbClr val="000000"/>
                </a:solidFill>
                <a:effectLst/>
                <a:latin typeface="Times New Roman" panose="02020603050405020304" pitchFamily="18" charset="0"/>
                <a:ea typeface="+mn-ea"/>
                <a:cs typeface="+mn-cs"/>
              </a:rPr>
              <a:t>Protsent näitab, kui suur on Eestis (v.a Harjumaal) elaniku kohta loodud SKP võrreldes EL-i keskmisega. Arvesse on võetud hinnatasemete ja valuutakursside erinevused. </a:t>
            </a:r>
            <a:r>
              <a:rPr lang="et-EE" sz="1200" b="1" i="0" kern="1200" dirty="0" smtClean="0">
                <a:solidFill>
                  <a:srgbClr val="000000"/>
                </a:solidFill>
                <a:effectLst/>
                <a:latin typeface="Times New Roman" panose="02020603050405020304" pitchFamily="18" charset="0"/>
                <a:ea typeface="+mn-ea"/>
                <a:cs typeface="+mn-cs"/>
              </a:rPr>
              <a:t>2019 oli 52,5%</a:t>
            </a:r>
            <a:r>
              <a:rPr lang="et-EE" sz="1200" b="1" i="0" kern="1200" baseline="0" dirty="0" smtClean="0">
                <a:solidFill>
                  <a:srgbClr val="000000"/>
                </a:solidFill>
                <a:effectLst/>
                <a:latin typeface="Times New Roman" panose="02020603050405020304" pitchFamily="18" charset="0"/>
                <a:ea typeface="+mn-ea"/>
                <a:cs typeface="+mn-cs"/>
              </a:rPr>
              <a:t> ning 2020.a 53,4% - sihttase aastaks 2035 on 67%.</a:t>
            </a:r>
          </a:p>
          <a:p>
            <a:pPr marL="0" indent="0">
              <a:buFont typeface="Arial" panose="020B0604020202020204" pitchFamily="34" charset="0"/>
              <a:buNone/>
            </a:pPr>
            <a:endParaRPr lang="et-EE" dirty="0" smtClean="0"/>
          </a:p>
          <a:p>
            <a:pPr marL="0" indent="0">
              <a:buFont typeface="Arial" panose="020B0604020202020204" pitchFamily="34" charset="0"/>
              <a:buNone/>
            </a:pPr>
            <a:endParaRPr lang="et-EE" dirty="0" smtClean="0"/>
          </a:p>
          <a:p>
            <a:pPr marL="0" indent="0">
              <a:buFont typeface="Arial" panose="020B0604020202020204" pitchFamily="34" charset="0"/>
              <a:buNone/>
            </a:pPr>
            <a:r>
              <a:rPr lang="et-EE" dirty="0" smtClean="0"/>
              <a:t>PÕKA:</a:t>
            </a:r>
            <a:r>
              <a:rPr lang="et-EE" baseline="0" dirty="0" smtClean="0"/>
              <a:t> </a:t>
            </a:r>
          </a:p>
          <a:p>
            <a:pPr marL="0" indent="0">
              <a:buFont typeface="Arial" panose="020B0604020202020204" pitchFamily="34" charset="0"/>
              <a:buNone/>
            </a:pPr>
            <a:r>
              <a:rPr lang="et-EE" sz="1200" baseline="0" dirty="0" smtClean="0"/>
              <a:t>	</a:t>
            </a:r>
            <a:r>
              <a:rPr lang="et-EE" sz="1200" dirty="0" smtClean="0"/>
              <a:t>Kohaliku ettevõtluse arengumootor;</a:t>
            </a:r>
          </a:p>
          <a:p>
            <a:pPr marL="457200" indent="-457200">
              <a:buFont typeface="Arial" panose="020B0604020202020204" pitchFamily="34" charset="0"/>
              <a:buChar char="•"/>
            </a:pPr>
            <a:r>
              <a:rPr lang="et-EE" sz="1200" dirty="0" smtClean="0"/>
              <a:t>Elukohalähedaste lisandväärtust pakkuvate töökohtade edendamine;</a:t>
            </a:r>
          </a:p>
          <a:p>
            <a:pPr marL="457200" indent="-457200">
              <a:buFont typeface="Arial" panose="020B0604020202020204" pitchFamily="34" charset="0"/>
              <a:buChar char="•"/>
            </a:pPr>
            <a:r>
              <a:rPr lang="et-EE" sz="1200" dirty="0" smtClean="0"/>
              <a:t>Sotsiaalne ettevõtlus ja kogukonnateenuste arendamine;</a:t>
            </a:r>
          </a:p>
          <a:p>
            <a:pPr marL="457200" indent="-457200">
              <a:buFont typeface="Arial" panose="020B0604020202020204" pitchFamily="34" charset="0"/>
              <a:buChar char="•"/>
            </a:pPr>
            <a:r>
              <a:rPr lang="et-EE" sz="1200" dirty="0" smtClean="0"/>
              <a:t>Kohaliku tasandi innovatsioon- ja teadmussiire;</a:t>
            </a:r>
          </a:p>
          <a:p>
            <a:pPr marL="457200" indent="-457200">
              <a:buFont typeface="Arial" panose="020B0604020202020204" pitchFamily="34" charset="0"/>
              <a:buChar char="•"/>
            </a:pPr>
            <a:endParaRPr lang="et-EE" sz="1200" dirty="0" smtClean="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t-EE" dirty="0" smtClean="0"/>
              <a:t>Maaettevõtluse arendamisel on olulised sekkumismeetmed </a:t>
            </a:r>
            <a:r>
              <a:rPr lang="et-EE" b="1" dirty="0" smtClean="0"/>
              <a:t>noorte ettevõtluse toetamine ja edendamine, maaettevõtluse alustamise toetamine, ühistegevus ja</a:t>
            </a:r>
            <a:r>
              <a:rPr lang="et-EE" b="1" baseline="0" dirty="0" smtClean="0"/>
              <a:t> </a:t>
            </a:r>
            <a:r>
              <a:rPr lang="et-EE" b="1" dirty="0" smtClean="0"/>
              <a:t>koostöö, investeeringute elluviimise toetamine ning finantsinstrumentide rakendamine ja laialdasem kasutamine</a:t>
            </a:r>
            <a:r>
              <a:rPr lang="et-EE" dirty="0" smtClean="0"/>
              <a:t>;</a:t>
            </a:r>
          </a:p>
          <a:p>
            <a:endParaRPr lang="et-EE" dirty="0" smtClean="0"/>
          </a:p>
          <a:p>
            <a:r>
              <a:rPr lang="et-EE" dirty="0" smtClean="0"/>
              <a:t>Maapiirkonna ettevõtjate investeerimisvõimekuse suurendamiseks ja tegevuste edendamiseks</a:t>
            </a:r>
            <a:r>
              <a:rPr lang="et-EE" baseline="0" dirty="0" smtClean="0"/>
              <a:t> </a:t>
            </a:r>
            <a:r>
              <a:rPr lang="et-EE" dirty="0" smtClean="0"/>
              <a:t>tuleks </a:t>
            </a:r>
            <a:r>
              <a:rPr lang="et-EE" b="1" dirty="0" smtClean="0"/>
              <a:t>senisest enam rakendada finantsinstrumente</a:t>
            </a:r>
            <a:r>
              <a:rPr lang="et-EE" dirty="0" smtClean="0"/>
              <a:t>. </a:t>
            </a:r>
          </a:p>
          <a:p>
            <a:r>
              <a:rPr lang="et-EE" dirty="0" smtClean="0"/>
              <a:t>Toetatakse jätkuvalt investeeringute elluviimist</a:t>
            </a:r>
            <a:r>
              <a:rPr lang="et-EE" baseline="0" dirty="0" smtClean="0"/>
              <a:t> </a:t>
            </a:r>
            <a:r>
              <a:rPr lang="et-EE" dirty="0" smtClean="0"/>
              <a:t>kooskõlas arengukava sekkumisloogika peatükis kirjeldatuga, kasutades mh </a:t>
            </a:r>
            <a:r>
              <a:rPr lang="et-EE" b="1" dirty="0" smtClean="0"/>
              <a:t>kohalikul algatusel</a:t>
            </a:r>
            <a:r>
              <a:rPr lang="et-EE" b="1" baseline="0" dirty="0" smtClean="0"/>
              <a:t> </a:t>
            </a:r>
            <a:r>
              <a:rPr lang="et-EE" b="1" dirty="0" smtClean="0"/>
              <a:t>põhinevat alt üles lähenemisviisi</a:t>
            </a:r>
            <a:r>
              <a:rPr lang="et-EE" dirty="0" smtClean="0"/>
              <a:t>. </a:t>
            </a:r>
          </a:p>
          <a:p>
            <a:endParaRPr lang="et-EE" dirty="0" smtClean="0"/>
          </a:p>
          <a:p>
            <a:r>
              <a:rPr lang="et-EE" dirty="0" smtClean="0"/>
              <a:t>Olemasolevate töökohtade säilitamisel ning uute atraktiivsete töökohtade loomisel on oluline</a:t>
            </a:r>
            <a:r>
              <a:rPr lang="et-EE" baseline="0" dirty="0" smtClean="0"/>
              <a:t> </a:t>
            </a:r>
            <a:r>
              <a:rPr lang="et-EE" dirty="0" smtClean="0"/>
              <a:t>tagada </a:t>
            </a:r>
            <a:r>
              <a:rPr lang="et-EE" b="1" dirty="0" smtClean="0"/>
              <a:t>maapiirkonna ettevõtluse mitmekesisus ning edendada lisandväärtust loovaid tegevusi ja</a:t>
            </a:r>
            <a:r>
              <a:rPr lang="et-EE" b="1" baseline="0" dirty="0" smtClean="0"/>
              <a:t> </a:t>
            </a:r>
            <a:r>
              <a:rPr lang="et-EE" b="1" dirty="0" smtClean="0"/>
              <a:t>valdkondi </a:t>
            </a:r>
            <a:r>
              <a:rPr lang="et-EE" dirty="0" smtClean="0"/>
              <a:t>(nt </a:t>
            </a:r>
            <a:r>
              <a:rPr lang="et-EE" dirty="0" err="1" smtClean="0"/>
              <a:t>biomajandust</a:t>
            </a:r>
            <a:r>
              <a:rPr lang="et-EE" dirty="0" smtClean="0"/>
              <a:t>, ringmajandust, </a:t>
            </a:r>
            <a:r>
              <a:rPr lang="et-EE" dirty="0" err="1" smtClean="0"/>
              <a:t>ökoturismi</a:t>
            </a:r>
            <a:r>
              <a:rPr lang="et-EE" dirty="0" smtClean="0"/>
              <a:t>, innovaatilisi tootmisviise, </a:t>
            </a:r>
            <a:r>
              <a:rPr lang="et-EE" dirty="0" err="1" smtClean="0"/>
              <a:t>väärindatud</a:t>
            </a:r>
            <a:r>
              <a:rPr lang="et-EE" dirty="0" smtClean="0"/>
              <a:t> toodete</a:t>
            </a:r>
            <a:r>
              <a:rPr lang="et-EE" baseline="0" dirty="0" smtClean="0"/>
              <a:t> </a:t>
            </a:r>
            <a:r>
              <a:rPr lang="et-EE" dirty="0" smtClean="0"/>
              <a:t>eksporti jne).</a:t>
            </a:r>
          </a:p>
          <a:p>
            <a:endParaRPr lang="et-EE" dirty="0" smtClean="0"/>
          </a:p>
          <a:p>
            <a:r>
              <a:rPr lang="et-EE" dirty="0" smtClean="0"/>
              <a:t>Maapiirkonna </a:t>
            </a:r>
            <a:r>
              <a:rPr lang="et-EE" dirty="0" err="1" smtClean="0"/>
              <a:t>sotsiaal-majandusliku</a:t>
            </a:r>
            <a:r>
              <a:rPr lang="et-EE" dirty="0" smtClean="0"/>
              <a:t> olukorra ja</a:t>
            </a:r>
            <a:r>
              <a:rPr lang="et-EE" baseline="0" dirty="0" smtClean="0"/>
              <a:t> </a:t>
            </a:r>
            <a:r>
              <a:rPr lang="et-EE" dirty="0" smtClean="0"/>
              <a:t>töökohtade loomise edendamiseks, sotsiaalse </a:t>
            </a:r>
            <a:r>
              <a:rPr lang="et-EE" dirty="0" err="1" smtClean="0"/>
              <a:t>kaasatuse</a:t>
            </a:r>
            <a:r>
              <a:rPr lang="et-EE" dirty="0" smtClean="0"/>
              <a:t> suurendamiseks ning vaesuse</a:t>
            </a:r>
            <a:r>
              <a:rPr lang="et-EE" baseline="0" dirty="0" smtClean="0"/>
              <a:t> </a:t>
            </a:r>
            <a:r>
              <a:rPr lang="et-EE" dirty="0" smtClean="0"/>
              <a:t>vähendamiseks tuleb jätkata </a:t>
            </a:r>
            <a:r>
              <a:rPr lang="et-EE" b="1" dirty="0" smtClean="0"/>
              <a:t>LEADER-tüüpi kohalikul algatusel põhineva alt üles lähenemisviisi</a:t>
            </a:r>
            <a:r>
              <a:rPr lang="et-EE" b="1" baseline="0" dirty="0" smtClean="0"/>
              <a:t> </a:t>
            </a:r>
            <a:r>
              <a:rPr lang="et-EE" b="1" dirty="0" smtClean="0"/>
              <a:t>rakendamist ja käsitleda seda laiaulatuslikumalt kogukonna juhitud kohaliku arengu (CLLD)</a:t>
            </a:r>
            <a:r>
              <a:rPr lang="et-EE" b="1" baseline="0" dirty="0" smtClean="0"/>
              <a:t> </a:t>
            </a:r>
            <a:r>
              <a:rPr lang="et-EE" b="1" dirty="0" smtClean="0"/>
              <a:t>lähenemise kaudu</a:t>
            </a:r>
            <a:r>
              <a:rPr lang="et-EE" dirty="0" smtClean="0"/>
              <a:t>.</a:t>
            </a:r>
          </a:p>
          <a:p>
            <a:endParaRPr lang="et-EE" dirty="0" smtClean="0"/>
          </a:p>
          <a:p>
            <a:r>
              <a:rPr lang="et-EE" dirty="0" smtClean="0"/>
              <a:t>Ettevõtetele pakuvad nõustamisteenust nii kutselised konsulendid kui teised nõustajad,</a:t>
            </a:r>
            <a:r>
              <a:rPr lang="et-EE" baseline="0" dirty="0" smtClean="0"/>
              <a:t> </a:t>
            </a:r>
            <a:r>
              <a:rPr lang="et-EE" dirty="0" err="1" smtClean="0"/>
              <a:t>mentorlusteenust</a:t>
            </a:r>
            <a:r>
              <a:rPr lang="et-EE" dirty="0" smtClean="0"/>
              <a:t> mentorid, lisaks kaasatakse eksperte. </a:t>
            </a:r>
            <a:r>
              <a:rPr lang="et-EE" b="1" dirty="0" smtClean="0"/>
              <a:t>Riik toetab eelkõige avalikele hüvedele</a:t>
            </a:r>
            <a:r>
              <a:rPr lang="et-EE" b="1" baseline="0" dirty="0" smtClean="0"/>
              <a:t> </a:t>
            </a:r>
            <a:r>
              <a:rPr lang="et-EE" b="1" dirty="0" smtClean="0"/>
              <a:t>suunatud individuaalnõustamise teenust</a:t>
            </a:r>
            <a:r>
              <a:rPr lang="et-EE" dirty="0" smtClean="0"/>
              <a:t>.</a:t>
            </a:r>
          </a:p>
          <a:p>
            <a:endParaRPr lang="et-EE" dirty="0" smtClean="0"/>
          </a:p>
          <a:p>
            <a:r>
              <a:rPr lang="et-EE" dirty="0" smtClean="0"/>
              <a:t>Väiksemamahuliste kohaliku tasandi innovatsiooni- ja teadmussiirde tegevuste korraldamisel võiks tulevikus kasutada </a:t>
            </a:r>
            <a:r>
              <a:rPr lang="et-EE" b="1" dirty="0" smtClean="0"/>
              <a:t>LEADER-tüüpi kohalike algatusrühmade põhist lähenemist</a:t>
            </a:r>
            <a:r>
              <a:rPr lang="et-EE" dirty="0" smtClean="0"/>
              <a:t>.</a:t>
            </a:r>
          </a:p>
          <a:p>
            <a:pPr marL="457200" indent="-457200">
              <a:buFont typeface="Arial" panose="020B0604020202020204" pitchFamily="34" charset="0"/>
              <a:buChar char="•"/>
            </a:pPr>
            <a:endParaRPr lang="et-EE" sz="1200" dirty="0" smtClean="0"/>
          </a:p>
          <a:p>
            <a:r>
              <a:rPr lang="et-EE" baseline="0" dirty="0" smtClean="0"/>
              <a:t>COVID-19 ja Ukraina kriis on mõjunud raskelt. Kuigi seis on võrreldes algtasemega kasvanud, on siiski olukord paaril viimasel aastal halvenenud.</a:t>
            </a:r>
          </a:p>
          <a:p>
            <a:endParaRPr lang="et-EE" baseline="0" dirty="0" smtClean="0"/>
          </a:p>
          <a:p>
            <a:r>
              <a:rPr lang="et-EE" dirty="0" smtClean="0"/>
              <a:t>Maapiirkonnas elavate noorte vanuses 21-40 osatähtsus sama vanusegrupi noorte üldarvus</a:t>
            </a:r>
            <a:r>
              <a:rPr lang="et-EE" baseline="0" dirty="0" smtClean="0"/>
              <a:t> on säilinud – 26,65%. Algtase oli 27,76%.</a:t>
            </a:r>
          </a:p>
          <a:p>
            <a:r>
              <a:rPr lang="et-EE" baseline="0" dirty="0" smtClean="0"/>
              <a:t>Suhtelise vaesuse määr maapiirkonnas on vähenenud 0,2% ehk suhtelise vaesuse määr on 26,3%. Algtase oli 26,5%. Samas enne kriise oli näitaja 24,4%.</a:t>
            </a:r>
          </a:p>
          <a:p>
            <a:r>
              <a:rPr lang="et-EE" baseline="0" dirty="0" smtClean="0"/>
              <a:t>Maapiirkonna elanike vanuses 20-64 tööhõive on kasvanud ehk tööhõive määr on 82,1%. Algtase oli 76.9%</a:t>
            </a:r>
          </a:p>
          <a:p>
            <a:r>
              <a:rPr lang="et-EE" baseline="0" dirty="0" smtClean="0"/>
              <a:t>Maapiirkonna lisandväärtus on kasvanud SKP on 12 800 eurot elaniku kohta. Algtase oli 12 000 eurot.</a:t>
            </a:r>
          </a:p>
          <a:p>
            <a:r>
              <a:rPr lang="et-EE" baseline="0" dirty="0" smtClean="0"/>
              <a:t>Maapiirkonnas töötavate inimeste osatähtsus koguhõives osalejates põhitöökoha alusel kasvab, ehk 27,8% töökohtadest asuvad maapiirkonnas. Algtase oli 24,4%.</a:t>
            </a:r>
            <a:endParaRPr lang="et-EE" dirty="0" smtClean="0"/>
          </a:p>
          <a:p>
            <a:pPr marL="0" indent="0">
              <a:buFont typeface="Arial" panose="020B0604020202020204" pitchFamily="34" charset="0"/>
              <a:buNone/>
            </a:pPr>
            <a:endParaRPr lang="et-EE" sz="1200" dirty="0" smtClean="0"/>
          </a:p>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15</a:t>
            </a:fld>
            <a:endParaRPr lang="et-EE" altLang="en-US"/>
          </a:p>
        </p:txBody>
      </p:sp>
    </p:spTree>
    <p:extLst>
      <p:ext uri="{BB962C8B-B14F-4D97-AF65-F5344CB8AC3E}">
        <p14:creationId xmlns:p14="http://schemas.microsoft.com/office/powerpoint/2010/main" val="3752025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Üldine raamistik, kuidas toetusmeetmeid</a:t>
            </a:r>
            <a:r>
              <a:rPr lang="et-EE" baseline="0" dirty="0" smtClean="0"/>
              <a:t> saame rakendada. Arengukavade ja programmi hierarhia. Rakendame enda eesmärke läbi erinevate EL programmide, MAK ja ÜPP.</a:t>
            </a:r>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16</a:t>
            </a:fld>
            <a:endParaRPr lang="et-EE" altLang="en-US"/>
          </a:p>
        </p:txBody>
      </p:sp>
    </p:spTree>
    <p:extLst>
      <p:ext uri="{BB962C8B-B14F-4D97-AF65-F5344CB8AC3E}">
        <p14:creationId xmlns:p14="http://schemas.microsoft.com/office/powerpoint/2010/main" val="3894339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4400" baseline="0" dirty="0" smtClean="0">
                <a:solidFill>
                  <a:srgbClr val="FF0000"/>
                </a:solidFill>
              </a:rPr>
              <a:t>LEADER - </a:t>
            </a:r>
            <a:r>
              <a:rPr lang="et-EE" sz="1200" b="0" i="0" kern="1200" dirty="0" err="1" smtClean="0">
                <a:solidFill>
                  <a:srgbClr val="000000"/>
                </a:solidFill>
                <a:effectLst/>
                <a:latin typeface="Times New Roman" panose="02020603050405020304" pitchFamily="18" charset="0"/>
                <a:ea typeface="+mn-ea"/>
                <a:cs typeface="+mn-cs"/>
              </a:rPr>
              <a:t>Leader</a:t>
            </a:r>
            <a:r>
              <a:rPr lang="et-EE" sz="1200" b="0" i="0" kern="1200" dirty="0" smtClean="0">
                <a:solidFill>
                  <a:srgbClr val="000000"/>
                </a:solidFill>
                <a:effectLst/>
                <a:latin typeface="Times New Roman" panose="02020603050405020304" pitchFamily="18" charset="0"/>
                <a:ea typeface="+mn-ea"/>
                <a:cs typeface="+mn-cs"/>
              </a:rPr>
              <a:t> on Euroopa Liidu ühenduse algatusprogramm. Programmi eesmärk on edendada kohalikku elu maapiirkonnas läbi kohaliku tasandi koostöö, aidates luua kohalikel partnerlustel põhinevaid maaelu arengu strateegiaid. Programmi alus on kohalik lähenemine, mis võimaldab paremini ära kasutada maapiirkonna sisemisi arenguvõimalusi. See omakorda aitab tõsta põllumajanduse ja metsanduse konkurentsivõimet, parandada keskkonna ja paikkonna ning eriti maapiirkonna elukvaliteeti ning mitmekesistada majandustegevust. Lisaks on kohalikul algatusel oluline roll inimeste sidumisel uute ideedega, innovatsiooni ja ettevõtlikkuse julgustamisel ning kohalike teenuste arendamisel. Käesoleval hetkel on valmimas uued</a:t>
            </a:r>
            <a:r>
              <a:rPr lang="et-EE" sz="1200" b="0" i="0" kern="1200" baseline="0" dirty="0" smtClean="0">
                <a:solidFill>
                  <a:srgbClr val="000000"/>
                </a:solidFill>
                <a:effectLst/>
                <a:latin typeface="Times New Roman" panose="02020603050405020304" pitchFamily="18" charset="0"/>
                <a:ea typeface="+mn-ea"/>
                <a:cs typeface="+mn-cs"/>
              </a:rPr>
              <a:t> LEADER arengustrateegiad, mis soovime veel sellel aastal heaks kiita.</a:t>
            </a:r>
            <a:endParaRPr lang="et-EE" sz="4400" baseline="0" dirty="0" smtClean="0">
              <a:solidFill>
                <a:srgbClr val="FF0000"/>
              </a:solidFill>
            </a:endParaRPr>
          </a:p>
          <a:p>
            <a:endParaRPr lang="et-EE" sz="4400" baseline="0" dirty="0" smtClean="0">
              <a:solidFill>
                <a:srgbClr val="FF0000"/>
              </a:solidFill>
            </a:endParaRPr>
          </a:p>
          <a:p>
            <a:r>
              <a:rPr lang="et-EE" sz="4400" baseline="0" dirty="0" smtClean="0">
                <a:solidFill>
                  <a:srgbClr val="FF0000"/>
                </a:solidFill>
              </a:rPr>
              <a:t>Investeeringud ja nõustamine - Euroopa Liidu ühise põllumajanduspoliitika (ÜPP) strateegiakava aastateks 2023–2027 hõlmab ka maaelu arengu investeeringutoetusi (senised ühise põllumajanduspoliitika teise samba tegevused). Üheks </a:t>
            </a:r>
            <a:r>
              <a:rPr lang="et-EE" sz="4400" baseline="0" dirty="0" err="1" smtClean="0">
                <a:solidFill>
                  <a:srgbClr val="FF0000"/>
                </a:solidFill>
              </a:rPr>
              <a:t>üldeesmärgiks</a:t>
            </a:r>
            <a:r>
              <a:rPr lang="et-EE" sz="4400" baseline="0" dirty="0" smtClean="0">
                <a:solidFill>
                  <a:srgbClr val="FF0000"/>
                </a:solidFill>
              </a:rPr>
              <a:t> on </a:t>
            </a:r>
            <a:r>
              <a:rPr lang="et-EE" sz="1200" b="0" i="0" kern="1200" dirty="0" err="1" smtClean="0">
                <a:solidFill>
                  <a:srgbClr val="000000"/>
                </a:solidFill>
                <a:effectLst/>
                <a:latin typeface="Times New Roman" panose="02020603050405020304" pitchFamily="18" charset="0"/>
                <a:ea typeface="+mn-ea"/>
                <a:cs typeface="+mn-cs"/>
              </a:rPr>
              <a:t>arandada</a:t>
            </a:r>
            <a:r>
              <a:rPr lang="et-EE" sz="1200" b="0" i="0" kern="1200" dirty="0" smtClean="0">
                <a:solidFill>
                  <a:srgbClr val="000000"/>
                </a:solidFill>
                <a:effectLst/>
                <a:latin typeface="Times New Roman" panose="02020603050405020304" pitchFamily="18" charset="0"/>
                <a:ea typeface="+mn-ea"/>
                <a:cs typeface="+mn-cs"/>
              </a:rPr>
              <a:t> maapiirkondade </a:t>
            </a:r>
            <a:r>
              <a:rPr lang="et-EE" sz="1200" b="0" i="0" kern="1200" dirty="0" err="1" smtClean="0">
                <a:solidFill>
                  <a:srgbClr val="000000"/>
                </a:solidFill>
                <a:effectLst/>
                <a:latin typeface="Times New Roman" panose="02020603050405020304" pitchFamily="18" charset="0"/>
                <a:ea typeface="+mn-ea"/>
                <a:cs typeface="+mn-cs"/>
              </a:rPr>
              <a:t>sotsiaal-majanduslikku</a:t>
            </a:r>
            <a:r>
              <a:rPr lang="et-EE" sz="1200" b="0" i="0" kern="1200" dirty="0" smtClean="0">
                <a:solidFill>
                  <a:srgbClr val="000000"/>
                </a:solidFill>
                <a:effectLst/>
                <a:latin typeface="Times New Roman" panose="02020603050405020304" pitchFamily="18" charset="0"/>
                <a:ea typeface="+mn-ea"/>
                <a:cs typeface="+mn-cs"/>
              </a:rPr>
              <a:t> olukorda. Selleks</a:t>
            </a:r>
            <a:r>
              <a:rPr lang="et-EE" sz="1200" b="0" i="0" kern="1200" baseline="0" dirty="0" smtClean="0">
                <a:solidFill>
                  <a:srgbClr val="000000"/>
                </a:solidFill>
                <a:effectLst/>
                <a:latin typeface="Times New Roman" panose="02020603050405020304" pitchFamily="18" charset="0"/>
                <a:ea typeface="+mn-ea"/>
                <a:cs typeface="+mn-cs"/>
              </a:rPr>
              <a:t> on planeeritud ettevõtluse konkurentsivõime sekkumine kui ka ettevõtluskeskkonna arendamise meede. </a:t>
            </a:r>
            <a:r>
              <a:rPr lang="et-EE" sz="4400" baseline="0" dirty="0" smtClean="0">
                <a:solidFill>
                  <a:srgbClr val="FF0000"/>
                </a:solidFill>
              </a:rPr>
              <a:t>Maakondlikud arenduskeskused tegutsevad inimeste heaolu mõjutavates valdkondades. Aidates luua uusi ja arendades juba tegutsevaid ettevõtteid ning luues investeeringute abil uusi töökohti, aitab </a:t>
            </a:r>
            <a:r>
              <a:rPr lang="et-EE" sz="4400" baseline="0" dirty="0" err="1" smtClean="0">
                <a:solidFill>
                  <a:srgbClr val="FF0000"/>
                </a:solidFill>
              </a:rPr>
              <a:t>MAKide</a:t>
            </a:r>
            <a:r>
              <a:rPr lang="et-EE" sz="4400" baseline="0" dirty="0" smtClean="0">
                <a:solidFill>
                  <a:srgbClr val="FF0000"/>
                </a:solidFill>
              </a:rPr>
              <a:t> tegevus parandada inimeste majanduslikku toimetulekut.</a:t>
            </a:r>
          </a:p>
          <a:p>
            <a:endParaRPr lang="et-EE" sz="4400" baseline="0" dirty="0" smtClean="0">
              <a:solidFill>
                <a:srgbClr val="FF0000"/>
              </a:solidFill>
            </a:endParaRPr>
          </a:p>
          <a:p>
            <a:r>
              <a:rPr lang="et-EE" sz="4400" baseline="0" dirty="0" smtClean="0">
                <a:solidFill>
                  <a:srgbClr val="FF0000"/>
                </a:solidFill>
              </a:rPr>
              <a:t>MES – </a:t>
            </a:r>
            <a:r>
              <a:rPr lang="et-EE" sz="1200" b="0" i="0" kern="1200" dirty="0" smtClean="0">
                <a:solidFill>
                  <a:srgbClr val="000000"/>
                </a:solidFill>
                <a:effectLst/>
                <a:latin typeface="Times New Roman" panose="02020603050405020304" pitchFamily="18" charset="0"/>
                <a:ea typeface="+mn-ea"/>
                <a:cs typeface="+mn-cs"/>
              </a:rPr>
              <a:t>Väikese ja keskmise suurusega ettevõtted (VKE) on maapiirkonna majandusarengu oluliseks teguriks. Paljude riikide kogemus aga näitab, et isegi kui pangandussektor ja finantsturud on hästi arenenud, esinevad turu ebakohad just väikeettevõtete finantseerimisel. Tihtipeale esineb neil raskusi kapitali või laenu saamisega ja nad ise suudavad pakkuda üksnes piiratud tagatisi või vajavad väikesemahulist lisakapitali, mille </a:t>
            </a:r>
            <a:r>
              <a:rPr lang="et-EE" sz="1200" b="0" i="0" kern="1200" dirty="0" err="1" smtClean="0">
                <a:solidFill>
                  <a:srgbClr val="000000"/>
                </a:solidFill>
                <a:effectLst/>
                <a:latin typeface="Times New Roman" panose="02020603050405020304" pitchFamily="18" charset="0"/>
                <a:ea typeface="+mn-ea"/>
                <a:cs typeface="+mn-cs"/>
              </a:rPr>
              <a:t>väljastamne</a:t>
            </a:r>
            <a:r>
              <a:rPr lang="et-EE" sz="1200" b="0" i="0" kern="1200" dirty="0" smtClean="0">
                <a:solidFill>
                  <a:srgbClr val="000000"/>
                </a:solidFill>
                <a:effectLst/>
                <a:latin typeface="Times New Roman" panose="02020603050405020304" pitchFamily="18" charset="0"/>
                <a:ea typeface="+mn-ea"/>
                <a:cs typeface="+mn-cs"/>
              </a:rPr>
              <a:t> on pankadele majanduslikult ebaotstarbekas kuna  tehingukulud on ebaproportsionaalselt suured. Seetõttu on oluline tagada ka VKE-</a:t>
            </a:r>
            <a:r>
              <a:rPr lang="et-EE" sz="1200" b="0" i="0" kern="1200" dirty="0" err="1" smtClean="0">
                <a:solidFill>
                  <a:srgbClr val="000000"/>
                </a:solidFill>
                <a:effectLst/>
                <a:latin typeface="Times New Roman" panose="02020603050405020304" pitchFamily="18" charset="0"/>
                <a:ea typeface="+mn-ea"/>
                <a:cs typeface="+mn-cs"/>
              </a:rPr>
              <a:t>dele</a:t>
            </a:r>
            <a:r>
              <a:rPr lang="et-EE" sz="1200" b="0" i="0" kern="1200" dirty="0" smtClean="0">
                <a:solidFill>
                  <a:srgbClr val="000000"/>
                </a:solidFill>
                <a:effectLst/>
                <a:latin typeface="Times New Roman" panose="02020603050405020304" pitchFamily="18" charset="0"/>
                <a:ea typeface="+mn-ea"/>
                <a:cs typeface="+mn-cs"/>
              </a:rPr>
              <a:t> vajalikus mahus finantseerimisvahendeid.</a:t>
            </a:r>
          </a:p>
          <a:p>
            <a:endParaRPr lang="et-EE" sz="4400" baseline="0" dirty="0" smtClean="0">
              <a:solidFill>
                <a:srgbClr val="FF0000"/>
              </a:solidFill>
            </a:endParaRPr>
          </a:p>
          <a:p>
            <a:r>
              <a:rPr lang="et-EE" sz="4400" baseline="0" dirty="0" smtClean="0">
                <a:solidFill>
                  <a:srgbClr val="FF0000"/>
                </a:solidFill>
              </a:rPr>
              <a:t>Maaelu Edendamise Sihtasutus pakub erinevaid finantstooteid, peamiselt laenusid ja käendusi maapiirkonnas tegutsevatele ettevõtjatele. Sihtasutus finantseerib maapiirkondade ettevõtteid ja mittetulundussektorit, kui finantseerimist vajav tegevus võimaldab luua või säilitada töökohti maapiirkondades või parendab või säilitab maapiirkondade elukvaliteeti. Maapiirkondadeks loetakse kogu Eesti, välja arvatud Tallinna linn ja Tallinna linna ümbritsevad kohaliku omavalitsuse üksused ning Tartu linn asustusüksusena (arvesse võetakse kohalike omavalitsusüksuste piirid seisuga 06.10.20171). Maapiirkonnaks loetakse kõik saared, olenemata haldusalalisest kuuluvusest. Mittetulundussektori osas loetakse maapiirkonnaks ka Tallinna linna ümbritsevad kohaliku omavalitsuse üksused, kui finantstoode on seotud toetuste sildfinantseerimisega. </a:t>
            </a:r>
          </a:p>
          <a:p>
            <a:endParaRPr lang="et-EE" sz="4400" baseline="0" dirty="0" smtClean="0">
              <a:solidFill>
                <a:srgbClr val="FF0000"/>
              </a:solidFill>
            </a:endParaRPr>
          </a:p>
          <a:p>
            <a:r>
              <a:rPr lang="et-EE" sz="4400" baseline="0" dirty="0" smtClean="0">
                <a:solidFill>
                  <a:srgbClr val="FF0000"/>
                </a:solidFill>
              </a:rPr>
              <a:t>Maaeluga arvestamine  - Maaeluga arvestamine poliitikaotsuste langetamisel on vajalik, et saavutada maapiirkondades regionaalselt tasakaalustatud elu- ja ettevõtluskeskkond, kus piiratud ressursse võimendatakse maaelu kestliku arengu tagamiseks. Visiooni „maal on hea elada“ saavutamiseks tuleb otsuste langetamisel arvestada maapiirkonna elanike, kogukondade ja ettevõtjate vajadustega ning vaadata õigusaktide eelnõusid maapiirkondade perspektiivist lähtuvalt, hinnates poliitikasuundade mõju maapiirkondadele võrreldes linnapiirkondadega. Mõju hindamine maaelu perspektiivist aitab tagada teadlikult tehtud otsused, et maapiirkondadele ei tekiks põhjendamatut halba mõju, ning võimaldab kohandada või luua sekkumisi, mis arvestavad maapiirkonna vajadustega kõige paremini. Maaeluga arvestamine on üks osa mõjude hindamise protsessist.</a:t>
            </a:r>
          </a:p>
        </p:txBody>
      </p:sp>
      <p:sp>
        <p:nvSpPr>
          <p:cNvPr id="4" name="Slide Number Placeholder 3"/>
          <p:cNvSpPr>
            <a:spLocks noGrp="1"/>
          </p:cNvSpPr>
          <p:nvPr>
            <p:ph type="sldNum" idx="10"/>
          </p:nvPr>
        </p:nvSpPr>
        <p:spPr/>
        <p:txBody>
          <a:bodyPr/>
          <a:lstStyle/>
          <a:p>
            <a:fld id="{9137B0FE-B827-43E6-9F1A-73A7AB4ED6CD}" type="slidenum">
              <a:rPr lang="et-EE" altLang="en-US" smtClean="0"/>
              <a:pPr/>
              <a:t>17</a:t>
            </a:fld>
            <a:endParaRPr lang="et-EE" altLang="en-US"/>
          </a:p>
        </p:txBody>
      </p:sp>
    </p:spTree>
    <p:extLst>
      <p:ext uri="{BB962C8B-B14F-4D97-AF65-F5344CB8AC3E}">
        <p14:creationId xmlns:p14="http://schemas.microsoft.com/office/powerpoint/2010/main" val="4092146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Maaline</a:t>
            </a:r>
            <a:r>
              <a:rPr lang="et-EE" baseline="0" dirty="0" smtClean="0"/>
              <a:t>, väikelinnaline ja linnaline piirkond on küll statistiliselt defineeritud, kuid maapiirkonna tunnetus on ajas muutunud ja on erinevatel inimestel erinev.</a:t>
            </a:r>
          </a:p>
          <a:p>
            <a:endParaRPr lang="et-EE" baseline="0" dirty="0" smtClean="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t-EE" dirty="0" smtClean="0"/>
              <a:t>Prognoosid näitavad, et linnastumine, inimeste elukoha järkjärguline nihkumine maapiirkondadest linnapiirkondadesse koos maailma rahvastiku üldise kasvuga võib 2050. aastaks linnapiirkondadesse lisada veel 2,5 miljardit inimest, kusjuures ligi 90% sellest kasvust on Aasias ja Aafrikas.</a:t>
            </a:r>
            <a:r>
              <a:rPr lang="et-EE" baseline="0" dirty="0" smtClean="0"/>
              <a:t> ÜRO prognooside kohaselt ületab planeedil Maa elavate inimeste arv 2022. aasta novembris 8 miljardi piiri. Vähem kui 50 aastaga on elanike arv kahekordistunud. </a:t>
            </a:r>
            <a:r>
              <a:rPr lang="et-EE" b="1" baseline="0" dirty="0" smtClean="0"/>
              <a:t>2007. aastal ületas maailma linnaelanike arv maapiirkonna elanike arvu. </a:t>
            </a:r>
            <a:r>
              <a:rPr lang="et-EE" baseline="0" dirty="0" smtClean="0"/>
              <a:t>Tänaseks on linnades juba üle 56% inimestest ning linnastumine on selgelt globaalne trend, mis on nähtav ka Eestis.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et-EE" baseline="0" dirty="0" smtClean="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t-EE" baseline="0" dirty="0" smtClean="0"/>
              <a:t>Maapiirkonna elanike osakaal Eestis on viimasel 20 aastal jäänud ca 30% juurde, kuid samas on maapiirkondade elanike arv kasvanud eelkõige linnalähedaste piirkondade osas</a:t>
            </a:r>
          </a:p>
        </p:txBody>
      </p:sp>
      <p:sp>
        <p:nvSpPr>
          <p:cNvPr id="4" name="Slide Number Placeholder 3"/>
          <p:cNvSpPr>
            <a:spLocks noGrp="1"/>
          </p:cNvSpPr>
          <p:nvPr>
            <p:ph type="sldNum" idx="10"/>
          </p:nvPr>
        </p:nvSpPr>
        <p:spPr/>
        <p:txBody>
          <a:bodyPr/>
          <a:lstStyle/>
          <a:p>
            <a:fld id="{9137B0FE-B827-43E6-9F1A-73A7AB4ED6CD}" type="slidenum">
              <a:rPr lang="et-EE" altLang="en-US" smtClean="0"/>
              <a:pPr/>
              <a:t>4</a:t>
            </a:fld>
            <a:endParaRPr lang="et-EE" altLang="en-US"/>
          </a:p>
        </p:txBody>
      </p:sp>
    </p:spTree>
    <p:extLst>
      <p:ext uri="{BB962C8B-B14F-4D97-AF65-F5344CB8AC3E}">
        <p14:creationId xmlns:p14="http://schemas.microsoft.com/office/powerpoint/2010/main" val="2173933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Mingi näitaja, mis seda probleemi ilmestaks. põhjendus</a:t>
            </a:r>
            <a:r>
              <a:rPr lang="et-EE" baseline="0" dirty="0" smtClean="0"/>
              <a:t> miks see nii on.</a:t>
            </a:r>
          </a:p>
          <a:p>
            <a:endParaRPr lang="et-EE" baseline="0" dirty="0" smtClean="0"/>
          </a:p>
          <a:p>
            <a:r>
              <a:rPr lang="et-EE" baseline="0" dirty="0" smtClean="0"/>
              <a:t>Probleemid: elanikkonna vananemine ja vähenemine, noorte lahkumine, atraktiivsete töökohtade vähesus, kvalifitseeritud tööjõupuudus, ühenduvus, põhiteenuste kättesaadavus, piirkondlik ebavõrdsus</a:t>
            </a:r>
          </a:p>
          <a:p>
            <a:endParaRPr lang="et-EE" baseline="0" dirty="0" smtClean="0"/>
          </a:p>
          <a:p>
            <a:r>
              <a:rPr lang="et-EE" sz="1200" b="0" i="0" u="none" strike="noStrike" kern="1200" baseline="0" dirty="0" smtClean="0">
                <a:solidFill>
                  <a:srgbClr val="000000"/>
                </a:solidFill>
                <a:latin typeface="Times New Roman" panose="02020603050405020304" pitchFamily="18" charset="0"/>
                <a:ea typeface="+mn-ea"/>
                <a:cs typeface="+mn-cs"/>
              </a:rPr>
              <a:t>Ühenduvus - 2021. aastal läbi viidud avaliku konsultatsiooni tulemusel oli Eestis kokku 376 103 aadressiobjekti, millest 141 879 oli olemas vähemalt 30 Mbit/s </a:t>
            </a:r>
            <a:r>
              <a:rPr lang="et-EE" sz="1200" b="0" i="0" u="none" strike="noStrike" kern="1200" baseline="0" dirty="0" err="1" smtClean="0">
                <a:solidFill>
                  <a:srgbClr val="000000"/>
                </a:solidFill>
                <a:latin typeface="Times New Roman" panose="02020603050405020304" pitchFamily="18" charset="0"/>
                <a:ea typeface="+mn-ea"/>
                <a:cs typeface="+mn-cs"/>
              </a:rPr>
              <a:t>allalaadimiskiirusega</a:t>
            </a:r>
            <a:r>
              <a:rPr lang="et-EE" sz="1200" b="0" i="0" u="none" strike="noStrike" kern="1200" baseline="0" dirty="0" smtClean="0">
                <a:solidFill>
                  <a:srgbClr val="000000"/>
                </a:solidFill>
                <a:latin typeface="Times New Roman" panose="02020603050405020304" pitchFamily="18" charset="0"/>
                <a:ea typeface="+mn-ea"/>
                <a:cs typeface="+mn-cs"/>
              </a:rPr>
              <a:t> lairiba püsiühenduse võimalus, 50 319 oli see kavas lähema 3 aasta jooksul rajada (kas omainvesteeringutega või toetusmeetmete abil) ning 212 483 aadressi kuulusid valgesse alasse, kus pole vähemalt 30 Mbit/s ühendust ja pole seda ka kavas rajada. </a:t>
            </a:r>
            <a:r>
              <a:rPr lang="et-EE" sz="1200" b="1" i="0" u="none" strike="noStrike" kern="1200" baseline="0" dirty="0" smtClean="0">
                <a:solidFill>
                  <a:srgbClr val="000000"/>
                </a:solidFill>
                <a:latin typeface="Times New Roman" panose="02020603050405020304" pitchFamily="18" charset="0"/>
                <a:ea typeface="+mn-ea"/>
                <a:cs typeface="+mn-cs"/>
              </a:rPr>
              <a:t>See teeb kogu Eesti valge ala suuruseks 56%. </a:t>
            </a:r>
          </a:p>
          <a:p>
            <a:endParaRPr lang="et-EE" sz="1200" b="1" i="0" u="none" strike="noStrike" kern="1200" baseline="0" dirty="0" smtClean="0">
              <a:solidFill>
                <a:srgbClr val="000000"/>
              </a:solidFill>
              <a:latin typeface="Times New Roman" panose="02020603050405020304" pitchFamily="18" charset="0"/>
              <a:ea typeface="+mn-ea"/>
              <a:cs typeface="+mn-cs"/>
            </a:endParaRPr>
          </a:p>
          <a:p>
            <a:r>
              <a:rPr lang="et-EE" sz="1200" b="0" i="0" u="none" strike="noStrike" kern="1200" baseline="0" dirty="0" smtClean="0">
                <a:solidFill>
                  <a:srgbClr val="000000"/>
                </a:solidFill>
                <a:latin typeface="Times New Roman" panose="02020603050405020304" pitchFamily="18" charset="0"/>
                <a:ea typeface="+mn-ea"/>
                <a:cs typeface="+mn-cs"/>
              </a:rPr>
              <a:t>Siinkohal tuleb arvestada, et kuigi eraldivõetud aadresside mõttes on ühenduseta aadresside arv suur, siis tegelike leibkondade ja ettevõtete vaates pole olukord nii halb, kuna ühe aadressiobjektina käsitletakse samal moel nii üksikelamut kui ka kortermaja. Eesti elanikest ca. 70% elab kortermajades ning ca. 30% eramutes.  Allikas: Lairiba arendamise plaan 2030. Probleemiks on liitunud kasutajate osakaal, riigikontrolli aruande kohaselt on kiire internetiga liitunud vaid 21% selle võimaluse saanutest. Sellest tulenevalt on ka uutes voorudes antud KOV võimalus välja tuua prioriteetsemad piirkonnad.</a:t>
            </a:r>
          </a:p>
          <a:p>
            <a:endParaRPr lang="et-EE" sz="1200" b="0" i="0" u="none" strike="noStrike" kern="1200" baseline="0" dirty="0" smtClean="0">
              <a:solidFill>
                <a:srgbClr val="000000"/>
              </a:solidFill>
              <a:latin typeface="Times New Roman" panose="02020603050405020304" pitchFamily="18" charset="0"/>
              <a:ea typeface="+mn-ea"/>
              <a:cs typeface="+mn-cs"/>
            </a:endParaRPr>
          </a:p>
          <a:p>
            <a:r>
              <a:rPr lang="et-EE" sz="1200" b="0" i="0" u="none" strike="noStrike" kern="1200" baseline="0" dirty="0" smtClean="0">
                <a:solidFill>
                  <a:srgbClr val="000000"/>
                </a:solidFill>
                <a:latin typeface="Times New Roman" panose="02020603050405020304" pitchFamily="18" charset="0"/>
                <a:ea typeface="+mn-ea"/>
                <a:cs typeface="+mn-cs"/>
              </a:rPr>
              <a:t>Põhiteenuste kättesaadavus. 2020. aastal Transpordiameti poolt läbi viidud rahulolu maakonna bussiliinide uuringul tuli välja, et kõige probleemsemad aspektid olid</a:t>
            </a:r>
          </a:p>
          <a:p>
            <a:r>
              <a:rPr lang="et-EE" sz="1200" b="0" i="0" u="none" strike="noStrike" kern="1200" baseline="0" dirty="0" smtClean="0">
                <a:solidFill>
                  <a:srgbClr val="000000"/>
                </a:solidFill>
                <a:latin typeface="Times New Roman" panose="02020603050405020304" pitchFamily="18" charset="0"/>
                <a:ea typeface="+mn-ea"/>
                <a:cs typeface="+mn-cs"/>
              </a:rPr>
              <a:t>Sõiduinfo kättesaadavus, Sõiduplaanid, Ühenduste arv, Peatuste seisukord, Marsruudid ja ümberistumiste võimalused, Sõiduplaanide ühildatus rongide ja teiste bussiliinidega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et-EE" dirty="0" smtClean="0"/>
          </a:p>
          <a:p>
            <a:endParaRPr lang="et-EE" sz="1200" b="0" i="0" u="none" strike="noStrike" kern="1200" baseline="0" dirty="0" smtClean="0">
              <a:solidFill>
                <a:srgbClr val="000000"/>
              </a:solidFill>
              <a:latin typeface="Times New Roman" panose="02020603050405020304" pitchFamily="18" charset="0"/>
              <a:ea typeface="+mn-ea"/>
              <a:cs typeface="+mn-cs"/>
            </a:endParaRPr>
          </a:p>
          <a:p>
            <a:r>
              <a:rPr lang="et-EE" sz="1200" b="0" i="0" kern="1200" dirty="0" smtClean="0">
                <a:solidFill>
                  <a:srgbClr val="000000"/>
                </a:solidFill>
                <a:effectLst/>
                <a:latin typeface="Times New Roman" panose="02020603050405020304" pitchFamily="18" charset="0"/>
                <a:ea typeface="+mn-ea"/>
                <a:cs typeface="+mn-cs"/>
              </a:rPr>
              <a:t>Harjumaa keskmine palgatöötaja</a:t>
            </a:r>
            <a:r>
              <a:rPr lang="et-EE" sz="1200" b="0" i="0" kern="1200" baseline="0" dirty="0" smtClean="0">
                <a:solidFill>
                  <a:srgbClr val="000000"/>
                </a:solidFill>
                <a:effectLst/>
                <a:latin typeface="Times New Roman" panose="02020603050405020304" pitchFamily="18" charset="0"/>
                <a:ea typeface="+mn-ea"/>
                <a:cs typeface="+mn-cs"/>
              </a:rPr>
              <a:t> sissetulek 2021. aastal oli </a:t>
            </a:r>
            <a:r>
              <a:rPr lang="et-EE" sz="1200" b="0" i="0" kern="1200" dirty="0" smtClean="0">
                <a:solidFill>
                  <a:srgbClr val="000000"/>
                </a:solidFill>
                <a:effectLst/>
                <a:latin typeface="Times New Roman" panose="02020603050405020304" pitchFamily="18" charset="0"/>
                <a:ea typeface="+mn-ea"/>
                <a:cs typeface="+mn-cs"/>
              </a:rPr>
              <a:t>1 651,83 eurot, Tartumaal</a:t>
            </a:r>
            <a:r>
              <a:rPr lang="et-EE" sz="1200" b="0" i="0" kern="1200" baseline="0" dirty="0" smtClean="0">
                <a:solidFill>
                  <a:srgbClr val="000000"/>
                </a:solidFill>
                <a:effectLst/>
                <a:latin typeface="Times New Roman" panose="02020603050405020304" pitchFamily="18" charset="0"/>
                <a:ea typeface="+mn-ea"/>
                <a:cs typeface="+mn-cs"/>
              </a:rPr>
              <a:t> 1497,85. Seevastu Eesti keskmine oli 1475 eurot.</a:t>
            </a:r>
            <a:endParaRPr lang="et-EE" sz="1200" b="0" i="0" u="none" strike="noStrike" kern="1200" baseline="0" dirty="0" smtClean="0">
              <a:solidFill>
                <a:srgbClr val="000000"/>
              </a:solidFill>
              <a:latin typeface="Times New Roman" panose="02020603050405020304" pitchFamily="18" charset="0"/>
              <a:ea typeface="+mn-ea"/>
              <a:cs typeface="+mn-cs"/>
            </a:endParaRPr>
          </a:p>
        </p:txBody>
      </p:sp>
      <p:sp>
        <p:nvSpPr>
          <p:cNvPr id="4" name="Slide Number Placeholder 3"/>
          <p:cNvSpPr>
            <a:spLocks noGrp="1"/>
          </p:cNvSpPr>
          <p:nvPr>
            <p:ph type="sldNum" idx="10"/>
          </p:nvPr>
        </p:nvSpPr>
        <p:spPr/>
        <p:txBody>
          <a:bodyPr/>
          <a:lstStyle/>
          <a:p>
            <a:fld id="{9137B0FE-B827-43E6-9F1A-73A7AB4ED6CD}" type="slidenum">
              <a:rPr lang="et-EE" altLang="en-US" smtClean="0"/>
              <a:pPr/>
              <a:t>5</a:t>
            </a:fld>
            <a:endParaRPr lang="et-EE" altLang="en-US"/>
          </a:p>
        </p:txBody>
      </p:sp>
    </p:spTree>
    <p:extLst>
      <p:ext uri="{BB962C8B-B14F-4D97-AF65-F5344CB8AC3E}">
        <p14:creationId xmlns:p14="http://schemas.microsoft.com/office/powerpoint/2010/main" val="3571531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et-EE" sz="1200" kern="1200" dirty="0" smtClean="0">
              <a:solidFill>
                <a:srgbClr val="000000"/>
              </a:solidFill>
              <a:effectLst/>
              <a:latin typeface="Times New Roman" panose="02020603050405020304" pitchFamily="18" charset="0"/>
              <a:ea typeface="+mn-ea"/>
              <a:cs typeface="+mn-cs"/>
            </a:endParaRPr>
          </a:p>
          <a:p>
            <a:r>
              <a:rPr lang="et-EE" sz="1200" kern="1200" dirty="0" smtClean="0">
                <a:solidFill>
                  <a:srgbClr val="000000"/>
                </a:solidFill>
                <a:effectLst/>
                <a:latin typeface="Times New Roman" panose="02020603050405020304" pitchFamily="18" charset="0"/>
                <a:ea typeface="+mn-ea"/>
                <a:cs typeface="+mn-cs"/>
              </a:rPr>
              <a:t>Kuigi maapiirkonnas tegutsevatest ettevõtetest ligi kolmandik ehk 31% tegutseb primaarsektoris, moodustab primaarsektoris hõivatute osakaal ainult 8% kõigist hõivatutest maal. Veel aastal 2000 sai primaarsektoris tööd 21% hõivatutest ja kümnend varem ehk aastal 1990 isegi üle poole kõigist hõivatutest maal. </a:t>
            </a:r>
          </a:p>
          <a:p>
            <a:endParaRPr lang="et-EE" sz="1200" kern="1200" dirty="0" smtClean="0">
              <a:solidFill>
                <a:srgbClr val="000000"/>
              </a:solidFill>
              <a:effectLst/>
              <a:latin typeface="Times New Roman" panose="02020603050405020304" pitchFamily="18" charset="0"/>
              <a:ea typeface="+mn-ea"/>
              <a:cs typeface="+mn-cs"/>
            </a:endParaRPr>
          </a:p>
          <a:p>
            <a:r>
              <a:rPr lang="et-EE" sz="1200" kern="1200" dirty="0" smtClean="0">
                <a:solidFill>
                  <a:srgbClr val="000000"/>
                </a:solidFill>
                <a:effectLst/>
                <a:latin typeface="Times New Roman" panose="02020603050405020304" pitchFamily="18" charset="0"/>
                <a:ea typeface="+mn-ea"/>
                <a:cs typeface="+mn-cs"/>
              </a:rPr>
              <a:t>Sekundaarsektoris ehk tootmisega seotud ettevõtetes töötab praegu 31% hõivatutest ja see protsent on viimase kahekümne aasta jooksul püsinud pea muutumatuna.</a:t>
            </a:r>
          </a:p>
          <a:p>
            <a:endParaRPr lang="et-EE" sz="1200" kern="1200" dirty="0" smtClean="0">
              <a:solidFill>
                <a:srgbClr val="000000"/>
              </a:solidFill>
              <a:effectLst/>
              <a:latin typeface="Times New Roman" panose="02020603050405020304" pitchFamily="18" charset="0"/>
              <a:ea typeface="+mn-ea"/>
              <a:cs typeface="+mn-cs"/>
            </a:endParaRPr>
          </a:p>
          <a:p>
            <a:r>
              <a:rPr lang="et-EE" sz="1200" kern="1200" dirty="0" smtClean="0">
                <a:solidFill>
                  <a:srgbClr val="000000"/>
                </a:solidFill>
                <a:effectLst/>
                <a:latin typeface="Times New Roman" panose="02020603050405020304" pitchFamily="18" charset="0"/>
                <a:ea typeface="+mn-ea"/>
                <a:cs typeface="+mn-cs"/>
              </a:rPr>
              <a:t>Küll on aga jätkuvas kasvutrendis teenindussektoris hõivatute osakaal maapiirkonnas, mis on kasvanud viimase kolmekümne aastaga 26%-</a:t>
            </a:r>
            <a:r>
              <a:rPr lang="et-EE" sz="1200" kern="1200" dirty="0" err="1" smtClean="0">
                <a:solidFill>
                  <a:srgbClr val="000000"/>
                </a:solidFill>
                <a:effectLst/>
                <a:latin typeface="Times New Roman" panose="02020603050405020304" pitchFamily="18" charset="0"/>
                <a:ea typeface="+mn-ea"/>
                <a:cs typeface="+mn-cs"/>
              </a:rPr>
              <a:t>lt</a:t>
            </a:r>
            <a:r>
              <a:rPr lang="et-EE" sz="1200" kern="1200" dirty="0" smtClean="0">
                <a:solidFill>
                  <a:srgbClr val="000000"/>
                </a:solidFill>
                <a:effectLst/>
                <a:latin typeface="Times New Roman" panose="02020603050405020304" pitchFamily="18" charset="0"/>
                <a:ea typeface="+mn-ea"/>
                <a:cs typeface="+mn-cs"/>
              </a:rPr>
              <a:t> 61%-</a:t>
            </a:r>
            <a:r>
              <a:rPr lang="et-EE" sz="1200" kern="1200" dirty="0" err="1" smtClean="0">
                <a:solidFill>
                  <a:srgbClr val="000000"/>
                </a:solidFill>
                <a:effectLst/>
                <a:latin typeface="Times New Roman" panose="02020603050405020304" pitchFamily="18" charset="0"/>
                <a:ea typeface="+mn-ea"/>
                <a:cs typeface="+mn-cs"/>
              </a:rPr>
              <a:t>ni</a:t>
            </a:r>
            <a:r>
              <a:rPr lang="et-EE" sz="1200" kern="1200" dirty="0" smtClean="0">
                <a:solidFill>
                  <a:srgbClr val="000000"/>
                </a:solidFill>
                <a:effectLst/>
                <a:latin typeface="Times New Roman" panose="02020603050405020304" pitchFamily="18" charset="0"/>
                <a:ea typeface="+mn-ea"/>
                <a:cs typeface="+mn-cs"/>
              </a:rPr>
              <a:t>. </a:t>
            </a:r>
          </a:p>
          <a:p>
            <a:endParaRPr lang="et-EE" sz="1200" kern="1200" dirty="0" smtClean="0">
              <a:solidFill>
                <a:srgbClr val="000000"/>
              </a:solidFill>
              <a:effectLst/>
              <a:latin typeface="Times New Roman" panose="02020603050405020304" pitchFamily="18" charset="0"/>
              <a:ea typeface="+mn-ea"/>
              <a:cs typeface="+mn-cs"/>
            </a:endParaRPr>
          </a:p>
          <a:p>
            <a:r>
              <a:rPr lang="et-EE" sz="1200" kern="1200" dirty="0" smtClean="0">
                <a:solidFill>
                  <a:srgbClr val="000000"/>
                </a:solidFill>
                <a:effectLst/>
                <a:latin typeface="Times New Roman" panose="02020603050405020304" pitchFamily="18" charset="0"/>
                <a:ea typeface="+mn-ea"/>
                <a:cs typeface="+mn-cs"/>
              </a:rPr>
              <a:t>Kokku pakub maapiirkond tööd 24%-</a:t>
            </a:r>
            <a:r>
              <a:rPr lang="et-EE" sz="1200" kern="1200" dirty="0" err="1" smtClean="0">
                <a:solidFill>
                  <a:srgbClr val="000000"/>
                </a:solidFill>
                <a:effectLst/>
                <a:latin typeface="Times New Roman" panose="02020603050405020304" pitchFamily="18" charset="0"/>
                <a:ea typeface="+mn-ea"/>
                <a:cs typeface="+mn-cs"/>
              </a:rPr>
              <a:t>le</a:t>
            </a:r>
            <a:r>
              <a:rPr lang="et-EE" sz="1200" kern="1200" dirty="0" smtClean="0">
                <a:solidFill>
                  <a:srgbClr val="000000"/>
                </a:solidFill>
                <a:effectLst/>
                <a:latin typeface="Times New Roman" panose="02020603050405020304" pitchFamily="18" charset="0"/>
                <a:ea typeface="+mn-ea"/>
                <a:cs typeface="+mn-cs"/>
              </a:rPr>
              <a:t> koguhõives osalejale, so 162 000 inimesele, kellest 71% on maa- ja 29% linnapiirkonna elanikud.</a:t>
            </a:r>
            <a:endParaRPr lang="et-EE" sz="1200" kern="1200" dirty="0">
              <a:solidFill>
                <a:srgbClr val="000000"/>
              </a:solidFill>
              <a:effectLst/>
              <a:latin typeface="Times New Roman" panose="02020603050405020304" pitchFamily="18" charset="0"/>
              <a:ea typeface="+mn-ea"/>
              <a:cs typeface="+mn-cs"/>
            </a:endParaRPr>
          </a:p>
        </p:txBody>
      </p:sp>
      <p:sp>
        <p:nvSpPr>
          <p:cNvPr id="4" name="Slide Number Placeholder 3"/>
          <p:cNvSpPr>
            <a:spLocks noGrp="1"/>
          </p:cNvSpPr>
          <p:nvPr>
            <p:ph type="sldNum" idx="10"/>
          </p:nvPr>
        </p:nvSpPr>
        <p:spPr/>
        <p:txBody>
          <a:bodyPr/>
          <a:lstStyle/>
          <a:p>
            <a:fld id="{9137B0FE-B827-43E6-9F1A-73A7AB4ED6CD}" type="slidenum">
              <a:rPr lang="et-EE" altLang="en-US" smtClean="0"/>
              <a:pPr/>
              <a:t>6</a:t>
            </a:fld>
            <a:endParaRPr lang="et-EE" altLang="en-US"/>
          </a:p>
        </p:txBody>
      </p:sp>
    </p:spTree>
    <p:extLst>
      <p:ext uri="{BB962C8B-B14F-4D97-AF65-F5344CB8AC3E}">
        <p14:creationId xmlns:p14="http://schemas.microsoft.com/office/powerpoint/2010/main" val="2008222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baseline="0" dirty="0" smtClean="0"/>
              <a:t>Maapiirkonna elanike arv langes seevastu eelmisel aastal märgatavalt. Maalises asustuspiirkonnas elas 2022. aasta 1. jaanuari seisuga 395 158 inimest, mis on</a:t>
            </a:r>
          </a:p>
          <a:p>
            <a:r>
              <a:rPr lang="et-EE" baseline="0" dirty="0" smtClean="0"/>
              <a:t>8976 võrra vähem, kui aasta varem. Võrdluseks võib tuua, et Keilas elab 8421 elanikku. Märkimisväärse vähenemise üheks põhjuseks on metoodika muudatus*, mistõttu tuleb vähenemisse suhtuda reservatsiooniga.</a:t>
            </a:r>
          </a:p>
          <a:p>
            <a:r>
              <a:rPr lang="et-EE" baseline="0" dirty="0" smtClean="0"/>
              <a:t>Andmete erinevus ei pruugi peegeldada reaalset elanike arvu aastast muutust. Kõige suurem elanike vähenemine toimus suursaartel, vastavalt Saaremaal 1416 ning Hiiumaal 884 elaniku võrra. Maapiirkonna elanike arv kasvas ainult Harju- ja Raplamaal, vastavalt 1,7% ja 0,2%  seda eelkõige tänu linnalähedaste piirkondade elanike arvu kasvule.</a:t>
            </a:r>
          </a:p>
          <a:p>
            <a:endParaRPr lang="et-EE" baseline="0" dirty="0" smtClean="0"/>
          </a:p>
          <a:p>
            <a:endParaRPr lang="et-EE" baseline="0" dirty="0" smtClean="0"/>
          </a:p>
          <a:p>
            <a:r>
              <a:rPr lang="et-EE" sz="1200" b="0" i="0" u="none" strike="noStrike" kern="1200" baseline="0" dirty="0" smtClean="0">
                <a:solidFill>
                  <a:srgbClr val="000000"/>
                </a:solidFill>
                <a:latin typeface="Times New Roman" panose="02020603050405020304" pitchFamily="18" charset="0"/>
                <a:ea typeface="+mn-ea"/>
                <a:cs typeface="+mn-cs"/>
              </a:rPr>
              <a:t>Alates 2022. aastast on elukoht määratud registriandmete põhjal, kasutades paiknemisindeksi metoodikat. Paiknemisindeksi metoodika</a:t>
            </a:r>
          </a:p>
          <a:p>
            <a:r>
              <a:rPr lang="et-EE" sz="1200" b="0" i="0" u="none" strike="noStrike" kern="1200" baseline="0" dirty="0" smtClean="0">
                <a:solidFill>
                  <a:srgbClr val="000000"/>
                </a:solidFill>
                <a:latin typeface="Times New Roman" panose="02020603050405020304" pitchFamily="18" charset="0"/>
                <a:ea typeface="+mn-ea"/>
                <a:cs typeface="+mn-cs"/>
              </a:rPr>
              <a:t>kirjeldus - https://www.stat.ee/sites/default/files/2022-06/Registrip%C3%B5hise%20loenduse%20metoodika%20raport.pdf</a:t>
            </a:r>
            <a:endParaRPr lang="et-EE" baseline="0" dirty="0" smtClean="0"/>
          </a:p>
        </p:txBody>
      </p:sp>
      <p:sp>
        <p:nvSpPr>
          <p:cNvPr id="4" name="Slide Number Placeholder 3"/>
          <p:cNvSpPr>
            <a:spLocks noGrp="1"/>
          </p:cNvSpPr>
          <p:nvPr>
            <p:ph type="sldNum" idx="10"/>
          </p:nvPr>
        </p:nvSpPr>
        <p:spPr/>
        <p:txBody>
          <a:bodyPr/>
          <a:lstStyle/>
          <a:p>
            <a:fld id="{9137B0FE-B827-43E6-9F1A-73A7AB4ED6CD}" type="slidenum">
              <a:rPr lang="et-EE" altLang="en-US" smtClean="0"/>
              <a:pPr/>
              <a:t>8</a:t>
            </a:fld>
            <a:endParaRPr lang="et-EE" altLang="en-US"/>
          </a:p>
        </p:txBody>
      </p:sp>
    </p:spTree>
    <p:extLst>
      <p:ext uri="{BB962C8B-B14F-4D97-AF65-F5344CB8AC3E}">
        <p14:creationId xmlns:p14="http://schemas.microsoft.com/office/powerpoint/2010/main" val="2269314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baseline="0" dirty="0" smtClean="0"/>
          </a:p>
          <a:p>
            <a:r>
              <a:rPr lang="et-EE" sz="1200" dirty="0" smtClean="0">
                <a:latin typeface="Calibri" panose="020F0502020204030204" pitchFamily="34" charset="0"/>
                <a:cs typeface="Calibri" panose="020F0502020204030204" pitchFamily="34" charset="0"/>
              </a:rPr>
              <a:t>Eestis on 137 000 ettevõtet, neist maapiirkonnas 42 200 </a:t>
            </a:r>
          </a:p>
          <a:p>
            <a:endParaRPr lang="et-EE" sz="1200" dirty="0" smtClean="0">
              <a:latin typeface="Calibri" panose="020F0502020204030204" pitchFamily="34" charset="0"/>
              <a:cs typeface="Calibri" panose="020F0502020204030204" pitchFamily="34" charset="0"/>
            </a:endParaRPr>
          </a:p>
          <a:p>
            <a:r>
              <a:rPr lang="et-EE" sz="1200" dirty="0" smtClean="0">
                <a:latin typeface="Calibri" panose="020F0502020204030204" pitchFamily="34" charset="0"/>
                <a:cs typeface="Calibri" panose="020F0502020204030204" pitchFamily="34" charset="0"/>
              </a:rPr>
              <a:t>Mikroettevõtted moodustavad maapiirkonna ettevõtetest 95%</a:t>
            </a:r>
          </a:p>
          <a:p>
            <a:r>
              <a:rPr lang="et-EE" sz="1200" dirty="0" smtClean="0">
                <a:latin typeface="Calibri" panose="020F0502020204030204" pitchFamily="34" charset="0"/>
                <a:cs typeface="Calibri" panose="020F0502020204030204" pitchFamily="34" charset="0"/>
              </a:rPr>
              <a:t>10-50 töötajaga ettevõtteid on maapiirkonna ettevõtetest 4% </a:t>
            </a:r>
          </a:p>
          <a:p>
            <a:r>
              <a:rPr lang="et-EE" sz="1200" dirty="0" smtClean="0">
                <a:latin typeface="Calibri" panose="020F0502020204030204" pitchFamily="34" charset="0"/>
                <a:cs typeface="Calibri" panose="020F0502020204030204" pitchFamily="34" charset="0"/>
              </a:rPr>
              <a:t>Üle 50 töötajaga ettevõtteid vähem kui 1%</a:t>
            </a:r>
          </a:p>
          <a:p>
            <a:endParaRPr lang="et-EE" sz="1200" dirty="0" smtClean="0">
              <a:latin typeface="Calibri" panose="020F0502020204030204" pitchFamily="34" charset="0"/>
              <a:cs typeface="Calibri" panose="020F0502020204030204" pitchFamily="34" charset="0"/>
            </a:endParaRPr>
          </a:p>
          <a:p>
            <a:r>
              <a:rPr lang="et-EE" sz="1200" dirty="0" smtClean="0">
                <a:latin typeface="Calibri" panose="020F0502020204030204" pitchFamily="34" charset="0"/>
                <a:cs typeface="Calibri" panose="020F0502020204030204" pitchFamily="34" charset="0"/>
              </a:rPr>
              <a:t>Ettevõtete arv maal on kasvanud, kuid ainult mikroettevõtete osas </a:t>
            </a:r>
          </a:p>
          <a:p>
            <a:r>
              <a:rPr lang="et-EE" sz="1200" dirty="0" smtClean="0">
                <a:latin typeface="Calibri" panose="020F0502020204030204" pitchFamily="34" charset="0"/>
                <a:cs typeface="Calibri" panose="020F0502020204030204" pitchFamily="34" charset="0"/>
              </a:rPr>
              <a:t>10-50 töötajaga ettevõtete arv maapiirkonnas ei suurene </a:t>
            </a:r>
            <a:r>
              <a:rPr lang="et-EE" sz="1200" dirty="0" smtClean="0">
                <a:latin typeface="Calibri" panose="020F0502020204030204" pitchFamily="34" charset="0"/>
                <a:cs typeface="Calibri" panose="020F0502020204030204" pitchFamily="34" charset="0"/>
                <a:sym typeface="Wingdings" panose="05000000000000000000" pitchFamily="2" charset="2"/>
              </a:rPr>
              <a:t></a:t>
            </a:r>
            <a:endParaRPr lang="et-EE" sz="1200" dirty="0" smtClean="0">
              <a:latin typeface="Calibri" panose="020F0502020204030204" pitchFamily="34" charset="0"/>
              <a:cs typeface="Calibri" panose="020F0502020204030204" pitchFamily="34" charset="0"/>
            </a:endParaRPr>
          </a:p>
          <a:p>
            <a:endParaRPr lang="et-EE" baseline="0" dirty="0" smtClean="0"/>
          </a:p>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9</a:t>
            </a:fld>
            <a:endParaRPr lang="et-EE" altLang="en-US"/>
          </a:p>
        </p:txBody>
      </p:sp>
    </p:spTree>
    <p:extLst>
      <p:ext uri="{BB962C8B-B14F-4D97-AF65-F5344CB8AC3E}">
        <p14:creationId xmlns:p14="http://schemas.microsoft.com/office/powerpoint/2010/main" val="4055778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Kuigi</a:t>
            </a:r>
            <a:r>
              <a:rPr lang="et-EE" baseline="0" dirty="0" smtClean="0"/>
              <a:t> kõige rohkem (27%) on äriregistri andmetel maal põllumajanduse, metsanduse ja kalandusega tegelevaid ettevõtteid, </a:t>
            </a:r>
          </a:p>
          <a:p>
            <a:r>
              <a:rPr lang="et-EE" baseline="0" dirty="0" smtClean="0"/>
              <a:t>siis täna ainult 8% hõivatutest maal saavad selles valdkonnas tööd. 31% on hõivatud tootmises ja 61% teenindussektoris.</a:t>
            </a:r>
          </a:p>
          <a:p>
            <a:endParaRPr lang="et-EE" dirty="0" smtClean="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t-EE" dirty="0" smtClean="0"/>
              <a:t>Kolmandik</a:t>
            </a:r>
            <a:r>
              <a:rPr lang="et-EE" baseline="0" dirty="0" smtClean="0"/>
              <a:t> eestimaalastest elab maal. Üha vähem meist on tööl põllumajanduses.</a:t>
            </a:r>
          </a:p>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10</a:t>
            </a:fld>
            <a:endParaRPr lang="et-EE" altLang="en-US"/>
          </a:p>
        </p:txBody>
      </p:sp>
    </p:spTree>
    <p:extLst>
      <p:ext uri="{BB962C8B-B14F-4D97-AF65-F5344CB8AC3E}">
        <p14:creationId xmlns:p14="http://schemas.microsoft.com/office/powerpoint/2010/main" val="3610449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Maapiirkonna elanike osakaalu juures mängib</a:t>
            </a:r>
            <a:r>
              <a:rPr lang="et-EE" baseline="0" dirty="0" smtClean="0"/>
              <a:t> olulist rolli ka riigi suurus ning elanike asustustihedus. Näiteks Soomes elab 14% rahvastikust maapiirkonnas, samas on Soome põhjaosa ka väga hõredalt asustatud. Samas Austrias elab koguni 41% rahvastikust maapiirkonnas. EL kõige väiksema osakaaluga on Belgia (1,8%), Malta (5%), Island (6%) ja Holland (7%)</a:t>
            </a:r>
            <a:endParaRPr lang="et-EE" dirty="0" smtClean="0"/>
          </a:p>
          <a:p>
            <a:endParaRPr lang="et-EE" dirty="0" smtClean="0"/>
          </a:p>
          <a:p>
            <a:r>
              <a:rPr lang="et-EE" dirty="0" smtClean="0"/>
              <a:t>Aastatel 2019–2050 prognoositakse linnaelanike koguarvu suurenemist 15 ELi liikmesriigis, ulatudes +2,3%-st Horvaatias kuni +35,4%-</a:t>
            </a:r>
            <a:r>
              <a:rPr lang="et-EE" dirty="0" err="1" smtClean="0"/>
              <a:t>ni</a:t>
            </a:r>
            <a:r>
              <a:rPr lang="et-EE" dirty="0" smtClean="0"/>
              <a:t> Maltal. Koos Maltaga prognoositakse ka Iirimaal ja Rootsis oma linnaelanikkonna üle 20% kasvu (vastavalt +29,2% ja +25,1%).</a:t>
            </a:r>
          </a:p>
          <a:p>
            <a:endParaRPr lang="et-EE" dirty="0" smtClean="0"/>
          </a:p>
          <a:p>
            <a:r>
              <a:rPr lang="et-EE" dirty="0" smtClean="0"/>
              <a:t>Prognooside kohaselt kasvab kogu maarahvastik samal perioodil vaid neljas ELi liikmesriigis: Iirimaal (+24,5%), Rootsis (+10,9%), Taanis (+1,2%) ja Belgias (+1,0%). Skaala teises otsas on prognooside kohaselt 20 liikmesriigi maapiirkondade elanike arvu vähenemine vahemikus –43,5% Leedus kuni –0,6% Austrias. Olulist, enam kui 20% suurust kahanemist prognoositakse ka Läti maarahvastiku (-37,6%), aga ka Bulgaaria (-26,8%), Rumeenia (-25,0%) ja Horvaatia (-23,3%) maapiirkondade elanike hulgas. Vahepiirkondadest prognoositakse rahvaarvu vähenemist 17 EL liikmesriigis ja suurenemist kaheksas, kusjuures suurimad rahvaarvu muutused prognoositakse Iirimaal ja Eestis (vastavalt +30,6% ja -41,7%).</a:t>
            </a:r>
          </a:p>
          <a:p>
            <a:endParaRPr lang="et-EE" dirty="0" smtClean="0"/>
          </a:p>
          <a:p>
            <a:r>
              <a:rPr lang="et-EE" dirty="0" smtClean="0"/>
              <a:t>https://ec.europa.eu/eurostat/web/products-eurostat-news/-/ddn-20210520-1</a:t>
            </a:r>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11</a:t>
            </a:fld>
            <a:endParaRPr lang="et-EE" altLang="en-US"/>
          </a:p>
        </p:txBody>
      </p:sp>
    </p:spTree>
    <p:extLst>
      <p:ext uri="{BB962C8B-B14F-4D97-AF65-F5344CB8AC3E}">
        <p14:creationId xmlns:p14="http://schemas.microsoft.com/office/powerpoint/2010/main" val="1788266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t-EE" sz="1200" kern="1200" dirty="0" smtClean="0">
                <a:solidFill>
                  <a:srgbClr val="000000"/>
                </a:solidFill>
                <a:effectLst/>
                <a:latin typeface="Times New Roman" panose="02020603050405020304" pitchFamily="18" charset="0"/>
                <a:ea typeface="+mn-ea"/>
                <a:cs typeface="+mn-cs"/>
              </a:rPr>
              <a:t>Põllumajanduse, metsamajanduse ja kalapüügiga tegelevate ettevõtete kõrval on maapiirkonnas 11% ettevõtjatest seotud kinnisvaraalase tegevusega, 10% kaubandusega ning 10% ehitustegevusega. </a:t>
            </a:r>
            <a:r>
              <a:rPr lang="et-EE" sz="1200" b="1" kern="1200" dirty="0" smtClean="0">
                <a:solidFill>
                  <a:srgbClr val="000000"/>
                </a:solidFill>
                <a:effectLst/>
                <a:latin typeface="Times New Roman" panose="02020603050405020304" pitchFamily="18" charset="0"/>
                <a:ea typeface="+mn-ea"/>
                <a:cs typeface="+mn-cs"/>
              </a:rPr>
              <a:t>Samas suurimat käivet deklareerib töötlev tööstus, kus tegutseb 6% maapiirkondade ettevõtetest.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et-EE" sz="1200" kern="1200" dirty="0" smtClean="0">
              <a:solidFill>
                <a:srgbClr val="000000"/>
              </a:solidFill>
              <a:effectLst/>
              <a:latin typeface="Times New Roman" panose="02020603050405020304" pitchFamily="18" charset="0"/>
              <a:ea typeface="+mn-ea"/>
              <a:cs typeface="+mn-cs"/>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t-EE" sz="1200" kern="1200" dirty="0" smtClean="0">
                <a:solidFill>
                  <a:srgbClr val="000000"/>
                </a:solidFill>
                <a:effectLst/>
                <a:latin typeface="Times New Roman" panose="02020603050405020304" pitchFamily="18" charset="0"/>
                <a:ea typeface="+mn-ea"/>
                <a:cs typeface="+mn-cs"/>
              </a:rPr>
              <a:t>Primaarsektoris hõivatute osakaal moodustab ainult </a:t>
            </a:r>
            <a:r>
              <a:rPr lang="et-EE" sz="1200" b="1" kern="1200" dirty="0" smtClean="0">
                <a:solidFill>
                  <a:srgbClr val="000000"/>
                </a:solidFill>
                <a:effectLst/>
                <a:latin typeface="Times New Roman" panose="02020603050405020304" pitchFamily="18" charset="0"/>
                <a:ea typeface="+mn-ea"/>
                <a:cs typeface="+mn-cs"/>
              </a:rPr>
              <a:t>8% </a:t>
            </a:r>
            <a:r>
              <a:rPr lang="et-EE" sz="1200" kern="1200" dirty="0" smtClean="0">
                <a:solidFill>
                  <a:srgbClr val="000000"/>
                </a:solidFill>
                <a:effectLst/>
                <a:latin typeface="Times New Roman" panose="02020603050405020304" pitchFamily="18" charset="0"/>
                <a:ea typeface="+mn-ea"/>
                <a:cs typeface="+mn-cs"/>
              </a:rPr>
              <a:t>kõigist hõivatutest maal ning hõivatute arv primaarsektoris </a:t>
            </a:r>
            <a:r>
              <a:rPr lang="et-EE" sz="1200" b="1" kern="1200" dirty="0" smtClean="0">
                <a:solidFill>
                  <a:srgbClr val="000000"/>
                </a:solidFill>
                <a:effectLst/>
                <a:latin typeface="Times New Roman" panose="02020603050405020304" pitchFamily="18" charset="0"/>
                <a:ea typeface="+mn-ea"/>
                <a:cs typeface="+mn-cs"/>
              </a:rPr>
              <a:t>väheneb </a:t>
            </a:r>
            <a:r>
              <a:rPr lang="et-EE" sz="1200" kern="1200" dirty="0" smtClean="0">
                <a:solidFill>
                  <a:srgbClr val="000000"/>
                </a:solidFill>
                <a:effectLst/>
                <a:latin typeface="Times New Roman" panose="02020603050405020304" pitchFamily="18" charset="0"/>
                <a:ea typeface="+mn-ea"/>
                <a:cs typeface="+mn-cs"/>
              </a:rPr>
              <a:t>iga aastaga. Kui aastal 2000 sai primaarsektoris tööd 21% hõivatutest, siis 2022. aastaks oli hõivatute arv langenud alla 14 000. </a:t>
            </a:r>
            <a:r>
              <a:rPr lang="et-EE" sz="1200" b="1" kern="1200" dirty="0" smtClean="0">
                <a:solidFill>
                  <a:srgbClr val="000000"/>
                </a:solidFill>
                <a:effectLst/>
                <a:latin typeface="Times New Roman" panose="02020603050405020304" pitchFamily="18" charset="0"/>
                <a:ea typeface="+mn-ea"/>
                <a:cs typeface="+mn-cs"/>
              </a:rPr>
              <a:t>Sekundaarsektoris ehk töötlemisega seotud ettevõtetes töötas 34% hõivatutest</a:t>
            </a:r>
            <a:r>
              <a:rPr lang="et-EE" sz="1200" kern="1200" dirty="0" smtClean="0">
                <a:solidFill>
                  <a:srgbClr val="000000"/>
                </a:solidFill>
                <a:effectLst/>
                <a:latin typeface="Times New Roman" panose="02020603050405020304" pitchFamily="18" charset="0"/>
                <a:ea typeface="+mn-ea"/>
                <a:cs typeface="+mn-cs"/>
              </a:rPr>
              <a:t> ja see protsent on viimase kahekümne aastal olnud stabiilne. Küll on aga </a:t>
            </a:r>
            <a:r>
              <a:rPr lang="et-EE" sz="1200" b="1" kern="1200" dirty="0" smtClean="0">
                <a:solidFill>
                  <a:srgbClr val="000000"/>
                </a:solidFill>
                <a:effectLst/>
                <a:latin typeface="Times New Roman" panose="02020603050405020304" pitchFamily="18" charset="0"/>
                <a:ea typeface="+mn-ea"/>
                <a:cs typeface="+mn-cs"/>
              </a:rPr>
              <a:t>jätkuvas kasvutrendis teenindussektoris hõivatute osakaal </a:t>
            </a:r>
            <a:r>
              <a:rPr lang="et-EE" sz="1200" kern="1200" dirty="0" smtClean="0">
                <a:solidFill>
                  <a:srgbClr val="000000"/>
                </a:solidFill>
                <a:effectLst/>
                <a:latin typeface="Times New Roman" panose="02020603050405020304" pitchFamily="18" charset="0"/>
                <a:ea typeface="+mn-ea"/>
                <a:cs typeface="+mn-cs"/>
              </a:rPr>
              <a:t>maapiirkonnas, mis on kasvanud viimase kolmekümne aastaga üle kahe korra, olles 2022. aastal </a:t>
            </a:r>
            <a:r>
              <a:rPr lang="et-EE" sz="1200" b="1" kern="1200" dirty="0" smtClean="0">
                <a:solidFill>
                  <a:srgbClr val="000000"/>
                </a:solidFill>
                <a:effectLst/>
                <a:latin typeface="Times New Roman" panose="02020603050405020304" pitchFamily="18" charset="0"/>
                <a:ea typeface="+mn-ea"/>
                <a:cs typeface="+mn-cs"/>
              </a:rPr>
              <a:t>58%.</a:t>
            </a:r>
          </a:p>
          <a:p>
            <a:endParaRPr lang="et-EE" dirty="0" smtClean="0"/>
          </a:p>
          <a:p>
            <a:r>
              <a:rPr lang="et-EE" b="1" dirty="0" smtClean="0"/>
              <a:t>Teenindus on kõige suurema osakaaluga</a:t>
            </a:r>
            <a:r>
              <a:rPr lang="et-EE" b="1" baseline="0" dirty="0" smtClean="0"/>
              <a:t> ettevõtete arvus.</a:t>
            </a:r>
            <a:endParaRPr lang="et-EE" b="1"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12</a:t>
            </a:fld>
            <a:endParaRPr lang="et-EE" altLang="en-US"/>
          </a:p>
        </p:txBody>
      </p:sp>
    </p:spTree>
    <p:extLst>
      <p:ext uri="{BB962C8B-B14F-4D97-AF65-F5344CB8AC3E}">
        <p14:creationId xmlns:p14="http://schemas.microsoft.com/office/powerpoint/2010/main" val="1392290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3lõvi_E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68000" y="2375991"/>
            <a:ext cx="9433597" cy="1705175"/>
          </a:xfrm>
          <a:prstGeom prst="rect">
            <a:avLst/>
          </a:prstGeom>
        </p:spPr>
        <p:txBody>
          <a:bodyPr tIns="86400" anchor="ctr" anchorCtr="0"/>
          <a:lstStyle>
            <a:lvl1pPr algn="l">
              <a:defRPr sz="5700"/>
            </a:lvl1pPr>
          </a:lstStyle>
          <a:p>
            <a:r>
              <a:rPr lang="en-US" dirty="0" err="1" smtClean="0"/>
              <a:t>Esitlusslaidide</a:t>
            </a:r>
            <a:r>
              <a:rPr lang="en-US" dirty="0" smtClean="0"/>
              <a:t> </a:t>
            </a:r>
            <a:r>
              <a:rPr lang="et-EE" dirty="0" smtClean="0"/>
              <a:t>pealkiri</a:t>
            </a:r>
            <a:endParaRPr lang="en-US" dirty="0"/>
          </a:p>
        </p:txBody>
      </p:sp>
      <p:sp>
        <p:nvSpPr>
          <p:cNvPr id="3" name="Subtitle 2"/>
          <p:cNvSpPr>
            <a:spLocks noGrp="1"/>
          </p:cNvSpPr>
          <p:nvPr>
            <p:ph type="subTitle" idx="1" hasCustomPrompt="1"/>
          </p:nvPr>
        </p:nvSpPr>
        <p:spPr>
          <a:xfrm>
            <a:off x="1368000" y="4392215"/>
            <a:ext cx="9433597" cy="1800200"/>
          </a:xfrm>
          <a:prstGeom prst="rect">
            <a:avLst/>
          </a:prstGeom>
        </p:spPr>
        <p:txBody>
          <a:bodyPr/>
          <a:lstStyle>
            <a:lvl1pPr marL="0" indent="0" algn="l">
              <a:spcAft>
                <a:spcPts val="0"/>
              </a:spcAft>
              <a:buNone/>
              <a:defRPr sz="26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15.06.2017</a:t>
            </a:r>
            <a:endParaRPr lang="en-US" dirty="0"/>
          </a:p>
        </p:txBody>
      </p:sp>
      <p:pic>
        <p:nvPicPr>
          <p:cNvPr id="6" name="Picture 5" descr="maaeluministeerium_3lovi_est_rgb.png"/>
          <p:cNvPicPr>
            <a:picLocks noChangeAspect="1"/>
          </p:cNvPicPr>
          <p:nvPr userDrawn="1"/>
        </p:nvPicPr>
        <p:blipFill>
          <a:blip r:embed="rId2" cstate="print"/>
          <a:stretch>
            <a:fillRect/>
          </a:stretch>
        </p:blipFill>
        <p:spPr>
          <a:xfrm>
            <a:off x="432000" y="216000"/>
            <a:ext cx="3465001" cy="1386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7984" y="300346"/>
            <a:ext cx="3958834" cy="1173999"/>
          </a:xfrm>
          <a:prstGeom prst="rect">
            <a:avLst/>
          </a:prstGeom>
        </p:spPr>
      </p:pic>
    </p:spTree>
    <p:extLst>
      <p:ext uri="{BB962C8B-B14F-4D97-AF65-F5344CB8AC3E}">
        <p14:creationId xmlns:p14="http://schemas.microsoft.com/office/powerpoint/2010/main" val="426755962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771" userDrawn="1">
          <p15:clr>
            <a:srgbClr val="FBAE40"/>
          </p15:clr>
        </p15:guide>
        <p15:guide id="2" pos="68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ahepealkirja slai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2592015"/>
            <a:ext cx="10369550" cy="1081087"/>
          </a:xfrm>
          <a:prstGeom prst="rect">
            <a:avLst/>
          </a:prstGeom>
        </p:spPr>
        <p:txBody>
          <a:bodyPr/>
          <a:lstStyle>
            <a:lvl1pPr>
              <a:defRPr>
                <a:solidFill>
                  <a:schemeClr val="tx1"/>
                </a:solidFill>
              </a:defRPr>
            </a:lvl1pPr>
          </a:lstStyle>
          <a:p>
            <a:r>
              <a:rPr lang="et-EE" dirty="0" smtClean="0"/>
              <a:t>Vahepealkiri</a:t>
            </a:r>
            <a:endParaRPr lang="et-EE"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ahepealkirja slaid">
    <p:spTree>
      <p:nvGrpSpPr>
        <p:cNvPr id="1" name=""/>
        <p:cNvGrpSpPr/>
        <p:nvPr/>
      </p:nvGrpSpPr>
      <p:grpSpPr>
        <a:xfrm>
          <a:off x="0" y="0"/>
          <a:ext cx="0" cy="0"/>
          <a:chOff x="0" y="0"/>
          <a:chExt cx="0" cy="0"/>
        </a:xfrm>
      </p:grpSpPr>
      <p:sp>
        <p:nvSpPr>
          <p:cNvPr id="3" name="Rectangle 2"/>
          <p:cNvSpPr/>
          <p:nvPr userDrawn="1"/>
        </p:nvSpPr>
        <p:spPr bwMode="auto">
          <a:xfrm>
            <a:off x="0" y="0"/>
            <a:ext cx="11522075" cy="6480175"/>
          </a:xfrm>
          <a:prstGeom prst="rect">
            <a:avLst/>
          </a:prstGeom>
          <a:blipFill>
            <a:blip r:embed="rId2" cstate="print">
              <a:duotone>
                <a:schemeClr val="accent1">
                  <a:shade val="45000"/>
                  <a:satMod val="135000"/>
                </a:schemeClr>
                <a:prstClr val="white"/>
              </a:duotone>
            </a:blip>
            <a:tile tx="0" ty="0" sx="100000" sy="100000" flip="none" algn="tl"/>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2" name="Title 1"/>
          <p:cNvSpPr>
            <a:spLocks noGrp="1"/>
          </p:cNvSpPr>
          <p:nvPr>
            <p:ph type="title" hasCustomPrompt="1"/>
          </p:nvPr>
        </p:nvSpPr>
        <p:spPr>
          <a:xfrm>
            <a:off x="576263" y="2592015"/>
            <a:ext cx="10369550" cy="1081087"/>
          </a:xfrm>
          <a:prstGeom prst="rect">
            <a:avLst/>
          </a:prstGeom>
        </p:spPr>
        <p:txBody>
          <a:bodyPr/>
          <a:lstStyle>
            <a:lvl1pPr>
              <a:defRPr>
                <a:solidFill>
                  <a:schemeClr val="bg1"/>
                </a:solidFill>
              </a:defRPr>
            </a:lvl1pPr>
          </a:lstStyle>
          <a:p>
            <a:r>
              <a:rPr lang="et-EE" dirty="0" smtClean="0"/>
              <a:t>Vahepealkiri</a:t>
            </a:r>
            <a:endParaRPr lang="et-EE" dirty="0"/>
          </a:p>
        </p:txBody>
      </p:sp>
    </p:spTree>
    <p:extLst>
      <p:ext uri="{BB962C8B-B14F-4D97-AF65-F5344CB8AC3E}">
        <p14:creationId xmlns:p14="http://schemas.microsoft.com/office/powerpoint/2010/main" val="64660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meslaid">
    <p:bg>
      <p:bgPr>
        <a:solidFill>
          <a:schemeClr val="tx1">
            <a:lumMod val="85000"/>
            <a:lumOff val="15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End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368000" y="2751086"/>
            <a:ext cx="9218133" cy="921049"/>
          </a:xfrm>
          <a:prstGeom prst="rect">
            <a:avLst/>
          </a:prstGeom>
        </p:spPr>
        <p:txBody>
          <a:bodyPr tIns="86400" anchor="ctr" anchorCtr="0"/>
          <a:lstStyle>
            <a:lvl1pPr algn="l">
              <a:defRPr sz="5700"/>
            </a:lvl1pPr>
          </a:lstStyle>
          <a:p>
            <a:r>
              <a:rPr lang="et-EE" dirty="0" smtClean="0"/>
              <a:t>Aitäh!</a:t>
            </a:r>
            <a:endParaRPr lang="en-US" dirty="0"/>
          </a:p>
        </p:txBody>
      </p:sp>
      <p:sp>
        <p:nvSpPr>
          <p:cNvPr id="8" name="Subtitle 2"/>
          <p:cNvSpPr>
            <a:spLocks noGrp="1"/>
          </p:cNvSpPr>
          <p:nvPr>
            <p:ph type="subTitle" idx="1" hasCustomPrompt="1"/>
          </p:nvPr>
        </p:nvSpPr>
        <p:spPr>
          <a:xfrm>
            <a:off x="1368000" y="4536231"/>
            <a:ext cx="9218133" cy="1636968"/>
          </a:xfrm>
          <a:prstGeom prst="rect">
            <a:avLst/>
          </a:prstGeom>
        </p:spPr>
        <p:txBody>
          <a:bodyPr/>
          <a:lstStyle>
            <a:lvl1pPr marL="0" indent="0" algn="l">
              <a:spcAft>
                <a:spcPts val="0"/>
              </a:spcAft>
              <a:buNone/>
              <a:defRPr sz="2600" b="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smtClean="0"/>
              <a:t>eesnimi.perenimi@amet.ee</a:t>
            </a:r>
          </a:p>
          <a:p>
            <a:r>
              <a:rPr lang="et-EE" dirty="0" smtClean="0"/>
              <a:t>telefon, </a:t>
            </a:r>
            <a:r>
              <a:rPr lang="et-EE" dirty="0" err="1" smtClean="0"/>
              <a:t>skype</a:t>
            </a:r>
            <a:r>
              <a:rPr lang="et-EE" dirty="0" smtClean="0"/>
              <a:t> vms</a:t>
            </a:r>
          </a:p>
          <a:p>
            <a:endParaRPr lang="et-EE" dirty="0" smtClean="0"/>
          </a:p>
        </p:txBody>
      </p:sp>
      <p:pic>
        <p:nvPicPr>
          <p:cNvPr id="6" name="Picture 5" descr="maaeluministeerium_3lovi_est_rgb.png"/>
          <p:cNvPicPr>
            <a:picLocks noChangeAspect="1"/>
          </p:cNvPicPr>
          <p:nvPr userDrawn="1"/>
        </p:nvPicPr>
        <p:blipFill>
          <a:blip r:embed="rId2" cstate="print"/>
          <a:stretch>
            <a:fillRect/>
          </a:stretch>
        </p:blipFill>
        <p:spPr>
          <a:xfrm>
            <a:off x="432000" y="216000"/>
            <a:ext cx="3465001" cy="1386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7984" y="300346"/>
            <a:ext cx="3958834" cy="1173999"/>
          </a:xfrm>
          <a:prstGeom prst="rect">
            <a:avLst/>
          </a:prstGeom>
        </p:spPr>
      </p:pic>
    </p:spTree>
    <p:extLst>
      <p:ext uri="{BB962C8B-B14F-4D97-AF65-F5344CB8AC3E}">
        <p14:creationId xmlns:p14="http://schemas.microsoft.com/office/powerpoint/2010/main" val="26190034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_3lõvi_EST">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1368000" y="2751086"/>
            <a:ext cx="9218133" cy="921049"/>
          </a:xfrm>
          <a:prstGeom prst="rect">
            <a:avLst/>
          </a:prstGeom>
        </p:spPr>
        <p:txBody>
          <a:bodyPr tIns="86400" anchor="ctr" anchorCtr="0"/>
          <a:lstStyle>
            <a:lvl1pPr algn="l">
              <a:defRPr sz="5700"/>
            </a:lvl1pPr>
          </a:lstStyle>
          <a:p>
            <a:r>
              <a:rPr lang="et-EE" dirty="0" err="1" smtClean="0"/>
              <a:t>Thank</a:t>
            </a:r>
            <a:r>
              <a:rPr lang="et-EE" dirty="0" smtClean="0"/>
              <a:t> </a:t>
            </a:r>
            <a:r>
              <a:rPr lang="et-EE" dirty="0" err="1" smtClean="0"/>
              <a:t>You</a:t>
            </a:r>
            <a:r>
              <a:rPr lang="et-EE" dirty="0" smtClean="0"/>
              <a:t>!</a:t>
            </a:r>
            <a:endParaRPr lang="en-US" dirty="0"/>
          </a:p>
        </p:txBody>
      </p:sp>
      <p:sp>
        <p:nvSpPr>
          <p:cNvPr id="13" name="Subtitle 2"/>
          <p:cNvSpPr>
            <a:spLocks noGrp="1"/>
          </p:cNvSpPr>
          <p:nvPr>
            <p:ph type="subTitle" idx="1" hasCustomPrompt="1"/>
          </p:nvPr>
        </p:nvSpPr>
        <p:spPr>
          <a:xfrm>
            <a:off x="1368000" y="4536231"/>
            <a:ext cx="9218133" cy="1636968"/>
          </a:xfrm>
          <a:prstGeom prst="rect">
            <a:avLst/>
          </a:prstGeom>
        </p:spPr>
        <p:txBody>
          <a:bodyPr/>
          <a:lstStyle>
            <a:lvl1pPr marL="0" indent="0" algn="l">
              <a:spcAft>
                <a:spcPts val="0"/>
              </a:spcAft>
              <a:buNone/>
              <a:defRPr sz="2600" b="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err="1" smtClean="0"/>
              <a:t>Forename</a:t>
            </a:r>
            <a:r>
              <a:rPr lang="et-EE" dirty="0" smtClean="0"/>
              <a:t> </a:t>
            </a:r>
            <a:r>
              <a:rPr lang="et-EE" dirty="0" err="1" smtClean="0"/>
              <a:t>Surname</a:t>
            </a:r>
            <a:endParaRPr lang="et-EE" dirty="0" smtClean="0"/>
          </a:p>
          <a:p>
            <a:r>
              <a:rPr lang="et-EE" dirty="0" err="1" smtClean="0"/>
              <a:t>Forname.Surname@institution.ee</a:t>
            </a:r>
            <a:endParaRPr lang="et-EE" dirty="0" smtClean="0"/>
          </a:p>
          <a:p>
            <a:r>
              <a:rPr lang="et-EE" dirty="0" err="1" smtClean="0"/>
              <a:t>Phone</a:t>
            </a:r>
            <a:r>
              <a:rPr lang="et-EE" dirty="0" smtClean="0"/>
              <a:t>, </a:t>
            </a:r>
            <a:r>
              <a:rPr lang="et-EE" dirty="0" err="1" smtClean="0"/>
              <a:t>Skype</a:t>
            </a:r>
            <a:r>
              <a:rPr lang="et-EE" dirty="0" smtClean="0"/>
              <a:t>, </a:t>
            </a:r>
            <a:r>
              <a:rPr lang="et-EE" dirty="0" err="1" smtClean="0"/>
              <a:t>Facebook</a:t>
            </a:r>
            <a:r>
              <a:rPr lang="et-EE" dirty="0" smtClean="0"/>
              <a:t> </a:t>
            </a:r>
            <a:r>
              <a:rPr lang="et-EE" dirty="0" err="1" smtClean="0"/>
              <a:t>etc</a:t>
            </a:r>
            <a:r>
              <a:rPr lang="et-EE" dirty="0" smtClean="0"/>
              <a:t>.</a:t>
            </a:r>
          </a:p>
          <a:p>
            <a:endParaRPr lang="et-EE" dirty="0" smtClean="0"/>
          </a:p>
        </p:txBody>
      </p:sp>
      <p:pic>
        <p:nvPicPr>
          <p:cNvPr id="7" name="Picture 6" descr="maaeluministeerium_3lovi_eng_rgb.png"/>
          <p:cNvPicPr>
            <a:picLocks noChangeAspect="1"/>
          </p:cNvPicPr>
          <p:nvPr userDrawn="1"/>
        </p:nvPicPr>
        <p:blipFill>
          <a:blip r:embed="rId2" cstate="print"/>
          <a:stretch>
            <a:fillRect/>
          </a:stretch>
        </p:blipFill>
        <p:spPr>
          <a:xfrm>
            <a:off x="432000" y="216000"/>
            <a:ext cx="3465001" cy="1386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7181" y="300346"/>
            <a:ext cx="3960440" cy="1173999"/>
          </a:xfrm>
          <a:prstGeom prst="rect">
            <a:avLst/>
          </a:prstGeom>
        </p:spPr>
      </p:pic>
    </p:spTree>
    <p:extLst>
      <p:ext uri="{BB962C8B-B14F-4D97-AF65-F5344CB8AC3E}">
        <p14:creationId xmlns:p14="http://schemas.microsoft.com/office/powerpoint/2010/main" val="261900342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_riigivapp_EST">
    <p:spTree>
      <p:nvGrpSpPr>
        <p:cNvPr id="1" name=""/>
        <p:cNvGrpSpPr/>
        <p:nvPr/>
      </p:nvGrpSpPr>
      <p:grpSpPr>
        <a:xfrm>
          <a:off x="0" y="0"/>
          <a:ext cx="0" cy="0"/>
          <a:chOff x="0" y="0"/>
          <a:chExt cx="0" cy="0"/>
        </a:xfrm>
      </p:grpSpPr>
      <p:sp>
        <p:nvSpPr>
          <p:cNvPr id="4" name="Rectangle 3"/>
          <p:cNvSpPr/>
          <p:nvPr userDrawn="1"/>
        </p:nvSpPr>
        <p:spPr bwMode="auto">
          <a:xfrm>
            <a:off x="0" y="1705685"/>
            <a:ext cx="11522075" cy="4774490"/>
          </a:xfrm>
          <a:prstGeom prst="rect">
            <a:avLst/>
          </a:prstGeom>
          <a:blipFill dpi="0" rotWithShape="1">
            <a:blip r:embed="rId2" cstate="print">
              <a:duotone>
                <a:schemeClr val="accent5">
                  <a:shade val="45000"/>
                  <a:satMod val="135000"/>
                </a:schemeClr>
                <a:prstClr val="white"/>
              </a:duotone>
            </a:blip>
            <a:srcRect/>
            <a:tile tx="0" ty="0" sx="100000" sy="100000" flip="none" algn="tl"/>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7" name="Rectangle 6"/>
          <p:cNvSpPr/>
          <p:nvPr userDrawn="1"/>
        </p:nvSpPr>
        <p:spPr bwMode="auto">
          <a:xfrm>
            <a:off x="0" y="1705685"/>
            <a:ext cx="11522075" cy="4774490"/>
          </a:xfrm>
          <a:prstGeom prst="rect">
            <a:avLst/>
          </a:prstGeom>
          <a:blipFill>
            <a:blip r:embed="rId3" cstate="print">
              <a:duotone>
                <a:schemeClr val="accent1">
                  <a:shade val="45000"/>
                  <a:satMod val="135000"/>
                </a:schemeClr>
                <a:prstClr val="white"/>
              </a:duotone>
            </a:blip>
            <a:tile tx="0" ty="0" sx="100000" sy="100000" flip="none" algn="tl"/>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8" name="Title 1"/>
          <p:cNvSpPr>
            <a:spLocks noGrp="1"/>
          </p:cNvSpPr>
          <p:nvPr>
            <p:ph type="ctrTitle" hasCustomPrompt="1"/>
          </p:nvPr>
        </p:nvSpPr>
        <p:spPr>
          <a:xfrm>
            <a:off x="1368000" y="2751086"/>
            <a:ext cx="9218133" cy="921049"/>
          </a:xfrm>
          <a:prstGeom prst="rect">
            <a:avLst/>
          </a:prstGeom>
        </p:spPr>
        <p:txBody>
          <a:bodyPr tIns="86400" anchor="ctr" anchorCtr="0"/>
          <a:lstStyle>
            <a:lvl1pPr algn="l">
              <a:defRPr sz="5700">
                <a:solidFill>
                  <a:schemeClr val="bg1"/>
                </a:solidFill>
              </a:defRPr>
            </a:lvl1pPr>
          </a:lstStyle>
          <a:p>
            <a:r>
              <a:rPr lang="et-EE" dirty="0" smtClean="0"/>
              <a:t>Aitäh!</a:t>
            </a:r>
            <a:endParaRPr lang="en-US" dirty="0"/>
          </a:p>
        </p:txBody>
      </p:sp>
      <p:sp>
        <p:nvSpPr>
          <p:cNvPr id="12" name="Subtitle 2"/>
          <p:cNvSpPr>
            <a:spLocks noGrp="1"/>
          </p:cNvSpPr>
          <p:nvPr>
            <p:ph type="subTitle" idx="1" hasCustomPrompt="1"/>
          </p:nvPr>
        </p:nvSpPr>
        <p:spPr>
          <a:xfrm>
            <a:off x="1368000" y="4536231"/>
            <a:ext cx="9218133" cy="1636968"/>
          </a:xfrm>
          <a:prstGeom prst="rect">
            <a:avLst/>
          </a:prstGeom>
        </p:spPr>
        <p:txBody>
          <a:bodyPr/>
          <a:lstStyle>
            <a:lvl1pPr marL="0" indent="0" algn="l">
              <a:spcAft>
                <a:spcPts val="0"/>
              </a:spcAft>
              <a:buNone/>
              <a:defRPr sz="26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smtClean="0"/>
              <a:t>eesnimi.perenimi@amet.ee</a:t>
            </a:r>
          </a:p>
          <a:p>
            <a:r>
              <a:rPr lang="et-EE" dirty="0" smtClean="0"/>
              <a:t>telefon, Skype, Facebook vms</a:t>
            </a:r>
          </a:p>
          <a:p>
            <a:endParaRPr lang="et-EE" dirty="0" smtClean="0"/>
          </a:p>
        </p:txBody>
      </p:sp>
      <p:pic>
        <p:nvPicPr>
          <p:cNvPr id="9" name="Picture 8" descr="maaeluministeerium_3lovi_est_rgb.png"/>
          <p:cNvPicPr>
            <a:picLocks noChangeAspect="1"/>
          </p:cNvPicPr>
          <p:nvPr userDrawn="1"/>
        </p:nvPicPr>
        <p:blipFill>
          <a:blip r:embed="rId4" cstate="print"/>
          <a:stretch>
            <a:fillRect/>
          </a:stretch>
        </p:blipFill>
        <p:spPr>
          <a:xfrm>
            <a:off x="432000" y="216000"/>
            <a:ext cx="3465001" cy="1386000"/>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57984" y="300346"/>
            <a:ext cx="3958834" cy="1173999"/>
          </a:xfrm>
          <a:prstGeom prst="rect">
            <a:avLst/>
          </a:prstGeom>
        </p:spPr>
      </p:pic>
    </p:spTree>
    <p:extLst>
      <p:ext uri="{BB962C8B-B14F-4D97-AF65-F5344CB8AC3E}">
        <p14:creationId xmlns:p14="http://schemas.microsoft.com/office/powerpoint/2010/main" val="31140939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_riigivapp_ENG">
    <p:spTree>
      <p:nvGrpSpPr>
        <p:cNvPr id="1" name=""/>
        <p:cNvGrpSpPr/>
        <p:nvPr/>
      </p:nvGrpSpPr>
      <p:grpSpPr>
        <a:xfrm>
          <a:off x="0" y="0"/>
          <a:ext cx="0" cy="0"/>
          <a:chOff x="0" y="0"/>
          <a:chExt cx="0" cy="0"/>
        </a:xfrm>
      </p:grpSpPr>
      <p:sp>
        <p:nvSpPr>
          <p:cNvPr id="4" name="Rectangle 3"/>
          <p:cNvSpPr/>
          <p:nvPr userDrawn="1"/>
        </p:nvSpPr>
        <p:spPr bwMode="auto">
          <a:xfrm>
            <a:off x="0" y="1705685"/>
            <a:ext cx="11522075" cy="4774490"/>
          </a:xfrm>
          <a:prstGeom prst="rect">
            <a:avLst/>
          </a:prstGeom>
          <a:blipFill dpi="0" rotWithShape="1">
            <a:blip r:embed="rId2" cstate="print">
              <a:duotone>
                <a:schemeClr val="accent5">
                  <a:shade val="45000"/>
                  <a:satMod val="135000"/>
                </a:schemeClr>
                <a:prstClr val="white"/>
              </a:duotone>
            </a:blip>
            <a:srcRect/>
            <a:tile tx="0" ty="0" sx="100000" sy="100000" flip="none" algn="tl"/>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7" name="Rectangle 6"/>
          <p:cNvSpPr/>
          <p:nvPr userDrawn="1"/>
        </p:nvSpPr>
        <p:spPr bwMode="auto">
          <a:xfrm>
            <a:off x="0" y="1705685"/>
            <a:ext cx="11522075" cy="4774490"/>
          </a:xfrm>
          <a:prstGeom prst="rect">
            <a:avLst/>
          </a:prstGeom>
          <a:blipFill>
            <a:blip r:embed="rId3" cstate="print">
              <a:duotone>
                <a:schemeClr val="accent1">
                  <a:shade val="45000"/>
                  <a:satMod val="135000"/>
                </a:schemeClr>
                <a:prstClr val="white"/>
              </a:duotone>
            </a:blip>
            <a:tile tx="0" ty="0" sx="100000" sy="100000" flip="none" algn="tl"/>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11" name="Title 1"/>
          <p:cNvSpPr>
            <a:spLocks noGrp="1"/>
          </p:cNvSpPr>
          <p:nvPr>
            <p:ph type="ctrTitle" hasCustomPrompt="1"/>
          </p:nvPr>
        </p:nvSpPr>
        <p:spPr>
          <a:xfrm>
            <a:off x="1368000" y="2751086"/>
            <a:ext cx="9218133" cy="921049"/>
          </a:xfrm>
          <a:prstGeom prst="rect">
            <a:avLst/>
          </a:prstGeom>
        </p:spPr>
        <p:txBody>
          <a:bodyPr tIns="86400" anchor="ctr" anchorCtr="0"/>
          <a:lstStyle>
            <a:lvl1pPr algn="l">
              <a:defRPr sz="5700">
                <a:solidFill>
                  <a:schemeClr val="bg1"/>
                </a:solidFill>
              </a:defRPr>
            </a:lvl1pPr>
          </a:lstStyle>
          <a:p>
            <a:r>
              <a:rPr lang="et-EE" dirty="0" err="1" smtClean="0"/>
              <a:t>Thank</a:t>
            </a:r>
            <a:r>
              <a:rPr lang="et-EE" dirty="0" smtClean="0"/>
              <a:t> </a:t>
            </a:r>
            <a:r>
              <a:rPr lang="et-EE" dirty="0" err="1" smtClean="0"/>
              <a:t>You</a:t>
            </a:r>
            <a:r>
              <a:rPr lang="et-EE" dirty="0" smtClean="0"/>
              <a:t>!</a:t>
            </a:r>
            <a:endParaRPr lang="en-US" dirty="0"/>
          </a:p>
        </p:txBody>
      </p:sp>
      <p:sp>
        <p:nvSpPr>
          <p:cNvPr id="13" name="Subtitle 2"/>
          <p:cNvSpPr>
            <a:spLocks noGrp="1"/>
          </p:cNvSpPr>
          <p:nvPr>
            <p:ph type="subTitle" idx="1" hasCustomPrompt="1"/>
          </p:nvPr>
        </p:nvSpPr>
        <p:spPr>
          <a:xfrm>
            <a:off x="1368000" y="4536231"/>
            <a:ext cx="9218133" cy="1636968"/>
          </a:xfrm>
          <a:prstGeom prst="rect">
            <a:avLst/>
          </a:prstGeom>
        </p:spPr>
        <p:txBody>
          <a:bodyPr/>
          <a:lstStyle>
            <a:lvl1pPr marL="0" indent="0" algn="l">
              <a:spcAft>
                <a:spcPts val="0"/>
              </a:spcAft>
              <a:buNone/>
              <a:defRPr sz="26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err="1" smtClean="0"/>
              <a:t>Forename</a:t>
            </a:r>
            <a:r>
              <a:rPr lang="et-EE" dirty="0" smtClean="0"/>
              <a:t> </a:t>
            </a:r>
            <a:r>
              <a:rPr lang="et-EE" dirty="0" err="1" smtClean="0"/>
              <a:t>Surname</a:t>
            </a:r>
            <a:endParaRPr lang="et-EE" dirty="0" smtClean="0"/>
          </a:p>
          <a:p>
            <a:r>
              <a:rPr lang="et-EE" dirty="0" err="1" smtClean="0"/>
              <a:t>Forname.Surname@institution.ee</a:t>
            </a:r>
            <a:endParaRPr lang="et-EE" dirty="0" smtClean="0"/>
          </a:p>
          <a:p>
            <a:r>
              <a:rPr lang="et-EE" dirty="0" err="1" smtClean="0"/>
              <a:t>Phone</a:t>
            </a:r>
            <a:r>
              <a:rPr lang="et-EE" dirty="0" smtClean="0"/>
              <a:t>, </a:t>
            </a:r>
            <a:r>
              <a:rPr lang="et-EE" dirty="0" err="1" smtClean="0"/>
              <a:t>Skype</a:t>
            </a:r>
            <a:r>
              <a:rPr lang="et-EE" dirty="0" smtClean="0"/>
              <a:t>, </a:t>
            </a:r>
            <a:r>
              <a:rPr lang="et-EE" dirty="0" err="1" smtClean="0"/>
              <a:t>Facebook</a:t>
            </a:r>
            <a:r>
              <a:rPr lang="et-EE" dirty="0" smtClean="0"/>
              <a:t> </a:t>
            </a:r>
            <a:r>
              <a:rPr lang="et-EE" dirty="0" err="1" smtClean="0"/>
              <a:t>etc</a:t>
            </a:r>
            <a:r>
              <a:rPr lang="et-EE" dirty="0" smtClean="0"/>
              <a:t>.</a:t>
            </a:r>
          </a:p>
          <a:p>
            <a:endParaRPr lang="et-EE" dirty="0" smtClean="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6461" y="287955"/>
            <a:ext cx="2826000" cy="1130400"/>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57181" y="300346"/>
            <a:ext cx="3960440" cy="1173999"/>
          </a:xfrm>
          <a:prstGeom prst="rect">
            <a:avLst/>
          </a:prstGeom>
        </p:spPr>
      </p:pic>
    </p:spTree>
    <p:extLst>
      <p:ext uri="{BB962C8B-B14F-4D97-AF65-F5344CB8AC3E}">
        <p14:creationId xmlns:p14="http://schemas.microsoft.com/office/powerpoint/2010/main" val="31140939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sp>
        <p:nvSpPr>
          <p:cNvPr id="5" name="Rectangle 4"/>
          <p:cNvSpPr/>
          <p:nvPr userDrawn="1"/>
        </p:nvSpPr>
        <p:spPr bwMode="auto">
          <a:xfrm>
            <a:off x="0" y="1705685"/>
            <a:ext cx="11522075" cy="477449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7" name="Title 1"/>
          <p:cNvSpPr>
            <a:spLocks noGrp="1"/>
          </p:cNvSpPr>
          <p:nvPr>
            <p:ph type="ctrTitle" hasCustomPrompt="1"/>
          </p:nvPr>
        </p:nvSpPr>
        <p:spPr>
          <a:xfrm>
            <a:off x="1368000" y="2319039"/>
            <a:ext cx="9218133" cy="921049"/>
          </a:xfrm>
          <a:prstGeom prst="rect">
            <a:avLst/>
          </a:prstGeom>
        </p:spPr>
        <p:txBody>
          <a:bodyPr tIns="86400" anchor="t" anchorCtr="0"/>
          <a:lstStyle>
            <a:lvl1pPr algn="l">
              <a:defRPr sz="5700">
                <a:solidFill>
                  <a:schemeClr val="bg1"/>
                </a:solidFill>
              </a:defRPr>
            </a:lvl1pPr>
          </a:lstStyle>
          <a:p>
            <a:r>
              <a:rPr lang="et-EE" dirty="0" smtClean="0"/>
              <a:t>Aitäh!</a:t>
            </a:r>
            <a:endParaRPr lang="en-US" dirty="0"/>
          </a:p>
        </p:txBody>
      </p:sp>
      <p:sp>
        <p:nvSpPr>
          <p:cNvPr id="8" name="Subtitle 2"/>
          <p:cNvSpPr>
            <a:spLocks noGrp="1"/>
          </p:cNvSpPr>
          <p:nvPr>
            <p:ph type="subTitle" idx="1" hasCustomPrompt="1"/>
          </p:nvPr>
        </p:nvSpPr>
        <p:spPr>
          <a:xfrm>
            <a:off x="1368000" y="3444731"/>
            <a:ext cx="9218133" cy="1636968"/>
          </a:xfrm>
          <a:prstGeom prst="rect">
            <a:avLst/>
          </a:prstGeom>
        </p:spPr>
        <p:txBody>
          <a:bodyPr/>
          <a:lstStyle>
            <a:lvl1pPr marL="0" indent="0" algn="l">
              <a:spcAft>
                <a:spcPts val="0"/>
              </a:spcAft>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smtClean="0"/>
              <a:t>eesnimi.perenimi@amet.ee</a:t>
            </a:r>
          </a:p>
          <a:p>
            <a:r>
              <a:rPr lang="et-EE" dirty="0" smtClean="0"/>
              <a:t>telefon, Skype, Facebook vms</a:t>
            </a:r>
          </a:p>
        </p:txBody>
      </p:sp>
      <p:pic>
        <p:nvPicPr>
          <p:cNvPr id="6" name="Picture 5" descr="maaeluministeerium_3lovi_est_rgb.png"/>
          <p:cNvPicPr>
            <a:picLocks noChangeAspect="1"/>
          </p:cNvPicPr>
          <p:nvPr userDrawn="1"/>
        </p:nvPicPr>
        <p:blipFill>
          <a:blip r:embed="rId2" cstate="print"/>
          <a:stretch>
            <a:fillRect/>
          </a:stretch>
        </p:blipFill>
        <p:spPr>
          <a:xfrm>
            <a:off x="432000" y="216000"/>
            <a:ext cx="3465001" cy="1386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7984" y="300346"/>
            <a:ext cx="3958834" cy="1173999"/>
          </a:xfrm>
          <a:prstGeom prst="rect">
            <a:avLst/>
          </a:prstGeom>
        </p:spPr>
      </p:pic>
    </p:spTree>
    <p:extLst>
      <p:ext uri="{BB962C8B-B14F-4D97-AF65-F5344CB8AC3E}">
        <p14:creationId xmlns:p14="http://schemas.microsoft.com/office/powerpoint/2010/main" val="34036317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End Slide Blue">
    <p:spTree>
      <p:nvGrpSpPr>
        <p:cNvPr id="1" name=""/>
        <p:cNvGrpSpPr/>
        <p:nvPr/>
      </p:nvGrpSpPr>
      <p:grpSpPr>
        <a:xfrm>
          <a:off x="0" y="0"/>
          <a:ext cx="0" cy="0"/>
          <a:chOff x="0" y="0"/>
          <a:chExt cx="0" cy="0"/>
        </a:xfrm>
      </p:grpSpPr>
      <p:sp>
        <p:nvSpPr>
          <p:cNvPr id="5" name="Rectangle 4"/>
          <p:cNvSpPr/>
          <p:nvPr userDrawn="1"/>
        </p:nvSpPr>
        <p:spPr bwMode="auto">
          <a:xfrm>
            <a:off x="0" y="1705685"/>
            <a:ext cx="11522075" cy="477449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7" name="Title 1"/>
          <p:cNvSpPr>
            <a:spLocks noGrp="1"/>
          </p:cNvSpPr>
          <p:nvPr>
            <p:ph type="ctrTitle" hasCustomPrompt="1"/>
          </p:nvPr>
        </p:nvSpPr>
        <p:spPr>
          <a:xfrm>
            <a:off x="1368000" y="2319039"/>
            <a:ext cx="9218133" cy="921049"/>
          </a:xfrm>
          <a:prstGeom prst="rect">
            <a:avLst/>
          </a:prstGeom>
        </p:spPr>
        <p:txBody>
          <a:bodyPr tIns="86400" anchor="t" anchorCtr="0"/>
          <a:lstStyle>
            <a:lvl1pPr algn="l">
              <a:defRPr sz="5700">
                <a:solidFill>
                  <a:schemeClr val="bg1"/>
                </a:solidFill>
              </a:defRPr>
            </a:lvl1pPr>
          </a:lstStyle>
          <a:p>
            <a:r>
              <a:rPr lang="et-EE" dirty="0" err="1" smtClean="0"/>
              <a:t>Thank</a:t>
            </a:r>
            <a:r>
              <a:rPr lang="et-EE" dirty="0" smtClean="0"/>
              <a:t> </a:t>
            </a:r>
            <a:r>
              <a:rPr lang="et-EE" dirty="0" err="1" smtClean="0"/>
              <a:t>you</a:t>
            </a:r>
            <a:r>
              <a:rPr lang="et-EE" dirty="0" smtClean="0"/>
              <a:t>!</a:t>
            </a:r>
            <a:endParaRPr lang="en-US" dirty="0"/>
          </a:p>
        </p:txBody>
      </p:sp>
      <p:sp>
        <p:nvSpPr>
          <p:cNvPr id="8" name="Subtitle 2"/>
          <p:cNvSpPr>
            <a:spLocks noGrp="1"/>
          </p:cNvSpPr>
          <p:nvPr>
            <p:ph type="subTitle" idx="1" hasCustomPrompt="1"/>
          </p:nvPr>
        </p:nvSpPr>
        <p:spPr>
          <a:xfrm>
            <a:off x="1368000" y="3444731"/>
            <a:ext cx="9218133" cy="1636968"/>
          </a:xfrm>
          <a:prstGeom prst="rect">
            <a:avLst/>
          </a:prstGeom>
        </p:spPr>
        <p:txBody>
          <a:bodyPr/>
          <a:lstStyle>
            <a:lvl1pPr marL="0" indent="0" algn="l">
              <a:spcAft>
                <a:spcPts val="0"/>
              </a:spcAft>
              <a:buNone/>
              <a:defRPr sz="26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err="1" smtClean="0"/>
              <a:t>Forename</a:t>
            </a:r>
            <a:r>
              <a:rPr lang="et-EE" dirty="0" smtClean="0"/>
              <a:t> </a:t>
            </a:r>
            <a:r>
              <a:rPr lang="et-EE" dirty="0" err="1" smtClean="0"/>
              <a:t>Surname</a:t>
            </a:r>
            <a:endParaRPr lang="et-EE" dirty="0" smtClean="0"/>
          </a:p>
          <a:p>
            <a:r>
              <a:rPr lang="et-EE" dirty="0" smtClean="0"/>
              <a:t>forename.surname@institution.ee</a:t>
            </a:r>
          </a:p>
          <a:p>
            <a:r>
              <a:rPr lang="et-EE" dirty="0" err="1" smtClean="0"/>
              <a:t>phone</a:t>
            </a:r>
            <a:r>
              <a:rPr lang="et-EE" dirty="0" smtClean="0"/>
              <a:t>, Skype, Facebook </a:t>
            </a:r>
            <a:r>
              <a:rPr lang="et-EE" dirty="0" err="1" smtClean="0"/>
              <a:t>etc</a:t>
            </a:r>
            <a:endParaRPr lang="et-EE" dirty="0" smtClean="0"/>
          </a:p>
        </p:txBody>
      </p:sp>
      <p:pic>
        <p:nvPicPr>
          <p:cNvPr id="9" name="Picture 8" descr="maaeluministeerium_3lovi_eng_rgb.png"/>
          <p:cNvPicPr>
            <a:picLocks noChangeAspect="1"/>
          </p:cNvPicPr>
          <p:nvPr userDrawn="1"/>
        </p:nvPicPr>
        <p:blipFill>
          <a:blip r:embed="rId2" cstate="print"/>
          <a:stretch>
            <a:fillRect/>
          </a:stretch>
        </p:blipFill>
        <p:spPr>
          <a:xfrm>
            <a:off x="432000" y="216000"/>
            <a:ext cx="3465001" cy="1386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7181" y="300346"/>
            <a:ext cx="3960440" cy="1173999"/>
          </a:xfrm>
          <a:prstGeom prst="rect">
            <a:avLst/>
          </a:prstGeom>
        </p:spPr>
      </p:pic>
    </p:spTree>
    <p:extLst>
      <p:ext uri="{BB962C8B-B14F-4D97-AF65-F5344CB8AC3E}">
        <p14:creationId xmlns:p14="http://schemas.microsoft.com/office/powerpoint/2010/main" val="58469494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996" userDrawn="1">
          <p15:clr>
            <a:srgbClr val="FBAE40"/>
          </p15:clr>
        </p15:guide>
        <p15:guide id="2" pos="362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endParaRPr lang="et-EE"/>
          </a:p>
        </p:txBody>
      </p:sp>
      <p:sp>
        <p:nvSpPr>
          <p:cNvPr id="5" name="Footer Placeholder 4"/>
          <p:cNvSpPr>
            <a:spLocks noGrp="1"/>
          </p:cNvSpPr>
          <p:nvPr>
            <p:ph type="ftr" sz="quarter" idx="11"/>
          </p:nvPr>
        </p:nvSpPr>
        <p:spPr/>
        <p:txBody>
          <a:bodyPr/>
          <a:lstStyle/>
          <a:p>
            <a:r>
              <a:rPr lang="et-EE" smtClean="0"/>
              <a:t>MAAELU KONVERENTS 2023</a:t>
            </a:r>
            <a:endParaRPr lang="et-EE"/>
          </a:p>
        </p:txBody>
      </p:sp>
      <p:sp>
        <p:nvSpPr>
          <p:cNvPr id="6" name="Slide Number Placeholder 5"/>
          <p:cNvSpPr>
            <a:spLocks noGrp="1"/>
          </p:cNvSpPr>
          <p:nvPr>
            <p:ph type="sldNum" sz="quarter" idx="12"/>
          </p:nvPr>
        </p:nvSpPr>
        <p:spPr/>
        <p:txBody>
          <a:bodyPr/>
          <a:lstStyle/>
          <a:p>
            <a:fld id="{D6E0E0C0-812C-4CDF-979F-6B4E2365E045}" type="slidenum">
              <a:rPr lang="et-EE" smtClean="0"/>
              <a:pPr/>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3lõvi_EN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68000" y="2375991"/>
            <a:ext cx="9433597" cy="1705175"/>
          </a:xfrm>
          <a:prstGeom prst="rect">
            <a:avLst/>
          </a:prstGeom>
        </p:spPr>
        <p:txBody>
          <a:bodyPr tIns="86400" anchor="ctr" anchorCtr="0"/>
          <a:lstStyle>
            <a:lvl1pPr algn="l">
              <a:defRPr sz="5700" baseline="0"/>
            </a:lvl1pPr>
          </a:lstStyle>
          <a:p>
            <a:r>
              <a:rPr lang="et-EE" dirty="0" err="1" smtClean="0"/>
              <a:t>Title</a:t>
            </a:r>
            <a:r>
              <a:rPr lang="et-EE" dirty="0" smtClean="0"/>
              <a:t> </a:t>
            </a:r>
            <a:r>
              <a:rPr lang="et-EE" dirty="0" err="1" smtClean="0"/>
              <a:t>of</a:t>
            </a:r>
            <a:r>
              <a:rPr lang="et-EE" dirty="0" smtClean="0"/>
              <a:t> </a:t>
            </a:r>
            <a:r>
              <a:rPr lang="et-EE" dirty="0" err="1" smtClean="0"/>
              <a:t>the</a:t>
            </a:r>
            <a:r>
              <a:rPr lang="et-EE" dirty="0" smtClean="0"/>
              <a:t> </a:t>
            </a:r>
            <a:r>
              <a:rPr lang="et-EE" dirty="0" err="1" smtClean="0"/>
              <a:t>Presentation</a:t>
            </a:r>
            <a:endParaRPr lang="en-US" dirty="0"/>
          </a:p>
        </p:txBody>
      </p:sp>
      <p:sp>
        <p:nvSpPr>
          <p:cNvPr id="3" name="Subtitle 2"/>
          <p:cNvSpPr>
            <a:spLocks noGrp="1"/>
          </p:cNvSpPr>
          <p:nvPr>
            <p:ph type="subTitle" idx="1" hasCustomPrompt="1"/>
          </p:nvPr>
        </p:nvSpPr>
        <p:spPr>
          <a:xfrm>
            <a:off x="1368000" y="4392215"/>
            <a:ext cx="9433597" cy="1636968"/>
          </a:xfrm>
          <a:prstGeom prst="rect">
            <a:avLst/>
          </a:prstGeom>
        </p:spPr>
        <p:txBody>
          <a:bodyPr/>
          <a:lstStyle>
            <a:lvl1pPr marL="0" indent="0" algn="l">
              <a:spcAft>
                <a:spcPts val="0"/>
              </a:spcAft>
              <a:buNone/>
              <a:defRPr sz="2600" b="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err="1" smtClean="0"/>
              <a:t>Forename</a:t>
            </a:r>
            <a:r>
              <a:rPr lang="et-EE" dirty="0" smtClean="0"/>
              <a:t> </a:t>
            </a:r>
            <a:r>
              <a:rPr lang="et-EE" dirty="0" err="1" smtClean="0"/>
              <a:t>Surname</a:t>
            </a:r>
            <a:endParaRPr lang="et-EE" dirty="0" smtClean="0"/>
          </a:p>
          <a:p>
            <a:r>
              <a:rPr lang="et-EE" dirty="0" err="1" smtClean="0"/>
              <a:t>Name</a:t>
            </a:r>
            <a:r>
              <a:rPr lang="et-EE" dirty="0" smtClean="0"/>
              <a:t> </a:t>
            </a:r>
            <a:r>
              <a:rPr lang="et-EE" dirty="0" err="1" smtClean="0"/>
              <a:t>of</a:t>
            </a:r>
            <a:r>
              <a:rPr lang="et-EE" dirty="0" smtClean="0"/>
              <a:t> </a:t>
            </a:r>
            <a:r>
              <a:rPr lang="et-EE" dirty="0" err="1" smtClean="0"/>
              <a:t>Institution</a:t>
            </a:r>
            <a:r>
              <a:rPr lang="et-EE" dirty="0" smtClean="0"/>
              <a:t>/ </a:t>
            </a:r>
            <a:r>
              <a:rPr lang="et-EE" dirty="0" err="1" smtClean="0"/>
              <a:t>Name</a:t>
            </a:r>
            <a:r>
              <a:rPr lang="et-EE" dirty="0" smtClean="0"/>
              <a:t> </a:t>
            </a:r>
            <a:r>
              <a:rPr lang="et-EE" dirty="0" err="1" smtClean="0"/>
              <a:t>of</a:t>
            </a:r>
            <a:r>
              <a:rPr lang="et-EE" dirty="0" smtClean="0"/>
              <a:t> </a:t>
            </a:r>
            <a:r>
              <a:rPr lang="et-EE" dirty="0" err="1" smtClean="0"/>
              <a:t>Occupation</a:t>
            </a:r>
            <a:endParaRPr lang="et-EE" dirty="0" smtClean="0"/>
          </a:p>
          <a:p>
            <a:endParaRPr lang="et-EE" dirty="0" smtClean="0"/>
          </a:p>
          <a:p>
            <a:r>
              <a:rPr lang="et-EE" dirty="0" smtClean="0"/>
              <a:t>15.06.2017</a:t>
            </a:r>
            <a:endParaRPr lang="en-US" dirty="0"/>
          </a:p>
        </p:txBody>
      </p:sp>
      <p:pic>
        <p:nvPicPr>
          <p:cNvPr id="7" name="Picture 6" descr="maaeluministeerium_3lovi_eng_rgb.png"/>
          <p:cNvPicPr>
            <a:picLocks noChangeAspect="1"/>
          </p:cNvPicPr>
          <p:nvPr userDrawn="1"/>
        </p:nvPicPr>
        <p:blipFill>
          <a:blip r:embed="rId2" cstate="print"/>
          <a:stretch>
            <a:fillRect/>
          </a:stretch>
        </p:blipFill>
        <p:spPr>
          <a:xfrm>
            <a:off x="432000" y="216000"/>
            <a:ext cx="3465001" cy="1386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7181" y="300346"/>
            <a:ext cx="3960440" cy="1173999"/>
          </a:xfrm>
          <a:prstGeom prst="rect">
            <a:avLst/>
          </a:prstGeom>
        </p:spPr>
      </p:pic>
    </p:spTree>
    <p:extLst>
      <p:ext uri="{BB962C8B-B14F-4D97-AF65-F5344CB8AC3E}">
        <p14:creationId xmlns:p14="http://schemas.microsoft.com/office/powerpoint/2010/main" val="42675596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576263" y="1450975"/>
            <a:ext cx="5091112"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6263" y="2055813"/>
            <a:ext cx="5091112"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5853113" y="1450975"/>
            <a:ext cx="5092700"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53113" y="2055813"/>
            <a:ext cx="5092700"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endParaRPr lang="et-EE"/>
          </a:p>
        </p:txBody>
      </p:sp>
      <p:sp>
        <p:nvSpPr>
          <p:cNvPr id="8" name="Footer Placeholder 7"/>
          <p:cNvSpPr>
            <a:spLocks noGrp="1"/>
          </p:cNvSpPr>
          <p:nvPr>
            <p:ph type="ftr" sz="quarter" idx="11"/>
          </p:nvPr>
        </p:nvSpPr>
        <p:spPr/>
        <p:txBody>
          <a:bodyPr/>
          <a:lstStyle/>
          <a:p>
            <a:r>
              <a:rPr lang="et-EE" smtClean="0"/>
              <a:t>MAAELU KONVERENTS 2023</a:t>
            </a:r>
            <a:endParaRPr lang="et-EE"/>
          </a:p>
        </p:txBody>
      </p:sp>
      <p:sp>
        <p:nvSpPr>
          <p:cNvPr id="9" name="Slide Number Placeholder 8"/>
          <p:cNvSpPr>
            <a:spLocks noGrp="1"/>
          </p:cNvSpPr>
          <p:nvPr>
            <p:ph type="sldNum" sz="quarter" idx="12"/>
          </p:nvPr>
        </p:nvSpPr>
        <p:spPr/>
        <p:txBody>
          <a:bodyPr/>
          <a:lstStyle/>
          <a:p>
            <a:fld id="{D6E0E0C0-812C-4CDF-979F-6B4E2365E045}" type="slidenum">
              <a:rPr lang="et-EE" smtClean="0"/>
              <a:pPr/>
              <a:t>‹#›</a:t>
            </a:fld>
            <a:endParaRPr lang="et-E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endParaRPr lang="et-EE"/>
          </a:p>
        </p:txBody>
      </p:sp>
      <p:sp>
        <p:nvSpPr>
          <p:cNvPr id="4" name="Footer Placeholder 3"/>
          <p:cNvSpPr>
            <a:spLocks noGrp="1"/>
          </p:cNvSpPr>
          <p:nvPr>
            <p:ph type="ftr" sz="quarter" idx="11"/>
          </p:nvPr>
        </p:nvSpPr>
        <p:spPr/>
        <p:txBody>
          <a:bodyPr/>
          <a:lstStyle/>
          <a:p>
            <a:r>
              <a:rPr lang="et-EE" smtClean="0"/>
              <a:t>MAAELU KONVERENTS 2023</a:t>
            </a:r>
            <a:endParaRPr lang="et-EE"/>
          </a:p>
        </p:txBody>
      </p:sp>
      <p:sp>
        <p:nvSpPr>
          <p:cNvPr id="5" name="Slide Number Placeholder 4"/>
          <p:cNvSpPr>
            <a:spLocks noGrp="1"/>
          </p:cNvSpPr>
          <p:nvPr>
            <p:ph type="sldNum" sz="quarter" idx="12"/>
          </p:nvPr>
        </p:nvSpPr>
        <p:spPr/>
        <p:txBody>
          <a:bodyPr/>
          <a:lstStyle/>
          <a:p>
            <a:fld id="{D6E0E0C0-812C-4CDF-979F-6B4E2365E045}" type="slidenum">
              <a:rPr lang="et-EE" smtClean="0"/>
              <a:pPr/>
              <a:t>‹#›</a:t>
            </a:fld>
            <a:endParaRPr lang="et-E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t-EE"/>
          </a:p>
        </p:txBody>
      </p:sp>
      <p:sp>
        <p:nvSpPr>
          <p:cNvPr id="3" name="Footer Placeholder 2"/>
          <p:cNvSpPr>
            <a:spLocks noGrp="1"/>
          </p:cNvSpPr>
          <p:nvPr>
            <p:ph type="ftr" sz="quarter" idx="11"/>
          </p:nvPr>
        </p:nvSpPr>
        <p:spPr/>
        <p:txBody>
          <a:bodyPr/>
          <a:lstStyle/>
          <a:p>
            <a:r>
              <a:rPr lang="et-EE" smtClean="0"/>
              <a:t>MAAELU KONVERENTS 2023</a:t>
            </a:r>
            <a:endParaRPr lang="et-EE"/>
          </a:p>
        </p:txBody>
      </p:sp>
      <p:sp>
        <p:nvSpPr>
          <p:cNvPr id="4" name="Slide Number Placeholder 3"/>
          <p:cNvSpPr>
            <a:spLocks noGrp="1"/>
          </p:cNvSpPr>
          <p:nvPr>
            <p:ph type="sldNum" sz="quarter" idx="12"/>
          </p:nvPr>
        </p:nvSpPr>
        <p:spPr/>
        <p:txBody>
          <a:bodyPr/>
          <a:lstStyle/>
          <a:p>
            <a:fld id="{D6E0E0C0-812C-4CDF-979F-6B4E2365E045}" type="slidenum">
              <a:rPr lang="et-EE" smtClean="0"/>
              <a:pPr/>
              <a:t>‹#›</a:t>
            </a:fld>
            <a:endParaRPr lang="et-E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6263" y="258763"/>
            <a:ext cx="3790950" cy="1096962"/>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4505325" y="258763"/>
            <a:ext cx="6440488"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576263" y="1355725"/>
            <a:ext cx="3790950"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t-EE"/>
          </a:p>
        </p:txBody>
      </p:sp>
      <p:sp>
        <p:nvSpPr>
          <p:cNvPr id="6" name="Footer Placeholder 5"/>
          <p:cNvSpPr>
            <a:spLocks noGrp="1"/>
          </p:cNvSpPr>
          <p:nvPr>
            <p:ph type="ftr" sz="quarter" idx="11"/>
          </p:nvPr>
        </p:nvSpPr>
        <p:spPr/>
        <p:txBody>
          <a:bodyPr/>
          <a:lstStyle/>
          <a:p>
            <a:r>
              <a:rPr lang="et-EE" smtClean="0"/>
              <a:t>MAAELU KONVERENTS 2023</a:t>
            </a:r>
            <a:endParaRPr lang="et-EE"/>
          </a:p>
        </p:txBody>
      </p:sp>
      <p:sp>
        <p:nvSpPr>
          <p:cNvPr id="7" name="Slide Number Placeholder 6"/>
          <p:cNvSpPr>
            <a:spLocks noGrp="1"/>
          </p:cNvSpPr>
          <p:nvPr>
            <p:ph type="sldNum" sz="quarter" idx="12"/>
          </p:nvPr>
        </p:nvSpPr>
        <p:spPr/>
        <p:txBody>
          <a:bodyPr/>
          <a:lstStyle/>
          <a:p>
            <a:fld id="{D6E0E0C0-812C-4CDF-979F-6B4E2365E045}" type="slidenum">
              <a:rPr lang="et-EE" smtClean="0"/>
              <a:pPr/>
              <a:t>‹#›</a:t>
            </a:fld>
            <a:endParaRPr lang="et-E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59013" y="4535488"/>
            <a:ext cx="6911975" cy="536575"/>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2259013" y="579438"/>
            <a:ext cx="69119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2259013" y="5072063"/>
            <a:ext cx="69119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t-EE"/>
          </a:p>
        </p:txBody>
      </p:sp>
      <p:sp>
        <p:nvSpPr>
          <p:cNvPr id="6" name="Footer Placeholder 5"/>
          <p:cNvSpPr>
            <a:spLocks noGrp="1"/>
          </p:cNvSpPr>
          <p:nvPr>
            <p:ph type="ftr" sz="quarter" idx="11"/>
          </p:nvPr>
        </p:nvSpPr>
        <p:spPr/>
        <p:txBody>
          <a:bodyPr/>
          <a:lstStyle/>
          <a:p>
            <a:r>
              <a:rPr lang="et-EE" smtClean="0"/>
              <a:t>MAAELU KONVERENTS 2023</a:t>
            </a:r>
            <a:endParaRPr lang="et-EE"/>
          </a:p>
        </p:txBody>
      </p:sp>
      <p:sp>
        <p:nvSpPr>
          <p:cNvPr id="7" name="Slide Number Placeholder 6"/>
          <p:cNvSpPr>
            <a:spLocks noGrp="1"/>
          </p:cNvSpPr>
          <p:nvPr>
            <p:ph type="sldNum" sz="quarter" idx="12"/>
          </p:nvPr>
        </p:nvSpPr>
        <p:spPr/>
        <p:txBody>
          <a:bodyPr/>
          <a:lstStyle/>
          <a:p>
            <a:fld id="{D6E0E0C0-812C-4CDF-979F-6B4E2365E045}" type="slidenum">
              <a:rPr lang="et-EE" smtClean="0"/>
              <a:pPr/>
              <a:t>‹#›</a:t>
            </a:fld>
            <a:endParaRPr lang="et-E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riigivapp_EST">
    <p:spTree>
      <p:nvGrpSpPr>
        <p:cNvPr id="1" name=""/>
        <p:cNvGrpSpPr/>
        <p:nvPr/>
      </p:nvGrpSpPr>
      <p:grpSpPr>
        <a:xfrm>
          <a:off x="0" y="0"/>
          <a:ext cx="0" cy="0"/>
          <a:chOff x="0" y="0"/>
          <a:chExt cx="0" cy="0"/>
        </a:xfrm>
      </p:grpSpPr>
      <p:sp>
        <p:nvSpPr>
          <p:cNvPr id="4" name="Rectangle 3"/>
          <p:cNvSpPr/>
          <p:nvPr userDrawn="1"/>
        </p:nvSpPr>
        <p:spPr bwMode="auto">
          <a:xfrm>
            <a:off x="0" y="1705685"/>
            <a:ext cx="11522075" cy="4774490"/>
          </a:xfrm>
          <a:prstGeom prst="rect">
            <a:avLst/>
          </a:prstGeom>
          <a:blipFill dpi="0" rotWithShape="1">
            <a:blip r:embed="rId2" cstate="print">
              <a:duotone>
                <a:schemeClr val="accent5">
                  <a:shade val="45000"/>
                  <a:satMod val="135000"/>
                </a:schemeClr>
                <a:prstClr val="white"/>
              </a:duotone>
            </a:blip>
            <a:srcRect/>
            <a:tile tx="0" ty="0" sx="100000" sy="100000" flip="none" algn="tl"/>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7" name="Rectangle 6"/>
          <p:cNvSpPr/>
          <p:nvPr userDrawn="1"/>
        </p:nvSpPr>
        <p:spPr bwMode="auto">
          <a:xfrm>
            <a:off x="0" y="1705685"/>
            <a:ext cx="11522075" cy="477449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9" name="Title 1"/>
          <p:cNvSpPr>
            <a:spLocks noGrp="1"/>
          </p:cNvSpPr>
          <p:nvPr>
            <p:ph type="ctrTitle" hasCustomPrompt="1"/>
          </p:nvPr>
        </p:nvSpPr>
        <p:spPr>
          <a:xfrm>
            <a:off x="1368000" y="2375991"/>
            <a:ext cx="9433597" cy="1705175"/>
          </a:xfrm>
          <a:prstGeom prst="rect">
            <a:avLst/>
          </a:prstGeom>
        </p:spPr>
        <p:txBody>
          <a:bodyPr tIns="86400" anchor="ctr" anchorCtr="0"/>
          <a:lstStyle>
            <a:lvl1pPr algn="l">
              <a:defRPr sz="5700">
                <a:solidFill>
                  <a:schemeClr val="bg1"/>
                </a:solidFill>
              </a:defRPr>
            </a:lvl1pPr>
          </a:lstStyle>
          <a:p>
            <a:r>
              <a:rPr lang="en-US" dirty="0" err="1" smtClean="0"/>
              <a:t>Esitlusslaidide</a:t>
            </a:r>
            <a:r>
              <a:rPr lang="en-US" dirty="0" smtClean="0"/>
              <a:t> </a:t>
            </a:r>
            <a:r>
              <a:rPr lang="et-EE" dirty="0" smtClean="0"/>
              <a:t>pealkiri</a:t>
            </a:r>
            <a:endParaRPr lang="en-US" dirty="0"/>
          </a:p>
        </p:txBody>
      </p:sp>
      <p:sp>
        <p:nvSpPr>
          <p:cNvPr id="10" name="Subtitle 2"/>
          <p:cNvSpPr>
            <a:spLocks noGrp="1"/>
          </p:cNvSpPr>
          <p:nvPr>
            <p:ph type="subTitle" idx="1" hasCustomPrompt="1"/>
          </p:nvPr>
        </p:nvSpPr>
        <p:spPr>
          <a:xfrm>
            <a:off x="1368000" y="4392215"/>
            <a:ext cx="9433597" cy="1636968"/>
          </a:xfrm>
          <a:prstGeom prst="rect">
            <a:avLst/>
          </a:prstGeom>
        </p:spPr>
        <p:txBody>
          <a:bodyPr/>
          <a:lstStyle>
            <a:lvl1pPr marL="0" indent="0" algn="l">
              <a:spcAft>
                <a:spcPts val="0"/>
              </a:spcAft>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15.06.2017</a:t>
            </a:r>
            <a:endParaRPr lang="en-US" dirty="0"/>
          </a:p>
        </p:txBody>
      </p:sp>
      <p:pic>
        <p:nvPicPr>
          <p:cNvPr id="8" name="Picture 7" descr="maaeluministeerium_3lovi_est_rgb.png"/>
          <p:cNvPicPr>
            <a:picLocks noChangeAspect="1"/>
          </p:cNvPicPr>
          <p:nvPr userDrawn="1"/>
        </p:nvPicPr>
        <p:blipFill>
          <a:blip r:embed="rId3" cstate="print"/>
          <a:stretch>
            <a:fillRect/>
          </a:stretch>
        </p:blipFill>
        <p:spPr>
          <a:xfrm>
            <a:off x="432000" y="216000"/>
            <a:ext cx="3465001" cy="138600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57984" y="300346"/>
            <a:ext cx="3958834" cy="1173999"/>
          </a:xfrm>
          <a:prstGeom prst="rect">
            <a:avLst/>
          </a:prstGeom>
        </p:spPr>
      </p:pic>
    </p:spTree>
    <p:extLst>
      <p:ext uri="{BB962C8B-B14F-4D97-AF65-F5344CB8AC3E}">
        <p14:creationId xmlns:p14="http://schemas.microsoft.com/office/powerpoint/2010/main" val="311409399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860" userDrawn="1">
          <p15:clr>
            <a:srgbClr val="FBAE40"/>
          </p15:clr>
        </p15:guide>
        <p15:guide id="2" pos="90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riigivapp_ENG">
    <p:spTree>
      <p:nvGrpSpPr>
        <p:cNvPr id="1" name=""/>
        <p:cNvGrpSpPr/>
        <p:nvPr/>
      </p:nvGrpSpPr>
      <p:grpSpPr>
        <a:xfrm>
          <a:off x="0" y="0"/>
          <a:ext cx="0" cy="0"/>
          <a:chOff x="0" y="0"/>
          <a:chExt cx="0" cy="0"/>
        </a:xfrm>
      </p:grpSpPr>
      <p:sp>
        <p:nvSpPr>
          <p:cNvPr id="11" name="Rectangle 10"/>
          <p:cNvSpPr/>
          <p:nvPr userDrawn="1"/>
        </p:nvSpPr>
        <p:spPr bwMode="auto">
          <a:xfrm>
            <a:off x="0" y="1705685"/>
            <a:ext cx="11522075" cy="477449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9" name="Title 1"/>
          <p:cNvSpPr>
            <a:spLocks noGrp="1"/>
          </p:cNvSpPr>
          <p:nvPr>
            <p:ph type="ctrTitle" hasCustomPrompt="1"/>
          </p:nvPr>
        </p:nvSpPr>
        <p:spPr>
          <a:xfrm>
            <a:off x="1368000" y="2375991"/>
            <a:ext cx="9433597" cy="1705175"/>
          </a:xfrm>
          <a:prstGeom prst="rect">
            <a:avLst/>
          </a:prstGeom>
        </p:spPr>
        <p:txBody>
          <a:bodyPr tIns="86400" anchor="ctr" anchorCtr="0"/>
          <a:lstStyle>
            <a:lvl1pPr algn="l">
              <a:defRPr sz="5700">
                <a:solidFill>
                  <a:schemeClr val="bg1"/>
                </a:solidFill>
              </a:defRPr>
            </a:lvl1pPr>
          </a:lstStyle>
          <a:p>
            <a:r>
              <a:rPr lang="et-EE" dirty="0" err="1" smtClean="0"/>
              <a:t>Title</a:t>
            </a:r>
            <a:r>
              <a:rPr lang="et-EE" dirty="0" smtClean="0"/>
              <a:t> </a:t>
            </a:r>
            <a:r>
              <a:rPr lang="et-EE" dirty="0" err="1" smtClean="0"/>
              <a:t>of</a:t>
            </a:r>
            <a:r>
              <a:rPr lang="et-EE" dirty="0" smtClean="0"/>
              <a:t> </a:t>
            </a:r>
            <a:r>
              <a:rPr lang="et-EE" dirty="0" err="1" smtClean="0"/>
              <a:t>the</a:t>
            </a:r>
            <a:r>
              <a:rPr lang="et-EE" dirty="0" smtClean="0"/>
              <a:t> </a:t>
            </a:r>
            <a:r>
              <a:rPr lang="et-EE" dirty="0" err="1" smtClean="0"/>
              <a:t>Presentation</a:t>
            </a:r>
            <a:endParaRPr lang="en-US" dirty="0"/>
          </a:p>
        </p:txBody>
      </p:sp>
      <p:sp>
        <p:nvSpPr>
          <p:cNvPr id="10" name="Subtitle 2"/>
          <p:cNvSpPr>
            <a:spLocks noGrp="1"/>
          </p:cNvSpPr>
          <p:nvPr>
            <p:ph type="subTitle" idx="1" hasCustomPrompt="1"/>
          </p:nvPr>
        </p:nvSpPr>
        <p:spPr>
          <a:xfrm>
            <a:off x="1368000" y="4392215"/>
            <a:ext cx="9433597" cy="1636968"/>
          </a:xfrm>
          <a:prstGeom prst="rect">
            <a:avLst/>
          </a:prstGeom>
        </p:spPr>
        <p:txBody>
          <a:bodyPr/>
          <a:lstStyle>
            <a:lvl1pPr marL="0" indent="0" algn="l">
              <a:spcAft>
                <a:spcPts val="0"/>
              </a:spcAft>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err="1" smtClean="0"/>
              <a:t>Forename</a:t>
            </a:r>
            <a:r>
              <a:rPr lang="et-EE" dirty="0" smtClean="0"/>
              <a:t> </a:t>
            </a:r>
            <a:r>
              <a:rPr lang="et-EE" dirty="0" err="1" smtClean="0"/>
              <a:t>Surname</a:t>
            </a:r>
            <a:endParaRPr lang="et-EE" dirty="0" smtClean="0"/>
          </a:p>
          <a:p>
            <a:r>
              <a:rPr lang="et-EE" dirty="0" err="1" smtClean="0"/>
              <a:t>Name</a:t>
            </a:r>
            <a:r>
              <a:rPr lang="et-EE" dirty="0" smtClean="0"/>
              <a:t> </a:t>
            </a:r>
            <a:r>
              <a:rPr lang="et-EE" dirty="0" err="1" smtClean="0"/>
              <a:t>of</a:t>
            </a:r>
            <a:r>
              <a:rPr lang="et-EE" dirty="0" smtClean="0"/>
              <a:t> </a:t>
            </a:r>
            <a:r>
              <a:rPr lang="et-EE" dirty="0" err="1" smtClean="0"/>
              <a:t>Institution</a:t>
            </a:r>
            <a:r>
              <a:rPr lang="et-EE" dirty="0" smtClean="0"/>
              <a:t>/ </a:t>
            </a:r>
            <a:r>
              <a:rPr lang="et-EE" dirty="0" err="1" smtClean="0"/>
              <a:t>Name</a:t>
            </a:r>
            <a:r>
              <a:rPr lang="et-EE" dirty="0" smtClean="0"/>
              <a:t> </a:t>
            </a:r>
            <a:r>
              <a:rPr lang="et-EE" dirty="0" err="1" smtClean="0"/>
              <a:t>of</a:t>
            </a:r>
            <a:r>
              <a:rPr lang="et-EE" dirty="0" smtClean="0"/>
              <a:t> </a:t>
            </a:r>
            <a:r>
              <a:rPr lang="et-EE" dirty="0" err="1" smtClean="0"/>
              <a:t>Occupation</a:t>
            </a:r>
            <a:endParaRPr lang="et-EE" dirty="0" smtClean="0"/>
          </a:p>
          <a:p>
            <a:endParaRPr lang="et-EE" dirty="0" smtClean="0"/>
          </a:p>
          <a:p>
            <a:r>
              <a:rPr lang="et-EE" dirty="0" smtClean="0"/>
              <a:t>15.06.2017</a:t>
            </a:r>
            <a:endParaRPr lang="en-US" dirty="0"/>
          </a:p>
        </p:txBody>
      </p:sp>
      <p:pic>
        <p:nvPicPr>
          <p:cNvPr id="13" name="Picture 12" descr="maaeluministeerium_3lovi_eng_rgb.png"/>
          <p:cNvPicPr>
            <a:picLocks noChangeAspect="1"/>
          </p:cNvPicPr>
          <p:nvPr userDrawn="1"/>
        </p:nvPicPr>
        <p:blipFill>
          <a:blip r:embed="rId2" cstate="print"/>
          <a:stretch>
            <a:fillRect/>
          </a:stretch>
        </p:blipFill>
        <p:spPr>
          <a:xfrm>
            <a:off x="432000" y="216000"/>
            <a:ext cx="3465001" cy="1386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7181" y="300346"/>
            <a:ext cx="3960440" cy="1173999"/>
          </a:xfrm>
          <a:prstGeom prst="rect">
            <a:avLst/>
          </a:prstGeom>
        </p:spPr>
      </p:pic>
    </p:spTree>
    <p:extLst>
      <p:ext uri="{BB962C8B-B14F-4D97-AF65-F5344CB8AC3E}">
        <p14:creationId xmlns:p14="http://schemas.microsoft.com/office/powerpoint/2010/main" val="311409399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41" userDrawn="1">
          <p15:clr>
            <a:srgbClr val="FBAE40"/>
          </p15:clr>
        </p15:guide>
        <p15:guide id="2" pos="90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_riigivapp_EST">
    <p:spTree>
      <p:nvGrpSpPr>
        <p:cNvPr id="1" name=""/>
        <p:cNvGrpSpPr/>
        <p:nvPr/>
      </p:nvGrpSpPr>
      <p:grpSpPr>
        <a:xfrm>
          <a:off x="0" y="0"/>
          <a:ext cx="0" cy="0"/>
          <a:chOff x="0" y="0"/>
          <a:chExt cx="0" cy="0"/>
        </a:xfrm>
      </p:grpSpPr>
      <p:sp>
        <p:nvSpPr>
          <p:cNvPr id="12" name="Rectangle 11"/>
          <p:cNvSpPr/>
          <p:nvPr userDrawn="1"/>
        </p:nvSpPr>
        <p:spPr bwMode="auto">
          <a:xfrm>
            <a:off x="0" y="1705685"/>
            <a:ext cx="11522075" cy="4774490"/>
          </a:xfrm>
          <a:prstGeom prst="rect">
            <a:avLst/>
          </a:prstGeom>
          <a:blipFill dpi="0" rotWithShape="1">
            <a:blip r:embed="rId2" cstate="print">
              <a:duotone>
                <a:schemeClr val="accent1">
                  <a:shade val="45000"/>
                  <a:satMod val="135000"/>
                </a:schemeClr>
                <a:prstClr val="white"/>
              </a:duotone>
            </a:blip>
            <a:srcRect/>
            <a:tile tx="0" ty="0" sx="100000" sy="100000" flip="none" algn="tl"/>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9" name="Title 1"/>
          <p:cNvSpPr>
            <a:spLocks noGrp="1"/>
          </p:cNvSpPr>
          <p:nvPr>
            <p:ph type="ctrTitle" hasCustomPrompt="1"/>
          </p:nvPr>
        </p:nvSpPr>
        <p:spPr>
          <a:xfrm>
            <a:off x="1368000" y="2375991"/>
            <a:ext cx="9433597" cy="1705175"/>
          </a:xfrm>
          <a:prstGeom prst="rect">
            <a:avLst/>
          </a:prstGeom>
        </p:spPr>
        <p:txBody>
          <a:bodyPr tIns="86400" anchor="ctr" anchorCtr="0"/>
          <a:lstStyle>
            <a:lvl1pPr algn="l">
              <a:defRPr sz="5700">
                <a:solidFill>
                  <a:schemeClr val="bg1"/>
                </a:solidFill>
              </a:defRPr>
            </a:lvl1pPr>
          </a:lstStyle>
          <a:p>
            <a:r>
              <a:rPr lang="en-US" dirty="0" err="1" smtClean="0"/>
              <a:t>Esitlusslaidide</a:t>
            </a:r>
            <a:r>
              <a:rPr lang="en-US" dirty="0" smtClean="0"/>
              <a:t> </a:t>
            </a:r>
            <a:r>
              <a:rPr lang="et-EE" dirty="0" smtClean="0"/>
              <a:t>pealkiri</a:t>
            </a:r>
            <a:endParaRPr lang="en-US" dirty="0"/>
          </a:p>
        </p:txBody>
      </p:sp>
      <p:sp>
        <p:nvSpPr>
          <p:cNvPr id="10" name="Subtitle 2"/>
          <p:cNvSpPr>
            <a:spLocks noGrp="1"/>
          </p:cNvSpPr>
          <p:nvPr>
            <p:ph type="subTitle" idx="1" hasCustomPrompt="1"/>
          </p:nvPr>
        </p:nvSpPr>
        <p:spPr>
          <a:xfrm>
            <a:off x="1368000" y="4392215"/>
            <a:ext cx="9433597" cy="1636968"/>
          </a:xfrm>
          <a:prstGeom prst="rect">
            <a:avLst/>
          </a:prstGeom>
        </p:spPr>
        <p:txBody>
          <a:bodyPr/>
          <a:lstStyle>
            <a:lvl1pPr marL="0" indent="0" algn="l">
              <a:spcAft>
                <a:spcPts val="0"/>
              </a:spcAft>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15.06.2017</a:t>
            </a:r>
            <a:endParaRPr lang="en-US" dirty="0"/>
          </a:p>
        </p:txBody>
      </p:sp>
      <p:pic>
        <p:nvPicPr>
          <p:cNvPr id="14" name="Picture 13" descr="maaeluministeerium_3lovi_est_rgb.png"/>
          <p:cNvPicPr>
            <a:picLocks noChangeAspect="1"/>
          </p:cNvPicPr>
          <p:nvPr userDrawn="1"/>
        </p:nvPicPr>
        <p:blipFill>
          <a:blip r:embed="rId3" cstate="print"/>
          <a:stretch>
            <a:fillRect/>
          </a:stretch>
        </p:blipFill>
        <p:spPr>
          <a:xfrm>
            <a:off x="432000" y="216000"/>
            <a:ext cx="3465001" cy="138600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57181" y="300346"/>
            <a:ext cx="3960440" cy="1173999"/>
          </a:xfrm>
          <a:prstGeom prst="rect">
            <a:avLst/>
          </a:prstGeom>
        </p:spPr>
      </p:pic>
    </p:spTree>
    <p:extLst>
      <p:ext uri="{BB962C8B-B14F-4D97-AF65-F5344CB8AC3E}">
        <p14:creationId xmlns:p14="http://schemas.microsoft.com/office/powerpoint/2010/main" val="37171138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41" userDrawn="1">
          <p15:clr>
            <a:srgbClr val="FBAE40"/>
          </p15:clr>
        </p15:guide>
        <p15:guide id="2" pos="95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_riigivapp_ENG">
    <p:spTree>
      <p:nvGrpSpPr>
        <p:cNvPr id="1" name=""/>
        <p:cNvGrpSpPr/>
        <p:nvPr/>
      </p:nvGrpSpPr>
      <p:grpSpPr>
        <a:xfrm>
          <a:off x="0" y="0"/>
          <a:ext cx="0" cy="0"/>
          <a:chOff x="0" y="0"/>
          <a:chExt cx="0" cy="0"/>
        </a:xfrm>
      </p:grpSpPr>
      <p:sp>
        <p:nvSpPr>
          <p:cNvPr id="4" name="Rectangle 3"/>
          <p:cNvSpPr/>
          <p:nvPr userDrawn="1"/>
        </p:nvSpPr>
        <p:spPr bwMode="auto">
          <a:xfrm>
            <a:off x="0" y="1705685"/>
            <a:ext cx="11522075" cy="4774490"/>
          </a:xfrm>
          <a:prstGeom prst="rect">
            <a:avLst/>
          </a:prstGeom>
          <a:blipFill dpi="0" rotWithShape="1">
            <a:blip r:embed="rId2" cstate="print">
              <a:duotone>
                <a:schemeClr val="accent5">
                  <a:shade val="45000"/>
                  <a:satMod val="135000"/>
                </a:schemeClr>
                <a:prstClr val="white"/>
              </a:duotone>
            </a:blip>
            <a:srcRect/>
            <a:tile tx="0" ty="0" sx="100000" sy="100000" flip="none" algn="tl"/>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7" name="Rectangle 6"/>
          <p:cNvSpPr/>
          <p:nvPr userDrawn="1"/>
        </p:nvSpPr>
        <p:spPr bwMode="auto">
          <a:xfrm>
            <a:off x="0" y="1705685"/>
            <a:ext cx="11522075" cy="4774490"/>
          </a:xfrm>
          <a:prstGeom prst="rect">
            <a:avLst/>
          </a:prstGeom>
          <a:blipFill dpi="0" rotWithShape="1">
            <a:blip r:embed="rId3" cstate="print">
              <a:duotone>
                <a:schemeClr val="accent1">
                  <a:shade val="45000"/>
                  <a:satMod val="135000"/>
                </a:schemeClr>
                <a:prstClr val="white"/>
              </a:duotone>
            </a:blip>
            <a:srcRect/>
            <a:tile tx="0" ty="0" sx="100000" sy="100000" flip="none" algn="tl"/>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9" name="Title 1"/>
          <p:cNvSpPr>
            <a:spLocks noGrp="1"/>
          </p:cNvSpPr>
          <p:nvPr>
            <p:ph type="ctrTitle" hasCustomPrompt="1"/>
          </p:nvPr>
        </p:nvSpPr>
        <p:spPr>
          <a:xfrm>
            <a:off x="1368000" y="2375991"/>
            <a:ext cx="9433597" cy="1705175"/>
          </a:xfrm>
          <a:prstGeom prst="rect">
            <a:avLst/>
          </a:prstGeom>
        </p:spPr>
        <p:txBody>
          <a:bodyPr tIns="86400" anchor="ctr" anchorCtr="0"/>
          <a:lstStyle>
            <a:lvl1pPr algn="l">
              <a:defRPr sz="5700">
                <a:solidFill>
                  <a:schemeClr val="bg1"/>
                </a:solidFill>
              </a:defRPr>
            </a:lvl1pPr>
          </a:lstStyle>
          <a:p>
            <a:r>
              <a:rPr lang="et-EE" dirty="0" err="1" smtClean="0"/>
              <a:t>Title</a:t>
            </a:r>
            <a:r>
              <a:rPr lang="et-EE" dirty="0" smtClean="0"/>
              <a:t> </a:t>
            </a:r>
            <a:r>
              <a:rPr lang="et-EE" dirty="0" err="1" smtClean="0"/>
              <a:t>of</a:t>
            </a:r>
            <a:r>
              <a:rPr lang="et-EE" dirty="0" smtClean="0"/>
              <a:t> </a:t>
            </a:r>
            <a:r>
              <a:rPr lang="et-EE" dirty="0" err="1" smtClean="0"/>
              <a:t>the</a:t>
            </a:r>
            <a:r>
              <a:rPr lang="et-EE" dirty="0" smtClean="0"/>
              <a:t> </a:t>
            </a:r>
            <a:r>
              <a:rPr lang="et-EE" dirty="0" err="1" smtClean="0"/>
              <a:t>Presentation</a:t>
            </a:r>
            <a:endParaRPr lang="en-US" dirty="0"/>
          </a:p>
        </p:txBody>
      </p:sp>
      <p:sp>
        <p:nvSpPr>
          <p:cNvPr id="10" name="Subtitle 2"/>
          <p:cNvSpPr>
            <a:spLocks noGrp="1"/>
          </p:cNvSpPr>
          <p:nvPr>
            <p:ph type="subTitle" idx="1" hasCustomPrompt="1"/>
          </p:nvPr>
        </p:nvSpPr>
        <p:spPr>
          <a:xfrm>
            <a:off x="1368000" y="4392215"/>
            <a:ext cx="9433597" cy="1636968"/>
          </a:xfrm>
          <a:prstGeom prst="rect">
            <a:avLst/>
          </a:prstGeom>
        </p:spPr>
        <p:txBody>
          <a:bodyPr/>
          <a:lstStyle>
            <a:lvl1pPr marL="0" indent="0" algn="l">
              <a:spcAft>
                <a:spcPts val="0"/>
              </a:spcAft>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err="1" smtClean="0"/>
              <a:t>Forename</a:t>
            </a:r>
            <a:r>
              <a:rPr lang="et-EE" dirty="0" smtClean="0"/>
              <a:t> </a:t>
            </a:r>
            <a:r>
              <a:rPr lang="et-EE" dirty="0" err="1" smtClean="0"/>
              <a:t>Surname</a:t>
            </a:r>
            <a:endParaRPr lang="et-EE" dirty="0" smtClean="0"/>
          </a:p>
          <a:p>
            <a:r>
              <a:rPr lang="et-EE" dirty="0" err="1" smtClean="0"/>
              <a:t>Name</a:t>
            </a:r>
            <a:r>
              <a:rPr lang="et-EE" dirty="0" smtClean="0"/>
              <a:t> </a:t>
            </a:r>
            <a:r>
              <a:rPr lang="et-EE" dirty="0" err="1" smtClean="0"/>
              <a:t>of</a:t>
            </a:r>
            <a:r>
              <a:rPr lang="et-EE" dirty="0" smtClean="0"/>
              <a:t> </a:t>
            </a:r>
            <a:r>
              <a:rPr lang="et-EE" dirty="0" err="1" smtClean="0"/>
              <a:t>Institution</a:t>
            </a:r>
            <a:r>
              <a:rPr lang="et-EE" dirty="0" smtClean="0"/>
              <a:t>/ </a:t>
            </a:r>
            <a:r>
              <a:rPr lang="et-EE" dirty="0" err="1" smtClean="0"/>
              <a:t>Name</a:t>
            </a:r>
            <a:r>
              <a:rPr lang="et-EE" dirty="0" smtClean="0"/>
              <a:t> </a:t>
            </a:r>
            <a:r>
              <a:rPr lang="et-EE" dirty="0" err="1" smtClean="0"/>
              <a:t>of</a:t>
            </a:r>
            <a:r>
              <a:rPr lang="et-EE" dirty="0" smtClean="0"/>
              <a:t> </a:t>
            </a:r>
            <a:r>
              <a:rPr lang="et-EE" dirty="0" err="1" smtClean="0"/>
              <a:t>Occupation</a:t>
            </a:r>
            <a:endParaRPr lang="et-EE" dirty="0" smtClean="0"/>
          </a:p>
          <a:p>
            <a:endParaRPr lang="et-EE" dirty="0" smtClean="0"/>
          </a:p>
          <a:p>
            <a:r>
              <a:rPr lang="et-EE" dirty="0" smtClean="0"/>
              <a:t>15.06.2017</a:t>
            </a:r>
            <a:endParaRPr lang="en-US" dirty="0"/>
          </a:p>
        </p:txBody>
      </p:sp>
      <p:pic>
        <p:nvPicPr>
          <p:cNvPr id="11" name="Picture 10" descr="maaeluministeerium_3lovi_eng_rgb.png"/>
          <p:cNvPicPr>
            <a:picLocks noChangeAspect="1"/>
          </p:cNvPicPr>
          <p:nvPr userDrawn="1"/>
        </p:nvPicPr>
        <p:blipFill>
          <a:blip r:embed="rId4" cstate="print"/>
          <a:stretch>
            <a:fillRect/>
          </a:stretch>
        </p:blipFill>
        <p:spPr>
          <a:xfrm>
            <a:off x="432000" y="216000"/>
            <a:ext cx="3465001" cy="1386000"/>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57181" y="300346"/>
            <a:ext cx="3960440" cy="1173999"/>
          </a:xfrm>
          <a:prstGeom prst="rect">
            <a:avLst/>
          </a:prstGeom>
        </p:spPr>
      </p:pic>
    </p:spTree>
    <p:extLst>
      <p:ext uri="{BB962C8B-B14F-4D97-AF65-F5344CB8AC3E}">
        <p14:creationId xmlns:p14="http://schemas.microsoft.com/office/powerpoint/2010/main" val="177556527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769" userDrawn="1">
          <p15:clr>
            <a:srgbClr val="FBAE40"/>
          </p15:clr>
        </p15:guide>
        <p15:guide id="2" pos="362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4292" y="511553"/>
            <a:ext cx="10139947" cy="1023105"/>
          </a:xfrm>
          <a:prstGeom prst="rect">
            <a:avLst/>
          </a:prstGeom>
        </p:spPr>
        <p:txBody>
          <a:bodyPr tIns="54000"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
        <p:nvSpPr>
          <p:cNvPr id="3" name="Content Placeholder 2"/>
          <p:cNvSpPr>
            <a:spLocks noGrp="1"/>
          </p:cNvSpPr>
          <p:nvPr>
            <p:ph idx="1"/>
          </p:nvPr>
        </p:nvSpPr>
        <p:spPr>
          <a:xfrm>
            <a:off x="644295" y="1675311"/>
            <a:ext cx="10139947" cy="4275502"/>
          </a:xfrm>
          <a:prstGeom prst="rect">
            <a:avLst/>
          </a:prstGeom>
        </p:spPr>
        <p:txBody>
          <a:bodyPr/>
          <a:lstStyle>
            <a:lvl1pPr marL="0" indent="0">
              <a:spcAft>
                <a:spcPts val="800"/>
              </a:spcAft>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smtClean="0"/>
              <a:t>Edit Master text styles</a:t>
            </a:r>
          </a:p>
        </p:txBody>
      </p:sp>
    </p:spTree>
    <p:extLst>
      <p:ext uri="{BB962C8B-B14F-4D97-AF65-F5344CB8AC3E}">
        <p14:creationId xmlns:p14="http://schemas.microsoft.com/office/powerpoint/2010/main" val="9960034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4292" y="511553"/>
            <a:ext cx="10139947" cy="1023105"/>
          </a:xfrm>
          <a:prstGeom prst="rect">
            <a:avLst/>
          </a:prstGeom>
        </p:spPr>
        <p:txBody>
          <a:bodyPr tIns="54000"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
        <p:nvSpPr>
          <p:cNvPr id="3" name="Content Placeholder 2"/>
          <p:cNvSpPr>
            <a:spLocks noGrp="1"/>
          </p:cNvSpPr>
          <p:nvPr>
            <p:ph idx="1"/>
          </p:nvPr>
        </p:nvSpPr>
        <p:spPr>
          <a:xfrm>
            <a:off x="644295" y="1675311"/>
            <a:ext cx="10139947" cy="4275502"/>
          </a:xfrm>
          <a:prstGeom prst="rect">
            <a:avLst/>
          </a:prstGeom>
        </p:spPr>
        <p:txBody>
          <a:bodyPr/>
          <a:lstStyle>
            <a:lvl1pPr marL="432000" indent="-324000">
              <a:spcAft>
                <a:spcPts val="800"/>
              </a:spcAft>
              <a:buClr>
                <a:srgbClr val="0084D1"/>
              </a:buClr>
              <a:buSzPct val="100000"/>
              <a:buFont typeface="Arial" panose="020B0604020202020204" pitchFamily="34" charset="0"/>
              <a:buChar char="•"/>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smtClean="0"/>
              <a:t>Edit Master text styles</a:t>
            </a:r>
          </a:p>
        </p:txBody>
      </p:sp>
    </p:spTree>
    <p:extLst>
      <p:ext uri="{BB962C8B-B14F-4D97-AF65-F5344CB8AC3E}">
        <p14:creationId xmlns:p14="http://schemas.microsoft.com/office/powerpoint/2010/main" val="40096721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8469" y="1511300"/>
            <a:ext cx="5036369" cy="4276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dirty="0"/>
          </a:p>
        </p:txBody>
      </p:sp>
      <p:sp>
        <p:nvSpPr>
          <p:cNvPr id="4" name="Content Placeholder 3"/>
          <p:cNvSpPr>
            <a:spLocks noGrp="1"/>
          </p:cNvSpPr>
          <p:nvPr>
            <p:ph sz="half" idx="2"/>
          </p:nvPr>
        </p:nvSpPr>
        <p:spPr>
          <a:xfrm>
            <a:off x="5837238" y="1511300"/>
            <a:ext cx="5108375" cy="4276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9" name="Title 1"/>
          <p:cNvSpPr>
            <a:spLocks noGrp="1"/>
          </p:cNvSpPr>
          <p:nvPr>
            <p:ph type="title" hasCustomPrompt="1"/>
          </p:nvPr>
        </p:nvSpPr>
        <p:spPr>
          <a:xfrm>
            <a:off x="644292" y="511553"/>
            <a:ext cx="10139947" cy="1023105"/>
          </a:xfrm>
          <a:prstGeom prst="rect">
            <a:avLst/>
          </a:prstGeom>
        </p:spPr>
        <p:txBody>
          <a:bodyPr tIns="54000"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5" r:id="rId2"/>
    <p:sldLayoutId id="2147483661" r:id="rId3"/>
    <p:sldLayoutId id="2147483678" r:id="rId4"/>
    <p:sldLayoutId id="2147483687" r:id="rId5"/>
    <p:sldLayoutId id="2147483688" r:id="rId6"/>
    <p:sldLayoutId id="2147483650" r:id="rId7"/>
    <p:sldLayoutId id="2147483662" r:id="rId8"/>
    <p:sldLayoutId id="2147483670" r:id="rId9"/>
    <p:sldLayoutId id="2147483683" r:id="rId10"/>
    <p:sldLayoutId id="2147483685" r:id="rId11"/>
    <p:sldLayoutId id="2147483684" r:id="rId12"/>
    <p:sldLayoutId id="2147483680" r:id="rId13"/>
    <p:sldLayoutId id="2147483660" r:id="rId14"/>
    <p:sldLayoutId id="2147483681" r:id="rId15"/>
    <p:sldLayoutId id="2147483682" r:id="rId16"/>
    <p:sldLayoutId id="2147483663" r:id="rId17"/>
    <p:sldLayoutId id="2147483686" r:id="rId18"/>
  </p:sldLayoutIdLst>
  <p:timing>
    <p:tnLst>
      <p:par>
        <p:cTn id="1" dur="indefinite" restart="never" nodeType="tmRoot"/>
      </p:par>
    </p:tnLst>
  </p:timing>
  <p:hf sldNum="0" hdr="0" dt="0"/>
  <p:txStyles>
    <p:titleStyle>
      <a:lvl1pPr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kern="1200">
          <a:solidFill>
            <a:srgbClr val="000000"/>
          </a:solidFill>
          <a:latin typeface="+mj-lt"/>
          <a:ea typeface="+mj-ea"/>
          <a:cs typeface="+mj-cs"/>
        </a:defRPr>
      </a:lvl1pPr>
      <a:lvl2pPr marL="742950" indent="-28575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2pPr>
      <a:lvl3pPr marL="11430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3pPr>
      <a:lvl4pPr marL="16002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4pPr>
      <a:lvl5pPr marL="20574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5pPr>
      <a:lvl6pPr marL="25146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6pPr>
      <a:lvl7pPr marL="29718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7pPr>
      <a:lvl8pPr marL="34290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8pPr>
      <a:lvl9pPr marL="38862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9pPr>
    </p:titleStyle>
    <p:bodyStyle>
      <a:lvl1pPr marL="342900" indent="-342900" algn="l" defTabSz="449263" rtl="0" eaLnBrk="1" fontAlgn="base" hangingPunct="1">
        <a:lnSpc>
          <a:spcPct val="110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1" fontAlgn="base" hangingPunct="1">
        <a:lnSpc>
          <a:spcPct val="110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1" fontAlgn="base" hangingPunct="1">
        <a:lnSpc>
          <a:spcPct val="110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1" fontAlgn="base" hangingPunct="1">
        <a:lnSpc>
          <a:spcPct val="110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1" fontAlgn="base" hangingPunct="1">
        <a:lnSpc>
          <a:spcPct val="110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263" y="258763"/>
            <a:ext cx="10369550" cy="1081087"/>
          </a:xfrm>
          <a:prstGeom prst="rect">
            <a:avLst/>
          </a:prstGeom>
        </p:spPr>
        <p:txBody>
          <a:bodyPr vert="horz" lIns="91440" tIns="45720" rIns="91440" bIns="45720" rtlCol="0" anchor="ctr">
            <a:normAutofit/>
          </a:bodyPr>
          <a:lstStyle/>
          <a:p>
            <a:r>
              <a:rPr lang="en-US" smtClean="0"/>
              <a:t>Click to edit Master title style</a:t>
            </a:r>
            <a:endParaRPr lang="et-EE"/>
          </a:p>
        </p:txBody>
      </p:sp>
      <p:sp>
        <p:nvSpPr>
          <p:cNvPr id="3" name="Text Placeholder 2"/>
          <p:cNvSpPr>
            <a:spLocks noGrp="1"/>
          </p:cNvSpPr>
          <p:nvPr>
            <p:ph type="body" idx="1"/>
          </p:nvPr>
        </p:nvSpPr>
        <p:spPr>
          <a:xfrm>
            <a:off x="576263" y="1511300"/>
            <a:ext cx="10369550" cy="4276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2"/>
          </p:nvPr>
        </p:nvSpPr>
        <p:spPr>
          <a:xfrm>
            <a:off x="576263" y="6005513"/>
            <a:ext cx="2687637" cy="34607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t-EE"/>
          </a:p>
        </p:txBody>
      </p:sp>
      <p:sp>
        <p:nvSpPr>
          <p:cNvPr id="5" name="Footer Placeholder 4"/>
          <p:cNvSpPr>
            <a:spLocks noGrp="1"/>
          </p:cNvSpPr>
          <p:nvPr>
            <p:ph type="ftr" sz="quarter" idx="3"/>
          </p:nvPr>
        </p:nvSpPr>
        <p:spPr>
          <a:xfrm>
            <a:off x="3937000" y="6005513"/>
            <a:ext cx="3648075" cy="34607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t-EE" smtClean="0"/>
              <a:t>MAAELU KONVERENTS 2023</a:t>
            </a:r>
            <a:endParaRPr lang="et-EE"/>
          </a:p>
        </p:txBody>
      </p:sp>
      <p:sp>
        <p:nvSpPr>
          <p:cNvPr id="6" name="Slide Number Placeholder 5"/>
          <p:cNvSpPr>
            <a:spLocks noGrp="1"/>
          </p:cNvSpPr>
          <p:nvPr>
            <p:ph type="sldNum" sz="quarter" idx="4"/>
          </p:nvPr>
        </p:nvSpPr>
        <p:spPr>
          <a:xfrm>
            <a:off x="8258175" y="6005513"/>
            <a:ext cx="2687638" cy="346075"/>
          </a:xfrm>
          <a:prstGeom prst="rect">
            <a:avLst/>
          </a:prstGeom>
        </p:spPr>
        <p:txBody>
          <a:bodyPr vert="horz" lIns="91440" tIns="45720" rIns="91440" bIns="45720" rtlCol="0" anchor="ctr"/>
          <a:lstStyle>
            <a:lvl1pPr algn="r">
              <a:defRPr sz="1200">
                <a:solidFill>
                  <a:schemeClr val="tx1">
                    <a:tint val="75000"/>
                  </a:schemeClr>
                </a:solidFill>
              </a:defRPr>
            </a:lvl1pPr>
          </a:lstStyle>
          <a:p>
            <a:fld id="{D6E0E0C0-812C-4CDF-979F-6B4E2365E045}" type="slidenum">
              <a:rPr lang="et-EE" smtClean="0"/>
              <a:pPr/>
              <a:t>‹#›</a:t>
            </a:fld>
            <a:endParaRPr lang="et-EE"/>
          </a:p>
        </p:txBody>
      </p:sp>
    </p:spTree>
  </p:cSld>
  <p:clrMap bg1="lt1" tx1="dk1" bg2="lt2" tx2="dk2" accent1="accent1" accent2="accent2" accent3="accent3" accent4="accent4" accent5="accent5" accent6="accent6" hlink="hlink" folHlink="folHlink"/>
  <p:sldLayoutIdLst>
    <p:sldLayoutId id="2147483668" r:id="rId1"/>
    <p:sldLayoutId id="2147483671" r:id="rId2"/>
    <p:sldLayoutId id="2147483672" r:id="rId3"/>
    <p:sldLayoutId id="2147483673" r:id="rId4"/>
    <p:sldLayoutId id="2147483674" r:id="rId5"/>
    <p:sldLayoutId id="2147483675" r:id="rId6"/>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372027" y="1727919"/>
            <a:ext cx="9433597" cy="1705175"/>
          </a:xfrm>
        </p:spPr>
        <p:txBody>
          <a:bodyPr/>
          <a:lstStyle/>
          <a:p>
            <a:r>
              <a:rPr lang="et-EE" sz="5400" b="1" dirty="0" smtClean="0">
                <a:solidFill>
                  <a:srgbClr val="0070C0"/>
                </a:solidFill>
                <a:latin typeface="Roboto Condensed" panose="02000000000000000000" pitchFamily="2" charset="0"/>
                <a:ea typeface="Roboto Condensed" panose="02000000000000000000" pitchFamily="2" charset="0"/>
              </a:rPr>
              <a:t>Maapiirkond ja sealne ettevõtlus </a:t>
            </a:r>
            <a:r>
              <a:rPr lang="et-EE" sz="5400" b="1" dirty="0">
                <a:solidFill>
                  <a:srgbClr val="0070C0"/>
                </a:solidFill>
                <a:latin typeface="Roboto Condensed" panose="02000000000000000000" pitchFamily="2" charset="0"/>
                <a:ea typeface="Roboto Condensed" panose="02000000000000000000" pitchFamily="2" charset="0"/>
              </a:rPr>
              <a:t>aastal 2035</a:t>
            </a:r>
            <a:endParaRPr lang="et-EE" sz="5400" dirty="0"/>
          </a:p>
        </p:txBody>
      </p:sp>
      <p:sp>
        <p:nvSpPr>
          <p:cNvPr id="11" name="Subtitle 10"/>
          <p:cNvSpPr>
            <a:spLocks noGrp="1"/>
          </p:cNvSpPr>
          <p:nvPr>
            <p:ph type="subTitle" idx="1"/>
          </p:nvPr>
        </p:nvSpPr>
        <p:spPr>
          <a:xfrm>
            <a:off x="1400229" y="3888159"/>
            <a:ext cx="9433597" cy="1800200"/>
          </a:xfrm>
        </p:spPr>
        <p:txBody>
          <a:bodyPr/>
          <a:lstStyle/>
          <a:p>
            <a:r>
              <a:rPr lang="et-EE" b="1" dirty="0" smtClean="0"/>
              <a:t>Madis Pärtel</a:t>
            </a:r>
          </a:p>
          <a:p>
            <a:r>
              <a:rPr lang="et-EE" b="1" dirty="0" smtClean="0"/>
              <a:t>Põllumajandus- ja maaelupoliitika asekantsler</a:t>
            </a:r>
          </a:p>
          <a:p>
            <a:endParaRPr lang="et-EE" dirty="0"/>
          </a:p>
          <a:p>
            <a:endParaRPr lang="et-EE" dirty="0" smtClean="0"/>
          </a:p>
          <a:p>
            <a:r>
              <a:rPr lang="et-EE" sz="1600" dirty="0" smtClean="0"/>
              <a:t>				</a:t>
            </a:r>
          </a:p>
          <a:p>
            <a:r>
              <a:rPr lang="et-EE" sz="1600" dirty="0"/>
              <a:t>	</a:t>
            </a:r>
            <a:r>
              <a:rPr lang="et-EE" sz="1600" dirty="0" smtClean="0"/>
              <a:t>					Pärnu, 19.05.2023</a:t>
            </a:r>
            <a:endParaRPr lang="et-EE" sz="1600" dirty="0"/>
          </a:p>
        </p:txBody>
      </p:sp>
      <p:sp>
        <p:nvSpPr>
          <p:cNvPr id="2" name="TextBox 1"/>
          <p:cNvSpPr txBox="1"/>
          <p:nvPr/>
        </p:nvSpPr>
        <p:spPr>
          <a:xfrm>
            <a:off x="8785373" y="5913937"/>
            <a:ext cx="3776645" cy="314958"/>
          </a:xfrm>
          <a:prstGeom prst="rect">
            <a:avLst/>
          </a:prstGeom>
          <a:noFill/>
        </p:spPr>
        <p:txBody>
          <a:bodyPr wrap="square" rtlCol="0">
            <a:spAutoFit/>
          </a:bodyPr>
          <a:lstStyle/>
          <a:p>
            <a:r>
              <a:rPr lang="et-EE" sz="1400" dirty="0" smtClean="0">
                <a:ln w="0"/>
                <a:solidFill>
                  <a:schemeClr val="accent1"/>
                </a:solidFill>
                <a:effectLst>
                  <a:outerShdw blurRad="38100" dist="25400" dir="5400000" algn="ctr" rotWithShape="0">
                    <a:srgbClr val="6E747A">
                      <a:alpha val="43000"/>
                    </a:srgbClr>
                  </a:outerShdw>
                </a:effectLst>
              </a:rPr>
              <a:t>MAAELU KONVERENTS 2023</a:t>
            </a:r>
            <a:endParaRPr lang="et-EE" sz="140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540000"/>
            <a:ext cx="8856983" cy="720000"/>
          </a:xfrm>
        </p:spPr>
        <p:txBody>
          <a:bodyPr/>
          <a:lstStyle/>
          <a:p>
            <a:pPr>
              <a:defRPr/>
            </a:pPr>
            <a:r>
              <a:rPr lang="et-EE" sz="3020" dirty="0">
                <a:solidFill>
                  <a:srgbClr val="0070C0"/>
                </a:solidFill>
              </a:rPr>
              <a:t>Põllumajanduses üha vähem töökohti</a:t>
            </a:r>
          </a:p>
        </p:txBody>
      </p:sp>
      <p:graphicFrame>
        <p:nvGraphicFramePr>
          <p:cNvPr id="7" name="Content Placeholder 6"/>
          <p:cNvGraphicFramePr>
            <a:graphicFrameLocks noGrp="1"/>
          </p:cNvGraphicFramePr>
          <p:nvPr>
            <p:ph idx="1"/>
            <p:extLst/>
          </p:nvPr>
        </p:nvGraphicFramePr>
        <p:xfrm>
          <a:off x="799427" y="1433437"/>
          <a:ext cx="9865100" cy="1833880"/>
        </p:xfrm>
        <a:graphic>
          <a:graphicData uri="http://schemas.openxmlformats.org/drawingml/2006/table">
            <a:tbl>
              <a:tblPr firstRow="1" bandRow="1">
                <a:tableStyleId>{5C22544A-7EE6-4342-B048-85BDC9FD1C3A}</a:tableStyleId>
              </a:tblPr>
              <a:tblGrid>
                <a:gridCol w="1902555">
                  <a:extLst>
                    <a:ext uri="{9D8B030D-6E8A-4147-A177-3AD203B41FA5}">
                      <a16:colId xmlns:a16="http://schemas.microsoft.com/office/drawing/2014/main" val="438768189"/>
                    </a:ext>
                  </a:extLst>
                </a:gridCol>
                <a:gridCol w="1592509">
                  <a:extLst>
                    <a:ext uri="{9D8B030D-6E8A-4147-A177-3AD203B41FA5}">
                      <a16:colId xmlns:a16="http://schemas.microsoft.com/office/drawing/2014/main" val="3799580032"/>
                    </a:ext>
                  </a:extLst>
                </a:gridCol>
                <a:gridCol w="1592509">
                  <a:extLst>
                    <a:ext uri="{9D8B030D-6E8A-4147-A177-3AD203B41FA5}">
                      <a16:colId xmlns:a16="http://schemas.microsoft.com/office/drawing/2014/main" val="1995764084"/>
                    </a:ext>
                  </a:extLst>
                </a:gridCol>
                <a:gridCol w="1592509">
                  <a:extLst>
                    <a:ext uri="{9D8B030D-6E8A-4147-A177-3AD203B41FA5}">
                      <a16:colId xmlns:a16="http://schemas.microsoft.com/office/drawing/2014/main" val="3980680072"/>
                    </a:ext>
                  </a:extLst>
                </a:gridCol>
                <a:gridCol w="1592509">
                  <a:extLst>
                    <a:ext uri="{9D8B030D-6E8A-4147-A177-3AD203B41FA5}">
                      <a16:colId xmlns:a16="http://schemas.microsoft.com/office/drawing/2014/main" val="859441279"/>
                    </a:ext>
                  </a:extLst>
                </a:gridCol>
                <a:gridCol w="1592509">
                  <a:extLst>
                    <a:ext uri="{9D8B030D-6E8A-4147-A177-3AD203B41FA5}">
                      <a16:colId xmlns:a16="http://schemas.microsoft.com/office/drawing/2014/main" val="829055542"/>
                    </a:ext>
                  </a:extLst>
                </a:gridCol>
              </a:tblGrid>
              <a:tr h="370840">
                <a:tc>
                  <a:txBody>
                    <a:bodyPr/>
                    <a:lstStyle/>
                    <a:p>
                      <a:endParaRPr lang="et-EE" dirty="0"/>
                    </a:p>
                  </a:txBody>
                  <a:tcPr/>
                </a:tc>
                <a:tc>
                  <a:txBody>
                    <a:bodyPr/>
                    <a:lstStyle/>
                    <a:p>
                      <a:pPr algn="ctr"/>
                      <a:r>
                        <a:rPr lang="et-EE" dirty="0" smtClean="0"/>
                        <a:t>1990</a:t>
                      </a:r>
                      <a:endParaRPr lang="et-EE" dirty="0"/>
                    </a:p>
                  </a:txBody>
                  <a:tcPr/>
                </a:tc>
                <a:tc>
                  <a:txBody>
                    <a:bodyPr/>
                    <a:lstStyle/>
                    <a:p>
                      <a:pPr algn="ctr"/>
                      <a:r>
                        <a:rPr lang="et-EE" dirty="0" smtClean="0"/>
                        <a:t>1995</a:t>
                      </a:r>
                      <a:endParaRPr lang="et-EE" dirty="0"/>
                    </a:p>
                  </a:txBody>
                  <a:tcPr/>
                </a:tc>
                <a:tc>
                  <a:txBody>
                    <a:bodyPr/>
                    <a:lstStyle/>
                    <a:p>
                      <a:pPr algn="ctr"/>
                      <a:r>
                        <a:rPr lang="et-EE" dirty="0" smtClean="0"/>
                        <a:t>2000</a:t>
                      </a:r>
                      <a:endParaRPr lang="et-EE" dirty="0"/>
                    </a:p>
                  </a:txBody>
                  <a:tcPr/>
                </a:tc>
                <a:tc>
                  <a:txBody>
                    <a:bodyPr/>
                    <a:lstStyle/>
                    <a:p>
                      <a:pPr algn="ctr"/>
                      <a:r>
                        <a:rPr lang="et-EE" dirty="0" smtClean="0"/>
                        <a:t>2010</a:t>
                      </a:r>
                      <a:endParaRPr lang="et-EE" dirty="0"/>
                    </a:p>
                  </a:txBody>
                  <a:tcPr/>
                </a:tc>
                <a:tc>
                  <a:txBody>
                    <a:bodyPr/>
                    <a:lstStyle/>
                    <a:p>
                      <a:pPr algn="ctr"/>
                      <a:r>
                        <a:rPr lang="et-EE" dirty="0" smtClean="0"/>
                        <a:t>2019</a:t>
                      </a:r>
                      <a:endParaRPr lang="et-EE" dirty="0"/>
                    </a:p>
                  </a:txBody>
                  <a:tcPr/>
                </a:tc>
                <a:extLst>
                  <a:ext uri="{0D108BD9-81ED-4DB2-BD59-A6C34878D82A}">
                    <a16:rowId xmlns:a16="http://schemas.microsoft.com/office/drawing/2014/main" val="784746940"/>
                  </a:ext>
                </a:extLst>
              </a:tr>
              <a:tr h="370840">
                <a:tc>
                  <a:txBody>
                    <a:bodyPr/>
                    <a:lstStyle/>
                    <a:p>
                      <a:r>
                        <a:rPr lang="et-EE" dirty="0" smtClean="0"/>
                        <a:t>Maapiirkonnas hõivatute osakaal põllumajanduses, kalanduses</a:t>
                      </a:r>
                      <a:r>
                        <a:rPr lang="et-EE" baseline="0" dirty="0" smtClean="0"/>
                        <a:t> ja metsanduses</a:t>
                      </a:r>
                      <a:endParaRPr lang="et-EE" dirty="0"/>
                    </a:p>
                  </a:txBody>
                  <a:tcPr/>
                </a:tc>
                <a:tc>
                  <a:txBody>
                    <a:bodyPr/>
                    <a:lstStyle/>
                    <a:p>
                      <a:pPr algn="ctr"/>
                      <a:r>
                        <a:rPr lang="et-EE" dirty="0" smtClean="0"/>
                        <a:t>56%</a:t>
                      </a:r>
                      <a:endParaRPr lang="et-EE" dirty="0"/>
                    </a:p>
                  </a:txBody>
                  <a:tcPr/>
                </a:tc>
                <a:tc>
                  <a:txBody>
                    <a:bodyPr/>
                    <a:lstStyle/>
                    <a:p>
                      <a:pPr algn="ctr"/>
                      <a:r>
                        <a:rPr lang="et-EE" dirty="0" smtClean="0"/>
                        <a:t>34%</a:t>
                      </a:r>
                      <a:endParaRPr lang="et-EE" dirty="0"/>
                    </a:p>
                  </a:txBody>
                  <a:tcPr/>
                </a:tc>
                <a:tc>
                  <a:txBody>
                    <a:bodyPr/>
                    <a:lstStyle/>
                    <a:p>
                      <a:pPr algn="ctr"/>
                      <a:r>
                        <a:rPr lang="et-EE" dirty="0" smtClean="0"/>
                        <a:t>21%</a:t>
                      </a:r>
                      <a:endParaRPr lang="et-EE" dirty="0"/>
                    </a:p>
                  </a:txBody>
                  <a:tcPr/>
                </a:tc>
                <a:tc>
                  <a:txBody>
                    <a:bodyPr/>
                    <a:lstStyle/>
                    <a:p>
                      <a:pPr algn="ctr"/>
                      <a:r>
                        <a:rPr lang="et-EE" dirty="0" smtClean="0"/>
                        <a:t>11%</a:t>
                      </a:r>
                      <a:endParaRPr lang="et-EE" dirty="0"/>
                    </a:p>
                  </a:txBody>
                  <a:tcPr/>
                </a:tc>
                <a:tc>
                  <a:txBody>
                    <a:bodyPr/>
                    <a:lstStyle/>
                    <a:p>
                      <a:pPr algn="ctr"/>
                      <a:r>
                        <a:rPr lang="et-EE" dirty="0" smtClean="0"/>
                        <a:t>8%</a:t>
                      </a:r>
                      <a:endParaRPr lang="et-EE" dirty="0"/>
                    </a:p>
                  </a:txBody>
                  <a:tcPr/>
                </a:tc>
                <a:extLst>
                  <a:ext uri="{0D108BD9-81ED-4DB2-BD59-A6C34878D82A}">
                    <a16:rowId xmlns:a16="http://schemas.microsoft.com/office/drawing/2014/main" val="2365942827"/>
                  </a:ext>
                </a:extLst>
              </a:tr>
            </a:tbl>
          </a:graphicData>
        </a:graphic>
      </p:graphicFrame>
      <p:pic>
        <p:nvPicPr>
          <p:cNvPr id="8" name="Picture 7"/>
          <p:cNvPicPr>
            <a:picLocks noChangeAspect="1"/>
          </p:cNvPicPr>
          <p:nvPr/>
        </p:nvPicPr>
        <p:blipFill>
          <a:blip r:embed="rId3"/>
          <a:stretch>
            <a:fillRect/>
          </a:stretch>
        </p:blipFill>
        <p:spPr>
          <a:xfrm>
            <a:off x="4320877" y="2639071"/>
            <a:ext cx="6343650" cy="3415209"/>
          </a:xfrm>
          <a:prstGeom prst="rect">
            <a:avLst/>
          </a:prstGeom>
        </p:spPr>
      </p:pic>
      <p:sp>
        <p:nvSpPr>
          <p:cNvPr id="10" name="TextBox 9"/>
          <p:cNvSpPr txBox="1"/>
          <p:nvPr/>
        </p:nvSpPr>
        <p:spPr>
          <a:xfrm>
            <a:off x="8497341" y="6162218"/>
            <a:ext cx="3305426" cy="246221"/>
          </a:xfrm>
          <a:prstGeom prst="rect">
            <a:avLst/>
          </a:prstGeom>
          <a:noFill/>
        </p:spPr>
        <p:txBody>
          <a:bodyPr wrap="square" rtlCol="0">
            <a:spAutoFit/>
          </a:bodyPr>
          <a:lstStyle/>
          <a:p>
            <a:pPr>
              <a:lnSpc>
                <a:spcPct val="100000"/>
              </a:lnSpc>
            </a:pPr>
            <a:r>
              <a:rPr lang="et-EE" sz="1000" i="1" dirty="0" smtClean="0">
                <a:latin typeface="+mj-lt"/>
                <a:cs typeface="Calibri" panose="020F0502020204030204" pitchFamily="34" charset="0"/>
              </a:rPr>
              <a:t>Kuvatõmmis: Postimehes ilmunud artikkel</a:t>
            </a:r>
          </a:p>
        </p:txBody>
      </p:sp>
      <p:sp>
        <p:nvSpPr>
          <p:cNvPr id="6" name="TextBox 5"/>
          <p:cNvSpPr txBox="1"/>
          <p:nvPr/>
        </p:nvSpPr>
        <p:spPr>
          <a:xfrm>
            <a:off x="944885" y="5840759"/>
            <a:ext cx="6048672" cy="461665"/>
          </a:xfrm>
          <a:prstGeom prst="rect">
            <a:avLst/>
          </a:prstGeom>
          <a:noFill/>
        </p:spPr>
        <p:txBody>
          <a:bodyPr wrap="square" rtlCol="0">
            <a:spAutoFit/>
          </a:bodyPr>
          <a:lstStyle/>
          <a:p>
            <a:pPr>
              <a:lnSpc>
                <a:spcPct val="100000"/>
              </a:lnSpc>
            </a:pPr>
            <a:r>
              <a:rPr lang="et-EE" sz="1200" i="1" dirty="0" smtClean="0">
                <a:latin typeface="Calibri" panose="020F0502020204030204" pitchFamily="34" charset="0"/>
                <a:cs typeface="Calibri" panose="020F0502020204030204" pitchFamily="34" charset="0"/>
              </a:rPr>
              <a:t>Allikas: </a:t>
            </a:r>
            <a:r>
              <a:rPr lang="et-EE" sz="1200" i="1" dirty="0" smtClean="0">
                <a:latin typeface="+mn-lt"/>
                <a:cs typeface="Calibri" panose="020F0502020204030204" pitchFamily="34" charset="0"/>
              </a:rPr>
              <a:t>Statistikaamet</a:t>
            </a:r>
          </a:p>
          <a:p>
            <a:pPr>
              <a:lnSpc>
                <a:spcPct val="100000"/>
              </a:lnSpc>
            </a:pPr>
            <a:r>
              <a:rPr lang="et-EE" sz="1200" i="1" dirty="0">
                <a:latin typeface="Calibri" panose="020F0502020204030204" pitchFamily="34" charset="0"/>
                <a:cs typeface="Calibri" panose="020F0502020204030204" pitchFamily="34" charset="0"/>
              </a:rPr>
              <a:t>TT0203: </a:t>
            </a:r>
            <a:r>
              <a:rPr lang="et-EE" sz="1200" i="1" dirty="0" smtClean="0">
                <a:latin typeface="Calibri" panose="020F0502020204030204" pitchFamily="34" charset="0"/>
                <a:cs typeface="Calibri" panose="020F0502020204030204" pitchFamily="34" charset="0"/>
              </a:rPr>
              <a:t>Hõivatud elukoha ja tegevusala järgi (</a:t>
            </a:r>
            <a:r>
              <a:rPr lang="et-EE" sz="1200" i="1" dirty="0">
                <a:latin typeface="Calibri" panose="020F0502020204030204" pitchFamily="34" charset="0"/>
                <a:cs typeface="Calibri" panose="020F0502020204030204" pitchFamily="34" charset="0"/>
              </a:rPr>
              <a:t>1989-2019)</a:t>
            </a:r>
          </a:p>
        </p:txBody>
      </p:sp>
      <p:sp>
        <p:nvSpPr>
          <p:cNvPr id="9" name="TextBox 8"/>
          <p:cNvSpPr txBox="1"/>
          <p:nvPr/>
        </p:nvSpPr>
        <p:spPr>
          <a:xfrm>
            <a:off x="8785373" y="5913937"/>
            <a:ext cx="3776645" cy="314958"/>
          </a:xfrm>
          <a:prstGeom prst="rect">
            <a:avLst/>
          </a:prstGeom>
          <a:noFill/>
        </p:spPr>
        <p:txBody>
          <a:bodyPr wrap="square" rtlCol="0">
            <a:spAutoFit/>
          </a:bodyPr>
          <a:lstStyle/>
          <a:p>
            <a:r>
              <a:rPr lang="et-EE" sz="1400" dirty="0" smtClean="0">
                <a:ln w="0"/>
                <a:solidFill>
                  <a:schemeClr val="accent1"/>
                </a:solidFill>
                <a:effectLst>
                  <a:outerShdw blurRad="38100" dist="25400" dir="5400000" algn="ctr" rotWithShape="0">
                    <a:srgbClr val="6E747A">
                      <a:alpha val="43000"/>
                    </a:srgbClr>
                  </a:outerShdw>
                </a:effectLst>
              </a:rPr>
              <a:t>MAAELU KONVERENTS 2023</a:t>
            </a:r>
            <a:endParaRPr lang="et-EE" sz="1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567191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04" y="511484"/>
            <a:ext cx="10139947" cy="1023105"/>
          </a:xfrm>
        </p:spPr>
        <p:txBody>
          <a:bodyPr/>
          <a:lstStyle/>
          <a:p>
            <a:r>
              <a:rPr lang="et-EE" dirty="0">
                <a:solidFill>
                  <a:srgbClr val="FF0000"/>
                </a:solidFill>
              </a:rPr>
              <a:t/>
            </a:r>
            <a:br>
              <a:rPr lang="et-EE" dirty="0">
                <a:solidFill>
                  <a:srgbClr val="FF0000"/>
                </a:solidFill>
              </a:rPr>
            </a:br>
            <a:r>
              <a:rPr lang="et-EE" dirty="0" smtClean="0">
                <a:solidFill>
                  <a:srgbClr val="0070C0"/>
                </a:solidFill>
              </a:rPr>
              <a:t> </a:t>
            </a:r>
            <a:endParaRPr lang="et-EE" dirty="0"/>
          </a:p>
        </p:txBody>
      </p:sp>
      <p:sp>
        <p:nvSpPr>
          <p:cNvPr id="3" name="Content Placeholder 2"/>
          <p:cNvSpPr>
            <a:spLocks noGrp="1"/>
          </p:cNvSpPr>
          <p:nvPr>
            <p:ph idx="1"/>
          </p:nvPr>
        </p:nvSpPr>
        <p:spPr/>
        <p:txBody>
          <a:bodyPr/>
          <a:lstStyle/>
          <a:p>
            <a:endParaRPr lang="et-EE" dirty="0">
              <a:solidFill>
                <a:srgbClr val="FF0000"/>
              </a:solidFill>
            </a:endParaRPr>
          </a:p>
        </p:txBody>
      </p:sp>
      <p:sp>
        <p:nvSpPr>
          <p:cNvPr id="5" name="TextBox 4"/>
          <p:cNvSpPr txBox="1"/>
          <p:nvPr/>
        </p:nvSpPr>
        <p:spPr>
          <a:xfrm>
            <a:off x="8785373" y="5913937"/>
            <a:ext cx="3776645" cy="314958"/>
          </a:xfrm>
          <a:prstGeom prst="rect">
            <a:avLst/>
          </a:prstGeom>
          <a:noFill/>
        </p:spPr>
        <p:txBody>
          <a:bodyPr wrap="square" rtlCol="0">
            <a:spAutoFit/>
          </a:bodyPr>
          <a:lstStyle/>
          <a:p>
            <a:r>
              <a:rPr lang="et-EE" sz="1400" dirty="0" smtClean="0">
                <a:ln w="0"/>
                <a:solidFill>
                  <a:schemeClr val="accent1"/>
                </a:solidFill>
                <a:effectLst>
                  <a:outerShdw blurRad="38100" dist="25400" dir="5400000" algn="ctr" rotWithShape="0">
                    <a:srgbClr val="6E747A">
                      <a:alpha val="43000"/>
                    </a:srgbClr>
                  </a:outerShdw>
                </a:effectLst>
              </a:rPr>
              <a:t>MAAELU KONVERENTS 2023</a:t>
            </a:r>
            <a:endParaRPr lang="et-EE" sz="1400" dirty="0">
              <a:ln w="0"/>
              <a:solidFill>
                <a:schemeClr val="accent1"/>
              </a:solidFill>
              <a:effectLst>
                <a:outerShdw blurRad="38100" dist="25400" dir="5400000" algn="ctr" rotWithShape="0">
                  <a:srgbClr val="6E747A">
                    <a:alpha val="43000"/>
                  </a:srgbClr>
                </a:outerShdw>
              </a:effectLst>
            </a:endParaRPr>
          </a:p>
        </p:txBody>
      </p:sp>
      <p:pic>
        <p:nvPicPr>
          <p:cNvPr id="6" name="Picture 5"/>
          <p:cNvPicPr>
            <a:picLocks noChangeAspect="1"/>
          </p:cNvPicPr>
          <p:nvPr/>
        </p:nvPicPr>
        <p:blipFill>
          <a:blip r:embed="rId3"/>
          <a:stretch>
            <a:fillRect/>
          </a:stretch>
        </p:blipFill>
        <p:spPr>
          <a:xfrm>
            <a:off x="2448669" y="1739695"/>
            <a:ext cx="5784355" cy="4724454"/>
          </a:xfrm>
          <a:prstGeom prst="rect">
            <a:avLst/>
          </a:prstGeom>
        </p:spPr>
      </p:pic>
      <p:sp>
        <p:nvSpPr>
          <p:cNvPr id="9" name="Rectangle 8"/>
          <p:cNvSpPr/>
          <p:nvPr/>
        </p:nvSpPr>
        <p:spPr>
          <a:xfrm>
            <a:off x="644295" y="575791"/>
            <a:ext cx="6336704" cy="603563"/>
          </a:xfrm>
          <a:prstGeom prst="rect">
            <a:avLst/>
          </a:prstGeom>
        </p:spPr>
        <p:txBody>
          <a:bodyPr wrap="square">
            <a:spAutoFit/>
          </a:bodyPr>
          <a:lstStyle/>
          <a:p>
            <a:r>
              <a:rPr lang="et-EE" sz="3020" b="1" dirty="0" smtClean="0">
                <a:solidFill>
                  <a:srgbClr val="0070C0"/>
                </a:solidFill>
              </a:rPr>
              <a:t>Maapiirkonna elanike osakaal Euroopas</a:t>
            </a:r>
            <a:endParaRPr lang="et-EE" sz="3020" b="1" dirty="0"/>
          </a:p>
        </p:txBody>
      </p:sp>
    </p:spTree>
    <p:extLst>
      <p:ext uri="{BB962C8B-B14F-4D97-AF65-F5344CB8AC3E}">
        <p14:creationId xmlns:p14="http://schemas.microsoft.com/office/powerpoint/2010/main" val="3844737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3020" dirty="0">
                <a:solidFill>
                  <a:srgbClr val="0070C0"/>
                </a:solidFill>
              </a:rPr>
              <a:t>Maapiirkonna ettevõtete tegevusvaldkonnad</a:t>
            </a:r>
          </a:p>
        </p:txBody>
      </p:sp>
      <p:graphicFrame>
        <p:nvGraphicFramePr>
          <p:cNvPr id="4" name="Content Placeholder 3"/>
          <p:cNvGraphicFramePr>
            <a:graphicFrameLocks noGrp="1"/>
          </p:cNvGraphicFramePr>
          <p:nvPr>
            <p:ph idx="1"/>
            <p:extLst/>
          </p:nvPr>
        </p:nvGraphicFramePr>
        <p:xfrm>
          <a:off x="644525" y="1674813"/>
          <a:ext cx="10139363" cy="42767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785373" y="5913937"/>
            <a:ext cx="3776645" cy="314958"/>
          </a:xfrm>
          <a:prstGeom prst="rect">
            <a:avLst/>
          </a:prstGeom>
          <a:noFill/>
        </p:spPr>
        <p:txBody>
          <a:bodyPr wrap="square" rtlCol="0">
            <a:spAutoFit/>
          </a:bodyPr>
          <a:lstStyle/>
          <a:p>
            <a:r>
              <a:rPr lang="et-EE" sz="1400" dirty="0" smtClean="0">
                <a:ln w="0"/>
                <a:solidFill>
                  <a:schemeClr val="accent1"/>
                </a:solidFill>
                <a:effectLst>
                  <a:outerShdw blurRad="38100" dist="25400" dir="5400000" algn="ctr" rotWithShape="0">
                    <a:srgbClr val="6E747A">
                      <a:alpha val="43000"/>
                    </a:srgbClr>
                  </a:outerShdw>
                </a:effectLst>
              </a:rPr>
              <a:t>MAAELU KONVERENTS 2023</a:t>
            </a:r>
            <a:endParaRPr lang="et-EE" sz="1400" dirty="0">
              <a:ln w="0"/>
              <a:solidFill>
                <a:schemeClr val="accent1"/>
              </a:solidFill>
              <a:effectLst>
                <a:outerShdw blurRad="38100" dist="25400" dir="5400000" algn="ctr" rotWithShape="0">
                  <a:srgbClr val="6E747A">
                    <a:alpha val="43000"/>
                  </a:srgbClr>
                </a:outerShdw>
              </a:effectLst>
            </a:endParaRPr>
          </a:p>
        </p:txBody>
      </p:sp>
      <p:sp>
        <p:nvSpPr>
          <p:cNvPr id="6" name="TextBox 5"/>
          <p:cNvSpPr txBox="1"/>
          <p:nvPr/>
        </p:nvSpPr>
        <p:spPr>
          <a:xfrm>
            <a:off x="6913165" y="5893883"/>
            <a:ext cx="2376264" cy="295466"/>
          </a:xfrm>
          <a:prstGeom prst="rect">
            <a:avLst/>
          </a:prstGeom>
          <a:noFill/>
        </p:spPr>
        <p:txBody>
          <a:bodyPr wrap="square" rtlCol="0">
            <a:spAutoFit/>
          </a:bodyPr>
          <a:lstStyle/>
          <a:p>
            <a:r>
              <a:rPr lang="et-EE" sz="1200" dirty="0" smtClean="0"/>
              <a:t>Allikas: EMTA avaandmed</a:t>
            </a:r>
            <a:endParaRPr lang="et-EE" sz="1200" dirty="0"/>
          </a:p>
        </p:txBody>
      </p:sp>
    </p:spTree>
    <p:extLst>
      <p:ext uri="{BB962C8B-B14F-4D97-AF65-F5344CB8AC3E}">
        <p14:creationId xmlns:p14="http://schemas.microsoft.com/office/powerpoint/2010/main" val="3119369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3020" dirty="0">
                <a:solidFill>
                  <a:srgbClr val="0070C0"/>
                </a:solidFill>
              </a:rPr>
              <a:t>Maapiirkondade ettevõtete struktuur töötajate arvu alusel 2022. aastal</a:t>
            </a:r>
          </a:p>
        </p:txBody>
      </p:sp>
      <p:sp>
        <p:nvSpPr>
          <p:cNvPr id="5" name="TextBox 4"/>
          <p:cNvSpPr txBox="1"/>
          <p:nvPr/>
        </p:nvSpPr>
        <p:spPr>
          <a:xfrm>
            <a:off x="8895916" y="6043503"/>
            <a:ext cx="3776645" cy="314958"/>
          </a:xfrm>
          <a:prstGeom prst="rect">
            <a:avLst/>
          </a:prstGeom>
          <a:noFill/>
        </p:spPr>
        <p:txBody>
          <a:bodyPr wrap="square" rtlCol="0">
            <a:spAutoFit/>
          </a:bodyPr>
          <a:lstStyle/>
          <a:p>
            <a:r>
              <a:rPr lang="et-EE" sz="1400" dirty="0" smtClean="0">
                <a:ln w="0"/>
                <a:solidFill>
                  <a:schemeClr val="accent1"/>
                </a:solidFill>
                <a:effectLst>
                  <a:outerShdw blurRad="38100" dist="25400" dir="5400000" algn="ctr" rotWithShape="0">
                    <a:srgbClr val="6E747A">
                      <a:alpha val="43000"/>
                    </a:srgbClr>
                  </a:outerShdw>
                </a:effectLst>
              </a:rPr>
              <a:t>MAAELU KONVERENTS 2023</a:t>
            </a:r>
            <a:endParaRPr lang="et-EE" sz="1400"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p:txBody>
          <a:bodyPr/>
          <a:lstStyle/>
          <a:p>
            <a:endParaRPr lang="et-EE"/>
          </a:p>
        </p:txBody>
      </p:sp>
      <p:graphicFrame>
        <p:nvGraphicFramePr>
          <p:cNvPr id="6" name="Chart 5"/>
          <p:cNvGraphicFramePr>
            <a:graphicFrameLocks/>
          </p:cNvGraphicFramePr>
          <p:nvPr>
            <p:extLst/>
          </p:nvPr>
        </p:nvGraphicFramePr>
        <p:xfrm>
          <a:off x="644292" y="1534658"/>
          <a:ext cx="10139947" cy="458293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057181" y="5985478"/>
            <a:ext cx="2376264" cy="498598"/>
          </a:xfrm>
          <a:prstGeom prst="rect">
            <a:avLst/>
          </a:prstGeom>
          <a:noFill/>
        </p:spPr>
        <p:txBody>
          <a:bodyPr wrap="square" rtlCol="0">
            <a:spAutoFit/>
          </a:bodyPr>
          <a:lstStyle/>
          <a:p>
            <a:r>
              <a:rPr lang="et-EE" sz="1200" dirty="0" smtClean="0"/>
              <a:t>Allikas: EMTA avaandmed, deklareeritud käive</a:t>
            </a:r>
            <a:endParaRPr lang="et-EE" sz="1200" dirty="0"/>
          </a:p>
        </p:txBody>
      </p:sp>
    </p:spTree>
    <p:extLst>
      <p:ext uri="{BB962C8B-B14F-4D97-AF65-F5344CB8AC3E}">
        <p14:creationId xmlns:p14="http://schemas.microsoft.com/office/powerpoint/2010/main" val="4021170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3020" dirty="0">
                <a:solidFill>
                  <a:srgbClr val="0070C0"/>
                </a:solidFill>
              </a:rPr>
              <a:t>Tulevikustsenaariumid</a:t>
            </a:r>
          </a:p>
        </p:txBody>
      </p:sp>
      <p:sp>
        <p:nvSpPr>
          <p:cNvPr id="5" name="Up-Down Arrow 4"/>
          <p:cNvSpPr/>
          <p:nvPr/>
        </p:nvSpPr>
        <p:spPr bwMode="auto">
          <a:xfrm>
            <a:off x="5656307" y="1378946"/>
            <a:ext cx="309007" cy="4567399"/>
          </a:xfrm>
          <a:prstGeom prst="upDownArrow">
            <a:avLst/>
          </a:prstGeom>
          <a:solidFill>
            <a:srgbClr val="0070C0"/>
          </a:solidFill>
          <a:ln w="9525" cap="flat" cmpd="sng" algn="ctr">
            <a:noFill/>
            <a:prstDash val="solid"/>
            <a:round/>
            <a:headEnd type="none" w="med" len="med"/>
            <a:tailEnd type="none" w="med" len="med"/>
          </a:ln>
          <a:effectLst/>
          <a:extLst/>
        </p:spPr>
        <p:txBody>
          <a:bodyPr vert="vert270" wrap="square" lIns="86402" tIns="43201" rIns="86402" bIns="43201" numCol="1" rtlCol="0" anchor="ctr" anchorCtr="0" compatLnSpc="1">
            <a:prstTxWarp prst="textNoShape">
              <a:avLst/>
            </a:prstTxWarp>
          </a:bodyPr>
          <a:lstStyle/>
          <a:p>
            <a:pPr algn="r" defTabSz="424509"/>
            <a:r>
              <a:rPr lang="et-EE" sz="1890" b="1" dirty="0">
                <a:solidFill>
                  <a:schemeClr val="bg1"/>
                </a:solidFill>
              </a:rPr>
              <a:t>Demograafia</a:t>
            </a:r>
            <a:endParaRPr lang="et-EE" sz="1512" b="1" dirty="0">
              <a:solidFill>
                <a:schemeClr val="bg1"/>
              </a:solidFill>
            </a:endParaRPr>
          </a:p>
        </p:txBody>
      </p:sp>
      <p:sp>
        <p:nvSpPr>
          <p:cNvPr id="6" name="Up-Down Arrow 5"/>
          <p:cNvSpPr/>
          <p:nvPr/>
        </p:nvSpPr>
        <p:spPr bwMode="auto">
          <a:xfrm rot="5400000">
            <a:off x="5630210" y="223958"/>
            <a:ext cx="314020" cy="6894734"/>
          </a:xfrm>
          <a:prstGeom prst="upDownArrow">
            <a:avLst/>
          </a:prstGeom>
          <a:solidFill>
            <a:srgbClr val="0070C0"/>
          </a:solidFill>
          <a:ln w="9525" cap="flat" cmpd="sng" algn="ctr">
            <a:noFill/>
            <a:prstDash val="solid"/>
            <a:round/>
            <a:headEnd type="none" w="med" len="med"/>
            <a:tailEnd type="none" w="med" len="med"/>
          </a:ln>
          <a:effectLst/>
          <a:extLst/>
        </p:spPr>
        <p:txBody>
          <a:bodyPr vert="vert270" wrap="square" lIns="86402" tIns="43201" rIns="86402" bIns="43201" numCol="1" rtlCol="0" anchor="ctr" anchorCtr="0" compatLnSpc="1">
            <a:prstTxWarp prst="textNoShape">
              <a:avLst/>
            </a:prstTxWarp>
          </a:bodyPr>
          <a:lstStyle/>
          <a:p>
            <a:pPr algn="r" defTabSz="424509"/>
            <a:r>
              <a:rPr lang="et-EE" sz="1890" b="1" dirty="0">
                <a:solidFill>
                  <a:schemeClr val="bg1"/>
                </a:solidFill>
              </a:rPr>
              <a:t>Valitsemine</a:t>
            </a:r>
            <a:endParaRPr lang="et-EE" sz="1701" b="1" dirty="0">
              <a:solidFill>
                <a:schemeClr val="bg1"/>
              </a:solidFill>
            </a:endParaRPr>
          </a:p>
        </p:txBody>
      </p:sp>
      <p:sp>
        <p:nvSpPr>
          <p:cNvPr id="7" name="TextBox 6"/>
          <p:cNvSpPr txBox="1"/>
          <p:nvPr/>
        </p:nvSpPr>
        <p:spPr>
          <a:xfrm>
            <a:off x="4364637" y="1029962"/>
            <a:ext cx="2862623" cy="412292"/>
          </a:xfrm>
          <a:prstGeom prst="rect">
            <a:avLst/>
          </a:prstGeom>
          <a:noFill/>
        </p:spPr>
        <p:txBody>
          <a:bodyPr wrap="square" rtlCol="0">
            <a:spAutoFit/>
          </a:bodyPr>
          <a:lstStyle/>
          <a:p>
            <a:pPr algn="ctr"/>
            <a:r>
              <a:rPr lang="et-EE" sz="1890" b="1" dirty="0"/>
              <a:t>Laienevad maapiirkonnad</a:t>
            </a:r>
          </a:p>
        </p:txBody>
      </p:sp>
      <p:sp>
        <p:nvSpPr>
          <p:cNvPr id="8" name="TextBox 7"/>
          <p:cNvSpPr txBox="1"/>
          <p:nvPr/>
        </p:nvSpPr>
        <p:spPr>
          <a:xfrm>
            <a:off x="3867168" y="6074346"/>
            <a:ext cx="4040836" cy="412292"/>
          </a:xfrm>
          <a:prstGeom prst="rect">
            <a:avLst/>
          </a:prstGeom>
          <a:noFill/>
        </p:spPr>
        <p:txBody>
          <a:bodyPr wrap="square" rtlCol="0">
            <a:spAutoFit/>
          </a:bodyPr>
          <a:lstStyle/>
          <a:p>
            <a:pPr algn="ctr"/>
            <a:r>
              <a:rPr lang="et-EE" sz="1890" b="1" dirty="0" smtClean="0"/>
              <a:t>Kahanevad </a:t>
            </a:r>
            <a:r>
              <a:rPr lang="et-EE" sz="1890" b="1" dirty="0"/>
              <a:t>maapiirkonnad</a:t>
            </a:r>
          </a:p>
        </p:txBody>
      </p:sp>
      <p:sp>
        <p:nvSpPr>
          <p:cNvPr id="9" name="TextBox 8"/>
          <p:cNvSpPr txBox="1"/>
          <p:nvPr/>
        </p:nvSpPr>
        <p:spPr>
          <a:xfrm>
            <a:off x="348341" y="3461994"/>
            <a:ext cx="2507798" cy="412292"/>
          </a:xfrm>
          <a:prstGeom prst="rect">
            <a:avLst/>
          </a:prstGeom>
          <a:noFill/>
        </p:spPr>
        <p:txBody>
          <a:bodyPr wrap="square" rtlCol="0">
            <a:spAutoFit/>
          </a:bodyPr>
          <a:lstStyle/>
          <a:p>
            <a:r>
              <a:rPr lang="et-EE" sz="1890" b="1" dirty="0" err="1"/>
              <a:t>Fragmenteerunud</a:t>
            </a:r>
            <a:endParaRPr lang="et-EE" sz="1890" b="1" dirty="0"/>
          </a:p>
        </p:txBody>
      </p:sp>
      <p:sp>
        <p:nvSpPr>
          <p:cNvPr id="10" name="TextBox 9"/>
          <p:cNvSpPr txBox="1"/>
          <p:nvPr/>
        </p:nvSpPr>
        <p:spPr>
          <a:xfrm>
            <a:off x="9352411" y="3461994"/>
            <a:ext cx="1675681" cy="412292"/>
          </a:xfrm>
          <a:prstGeom prst="rect">
            <a:avLst/>
          </a:prstGeom>
          <a:noFill/>
        </p:spPr>
        <p:txBody>
          <a:bodyPr wrap="square" rtlCol="0">
            <a:spAutoFit/>
          </a:bodyPr>
          <a:lstStyle/>
          <a:p>
            <a:r>
              <a:rPr lang="et-EE" sz="1890" b="1" dirty="0" err="1"/>
              <a:t>Võrgustunud</a:t>
            </a:r>
            <a:endParaRPr lang="et-EE" sz="1890" b="1" dirty="0"/>
          </a:p>
        </p:txBody>
      </p:sp>
      <p:sp>
        <p:nvSpPr>
          <p:cNvPr id="12" name="Rectangle 11"/>
          <p:cNvSpPr/>
          <p:nvPr/>
        </p:nvSpPr>
        <p:spPr bwMode="auto">
          <a:xfrm>
            <a:off x="2339854" y="1408029"/>
            <a:ext cx="3246634" cy="2053965"/>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86402" tIns="43201" rIns="86402" bIns="43201" numCol="1" rtlCol="0" anchor="ctr" anchorCtr="0" compatLnSpc="1">
            <a:prstTxWarp prst="textNoShape">
              <a:avLst/>
            </a:prstTxWarp>
          </a:bodyPr>
          <a:lstStyle/>
          <a:p>
            <a:pPr algn="ctr" defTabSz="424509"/>
            <a:r>
              <a:rPr lang="et-EE" sz="2646" b="1" dirty="0">
                <a:solidFill>
                  <a:schemeClr val="bg1"/>
                </a:solidFill>
              </a:rPr>
              <a:t>RURBANITIES</a:t>
            </a:r>
          </a:p>
        </p:txBody>
      </p:sp>
      <p:sp>
        <p:nvSpPr>
          <p:cNvPr id="13" name="Rectangle 12"/>
          <p:cNvSpPr/>
          <p:nvPr/>
        </p:nvSpPr>
        <p:spPr bwMode="auto">
          <a:xfrm>
            <a:off x="2321580" y="3892382"/>
            <a:ext cx="3246634" cy="2053965"/>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86402" tIns="43201" rIns="86402" bIns="43201" numCol="1" rtlCol="0" anchor="ctr" anchorCtr="0" compatLnSpc="1">
            <a:prstTxWarp prst="textNoShape">
              <a:avLst/>
            </a:prstTxWarp>
          </a:bodyPr>
          <a:lstStyle/>
          <a:p>
            <a:pPr algn="ctr" defTabSz="424509"/>
            <a:r>
              <a:rPr lang="et-EE" sz="2646" b="1" dirty="0">
                <a:solidFill>
                  <a:schemeClr val="bg1"/>
                </a:solidFill>
              </a:rPr>
              <a:t>RURAL SPECIALISATSION</a:t>
            </a:r>
          </a:p>
        </p:txBody>
      </p:sp>
      <p:sp>
        <p:nvSpPr>
          <p:cNvPr id="14" name="Rectangle 13"/>
          <p:cNvSpPr/>
          <p:nvPr/>
        </p:nvSpPr>
        <p:spPr bwMode="auto">
          <a:xfrm>
            <a:off x="5987954" y="1396303"/>
            <a:ext cx="3246634" cy="2053965"/>
          </a:xfrm>
          <a:prstGeom prst="rect">
            <a:avLst/>
          </a:prstGeom>
          <a:solidFill>
            <a:schemeClr val="accent6"/>
          </a:solidFill>
          <a:ln w="9525" cap="flat" cmpd="sng" algn="ctr">
            <a:noFill/>
            <a:prstDash val="solid"/>
            <a:round/>
            <a:headEnd type="none" w="med" len="med"/>
            <a:tailEnd type="none" w="med" len="med"/>
          </a:ln>
          <a:effectLst/>
          <a:extLst/>
        </p:spPr>
        <p:txBody>
          <a:bodyPr vert="horz" wrap="square" lIns="86402" tIns="43201" rIns="86402" bIns="43201" numCol="1" rtlCol="0" anchor="ctr" anchorCtr="0" compatLnSpc="1">
            <a:prstTxWarp prst="textNoShape">
              <a:avLst/>
            </a:prstTxWarp>
          </a:bodyPr>
          <a:lstStyle/>
          <a:p>
            <a:pPr algn="ctr" defTabSz="424509"/>
            <a:r>
              <a:rPr lang="et-EE" sz="2646" b="1" dirty="0">
                <a:solidFill>
                  <a:schemeClr val="bg1"/>
                </a:solidFill>
              </a:rPr>
              <a:t>RURAL </a:t>
            </a:r>
          </a:p>
          <a:p>
            <a:pPr algn="ctr" defTabSz="424509"/>
            <a:r>
              <a:rPr lang="et-EE" sz="2646" b="1" dirty="0">
                <a:solidFill>
                  <a:schemeClr val="bg1"/>
                </a:solidFill>
              </a:rPr>
              <a:t>RENEWAL</a:t>
            </a:r>
          </a:p>
        </p:txBody>
      </p:sp>
      <p:sp>
        <p:nvSpPr>
          <p:cNvPr id="15" name="Rectangle 14"/>
          <p:cNvSpPr/>
          <p:nvPr/>
        </p:nvSpPr>
        <p:spPr bwMode="auto">
          <a:xfrm>
            <a:off x="5987954" y="3892381"/>
            <a:ext cx="3246634" cy="2053965"/>
          </a:xfrm>
          <a:prstGeom prst="rect">
            <a:avLst/>
          </a:prstGeom>
          <a:solidFill>
            <a:srgbClr val="FFC000"/>
          </a:solidFill>
          <a:ln w="9525" cap="flat" cmpd="sng" algn="ctr">
            <a:noFill/>
            <a:prstDash val="solid"/>
            <a:round/>
            <a:headEnd type="none" w="med" len="med"/>
            <a:tailEnd type="none" w="med" len="med"/>
          </a:ln>
          <a:effectLst/>
          <a:extLst/>
        </p:spPr>
        <p:txBody>
          <a:bodyPr vert="horz" wrap="square" lIns="86402" tIns="43201" rIns="86402" bIns="43201" numCol="1" rtlCol="0" anchor="ctr" anchorCtr="0" compatLnSpc="1">
            <a:prstTxWarp prst="textNoShape">
              <a:avLst/>
            </a:prstTxWarp>
          </a:bodyPr>
          <a:lstStyle/>
          <a:p>
            <a:pPr algn="ctr" defTabSz="424509"/>
            <a:r>
              <a:rPr lang="et-EE" sz="2646" b="1" dirty="0">
                <a:solidFill>
                  <a:schemeClr val="bg1"/>
                </a:solidFill>
              </a:rPr>
              <a:t>RURAL </a:t>
            </a:r>
          </a:p>
          <a:p>
            <a:pPr algn="ctr" defTabSz="424509"/>
            <a:r>
              <a:rPr lang="et-EE" sz="2646" b="1" dirty="0">
                <a:solidFill>
                  <a:schemeClr val="bg1"/>
                </a:solidFill>
              </a:rPr>
              <a:t>CONNECTIONS</a:t>
            </a:r>
          </a:p>
        </p:txBody>
      </p:sp>
      <p:sp>
        <p:nvSpPr>
          <p:cNvPr id="16" name="TextBox 15"/>
          <p:cNvSpPr txBox="1"/>
          <p:nvPr/>
        </p:nvSpPr>
        <p:spPr>
          <a:xfrm>
            <a:off x="8785373" y="5913937"/>
            <a:ext cx="3776645" cy="314958"/>
          </a:xfrm>
          <a:prstGeom prst="rect">
            <a:avLst/>
          </a:prstGeom>
          <a:noFill/>
        </p:spPr>
        <p:txBody>
          <a:bodyPr wrap="square" rtlCol="0">
            <a:spAutoFit/>
          </a:bodyPr>
          <a:lstStyle/>
          <a:p>
            <a:r>
              <a:rPr lang="et-EE" sz="1400" dirty="0" smtClean="0">
                <a:ln w="0"/>
                <a:solidFill>
                  <a:schemeClr val="accent1"/>
                </a:solidFill>
                <a:effectLst>
                  <a:outerShdw blurRad="38100" dist="25400" dir="5400000" algn="ctr" rotWithShape="0">
                    <a:srgbClr val="6E747A">
                      <a:alpha val="43000"/>
                    </a:srgbClr>
                  </a:outerShdw>
                </a:effectLst>
              </a:rPr>
              <a:t>MAAELU KONVERENTS 2023</a:t>
            </a:r>
            <a:endParaRPr lang="et-EE" sz="1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481839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solidFill>
                  <a:schemeClr val="accent6">
                    <a:lumMod val="50000"/>
                  </a:schemeClr>
                </a:solidFill>
              </a:rPr>
              <a:t>Strateegiline tasand</a:t>
            </a:r>
            <a:endParaRPr lang="et-EE" dirty="0">
              <a:solidFill>
                <a:schemeClr val="accent6">
                  <a:lumMod val="50000"/>
                </a:schemeClr>
              </a:solidFill>
            </a:endParaRP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t-EE" dirty="0" smtClean="0"/>
              <a:t>Eesti 2035</a:t>
            </a:r>
          </a:p>
          <a:p>
            <a:pPr marL="457200" indent="-457200">
              <a:buFont typeface="Arial" panose="020B0604020202020204" pitchFamily="34" charset="0"/>
              <a:buChar char="•"/>
            </a:pPr>
            <a:r>
              <a:rPr lang="et-EE" dirty="0" smtClean="0"/>
              <a:t>PÕKA</a:t>
            </a:r>
            <a:endParaRPr lang="et-EE" dirty="0"/>
          </a:p>
        </p:txBody>
      </p:sp>
      <p:pic>
        <p:nvPicPr>
          <p:cNvPr id="4" name="Picture 3"/>
          <p:cNvPicPr>
            <a:picLocks noChangeAspect="1"/>
          </p:cNvPicPr>
          <p:nvPr/>
        </p:nvPicPr>
        <p:blipFill>
          <a:blip r:embed="rId3"/>
          <a:stretch>
            <a:fillRect/>
          </a:stretch>
        </p:blipFill>
        <p:spPr>
          <a:xfrm>
            <a:off x="2664693" y="2110925"/>
            <a:ext cx="7704534" cy="3826355"/>
          </a:xfrm>
          <a:prstGeom prst="rect">
            <a:avLst/>
          </a:prstGeom>
        </p:spPr>
      </p:pic>
    </p:spTree>
    <p:extLst>
      <p:ext uri="{BB962C8B-B14F-4D97-AF65-F5344CB8AC3E}">
        <p14:creationId xmlns:p14="http://schemas.microsoft.com/office/powerpoint/2010/main" val="1926005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3020" dirty="0">
                <a:solidFill>
                  <a:srgbClr val="0070C0"/>
                </a:solidFill>
              </a:rPr>
              <a:t>Aluspõhimõtetest</a:t>
            </a:r>
            <a:r>
              <a:rPr lang="et-EE" dirty="0" smtClean="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 </a:t>
            </a:r>
            <a:r>
              <a:rPr lang="et-EE" sz="3020" dirty="0">
                <a:solidFill>
                  <a:srgbClr val="0070C0"/>
                </a:solidFill>
              </a:rPr>
              <a:t>toetusmeetmeteni</a:t>
            </a:r>
          </a:p>
        </p:txBody>
      </p:sp>
      <p:graphicFrame>
        <p:nvGraphicFramePr>
          <p:cNvPr id="4" name="Content Placeholder 3"/>
          <p:cNvGraphicFramePr>
            <a:graphicFrameLocks noGrp="1"/>
          </p:cNvGraphicFramePr>
          <p:nvPr>
            <p:ph idx="1"/>
            <p:extLst/>
          </p:nvPr>
        </p:nvGraphicFramePr>
        <p:xfrm>
          <a:off x="360437" y="1367879"/>
          <a:ext cx="10657184" cy="4583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36501" y="4968279"/>
            <a:ext cx="2880320" cy="769441"/>
          </a:xfrm>
          <a:prstGeom prst="rect">
            <a:avLst/>
          </a:prstGeom>
          <a:ln w="28575"/>
        </p:spPr>
        <p:style>
          <a:lnRef idx="2">
            <a:schemeClr val="accent3"/>
          </a:lnRef>
          <a:fillRef idx="1">
            <a:schemeClr val="lt1"/>
          </a:fillRef>
          <a:effectRef idx="0">
            <a:schemeClr val="accent3"/>
          </a:effectRef>
          <a:fontRef idx="minor">
            <a:schemeClr val="dk1"/>
          </a:fontRef>
        </p:style>
        <p:txBody>
          <a:bodyPr wrap="square" rtlCol="0">
            <a:spAutoFit/>
          </a:bodyPr>
          <a:lstStyle/>
          <a:p>
            <a:r>
              <a:rPr lang="et-EE" sz="2000" dirty="0" smtClean="0"/>
              <a:t>Eesti Maaelu Arengukava 2014 – 2020 </a:t>
            </a:r>
            <a:endParaRPr lang="et-EE" sz="2000" dirty="0"/>
          </a:p>
        </p:txBody>
      </p:sp>
      <p:sp>
        <p:nvSpPr>
          <p:cNvPr id="6" name="TextBox 5"/>
          <p:cNvSpPr txBox="1"/>
          <p:nvPr/>
        </p:nvSpPr>
        <p:spPr>
          <a:xfrm>
            <a:off x="8253992" y="732756"/>
            <a:ext cx="2880320" cy="769441"/>
          </a:xfrm>
          <a:prstGeom prst="rect">
            <a:avLst/>
          </a:prstGeom>
          <a:ln w="28575"/>
        </p:spPr>
        <p:style>
          <a:lnRef idx="2">
            <a:schemeClr val="accent3"/>
          </a:lnRef>
          <a:fillRef idx="1">
            <a:schemeClr val="lt1"/>
          </a:fillRef>
          <a:effectRef idx="0">
            <a:schemeClr val="accent3"/>
          </a:effectRef>
          <a:fontRef idx="minor">
            <a:schemeClr val="dk1"/>
          </a:fontRef>
        </p:style>
        <p:txBody>
          <a:bodyPr wrap="square" rtlCol="0">
            <a:spAutoFit/>
          </a:bodyPr>
          <a:lstStyle/>
          <a:p>
            <a:r>
              <a:rPr lang="et-EE" sz="2000" dirty="0" smtClean="0"/>
              <a:t>ÜPP strateegiakava 2023 - 2027</a:t>
            </a:r>
            <a:endParaRPr lang="et-EE" sz="2000" dirty="0"/>
          </a:p>
        </p:txBody>
      </p:sp>
      <p:sp>
        <p:nvSpPr>
          <p:cNvPr id="7" name="TextBox 6"/>
          <p:cNvSpPr txBox="1"/>
          <p:nvPr/>
        </p:nvSpPr>
        <p:spPr>
          <a:xfrm>
            <a:off x="8785373" y="5913937"/>
            <a:ext cx="3776645" cy="314958"/>
          </a:xfrm>
          <a:prstGeom prst="rect">
            <a:avLst/>
          </a:prstGeom>
          <a:noFill/>
        </p:spPr>
        <p:txBody>
          <a:bodyPr wrap="square" rtlCol="0">
            <a:spAutoFit/>
          </a:bodyPr>
          <a:lstStyle/>
          <a:p>
            <a:r>
              <a:rPr lang="et-EE" sz="1400" dirty="0" smtClean="0">
                <a:ln w="0"/>
                <a:solidFill>
                  <a:schemeClr val="accent1"/>
                </a:solidFill>
                <a:effectLst>
                  <a:outerShdw blurRad="38100" dist="25400" dir="5400000" algn="ctr" rotWithShape="0">
                    <a:srgbClr val="6E747A">
                      <a:alpha val="43000"/>
                    </a:srgbClr>
                  </a:outerShdw>
                </a:effectLst>
              </a:rPr>
              <a:t>MAAELU KONVERENTS 2023</a:t>
            </a:r>
            <a:endParaRPr lang="et-EE" sz="1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17860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3020" dirty="0" smtClean="0">
                <a:solidFill>
                  <a:srgbClr val="0070C0"/>
                </a:solidFill>
              </a:rPr>
              <a:t>Tegevused ettevõtluse arendamiseks</a:t>
            </a:r>
            <a:endParaRPr lang="et-EE" sz="3020" dirty="0">
              <a:solidFill>
                <a:srgbClr val="0070C0"/>
              </a:solidFill>
            </a:endParaRPr>
          </a:p>
        </p:txBody>
      </p:sp>
      <p:sp>
        <p:nvSpPr>
          <p:cNvPr id="6" name="TextBox 5"/>
          <p:cNvSpPr txBox="1"/>
          <p:nvPr/>
        </p:nvSpPr>
        <p:spPr>
          <a:xfrm>
            <a:off x="3166941" y="1534658"/>
            <a:ext cx="7392200" cy="814582"/>
          </a:xfrm>
          <a:prstGeom prst="rect">
            <a:avLst/>
          </a:prstGeom>
          <a:noFill/>
        </p:spPr>
        <p:txBody>
          <a:bodyPr wrap="square" rtlCol="0">
            <a:spAutoFit/>
          </a:bodyPr>
          <a:lstStyle/>
          <a:p>
            <a:r>
              <a:rPr lang="et-EE" sz="2200" b="1" dirty="0" smtClean="0">
                <a:solidFill>
                  <a:srgbClr val="0070C0"/>
                </a:solidFill>
              </a:rPr>
              <a:t>LEADER </a:t>
            </a:r>
            <a:r>
              <a:rPr lang="et-EE" sz="2200" dirty="0" smtClean="0"/>
              <a:t>– Kohaliku elu edendamine läbi kohalike arengustrateegiate</a:t>
            </a:r>
            <a:endParaRPr lang="et-EE" sz="2200" dirty="0"/>
          </a:p>
        </p:txBody>
      </p:sp>
      <p:sp>
        <p:nvSpPr>
          <p:cNvPr id="7" name="TextBox 6"/>
          <p:cNvSpPr txBox="1"/>
          <p:nvPr/>
        </p:nvSpPr>
        <p:spPr>
          <a:xfrm>
            <a:off x="3156394" y="2633685"/>
            <a:ext cx="7392200" cy="1581972"/>
          </a:xfrm>
          <a:prstGeom prst="rect">
            <a:avLst/>
          </a:prstGeom>
          <a:noFill/>
        </p:spPr>
        <p:txBody>
          <a:bodyPr wrap="square" rtlCol="0">
            <a:spAutoFit/>
          </a:bodyPr>
          <a:lstStyle/>
          <a:p>
            <a:r>
              <a:rPr lang="et-EE" sz="2200" b="1" dirty="0" smtClean="0">
                <a:solidFill>
                  <a:srgbClr val="0070C0"/>
                </a:solidFill>
              </a:rPr>
              <a:t>Investeeringutoetused ja nõustamine</a:t>
            </a:r>
            <a:r>
              <a:rPr lang="et-EE" sz="2200" dirty="0" smtClean="0"/>
              <a:t>– </a:t>
            </a:r>
            <a:r>
              <a:rPr lang="et-EE" sz="2200" dirty="0"/>
              <a:t>M</a:t>
            </a:r>
            <a:r>
              <a:rPr lang="et-EE" sz="2200" dirty="0" smtClean="0"/>
              <a:t>aapiirkonnas tegutsevate </a:t>
            </a:r>
            <a:r>
              <a:rPr lang="et-EE" sz="2200" dirty="0"/>
              <a:t>ettevõtjate konkurentsivõime </a:t>
            </a:r>
            <a:r>
              <a:rPr lang="et-EE" sz="2200" dirty="0" smtClean="0"/>
              <a:t>tugevdamine </a:t>
            </a:r>
            <a:r>
              <a:rPr lang="et-EE" sz="2200" dirty="0"/>
              <a:t>läbi kestlikuks arenguks vajalike investeeringute </a:t>
            </a:r>
            <a:r>
              <a:rPr lang="et-EE" sz="2200" dirty="0" smtClean="0"/>
              <a:t>toetamise ning nõustamise</a:t>
            </a:r>
            <a:endParaRPr lang="et-EE" sz="2200" dirty="0"/>
          </a:p>
        </p:txBody>
      </p:sp>
      <p:sp>
        <p:nvSpPr>
          <p:cNvPr id="9" name="Rectangle 8"/>
          <p:cNvSpPr/>
          <p:nvPr/>
        </p:nvSpPr>
        <p:spPr>
          <a:xfrm>
            <a:off x="3191680" y="4020462"/>
            <a:ext cx="8046763" cy="837152"/>
          </a:xfrm>
          <a:prstGeom prst="rect">
            <a:avLst/>
          </a:prstGeom>
        </p:spPr>
        <p:txBody>
          <a:bodyPr wrap="square">
            <a:spAutoFit/>
          </a:bodyPr>
          <a:lstStyle/>
          <a:p>
            <a:r>
              <a:rPr lang="et-EE" sz="2200" b="1" dirty="0" smtClean="0">
                <a:solidFill>
                  <a:srgbClr val="0070C0"/>
                </a:solidFill>
              </a:rPr>
              <a:t>Finantseerimine</a:t>
            </a:r>
            <a:r>
              <a:rPr lang="et-EE" sz="2200" dirty="0" smtClean="0"/>
              <a:t>– Maapiirkonnas tegutsevate ettevõtjatele laenude ja käenduste pakkumine</a:t>
            </a:r>
            <a:endParaRPr lang="et-EE" sz="2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1639125"/>
            <a:ext cx="648072" cy="64807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798" y="2763002"/>
            <a:ext cx="1291525" cy="683432"/>
          </a:xfrm>
          <a:prstGeom prst="rect">
            <a:avLst/>
          </a:prstGeom>
        </p:spPr>
      </p:pic>
      <p:pic>
        <p:nvPicPr>
          <p:cNvPr id="11" name="Picture 10"/>
          <p:cNvPicPr>
            <a:picLocks noChangeAspect="1"/>
          </p:cNvPicPr>
          <p:nvPr/>
        </p:nvPicPr>
        <p:blipFill>
          <a:blip r:embed="rId5"/>
          <a:stretch>
            <a:fillRect/>
          </a:stretch>
        </p:blipFill>
        <p:spPr>
          <a:xfrm>
            <a:off x="936500" y="5136808"/>
            <a:ext cx="1080120" cy="925817"/>
          </a:xfrm>
          <a:prstGeom prst="rect">
            <a:avLst/>
          </a:prstGeom>
        </p:spPr>
      </p:pic>
      <p:sp>
        <p:nvSpPr>
          <p:cNvPr id="12" name="TextBox 11"/>
          <p:cNvSpPr txBox="1"/>
          <p:nvPr/>
        </p:nvSpPr>
        <p:spPr>
          <a:xfrm>
            <a:off x="8785373" y="5913937"/>
            <a:ext cx="3776645" cy="314958"/>
          </a:xfrm>
          <a:prstGeom prst="rect">
            <a:avLst/>
          </a:prstGeom>
          <a:noFill/>
        </p:spPr>
        <p:txBody>
          <a:bodyPr wrap="square" rtlCol="0">
            <a:spAutoFit/>
          </a:bodyPr>
          <a:lstStyle/>
          <a:p>
            <a:r>
              <a:rPr lang="et-EE" sz="1400" dirty="0" smtClean="0">
                <a:ln w="0"/>
                <a:solidFill>
                  <a:schemeClr val="accent1"/>
                </a:solidFill>
                <a:effectLst>
                  <a:outerShdw blurRad="38100" dist="25400" dir="5400000" algn="ctr" rotWithShape="0">
                    <a:srgbClr val="6E747A">
                      <a:alpha val="43000"/>
                    </a:srgbClr>
                  </a:outerShdw>
                </a:effectLst>
              </a:rPr>
              <a:t>MAAELU KONVERENTS 2023</a:t>
            </a:r>
            <a:endParaRPr lang="et-EE" sz="1400" dirty="0">
              <a:ln w="0"/>
              <a:solidFill>
                <a:schemeClr val="accent1"/>
              </a:solidFill>
              <a:effectLst>
                <a:outerShdw blurRad="38100" dist="25400" dir="5400000" algn="ctr" rotWithShape="0">
                  <a:srgbClr val="6E747A">
                    <a:alpha val="43000"/>
                  </a:srgbClr>
                </a:outerShdw>
              </a:effectLst>
            </a:endParaRPr>
          </a:p>
        </p:txBody>
      </p:sp>
      <p:pic>
        <p:nvPicPr>
          <p:cNvPr id="4" name="Picture 3"/>
          <p:cNvPicPr>
            <a:picLocks noChangeAspect="1"/>
          </p:cNvPicPr>
          <p:nvPr/>
        </p:nvPicPr>
        <p:blipFill>
          <a:blip r:embed="rId6"/>
          <a:stretch>
            <a:fillRect/>
          </a:stretch>
        </p:blipFill>
        <p:spPr>
          <a:xfrm>
            <a:off x="830798" y="3941262"/>
            <a:ext cx="1943100" cy="723900"/>
          </a:xfrm>
          <a:prstGeom prst="rect">
            <a:avLst/>
          </a:prstGeom>
        </p:spPr>
      </p:pic>
      <p:sp>
        <p:nvSpPr>
          <p:cNvPr id="13" name="Rectangle 12"/>
          <p:cNvSpPr/>
          <p:nvPr/>
        </p:nvSpPr>
        <p:spPr>
          <a:xfrm>
            <a:off x="3191680" y="5084608"/>
            <a:ext cx="8046763" cy="814582"/>
          </a:xfrm>
          <a:prstGeom prst="rect">
            <a:avLst/>
          </a:prstGeom>
        </p:spPr>
        <p:txBody>
          <a:bodyPr wrap="square">
            <a:spAutoFit/>
          </a:bodyPr>
          <a:lstStyle/>
          <a:p>
            <a:r>
              <a:rPr lang="et-EE" sz="2200" b="1" dirty="0" smtClean="0">
                <a:solidFill>
                  <a:srgbClr val="0070C0"/>
                </a:solidFill>
              </a:rPr>
              <a:t>Maaeluga arvestamine </a:t>
            </a:r>
            <a:r>
              <a:rPr lang="et-EE" sz="2200" dirty="0" smtClean="0"/>
              <a:t>– Kõigi olulisemate EL poliitikate mõju hindamine maapiirkondadele </a:t>
            </a:r>
            <a:endParaRPr lang="et-EE" sz="2200" dirty="0"/>
          </a:p>
        </p:txBody>
      </p:sp>
    </p:spTree>
    <p:extLst>
      <p:ext uri="{BB962C8B-B14F-4D97-AF65-F5344CB8AC3E}">
        <p14:creationId xmlns:p14="http://schemas.microsoft.com/office/powerpoint/2010/main" val="686576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t-EE" dirty="0" smtClean="0"/>
              <a:t>Tänan kuulamast!</a:t>
            </a:r>
            <a:endParaRPr lang="et-EE" dirty="0"/>
          </a:p>
        </p:txBody>
      </p:sp>
      <p:sp>
        <p:nvSpPr>
          <p:cNvPr id="3" name="Subtitle 2"/>
          <p:cNvSpPr>
            <a:spLocks noGrp="1"/>
          </p:cNvSpPr>
          <p:nvPr>
            <p:ph type="subTitle" idx="1"/>
          </p:nvPr>
        </p:nvSpPr>
        <p:spPr/>
        <p:txBody>
          <a:bodyPr/>
          <a:lstStyle/>
          <a:p>
            <a:r>
              <a:rPr lang="et-EE" dirty="0" smtClean="0"/>
              <a:t>Madis.partel@agri.ee</a:t>
            </a:r>
            <a:endParaRPr lang="et-EE" dirty="0"/>
          </a:p>
        </p:txBody>
      </p:sp>
      <p:sp>
        <p:nvSpPr>
          <p:cNvPr id="4" name="TextBox 3"/>
          <p:cNvSpPr txBox="1"/>
          <p:nvPr/>
        </p:nvSpPr>
        <p:spPr>
          <a:xfrm>
            <a:off x="8713365" y="6107833"/>
            <a:ext cx="3776645" cy="314958"/>
          </a:xfrm>
          <a:prstGeom prst="rect">
            <a:avLst/>
          </a:prstGeom>
          <a:noFill/>
        </p:spPr>
        <p:txBody>
          <a:bodyPr wrap="square" rtlCol="0">
            <a:spAutoFit/>
          </a:bodyPr>
          <a:lstStyle/>
          <a:p>
            <a:r>
              <a:rPr lang="et-EE" sz="1400" dirty="0" smtClean="0">
                <a:ln w="0"/>
                <a:solidFill>
                  <a:schemeClr val="bg1"/>
                </a:solidFill>
                <a:effectLst>
                  <a:outerShdw blurRad="38100" dist="25400" dir="5400000" algn="ctr" rotWithShape="0">
                    <a:srgbClr val="6E747A">
                      <a:alpha val="43000"/>
                    </a:srgbClr>
                  </a:outerShdw>
                </a:effectLst>
              </a:rPr>
              <a:t>MAAELU KONVERENTS 2023</a:t>
            </a:r>
            <a:endParaRPr lang="et-EE" sz="140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82323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3020" dirty="0" smtClean="0">
                <a:solidFill>
                  <a:srgbClr val="0070C0"/>
                </a:solidFill>
              </a:rPr>
              <a:t>Tänased teemad</a:t>
            </a:r>
            <a:endParaRPr lang="et-EE" sz="3020" dirty="0">
              <a:solidFill>
                <a:srgbClr val="0070C0"/>
              </a:solidFill>
            </a:endParaRPr>
          </a:p>
        </p:txBody>
      </p:sp>
      <p:sp>
        <p:nvSpPr>
          <p:cNvPr id="3" name="Content Placeholder 2"/>
          <p:cNvSpPr>
            <a:spLocks noGrp="1"/>
          </p:cNvSpPr>
          <p:nvPr>
            <p:ph idx="1"/>
          </p:nvPr>
        </p:nvSpPr>
        <p:spPr>
          <a:xfrm>
            <a:off x="644295" y="1799927"/>
            <a:ext cx="10139947" cy="4150886"/>
          </a:xfrm>
          <a:ln>
            <a:solidFill>
              <a:schemeClr val="accent1"/>
            </a:solidFill>
          </a:ln>
        </p:spPr>
        <p:txBody>
          <a:bodyPr/>
          <a:lstStyle/>
          <a:p>
            <a:endParaRPr lang="et-EE" sz="2800" dirty="0" smtClean="0"/>
          </a:p>
          <a:p>
            <a:pPr marL="457200" indent="-457200">
              <a:buFont typeface="Arial" panose="020B0604020202020204" pitchFamily="34" charset="0"/>
              <a:buChar char="•"/>
            </a:pPr>
            <a:r>
              <a:rPr lang="et-EE" sz="2800" dirty="0" smtClean="0"/>
              <a:t>Maapiirkond – piiritlus ja trendid</a:t>
            </a:r>
          </a:p>
          <a:p>
            <a:pPr marL="457200" indent="-457200">
              <a:buFont typeface="Arial" panose="020B0604020202020204" pitchFamily="34" charset="0"/>
              <a:buChar char="•"/>
            </a:pPr>
            <a:r>
              <a:rPr lang="et-EE" sz="2800" dirty="0"/>
              <a:t>Peamised väljakutsed</a:t>
            </a:r>
          </a:p>
          <a:p>
            <a:pPr marL="457200" indent="-457200">
              <a:buFont typeface="Arial" panose="020B0604020202020204" pitchFamily="34" charset="0"/>
              <a:buChar char="•"/>
            </a:pPr>
            <a:r>
              <a:rPr lang="et-EE" sz="2800" dirty="0" smtClean="0"/>
              <a:t>Ettevõtlus </a:t>
            </a:r>
            <a:r>
              <a:rPr lang="et-EE" sz="2800" dirty="0" smtClean="0"/>
              <a:t>maapiirkonnas</a:t>
            </a:r>
          </a:p>
          <a:p>
            <a:pPr marL="457200" indent="-457200">
              <a:buFont typeface="Arial" panose="020B0604020202020204" pitchFamily="34" charset="0"/>
              <a:buChar char="•"/>
            </a:pPr>
            <a:r>
              <a:rPr lang="et-EE" sz="2800" dirty="0" smtClean="0"/>
              <a:t>Võimalikud </a:t>
            </a:r>
            <a:r>
              <a:rPr lang="et-EE" sz="2800" dirty="0" smtClean="0"/>
              <a:t>tulevikustsenaariumid</a:t>
            </a:r>
          </a:p>
          <a:p>
            <a:pPr marL="457200" indent="-457200">
              <a:buFont typeface="Arial" panose="020B0604020202020204" pitchFamily="34" charset="0"/>
              <a:buChar char="•"/>
            </a:pPr>
            <a:r>
              <a:rPr lang="et-EE" sz="2800" dirty="0" smtClean="0"/>
              <a:t>Riiklikud abinõud</a:t>
            </a:r>
          </a:p>
        </p:txBody>
      </p:sp>
      <p:sp>
        <p:nvSpPr>
          <p:cNvPr id="4" name="TextBox 3"/>
          <p:cNvSpPr txBox="1"/>
          <p:nvPr/>
        </p:nvSpPr>
        <p:spPr>
          <a:xfrm>
            <a:off x="8785373" y="5913937"/>
            <a:ext cx="3776645" cy="314958"/>
          </a:xfrm>
          <a:prstGeom prst="rect">
            <a:avLst/>
          </a:prstGeom>
          <a:noFill/>
        </p:spPr>
        <p:txBody>
          <a:bodyPr wrap="square" rtlCol="0">
            <a:spAutoFit/>
          </a:bodyPr>
          <a:lstStyle/>
          <a:p>
            <a:r>
              <a:rPr lang="et-EE" sz="1400" dirty="0" smtClean="0">
                <a:ln w="0"/>
                <a:solidFill>
                  <a:schemeClr val="accent1"/>
                </a:solidFill>
                <a:effectLst>
                  <a:outerShdw blurRad="38100" dist="25400" dir="5400000" algn="ctr" rotWithShape="0">
                    <a:srgbClr val="6E747A">
                      <a:alpha val="43000"/>
                    </a:srgbClr>
                  </a:outerShdw>
                </a:effectLst>
              </a:rPr>
              <a:t>MAAELU KONVERENTS 2023</a:t>
            </a:r>
            <a:endParaRPr lang="et-EE" sz="1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084704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69161" y="1295871"/>
            <a:ext cx="5479871" cy="3816424"/>
          </a:xfrm>
          <a:prstGeom prst="rect">
            <a:avLst/>
          </a:prstGeom>
        </p:spPr>
      </p:pic>
      <p:sp>
        <p:nvSpPr>
          <p:cNvPr id="2" name="Title 1"/>
          <p:cNvSpPr>
            <a:spLocks noGrp="1"/>
          </p:cNvSpPr>
          <p:nvPr>
            <p:ph type="title"/>
          </p:nvPr>
        </p:nvSpPr>
        <p:spPr/>
        <p:txBody>
          <a:bodyPr/>
          <a:lstStyle/>
          <a:p>
            <a:r>
              <a:rPr lang="et-EE" sz="3020" dirty="0" smtClean="0">
                <a:solidFill>
                  <a:srgbClr val="0070C0"/>
                </a:solidFill>
              </a:rPr>
              <a:t>Maapiirkond Eestis</a:t>
            </a:r>
            <a:endParaRPr lang="et-EE" sz="3020" dirty="0">
              <a:solidFill>
                <a:srgbClr val="0070C0"/>
              </a:solidFill>
            </a:endParaRPr>
          </a:p>
        </p:txBody>
      </p:sp>
      <p:sp>
        <p:nvSpPr>
          <p:cNvPr id="6" name="Content Placeholder 5"/>
          <p:cNvSpPr>
            <a:spLocks noGrp="1"/>
          </p:cNvSpPr>
          <p:nvPr>
            <p:ph idx="1"/>
          </p:nvPr>
        </p:nvSpPr>
        <p:spPr>
          <a:xfrm>
            <a:off x="640436" y="1367879"/>
            <a:ext cx="5912689" cy="4900443"/>
          </a:xfrm>
        </p:spPr>
        <p:txBody>
          <a:bodyPr/>
          <a:lstStyle/>
          <a:p>
            <a:r>
              <a:rPr lang="et-EE" sz="2200" b="1" dirty="0" smtClean="0"/>
              <a:t>Maaline asustuspiirkond </a:t>
            </a:r>
            <a:r>
              <a:rPr lang="et-EE" sz="2200" dirty="0" smtClean="0"/>
              <a:t>- asustusüksus, </a:t>
            </a:r>
            <a:r>
              <a:rPr lang="et-EE" sz="2200" dirty="0"/>
              <a:t>kus rahvastikutihedus on väiksem kui 2</a:t>
            </a:r>
            <a:r>
              <a:rPr lang="et-EE" sz="2200" dirty="0" smtClean="0"/>
              <a:t>00 </a:t>
            </a:r>
            <a:r>
              <a:rPr lang="et-EE" sz="2200" dirty="0"/>
              <a:t>inimest ruutkilomeetri </a:t>
            </a:r>
            <a:r>
              <a:rPr lang="et-EE" sz="2200" dirty="0" smtClean="0"/>
              <a:t>kohta või </a:t>
            </a:r>
            <a:r>
              <a:rPr lang="et-EE" sz="2200" dirty="0"/>
              <a:t>tihedama asustusega piirkond, mille rahvaarv jääb alla 5000 elaniku ruutkilomeetri </a:t>
            </a:r>
            <a:r>
              <a:rPr lang="et-EE" sz="2200" dirty="0" smtClean="0"/>
              <a:t>kohta;</a:t>
            </a:r>
          </a:p>
        </p:txBody>
      </p:sp>
      <p:sp>
        <p:nvSpPr>
          <p:cNvPr id="5" name="TextBox 4"/>
          <p:cNvSpPr txBox="1"/>
          <p:nvPr/>
        </p:nvSpPr>
        <p:spPr>
          <a:xfrm>
            <a:off x="8785373" y="5913937"/>
            <a:ext cx="3776645" cy="314958"/>
          </a:xfrm>
          <a:prstGeom prst="rect">
            <a:avLst/>
          </a:prstGeom>
          <a:noFill/>
        </p:spPr>
        <p:txBody>
          <a:bodyPr wrap="square" rtlCol="0">
            <a:spAutoFit/>
          </a:bodyPr>
          <a:lstStyle/>
          <a:p>
            <a:r>
              <a:rPr lang="et-EE" sz="1400" dirty="0" smtClean="0">
                <a:ln w="0"/>
                <a:solidFill>
                  <a:schemeClr val="accent1"/>
                </a:solidFill>
                <a:effectLst>
                  <a:outerShdw blurRad="38100" dist="25400" dir="5400000" algn="ctr" rotWithShape="0">
                    <a:srgbClr val="6E747A">
                      <a:alpha val="43000"/>
                    </a:srgbClr>
                  </a:outerShdw>
                </a:effectLst>
              </a:rPr>
              <a:t>MAAELU KONVERENTS 2023</a:t>
            </a:r>
            <a:endParaRPr lang="et-EE" sz="1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731358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22" y="-498268"/>
            <a:ext cx="9073008" cy="6569684"/>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val="395740752"/>
              </p:ext>
            </p:extLst>
          </p:nvPr>
        </p:nvGraphicFramePr>
        <p:xfrm>
          <a:off x="7201197" y="3086744"/>
          <a:ext cx="4244638" cy="288032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384773" y="2510978"/>
            <a:ext cx="910922" cy="498598"/>
          </a:xfrm>
          <a:prstGeom prst="rect">
            <a:avLst/>
          </a:prstGeom>
          <a:noFill/>
        </p:spPr>
        <p:txBody>
          <a:bodyPr wrap="square" rtlCol="0">
            <a:spAutoFit/>
          </a:bodyPr>
          <a:lstStyle/>
          <a:p>
            <a:r>
              <a:rPr lang="et-EE" sz="1200" b="1" dirty="0" smtClean="0"/>
              <a:t>814 989 elanikku</a:t>
            </a:r>
            <a:endParaRPr lang="et-EE" sz="1200" b="1" dirty="0"/>
          </a:p>
        </p:txBody>
      </p:sp>
      <p:sp>
        <p:nvSpPr>
          <p:cNvPr id="9" name="TextBox 8"/>
          <p:cNvSpPr txBox="1"/>
          <p:nvPr/>
        </p:nvSpPr>
        <p:spPr>
          <a:xfrm>
            <a:off x="4364041" y="2231975"/>
            <a:ext cx="804178" cy="486287"/>
          </a:xfrm>
          <a:prstGeom prst="rect">
            <a:avLst/>
          </a:prstGeom>
          <a:noFill/>
        </p:spPr>
        <p:txBody>
          <a:bodyPr wrap="square" rtlCol="0">
            <a:spAutoFit/>
          </a:bodyPr>
          <a:lstStyle/>
          <a:p>
            <a:r>
              <a:rPr lang="et-EE" sz="1200" b="1" dirty="0" smtClean="0"/>
              <a:t>395 158 elanikku</a:t>
            </a:r>
            <a:endParaRPr lang="et-EE" sz="1200" b="1" dirty="0"/>
          </a:p>
        </p:txBody>
      </p:sp>
      <p:sp>
        <p:nvSpPr>
          <p:cNvPr id="10" name="TextBox 9"/>
          <p:cNvSpPr txBox="1"/>
          <p:nvPr/>
        </p:nvSpPr>
        <p:spPr>
          <a:xfrm>
            <a:off x="4295695" y="2897816"/>
            <a:ext cx="732170" cy="486287"/>
          </a:xfrm>
          <a:prstGeom prst="rect">
            <a:avLst/>
          </a:prstGeom>
          <a:noFill/>
        </p:spPr>
        <p:txBody>
          <a:bodyPr wrap="square" rtlCol="0">
            <a:spAutoFit/>
          </a:bodyPr>
          <a:lstStyle/>
          <a:p>
            <a:r>
              <a:rPr lang="et-EE" sz="1200" b="1" dirty="0" smtClean="0"/>
              <a:t>121 649 elanikku</a:t>
            </a:r>
            <a:endParaRPr lang="et-EE" sz="1200" b="1" dirty="0"/>
          </a:p>
        </p:txBody>
      </p:sp>
      <p:sp>
        <p:nvSpPr>
          <p:cNvPr id="8" name="TextBox 7"/>
          <p:cNvSpPr txBox="1"/>
          <p:nvPr/>
        </p:nvSpPr>
        <p:spPr>
          <a:xfrm>
            <a:off x="8785373" y="5913937"/>
            <a:ext cx="3776645" cy="314958"/>
          </a:xfrm>
          <a:prstGeom prst="rect">
            <a:avLst/>
          </a:prstGeom>
          <a:noFill/>
        </p:spPr>
        <p:txBody>
          <a:bodyPr wrap="square" rtlCol="0">
            <a:spAutoFit/>
          </a:bodyPr>
          <a:lstStyle/>
          <a:p>
            <a:r>
              <a:rPr lang="et-EE" sz="1400" dirty="0" smtClean="0">
                <a:ln w="0"/>
                <a:solidFill>
                  <a:schemeClr val="accent1"/>
                </a:solidFill>
                <a:effectLst>
                  <a:outerShdw blurRad="38100" dist="25400" dir="5400000" algn="ctr" rotWithShape="0">
                    <a:srgbClr val="6E747A">
                      <a:alpha val="43000"/>
                    </a:srgbClr>
                  </a:outerShdw>
                </a:effectLst>
              </a:rPr>
              <a:t>MAAELU KONVERENTS 2023</a:t>
            </a:r>
            <a:endParaRPr lang="et-EE" sz="1400" dirty="0">
              <a:ln w="0"/>
              <a:solidFill>
                <a:schemeClr val="accent1"/>
              </a:solidFill>
              <a:effectLst>
                <a:outerShdw blurRad="38100" dist="25400" dir="5400000" algn="ctr" rotWithShape="0">
                  <a:srgbClr val="6E747A">
                    <a:alpha val="43000"/>
                  </a:srgbClr>
                </a:outerShdw>
              </a:effectLst>
            </a:endParaRPr>
          </a:p>
        </p:txBody>
      </p:sp>
      <p:graphicFrame>
        <p:nvGraphicFramePr>
          <p:cNvPr id="11" name="Chart 10"/>
          <p:cNvGraphicFramePr>
            <a:graphicFrameLocks/>
          </p:cNvGraphicFramePr>
          <p:nvPr>
            <p:extLst>
              <p:ext uri="{D42A27DB-BD31-4B8C-83A1-F6EECF244321}">
                <p14:modId xmlns:p14="http://schemas.microsoft.com/office/powerpoint/2010/main" val="1787713393"/>
              </p:ext>
            </p:extLst>
          </p:nvPr>
        </p:nvGraphicFramePr>
        <p:xfrm>
          <a:off x="7057181" y="178481"/>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360437" y="178481"/>
            <a:ext cx="6336704" cy="572593"/>
          </a:xfrm>
          <a:prstGeom prst="rect">
            <a:avLst/>
          </a:prstGeom>
        </p:spPr>
        <p:txBody>
          <a:bodyPr wrap="square">
            <a:spAutoFit/>
          </a:bodyPr>
          <a:lstStyle/>
          <a:p>
            <a:r>
              <a:rPr lang="et-EE" sz="3020" b="1" dirty="0" smtClean="0">
                <a:solidFill>
                  <a:srgbClr val="0070C0"/>
                </a:solidFill>
              </a:rPr>
              <a:t>Elanike osakaal maapiirkondades</a:t>
            </a:r>
            <a:endParaRPr lang="et-EE" sz="3020" b="1" dirty="0"/>
          </a:p>
        </p:txBody>
      </p:sp>
    </p:spTree>
    <p:extLst>
      <p:ext uri="{BB962C8B-B14F-4D97-AF65-F5344CB8AC3E}">
        <p14:creationId xmlns:p14="http://schemas.microsoft.com/office/powerpoint/2010/main" val="393794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3020" dirty="0">
                <a:solidFill>
                  <a:srgbClr val="0070C0"/>
                </a:solidFill>
              </a:rPr>
              <a:t>Suurimad väljakutsed</a:t>
            </a:r>
          </a:p>
        </p:txBody>
      </p:sp>
      <p:sp>
        <p:nvSpPr>
          <p:cNvPr id="3" name="Content Placeholder 2"/>
          <p:cNvSpPr>
            <a:spLocks noGrp="1"/>
          </p:cNvSpPr>
          <p:nvPr>
            <p:ph idx="1"/>
          </p:nvPr>
        </p:nvSpPr>
        <p:spPr>
          <a:xfrm>
            <a:off x="644295" y="1675311"/>
            <a:ext cx="10373326" cy="4275502"/>
          </a:xfrm>
        </p:spPr>
        <p:txBody>
          <a:bodyPr/>
          <a:lstStyle/>
          <a:p>
            <a:pPr marL="457200" indent="-457200">
              <a:buFont typeface="Wingdings" panose="05000000000000000000" pitchFamily="2" charset="2"/>
              <a:buChar char="Ø"/>
            </a:pPr>
            <a:r>
              <a:rPr lang="et-EE" sz="2000" dirty="0" smtClean="0">
                <a:solidFill>
                  <a:schemeClr val="tx1"/>
                </a:solidFill>
              </a:rPr>
              <a:t>Sarnaselt teiste lääne riikidega, toimub elanikkonna vähenemine ja vananemine;</a:t>
            </a:r>
          </a:p>
          <a:p>
            <a:pPr marL="457200" indent="-457200">
              <a:buFont typeface="Wingdings" panose="05000000000000000000" pitchFamily="2" charset="2"/>
              <a:buChar char="Ø"/>
            </a:pPr>
            <a:r>
              <a:rPr lang="et-EE" sz="2000" dirty="0" smtClean="0">
                <a:solidFill>
                  <a:schemeClr val="tx1"/>
                </a:solidFill>
              </a:rPr>
              <a:t>Maapiirkonnas </a:t>
            </a:r>
            <a:r>
              <a:rPr lang="et-EE" sz="2000" dirty="0">
                <a:solidFill>
                  <a:schemeClr val="tx1"/>
                </a:solidFill>
              </a:rPr>
              <a:t>elavate noorte vanuses 21-40 </a:t>
            </a:r>
            <a:r>
              <a:rPr lang="et-EE" sz="2000" dirty="0" smtClean="0">
                <a:solidFill>
                  <a:schemeClr val="tx1"/>
                </a:solidFill>
              </a:rPr>
              <a:t>osatähtsus on </a:t>
            </a:r>
            <a:r>
              <a:rPr lang="et-EE" sz="2000" dirty="0">
                <a:solidFill>
                  <a:schemeClr val="tx1"/>
                </a:solidFill>
              </a:rPr>
              <a:t>5 aastaga langenud </a:t>
            </a:r>
            <a:r>
              <a:rPr lang="et-EE" sz="2000" b="1" dirty="0">
                <a:solidFill>
                  <a:srgbClr val="0070C0"/>
                </a:solidFill>
              </a:rPr>
              <a:t>2</a:t>
            </a:r>
            <a:r>
              <a:rPr lang="et-EE" sz="2000" b="1" dirty="0" smtClean="0">
                <a:solidFill>
                  <a:srgbClr val="0070C0"/>
                </a:solidFill>
              </a:rPr>
              <a:t>%</a:t>
            </a:r>
            <a:r>
              <a:rPr lang="et-EE" sz="2000" dirty="0" smtClean="0">
                <a:solidFill>
                  <a:schemeClr val="tx1"/>
                </a:solidFill>
              </a:rPr>
              <a:t>;</a:t>
            </a:r>
          </a:p>
          <a:p>
            <a:pPr marL="457200" indent="-457200">
              <a:buFont typeface="Wingdings" panose="05000000000000000000" pitchFamily="2" charset="2"/>
              <a:buChar char="Ø"/>
            </a:pPr>
            <a:r>
              <a:rPr lang="et-EE" sz="2000" dirty="0" smtClean="0">
                <a:solidFill>
                  <a:schemeClr val="tx1"/>
                </a:solidFill>
              </a:rPr>
              <a:t>Atraktiivsete töökohtade puudus maapiirkonnas;</a:t>
            </a:r>
          </a:p>
          <a:p>
            <a:pPr marL="457200" indent="-457200">
              <a:buFont typeface="Wingdings" panose="05000000000000000000" pitchFamily="2" charset="2"/>
              <a:buChar char="Ø"/>
            </a:pPr>
            <a:r>
              <a:rPr lang="et-EE" sz="2000" dirty="0" smtClean="0">
                <a:solidFill>
                  <a:schemeClr val="tx1"/>
                </a:solidFill>
              </a:rPr>
              <a:t>Kvalifitseeritud tööjõupuudus, primaarsektori vajaduste muutus;</a:t>
            </a:r>
          </a:p>
          <a:p>
            <a:pPr marL="457200" indent="-457200">
              <a:buFont typeface="Wingdings" panose="05000000000000000000" pitchFamily="2" charset="2"/>
              <a:buChar char="Ø"/>
            </a:pPr>
            <a:r>
              <a:rPr lang="et-EE" sz="2000" dirty="0" smtClean="0">
                <a:solidFill>
                  <a:schemeClr val="tx1"/>
                </a:solidFill>
              </a:rPr>
              <a:t>Kiire lairiba püsiühendus on puudu ca </a:t>
            </a:r>
            <a:r>
              <a:rPr lang="fi-FI" sz="2000" b="1" dirty="0">
                <a:solidFill>
                  <a:srgbClr val="0070C0"/>
                </a:solidFill>
              </a:rPr>
              <a:t>56%</a:t>
            </a:r>
            <a:r>
              <a:rPr lang="et-EE" sz="2000" b="1" dirty="0">
                <a:solidFill>
                  <a:srgbClr val="0070C0"/>
                </a:solidFill>
              </a:rPr>
              <a:t> </a:t>
            </a:r>
            <a:r>
              <a:rPr lang="et-EE" sz="2000" dirty="0" smtClean="0">
                <a:solidFill>
                  <a:schemeClr val="tx1"/>
                </a:solidFill>
              </a:rPr>
              <a:t>aadressiobjektidel;</a:t>
            </a:r>
          </a:p>
          <a:p>
            <a:pPr marL="457200" indent="-457200">
              <a:buFont typeface="Wingdings" panose="05000000000000000000" pitchFamily="2" charset="2"/>
              <a:buChar char="Ø"/>
            </a:pPr>
            <a:r>
              <a:rPr lang="et-EE" sz="2000" dirty="0" err="1" smtClean="0">
                <a:solidFill>
                  <a:schemeClr val="tx1"/>
                </a:solidFill>
              </a:rPr>
              <a:t>Rahuololematus</a:t>
            </a:r>
            <a:r>
              <a:rPr lang="et-EE" sz="2000" dirty="0" smtClean="0">
                <a:solidFill>
                  <a:schemeClr val="tx1"/>
                </a:solidFill>
              </a:rPr>
              <a:t> põhiteenuste kättesaadavusega;</a:t>
            </a:r>
          </a:p>
          <a:p>
            <a:pPr marL="457200" indent="-457200">
              <a:buFont typeface="Wingdings" panose="05000000000000000000" pitchFamily="2" charset="2"/>
              <a:buChar char="Ø"/>
            </a:pPr>
            <a:r>
              <a:rPr lang="et-EE" sz="2000" dirty="0" smtClean="0">
                <a:solidFill>
                  <a:schemeClr val="tx1"/>
                </a:solidFill>
              </a:rPr>
              <a:t>Kinnisvara väärtus ja sisstulekute erinevus Harjumaa vs muu Eesti;</a:t>
            </a:r>
          </a:p>
          <a:p>
            <a:pPr marL="432008" indent="-432008">
              <a:buFont typeface="Arial" panose="020B0604020202020204" pitchFamily="34" charset="0"/>
              <a:buChar char="•"/>
            </a:pPr>
            <a:endParaRPr lang="et-EE" sz="2646" dirty="0" smtClean="0">
              <a:solidFill>
                <a:schemeClr val="tx1"/>
              </a:solidFill>
            </a:endParaRPr>
          </a:p>
          <a:p>
            <a:pPr marL="432008" indent="-432008">
              <a:buFont typeface="Arial" panose="020B0604020202020204" pitchFamily="34" charset="0"/>
              <a:buChar char="•"/>
            </a:pPr>
            <a:endParaRPr lang="et-EE" sz="2646" dirty="0">
              <a:solidFill>
                <a:schemeClr val="tx1"/>
              </a:solidFill>
            </a:endParaRPr>
          </a:p>
          <a:p>
            <a:pPr marL="432008" indent="-432008">
              <a:buFont typeface="Arial" panose="020B0604020202020204" pitchFamily="34" charset="0"/>
              <a:buChar char="•"/>
            </a:pPr>
            <a:endParaRPr lang="et-EE" dirty="0"/>
          </a:p>
        </p:txBody>
      </p:sp>
      <p:sp>
        <p:nvSpPr>
          <p:cNvPr id="4" name="TextBox 3"/>
          <p:cNvSpPr txBox="1"/>
          <p:nvPr/>
        </p:nvSpPr>
        <p:spPr>
          <a:xfrm>
            <a:off x="8785373" y="5913937"/>
            <a:ext cx="3776645" cy="314958"/>
          </a:xfrm>
          <a:prstGeom prst="rect">
            <a:avLst/>
          </a:prstGeom>
          <a:noFill/>
        </p:spPr>
        <p:txBody>
          <a:bodyPr wrap="square" rtlCol="0">
            <a:spAutoFit/>
          </a:bodyPr>
          <a:lstStyle/>
          <a:p>
            <a:r>
              <a:rPr lang="et-EE" sz="1400" dirty="0" smtClean="0">
                <a:ln w="0"/>
                <a:solidFill>
                  <a:schemeClr val="accent1"/>
                </a:solidFill>
                <a:effectLst>
                  <a:outerShdw blurRad="38100" dist="25400" dir="5400000" algn="ctr" rotWithShape="0">
                    <a:srgbClr val="6E747A">
                      <a:alpha val="43000"/>
                    </a:srgbClr>
                  </a:outerShdw>
                </a:effectLst>
              </a:rPr>
              <a:t>MAAELU KONVERENTS 2023</a:t>
            </a:r>
            <a:endParaRPr lang="et-EE" sz="1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641380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nvPr>
        </p:nvGraphicFramePr>
        <p:xfrm>
          <a:off x="-1" y="1151855"/>
          <a:ext cx="11522076"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792485" y="5988690"/>
            <a:ext cx="5399410" cy="289951"/>
          </a:xfrm>
          <a:prstGeom prst="rect">
            <a:avLst/>
          </a:prstGeom>
        </p:spPr>
        <p:txBody>
          <a:bodyPr wrap="square">
            <a:spAutoFit/>
          </a:bodyPr>
          <a:lstStyle/>
          <a:p>
            <a:pPr>
              <a:lnSpc>
                <a:spcPct val="107000"/>
              </a:lnSpc>
              <a:spcBef>
                <a:spcPts val="600"/>
              </a:spcBef>
              <a:spcAft>
                <a:spcPts val="600"/>
              </a:spcAft>
            </a:pPr>
            <a:r>
              <a:rPr lang="et-EE" sz="1200" i="1" dirty="0" smtClean="0">
                <a:latin typeface="Calibri" panose="020F0502020204030204" pitchFamily="34" charset="0"/>
                <a:ea typeface="Calibri" panose="020F0502020204030204" pitchFamily="34" charset="0"/>
                <a:cs typeface="Calibri" panose="020F0502020204030204" pitchFamily="34" charset="0"/>
              </a:rPr>
              <a:t>Allikas</a:t>
            </a:r>
            <a:r>
              <a:rPr lang="et-EE" sz="1200" i="1" dirty="0">
                <a:latin typeface="Calibri" panose="020F0502020204030204" pitchFamily="34" charset="0"/>
                <a:ea typeface="Calibri" panose="020F0502020204030204" pitchFamily="34" charset="0"/>
                <a:cs typeface="Calibri" panose="020F0502020204030204" pitchFamily="34" charset="0"/>
              </a:rPr>
              <a:t>: Statistikaamet, TT0203</a:t>
            </a:r>
            <a:endParaRPr lang="et-EE"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p:cNvSpPr>
            <a:spLocks noGrp="1"/>
          </p:cNvSpPr>
          <p:nvPr>
            <p:ph type="title"/>
          </p:nvPr>
        </p:nvSpPr>
        <p:spPr>
          <a:xfrm>
            <a:off x="720000" y="540000"/>
            <a:ext cx="10945614" cy="720000"/>
          </a:xfrm>
        </p:spPr>
        <p:txBody>
          <a:bodyPr/>
          <a:lstStyle/>
          <a:p>
            <a:pPr>
              <a:defRPr/>
            </a:pPr>
            <a:r>
              <a:rPr lang="fi-FI" sz="3020" dirty="0" err="1">
                <a:solidFill>
                  <a:srgbClr val="0070C0"/>
                </a:solidFill>
              </a:rPr>
              <a:t>Hõivatute</a:t>
            </a:r>
            <a:r>
              <a:rPr lang="fi-FI" sz="3020" dirty="0">
                <a:solidFill>
                  <a:srgbClr val="0070C0"/>
                </a:solidFill>
              </a:rPr>
              <a:t> </a:t>
            </a:r>
            <a:r>
              <a:rPr lang="fi-FI" sz="3020" dirty="0" err="1">
                <a:solidFill>
                  <a:srgbClr val="0070C0"/>
                </a:solidFill>
              </a:rPr>
              <a:t>arv</a:t>
            </a:r>
            <a:r>
              <a:rPr lang="fi-FI" sz="3020" dirty="0">
                <a:solidFill>
                  <a:srgbClr val="0070C0"/>
                </a:solidFill>
              </a:rPr>
              <a:t> maa</a:t>
            </a:r>
            <a:r>
              <a:rPr lang="et-EE" sz="3020" dirty="0">
                <a:solidFill>
                  <a:srgbClr val="0070C0"/>
                </a:solidFill>
              </a:rPr>
              <a:t>l</a:t>
            </a:r>
            <a:r>
              <a:rPr lang="fi-FI" sz="3020" dirty="0">
                <a:solidFill>
                  <a:srgbClr val="0070C0"/>
                </a:solidFill>
              </a:rPr>
              <a:t> </a:t>
            </a:r>
            <a:r>
              <a:rPr lang="et-EE" sz="3020" dirty="0">
                <a:solidFill>
                  <a:srgbClr val="0070C0"/>
                </a:solidFill>
              </a:rPr>
              <a:t>(tuhandetes)</a:t>
            </a:r>
            <a:endParaRPr lang="fi-FI" sz="3020" dirty="0">
              <a:solidFill>
                <a:srgbClr val="0070C0"/>
              </a:solidFill>
            </a:endParaRPr>
          </a:p>
        </p:txBody>
      </p:sp>
      <p:sp>
        <p:nvSpPr>
          <p:cNvPr id="5" name="TextBox 4"/>
          <p:cNvSpPr txBox="1"/>
          <p:nvPr/>
        </p:nvSpPr>
        <p:spPr>
          <a:xfrm>
            <a:off x="8785373" y="5913937"/>
            <a:ext cx="3776645" cy="314958"/>
          </a:xfrm>
          <a:prstGeom prst="rect">
            <a:avLst/>
          </a:prstGeom>
          <a:noFill/>
        </p:spPr>
        <p:txBody>
          <a:bodyPr wrap="square" rtlCol="0">
            <a:spAutoFit/>
          </a:bodyPr>
          <a:lstStyle/>
          <a:p>
            <a:r>
              <a:rPr lang="et-EE" sz="1400" dirty="0" smtClean="0">
                <a:ln w="0"/>
                <a:solidFill>
                  <a:schemeClr val="accent1"/>
                </a:solidFill>
                <a:effectLst>
                  <a:outerShdw blurRad="38100" dist="25400" dir="5400000" algn="ctr" rotWithShape="0">
                    <a:srgbClr val="6E747A">
                      <a:alpha val="43000"/>
                    </a:srgbClr>
                  </a:outerShdw>
                </a:effectLst>
              </a:rPr>
              <a:t>MAAELU KONVERENTS 2023</a:t>
            </a:r>
            <a:endParaRPr lang="et-EE" sz="1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83389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t="6329"/>
          <a:stretch/>
        </p:blipFill>
        <p:spPr>
          <a:xfrm>
            <a:off x="1728589" y="1007839"/>
            <a:ext cx="8280920" cy="5328592"/>
          </a:xfrm>
          <a:prstGeom prst="rect">
            <a:avLst/>
          </a:prstGeom>
        </p:spPr>
      </p:pic>
      <p:sp>
        <p:nvSpPr>
          <p:cNvPr id="2" name="Title 1"/>
          <p:cNvSpPr>
            <a:spLocks noGrp="1"/>
          </p:cNvSpPr>
          <p:nvPr>
            <p:ph type="title"/>
          </p:nvPr>
        </p:nvSpPr>
        <p:spPr/>
        <p:txBody>
          <a:bodyPr/>
          <a:lstStyle/>
          <a:p>
            <a:r>
              <a:rPr lang="et-EE" sz="3020" dirty="0">
                <a:solidFill>
                  <a:srgbClr val="0070C0"/>
                </a:solidFill>
              </a:rPr>
              <a:t>Sissetulekute poolest eristuvad kaks piirkonda</a:t>
            </a:r>
          </a:p>
        </p:txBody>
      </p:sp>
      <p:sp>
        <p:nvSpPr>
          <p:cNvPr id="5" name="TextBox 4"/>
          <p:cNvSpPr txBox="1"/>
          <p:nvPr/>
        </p:nvSpPr>
        <p:spPr>
          <a:xfrm>
            <a:off x="8785373" y="5913937"/>
            <a:ext cx="3776645" cy="314958"/>
          </a:xfrm>
          <a:prstGeom prst="rect">
            <a:avLst/>
          </a:prstGeom>
          <a:noFill/>
        </p:spPr>
        <p:txBody>
          <a:bodyPr wrap="square" rtlCol="0">
            <a:spAutoFit/>
          </a:bodyPr>
          <a:lstStyle/>
          <a:p>
            <a:r>
              <a:rPr lang="et-EE" sz="1400" dirty="0" smtClean="0">
                <a:ln w="0"/>
                <a:solidFill>
                  <a:schemeClr val="accent1"/>
                </a:solidFill>
                <a:effectLst>
                  <a:outerShdw blurRad="38100" dist="25400" dir="5400000" algn="ctr" rotWithShape="0">
                    <a:srgbClr val="6E747A">
                      <a:alpha val="43000"/>
                    </a:srgbClr>
                  </a:outerShdw>
                </a:effectLst>
              </a:rPr>
              <a:t>MAAELU KONVERENTS 2023</a:t>
            </a:r>
            <a:endParaRPr lang="et-EE" sz="1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607040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3020" dirty="0" smtClean="0">
                <a:solidFill>
                  <a:srgbClr val="0070C0"/>
                </a:solidFill>
              </a:rPr>
              <a:t>Eelmise aastaga </a:t>
            </a:r>
            <a:r>
              <a:rPr lang="et-EE" sz="3020" dirty="0">
                <a:solidFill>
                  <a:srgbClr val="0070C0"/>
                </a:solidFill>
              </a:rPr>
              <a:t>on maapiirkonnast lahkunud Keila linna jagu elanikke</a:t>
            </a:r>
          </a:p>
        </p:txBody>
      </p:sp>
      <p:pic>
        <p:nvPicPr>
          <p:cNvPr id="4" name="Content Placeholder 3"/>
          <p:cNvPicPr>
            <a:picLocks noGrp="1"/>
          </p:cNvPicPr>
          <p:nvPr>
            <p:ph idx="1"/>
          </p:nvPr>
        </p:nvPicPr>
        <p:blipFill>
          <a:blip r:embed="rId3"/>
          <a:stretch>
            <a:fillRect/>
          </a:stretch>
        </p:blipFill>
        <p:spPr>
          <a:xfrm>
            <a:off x="1317304" y="1439887"/>
            <a:ext cx="7864113" cy="5231731"/>
          </a:xfrm>
          <a:prstGeom prst="rect">
            <a:avLst/>
          </a:prstGeom>
        </p:spPr>
      </p:pic>
      <p:sp>
        <p:nvSpPr>
          <p:cNvPr id="5" name="TextBox 4"/>
          <p:cNvSpPr txBox="1"/>
          <p:nvPr/>
        </p:nvSpPr>
        <p:spPr>
          <a:xfrm>
            <a:off x="6913165" y="6071416"/>
            <a:ext cx="2376264" cy="283154"/>
          </a:xfrm>
          <a:prstGeom prst="rect">
            <a:avLst/>
          </a:prstGeom>
          <a:noFill/>
        </p:spPr>
        <p:txBody>
          <a:bodyPr wrap="square" rtlCol="0">
            <a:spAutoFit/>
          </a:bodyPr>
          <a:lstStyle/>
          <a:p>
            <a:r>
              <a:rPr lang="et-EE" sz="1200" dirty="0" smtClean="0"/>
              <a:t>Allikas: Statistikaamet</a:t>
            </a:r>
            <a:endParaRPr lang="et-EE" sz="1200" dirty="0"/>
          </a:p>
        </p:txBody>
      </p:sp>
      <p:sp>
        <p:nvSpPr>
          <p:cNvPr id="6" name="TextBox 5"/>
          <p:cNvSpPr txBox="1"/>
          <p:nvPr/>
        </p:nvSpPr>
        <p:spPr>
          <a:xfrm>
            <a:off x="8785373" y="5913937"/>
            <a:ext cx="3776645" cy="314958"/>
          </a:xfrm>
          <a:prstGeom prst="rect">
            <a:avLst/>
          </a:prstGeom>
          <a:noFill/>
        </p:spPr>
        <p:txBody>
          <a:bodyPr wrap="square" rtlCol="0">
            <a:spAutoFit/>
          </a:bodyPr>
          <a:lstStyle/>
          <a:p>
            <a:r>
              <a:rPr lang="et-EE" sz="1400" dirty="0" smtClean="0">
                <a:ln w="0"/>
                <a:solidFill>
                  <a:schemeClr val="accent1"/>
                </a:solidFill>
                <a:effectLst>
                  <a:outerShdw blurRad="38100" dist="25400" dir="5400000" algn="ctr" rotWithShape="0">
                    <a:srgbClr val="6E747A">
                      <a:alpha val="43000"/>
                    </a:srgbClr>
                  </a:outerShdw>
                </a:effectLst>
              </a:rPr>
              <a:t>MAAELU KONVERENTS 2023</a:t>
            </a:r>
            <a:endParaRPr lang="et-EE" sz="1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69895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580" y="287759"/>
            <a:ext cx="9064970" cy="6120680"/>
          </a:xfrm>
          <a:prstGeom prst="rect">
            <a:avLst/>
          </a:prstGeom>
          <a:noFill/>
        </p:spPr>
      </p:pic>
      <p:sp>
        <p:nvSpPr>
          <p:cNvPr id="5" name="TextBox 4"/>
          <p:cNvSpPr txBox="1"/>
          <p:nvPr/>
        </p:nvSpPr>
        <p:spPr>
          <a:xfrm>
            <a:off x="792484" y="5976391"/>
            <a:ext cx="4680520" cy="276999"/>
          </a:xfrm>
          <a:prstGeom prst="rect">
            <a:avLst/>
          </a:prstGeom>
          <a:noFill/>
        </p:spPr>
        <p:txBody>
          <a:bodyPr wrap="square" rtlCol="0">
            <a:spAutoFit/>
          </a:bodyPr>
          <a:lstStyle/>
          <a:p>
            <a:pPr>
              <a:lnSpc>
                <a:spcPct val="100000"/>
              </a:lnSpc>
            </a:pPr>
            <a:r>
              <a:rPr lang="et-EE" sz="1200" i="1" dirty="0" smtClean="0">
                <a:latin typeface="+mn-lt"/>
                <a:cs typeface="Calibri" panose="020F0502020204030204" pitchFamily="34" charset="0"/>
              </a:rPr>
              <a:t>Allikas: Maaettevõtluse uuring, PMK 2019</a:t>
            </a:r>
          </a:p>
        </p:txBody>
      </p:sp>
      <p:sp>
        <p:nvSpPr>
          <p:cNvPr id="6" name="TextBox 5"/>
          <p:cNvSpPr txBox="1"/>
          <p:nvPr/>
        </p:nvSpPr>
        <p:spPr>
          <a:xfrm>
            <a:off x="8785373" y="5913937"/>
            <a:ext cx="3776645" cy="314958"/>
          </a:xfrm>
          <a:prstGeom prst="rect">
            <a:avLst/>
          </a:prstGeom>
          <a:noFill/>
        </p:spPr>
        <p:txBody>
          <a:bodyPr wrap="square" rtlCol="0">
            <a:spAutoFit/>
          </a:bodyPr>
          <a:lstStyle/>
          <a:p>
            <a:r>
              <a:rPr lang="et-EE" sz="1400" dirty="0" smtClean="0">
                <a:ln w="0"/>
                <a:solidFill>
                  <a:schemeClr val="accent1"/>
                </a:solidFill>
                <a:effectLst>
                  <a:outerShdw blurRad="38100" dist="25400" dir="5400000" algn="ctr" rotWithShape="0">
                    <a:srgbClr val="6E747A">
                      <a:alpha val="43000"/>
                    </a:srgbClr>
                  </a:outerShdw>
                </a:effectLst>
              </a:rPr>
              <a:t>MAAELU KONVERENTS 2023</a:t>
            </a:r>
            <a:endParaRPr lang="et-EE" sz="1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08197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laidipõhi-eu2017-MeM-laiformaat">
  <a:themeElements>
    <a:clrScheme name="Valitsusstiil">
      <a:dk1>
        <a:sysClr val="windowText" lastClr="000000"/>
      </a:dk1>
      <a:lt1>
        <a:sysClr val="window" lastClr="FFFFFF"/>
      </a:lt1>
      <a:dk2>
        <a:srgbClr val="006EB5"/>
      </a:dk2>
      <a:lt2>
        <a:srgbClr val="E7E6E6"/>
      </a:lt2>
      <a:accent1>
        <a:srgbClr val="006EB5"/>
      </a:accent1>
      <a:accent2>
        <a:srgbClr val="F0A321"/>
      </a:accent2>
      <a:accent3>
        <a:srgbClr val="003087"/>
      </a:accent3>
      <a:accent4>
        <a:srgbClr val="90C8E8"/>
      </a:accent4>
      <a:accent5>
        <a:srgbClr val="E76000"/>
      </a:accent5>
      <a:accent6>
        <a:srgbClr val="B9D9EB"/>
      </a:accent6>
      <a:hlink>
        <a:srgbClr val="006EB5"/>
      </a:hlink>
      <a:folHlink>
        <a:srgbClr val="003087"/>
      </a:folHlink>
    </a:clrScheme>
    <a:fontScheme name="Office Theme">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D6BD3CFE-770C-4844-93D0-785581AD16A5}" vid="{6202C7F6-7CF5-4F40-A4FB-0B76068A9A6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D6BD3CFE-770C-4844-93D0-785581AD16A5}" vid="{C989473A-3677-4406-8CF8-EEF9295B8CE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alitsusstiil">
    <a:dk1>
      <a:sysClr val="windowText" lastClr="000000"/>
    </a:dk1>
    <a:lt1>
      <a:sysClr val="window" lastClr="FFFFFF"/>
    </a:lt1>
    <a:dk2>
      <a:srgbClr val="006EB5"/>
    </a:dk2>
    <a:lt2>
      <a:srgbClr val="E7E6E6"/>
    </a:lt2>
    <a:accent1>
      <a:srgbClr val="006EB5"/>
    </a:accent1>
    <a:accent2>
      <a:srgbClr val="F0A321"/>
    </a:accent2>
    <a:accent3>
      <a:srgbClr val="003087"/>
    </a:accent3>
    <a:accent4>
      <a:srgbClr val="90C8E8"/>
    </a:accent4>
    <a:accent5>
      <a:srgbClr val="BA432A"/>
    </a:accent5>
    <a:accent6>
      <a:srgbClr val="81D4AF"/>
    </a:accent6>
    <a:hlink>
      <a:srgbClr val="97999B"/>
    </a:hlink>
    <a:folHlink>
      <a:srgbClr val="954F72"/>
    </a:folHlink>
  </a:clrScheme>
  <a:fontScheme name="Valitsusstiil">
    <a:majorFont>
      <a:latin typeface="Roboto Condensed"/>
      <a:ea typeface=""/>
      <a:cs typeface=""/>
    </a:majorFont>
    <a:minorFont>
      <a:latin typeface="Roboto Condens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DE4F988B48A9742AB66C81D4FAB64CE" ma:contentTypeVersion="0" ma:contentTypeDescription="Loo uus dokument" ma:contentTypeScope="" ma:versionID="8f24b37193c7398259732549fa76575c">
  <xsd:schema xmlns:xsd="http://www.w3.org/2001/XMLSchema" xmlns:xs="http://www.w3.org/2001/XMLSchema" xmlns:p="http://schemas.microsoft.com/office/2006/metadata/properties" targetNamespace="http://schemas.microsoft.com/office/2006/metadata/properties" ma:root="true" ma:fieldsID="75284b4047f4cf5347f2f816b293bb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34C180-A817-49DB-9E14-39FBA0F0D6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E308A04-3239-4EB5-857C-51082BBA797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A62EFCA-DB95-41E0-8C60-EB04F95AD0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maaelu-konverents-2023-slaidipõhi</Template>
  <TotalTime>0</TotalTime>
  <Words>3402</Words>
  <Application>Microsoft Office PowerPoint</Application>
  <PresentationFormat>Custom</PresentationFormat>
  <Paragraphs>256</Paragraphs>
  <Slides>18</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Microsoft YaHei</vt:lpstr>
      <vt:lpstr>Arial</vt:lpstr>
      <vt:lpstr>Arial Unicode MS</vt:lpstr>
      <vt:lpstr>Calibri</vt:lpstr>
      <vt:lpstr>Roboto Condensed</vt:lpstr>
      <vt:lpstr>Times New Roman</vt:lpstr>
      <vt:lpstr>Wingdings</vt:lpstr>
      <vt:lpstr>slaidipõhi-eu2017-MeM-laiformaat</vt:lpstr>
      <vt:lpstr>Custom Design</vt:lpstr>
      <vt:lpstr>Maapiirkond ja sealne ettevõtlus aastal 2035</vt:lpstr>
      <vt:lpstr>Tänased teemad</vt:lpstr>
      <vt:lpstr>Maapiirkond Eestis</vt:lpstr>
      <vt:lpstr>PowerPoint Presentation</vt:lpstr>
      <vt:lpstr>Suurimad väljakutsed</vt:lpstr>
      <vt:lpstr>Hõivatute arv maal (tuhandetes)</vt:lpstr>
      <vt:lpstr>Sissetulekute poolest eristuvad kaks piirkonda</vt:lpstr>
      <vt:lpstr>Eelmise aastaga on maapiirkonnast lahkunud Keila linna jagu elanikke</vt:lpstr>
      <vt:lpstr>PowerPoint Presentation</vt:lpstr>
      <vt:lpstr>Põllumajanduses üha vähem töökohti</vt:lpstr>
      <vt:lpstr>  </vt:lpstr>
      <vt:lpstr>Maapiirkonna ettevõtete tegevusvaldkonnad</vt:lpstr>
      <vt:lpstr>Maapiirkondade ettevõtete struktuur töötajate arvu alusel 2022. aastal</vt:lpstr>
      <vt:lpstr>Tulevikustsenaariumid</vt:lpstr>
      <vt:lpstr>Strateegiline tasand</vt:lpstr>
      <vt:lpstr>Aluspõhimõtetest toetusmeetmeteni</vt:lpstr>
      <vt:lpstr>Tegevused ettevõtluse arendamiseks</vt:lpstr>
      <vt:lpstr>Tänan kuulamast!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2023-05-10T13:19:33Z</dcterms:created>
  <dcterms:modified xsi:type="dcterms:W3CDTF">2023-05-18T06:00:04Z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0x0101002DE4F988B48A9742AB66C81D4FAB64CE</vt:lpwstr>
  </property>
</Properties>
</file>