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0"/>
  </p:notesMasterIdLst>
  <p:sldIdLst>
    <p:sldId id="425" r:id="rId3"/>
    <p:sldId id="442" r:id="rId4"/>
    <p:sldId id="362" r:id="rId5"/>
    <p:sldId id="440" r:id="rId6"/>
    <p:sldId id="441" r:id="rId7"/>
    <p:sldId id="443" r:id="rId8"/>
    <p:sldId id="260" r:id="rId9"/>
    <p:sldId id="363" r:id="rId10"/>
    <p:sldId id="426" r:id="rId11"/>
    <p:sldId id="365" r:id="rId12"/>
    <p:sldId id="364" r:id="rId13"/>
    <p:sldId id="371" r:id="rId14"/>
    <p:sldId id="361" r:id="rId15"/>
    <p:sldId id="392" r:id="rId16"/>
    <p:sldId id="430" r:id="rId17"/>
    <p:sldId id="431" r:id="rId18"/>
    <p:sldId id="436" r:id="rId19"/>
    <p:sldId id="435" r:id="rId20"/>
    <p:sldId id="397" r:id="rId21"/>
    <p:sldId id="413" r:id="rId22"/>
    <p:sldId id="416" r:id="rId23"/>
    <p:sldId id="420" r:id="rId24"/>
    <p:sldId id="422" r:id="rId25"/>
    <p:sldId id="405" r:id="rId26"/>
    <p:sldId id="304" r:id="rId27"/>
    <p:sldId id="412" r:id="rId28"/>
    <p:sldId id="404" r:id="rId29"/>
    <p:sldId id="396" r:id="rId30"/>
    <p:sldId id="421" r:id="rId31"/>
    <p:sldId id="395" r:id="rId32"/>
    <p:sldId id="302" r:id="rId33"/>
    <p:sldId id="414" r:id="rId34"/>
    <p:sldId id="417" r:id="rId35"/>
    <p:sldId id="391" r:id="rId36"/>
    <p:sldId id="438" r:id="rId37"/>
    <p:sldId id="400" r:id="rId38"/>
    <p:sldId id="401" r:id="rId3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009999"/>
    <a:srgbClr val="CCFFFF"/>
    <a:srgbClr val="CCECFF"/>
    <a:srgbClr val="CCCCFF"/>
    <a:srgbClr val="9999FF"/>
    <a:srgbClr val="FF9900"/>
    <a:srgbClr val="FF3399"/>
    <a:srgbClr val="FF99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0" autoAdjust="0"/>
    <p:restoredTop sz="94660"/>
  </p:normalViewPr>
  <p:slideViewPr>
    <p:cSldViewPr snapToGrid="0">
      <p:cViewPr varScale="1">
        <p:scale>
          <a:sx n="67" d="100"/>
          <a:sy n="67" d="100"/>
        </p:scale>
        <p:origin x="90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D5C98D-E673-4933-90DD-60A68CC96A63}" type="doc">
      <dgm:prSet loTypeId="urn:microsoft.com/office/officeart/2005/8/layout/hierarchy2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fi-FI"/>
        </a:p>
      </dgm:t>
    </dgm:pt>
    <dgm:pt modelId="{65B6D8D8-6FD8-4D50-8A7A-48376B29D70F}">
      <dgm:prSet phldrT="[Text]" custT="1"/>
      <dgm:spPr/>
      <dgm:t>
        <a:bodyPr/>
        <a:lstStyle/>
        <a:p>
          <a:r>
            <a:rPr lang="fi-FI" sz="1600" dirty="0" err="1"/>
            <a:t>End</a:t>
          </a:r>
          <a:r>
            <a:rPr lang="fi-FI" sz="1600" dirty="0"/>
            <a:t> of </a:t>
          </a:r>
          <a:r>
            <a:rPr lang="fi-FI" sz="1600" dirty="0" err="1"/>
            <a:t>the</a:t>
          </a:r>
          <a:r>
            <a:rPr lang="fi-FI" sz="1600" dirty="0"/>
            <a:t> 9th </a:t>
          </a:r>
          <a:r>
            <a:rPr lang="fi-FI" sz="1600" dirty="0" err="1"/>
            <a:t>grade</a:t>
          </a:r>
          <a:endParaRPr lang="fi-FI" sz="1600" dirty="0"/>
        </a:p>
      </dgm:t>
    </dgm:pt>
    <dgm:pt modelId="{A7C1A30C-01C4-49E3-8D62-81135CA12779}" type="parTrans" cxnId="{F29B1BFD-39E8-43C9-9C99-98410493B6C2}">
      <dgm:prSet/>
      <dgm:spPr/>
      <dgm:t>
        <a:bodyPr/>
        <a:lstStyle/>
        <a:p>
          <a:endParaRPr lang="fi-FI"/>
        </a:p>
      </dgm:t>
    </dgm:pt>
    <dgm:pt modelId="{65285588-E456-49C0-A961-F9EF0A428850}" type="sibTrans" cxnId="{F29B1BFD-39E8-43C9-9C99-98410493B6C2}">
      <dgm:prSet/>
      <dgm:spPr/>
      <dgm:t>
        <a:bodyPr/>
        <a:lstStyle/>
        <a:p>
          <a:endParaRPr lang="fi-FI"/>
        </a:p>
      </dgm:t>
    </dgm:pt>
    <dgm:pt modelId="{D4545B7E-DBC0-4E79-A476-1048F40209CF}">
      <dgm:prSet phldrT="[Text]" custT="1"/>
      <dgm:spPr/>
      <dgm:t>
        <a:bodyPr/>
        <a:lstStyle/>
        <a:p>
          <a:r>
            <a:rPr lang="fi-FI" sz="1600" dirty="0" err="1">
              <a:solidFill>
                <a:schemeClr val="tx1"/>
              </a:solidFill>
            </a:rPr>
            <a:t>Secondary</a:t>
          </a:r>
          <a:r>
            <a:rPr lang="fi-FI" sz="1600" dirty="0">
              <a:solidFill>
                <a:schemeClr val="tx1"/>
              </a:solidFill>
            </a:rPr>
            <a:t> </a:t>
          </a:r>
          <a:r>
            <a:rPr lang="fi-FI" sz="1600" dirty="0" err="1">
              <a:solidFill>
                <a:schemeClr val="tx1"/>
              </a:solidFill>
            </a:rPr>
            <a:t>studies</a:t>
          </a:r>
          <a:r>
            <a:rPr lang="fi-FI" sz="1600" dirty="0">
              <a:solidFill>
                <a:schemeClr val="tx1"/>
              </a:solidFill>
            </a:rPr>
            <a:t> (gymnasium) in </a:t>
          </a:r>
          <a:r>
            <a:rPr lang="fi-FI" sz="1600" dirty="0" err="1">
              <a:solidFill>
                <a:schemeClr val="tx1"/>
              </a:solidFill>
            </a:rPr>
            <a:t>the</a:t>
          </a:r>
          <a:r>
            <a:rPr lang="fi-FI" sz="1600" dirty="0">
              <a:solidFill>
                <a:schemeClr val="tx1"/>
              </a:solidFill>
            </a:rPr>
            <a:t> </a:t>
          </a:r>
          <a:r>
            <a:rPr lang="fi-FI" sz="1600" dirty="0" err="1">
              <a:solidFill>
                <a:schemeClr val="tx1"/>
              </a:solidFill>
            </a:rPr>
            <a:t>rural</a:t>
          </a:r>
          <a:r>
            <a:rPr lang="fi-FI" sz="1600" dirty="0">
              <a:solidFill>
                <a:schemeClr val="tx1"/>
              </a:solidFill>
            </a:rPr>
            <a:t> home </a:t>
          </a:r>
          <a:r>
            <a:rPr lang="fi-FI" sz="1600" dirty="0" err="1">
              <a:solidFill>
                <a:schemeClr val="tx1"/>
              </a:solidFill>
            </a:rPr>
            <a:t>town</a:t>
          </a:r>
          <a:r>
            <a:rPr lang="fi-FI" sz="1600" dirty="0">
              <a:solidFill>
                <a:schemeClr val="tx1"/>
              </a:solidFill>
            </a:rPr>
            <a:t> </a:t>
          </a:r>
        </a:p>
      </dgm:t>
    </dgm:pt>
    <dgm:pt modelId="{C9B2887D-CCF3-4DB9-80A9-05F58C281B37}" type="parTrans" cxnId="{30857510-8592-4DB4-B076-5EE9BC576B09}">
      <dgm:prSet/>
      <dgm:spPr/>
      <dgm:t>
        <a:bodyPr/>
        <a:lstStyle/>
        <a:p>
          <a:endParaRPr lang="fi-FI"/>
        </a:p>
      </dgm:t>
    </dgm:pt>
    <dgm:pt modelId="{AEBDCC75-C19A-4A02-B158-56E22021D29C}" type="sibTrans" cxnId="{30857510-8592-4DB4-B076-5EE9BC576B09}">
      <dgm:prSet/>
      <dgm:spPr/>
      <dgm:t>
        <a:bodyPr/>
        <a:lstStyle/>
        <a:p>
          <a:endParaRPr lang="fi-FI"/>
        </a:p>
      </dgm:t>
    </dgm:pt>
    <dgm:pt modelId="{E4D4D84C-E952-4994-B744-8ADD28E51E70}">
      <dgm:prSet phldrT="[Text]" custT="1"/>
      <dgm:spPr>
        <a:solidFill>
          <a:srgbClr val="CCCCFF"/>
        </a:solidFill>
      </dgm:spPr>
      <dgm:t>
        <a:bodyPr/>
        <a:lstStyle/>
        <a:p>
          <a:r>
            <a:rPr lang="fi-FI" sz="1600" dirty="0">
              <a:solidFill>
                <a:schemeClr val="tx1"/>
              </a:solidFill>
            </a:rPr>
            <a:t>’</a:t>
          </a:r>
          <a:r>
            <a:rPr lang="fi-FI" sz="1600" dirty="0" err="1">
              <a:solidFill>
                <a:schemeClr val="tx1"/>
              </a:solidFill>
            </a:rPr>
            <a:t>Year</a:t>
          </a:r>
          <a:r>
            <a:rPr lang="fi-FI" sz="1600" dirty="0">
              <a:solidFill>
                <a:schemeClr val="tx1"/>
              </a:solidFill>
            </a:rPr>
            <a:t> </a:t>
          </a:r>
          <a:r>
            <a:rPr lang="fi-FI" sz="1600" dirty="0" err="1">
              <a:solidFill>
                <a:schemeClr val="tx1"/>
              </a:solidFill>
            </a:rPr>
            <a:t>off</a:t>
          </a:r>
          <a:r>
            <a:rPr lang="fi-FI" sz="1600" dirty="0">
              <a:solidFill>
                <a:schemeClr val="tx1"/>
              </a:solidFill>
            </a:rPr>
            <a:t>’ , </a:t>
          </a:r>
          <a:r>
            <a:rPr lang="fi-FI" sz="1600" dirty="0" err="1">
              <a:solidFill>
                <a:schemeClr val="tx1"/>
              </a:solidFill>
            </a:rPr>
            <a:t>NEETs</a:t>
          </a:r>
          <a:r>
            <a:rPr lang="fi-FI" sz="1600" dirty="0">
              <a:solidFill>
                <a:schemeClr val="tx1"/>
              </a:solidFill>
            </a:rPr>
            <a:t> (</a:t>
          </a:r>
          <a:r>
            <a:rPr lang="fi-FI" sz="1600" dirty="0" err="1">
              <a:solidFill>
                <a:schemeClr val="tx1"/>
              </a:solidFill>
            </a:rPr>
            <a:t>e.g</a:t>
          </a:r>
          <a:r>
            <a:rPr lang="fi-FI" sz="1600" dirty="0">
              <a:solidFill>
                <a:schemeClr val="tx1"/>
              </a:solidFill>
            </a:rPr>
            <a:t>. </a:t>
          </a:r>
          <a:r>
            <a:rPr lang="fi-FI" sz="1600" dirty="0" err="1">
              <a:solidFill>
                <a:schemeClr val="tx1"/>
              </a:solidFill>
            </a:rPr>
            <a:t>medical</a:t>
          </a:r>
          <a:r>
            <a:rPr lang="fi-FI" sz="1600" dirty="0">
              <a:solidFill>
                <a:schemeClr val="tx1"/>
              </a:solidFill>
            </a:rPr>
            <a:t> </a:t>
          </a:r>
          <a:r>
            <a:rPr lang="fi-FI" sz="1600" dirty="0" err="1">
              <a:solidFill>
                <a:schemeClr val="tx1"/>
              </a:solidFill>
            </a:rPr>
            <a:t>leave</a:t>
          </a:r>
          <a:r>
            <a:rPr lang="fi-FI" sz="1600" dirty="0">
              <a:solidFill>
                <a:schemeClr val="tx1"/>
              </a:solidFill>
            </a:rPr>
            <a:t>, </a:t>
          </a:r>
          <a:r>
            <a:rPr lang="fi-FI" sz="1600" dirty="0" err="1">
              <a:solidFill>
                <a:schemeClr val="tx1"/>
              </a:solidFill>
            </a:rPr>
            <a:t>unemployment</a:t>
          </a:r>
          <a:r>
            <a:rPr lang="fi-FI" sz="1600" dirty="0">
              <a:solidFill>
                <a:schemeClr val="tx1"/>
              </a:solidFill>
            </a:rPr>
            <a:t>)</a:t>
          </a:r>
        </a:p>
      </dgm:t>
    </dgm:pt>
    <dgm:pt modelId="{98CEBC06-2408-4C80-BE9C-AEB120070E8A}" type="parTrans" cxnId="{64B39C7F-98B8-42C7-AC10-6AE46A43D32C}">
      <dgm:prSet/>
      <dgm:spPr/>
      <dgm:t>
        <a:bodyPr/>
        <a:lstStyle/>
        <a:p>
          <a:endParaRPr lang="fi-FI"/>
        </a:p>
      </dgm:t>
    </dgm:pt>
    <dgm:pt modelId="{7B085B4F-BD42-4167-8268-94513259615C}" type="sibTrans" cxnId="{64B39C7F-98B8-42C7-AC10-6AE46A43D32C}">
      <dgm:prSet/>
      <dgm:spPr/>
      <dgm:t>
        <a:bodyPr/>
        <a:lstStyle/>
        <a:p>
          <a:endParaRPr lang="fi-FI"/>
        </a:p>
      </dgm:t>
    </dgm:pt>
    <dgm:pt modelId="{34A6649E-F5A2-49C7-8387-C4E9877887B6}">
      <dgm:prSet phldrT="[Text]" custT="1"/>
      <dgm:spPr/>
      <dgm:t>
        <a:bodyPr/>
        <a:lstStyle/>
        <a:p>
          <a:r>
            <a:rPr lang="fi-FI" sz="1600" dirty="0" err="1">
              <a:solidFill>
                <a:schemeClr val="tx1"/>
              </a:solidFill>
            </a:rPr>
            <a:t>Secondary</a:t>
          </a:r>
          <a:r>
            <a:rPr lang="fi-FI" sz="1600" dirty="0">
              <a:solidFill>
                <a:schemeClr val="tx1"/>
              </a:solidFill>
            </a:rPr>
            <a:t> </a:t>
          </a:r>
          <a:r>
            <a:rPr lang="fi-FI" sz="1600" dirty="0" err="1">
              <a:solidFill>
                <a:schemeClr val="tx1"/>
              </a:solidFill>
            </a:rPr>
            <a:t>studies</a:t>
          </a:r>
          <a:r>
            <a:rPr lang="fi-FI" sz="1600" dirty="0">
              <a:solidFill>
                <a:schemeClr val="tx1"/>
              </a:solidFill>
            </a:rPr>
            <a:t> (</a:t>
          </a:r>
          <a:r>
            <a:rPr lang="fi-FI" sz="1600" dirty="0" err="1">
              <a:solidFill>
                <a:schemeClr val="tx1"/>
              </a:solidFill>
            </a:rPr>
            <a:t>vocational</a:t>
          </a:r>
          <a:r>
            <a:rPr lang="fi-FI" sz="1600" dirty="0">
              <a:solidFill>
                <a:schemeClr val="tx1"/>
              </a:solidFill>
            </a:rPr>
            <a:t> </a:t>
          </a:r>
          <a:r>
            <a:rPr lang="fi-FI" sz="1600" dirty="0" err="1">
              <a:solidFill>
                <a:schemeClr val="tx1"/>
              </a:solidFill>
            </a:rPr>
            <a:t>schools</a:t>
          </a:r>
          <a:r>
            <a:rPr lang="fi-FI" sz="1600" dirty="0">
              <a:solidFill>
                <a:schemeClr val="tx1"/>
              </a:solidFill>
            </a:rPr>
            <a:t>) in </a:t>
          </a:r>
          <a:r>
            <a:rPr lang="fi-FI" sz="1600" dirty="0" err="1">
              <a:solidFill>
                <a:schemeClr val="tx1"/>
              </a:solidFill>
            </a:rPr>
            <a:t>regional</a:t>
          </a:r>
          <a:r>
            <a:rPr lang="fi-FI" sz="1600" dirty="0">
              <a:solidFill>
                <a:schemeClr val="tx1"/>
              </a:solidFill>
            </a:rPr>
            <a:t> </a:t>
          </a:r>
          <a:r>
            <a:rPr lang="fi-FI" sz="1600" dirty="0" err="1">
              <a:solidFill>
                <a:schemeClr val="tx1"/>
              </a:solidFill>
            </a:rPr>
            <a:t>centers</a:t>
          </a:r>
          <a:r>
            <a:rPr lang="fi-FI" sz="1600" dirty="0">
              <a:solidFill>
                <a:schemeClr val="tx1"/>
              </a:solidFill>
            </a:rPr>
            <a:t> / </a:t>
          </a:r>
          <a:r>
            <a:rPr lang="fi-FI" sz="1600" dirty="0" err="1">
              <a:solidFill>
                <a:schemeClr val="tx1"/>
              </a:solidFill>
            </a:rPr>
            <a:t>other</a:t>
          </a:r>
          <a:r>
            <a:rPr lang="fi-FI" sz="1600" dirty="0">
              <a:solidFill>
                <a:schemeClr val="tx1"/>
              </a:solidFill>
            </a:rPr>
            <a:t> </a:t>
          </a:r>
          <a:r>
            <a:rPr lang="fi-FI" sz="1600" dirty="0" err="1">
              <a:solidFill>
                <a:schemeClr val="tx1"/>
              </a:solidFill>
            </a:rPr>
            <a:t>rural</a:t>
          </a:r>
          <a:r>
            <a:rPr lang="fi-FI" sz="1600" dirty="0">
              <a:solidFill>
                <a:schemeClr val="tx1"/>
              </a:solidFill>
            </a:rPr>
            <a:t> </a:t>
          </a:r>
          <a:r>
            <a:rPr lang="fi-FI" sz="1600" dirty="0" err="1">
              <a:solidFill>
                <a:schemeClr val="tx1"/>
              </a:solidFill>
            </a:rPr>
            <a:t>towns</a:t>
          </a:r>
          <a:endParaRPr lang="fi-FI" sz="1600" dirty="0">
            <a:solidFill>
              <a:schemeClr val="tx1"/>
            </a:solidFill>
          </a:endParaRPr>
        </a:p>
      </dgm:t>
    </dgm:pt>
    <dgm:pt modelId="{B494A99B-8F09-4A63-9266-DB9B64477DA1}" type="parTrans" cxnId="{F0FE29A9-6E9B-4B39-88FE-05CED637EF6D}">
      <dgm:prSet/>
      <dgm:spPr/>
      <dgm:t>
        <a:bodyPr/>
        <a:lstStyle/>
        <a:p>
          <a:endParaRPr lang="fi-FI"/>
        </a:p>
      </dgm:t>
    </dgm:pt>
    <dgm:pt modelId="{490F3330-9BBF-43B9-94CC-1B36EFCEAEAE}" type="sibTrans" cxnId="{F0FE29A9-6E9B-4B39-88FE-05CED637EF6D}">
      <dgm:prSet/>
      <dgm:spPr/>
      <dgm:t>
        <a:bodyPr/>
        <a:lstStyle/>
        <a:p>
          <a:endParaRPr lang="fi-FI"/>
        </a:p>
      </dgm:t>
    </dgm:pt>
    <dgm:pt modelId="{68EC926C-421E-4CAF-A362-2079EEBFB3A2}">
      <dgm:prSet phldrT="[Text]" custT="1"/>
      <dgm:spPr>
        <a:solidFill>
          <a:schemeClr val="accent6"/>
        </a:solidFill>
      </dgm:spPr>
      <dgm:t>
        <a:bodyPr/>
        <a:lstStyle/>
        <a:p>
          <a:r>
            <a:rPr lang="fi-FI" sz="1600" dirty="0" err="1"/>
            <a:t>Employment</a:t>
          </a:r>
          <a:r>
            <a:rPr lang="fi-FI" sz="1600" dirty="0"/>
            <a:t> in home </a:t>
          </a:r>
          <a:r>
            <a:rPr lang="fi-FI" sz="1600" dirty="0" err="1"/>
            <a:t>region</a:t>
          </a:r>
          <a:endParaRPr lang="fi-FI" sz="1600" dirty="0"/>
        </a:p>
      </dgm:t>
    </dgm:pt>
    <dgm:pt modelId="{E580EAE1-1198-434F-94E5-4EF2ACBD4C20}" type="parTrans" cxnId="{D7745633-90E2-4882-BB2A-B97AEB73969A}">
      <dgm:prSet/>
      <dgm:spPr/>
      <dgm:t>
        <a:bodyPr/>
        <a:lstStyle/>
        <a:p>
          <a:endParaRPr lang="fi-FI"/>
        </a:p>
      </dgm:t>
    </dgm:pt>
    <dgm:pt modelId="{1CF1E698-3E40-44EB-8FA1-B4803CEBF13B}" type="sibTrans" cxnId="{D7745633-90E2-4882-BB2A-B97AEB73969A}">
      <dgm:prSet/>
      <dgm:spPr/>
      <dgm:t>
        <a:bodyPr/>
        <a:lstStyle/>
        <a:p>
          <a:endParaRPr lang="fi-FI"/>
        </a:p>
      </dgm:t>
    </dgm:pt>
    <dgm:pt modelId="{FD748688-ADA6-4083-908F-EEE6A629D95A}">
      <dgm:prSet phldrT="[Text]" custT="1"/>
      <dgm:spPr>
        <a:solidFill>
          <a:schemeClr val="accent6"/>
        </a:solidFill>
      </dgm:spPr>
      <dgm:t>
        <a:bodyPr/>
        <a:lstStyle/>
        <a:p>
          <a:r>
            <a:rPr lang="fi-FI" sz="1600" dirty="0" err="1"/>
            <a:t>Employment</a:t>
          </a:r>
          <a:r>
            <a:rPr lang="fi-FI" sz="1600" dirty="0"/>
            <a:t> in </a:t>
          </a:r>
          <a:r>
            <a:rPr lang="fi-FI" sz="1600" dirty="0" err="1"/>
            <a:t>cities</a:t>
          </a:r>
          <a:endParaRPr lang="fi-FI" sz="1600" dirty="0"/>
        </a:p>
      </dgm:t>
    </dgm:pt>
    <dgm:pt modelId="{9B638EAC-6E4A-4A2A-93A3-A9AF2373F8CE}" type="parTrans" cxnId="{22706AFA-4971-45C3-9578-5A10D6F2EEB8}">
      <dgm:prSet/>
      <dgm:spPr/>
      <dgm:t>
        <a:bodyPr/>
        <a:lstStyle/>
        <a:p>
          <a:endParaRPr lang="fi-FI"/>
        </a:p>
      </dgm:t>
    </dgm:pt>
    <dgm:pt modelId="{B667DD71-5182-4F59-B55D-3579A2A084D1}" type="sibTrans" cxnId="{22706AFA-4971-45C3-9578-5A10D6F2EEB8}">
      <dgm:prSet/>
      <dgm:spPr/>
      <dgm:t>
        <a:bodyPr/>
        <a:lstStyle/>
        <a:p>
          <a:endParaRPr lang="fi-FI"/>
        </a:p>
      </dgm:t>
    </dgm:pt>
    <dgm:pt modelId="{60D4A9A0-61BD-45FC-BFB2-70585EBCD8AD}">
      <dgm:prSet phldrT="[Text]" custT="1"/>
      <dgm:spPr/>
      <dgm:t>
        <a:bodyPr/>
        <a:lstStyle/>
        <a:p>
          <a:r>
            <a:rPr lang="fi-FI" sz="1600" dirty="0"/>
            <a:t>Post </a:t>
          </a:r>
          <a:r>
            <a:rPr lang="fi-FI" sz="1600" dirty="0" err="1"/>
            <a:t>secondary</a:t>
          </a:r>
          <a:r>
            <a:rPr lang="fi-FI" sz="1600" dirty="0"/>
            <a:t> </a:t>
          </a:r>
          <a:r>
            <a:rPr lang="fi-FI" sz="1600" dirty="0" err="1"/>
            <a:t>studies</a:t>
          </a:r>
          <a:r>
            <a:rPr lang="fi-FI" sz="1600" dirty="0"/>
            <a:t> (</a:t>
          </a:r>
          <a:r>
            <a:rPr lang="fi-FI" sz="1600" dirty="0" err="1"/>
            <a:t>e.g</a:t>
          </a:r>
          <a:r>
            <a:rPr lang="fi-FI" sz="1600" dirty="0"/>
            <a:t>. </a:t>
          </a:r>
          <a:r>
            <a:rPr lang="fi-FI" sz="1600" dirty="0" err="1"/>
            <a:t>universities</a:t>
          </a:r>
          <a:r>
            <a:rPr lang="fi-FI" sz="1600" dirty="0"/>
            <a:t> of </a:t>
          </a:r>
          <a:r>
            <a:rPr lang="fi-FI" sz="1600" dirty="0" err="1"/>
            <a:t>applied</a:t>
          </a:r>
          <a:r>
            <a:rPr lang="fi-FI" sz="1600" dirty="0"/>
            <a:t> </a:t>
          </a:r>
          <a:r>
            <a:rPr lang="fi-FI" sz="1600" dirty="0" err="1"/>
            <a:t>sciences</a:t>
          </a:r>
          <a:r>
            <a:rPr lang="fi-FI" sz="1600" dirty="0"/>
            <a:t>, </a:t>
          </a:r>
          <a:r>
            <a:rPr lang="fi-FI" sz="1600" dirty="0" err="1"/>
            <a:t>new</a:t>
          </a:r>
          <a:r>
            <a:rPr lang="fi-FI" sz="1600" dirty="0"/>
            <a:t> </a:t>
          </a:r>
          <a:r>
            <a:rPr lang="fi-FI" sz="1600" dirty="0" err="1"/>
            <a:t>vocational</a:t>
          </a:r>
          <a:r>
            <a:rPr lang="fi-FI" sz="1600" dirty="0"/>
            <a:t> </a:t>
          </a:r>
          <a:r>
            <a:rPr lang="fi-FI" sz="1600" dirty="0" err="1"/>
            <a:t>schools</a:t>
          </a:r>
          <a:r>
            <a:rPr lang="fi-FI" sz="1600" dirty="0"/>
            <a:t>)</a:t>
          </a:r>
        </a:p>
      </dgm:t>
    </dgm:pt>
    <dgm:pt modelId="{732732D7-4D63-4F6B-9C0C-5F4A5A9F4C3A}" type="parTrans" cxnId="{415752DC-E3E6-4BFF-98F1-44684CECCC7E}">
      <dgm:prSet/>
      <dgm:spPr/>
      <dgm:t>
        <a:bodyPr/>
        <a:lstStyle/>
        <a:p>
          <a:endParaRPr lang="fi-FI"/>
        </a:p>
      </dgm:t>
    </dgm:pt>
    <dgm:pt modelId="{B94FD77B-BFE0-49D9-B55A-2B586B1B7545}" type="sibTrans" cxnId="{415752DC-E3E6-4BFF-98F1-44684CECCC7E}">
      <dgm:prSet/>
      <dgm:spPr/>
      <dgm:t>
        <a:bodyPr/>
        <a:lstStyle/>
        <a:p>
          <a:endParaRPr lang="fi-FI"/>
        </a:p>
      </dgm:t>
    </dgm:pt>
    <dgm:pt modelId="{FBAE3E1D-23F7-4785-8CD0-BB61923CA7B2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fi-FI" sz="1600" dirty="0" err="1">
              <a:solidFill>
                <a:schemeClr val="tx1"/>
              </a:solidFill>
            </a:rPr>
            <a:t>Military</a:t>
          </a:r>
          <a:r>
            <a:rPr lang="fi-FI" sz="1600" dirty="0">
              <a:solidFill>
                <a:schemeClr val="tx1"/>
              </a:solidFill>
            </a:rPr>
            <a:t> </a:t>
          </a:r>
          <a:r>
            <a:rPr lang="fi-FI" sz="1600" dirty="0" err="1">
              <a:solidFill>
                <a:schemeClr val="tx1"/>
              </a:solidFill>
            </a:rPr>
            <a:t>service</a:t>
          </a:r>
          <a:endParaRPr lang="fi-FI" sz="1600" dirty="0"/>
        </a:p>
      </dgm:t>
    </dgm:pt>
    <dgm:pt modelId="{DF7FC90F-0427-4C74-9521-FD4BA7E673EB}" type="parTrans" cxnId="{98DCBA50-D0E5-42C5-945E-A22CF9FC08BA}">
      <dgm:prSet/>
      <dgm:spPr/>
      <dgm:t>
        <a:bodyPr/>
        <a:lstStyle/>
        <a:p>
          <a:endParaRPr lang="fi-FI"/>
        </a:p>
      </dgm:t>
    </dgm:pt>
    <dgm:pt modelId="{6CC382D3-43DA-4877-8EFD-9045595F4760}" type="sibTrans" cxnId="{98DCBA50-D0E5-42C5-945E-A22CF9FC08BA}">
      <dgm:prSet/>
      <dgm:spPr/>
      <dgm:t>
        <a:bodyPr/>
        <a:lstStyle/>
        <a:p>
          <a:endParaRPr lang="fi-FI"/>
        </a:p>
      </dgm:t>
    </dgm:pt>
    <dgm:pt modelId="{0F9F861D-33F9-474A-90D2-F01EF0B13426}">
      <dgm:prSet phldrT="[Text]" custT="1"/>
      <dgm:spPr>
        <a:solidFill>
          <a:srgbClr val="FF99FF"/>
        </a:solidFill>
      </dgm:spPr>
      <dgm:t>
        <a:bodyPr/>
        <a:lstStyle/>
        <a:p>
          <a:r>
            <a:rPr lang="fi-FI" sz="1600" dirty="0">
              <a:solidFill>
                <a:schemeClr val="tx1"/>
              </a:solidFill>
            </a:rPr>
            <a:t>Summer </a:t>
          </a:r>
          <a:r>
            <a:rPr lang="fi-FI" sz="1600" dirty="0" err="1">
              <a:solidFill>
                <a:schemeClr val="tx1"/>
              </a:solidFill>
            </a:rPr>
            <a:t>jobs</a:t>
          </a:r>
          <a:endParaRPr lang="fi-FI" sz="1600" dirty="0">
            <a:solidFill>
              <a:schemeClr val="tx1"/>
            </a:solidFill>
          </a:endParaRPr>
        </a:p>
      </dgm:t>
    </dgm:pt>
    <dgm:pt modelId="{855DFC7C-64EC-4655-8614-1DBFAB33604E}" type="parTrans" cxnId="{9EC7FC20-2CDA-4A75-BEA0-D6726B7DC47F}">
      <dgm:prSet/>
      <dgm:spPr/>
      <dgm:t>
        <a:bodyPr/>
        <a:lstStyle/>
        <a:p>
          <a:endParaRPr lang="fi-FI"/>
        </a:p>
      </dgm:t>
    </dgm:pt>
    <dgm:pt modelId="{3CA6FC78-2EA3-40DA-BE08-EF5C865E053A}" type="sibTrans" cxnId="{9EC7FC20-2CDA-4A75-BEA0-D6726B7DC47F}">
      <dgm:prSet/>
      <dgm:spPr/>
      <dgm:t>
        <a:bodyPr/>
        <a:lstStyle/>
        <a:p>
          <a:endParaRPr lang="fi-FI"/>
        </a:p>
      </dgm:t>
    </dgm:pt>
    <dgm:pt modelId="{BA0D90C4-BACA-495C-AD97-06988C9C7321}">
      <dgm:prSet phldrT="[Text]" custT="1"/>
      <dgm:spPr>
        <a:solidFill>
          <a:schemeClr val="accent5"/>
        </a:solidFill>
      </dgm:spPr>
      <dgm:t>
        <a:bodyPr/>
        <a:lstStyle/>
        <a:p>
          <a:r>
            <a:rPr lang="fi-FI" sz="1600" dirty="0">
              <a:solidFill>
                <a:schemeClr val="bg1"/>
              </a:solidFill>
            </a:rPr>
            <a:t>Post </a:t>
          </a:r>
          <a:r>
            <a:rPr lang="fi-FI" sz="1600" dirty="0" err="1">
              <a:solidFill>
                <a:schemeClr val="bg1"/>
              </a:solidFill>
            </a:rPr>
            <a:t>secondary</a:t>
          </a:r>
          <a:r>
            <a:rPr lang="fi-FI" sz="1600" dirty="0">
              <a:solidFill>
                <a:schemeClr val="bg1"/>
              </a:solidFill>
            </a:rPr>
            <a:t> </a:t>
          </a:r>
          <a:r>
            <a:rPr lang="fi-FI" sz="1600" dirty="0" err="1">
              <a:solidFill>
                <a:schemeClr val="bg1"/>
              </a:solidFill>
            </a:rPr>
            <a:t>studies</a:t>
          </a:r>
          <a:r>
            <a:rPr lang="fi-FI" sz="1600" dirty="0">
              <a:solidFill>
                <a:schemeClr val="bg1"/>
              </a:solidFill>
            </a:rPr>
            <a:t> (</a:t>
          </a:r>
          <a:r>
            <a:rPr lang="fi-FI" sz="1600" dirty="0" err="1">
              <a:solidFill>
                <a:schemeClr val="bg1"/>
              </a:solidFill>
            </a:rPr>
            <a:t>e.g</a:t>
          </a:r>
          <a:r>
            <a:rPr lang="fi-FI" sz="1600" dirty="0">
              <a:solidFill>
                <a:schemeClr val="bg1"/>
              </a:solidFill>
            </a:rPr>
            <a:t>. </a:t>
          </a:r>
          <a:r>
            <a:rPr lang="fi-FI" sz="1600" dirty="0" err="1">
              <a:solidFill>
                <a:schemeClr val="bg1"/>
              </a:solidFill>
            </a:rPr>
            <a:t>higher</a:t>
          </a:r>
          <a:r>
            <a:rPr lang="fi-FI" sz="1600" dirty="0">
              <a:solidFill>
                <a:schemeClr val="bg1"/>
              </a:solidFill>
            </a:rPr>
            <a:t> </a:t>
          </a:r>
          <a:r>
            <a:rPr lang="fi-FI" sz="1600" dirty="0" err="1">
              <a:solidFill>
                <a:schemeClr val="bg1"/>
              </a:solidFill>
            </a:rPr>
            <a:t>education</a:t>
          </a:r>
          <a:r>
            <a:rPr lang="fi-FI" sz="1600" dirty="0">
              <a:solidFill>
                <a:schemeClr val="bg1"/>
              </a:solidFill>
            </a:rPr>
            <a:t>)</a:t>
          </a:r>
        </a:p>
      </dgm:t>
    </dgm:pt>
    <dgm:pt modelId="{05DB923B-C5DC-4249-B50C-E85B1ACA8514}" type="parTrans" cxnId="{0546E35B-B286-4F95-84BF-9FA5C5A50D60}">
      <dgm:prSet/>
      <dgm:spPr/>
      <dgm:t>
        <a:bodyPr/>
        <a:lstStyle/>
        <a:p>
          <a:endParaRPr lang="fi-FI"/>
        </a:p>
      </dgm:t>
    </dgm:pt>
    <dgm:pt modelId="{5E825A14-74E5-4EC4-A98E-E619627F8A07}" type="sibTrans" cxnId="{0546E35B-B286-4F95-84BF-9FA5C5A50D60}">
      <dgm:prSet/>
      <dgm:spPr/>
      <dgm:t>
        <a:bodyPr/>
        <a:lstStyle/>
        <a:p>
          <a:endParaRPr lang="fi-FI"/>
        </a:p>
      </dgm:t>
    </dgm:pt>
    <dgm:pt modelId="{8BA431B3-9CB0-495B-B0B3-1E47561EAC7D}" type="pres">
      <dgm:prSet presAssocID="{E3D5C98D-E673-4933-90DD-60A68CC96A6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8DA0827-4D1C-4C53-91F4-0960AE88324B}" type="pres">
      <dgm:prSet presAssocID="{65B6D8D8-6FD8-4D50-8A7A-48376B29D70F}" presName="root1" presStyleCnt="0"/>
      <dgm:spPr/>
    </dgm:pt>
    <dgm:pt modelId="{11D391A6-E824-4621-B87C-962DA68B17D4}" type="pres">
      <dgm:prSet presAssocID="{65B6D8D8-6FD8-4D50-8A7A-48376B29D70F}" presName="LevelOneTextNode" presStyleLbl="node0" presStyleIdx="0" presStyleCnt="1" custScaleX="124540" custScaleY="131591" custLinFactY="88532" custLinFactNeighborX="-15482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CAC0D1F-E394-4349-9A18-6D6C32E0027D}" type="pres">
      <dgm:prSet presAssocID="{65B6D8D8-6FD8-4D50-8A7A-48376B29D70F}" presName="level2hierChild" presStyleCnt="0"/>
      <dgm:spPr/>
    </dgm:pt>
    <dgm:pt modelId="{E1BEC882-7E59-4A2F-8122-DF7A58E8FF22}" type="pres">
      <dgm:prSet presAssocID="{C9B2887D-CCF3-4DB9-80A9-05F58C281B37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3CEC8FAB-2593-4C92-B225-930A542F2B12}" type="pres">
      <dgm:prSet presAssocID="{C9B2887D-CCF3-4DB9-80A9-05F58C281B37}" presName="connTx" presStyleLbl="parChTrans1D2" presStyleIdx="0" presStyleCnt="3"/>
      <dgm:spPr/>
      <dgm:t>
        <a:bodyPr/>
        <a:lstStyle/>
        <a:p>
          <a:endParaRPr lang="en-US"/>
        </a:p>
      </dgm:t>
    </dgm:pt>
    <dgm:pt modelId="{B4E3FBFD-12B3-4B22-981D-F8C9A95153D7}" type="pres">
      <dgm:prSet presAssocID="{D4545B7E-DBC0-4E79-A476-1048F40209CF}" presName="root2" presStyleCnt="0"/>
      <dgm:spPr/>
    </dgm:pt>
    <dgm:pt modelId="{F93BFB8A-23A4-4F80-A045-F512C5C4AAA8}" type="pres">
      <dgm:prSet presAssocID="{D4545B7E-DBC0-4E79-A476-1048F40209CF}" presName="LevelTwoTextNode" presStyleLbl="node2" presStyleIdx="0" presStyleCnt="3" custScaleX="170834" custScaleY="156878" custLinFactY="207543" custLinFactNeighborX="-32557" custLinFactNeighborY="3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017B025-5625-4F8F-98E7-1F2369F04244}" type="pres">
      <dgm:prSet presAssocID="{D4545B7E-DBC0-4E79-A476-1048F40209CF}" presName="level3hierChild" presStyleCnt="0"/>
      <dgm:spPr/>
    </dgm:pt>
    <dgm:pt modelId="{5D9013C7-F8A3-4BBF-A7D4-9B7AE6549D64}" type="pres">
      <dgm:prSet presAssocID="{05DB923B-C5DC-4249-B50C-E85B1ACA8514}" presName="conn2-1" presStyleLbl="parChTrans1D3" presStyleIdx="0" presStyleCnt="6"/>
      <dgm:spPr/>
      <dgm:t>
        <a:bodyPr/>
        <a:lstStyle/>
        <a:p>
          <a:endParaRPr lang="en-US"/>
        </a:p>
      </dgm:t>
    </dgm:pt>
    <dgm:pt modelId="{55E1EA54-AE8C-44FB-B322-345E3A2DF52A}" type="pres">
      <dgm:prSet presAssocID="{05DB923B-C5DC-4249-B50C-E85B1ACA8514}" presName="connTx" presStyleLbl="parChTrans1D3" presStyleIdx="0" presStyleCnt="6"/>
      <dgm:spPr/>
      <dgm:t>
        <a:bodyPr/>
        <a:lstStyle/>
        <a:p>
          <a:endParaRPr lang="en-US"/>
        </a:p>
      </dgm:t>
    </dgm:pt>
    <dgm:pt modelId="{F1D1474C-5851-4848-915D-07F178CBF2BA}" type="pres">
      <dgm:prSet presAssocID="{BA0D90C4-BACA-495C-AD97-06988C9C7321}" presName="root2" presStyleCnt="0"/>
      <dgm:spPr/>
    </dgm:pt>
    <dgm:pt modelId="{9E6DAB9F-0123-4DD0-AB6B-F4132A998EAB}" type="pres">
      <dgm:prSet presAssocID="{BA0D90C4-BACA-495C-AD97-06988C9C7321}" presName="LevelTwoTextNode" presStyleLbl="node3" presStyleIdx="0" presStyleCnt="6" custScaleX="223611" custScaleY="8879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C9CB27E-D126-4550-AEF8-E65436AD4AAC}" type="pres">
      <dgm:prSet presAssocID="{BA0D90C4-BACA-495C-AD97-06988C9C7321}" presName="level3hierChild" presStyleCnt="0"/>
      <dgm:spPr/>
    </dgm:pt>
    <dgm:pt modelId="{9E6A4E17-3949-4E00-92E9-61B1DF88F4B3}" type="pres">
      <dgm:prSet presAssocID="{98CEBC06-2408-4C80-BE9C-AEB120070E8A}" presName="conn2-1" presStyleLbl="parChTrans1D3" presStyleIdx="1" presStyleCnt="6"/>
      <dgm:spPr/>
      <dgm:t>
        <a:bodyPr/>
        <a:lstStyle/>
        <a:p>
          <a:endParaRPr lang="en-US"/>
        </a:p>
      </dgm:t>
    </dgm:pt>
    <dgm:pt modelId="{76DA7A93-8FE1-42D2-9CC4-30660FCD78DE}" type="pres">
      <dgm:prSet presAssocID="{98CEBC06-2408-4C80-BE9C-AEB120070E8A}" presName="connTx" presStyleLbl="parChTrans1D3" presStyleIdx="1" presStyleCnt="6"/>
      <dgm:spPr/>
      <dgm:t>
        <a:bodyPr/>
        <a:lstStyle/>
        <a:p>
          <a:endParaRPr lang="en-US"/>
        </a:p>
      </dgm:t>
    </dgm:pt>
    <dgm:pt modelId="{C8A57531-0352-4DFD-A07B-5755FE9D3523}" type="pres">
      <dgm:prSet presAssocID="{E4D4D84C-E952-4994-B744-8ADD28E51E70}" presName="root2" presStyleCnt="0"/>
      <dgm:spPr/>
    </dgm:pt>
    <dgm:pt modelId="{7CD83680-2E3C-4A1C-BF56-AEFF3922748B}" type="pres">
      <dgm:prSet presAssocID="{E4D4D84C-E952-4994-B744-8ADD28E51E70}" presName="LevelTwoTextNode" presStyleLbl="node3" presStyleIdx="1" presStyleCnt="6" custScaleX="208129" custScaleY="126768" custLinFactY="203430" custLinFactNeighborX="-26160" custLinFactNeighborY="3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FF04684-6F9D-4FC1-83E9-F6FE7B3C44AA}" type="pres">
      <dgm:prSet presAssocID="{E4D4D84C-E952-4994-B744-8ADD28E51E70}" presName="level3hierChild" presStyleCnt="0"/>
      <dgm:spPr/>
    </dgm:pt>
    <dgm:pt modelId="{933D64A4-9E27-4152-853D-0CF8682FBA5A}" type="pres">
      <dgm:prSet presAssocID="{855DFC7C-64EC-4655-8614-1DBFAB33604E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0C6AE36B-1478-406A-86CA-7010C09BEAFC}" type="pres">
      <dgm:prSet presAssocID="{855DFC7C-64EC-4655-8614-1DBFAB33604E}" presName="connTx" presStyleLbl="parChTrans1D2" presStyleIdx="1" presStyleCnt="3"/>
      <dgm:spPr/>
      <dgm:t>
        <a:bodyPr/>
        <a:lstStyle/>
        <a:p>
          <a:endParaRPr lang="en-US"/>
        </a:p>
      </dgm:t>
    </dgm:pt>
    <dgm:pt modelId="{17CE0804-B1A1-4980-8972-2D771EE0CB62}" type="pres">
      <dgm:prSet presAssocID="{0F9F861D-33F9-474A-90D2-F01EF0B13426}" presName="root2" presStyleCnt="0"/>
      <dgm:spPr/>
    </dgm:pt>
    <dgm:pt modelId="{7092BEFA-C6C1-41AB-A9CB-ED0EA46B18FC}" type="pres">
      <dgm:prSet presAssocID="{0F9F861D-33F9-474A-90D2-F01EF0B13426}" presName="LevelTwoTextNode" presStyleLbl="node2" presStyleIdx="1" presStyleCnt="3" custScaleX="97220" custLinFactY="100000" custLinFactNeighborX="8476" custLinFactNeighborY="12759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1588C25-A75E-4C6C-B8C8-F9F88E7EF32D}" type="pres">
      <dgm:prSet presAssocID="{0F9F861D-33F9-474A-90D2-F01EF0B13426}" presName="level3hierChild" presStyleCnt="0"/>
      <dgm:spPr/>
    </dgm:pt>
    <dgm:pt modelId="{828D23B7-18FA-4F34-8EE3-660703347B0D}" type="pres">
      <dgm:prSet presAssocID="{B494A99B-8F09-4A63-9266-DB9B64477DA1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F22478DC-1966-47C0-BB44-02624CCB2BA1}" type="pres">
      <dgm:prSet presAssocID="{B494A99B-8F09-4A63-9266-DB9B64477DA1}" presName="connTx" presStyleLbl="parChTrans1D2" presStyleIdx="2" presStyleCnt="3"/>
      <dgm:spPr/>
      <dgm:t>
        <a:bodyPr/>
        <a:lstStyle/>
        <a:p>
          <a:endParaRPr lang="en-US"/>
        </a:p>
      </dgm:t>
    </dgm:pt>
    <dgm:pt modelId="{2B7D0927-7B2C-4D53-94A1-4176CF1B43A8}" type="pres">
      <dgm:prSet presAssocID="{34A6649E-F5A2-49C7-8387-C4E9877887B6}" presName="root2" presStyleCnt="0"/>
      <dgm:spPr/>
    </dgm:pt>
    <dgm:pt modelId="{54D32856-8370-4D47-B393-BA9F84C6D73B}" type="pres">
      <dgm:prSet presAssocID="{34A6649E-F5A2-49C7-8387-C4E9877887B6}" presName="LevelTwoTextNode" presStyleLbl="node2" presStyleIdx="2" presStyleCnt="3" custScaleX="146676" custScaleY="185874" custLinFactY="-45235" custLinFactNeighborX="-38194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C821E96-5A94-48CE-A61A-2754EA185E63}" type="pres">
      <dgm:prSet presAssocID="{34A6649E-F5A2-49C7-8387-C4E9877887B6}" presName="level3hierChild" presStyleCnt="0"/>
      <dgm:spPr/>
    </dgm:pt>
    <dgm:pt modelId="{1ABEB921-2933-4EAE-9CF4-42E092799DB8}" type="pres">
      <dgm:prSet presAssocID="{732732D7-4D63-4F6B-9C0C-5F4A5A9F4C3A}" presName="conn2-1" presStyleLbl="parChTrans1D3" presStyleIdx="2" presStyleCnt="6"/>
      <dgm:spPr/>
      <dgm:t>
        <a:bodyPr/>
        <a:lstStyle/>
        <a:p>
          <a:endParaRPr lang="en-US"/>
        </a:p>
      </dgm:t>
    </dgm:pt>
    <dgm:pt modelId="{AF99CE05-BC12-4F81-B7EE-CA951ED28F1E}" type="pres">
      <dgm:prSet presAssocID="{732732D7-4D63-4F6B-9C0C-5F4A5A9F4C3A}" presName="connTx" presStyleLbl="parChTrans1D3" presStyleIdx="2" presStyleCnt="6"/>
      <dgm:spPr/>
      <dgm:t>
        <a:bodyPr/>
        <a:lstStyle/>
        <a:p>
          <a:endParaRPr lang="en-US"/>
        </a:p>
      </dgm:t>
    </dgm:pt>
    <dgm:pt modelId="{51B4FDAA-0345-4113-BD50-2B0580AC0228}" type="pres">
      <dgm:prSet presAssocID="{60D4A9A0-61BD-45FC-BFB2-70585EBCD8AD}" presName="root2" presStyleCnt="0"/>
      <dgm:spPr/>
    </dgm:pt>
    <dgm:pt modelId="{735C38E7-22AB-42DE-A2BA-F28F40FE855A}" type="pres">
      <dgm:prSet presAssocID="{60D4A9A0-61BD-45FC-BFB2-70585EBCD8AD}" presName="LevelTwoTextNode" presStyleLbl="node3" presStyleIdx="2" presStyleCnt="6" custScaleX="227457" custScaleY="136450" custLinFactY="-40964" custLinFactNeighborX="23541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E96311F-5377-4EA1-BB2E-50750A6FD5EB}" type="pres">
      <dgm:prSet presAssocID="{60D4A9A0-61BD-45FC-BFB2-70585EBCD8AD}" presName="level3hierChild" presStyleCnt="0"/>
      <dgm:spPr/>
    </dgm:pt>
    <dgm:pt modelId="{EEB7805E-24D6-466A-8D70-C130167AFAE7}" type="pres">
      <dgm:prSet presAssocID="{E580EAE1-1198-434F-94E5-4EF2ACBD4C20}" presName="conn2-1" presStyleLbl="parChTrans1D3" presStyleIdx="3" presStyleCnt="6"/>
      <dgm:spPr/>
      <dgm:t>
        <a:bodyPr/>
        <a:lstStyle/>
        <a:p>
          <a:endParaRPr lang="en-US"/>
        </a:p>
      </dgm:t>
    </dgm:pt>
    <dgm:pt modelId="{45BC4F68-BE0B-4A5A-8FD2-026C881E304B}" type="pres">
      <dgm:prSet presAssocID="{E580EAE1-1198-434F-94E5-4EF2ACBD4C20}" presName="connTx" presStyleLbl="parChTrans1D3" presStyleIdx="3" presStyleCnt="6"/>
      <dgm:spPr/>
      <dgm:t>
        <a:bodyPr/>
        <a:lstStyle/>
        <a:p>
          <a:endParaRPr lang="en-US"/>
        </a:p>
      </dgm:t>
    </dgm:pt>
    <dgm:pt modelId="{915638E6-E131-450A-BAE8-C76AAECCF242}" type="pres">
      <dgm:prSet presAssocID="{68EC926C-421E-4CAF-A362-2079EEBFB3A2}" presName="root2" presStyleCnt="0"/>
      <dgm:spPr/>
    </dgm:pt>
    <dgm:pt modelId="{6B775DF9-5DCD-43FA-9B62-853CC1A864D5}" type="pres">
      <dgm:prSet presAssocID="{68EC926C-421E-4CAF-A362-2079EEBFB3A2}" presName="LevelTwoTextNode" presStyleLbl="node3" presStyleIdx="3" presStyleCnt="6" custScaleX="181714" custLinFactNeighborX="57076" custLinFactNeighborY="-256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85BDBF2-DF87-44A6-9F36-2B89F88F9C3D}" type="pres">
      <dgm:prSet presAssocID="{68EC926C-421E-4CAF-A362-2079EEBFB3A2}" presName="level3hierChild" presStyleCnt="0"/>
      <dgm:spPr/>
    </dgm:pt>
    <dgm:pt modelId="{2D02305E-7772-4F06-9955-DFF1CDAB4C60}" type="pres">
      <dgm:prSet presAssocID="{9B638EAC-6E4A-4A2A-93A3-A9AF2373F8CE}" presName="conn2-1" presStyleLbl="parChTrans1D3" presStyleIdx="4" presStyleCnt="6"/>
      <dgm:spPr/>
      <dgm:t>
        <a:bodyPr/>
        <a:lstStyle/>
        <a:p>
          <a:endParaRPr lang="en-US"/>
        </a:p>
      </dgm:t>
    </dgm:pt>
    <dgm:pt modelId="{37638753-0C51-45BB-8C90-EFD549C6E631}" type="pres">
      <dgm:prSet presAssocID="{9B638EAC-6E4A-4A2A-93A3-A9AF2373F8CE}" presName="connTx" presStyleLbl="parChTrans1D3" presStyleIdx="4" presStyleCnt="6"/>
      <dgm:spPr/>
      <dgm:t>
        <a:bodyPr/>
        <a:lstStyle/>
        <a:p>
          <a:endParaRPr lang="en-US"/>
        </a:p>
      </dgm:t>
    </dgm:pt>
    <dgm:pt modelId="{41D0FF15-0CCB-4CCC-8629-3349D5BA05E9}" type="pres">
      <dgm:prSet presAssocID="{FD748688-ADA6-4083-908F-EEE6A629D95A}" presName="root2" presStyleCnt="0"/>
      <dgm:spPr/>
    </dgm:pt>
    <dgm:pt modelId="{3DDBD38B-9775-47BF-89C8-1EDED7F3D327}" type="pres">
      <dgm:prSet presAssocID="{FD748688-ADA6-4083-908F-EEE6A629D95A}" presName="LevelTwoTextNode" presStyleLbl="node3" presStyleIdx="4" presStyleCnt="6" custScaleX="151890" custLinFactY="-100000" custLinFactNeighborX="57822" custLinFactNeighborY="-15594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69ACB2A-E63E-4396-A206-B56CA2F3C52A}" type="pres">
      <dgm:prSet presAssocID="{FD748688-ADA6-4083-908F-EEE6A629D95A}" presName="level3hierChild" presStyleCnt="0"/>
      <dgm:spPr/>
    </dgm:pt>
    <dgm:pt modelId="{AF926849-6CC9-41EF-906D-E7D08B478C80}" type="pres">
      <dgm:prSet presAssocID="{DF7FC90F-0427-4C74-9521-FD4BA7E673EB}" presName="conn2-1" presStyleLbl="parChTrans1D3" presStyleIdx="5" presStyleCnt="6"/>
      <dgm:spPr/>
      <dgm:t>
        <a:bodyPr/>
        <a:lstStyle/>
        <a:p>
          <a:endParaRPr lang="en-US"/>
        </a:p>
      </dgm:t>
    </dgm:pt>
    <dgm:pt modelId="{789380F5-FF10-4B1A-A678-D5AAFF777CAF}" type="pres">
      <dgm:prSet presAssocID="{DF7FC90F-0427-4C74-9521-FD4BA7E673EB}" presName="connTx" presStyleLbl="parChTrans1D3" presStyleIdx="5" presStyleCnt="6"/>
      <dgm:spPr/>
      <dgm:t>
        <a:bodyPr/>
        <a:lstStyle/>
        <a:p>
          <a:endParaRPr lang="en-US"/>
        </a:p>
      </dgm:t>
    </dgm:pt>
    <dgm:pt modelId="{DD816074-E76D-444D-971F-01ABAAE07BCE}" type="pres">
      <dgm:prSet presAssocID="{FBAE3E1D-23F7-4785-8CD0-BB61923CA7B2}" presName="root2" presStyleCnt="0"/>
      <dgm:spPr/>
    </dgm:pt>
    <dgm:pt modelId="{F4CBCE6B-A8C1-4A29-B808-0F2D4A5D9D29}" type="pres">
      <dgm:prSet presAssocID="{FBAE3E1D-23F7-4785-8CD0-BB61923CA7B2}" presName="LevelTwoTextNode" presStyleLbl="node3" presStyleIdx="5" presStyleCnt="6" custScaleX="156966" custScaleY="94462" custLinFactY="-31853" custLinFactNeighborX="58260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CF65008-CA37-4BE7-936C-458CD372E48E}" type="pres">
      <dgm:prSet presAssocID="{FBAE3E1D-23F7-4785-8CD0-BB61923CA7B2}" presName="level3hierChild" presStyleCnt="0"/>
      <dgm:spPr/>
    </dgm:pt>
  </dgm:ptLst>
  <dgm:cxnLst>
    <dgm:cxn modelId="{8F6D5F64-5DB2-4A1E-88E4-A528ADA840D3}" type="presOf" srcId="{9B638EAC-6E4A-4A2A-93A3-A9AF2373F8CE}" destId="{2D02305E-7772-4F06-9955-DFF1CDAB4C60}" srcOrd="0" destOrd="0" presId="urn:microsoft.com/office/officeart/2005/8/layout/hierarchy2"/>
    <dgm:cxn modelId="{D7745633-90E2-4882-BB2A-B97AEB73969A}" srcId="{34A6649E-F5A2-49C7-8387-C4E9877887B6}" destId="{68EC926C-421E-4CAF-A362-2079EEBFB3A2}" srcOrd="1" destOrd="0" parTransId="{E580EAE1-1198-434F-94E5-4EF2ACBD4C20}" sibTransId="{1CF1E698-3E40-44EB-8FA1-B4803CEBF13B}"/>
    <dgm:cxn modelId="{0546E35B-B286-4F95-84BF-9FA5C5A50D60}" srcId="{D4545B7E-DBC0-4E79-A476-1048F40209CF}" destId="{BA0D90C4-BACA-495C-AD97-06988C9C7321}" srcOrd="0" destOrd="0" parTransId="{05DB923B-C5DC-4249-B50C-E85B1ACA8514}" sibTransId="{5E825A14-74E5-4EC4-A98E-E619627F8A07}"/>
    <dgm:cxn modelId="{16D6C334-77FD-4874-8853-82F22DA5DCC3}" type="presOf" srcId="{05DB923B-C5DC-4249-B50C-E85B1ACA8514}" destId="{55E1EA54-AE8C-44FB-B322-345E3A2DF52A}" srcOrd="1" destOrd="0" presId="urn:microsoft.com/office/officeart/2005/8/layout/hierarchy2"/>
    <dgm:cxn modelId="{7A917178-F760-4F77-8060-4B0E1C4D3A0B}" type="presOf" srcId="{D4545B7E-DBC0-4E79-A476-1048F40209CF}" destId="{F93BFB8A-23A4-4F80-A045-F512C5C4AAA8}" srcOrd="0" destOrd="0" presId="urn:microsoft.com/office/officeart/2005/8/layout/hierarchy2"/>
    <dgm:cxn modelId="{98DCBA50-D0E5-42C5-945E-A22CF9FC08BA}" srcId="{34A6649E-F5A2-49C7-8387-C4E9877887B6}" destId="{FBAE3E1D-23F7-4785-8CD0-BB61923CA7B2}" srcOrd="3" destOrd="0" parTransId="{DF7FC90F-0427-4C74-9521-FD4BA7E673EB}" sibTransId="{6CC382D3-43DA-4877-8EFD-9045595F4760}"/>
    <dgm:cxn modelId="{83E05DD7-18BA-464F-BAFC-E17FFE02F6F1}" type="presOf" srcId="{68EC926C-421E-4CAF-A362-2079EEBFB3A2}" destId="{6B775DF9-5DCD-43FA-9B62-853CC1A864D5}" srcOrd="0" destOrd="0" presId="urn:microsoft.com/office/officeart/2005/8/layout/hierarchy2"/>
    <dgm:cxn modelId="{415752DC-E3E6-4BFF-98F1-44684CECCC7E}" srcId="{34A6649E-F5A2-49C7-8387-C4E9877887B6}" destId="{60D4A9A0-61BD-45FC-BFB2-70585EBCD8AD}" srcOrd="0" destOrd="0" parTransId="{732732D7-4D63-4F6B-9C0C-5F4A5A9F4C3A}" sibTransId="{B94FD77B-BFE0-49D9-B55A-2B586B1B7545}"/>
    <dgm:cxn modelId="{CBB48220-ADE8-4251-A54B-6D4796EDB773}" type="presOf" srcId="{B494A99B-8F09-4A63-9266-DB9B64477DA1}" destId="{828D23B7-18FA-4F34-8EE3-660703347B0D}" srcOrd="0" destOrd="0" presId="urn:microsoft.com/office/officeart/2005/8/layout/hierarchy2"/>
    <dgm:cxn modelId="{32B9CFAE-FE73-4AE1-A662-5B8B0671F0EC}" type="presOf" srcId="{BA0D90C4-BACA-495C-AD97-06988C9C7321}" destId="{9E6DAB9F-0123-4DD0-AB6B-F4132A998EAB}" srcOrd="0" destOrd="0" presId="urn:microsoft.com/office/officeart/2005/8/layout/hierarchy2"/>
    <dgm:cxn modelId="{22706AFA-4971-45C3-9578-5A10D6F2EEB8}" srcId="{34A6649E-F5A2-49C7-8387-C4E9877887B6}" destId="{FD748688-ADA6-4083-908F-EEE6A629D95A}" srcOrd="2" destOrd="0" parTransId="{9B638EAC-6E4A-4A2A-93A3-A9AF2373F8CE}" sibTransId="{B667DD71-5182-4F59-B55D-3579A2A084D1}"/>
    <dgm:cxn modelId="{3D8112A2-6EFF-4161-A3A6-EBC9C2A6CB31}" type="presOf" srcId="{05DB923B-C5DC-4249-B50C-E85B1ACA8514}" destId="{5D9013C7-F8A3-4BBF-A7D4-9B7AE6549D64}" srcOrd="0" destOrd="0" presId="urn:microsoft.com/office/officeart/2005/8/layout/hierarchy2"/>
    <dgm:cxn modelId="{C4496548-E7BF-47BF-83D5-8C9539DFC896}" type="presOf" srcId="{FBAE3E1D-23F7-4785-8CD0-BB61923CA7B2}" destId="{F4CBCE6B-A8C1-4A29-B808-0F2D4A5D9D29}" srcOrd="0" destOrd="0" presId="urn:microsoft.com/office/officeart/2005/8/layout/hierarchy2"/>
    <dgm:cxn modelId="{30857510-8592-4DB4-B076-5EE9BC576B09}" srcId="{65B6D8D8-6FD8-4D50-8A7A-48376B29D70F}" destId="{D4545B7E-DBC0-4E79-A476-1048F40209CF}" srcOrd="0" destOrd="0" parTransId="{C9B2887D-CCF3-4DB9-80A9-05F58C281B37}" sibTransId="{AEBDCC75-C19A-4A02-B158-56E22021D29C}"/>
    <dgm:cxn modelId="{384C894F-3B31-4F44-9548-9F9E6C16C102}" type="presOf" srcId="{34A6649E-F5A2-49C7-8387-C4E9877887B6}" destId="{54D32856-8370-4D47-B393-BA9F84C6D73B}" srcOrd="0" destOrd="0" presId="urn:microsoft.com/office/officeart/2005/8/layout/hierarchy2"/>
    <dgm:cxn modelId="{BCCE6459-9225-4C4E-9B28-E1AF589278BB}" type="presOf" srcId="{C9B2887D-CCF3-4DB9-80A9-05F58C281B37}" destId="{3CEC8FAB-2593-4C92-B225-930A542F2B12}" srcOrd="1" destOrd="0" presId="urn:microsoft.com/office/officeart/2005/8/layout/hierarchy2"/>
    <dgm:cxn modelId="{D20DB842-B2DB-47EF-9920-536FA9E5DA43}" type="presOf" srcId="{732732D7-4D63-4F6B-9C0C-5F4A5A9F4C3A}" destId="{AF99CE05-BC12-4F81-B7EE-CA951ED28F1E}" srcOrd="1" destOrd="0" presId="urn:microsoft.com/office/officeart/2005/8/layout/hierarchy2"/>
    <dgm:cxn modelId="{13D91B47-E23E-48AB-9DF5-DC89F92CFE21}" type="presOf" srcId="{C9B2887D-CCF3-4DB9-80A9-05F58C281B37}" destId="{E1BEC882-7E59-4A2F-8122-DF7A58E8FF22}" srcOrd="0" destOrd="0" presId="urn:microsoft.com/office/officeart/2005/8/layout/hierarchy2"/>
    <dgm:cxn modelId="{64B39C7F-98B8-42C7-AC10-6AE46A43D32C}" srcId="{D4545B7E-DBC0-4E79-A476-1048F40209CF}" destId="{E4D4D84C-E952-4994-B744-8ADD28E51E70}" srcOrd="1" destOrd="0" parTransId="{98CEBC06-2408-4C80-BE9C-AEB120070E8A}" sibTransId="{7B085B4F-BD42-4167-8268-94513259615C}"/>
    <dgm:cxn modelId="{92D66EF8-CB13-4462-A4EE-51F33446BA0C}" type="presOf" srcId="{98CEBC06-2408-4C80-BE9C-AEB120070E8A}" destId="{76DA7A93-8FE1-42D2-9CC4-30660FCD78DE}" srcOrd="1" destOrd="0" presId="urn:microsoft.com/office/officeart/2005/8/layout/hierarchy2"/>
    <dgm:cxn modelId="{991BE75B-609D-4208-98DD-21CA53CE24C6}" type="presOf" srcId="{0F9F861D-33F9-474A-90D2-F01EF0B13426}" destId="{7092BEFA-C6C1-41AB-A9CB-ED0EA46B18FC}" srcOrd="0" destOrd="0" presId="urn:microsoft.com/office/officeart/2005/8/layout/hierarchy2"/>
    <dgm:cxn modelId="{8FA21C06-D7C0-48E0-815C-A02ED06AD648}" type="presOf" srcId="{65B6D8D8-6FD8-4D50-8A7A-48376B29D70F}" destId="{11D391A6-E824-4621-B87C-962DA68B17D4}" srcOrd="0" destOrd="0" presId="urn:microsoft.com/office/officeart/2005/8/layout/hierarchy2"/>
    <dgm:cxn modelId="{F58A5B74-4F90-4DA6-B92A-7A871F23F334}" type="presOf" srcId="{DF7FC90F-0427-4C74-9521-FD4BA7E673EB}" destId="{AF926849-6CC9-41EF-906D-E7D08B478C80}" srcOrd="0" destOrd="0" presId="urn:microsoft.com/office/officeart/2005/8/layout/hierarchy2"/>
    <dgm:cxn modelId="{93C5284E-C15E-4EBC-B7DD-08DA53F5BCBF}" type="presOf" srcId="{E580EAE1-1198-434F-94E5-4EF2ACBD4C20}" destId="{45BC4F68-BE0B-4A5A-8FD2-026C881E304B}" srcOrd="1" destOrd="0" presId="urn:microsoft.com/office/officeart/2005/8/layout/hierarchy2"/>
    <dgm:cxn modelId="{4A6E657B-74ED-4090-A144-206A51D36C9C}" type="presOf" srcId="{98CEBC06-2408-4C80-BE9C-AEB120070E8A}" destId="{9E6A4E17-3949-4E00-92E9-61B1DF88F4B3}" srcOrd="0" destOrd="0" presId="urn:microsoft.com/office/officeart/2005/8/layout/hierarchy2"/>
    <dgm:cxn modelId="{DCBCCBE9-3F12-453C-8DEC-ECF36485D7D0}" type="presOf" srcId="{855DFC7C-64EC-4655-8614-1DBFAB33604E}" destId="{933D64A4-9E27-4152-853D-0CF8682FBA5A}" srcOrd="0" destOrd="0" presId="urn:microsoft.com/office/officeart/2005/8/layout/hierarchy2"/>
    <dgm:cxn modelId="{EE2E79D5-3BA8-410E-8476-60189CFBB00B}" type="presOf" srcId="{E3D5C98D-E673-4933-90DD-60A68CC96A63}" destId="{8BA431B3-9CB0-495B-B0B3-1E47561EAC7D}" srcOrd="0" destOrd="0" presId="urn:microsoft.com/office/officeart/2005/8/layout/hierarchy2"/>
    <dgm:cxn modelId="{5687B68C-A2FF-41FF-B73F-D3691062080C}" type="presOf" srcId="{9B638EAC-6E4A-4A2A-93A3-A9AF2373F8CE}" destId="{37638753-0C51-45BB-8C90-EFD549C6E631}" srcOrd="1" destOrd="0" presId="urn:microsoft.com/office/officeart/2005/8/layout/hierarchy2"/>
    <dgm:cxn modelId="{AC7E2AFA-83F7-4BE8-BDCA-510573E38714}" type="presOf" srcId="{FD748688-ADA6-4083-908F-EEE6A629D95A}" destId="{3DDBD38B-9775-47BF-89C8-1EDED7F3D327}" srcOrd="0" destOrd="0" presId="urn:microsoft.com/office/officeart/2005/8/layout/hierarchy2"/>
    <dgm:cxn modelId="{5DBC4007-4A9C-4314-B4DC-192005E5C64A}" type="presOf" srcId="{B494A99B-8F09-4A63-9266-DB9B64477DA1}" destId="{F22478DC-1966-47C0-BB44-02624CCB2BA1}" srcOrd="1" destOrd="0" presId="urn:microsoft.com/office/officeart/2005/8/layout/hierarchy2"/>
    <dgm:cxn modelId="{F0FE29A9-6E9B-4B39-88FE-05CED637EF6D}" srcId="{65B6D8D8-6FD8-4D50-8A7A-48376B29D70F}" destId="{34A6649E-F5A2-49C7-8387-C4E9877887B6}" srcOrd="2" destOrd="0" parTransId="{B494A99B-8F09-4A63-9266-DB9B64477DA1}" sibTransId="{490F3330-9BBF-43B9-94CC-1B36EFCEAEAE}"/>
    <dgm:cxn modelId="{F29B1BFD-39E8-43C9-9C99-98410493B6C2}" srcId="{E3D5C98D-E673-4933-90DD-60A68CC96A63}" destId="{65B6D8D8-6FD8-4D50-8A7A-48376B29D70F}" srcOrd="0" destOrd="0" parTransId="{A7C1A30C-01C4-49E3-8D62-81135CA12779}" sibTransId="{65285588-E456-49C0-A961-F9EF0A428850}"/>
    <dgm:cxn modelId="{1EEB24E8-273B-4FAA-A157-C3F3FDD2E02D}" type="presOf" srcId="{DF7FC90F-0427-4C74-9521-FD4BA7E673EB}" destId="{789380F5-FF10-4B1A-A678-D5AAFF777CAF}" srcOrd="1" destOrd="0" presId="urn:microsoft.com/office/officeart/2005/8/layout/hierarchy2"/>
    <dgm:cxn modelId="{880004FF-AC64-4F92-B671-FF5335ADD884}" type="presOf" srcId="{E580EAE1-1198-434F-94E5-4EF2ACBD4C20}" destId="{EEB7805E-24D6-466A-8D70-C130167AFAE7}" srcOrd="0" destOrd="0" presId="urn:microsoft.com/office/officeart/2005/8/layout/hierarchy2"/>
    <dgm:cxn modelId="{9EC7FC20-2CDA-4A75-BEA0-D6726B7DC47F}" srcId="{65B6D8D8-6FD8-4D50-8A7A-48376B29D70F}" destId="{0F9F861D-33F9-474A-90D2-F01EF0B13426}" srcOrd="1" destOrd="0" parTransId="{855DFC7C-64EC-4655-8614-1DBFAB33604E}" sibTransId="{3CA6FC78-2EA3-40DA-BE08-EF5C865E053A}"/>
    <dgm:cxn modelId="{AD96175D-35FF-4AED-9245-0287E6A7D80E}" type="presOf" srcId="{60D4A9A0-61BD-45FC-BFB2-70585EBCD8AD}" destId="{735C38E7-22AB-42DE-A2BA-F28F40FE855A}" srcOrd="0" destOrd="0" presId="urn:microsoft.com/office/officeart/2005/8/layout/hierarchy2"/>
    <dgm:cxn modelId="{AF12029C-91B4-40A2-BB61-1A510129D0EC}" type="presOf" srcId="{855DFC7C-64EC-4655-8614-1DBFAB33604E}" destId="{0C6AE36B-1478-406A-86CA-7010C09BEAFC}" srcOrd="1" destOrd="0" presId="urn:microsoft.com/office/officeart/2005/8/layout/hierarchy2"/>
    <dgm:cxn modelId="{10E42F7A-D43A-4CB3-9341-8C2B825A2523}" type="presOf" srcId="{E4D4D84C-E952-4994-B744-8ADD28E51E70}" destId="{7CD83680-2E3C-4A1C-BF56-AEFF3922748B}" srcOrd="0" destOrd="0" presId="urn:microsoft.com/office/officeart/2005/8/layout/hierarchy2"/>
    <dgm:cxn modelId="{6B6BA583-3F06-4D1B-9EA9-1C13611796EB}" type="presOf" srcId="{732732D7-4D63-4F6B-9C0C-5F4A5A9F4C3A}" destId="{1ABEB921-2933-4EAE-9CF4-42E092799DB8}" srcOrd="0" destOrd="0" presId="urn:microsoft.com/office/officeart/2005/8/layout/hierarchy2"/>
    <dgm:cxn modelId="{5EAAA9FE-098A-4068-9AF9-B7B1CE580464}" type="presParOf" srcId="{8BA431B3-9CB0-495B-B0B3-1E47561EAC7D}" destId="{68DA0827-4D1C-4C53-91F4-0960AE88324B}" srcOrd="0" destOrd="0" presId="urn:microsoft.com/office/officeart/2005/8/layout/hierarchy2"/>
    <dgm:cxn modelId="{37436D92-7837-4FC9-AA34-42524EEFF8D0}" type="presParOf" srcId="{68DA0827-4D1C-4C53-91F4-0960AE88324B}" destId="{11D391A6-E824-4621-B87C-962DA68B17D4}" srcOrd="0" destOrd="0" presId="urn:microsoft.com/office/officeart/2005/8/layout/hierarchy2"/>
    <dgm:cxn modelId="{C6406D13-9055-498C-9051-9229497027EF}" type="presParOf" srcId="{68DA0827-4D1C-4C53-91F4-0960AE88324B}" destId="{1CAC0D1F-E394-4349-9A18-6D6C32E0027D}" srcOrd="1" destOrd="0" presId="urn:microsoft.com/office/officeart/2005/8/layout/hierarchy2"/>
    <dgm:cxn modelId="{1A49D50A-600E-4CE5-BF53-A16EE719254B}" type="presParOf" srcId="{1CAC0D1F-E394-4349-9A18-6D6C32E0027D}" destId="{E1BEC882-7E59-4A2F-8122-DF7A58E8FF22}" srcOrd="0" destOrd="0" presId="urn:microsoft.com/office/officeart/2005/8/layout/hierarchy2"/>
    <dgm:cxn modelId="{85FED9F3-2819-49C3-A15B-52625F798AA2}" type="presParOf" srcId="{E1BEC882-7E59-4A2F-8122-DF7A58E8FF22}" destId="{3CEC8FAB-2593-4C92-B225-930A542F2B12}" srcOrd="0" destOrd="0" presId="urn:microsoft.com/office/officeart/2005/8/layout/hierarchy2"/>
    <dgm:cxn modelId="{616A1AB1-FD3D-48CC-AB2F-DD81081C77E3}" type="presParOf" srcId="{1CAC0D1F-E394-4349-9A18-6D6C32E0027D}" destId="{B4E3FBFD-12B3-4B22-981D-F8C9A95153D7}" srcOrd="1" destOrd="0" presId="urn:microsoft.com/office/officeart/2005/8/layout/hierarchy2"/>
    <dgm:cxn modelId="{64218395-25AC-427F-A194-F09893B11414}" type="presParOf" srcId="{B4E3FBFD-12B3-4B22-981D-F8C9A95153D7}" destId="{F93BFB8A-23A4-4F80-A045-F512C5C4AAA8}" srcOrd="0" destOrd="0" presId="urn:microsoft.com/office/officeart/2005/8/layout/hierarchy2"/>
    <dgm:cxn modelId="{1F6D6F9D-FE1C-4253-87B0-47DE3DD5C88F}" type="presParOf" srcId="{B4E3FBFD-12B3-4B22-981D-F8C9A95153D7}" destId="{1017B025-5625-4F8F-98E7-1F2369F04244}" srcOrd="1" destOrd="0" presId="urn:microsoft.com/office/officeart/2005/8/layout/hierarchy2"/>
    <dgm:cxn modelId="{467CBF16-EF14-4670-A21D-87D8B69F246B}" type="presParOf" srcId="{1017B025-5625-4F8F-98E7-1F2369F04244}" destId="{5D9013C7-F8A3-4BBF-A7D4-9B7AE6549D64}" srcOrd="0" destOrd="0" presId="urn:microsoft.com/office/officeart/2005/8/layout/hierarchy2"/>
    <dgm:cxn modelId="{C21D4E84-9C52-46C9-85B3-9A4997BBB7C5}" type="presParOf" srcId="{5D9013C7-F8A3-4BBF-A7D4-9B7AE6549D64}" destId="{55E1EA54-AE8C-44FB-B322-345E3A2DF52A}" srcOrd="0" destOrd="0" presId="urn:microsoft.com/office/officeart/2005/8/layout/hierarchy2"/>
    <dgm:cxn modelId="{944DA1CD-D87D-41B9-855C-831843B931CE}" type="presParOf" srcId="{1017B025-5625-4F8F-98E7-1F2369F04244}" destId="{F1D1474C-5851-4848-915D-07F178CBF2BA}" srcOrd="1" destOrd="0" presId="urn:microsoft.com/office/officeart/2005/8/layout/hierarchy2"/>
    <dgm:cxn modelId="{EB4BFA0C-FFC5-48A2-9F0F-5FDAFE98EABB}" type="presParOf" srcId="{F1D1474C-5851-4848-915D-07F178CBF2BA}" destId="{9E6DAB9F-0123-4DD0-AB6B-F4132A998EAB}" srcOrd="0" destOrd="0" presId="urn:microsoft.com/office/officeart/2005/8/layout/hierarchy2"/>
    <dgm:cxn modelId="{82DA6364-E045-451C-A48E-96632568EC5F}" type="presParOf" srcId="{F1D1474C-5851-4848-915D-07F178CBF2BA}" destId="{DC9CB27E-D126-4550-AEF8-E65436AD4AAC}" srcOrd="1" destOrd="0" presId="urn:microsoft.com/office/officeart/2005/8/layout/hierarchy2"/>
    <dgm:cxn modelId="{2A378DFD-BC65-44A0-B6B6-2E1ED6C367BA}" type="presParOf" srcId="{1017B025-5625-4F8F-98E7-1F2369F04244}" destId="{9E6A4E17-3949-4E00-92E9-61B1DF88F4B3}" srcOrd="2" destOrd="0" presId="urn:microsoft.com/office/officeart/2005/8/layout/hierarchy2"/>
    <dgm:cxn modelId="{F03AAA32-1EC4-4B04-BA88-7649D975CC3F}" type="presParOf" srcId="{9E6A4E17-3949-4E00-92E9-61B1DF88F4B3}" destId="{76DA7A93-8FE1-42D2-9CC4-30660FCD78DE}" srcOrd="0" destOrd="0" presId="urn:microsoft.com/office/officeart/2005/8/layout/hierarchy2"/>
    <dgm:cxn modelId="{BE33F50E-A720-4BCE-A278-6E88408FA760}" type="presParOf" srcId="{1017B025-5625-4F8F-98E7-1F2369F04244}" destId="{C8A57531-0352-4DFD-A07B-5755FE9D3523}" srcOrd="3" destOrd="0" presId="urn:microsoft.com/office/officeart/2005/8/layout/hierarchy2"/>
    <dgm:cxn modelId="{F4900CBC-D1A6-412A-B386-950E7D3486AF}" type="presParOf" srcId="{C8A57531-0352-4DFD-A07B-5755FE9D3523}" destId="{7CD83680-2E3C-4A1C-BF56-AEFF3922748B}" srcOrd="0" destOrd="0" presId="urn:microsoft.com/office/officeart/2005/8/layout/hierarchy2"/>
    <dgm:cxn modelId="{0D7A2652-7260-4C13-9643-AED685DA0716}" type="presParOf" srcId="{C8A57531-0352-4DFD-A07B-5755FE9D3523}" destId="{1FF04684-6F9D-4FC1-83E9-F6FE7B3C44AA}" srcOrd="1" destOrd="0" presId="urn:microsoft.com/office/officeart/2005/8/layout/hierarchy2"/>
    <dgm:cxn modelId="{A0E74802-97A4-45AB-9B14-06B32F1878EA}" type="presParOf" srcId="{1CAC0D1F-E394-4349-9A18-6D6C32E0027D}" destId="{933D64A4-9E27-4152-853D-0CF8682FBA5A}" srcOrd="2" destOrd="0" presId="urn:microsoft.com/office/officeart/2005/8/layout/hierarchy2"/>
    <dgm:cxn modelId="{7A152A6F-3256-40CE-9ABD-692083415FF2}" type="presParOf" srcId="{933D64A4-9E27-4152-853D-0CF8682FBA5A}" destId="{0C6AE36B-1478-406A-86CA-7010C09BEAFC}" srcOrd="0" destOrd="0" presId="urn:microsoft.com/office/officeart/2005/8/layout/hierarchy2"/>
    <dgm:cxn modelId="{81F12D10-D17A-428B-A602-D045E12DA2D8}" type="presParOf" srcId="{1CAC0D1F-E394-4349-9A18-6D6C32E0027D}" destId="{17CE0804-B1A1-4980-8972-2D771EE0CB62}" srcOrd="3" destOrd="0" presId="urn:microsoft.com/office/officeart/2005/8/layout/hierarchy2"/>
    <dgm:cxn modelId="{C98CC9EE-BFC9-4179-AF6D-CDE74E6416A4}" type="presParOf" srcId="{17CE0804-B1A1-4980-8972-2D771EE0CB62}" destId="{7092BEFA-C6C1-41AB-A9CB-ED0EA46B18FC}" srcOrd="0" destOrd="0" presId="urn:microsoft.com/office/officeart/2005/8/layout/hierarchy2"/>
    <dgm:cxn modelId="{F9FA289F-D397-4623-8216-35E42FAFF729}" type="presParOf" srcId="{17CE0804-B1A1-4980-8972-2D771EE0CB62}" destId="{91588C25-A75E-4C6C-B8C8-F9F88E7EF32D}" srcOrd="1" destOrd="0" presId="urn:microsoft.com/office/officeart/2005/8/layout/hierarchy2"/>
    <dgm:cxn modelId="{E4093957-078D-4365-9013-803AF18D224F}" type="presParOf" srcId="{1CAC0D1F-E394-4349-9A18-6D6C32E0027D}" destId="{828D23B7-18FA-4F34-8EE3-660703347B0D}" srcOrd="4" destOrd="0" presId="urn:microsoft.com/office/officeart/2005/8/layout/hierarchy2"/>
    <dgm:cxn modelId="{EF81F3CA-FA79-4E48-A5A6-9219D0A2FAF9}" type="presParOf" srcId="{828D23B7-18FA-4F34-8EE3-660703347B0D}" destId="{F22478DC-1966-47C0-BB44-02624CCB2BA1}" srcOrd="0" destOrd="0" presId="urn:microsoft.com/office/officeart/2005/8/layout/hierarchy2"/>
    <dgm:cxn modelId="{B85DD154-018A-45D5-A7ED-99C266A13669}" type="presParOf" srcId="{1CAC0D1F-E394-4349-9A18-6D6C32E0027D}" destId="{2B7D0927-7B2C-4D53-94A1-4176CF1B43A8}" srcOrd="5" destOrd="0" presId="urn:microsoft.com/office/officeart/2005/8/layout/hierarchy2"/>
    <dgm:cxn modelId="{271C96B2-6884-410F-BE6A-9515D5522127}" type="presParOf" srcId="{2B7D0927-7B2C-4D53-94A1-4176CF1B43A8}" destId="{54D32856-8370-4D47-B393-BA9F84C6D73B}" srcOrd="0" destOrd="0" presId="urn:microsoft.com/office/officeart/2005/8/layout/hierarchy2"/>
    <dgm:cxn modelId="{0CAAD8C1-7DE1-4988-AEA8-FCB292489E85}" type="presParOf" srcId="{2B7D0927-7B2C-4D53-94A1-4176CF1B43A8}" destId="{1C821E96-5A94-48CE-A61A-2754EA185E63}" srcOrd="1" destOrd="0" presId="urn:microsoft.com/office/officeart/2005/8/layout/hierarchy2"/>
    <dgm:cxn modelId="{314DB101-EAA7-4CF6-BB75-A45EB37B29CC}" type="presParOf" srcId="{1C821E96-5A94-48CE-A61A-2754EA185E63}" destId="{1ABEB921-2933-4EAE-9CF4-42E092799DB8}" srcOrd="0" destOrd="0" presId="urn:microsoft.com/office/officeart/2005/8/layout/hierarchy2"/>
    <dgm:cxn modelId="{8EF8A428-BE65-4008-A71E-6EA74B97F5A2}" type="presParOf" srcId="{1ABEB921-2933-4EAE-9CF4-42E092799DB8}" destId="{AF99CE05-BC12-4F81-B7EE-CA951ED28F1E}" srcOrd="0" destOrd="0" presId="urn:microsoft.com/office/officeart/2005/8/layout/hierarchy2"/>
    <dgm:cxn modelId="{F06B7CC5-F327-4D93-86F4-2B2E67188960}" type="presParOf" srcId="{1C821E96-5A94-48CE-A61A-2754EA185E63}" destId="{51B4FDAA-0345-4113-BD50-2B0580AC0228}" srcOrd="1" destOrd="0" presId="urn:microsoft.com/office/officeart/2005/8/layout/hierarchy2"/>
    <dgm:cxn modelId="{43DF9649-8A1B-44AE-9BCA-FC521512E1FE}" type="presParOf" srcId="{51B4FDAA-0345-4113-BD50-2B0580AC0228}" destId="{735C38E7-22AB-42DE-A2BA-F28F40FE855A}" srcOrd="0" destOrd="0" presId="urn:microsoft.com/office/officeart/2005/8/layout/hierarchy2"/>
    <dgm:cxn modelId="{B4696D6A-C800-46FC-B470-2FD8046D565D}" type="presParOf" srcId="{51B4FDAA-0345-4113-BD50-2B0580AC0228}" destId="{4E96311F-5377-4EA1-BB2E-50750A6FD5EB}" srcOrd="1" destOrd="0" presId="urn:microsoft.com/office/officeart/2005/8/layout/hierarchy2"/>
    <dgm:cxn modelId="{C5F59E0D-8F7E-433A-B406-F24E8EF4C6B9}" type="presParOf" srcId="{1C821E96-5A94-48CE-A61A-2754EA185E63}" destId="{EEB7805E-24D6-466A-8D70-C130167AFAE7}" srcOrd="2" destOrd="0" presId="urn:microsoft.com/office/officeart/2005/8/layout/hierarchy2"/>
    <dgm:cxn modelId="{83240DF1-E927-422D-B006-5017AA2C2C57}" type="presParOf" srcId="{EEB7805E-24D6-466A-8D70-C130167AFAE7}" destId="{45BC4F68-BE0B-4A5A-8FD2-026C881E304B}" srcOrd="0" destOrd="0" presId="urn:microsoft.com/office/officeart/2005/8/layout/hierarchy2"/>
    <dgm:cxn modelId="{4DFA4241-F35D-449E-9DEB-9BDB1CD58531}" type="presParOf" srcId="{1C821E96-5A94-48CE-A61A-2754EA185E63}" destId="{915638E6-E131-450A-BAE8-C76AAECCF242}" srcOrd="3" destOrd="0" presId="urn:microsoft.com/office/officeart/2005/8/layout/hierarchy2"/>
    <dgm:cxn modelId="{73529A5D-853B-450B-9182-AB7027B634C5}" type="presParOf" srcId="{915638E6-E131-450A-BAE8-C76AAECCF242}" destId="{6B775DF9-5DCD-43FA-9B62-853CC1A864D5}" srcOrd="0" destOrd="0" presId="urn:microsoft.com/office/officeart/2005/8/layout/hierarchy2"/>
    <dgm:cxn modelId="{CED2B5ED-5E2A-48AE-AA40-8C93CFEB6262}" type="presParOf" srcId="{915638E6-E131-450A-BAE8-C76AAECCF242}" destId="{C85BDBF2-DF87-44A6-9F36-2B89F88F9C3D}" srcOrd="1" destOrd="0" presId="urn:microsoft.com/office/officeart/2005/8/layout/hierarchy2"/>
    <dgm:cxn modelId="{15AF46CA-13FF-483B-83FA-69A8F854EF82}" type="presParOf" srcId="{1C821E96-5A94-48CE-A61A-2754EA185E63}" destId="{2D02305E-7772-4F06-9955-DFF1CDAB4C60}" srcOrd="4" destOrd="0" presId="urn:microsoft.com/office/officeart/2005/8/layout/hierarchy2"/>
    <dgm:cxn modelId="{64EC0A31-7556-41CD-B1A0-9F1198F57E24}" type="presParOf" srcId="{2D02305E-7772-4F06-9955-DFF1CDAB4C60}" destId="{37638753-0C51-45BB-8C90-EFD549C6E631}" srcOrd="0" destOrd="0" presId="urn:microsoft.com/office/officeart/2005/8/layout/hierarchy2"/>
    <dgm:cxn modelId="{2F5F781F-55DE-4A32-9281-5AA05E6BB3B6}" type="presParOf" srcId="{1C821E96-5A94-48CE-A61A-2754EA185E63}" destId="{41D0FF15-0CCB-4CCC-8629-3349D5BA05E9}" srcOrd="5" destOrd="0" presId="urn:microsoft.com/office/officeart/2005/8/layout/hierarchy2"/>
    <dgm:cxn modelId="{17EB3C82-B608-4024-93F4-5CE5FCA064A5}" type="presParOf" srcId="{41D0FF15-0CCB-4CCC-8629-3349D5BA05E9}" destId="{3DDBD38B-9775-47BF-89C8-1EDED7F3D327}" srcOrd="0" destOrd="0" presId="urn:microsoft.com/office/officeart/2005/8/layout/hierarchy2"/>
    <dgm:cxn modelId="{05139656-2053-4309-96B2-D3091DD0EA6B}" type="presParOf" srcId="{41D0FF15-0CCB-4CCC-8629-3349D5BA05E9}" destId="{C69ACB2A-E63E-4396-A206-B56CA2F3C52A}" srcOrd="1" destOrd="0" presId="urn:microsoft.com/office/officeart/2005/8/layout/hierarchy2"/>
    <dgm:cxn modelId="{35029446-4CAC-47A1-86D6-BB530B4EE40C}" type="presParOf" srcId="{1C821E96-5A94-48CE-A61A-2754EA185E63}" destId="{AF926849-6CC9-41EF-906D-E7D08B478C80}" srcOrd="6" destOrd="0" presId="urn:microsoft.com/office/officeart/2005/8/layout/hierarchy2"/>
    <dgm:cxn modelId="{B18DB96E-8412-443C-9474-4B94DA986A61}" type="presParOf" srcId="{AF926849-6CC9-41EF-906D-E7D08B478C80}" destId="{789380F5-FF10-4B1A-A678-D5AAFF777CAF}" srcOrd="0" destOrd="0" presId="urn:microsoft.com/office/officeart/2005/8/layout/hierarchy2"/>
    <dgm:cxn modelId="{D42D3177-5E32-491F-A139-302D9396D43C}" type="presParOf" srcId="{1C821E96-5A94-48CE-A61A-2754EA185E63}" destId="{DD816074-E76D-444D-971F-01ABAAE07BCE}" srcOrd="7" destOrd="0" presId="urn:microsoft.com/office/officeart/2005/8/layout/hierarchy2"/>
    <dgm:cxn modelId="{2FB47079-AC1D-4FCA-B323-B6B5B004B1A9}" type="presParOf" srcId="{DD816074-E76D-444D-971F-01ABAAE07BCE}" destId="{F4CBCE6B-A8C1-4A29-B808-0F2D4A5D9D29}" srcOrd="0" destOrd="0" presId="urn:microsoft.com/office/officeart/2005/8/layout/hierarchy2"/>
    <dgm:cxn modelId="{FF9C5F00-3B42-481F-BC16-E198B63C2301}" type="presParOf" srcId="{DD816074-E76D-444D-971F-01ABAAE07BCE}" destId="{7CF65008-CA37-4BE7-936C-458CD372E48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D5C98D-E673-4933-90DD-60A68CC96A63}" type="doc">
      <dgm:prSet loTypeId="urn:microsoft.com/office/officeart/2005/8/layout/hierarchy2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fi-FI"/>
        </a:p>
      </dgm:t>
    </dgm:pt>
    <dgm:pt modelId="{65B6D8D8-6FD8-4D50-8A7A-48376B29D70F}">
      <dgm:prSet phldrT="[Text]" custT="1"/>
      <dgm:spPr/>
      <dgm:t>
        <a:bodyPr/>
        <a:lstStyle/>
        <a:p>
          <a:r>
            <a:rPr lang="fi-FI" sz="1600" dirty="0" err="1"/>
            <a:t>End</a:t>
          </a:r>
          <a:r>
            <a:rPr lang="fi-FI" sz="1600" dirty="0"/>
            <a:t> of </a:t>
          </a:r>
          <a:r>
            <a:rPr lang="fi-FI" sz="1600" dirty="0" err="1"/>
            <a:t>the</a:t>
          </a:r>
          <a:r>
            <a:rPr lang="fi-FI" sz="1600" dirty="0"/>
            <a:t> 9th </a:t>
          </a:r>
          <a:r>
            <a:rPr lang="fi-FI" sz="1600" dirty="0" err="1"/>
            <a:t>grade</a:t>
          </a:r>
          <a:endParaRPr lang="fi-FI" sz="1600" dirty="0"/>
        </a:p>
      </dgm:t>
    </dgm:pt>
    <dgm:pt modelId="{A7C1A30C-01C4-49E3-8D62-81135CA12779}" type="parTrans" cxnId="{F29B1BFD-39E8-43C9-9C99-98410493B6C2}">
      <dgm:prSet/>
      <dgm:spPr/>
      <dgm:t>
        <a:bodyPr/>
        <a:lstStyle/>
        <a:p>
          <a:endParaRPr lang="fi-FI"/>
        </a:p>
      </dgm:t>
    </dgm:pt>
    <dgm:pt modelId="{65285588-E456-49C0-A961-F9EF0A428850}" type="sibTrans" cxnId="{F29B1BFD-39E8-43C9-9C99-98410493B6C2}">
      <dgm:prSet/>
      <dgm:spPr/>
      <dgm:t>
        <a:bodyPr/>
        <a:lstStyle/>
        <a:p>
          <a:endParaRPr lang="fi-FI"/>
        </a:p>
      </dgm:t>
    </dgm:pt>
    <dgm:pt modelId="{D4545B7E-DBC0-4E79-A476-1048F40209CF}">
      <dgm:prSet phldrT="[Text]" custT="1"/>
      <dgm:spPr/>
      <dgm:t>
        <a:bodyPr/>
        <a:lstStyle/>
        <a:p>
          <a:r>
            <a:rPr lang="fi-FI" sz="1600" dirty="0" err="1">
              <a:solidFill>
                <a:schemeClr val="tx1"/>
              </a:solidFill>
            </a:rPr>
            <a:t>Secondary</a:t>
          </a:r>
          <a:r>
            <a:rPr lang="fi-FI" sz="1600" dirty="0">
              <a:solidFill>
                <a:schemeClr val="tx1"/>
              </a:solidFill>
            </a:rPr>
            <a:t> </a:t>
          </a:r>
          <a:r>
            <a:rPr lang="fi-FI" sz="1600" dirty="0" err="1">
              <a:solidFill>
                <a:schemeClr val="tx1"/>
              </a:solidFill>
            </a:rPr>
            <a:t>studies</a:t>
          </a:r>
          <a:r>
            <a:rPr lang="fi-FI" sz="1600" dirty="0">
              <a:solidFill>
                <a:schemeClr val="tx1"/>
              </a:solidFill>
            </a:rPr>
            <a:t> (gymnasium) in </a:t>
          </a:r>
          <a:r>
            <a:rPr lang="fi-FI" sz="1600" dirty="0" err="1">
              <a:solidFill>
                <a:schemeClr val="tx1"/>
              </a:solidFill>
            </a:rPr>
            <a:t>the</a:t>
          </a:r>
          <a:r>
            <a:rPr lang="fi-FI" sz="1600" dirty="0">
              <a:solidFill>
                <a:schemeClr val="tx1"/>
              </a:solidFill>
            </a:rPr>
            <a:t> </a:t>
          </a:r>
          <a:r>
            <a:rPr lang="fi-FI" sz="1600" dirty="0" err="1">
              <a:solidFill>
                <a:schemeClr val="tx1"/>
              </a:solidFill>
            </a:rPr>
            <a:t>rural</a:t>
          </a:r>
          <a:r>
            <a:rPr lang="fi-FI" sz="1600" dirty="0">
              <a:solidFill>
                <a:schemeClr val="tx1"/>
              </a:solidFill>
            </a:rPr>
            <a:t> home </a:t>
          </a:r>
          <a:r>
            <a:rPr lang="fi-FI" sz="1600" dirty="0" err="1">
              <a:solidFill>
                <a:schemeClr val="tx1"/>
              </a:solidFill>
            </a:rPr>
            <a:t>town</a:t>
          </a:r>
          <a:r>
            <a:rPr lang="fi-FI" sz="1600" dirty="0">
              <a:solidFill>
                <a:schemeClr val="tx1"/>
              </a:solidFill>
            </a:rPr>
            <a:t> </a:t>
          </a:r>
        </a:p>
      </dgm:t>
    </dgm:pt>
    <dgm:pt modelId="{C9B2887D-CCF3-4DB9-80A9-05F58C281B37}" type="parTrans" cxnId="{30857510-8592-4DB4-B076-5EE9BC576B09}">
      <dgm:prSet/>
      <dgm:spPr/>
      <dgm:t>
        <a:bodyPr/>
        <a:lstStyle/>
        <a:p>
          <a:endParaRPr lang="fi-FI"/>
        </a:p>
      </dgm:t>
    </dgm:pt>
    <dgm:pt modelId="{AEBDCC75-C19A-4A02-B158-56E22021D29C}" type="sibTrans" cxnId="{30857510-8592-4DB4-B076-5EE9BC576B09}">
      <dgm:prSet/>
      <dgm:spPr/>
      <dgm:t>
        <a:bodyPr/>
        <a:lstStyle/>
        <a:p>
          <a:endParaRPr lang="fi-FI"/>
        </a:p>
      </dgm:t>
    </dgm:pt>
    <dgm:pt modelId="{E4D4D84C-E952-4994-B744-8ADD28E51E70}">
      <dgm:prSet phldrT="[Text]" custT="1"/>
      <dgm:spPr>
        <a:solidFill>
          <a:srgbClr val="CCCCFF"/>
        </a:solidFill>
      </dgm:spPr>
      <dgm:t>
        <a:bodyPr/>
        <a:lstStyle/>
        <a:p>
          <a:r>
            <a:rPr lang="fi-FI" sz="1600" dirty="0">
              <a:solidFill>
                <a:schemeClr val="tx1"/>
              </a:solidFill>
            </a:rPr>
            <a:t>’</a:t>
          </a:r>
          <a:r>
            <a:rPr lang="fi-FI" sz="1600" dirty="0" err="1">
              <a:solidFill>
                <a:schemeClr val="tx1"/>
              </a:solidFill>
            </a:rPr>
            <a:t>Year</a:t>
          </a:r>
          <a:r>
            <a:rPr lang="fi-FI" sz="1600" dirty="0">
              <a:solidFill>
                <a:schemeClr val="tx1"/>
              </a:solidFill>
            </a:rPr>
            <a:t> </a:t>
          </a:r>
          <a:r>
            <a:rPr lang="fi-FI" sz="1600" dirty="0" err="1">
              <a:solidFill>
                <a:schemeClr val="tx1"/>
              </a:solidFill>
            </a:rPr>
            <a:t>off</a:t>
          </a:r>
          <a:r>
            <a:rPr lang="fi-FI" sz="1600" dirty="0">
              <a:solidFill>
                <a:schemeClr val="tx1"/>
              </a:solidFill>
            </a:rPr>
            <a:t>’ , </a:t>
          </a:r>
          <a:r>
            <a:rPr lang="fi-FI" sz="1600" dirty="0" err="1">
              <a:solidFill>
                <a:schemeClr val="tx1"/>
              </a:solidFill>
            </a:rPr>
            <a:t>NEETs</a:t>
          </a:r>
          <a:r>
            <a:rPr lang="fi-FI" sz="1600" dirty="0">
              <a:solidFill>
                <a:schemeClr val="tx1"/>
              </a:solidFill>
            </a:rPr>
            <a:t> (</a:t>
          </a:r>
          <a:r>
            <a:rPr lang="fi-FI" sz="1600" dirty="0" err="1">
              <a:solidFill>
                <a:schemeClr val="tx1"/>
              </a:solidFill>
            </a:rPr>
            <a:t>e.g</a:t>
          </a:r>
          <a:r>
            <a:rPr lang="fi-FI" sz="1600" dirty="0">
              <a:solidFill>
                <a:schemeClr val="tx1"/>
              </a:solidFill>
            </a:rPr>
            <a:t>. </a:t>
          </a:r>
          <a:r>
            <a:rPr lang="fi-FI" sz="1600" dirty="0" err="1">
              <a:solidFill>
                <a:schemeClr val="tx1"/>
              </a:solidFill>
            </a:rPr>
            <a:t>medical</a:t>
          </a:r>
          <a:r>
            <a:rPr lang="fi-FI" sz="1600" dirty="0">
              <a:solidFill>
                <a:schemeClr val="tx1"/>
              </a:solidFill>
            </a:rPr>
            <a:t> </a:t>
          </a:r>
          <a:r>
            <a:rPr lang="fi-FI" sz="1600" dirty="0" err="1">
              <a:solidFill>
                <a:schemeClr val="tx1"/>
              </a:solidFill>
            </a:rPr>
            <a:t>leave</a:t>
          </a:r>
          <a:r>
            <a:rPr lang="fi-FI" sz="1600" dirty="0">
              <a:solidFill>
                <a:schemeClr val="tx1"/>
              </a:solidFill>
            </a:rPr>
            <a:t>, </a:t>
          </a:r>
          <a:r>
            <a:rPr lang="fi-FI" sz="1600" dirty="0" err="1">
              <a:solidFill>
                <a:schemeClr val="tx1"/>
              </a:solidFill>
            </a:rPr>
            <a:t>unemployment</a:t>
          </a:r>
          <a:r>
            <a:rPr lang="fi-FI" sz="1600" dirty="0">
              <a:solidFill>
                <a:schemeClr val="tx1"/>
              </a:solidFill>
            </a:rPr>
            <a:t>)</a:t>
          </a:r>
        </a:p>
      </dgm:t>
    </dgm:pt>
    <dgm:pt modelId="{98CEBC06-2408-4C80-BE9C-AEB120070E8A}" type="parTrans" cxnId="{64B39C7F-98B8-42C7-AC10-6AE46A43D32C}">
      <dgm:prSet/>
      <dgm:spPr/>
      <dgm:t>
        <a:bodyPr/>
        <a:lstStyle/>
        <a:p>
          <a:endParaRPr lang="fi-FI"/>
        </a:p>
      </dgm:t>
    </dgm:pt>
    <dgm:pt modelId="{7B085B4F-BD42-4167-8268-94513259615C}" type="sibTrans" cxnId="{64B39C7F-98B8-42C7-AC10-6AE46A43D32C}">
      <dgm:prSet/>
      <dgm:spPr/>
      <dgm:t>
        <a:bodyPr/>
        <a:lstStyle/>
        <a:p>
          <a:endParaRPr lang="fi-FI"/>
        </a:p>
      </dgm:t>
    </dgm:pt>
    <dgm:pt modelId="{34A6649E-F5A2-49C7-8387-C4E9877887B6}">
      <dgm:prSet phldrT="[Text]" custT="1"/>
      <dgm:spPr/>
      <dgm:t>
        <a:bodyPr/>
        <a:lstStyle/>
        <a:p>
          <a:r>
            <a:rPr lang="fi-FI" sz="1600" dirty="0" err="1">
              <a:solidFill>
                <a:schemeClr val="tx1"/>
              </a:solidFill>
            </a:rPr>
            <a:t>Secondary</a:t>
          </a:r>
          <a:r>
            <a:rPr lang="fi-FI" sz="1600" dirty="0">
              <a:solidFill>
                <a:schemeClr val="tx1"/>
              </a:solidFill>
            </a:rPr>
            <a:t> </a:t>
          </a:r>
          <a:r>
            <a:rPr lang="fi-FI" sz="1600" dirty="0" err="1">
              <a:solidFill>
                <a:schemeClr val="tx1"/>
              </a:solidFill>
            </a:rPr>
            <a:t>studies</a:t>
          </a:r>
          <a:r>
            <a:rPr lang="fi-FI" sz="1600" dirty="0">
              <a:solidFill>
                <a:schemeClr val="tx1"/>
              </a:solidFill>
            </a:rPr>
            <a:t> (</a:t>
          </a:r>
          <a:r>
            <a:rPr lang="fi-FI" sz="1600" dirty="0" err="1">
              <a:solidFill>
                <a:schemeClr val="tx1"/>
              </a:solidFill>
            </a:rPr>
            <a:t>vocational</a:t>
          </a:r>
          <a:r>
            <a:rPr lang="fi-FI" sz="1600" dirty="0">
              <a:solidFill>
                <a:schemeClr val="tx1"/>
              </a:solidFill>
            </a:rPr>
            <a:t> </a:t>
          </a:r>
          <a:r>
            <a:rPr lang="fi-FI" sz="1600" dirty="0" err="1">
              <a:solidFill>
                <a:schemeClr val="tx1"/>
              </a:solidFill>
            </a:rPr>
            <a:t>schools</a:t>
          </a:r>
          <a:r>
            <a:rPr lang="fi-FI" sz="1600" dirty="0">
              <a:solidFill>
                <a:schemeClr val="tx1"/>
              </a:solidFill>
            </a:rPr>
            <a:t>) in a </a:t>
          </a:r>
          <a:r>
            <a:rPr lang="fi-FI" sz="1600" dirty="0" err="1">
              <a:solidFill>
                <a:schemeClr val="tx1"/>
              </a:solidFill>
            </a:rPr>
            <a:t>bigger</a:t>
          </a:r>
          <a:r>
            <a:rPr lang="fi-FI" sz="1600" dirty="0">
              <a:solidFill>
                <a:schemeClr val="tx1"/>
              </a:solidFill>
            </a:rPr>
            <a:t> </a:t>
          </a:r>
          <a:r>
            <a:rPr lang="fi-FI" sz="1600" dirty="0" err="1">
              <a:solidFill>
                <a:schemeClr val="tx1"/>
              </a:solidFill>
            </a:rPr>
            <a:t>rural</a:t>
          </a:r>
          <a:r>
            <a:rPr lang="fi-FI" sz="1600" dirty="0">
              <a:solidFill>
                <a:schemeClr val="tx1"/>
              </a:solidFill>
            </a:rPr>
            <a:t> </a:t>
          </a:r>
          <a:r>
            <a:rPr lang="fi-FI" sz="1600" dirty="0" err="1">
              <a:solidFill>
                <a:schemeClr val="tx1"/>
              </a:solidFill>
            </a:rPr>
            <a:t>town</a:t>
          </a:r>
          <a:endParaRPr lang="fi-FI" sz="1600" dirty="0">
            <a:solidFill>
              <a:schemeClr val="tx1"/>
            </a:solidFill>
          </a:endParaRPr>
        </a:p>
      </dgm:t>
    </dgm:pt>
    <dgm:pt modelId="{B494A99B-8F09-4A63-9266-DB9B64477DA1}" type="parTrans" cxnId="{F0FE29A9-6E9B-4B39-88FE-05CED637EF6D}">
      <dgm:prSet/>
      <dgm:spPr/>
      <dgm:t>
        <a:bodyPr/>
        <a:lstStyle/>
        <a:p>
          <a:endParaRPr lang="fi-FI"/>
        </a:p>
      </dgm:t>
    </dgm:pt>
    <dgm:pt modelId="{490F3330-9BBF-43B9-94CC-1B36EFCEAEAE}" type="sibTrans" cxnId="{F0FE29A9-6E9B-4B39-88FE-05CED637EF6D}">
      <dgm:prSet/>
      <dgm:spPr/>
      <dgm:t>
        <a:bodyPr/>
        <a:lstStyle/>
        <a:p>
          <a:endParaRPr lang="fi-FI"/>
        </a:p>
      </dgm:t>
    </dgm:pt>
    <dgm:pt modelId="{68EC926C-421E-4CAF-A362-2079EEBFB3A2}">
      <dgm:prSet phldrT="[Text]" custT="1"/>
      <dgm:spPr>
        <a:solidFill>
          <a:schemeClr val="accent6"/>
        </a:solidFill>
      </dgm:spPr>
      <dgm:t>
        <a:bodyPr/>
        <a:lstStyle/>
        <a:p>
          <a:r>
            <a:rPr lang="fi-FI" sz="1600" dirty="0" err="1"/>
            <a:t>Employment</a:t>
          </a:r>
          <a:r>
            <a:rPr lang="fi-FI" sz="1600" dirty="0"/>
            <a:t> in home </a:t>
          </a:r>
          <a:r>
            <a:rPr lang="fi-FI" sz="1600" dirty="0" err="1"/>
            <a:t>region</a:t>
          </a:r>
          <a:endParaRPr lang="fi-FI" sz="1600" dirty="0"/>
        </a:p>
      </dgm:t>
    </dgm:pt>
    <dgm:pt modelId="{E580EAE1-1198-434F-94E5-4EF2ACBD4C20}" type="parTrans" cxnId="{D7745633-90E2-4882-BB2A-B97AEB73969A}">
      <dgm:prSet/>
      <dgm:spPr/>
      <dgm:t>
        <a:bodyPr/>
        <a:lstStyle/>
        <a:p>
          <a:endParaRPr lang="fi-FI"/>
        </a:p>
      </dgm:t>
    </dgm:pt>
    <dgm:pt modelId="{1CF1E698-3E40-44EB-8FA1-B4803CEBF13B}" type="sibTrans" cxnId="{D7745633-90E2-4882-BB2A-B97AEB73969A}">
      <dgm:prSet/>
      <dgm:spPr/>
      <dgm:t>
        <a:bodyPr/>
        <a:lstStyle/>
        <a:p>
          <a:endParaRPr lang="fi-FI"/>
        </a:p>
      </dgm:t>
    </dgm:pt>
    <dgm:pt modelId="{FD748688-ADA6-4083-908F-EEE6A629D95A}">
      <dgm:prSet phldrT="[Text]" custT="1"/>
      <dgm:spPr>
        <a:solidFill>
          <a:srgbClr val="CCCCFF"/>
        </a:solidFill>
      </dgm:spPr>
      <dgm:t>
        <a:bodyPr/>
        <a:lstStyle/>
        <a:p>
          <a:r>
            <a:rPr lang="fi-FI" sz="1600" dirty="0" err="1">
              <a:solidFill>
                <a:schemeClr val="tx1"/>
              </a:solidFill>
            </a:rPr>
            <a:t>Unemployment</a:t>
          </a:r>
          <a:r>
            <a:rPr lang="fi-FI" sz="1600" dirty="0">
              <a:solidFill>
                <a:schemeClr val="tx1"/>
              </a:solidFill>
            </a:rPr>
            <a:t> in city</a:t>
          </a:r>
        </a:p>
      </dgm:t>
    </dgm:pt>
    <dgm:pt modelId="{9B638EAC-6E4A-4A2A-93A3-A9AF2373F8CE}" type="parTrans" cxnId="{22706AFA-4971-45C3-9578-5A10D6F2EEB8}">
      <dgm:prSet/>
      <dgm:spPr/>
      <dgm:t>
        <a:bodyPr/>
        <a:lstStyle/>
        <a:p>
          <a:endParaRPr lang="fi-FI"/>
        </a:p>
      </dgm:t>
    </dgm:pt>
    <dgm:pt modelId="{B667DD71-5182-4F59-B55D-3579A2A084D1}" type="sibTrans" cxnId="{22706AFA-4971-45C3-9578-5A10D6F2EEB8}">
      <dgm:prSet/>
      <dgm:spPr/>
      <dgm:t>
        <a:bodyPr/>
        <a:lstStyle/>
        <a:p>
          <a:endParaRPr lang="fi-FI"/>
        </a:p>
      </dgm:t>
    </dgm:pt>
    <dgm:pt modelId="{60D4A9A0-61BD-45FC-BFB2-70585EBCD8AD}">
      <dgm:prSet phldrT="[Text]" custT="1"/>
      <dgm:spPr/>
      <dgm:t>
        <a:bodyPr/>
        <a:lstStyle/>
        <a:p>
          <a:r>
            <a:rPr lang="fi-FI" sz="1600" dirty="0"/>
            <a:t>Post </a:t>
          </a:r>
          <a:r>
            <a:rPr lang="fi-FI" sz="1600" dirty="0" err="1"/>
            <a:t>secondary</a:t>
          </a:r>
          <a:r>
            <a:rPr lang="fi-FI" sz="1600" dirty="0"/>
            <a:t> </a:t>
          </a:r>
          <a:r>
            <a:rPr lang="fi-FI" sz="1600" dirty="0" err="1"/>
            <a:t>studies</a:t>
          </a:r>
          <a:r>
            <a:rPr lang="fi-FI" sz="1600" dirty="0"/>
            <a:t> </a:t>
          </a:r>
          <a:br>
            <a:rPr lang="fi-FI" sz="1600" dirty="0"/>
          </a:br>
          <a:r>
            <a:rPr lang="fi-FI" sz="1600" dirty="0"/>
            <a:t>(</a:t>
          </a:r>
          <a:r>
            <a:rPr lang="fi-FI" sz="1600" dirty="0" err="1"/>
            <a:t>vocational</a:t>
          </a:r>
          <a:r>
            <a:rPr lang="fi-FI" sz="1600" dirty="0"/>
            <a:t> </a:t>
          </a:r>
          <a:r>
            <a:rPr lang="fi-FI" sz="1600" dirty="0" err="1"/>
            <a:t>schools</a:t>
          </a:r>
          <a:r>
            <a:rPr lang="fi-FI" sz="1600" dirty="0"/>
            <a:t>)</a:t>
          </a:r>
        </a:p>
      </dgm:t>
    </dgm:pt>
    <dgm:pt modelId="{732732D7-4D63-4F6B-9C0C-5F4A5A9F4C3A}" type="parTrans" cxnId="{415752DC-E3E6-4BFF-98F1-44684CECCC7E}">
      <dgm:prSet/>
      <dgm:spPr/>
      <dgm:t>
        <a:bodyPr/>
        <a:lstStyle/>
        <a:p>
          <a:endParaRPr lang="fi-FI"/>
        </a:p>
      </dgm:t>
    </dgm:pt>
    <dgm:pt modelId="{B94FD77B-BFE0-49D9-B55A-2B586B1B7545}" type="sibTrans" cxnId="{415752DC-E3E6-4BFF-98F1-44684CECCC7E}">
      <dgm:prSet/>
      <dgm:spPr/>
      <dgm:t>
        <a:bodyPr/>
        <a:lstStyle/>
        <a:p>
          <a:endParaRPr lang="fi-FI"/>
        </a:p>
      </dgm:t>
    </dgm:pt>
    <dgm:pt modelId="{FBAE3E1D-23F7-4785-8CD0-BB61923CA7B2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fi-FI" sz="1600" dirty="0" err="1">
              <a:solidFill>
                <a:schemeClr val="tx1"/>
              </a:solidFill>
            </a:rPr>
            <a:t>Military</a:t>
          </a:r>
          <a:r>
            <a:rPr lang="fi-FI" sz="1600" dirty="0">
              <a:solidFill>
                <a:schemeClr val="tx1"/>
              </a:solidFill>
            </a:rPr>
            <a:t> </a:t>
          </a:r>
          <a:r>
            <a:rPr lang="fi-FI" sz="1600" dirty="0" err="1">
              <a:solidFill>
                <a:schemeClr val="tx1"/>
              </a:solidFill>
            </a:rPr>
            <a:t>service</a:t>
          </a:r>
          <a:endParaRPr lang="fi-FI" sz="1600" dirty="0"/>
        </a:p>
      </dgm:t>
    </dgm:pt>
    <dgm:pt modelId="{DF7FC90F-0427-4C74-9521-FD4BA7E673EB}" type="parTrans" cxnId="{98DCBA50-D0E5-42C5-945E-A22CF9FC08BA}">
      <dgm:prSet/>
      <dgm:spPr/>
      <dgm:t>
        <a:bodyPr/>
        <a:lstStyle/>
        <a:p>
          <a:endParaRPr lang="fi-FI"/>
        </a:p>
      </dgm:t>
    </dgm:pt>
    <dgm:pt modelId="{6CC382D3-43DA-4877-8EFD-9045595F4760}" type="sibTrans" cxnId="{98DCBA50-D0E5-42C5-945E-A22CF9FC08BA}">
      <dgm:prSet/>
      <dgm:spPr/>
      <dgm:t>
        <a:bodyPr/>
        <a:lstStyle/>
        <a:p>
          <a:endParaRPr lang="fi-FI"/>
        </a:p>
      </dgm:t>
    </dgm:pt>
    <dgm:pt modelId="{0F9F861D-33F9-474A-90D2-F01EF0B13426}">
      <dgm:prSet phldrT="[Text]" custT="1"/>
      <dgm:spPr>
        <a:solidFill>
          <a:srgbClr val="FF99FF"/>
        </a:solidFill>
      </dgm:spPr>
      <dgm:t>
        <a:bodyPr/>
        <a:lstStyle/>
        <a:p>
          <a:r>
            <a:rPr lang="fi-FI" sz="1600" dirty="0">
              <a:solidFill>
                <a:schemeClr val="tx1"/>
              </a:solidFill>
            </a:rPr>
            <a:t>Summer </a:t>
          </a:r>
          <a:r>
            <a:rPr lang="fi-FI" sz="1600" dirty="0" err="1">
              <a:solidFill>
                <a:schemeClr val="tx1"/>
              </a:solidFill>
            </a:rPr>
            <a:t>jobs</a:t>
          </a:r>
          <a:endParaRPr lang="fi-FI" sz="1600" dirty="0">
            <a:solidFill>
              <a:schemeClr val="tx1"/>
            </a:solidFill>
          </a:endParaRPr>
        </a:p>
      </dgm:t>
    </dgm:pt>
    <dgm:pt modelId="{855DFC7C-64EC-4655-8614-1DBFAB33604E}" type="parTrans" cxnId="{9EC7FC20-2CDA-4A75-BEA0-D6726B7DC47F}">
      <dgm:prSet/>
      <dgm:spPr/>
      <dgm:t>
        <a:bodyPr/>
        <a:lstStyle/>
        <a:p>
          <a:endParaRPr lang="fi-FI"/>
        </a:p>
      </dgm:t>
    </dgm:pt>
    <dgm:pt modelId="{3CA6FC78-2EA3-40DA-BE08-EF5C865E053A}" type="sibTrans" cxnId="{9EC7FC20-2CDA-4A75-BEA0-D6726B7DC47F}">
      <dgm:prSet/>
      <dgm:spPr/>
      <dgm:t>
        <a:bodyPr/>
        <a:lstStyle/>
        <a:p>
          <a:endParaRPr lang="fi-FI"/>
        </a:p>
      </dgm:t>
    </dgm:pt>
    <dgm:pt modelId="{BA0D90C4-BACA-495C-AD97-06988C9C7321}">
      <dgm:prSet phldrT="[Text]" custT="1"/>
      <dgm:spPr>
        <a:solidFill>
          <a:schemeClr val="accent5"/>
        </a:solidFill>
      </dgm:spPr>
      <dgm:t>
        <a:bodyPr/>
        <a:lstStyle/>
        <a:p>
          <a:r>
            <a:rPr lang="fi-FI" sz="1600" dirty="0" err="1">
              <a:solidFill>
                <a:schemeClr val="bg1"/>
              </a:solidFill>
            </a:rPr>
            <a:t>Higher</a:t>
          </a:r>
          <a:r>
            <a:rPr lang="fi-FI" sz="1600" dirty="0">
              <a:solidFill>
                <a:schemeClr val="bg1"/>
              </a:solidFill>
            </a:rPr>
            <a:t> </a:t>
          </a:r>
          <a:r>
            <a:rPr lang="fi-FI" sz="1600" dirty="0" err="1">
              <a:solidFill>
                <a:schemeClr val="bg1"/>
              </a:solidFill>
            </a:rPr>
            <a:t>education</a:t>
          </a:r>
          <a:r>
            <a:rPr lang="fi-FI" sz="1600" dirty="0">
              <a:solidFill>
                <a:schemeClr val="bg1"/>
              </a:solidFill>
            </a:rPr>
            <a:t/>
          </a:r>
          <a:br>
            <a:rPr lang="fi-FI" sz="1600" dirty="0">
              <a:solidFill>
                <a:schemeClr val="bg1"/>
              </a:solidFill>
            </a:rPr>
          </a:br>
          <a:r>
            <a:rPr lang="fi-FI" sz="1600" dirty="0">
              <a:solidFill>
                <a:schemeClr val="bg1"/>
              </a:solidFill>
            </a:rPr>
            <a:t>(</a:t>
          </a:r>
          <a:r>
            <a:rPr lang="fi-FI" sz="1600" dirty="0" err="1">
              <a:solidFill>
                <a:schemeClr val="bg1"/>
              </a:solidFill>
            </a:rPr>
            <a:t>university</a:t>
          </a:r>
          <a:r>
            <a:rPr lang="fi-FI" sz="1600" dirty="0">
              <a:solidFill>
                <a:schemeClr val="bg1"/>
              </a:solidFill>
            </a:rPr>
            <a:t> of </a:t>
          </a:r>
          <a:r>
            <a:rPr lang="fi-FI" sz="1600" dirty="0" err="1">
              <a:solidFill>
                <a:schemeClr val="bg1"/>
              </a:solidFill>
            </a:rPr>
            <a:t>applied</a:t>
          </a:r>
          <a:r>
            <a:rPr lang="fi-FI" sz="1600" dirty="0">
              <a:solidFill>
                <a:schemeClr val="bg1"/>
              </a:solidFill>
            </a:rPr>
            <a:t> </a:t>
          </a:r>
          <a:r>
            <a:rPr lang="fi-FI" sz="1600" dirty="0" err="1">
              <a:solidFill>
                <a:schemeClr val="bg1"/>
              </a:solidFill>
            </a:rPr>
            <a:t>sciences</a:t>
          </a:r>
          <a:r>
            <a:rPr lang="fi-FI" sz="1600" dirty="0">
              <a:solidFill>
                <a:schemeClr val="bg1"/>
              </a:solidFill>
            </a:rPr>
            <a:t>)</a:t>
          </a:r>
        </a:p>
      </dgm:t>
    </dgm:pt>
    <dgm:pt modelId="{05DB923B-C5DC-4249-B50C-E85B1ACA8514}" type="parTrans" cxnId="{0546E35B-B286-4F95-84BF-9FA5C5A50D60}">
      <dgm:prSet/>
      <dgm:spPr/>
      <dgm:t>
        <a:bodyPr/>
        <a:lstStyle/>
        <a:p>
          <a:endParaRPr lang="fi-FI"/>
        </a:p>
      </dgm:t>
    </dgm:pt>
    <dgm:pt modelId="{5E825A14-74E5-4EC4-A98E-E619627F8A07}" type="sibTrans" cxnId="{0546E35B-B286-4F95-84BF-9FA5C5A50D60}">
      <dgm:prSet/>
      <dgm:spPr/>
      <dgm:t>
        <a:bodyPr/>
        <a:lstStyle/>
        <a:p>
          <a:endParaRPr lang="fi-FI"/>
        </a:p>
      </dgm:t>
    </dgm:pt>
    <dgm:pt modelId="{8BA431B3-9CB0-495B-B0B3-1E47561EAC7D}" type="pres">
      <dgm:prSet presAssocID="{E3D5C98D-E673-4933-90DD-60A68CC96A6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8DA0827-4D1C-4C53-91F4-0960AE88324B}" type="pres">
      <dgm:prSet presAssocID="{65B6D8D8-6FD8-4D50-8A7A-48376B29D70F}" presName="root1" presStyleCnt="0"/>
      <dgm:spPr/>
    </dgm:pt>
    <dgm:pt modelId="{11D391A6-E824-4621-B87C-962DA68B17D4}" type="pres">
      <dgm:prSet presAssocID="{65B6D8D8-6FD8-4D50-8A7A-48376B29D70F}" presName="LevelOneTextNode" presStyleLbl="node0" presStyleIdx="0" presStyleCnt="1" custScaleX="124540" custScaleY="131591" custLinFactY="86592" custLinFactNeighborX="-37529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CAC0D1F-E394-4349-9A18-6D6C32E0027D}" type="pres">
      <dgm:prSet presAssocID="{65B6D8D8-6FD8-4D50-8A7A-48376B29D70F}" presName="level2hierChild" presStyleCnt="0"/>
      <dgm:spPr/>
    </dgm:pt>
    <dgm:pt modelId="{E1BEC882-7E59-4A2F-8122-DF7A58E8FF22}" type="pres">
      <dgm:prSet presAssocID="{C9B2887D-CCF3-4DB9-80A9-05F58C281B37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3CEC8FAB-2593-4C92-B225-930A542F2B12}" type="pres">
      <dgm:prSet presAssocID="{C9B2887D-CCF3-4DB9-80A9-05F58C281B37}" presName="connTx" presStyleLbl="parChTrans1D2" presStyleIdx="0" presStyleCnt="3"/>
      <dgm:spPr/>
      <dgm:t>
        <a:bodyPr/>
        <a:lstStyle/>
        <a:p>
          <a:endParaRPr lang="en-US"/>
        </a:p>
      </dgm:t>
    </dgm:pt>
    <dgm:pt modelId="{B4E3FBFD-12B3-4B22-981D-F8C9A95153D7}" type="pres">
      <dgm:prSet presAssocID="{D4545B7E-DBC0-4E79-A476-1048F40209CF}" presName="root2" presStyleCnt="0"/>
      <dgm:spPr/>
    </dgm:pt>
    <dgm:pt modelId="{F93BFB8A-23A4-4F80-A045-F512C5C4AAA8}" type="pres">
      <dgm:prSet presAssocID="{D4545B7E-DBC0-4E79-A476-1048F40209CF}" presName="LevelTwoTextNode" presStyleLbl="node2" presStyleIdx="0" presStyleCnt="3" custScaleX="170834" custScaleY="156878" custLinFactY="207543" custLinFactNeighborX="-32557" custLinFactNeighborY="3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017B025-5625-4F8F-98E7-1F2369F04244}" type="pres">
      <dgm:prSet presAssocID="{D4545B7E-DBC0-4E79-A476-1048F40209CF}" presName="level3hierChild" presStyleCnt="0"/>
      <dgm:spPr/>
    </dgm:pt>
    <dgm:pt modelId="{5D9013C7-F8A3-4BBF-A7D4-9B7AE6549D64}" type="pres">
      <dgm:prSet presAssocID="{05DB923B-C5DC-4249-B50C-E85B1ACA8514}" presName="conn2-1" presStyleLbl="parChTrans1D3" presStyleIdx="0" presStyleCnt="6"/>
      <dgm:spPr/>
      <dgm:t>
        <a:bodyPr/>
        <a:lstStyle/>
        <a:p>
          <a:endParaRPr lang="en-US"/>
        </a:p>
      </dgm:t>
    </dgm:pt>
    <dgm:pt modelId="{55E1EA54-AE8C-44FB-B322-345E3A2DF52A}" type="pres">
      <dgm:prSet presAssocID="{05DB923B-C5DC-4249-B50C-E85B1ACA8514}" presName="connTx" presStyleLbl="parChTrans1D3" presStyleIdx="0" presStyleCnt="6"/>
      <dgm:spPr/>
      <dgm:t>
        <a:bodyPr/>
        <a:lstStyle/>
        <a:p>
          <a:endParaRPr lang="en-US"/>
        </a:p>
      </dgm:t>
    </dgm:pt>
    <dgm:pt modelId="{F1D1474C-5851-4848-915D-07F178CBF2BA}" type="pres">
      <dgm:prSet presAssocID="{BA0D90C4-BACA-495C-AD97-06988C9C7321}" presName="root2" presStyleCnt="0"/>
      <dgm:spPr/>
    </dgm:pt>
    <dgm:pt modelId="{9E6DAB9F-0123-4DD0-AB6B-F4132A998EAB}" type="pres">
      <dgm:prSet presAssocID="{BA0D90C4-BACA-495C-AD97-06988C9C7321}" presName="LevelTwoTextNode" presStyleLbl="node3" presStyleIdx="0" presStyleCnt="6" custScaleX="223611" custScaleY="8879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C9CB27E-D126-4550-AEF8-E65436AD4AAC}" type="pres">
      <dgm:prSet presAssocID="{BA0D90C4-BACA-495C-AD97-06988C9C7321}" presName="level3hierChild" presStyleCnt="0"/>
      <dgm:spPr/>
    </dgm:pt>
    <dgm:pt modelId="{9E6A4E17-3949-4E00-92E9-61B1DF88F4B3}" type="pres">
      <dgm:prSet presAssocID="{98CEBC06-2408-4C80-BE9C-AEB120070E8A}" presName="conn2-1" presStyleLbl="parChTrans1D3" presStyleIdx="1" presStyleCnt="6"/>
      <dgm:spPr/>
      <dgm:t>
        <a:bodyPr/>
        <a:lstStyle/>
        <a:p>
          <a:endParaRPr lang="en-US"/>
        </a:p>
      </dgm:t>
    </dgm:pt>
    <dgm:pt modelId="{76DA7A93-8FE1-42D2-9CC4-30660FCD78DE}" type="pres">
      <dgm:prSet presAssocID="{98CEBC06-2408-4C80-BE9C-AEB120070E8A}" presName="connTx" presStyleLbl="parChTrans1D3" presStyleIdx="1" presStyleCnt="6"/>
      <dgm:spPr/>
      <dgm:t>
        <a:bodyPr/>
        <a:lstStyle/>
        <a:p>
          <a:endParaRPr lang="en-US"/>
        </a:p>
      </dgm:t>
    </dgm:pt>
    <dgm:pt modelId="{C8A57531-0352-4DFD-A07B-5755FE9D3523}" type="pres">
      <dgm:prSet presAssocID="{E4D4D84C-E952-4994-B744-8ADD28E51E70}" presName="root2" presStyleCnt="0"/>
      <dgm:spPr/>
    </dgm:pt>
    <dgm:pt modelId="{7CD83680-2E3C-4A1C-BF56-AEFF3922748B}" type="pres">
      <dgm:prSet presAssocID="{E4D4D84C-E952-4994-B744-8ADD28E51E70}" presName="LevelTwoTextNode" presStyleLbl="node3" presStyleIdx="1" presStyleCnt="6" custScaleX="177253" custScaleY="126768" custLinFactY="209923" custLinFactNeighborX="3661" custLinFactNeighborY="3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FF04684-6F9D-4FC1-83E9-F6FE7B3C44AA}" type="pres">
      <dgm:prSet presAssocID="{E4D4D84C-E952-4994-B744-8ADD28E51E70}" presName="level3hierChild" presStyleCnt="0"/>
      <dgm:spPr/>
    </dgm:pt>
    <dgm:pt modelId="{933D64A4-9E27-4152-853D-0CF8682FBA5A}" type="pres">
      <dgm:prSet presAssocID="{855DFC7C-64EC-4655-8614-1DBFAB33604E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0C6AE36B-1478-406A-86CA-7010C09BEAFC}" type="pres">
      <dgm:prSet presAssocID="{855DFC7C-64EC-4655-8614-1DBFAB33604E}" presName="connTx" presStyleLbl="parChTrans1D2" presStyleIdx="1" presStyleCnt="3"/>
      <dgm:spPr/>
      <dgm:t>
        <a:bodyPr/>
        <a:lstStyle/>
        <a:p>
          <a:endParaRPr lang="en-US"/>
        </a:p>
      </dgm:t>
    </dgm:pt>
    <dgm:pt modelId="{17CE0804-B1A1-4980-8972-2D771EE0CB62}" type="pres">
      <dgm:prSet presAssocID="{0F9F861D-33F9-474A-90D2-F01EF0B13426}" presName="root2" presStyleCnt="0"/>
      <dgm:spPr/>
    </dgm:pt>
    <dgm:pt modelId="{7092BEFA-C6C1-41AB-A9CB-ED0EA46B18FC}" type="pres">
      <dgm:prSet presAssocID="{0F9F861D-33F9-474A-90D2-F01EF0B13426}" presName="LevelTwoTextNode" presStyleLbl="node2" presStyleIdx="1" presStyleCnt="3" custScaleX="97220" custLinFactY="96473" custLinFactNeighborX="9408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1588C25-A75E-4C6C-B8C8-F9F88E7EF32D}" type="pres">
      <dgm:prSet presAssocID="{0F9F861D-33F9-474A-90D2-F01EF0B13426}" presName="level3hierChild" presStyleCnt="0"/>
      <dgm:spPr/>
    </dgm:pt>
    <dgm:pt modelId="{828D23B7-18FA-4F34-8EE3-660703347B0D}" type="pres">
      <dgm:prSet presAssocID="{B494A99B-8F09-4A63-9266-DB9B64477DA1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F22478DC-1966-47C0-BB44-02624CCB2BA1}" type="pres">
      <dgm:prSet presAssocID="{B494A99B-8F09-4A63-9266-DB9B64477DA1}" presName="connTx" presStyleLbl="parChTrans1D2" presStyleIdx="2" presStyleCnt="3"/>
      <dgm:spPr/>
      <dgm:t>
        <a:bodyPr/>
        <a:lstStyle/>
        <a:p>
          <a:endParaRPr lang="en-US"/>
        </a:p>
      </dgm:t>
    </dgm:pt>
    <dgm:pt modelId="{2B7D0927-7B2C-4D53-94A1-4176CF1B43A8}" type="pres">
      <dgm:prSet presAssocID="{34A6649E-F5A2-49C7-8387-C4E9877887B6}" presName="root2" presStyleCnt="0"/>
      <dgm:spPr/>
    </dgm:pt>
    <dgm:pt modelId="{54D32856-8370-4D47-B393-BA9F84C6D73B}" type="pres">
      <dgm:prSet presAssocID="{34A6649E-F5A2-49C7-8387-C4E9877887B6}" presName="LevelTwoTextNode" presStyleLbl="node2" presStyleIdx="2" presStyleCnt="3" custScaleX="146676" custScaleY="185874" custLinFactY="-100000" custLinFactNeighborX="-30656" custLinFactNeighborY="-13172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C821E96-5A94-48CE-A61A-2754EA185E63}" type="pres">
      <dgm:prSet presAssocID="{34A6649E-F5A2-49C7-8387-C4E9877887B6}" presName="level3hierChild" presStyleCnt="0"/>
      <dgm:spPr/>
    </dgm:pt>
    <dgm:pt modelId="{1ABEB921-2933-4EAE-9CF4-42E092799DB8}" type="pres">
      <dgm:prSet presAssocID="{732732D7-4D63-4F6B-9C0C-5F4A5A9F4C3A}" presName="conn2-1" presStyleLbl="parChTrans1D3" presStyleIdx="2" presStyleCnt="6"/>
      <dgm:spPr/>
      <dgm:t>
        <a:bodyPr/>
        <a:lstStyle/>
        <a:p>
          <a:endParaRPr lang="en-US"/>
        </a:p>
      </dgm:t>
    </dgm:pt>
    <dgm:pt modelId="{AF99CE05-BC12-4F81-B7EE-CA951ED28F1E}" type="pres">
      <dgm:prSet presAssocID="{732732D7-4D63-4F6B-9C0C-5F4A5A9F4C3A}" presName="connTx" presStyleLbl="parChTrans1D3" presStyleIdx="2" presStyleCnt="6"/>
      <dgm:spPr/>
      <dgm:t>
        <a:bodyPr/>
        <a:lstStyle/>
        <a:p>
          <a:endParaRPr lang="en-US"/>
        </a:p>
      </dgm:t>
    </dgm:pt>
    <dgm:pt modelId="{51B4FDAA-0345-4113-BD50-2B0580AC0228}" type="pres">
      <dgm:prSet presAssocID="{60D4A9A0-61BD-45FC-BFB2-70585EBCD8AD}" presName="root2" presStyleCnt="0"/>
      <dgm:spPr/>
    </dgm:pt>
    <dgm:pt modelId="{735C38E7-22AB-42DE-A2BA-F28F40FE855A}" type="pres">
      <dgm:prSet presAssocID="{60D4A9A0-61BD-45FC-BFB2-70585EBCD8AD}" presName="LevelTwoTextNode" presStyleLbl="node3" presStyleIdx="2" presStyleCnt="6" custScaleX="227457" custScaleY="136450" custLinFactY="-40964" custLinFactNeighborX="23541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E96311F-5377-4EA1-BB2E-50750A6FD5EB}" type="pres">
      <dgm:prSet presAssocID="{60D4A9A0-61BD-45FC-BFB2-70585EBCD8AD}" presName="level3hierChild" presStyleCnt="0"/>
      <dgm:spPr/>
    </dgm:pt>
    <dgm:pt modelId="{EEB7805E-24D6-466A-8D70-C130167AFAE7}" type="pres">
      <dgm:prSet presAssocID="{E580EAE1-1198-434F-94E5-4EF2ACBD4C20}" presName="conn2-1" presStyleLbl="parChTrans1D3" presStyleIdx="3" presStyleCnt="6"/>
      <dgm:spPr/>
      <dgm:t>
        <a:bodyPr/>
        <a:lstStyle/>
        <a:p>
          <a:endParaRPr lang="en-US"/>
        </a:p>
      </dgm:t>
    </dgm:pt>
    <dgm:pt modelId="{45BC4F68-BE0B-4A5A-8FD2-026C881E304B}" type="pres">
      <dgm:prSet presAssocID="{E580EAE1-1198-434F-94E5-4EF2ACBD4C20}" presName="connTx" presStyleLbl="parChTrans1D3" presStyleIdx="3" presStyleCnt="6"/>
      <dgm:spPr/>
      <dgm:t>
        <a:bodyPr/>
        <a:lstStyle/>
        <a:p>
          <a:endParaRPr lang="en-US"/>
        </a:p>
      </dgm:t>
    </dgm:pt>
    <dgm:pt modelId="{915638E6-E131-450A-BAE8-C76AAECCF242}" type="pres">
      <dgm:prSet presAssocID="{68EC926C-421E-4CAF-A362-2079EEBFB3A2}" presName="root2" presStyleCnt="0"/>
      <dgm:spPr/>
    </dgm:pt>
    <dgm:pt modelId="{6B775DF9-5DCD-43FA-9B62-853CC1A864D5}" type="pres">
      <dgm:prSet presAssocID="{68EC926C-421E-4CAF-A362-2079EEBFB3A2}" presName="LevelTwoTextNode" presStyleLbl="node3" presStyleIdx="3" presStyleCnt="6" custScaleX="181714" custLinFactNeighborX="57076" custLinFactNeighborY="-256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85BDBF2-DF87-44A6-9F36-2B89F88F9C3D}" type="pres">
      <dgm:prSet presAssocID="{68EC926C-421E-4CAF-A362-2079EEBFB3A2}" presName="level3hierChild" presStyleCnt="0"/>
      <dgm:spPr/>
    </dgm:pt>
    <dgm:pt modelId="{2D02305E-7772-4F06-9955-DFF1CDAB4C60}" type="pres">
      <dgm:prSet presAssocID="{9B638EAC-6E4A-4A2A-93A3-A9AF2373F8CE}" presName="conn2-1" presStyleLbl="parChTrans1D3" presStyleIdx="4" presStyleCnt="6"/>
      <dgm:spPr/>
      <dgm:t>
        <a:bodyPr/>
        <a:lstStyle/>
        <a:p>
          <a:endParaRPr lang="en-US"/>
        </a:p>
      </dgm:t>
    </dgm:pt>
    <dgm:pt modelId="{37638753-0C51-45BB-8C90-EFD549C6E631}" type="pres">
      <dgm:prSet presAssocID="{9B638EAC-6E4A-4A2A-93A3-A9AF2373F8CE}" presName="connTx" presStyleLbl="parChTrans1D3" presStyleIdx="4" presStyleCnt="6"/>
      <dgm:spPr/>
      <dgm:t>
        <a:bodyPr/>
        <a:lstStyle/>
        <a:p>
          <a:endParaRPr lang="en-US"/>
        </a:p>
      </dgm:t>
    </dgm:pt>
    <dgm:pt modelId="{41D0FF15-0CCB-4CCC-8629-3349D5BA05E9}" type="pres">
      <dgm:prSet presAssocID="{FD748688-ADA6-4083-908F-EEE6A629D95A}" presName="root2" presStyleCnt="0"/>
      <dgm:spPr/>
    </dgm:pt>
    <dgm:pt modelId="{3DDBD38B-9775-47BF-89C8-1EDED7F3D327}" type="pres">
      <dgm:prSet presAssocID="{FD748688-ADA6-4083-908F-EEE6A629D95A}" presName="LevelTwoTextNode" presStyleLbl="node3" presStyleIdx="4" presStyleCnt="6" custScaleX="151890" custLinFactY="-100000" custLinFactNeighborX="57822" custLinFactNeighborY="-15594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69ACB2A-E63E-4396-A206-B56CA2F3C52A}" type="pres">
      <dgm:prSet presAssocID="{FD748688-ADA6-4083-908F-EEE6A629D95A}" presName="level3hierChild" presStyleCnt="0"/>
      <dgm:spPr/>
    </dgm:pt>
    <dgm:pt modelId="{AF926849-6CC9-41EF-906D-E7D08B478C80}" type="pres">
      <dgm:prSet presAssocID="{DF7FC90F-0427-4C74-9521-FD4BA7E673EB}" presName="conn2-1" presStyleLbl="parChTrans1D3" presStyleIdx="5" presStyleCnt="6"/>
      <dgm:spPr/>
      <dgm:t>
        <a:bodyPr/>
        <a:lstStyle/>
        <a:p>
          <a:endParaRPr lang="en-US"/>
        </a:p>
      </dgm:t>
    </dgm:pt>
    <dgm:pt modelId="{789380F5-FF10-4B1A-A678-D5AAFF777CAF}" type="pres">
      <dgm:prSet presAssocID="{DF7FC90F-0427-4C74-9521-FD4BA7E673EB}" presName="connTx" presStyleLbl="parChTrans1D3" presStyleIdx="5" presStyleCnt="6"/>
      <dgm:spPr/>
      <dgm:t>
        <a:bodyPr/>
        <a:lstStyle/>
        <a:p>
          <a:endParaRPr lang="en-US"/>
        </a:p>
      </dgm:t>
    </dgm:pt>
    <dgm:pt modelId="{DD816074-E76D-444D-971F-01ABAAE07BCE}" type="pres">
      <dgm:prSet presAssocID="{FBAE3E1D-23F7-4785-8CD0-BB61923CA7B2}" presName="root2" presStyleCnt="0"/>
      <dgm:spPr/>
    </dgm:pt>
    <dgm:pt modelId="{F4CBCE6B-A8C1-4A29-B808-0F2D4A5D9D29}" type="pres">
      <dgm:prSet presAssocID="{FBAE3E1D-23F7-4785-8CD0-BB61923CA7B2}" presName="LevelTwoTextNode" presStyleLbl="node3" presStyleIdx="5" presStyleCnt="6" custScaleX="204025" custScaleY="94462" custLinFactY="-28646" custLinFactNeighborX="43838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CF65008-CA37-4BE7-936C-458CD372E48E}" type="pres">
      <dgm:prSet presAssocID="{FBAE3E1D-23F7-4785-8CD0-BB61923CA7B2}" presName="level3hierChild" presStyleCnt="0"/>
      <dgm:spPr/>
    </dgm:pt>
  </dgm:ptLst>
  <dgm:cxnLst>
    <dgm:cxn modelId="{8F6D5F64-5DB2-4A1E-88E4-A528ADA840D3}" type="presOf" srcId="{9B638EAC-6E4A-4A2A-93A3-A9AF2373F8CE}" destId="{2D02305E-7772-4F06-9955-DFF1CDAB4C60}" srcOrd="0" destOrd="0" presId="urn:microsoft.com/office/officeart/2005/8/layout/hierarchy2"/>
    <dgm:cxn modelId="{D7745633-90E2-4882-BB2A-B97AEB73969A}" srcId="{34A6649E-F5A2-49C7-8387-C4E9877887B6}" destId="{68EC926C-421E-4CAF-A362-2079EEBFB3A2}" srcOrd="1" destOrd="0" parTransId="{E580EAE1-1198-434F-94E5-4EF2ACBD4C20}" sibTransId="{1CF1E698-3E40-44EB-8FA1-B4803CEBF13B}"/>
    <dgm:cxn modelId="{0546E35B-B286-4F95-84BF-9FA5C5A50D60}" srcId="{D4545B7E-DBC0-4E79-A476-1048F40209CF}" destId="{BA0D90C4-BACA-495C-AD97-06988C9C7321}" srcOrd="0" destOrd="0" parTransId="{05DB923B-C5DC-4249-B50C-E85B1ACA8514}" sibTransId="{5E825A14-74E5-4EC4-A98E-E619627F8A07}"/>
    <dgm:cxn modelId="{16D6C334-77FD-4874-8853-82F22DA5DCC3}" type="presOf" srcId="{05DB923B-C5DC-4249-B50C-E85B1ACA8514}" destId="{55E1EA54-AE8C-44FB-B322-345E3A2DF52A}" srcOrd="1" destOrd="0" presId="urn:microsoft.com/office/officeart/2005/8/layout/hierarchy2"/>
    <dgm:cxn modelId="{7A917178-F760-4F77-8060-4B0E1C4D3A0B}" type="presOf" srcId="{D4545B7E-DBC0-4E79-A476-1048F40209CF}" destId="{F93BFB8A-23A4-4F80-A045-F512C5C4AAA8}" srcOrd="0" destOrd="0" presId="urn:microsoft.com/office/officeart/2005/8/layout/hierarchy2"/>
    <dgm:cxn modelId="{98DCBA50-D0E5-42C5-945E-A22CF9FC08BA}" srcId="{34A6649E-F5A2-49C7-8387-C4E9877887B6}" destId="{FBAE3E1D-23F7-4785-8CD0-BB61923CA7B2}" srcOrd="3" destOrd="0" parTransId="{DF7FC90F-0427-4C74-9521-FD4BA7E673EB}" sibTransId="{6CC382D3-43DA-4877-8EFD-9045595F4760}"/>
    <dgm:cxn modelId="{83E05DD7-18BA-464F-BAFC-E17FFE02F6F1}" type="presOf" srcId="{68EC926C-421E-4CAF-A362-2079EEBFB3A2}" destId="{6B775DF9-5DCD-43FA-9B62-853CC1A864D5}" srcOrd="0" destOrd="0" presId="urn:microsoft.com/office/officeart/2005/8/layout/hierarchy2"/>
    <dgm:cxn modelId="{415752DC-E3E6-4BFF-98F1-44684CECCC7E}" srcId="{34A6649E-F5A2-49C7-8387-C4E9877887B6}" destId="{60D4A9A0-61BD-45FC-BFB2-70585EBCD8AD}" srcOrd="0" destOrd="0" parTransId="{732732D7-4D63-4F6B-9C0C-5F4A5A9F4C3A}" sibTransId="{B94FD77B-BFE0-49D9-B55A-2B586B1B7545}"/>
    <dgm:cxn modelId="{CBB48220-ADE8-4251-A54B-6D4796EDB773}" type="presOf" srcId="{B494A99B-8F09-4A63-9266-DB9B64477DA1}" destId="{828D23B7-18FA-4F34-8EE3-660703347B0D}" srcOrd="0" destOrd="0" presId="urn:microsoft.com/office/officeart/2005/8/layout/hierarchy2"/>
    <dgm:cxn modelId="{32B9CFAE-FE73-4AE1-A662-5B8B0671F0EC}" type="presOf" srcId="{BA0D90C4-BACA-495C-AD97-06988C9C7321}" destId="{9E6DAB9F-0123-4DD0-AB6B-F4132A998EAB}" srcOrd="0" destOrd="0" presId="urn:microsoft.com/office/officeart/2005/8/layout/hierarchy2"/>
    <dgm:cxn modelId="{22706AFA-4971-45C3-9578-5A10D6F2EEB8}" srcId="{34A6649E-F5A2-49C7-8387-C4E9877887B6}" destId="{FD748688-ADA6-4083-908F-EEE6A629D95A}" srcOrd="2" destOrd="0" parTransId="{9B638EAC-6E4A-4A2A-93A3-A9AF2373F8CE}" sibTransId="{B667DD71-5182-4F59-B55D-3579A2A084D1}"/>
    <dgm:cxn modelId="{3D8112A2-6EFF-4161-A3A6-EBC9C2A6CB31}" type="presOf" srcId="{05DB923B-C5DC-4249-B50C-E85B1ACA8514}" destId="{5D9013C7-F8A3-4BBF-A7D4-9B7AE6549D64}" srcOrd="0" destOrd="0" presId="urn:microsoft.com/office/officeart/2005/8/layout/hierarchy2"/>
    <dgm:cxn modelId="{C4496548-E7BF-47BF-83D5-8C9539DFC896}" type="presOf" srcId="{FBAE3E1D-23F7-4785-8CD0-BB61923CA7B2}" destId="{F4CBCE6B-A8C1-4A29-B808-0F2D4A5D9D29}" srcOrd="0" destOrd="0" presId="urn:microsoft.com/office/officeart/2005/8/layout/hierarchy2"/>
    <dgm:cxn modelId="{30857510-8592-4DB4-B076-5EE9BC576B09}" srcId="{65B6D8D8-6FD8-4D50-8A7A-48376B29D70F}" destId="{D4545B7E-DBC0-4E79-A476-1048F40209CF}" srcOrd="0" destOrd="0" parTransId="{C9B2887D-CCF3-4DB9-80A9-05F58C281B37}" sibTransId="{AEBDCC75-C19A-4A02-B158-56E22021D29C}"/>
    <dgm:cxn modelId="{384C894F-3B31-4F44-9548-9F9E6C16C102}" type="presOf" srcId="{34A6649E-F5A2-49C7-8387-C4E9877887B6}" destId="{54D32856-8370-4D47-B393-BA9F84C6D73B}" srcOrd="0" destOrd="0" presId="urn:microsoft.com/office/officeart/2005/8/layout/hierarchy2"/>
    <dgm:cxn modelId="{BCCE6459-9225-4C4E-9B28-E1AF589278BB}" type="presOf" srcId="{C9B2887D-CCF3-4DB9-80A9-05F58C281B37}" destId="{3CEC8FAB-2593-4C92-B225-930A542F2B12}" srcOrd="1" destOrd="0" presId="urn:microsoft.com/office/officeart/2005/8/layout/hierarchy2"/>
    <dgm:cxn modelId="{D20DB842-B2DB-47EF-9920-536FA9E5DA43}" type="presOf" srcId="{732732D7-4D63-4F6B-9C0C-5F4A5A9F4C3A}" destId="{AF99CE05-BC12-4F81-B7EE-CA951ED28F1E}" srcOrd="1" destOrd="0" presId="urn:microsoft.com/office/officeart/2005/8/layout/hierarchy2"/>
    <dgm:cxn modelId="{13D91B47-E23E-48AB-9DF5-DC89F92CFE21}" type="presOf" srcId="{C9B2887D-CCF3-4DB9-80A9-05F58C281B37}" destId="{E1BEC882-7E59-4A2F-8122-DF7A58E8FF22}" srcOrd="0" destOrd="0" presId="urn:microsoft.com/office/officeart/2005/8/layout/hierarchy2"/>
    <dgm:cxn modelId="{64B39C7F-98B8-42C7-AC10-6AE46A43D32C}" srcId="{D4545B7E-DBC0-4E79-A476-1048F40209CF}" destId="{E4D4D84C-E952-4994-B744-8ADD28E51E70}" srcOrd="1" destOrd="0" parTransId="{98CEBC06-2408-4C80-BE9C-AEB120070E8A}" sibTransId="{7B085B4F-BD42-4167-8268-94513259615C}"/>
    <dgm:cxn modelId="{92D66EF8-CB13-4462-A4EE-51F33446BA0C}" type="presOf" srcId="{98CEBC06-2408-4C80-BE9C-AEB120070E8A}" destId="{76DA7A93-8FE1-42D2-9CC4-30660FCD78DE}" srcOrd="1" destOrd="0" presId="urn:microsoft.com/office/officeart/2005/8/layout/hierarchy2"/>
    <dgm:cxn modelId="{991BE75B-609D-4208-98DD-21CA53CE24C6}" type="presOf" srcId="{0F9F861D-33F9-474A-90D2-F01EF0B13426}" destId="{7092BEFA-C6C1-41AB-A9CB-ED0EA46B18FC}" srcOrd="0" destOrd="0" presId="urn:microsoft.com/office/officeart/2005/8/layout/hierarchy2"/>
    <dgm:cxn modelId="{8FA21C06-D7C0-48E0-815C-A02ED06AD648}" type="presOf" srcId="{65B6D8D8-6FD8-4D50-8A7A-48376B29D70F}" destId="{11D391A6-E824-4621-B87C-962DA68B17D4}" srcOrd="0" destOrd="0" presId="urn:microsoft.com/office/officeart/2005/8/layout/hierarchy2"/>
    <dgm:cxn modelId="{F58A5B74-4F90-4DA6-B92A-7A871F23F334}" type="presOf" srcId="{DF7FC90F-0427-4C74-9521-FD4BA7E673EB}" destId="{AF926849-6CC9-41EF-906D-E7D08B478C80}" srcOrd="0" destOrd="0" presId="urn:microsoft.com/office/officeart/2005/8/layout/hierarchy2"/>
    <dgm:cxn modelId="{93C5284E-C15E-4EBC-B7DD-08DA53F5BCBF}" type="presOf" srcId="{E580EAE1-1198-434F-94E5-4EF2ACBD4C20}" destId="{45BC4F68-BE0B-4A5A-8FD2-026C881E304B}" srcOrd="1" destOrd="0" presId="urn:microsoft.com/office/officeart/2005/8/layout/hierarchy2"/>
    <dgm:cxn modelId="{4A6E657B-74ED-4090-A144-206A51D36C9C}" type="presOf" srcId="{98CEBC06-2408-4C80-BE9C-AEB120070E8A}" destId="{9E6A4E17-3949-4E00-92E9-61B1DF88F4B3}" srcOrd="0" destOrd="0" presId="urn:microsoft.com/office/officeart/2005/8/layout/hierarchy2"/>
    <dgm:cxn modelId="{DCBCCBE9-3F12-453C-8DEC-ECF36485D7D0}" type="presOf" srcId="{855DFC7C-64EC-4655-8614-1DBFAB33604E}" destId="{933D64A4-9E27-4152-853D-0CF8682FBA5A}" srcOrd="0" destOrd="0" presId="urn:microsoft.com/office/officeart/2005/8/layout/hierarchy2"/>
    <dgm:cxn modelId="{EE2E79D5-3BA8-410E-8476-60189CFBB00B}" type="presOf" srcId="{E3D5C98D-E673-4933-90DD-60A68CC96A63}" destId="{8BA431B3-9CB0-495B-B0B3-1E47561EAC7D}" srcOrd="0" destOrd="0" presId="urn:microsoft.com/office/officeart/2005/8/layout/hierarchy2"/>
    <dgm:cxn modelId="{5687B68C-A2FF-41FF-B73F-D3691062080C}" type="presOf" srcId="{9B638EAC-6E4A-4A2A-93A3-A9AF2373F8CE}" destId="{37638753-0C51-45BB-8C90-EFD549C6E631}" srcOrd="1" destOrd="0" presId="urn:microsoft.com/office/officeart/2005/8/layout/hierarchy2"/>
    <dgm:cxn modelId="{AC7E2AFA-83F7-4BE8-BDCA-510573E38714}" type="presOf" srcId="{FD748688-ADA6-4083-908F-EEE6A629D95A}" destId="{3DDBD38B-9775-47BF-89C8-1EDED7F3D327}" srcOrd="0" destOrd="0" presId="urn:microsoft.com/office/officeart/2005/8/layout/hierarchy2"/>
    <dgm:cxn modelId="{5DBC4007-4A9C-4314-B4DC-192005E5C64A}" type="presOf" srcId="{B494A99B-8F09-4A63-9266-DB9B64477DA1}" destId="{F22478DC-1966-47C0-BB44-02624CCB2BA1}" srcOrd="1" destOrd="0" presId="urn:microsoft.com/office/officeart/2005/8/layout/hierarchy2"/>
    <dgm:cxn modelId="{F0FE29A9-6E9B-4B39-88FE-05CED637EF6D}" srcId="{65B6D8D8-6FD8-4D50-8A7A-48376B29D70F}" destId="{34A6649E-F5A2-49C7-8387-C4E9877887B6}" srcOrd="2" destOrd="0" parTransId="{B494A99B-8F09-4A63-9266-DB9B64477DA1}" sibTransId="{490F3330-9BBF-43B9-94CC-1B36EFCEAEAE}"/>
    <dgm:cxn modelId="{F29B1BFD-39E8-43C9-9C99-98410493B6C2}" srcId="{E3D5C98D-E673-4933-90DD-60A68CC96A63}" destId="{65B6D8D8-6FD8-4D50-8A7A-48376B29D70F}" srcOrd="0" destOrd="0" parTransId="{A7C1A30C-01C4-49E3-8D62-81135CA12779}" sibTransId="{65285588-E456-49C0-A961-F9EF0A428850}"/>
    <dgm:cxn modelId="{1EEB24E8-273B-4FAA-A157-C3F3FDD2E02D}" type="presOf" srcId="{DF7FC90F-0427-4C74-9521-FD4BA7E673EB}" destId="{789380F5-FF10-4B1A-A678-D5AAFF777CAF}" srcOrd="1" destOrd="0" presId="urn:microsoft.com/office/officeart/2005/8/layout/hierarchy2"/>
    <dgm:cxn modelId="{880004FF-AC64-4F92-B671-FF5335ADD884}" type="presOf" srcId="{E580EAE1-1198-434F-94E5-4EF2ACBD4C20}" destId="{EEB7805E-24D6-466A-8D70-C130167AFAE7}" srcOrd="0" destOrd="0" presId="urn:microsoft.com/office/officeart/2005/8/layout/hierarchy2"/>
    <dgm:cxn modelId="{9EC7FC20-2CDA-4A75-BEA0-D6726B7DC47F}" srcId="{65B6D8D8-6FD8-4D50-8A7A-48376B29D70F}" destId="{0F9F861D-33F9-474A-90D2-F01EF0B13426}" srcOrd="1" destOrd="0" parTransId="{855DFC7C-64EC-4655-8614-1DBFAB33604E}" sibTransId="{3CA6FC78-2EA3-40DA-BE08-EF5C865E053A}"/>
    <dgm:cxn modelId="{AD96175D-35FF-4AED-9245-0287E6A7D80E}" type="presOf" srcId="{60D4A9A0-61BD-45FC-BFB2-70585EBCD8AD}" destId="{735C38E7-22AB-42DE-A2BA-F28F40FE855A}" srcOrd="0" destOrd="0" presId="urn:microsoft.com/office/officeart/2005/8/layout/hierarchy2"/>
    <dgm:cxn modelId="{AF12029C-91B4-40A2-BB61-1A510129D0EC}" type="presOf" srcId="{855DFC7C-64EC-4655-8614-1DBFAB33604E}" destId="{0C6AE36B-1478-406A-86CA-7010C09BEAFC}" srcOrd="1" destOrd="0" presId="urn:microsoft.com/office/officeart/2005/8/layout/hierarchy2"/>
    <dgm:cxn modelId="{10E42F7A-D43A-4CB3-9341-8C2B825A2523}" type="presOf" srcId="{E4D4D84C-E952-4994-B744-8ADD28E51E70}" destId="{7CD83680-2E3C-4A1C-BF56-AEFF3922748B}" srcOrd="0" destOrd="0" presId="urn:microsoft.com/office/officeart/2005/8/layout/hierarchy2"/>
    <dgm:cxn modelId="{6B6BA583-3F06-4D1B-9EA9-1C13611796EB}" type="presOf" srcId="{732732D7-4D63-4F6B-9C0C-5F4A5A9F4C3A}" destId="{1ABEB921-2933-4EAE-9CF4-42E092799DB8}" srcOrd="0" destOrd="0" presId="urn:microsoft.com/office/officeart/2005/8/layout/hierarchy2"/>
    <dgm:cxn modelId="{5EAAA9FE-098A-4068-9AF9-B7B1CE580464}" type="presParOf" srcId="{8BA431B3-9CB0-495B-B0B3-1E47561EAC7D}" destId="{68DA0827-4D1C-4C53-91F4-0960AE88324B}" srcOrd="0" destOrd="0" presId="urn:microsoft.com/office/officeart/2005/8/layout/hierarchy2"/>
    <dgm:cxn modelId="{37436D92-7837-4FC9-AA34-42524EEFF8D0}" type="presParOf" srcId="{68DA0827-4D1C-4C53-91F4-0960AE88324B}" destId="{11D391A6-E824-4621-B87C-962DA68B17D4}" srcOrd="0" destOrd="0" presId="urn:microsoft.com/office/officeart/2005/8/layout/hierarchy2"/>
    <dgm:cxn modelId="{C6406D13-9055-498C-9051-9229497027EF}" type="presParOf" srcId="{68DA0827-4D1C-4C53-91F4-0960AE88324B}" destId="{1CAC0D1F-E394-4349-9A18-6D6C32E0027D}" srcOrd="1" destOrd="0" presId="urn:microsoft.com/office/officeart/2005/8/layout/hierarchy2"/>
    <dgm:cxn modelId="{1A49D50A-600E-4CE5-BF53-A16EE719254B}" type="presParOf" srcId="{1CAC0D1F-E394-4349-9A18-6D6C32E0027D}" destId="{E1BEC882-7E59-4A2F-8122-DF7A58E8FF22}" srcOrd="0" destOrd="0" presId="urn:microsoft.com/office/officeart/2005/8/layout/hierarchy2"/>
    <dgm:cxn modelId="{85FED9F3-2819-49C3-A15B-52625F798AA2}" type="presParOf" srcId="{E1BEC882-7E59-4A2F-8122-DF7A58E8FF22}" destId="{3CEC8FAB-2593-4C92-B225-930A542F2B12}" srcOrd="0" destOrd="0" presId="urn:microsoft.com/office/officeart/2005/8/layout/hierarchy2"/>
    <dgm:cxn modelId="{616A1AB1-FD3D-48CC-AB2F-DD81081C77E3}" type="presParOf" srcId="{1CAC0D1F-E394-4349-9A18-6D6C32E0027D}" destId="{B4E3FBFD-12B3-4B22-981D-F8C9A95153D7}" srcOrd="1" destOrd="0" presId="urn:microsoft.com/office/officeart/2005/8/layout/hierarchy2"/>
    <dgm:cxn modelId="{64218395-25AC-427F-A194-F09893B11414}" type="presParOf" srcId="{B4E3FBFD-12B3-4B22-981D-F8C9A95153D7}" destId="{F93BFB8A-23A4-4F80-A045-F512C5C4AAA8}" srcOrd="0" destOrd="0" presId="urn:microsoft.com/office/officeart/2005/8/layout/hierarchy2"/>
    <dgm:cxn modelId="{1F6D6F9D-FE1C-4253-87B0-47DE3DD5C88F}" type="presParOf" srcId="{B4E3FBFD-12B3-4B22-981D-F8C9A95153D7}" destId="{1017B025-5625-4F8F-98E7-1F2369F04244}" srcOrd="1" destOrd="0" presId="urn:microsoft.com/office/officeart/2005/8/layout/hierarchy2"/>
    <dgm:cxn modelId="{467CBF16-EF14-4670-A21D-87D8B69F246B}" type="presParOf" srcId="{1017B025-5625-4F8F-98E7-1F2369F04244}" destId="{5D9013C7-F8A3-4BBF-A7D4-9B7AE6549D64}" srcOrd="0" destOrd="0" presId="urn:microsoft.com/office/officeart/2005/8/layout/hierarchy2"/>
    <dgm:cxn modelId="{C21D4E84-9C52-46C9-85B3-9A4997BBB7C5}" type="presParOf" srcId="{5D9013C7-F8A3-4BBF-A7D4-9B7AE6549D64}" destId="{55E1EA54-AE8C-44FB-B322-345E3A2DF52A}" srcOrd="0" destOrd="0" presId="urn:microsoft.com/office/officeart/2005/8/layout/hierarchy2"/>
    <dgm:cxn modelId="{944DA1CD-D87D-41B9-855C-831843B931CE}" type="presParOf" srcId="{1017B025-5625-4F8F-98E7-1F2369F04244}" destId="{F1D1474C-5851-4848-915D-07F178CBF2BA}" srcOrd="1" destOrd="0" presId="urn:microsoft.com/office/officeart/2005/8/layout/hierarchy2"/>
    <dgm:cxn modelId="{EB4BFA0C-FFC5-48A2-9F0F-5FDAFE98EABB}" type="presParOf" srcId="{F1D1474C-5851-4848-915D-07F178CBF2BA}" destId="{9E6DAB9F-0123-4DD0-AB6B-F4132A998EAB}" srcOrd="0" destOrd="0" presId="urn:microsoft.com/office/officeart/2005/8/layout/hierarchy2"/>
    <dgm:cxn modelId="{82DA6364-E045-451C-A48E-96632568EC5F}" type="presParOf" srcId="{F1D1474C-5851-4848-915D-07F178CBF2BA}" destId="{DC9CB27E-D126-4550-AEF8-E65436AD4AAC}" srcOrd="1" destOrd="0" presId="urn:microsoft.com/office/officeart/2005/8/layout/hierarchy2"/>
    <dgm:cxn modelId="{2A378DFD-BC65-44A0-B6B6-2E1ED6C367BA}" type="presParOf" srcId="{1017B025-5625-4F8F-98E7-1F2369F04244}" destId="{9E6A4E17-3949-4E00-92E9-61B1DF88F4B3}" srcOrd="2" destOrd="0" presId="urn:microsoft.com/office/officeart/2005/8/layout/hierarchy2"/>
    <dgm:cxn modelId="{F03AAA32-1EC4-4B04-BA88-7649D975CC3F}" type="presParOf" srcId="{9E6A4E17-3949-4E00-92E9-61B1DF88F4B3}" destId="{76DA7A93-8FE1-42D2-9CC4-30660FCD78DE}" srcOrd="0" destOrd="0" presId="urn:microsoft.com/office/officeart/2005/8/layout/hierarchy2"/>
    <dgm:cxn modelId="{BE33F50E-A720-4BCE-A278-6E88408FA760}" type="presParOf" srcId="{1017B025-5625-4F8F-98E7-1F2369F04244}" destId="{C8A57531-0352-4DFD-A07B-5755FE9D3523}" srcOrd="3" destOrd="0" presId="urn:microsoft.com/office/officeart/2005/8/layout/hierarchy2"/>
    <dgm:cxn modelId="{F4900CBC-D1A6-412A-B386-950E7D3486AF}" type="presParOf" srcId="{C8A57531-0352-4DFD-A07B-5755FE9D3523}" destId="{7CD83680-2E3C-4A1C-BF56-AEFF3922748B}" srcOrd="0" destOrd="0" presId="urn:microsoft.com/office/officeart/2005/8/layout/hierarchy2"/>
    <dgm:cxn modelId="{0D7A2652-7260-4C13-9643-AED685DA0716}" type="presParOf" srcId="{C8A57531-0352-4DFD-A07B-5755FE9D3523}" destId="{1FF04684-6F9D-4FC1-83E9-F6FE7B3C44AA}" srcOrd="1" destOrd="0" presId="urn:microsoft.com/office/officeart/2005/8/layout/hierarchy2"/>
    <dgm:cxn modelId="{A0E74802-97A4-45AB-9B14-06B32F1878EA}" type="presParOf" srcId="{1CAC0D1F-E394-4349-9A18-6D6C32E0027D}" destId="{933D64A4-9E27-4152-853D-0CF8682FBA5A}" srcOrd="2" destOrd="0" presId="urn:microsoft.com/office/officeart/2005/8/layout/hierarchy2"/>
    <dgm:cxn modelId="{7A152A6F-3256-40CE-9ABD-692083415FF2}" type="presParOf" srcId="{933D64A4-9E27-4152-853D-0CF8682FBA5A}" destId="{0C6AE36B-1478-406A-86CA-7010C09BEAFC}" srcOrd="0" destOrd="0" presId="urn:microsoft.com/office/officeart/2005/8/layout/hierarchy2"/>
    <dgm:cxn modelId="{81F12D10-D17A-428B-A602-D045E12DA2D8}" type="presParOf" srcId="{1CAC0D1F-E394-4349-9A18-6D6C32E0027D}" destId="{17CE0804-B1A1-4980-8972-2D771EE0CB62}" srcOrd="3" destOrd="0" presId="urn:microsoft.com/office/officeart/2005/8/layout/hierarchy2"/>
    <dgm:cxn modelId="{C98CC9EE-BFC9-4179-AF6D-CDE74E6416A4}" type="presParOf" srcId="{17CE0804-B1A1-4980-8972-2D771EE0CB62}" destId="{7092BEFA-C6C1-41AB-A9CB-ED0EA46B18FC}" srcOrd="0" destOrd="0" presId="urn:microsoft.com/office/officeart/2005/8/layout/hierarchy2"/>
    <dgm:cxn modelId="{F9FA289F-D397-4623-8216-35E42FAFF729}" type="presParOf" srcId="{17CE0804-B1A1-4980-8972-2D771EE0CB62}" destId="{91588C25-A75E-4C6C-B8C8-F9F88E7EF32D}" srcOrd="1" destOrd="0" presId="urn:microsoft.com/office/officeart/2005/8/layout/hierarchy2"/>
    <dgm:cxn modelId="{E4093957-078D-4365-9013-803AF18D224F}" type="presParOf" srcId="{1CAC0D1F-E394-4349-9A18-6D6C32E0027D}" destId="{828D23B7-18FA-4F34-8EE3-660703347B0D}" srcOrd="4" destOrd="0" presId="urn:microsoft.com/office/officeart/2005/8/layout/hierarchy2"/>
    <dgm:cxn modelId="{EF81F3CA-FA79-4E48-A5A6-9219D0A2FAF9}" type="presParOf" srcId="{828D23B7-18FA-4F34-8EE3-660703347B0D}" destId="{F22478DC-1966-47C0-BB44-02624CCB2BA1}" srcOrd="0" destOrd="0" presId="urn:microsoft.com/office/officeart/2005/8/layout/hierarchy2"/>
    <dgm:cxn modelId="{B85DD154-018A-45D5-A7ED-99C266A13669}" type="presParOf" srcId="{1CAC0D1F-E394-4349-9A18-6D6C32E0027D}" destId="{2B7D0927-7B2C-4D53-94A1-4176CF1B43A8}" srcOrd="5" destOrd="0" presId="urn:microsoft.com/office/officeart/2005/8/layout/hierarchy2"/>
    <dgm:cxn modelId="{271C96B2-6884-410F-BE6A-9515D5522127}" type="presParOf" srcId="{2B7D0927-7B2C-4D53-94A1-4176CF1B43A8}" destId="{54D32856-8370-4D47-B393-BA9F84C6D73B}" srcOrd="0" destOrd="0" presId="urn:microsoft.com/office/officeart/2005/8/layout/hierarchy2"/>
    <dgm:cxn modelId="{0CAAD8C1-7DE1-4988-AEA8-FCB292489E85}" type="presParOf" srcId="{2B7D0927-7B2C-4D53-94A1-4176CF1B43A8}" destId="{1C821E96-5A94-48CE-A61A-2754EA185E63}" srcOrd="1" destOrd="0" presId="urn:microsoft.com/office/officeart/2005/8/layout/hierarchy2"/>
    <dgm:cxn modelId="{314DB101-EAA7-4CF6-BB75-A45EB37B29CC}" type="presParOf" srcId="{1C821E96-5A94-48CE-A61A-2754EA185E63}" destId="{1ABEB921-2933-4EAE-9CF4-42E092799DB8}" srcOrd="0" destOrd="0" presId="urn:microsoft.com/office/officeart/2005/8/layout/hierarchy2"/>
    <dgm:cxn modelId="{8EF8A428-BE65-4008-A71E-6EA74B97F5A2}" type="presParOf" srcId="{1ABEB921-2933-4EAE-9CF4-42E092799DB8}" destId="{AF99CE05-BC12-4F81-B7EE-CA951ED28F1E}" srcOrd="0" destOrd="0" presId="urn:microsoft.com/office/officeart/2005/8/layout/hierarchy2"/>
    <dgm:cxn modelId="{F06B7CC5-F327-4D93-86F4-2B2E67188960}" type="presParOf" srcId="{1C821E96-5A94-48CE-A61A-2754EA185E63}" destId="{51B4FDAA-0345-4113-BD50-2B0580AC0228}" srcOrd="1" destOrd="0" presId="urn:microsoft.com/office/officeart/2005/8/layout/hierarchy2"/>
    <dgm:cxn modelId="{43DF9649-8A1B-44AE-9BCA-FC521512E1FE}" type="presParOf" srcId="{51B4FDAA-0345-4113-BD50-2B0580AC0228}" destId="{735C38E7-22AB-42DE-A2BA-F28F40FE855A}" srcOrd="0" destOrd="0" presId="urn:microsoft.com/office/officeart/2005/8/layout/hierarchy2"/>
    <dgm:cxn modelId="{B4696D6A-C800-46FC-B470-2FD8046D565D}" type="presParOf" srcId="{51B4FDAA-0345-4113-BD50-2B0580AC0228}" destId="{4E96311F-5377-4EA1-BB2E-50750A6FD5EB}" srcOrd="1" destOrd="0" presId="urn:microsoft.com/office/officeart/2005/8/layout/hierarchy2"/>
    <dgm:cxn modelId="{C5F59E0D-8F7E-433A-B406-F24E8EF4C6B9}" type="presParOf" srcId="{1C821E96-5A94-48CE-A61A-2754EA185E63}" destId="{EEB7805E-24D6-466A-8D70-C130167AFAE7}" srcOrd="2" destOrd="0" presId="urn:microsoft.com/office/officeart/2005/8/layout/hierarchy2"/>
    <dgm:cxn modelId="{83240DF1-E927-422D-B006-5017AA2C2C57}" type="presParOf" srcId="{EEB7805E-24D6-466A-8D70-C130167AFAE7}" destId="{45BC4F68-BE0B-4A5A-8FD2-026C881E304B}" srcOrd="0" destOrd="0" presId="urn:microsoft.com/office/officeart/2005/8/layout/hierarchy2"/>
    <dgm:cxn modelId="{4DFA4241-F35D-449E-9DEB-9BDB1CD58531}" type="presParOf" srcId="{1C821E96-5A94-48CE-A61A-2754EA185E63}" destId="{915638E6-E131-450A-BAE8-C76AAECCF242}" srcOrd="3" destOrd="0" presId="urn:microsoft.com/office/officeart/2005/8/layout/hierarchy2"/>
    <dgm:cxn modelId="{73529A5D-853B-450B-9182-AB7027B634C5}" type="presParOf" srcId="{915638E6-E131-450A-BAE8-C76AAECCF242}" destId="{6B775DF9-5DCD-43FA-9B62-853CC1A864D5}" srcOrd="0" destOrd="0" presId="urn:microsoft.com/office/officeart/2005/8/layout/hierarchy2"/>
    <dgm:cxn modelId="{CED2B5ED-5E2A-48AE-AA40-8C93CFEB6262}" type="presParOf" srcId="{915638E6-E131-450A-BAE8-C76AAECCF242}" destId="{C85BDBF2-DF87-44A6-9F36-2B89F88F9C3D}" srcOrd="1" destOrd="0" presId="urn:microsoft.com/office/officeart/2005/8/layout/hierarchy2"/>
    <dgm:cxn modelId="{15AF46CA-13FF-483B-83FA-69A8F854EF82}" type="presParOf" srcId="{1C821E96-5A94-48CE-A61A-2754EA185E63}" destId="{2D02305E-7772-4F06-9955-DFF1CDAB4C60}" srcOrd="4" destOrd="0" presId="urn:microsoft.com/office/officeart/2005/8/layout/hierarchy2"/>
    <dgm:cxn modelId="{64EC0A31-7556-41CD-B1A0-9F1198F57E24}" type="presParOf" srcId="{2D02305E-7772-4F06-9955-DFF1CDAB4C60}" destId="{37638753-0C51-45BB-8C90-EFD549C6E631}" srcOrd="0" destOrd="0" presId="urn:microsoft.com/office/officeart/2005/8/layout/hierarchy2"/>
    <dgm:cxn modelId="{2F5F781F-55DE-4A32-9281-5AA05E6BB3B6}" type="presParOf" srcId="{1C821E96-5A94-48CE-A61A-2754EA185E63}" destId="{41D0FF15-0CCB-4CCC-8629-3349D5BA05E9}" srcOrd="5" destOrd="0" presId="urn:microsoft.com/office/officeart/2005/8/layout/hierarchy2"/>
    <dgm:cxn modelId="{17EB3C82-B608-4024-93F4-5CE5FCA064A5}" type="presParOf" srcId="{41D0FF15-0CCB-4CCC-8629-3349D5BA05E9}" destId="{3DDBD38B-9775-47BF-89C8-1EDED7F3D327}" srcOrd="0" destOrd="0" presId="urn:microsoft.com/office/officeart/2005/8/layout/hierarchy2"/>
    <dgm:cxn modelId="{05139656-2053-4309-96B2-D3091DD0EA6B}" type="presParOf" srcId="{41D0FF15-0CCB-4CCC-8629-3349D5BA05E9}" destId="{C69ACB2A-E63E-4396-A206-B56CA2F3C52A}" srcOrd="1" destOrd="0" presId="urn:microsoft.com/office/officeart/2005/8/layout/hierarchy2"/>
    <dgm:cxn modelId="{35029446-4CAC-47A1-86D6-BB530B4EE40C}" type="presParOf" srcId="{1C821E96-5A94-48CE-A61A-2754EA185E63}" destId="{AF926849-6CC9-41EF-906D-E7D08B478C80}" srcOrd="6" destOrd="0" presId="urn:microsoft.com/office/officeart/2005/8/layout/hierarchy2"/>
    <dgm:cxn modelId="{B18DB96E-8412-443C-9474-4B94DA986A61}" type="presParOf" srcId="{AF926849-6CC9-41EF-906D-E7D08B478C80}" destId="{789380F5-FF10-4B1A-A678-D5AAFF777CAF}" srcOrd="0" destOrd="0" presId="urn:microsoft.com/office/officeart/2005/8/layout/hierarchy2"/>
    <dgm:cxn modelId="{D42D3177-5E32-491F-A139-302D9396D43C}" type="presParOf" srcId="{1C821E96-5A94-48CE-A61A-2754EA185E63}" destId="{DD816074-E76D-444D-971F-01ABAAE07BCE}" srcOrd="7" destOrd="0" presId="urn:microsoft.com/office/officeart/2005/8/layout/hierarchy2"/>
    <dgm:cxn modelId="{2FB47079-AC1D-4FCA-B323-B6B5B004B1A9}" type="presParOf" srcId="{DD816074-E76D-444D-971F-01ABAAE07BCE}" destId="{F4CBCE6B-A8C1-4A29-B808-0F2D4A5D9D29}" srcOrd="0" destOrd="0" presId="urn:microsoft.com/office/officeart/2005/8/layout/hierarchy2"/>
    <dgm:cxn modelId="{FF9C5F00-3B42-481F-BC16-E198B63C2301}" type="presParOf" srcId="{DD816074-E76D-444D-971F-01ABAAE07BCE}" destId="{7CF65008-CA37-4BE7-936C-458CD372E48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3D5C98D-E673-4933-90DD-60A68CC96A63}" type="doc">
      <dgm:prSet loTypeId="urn:microsoft.com/office/officeart/2005/8/layout/hierarchy2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fi-FI"/>
        </a:p>
      </dgm:t>
    </dgm:pt>
    <dgm:pt modelId="{65B6D8D8-6FD8-4D50-8A7A-48376B29D70F}">
      <dgm:prSet phldrT="[Text]" custT="1"/>
      <dgm:spPr/>
      <dgm:t>
        <a:bodyPr/>
        <a:lstStyle/>
        <a:p>
          <a:r>
            <a:rPr lang="fi-FI" sz="1600" dirty="0" err="1"/>
            <a:t>End</a:t>
          </a:r>
          <a:r>
            <a:rPr lang="fi-FI" sz="1600" dirty="0"/>
            <a:t> of </a:t>
          </a:r>
          <a:r>
            <a:rPr lang="fi-FI" sz="1600" dirty="0" err="1"/>
            <a:t>the</a:t>
          </a:r>
          <a:r>
            <a:rPr lang="fi-FI" sz="1600" dirty="0"/>
            <a:t> 9th </a:t>
          </a:r>
          <a:r>
            <a:rPr lang="fi-FI" sz="1600" dirty="0" err="1"/>
            <a:t>grade</a:t>
          </a:r>
          <a:endParaRPr lang="fi-FI" sz="1600" dirty="0"/>
        </a:p>
      </dgm:t>
    </dgm:pt>
    <dgm:pt modelId="{A7C1A30C-01C4-49E3-8D62-81135CA12779}" type="parTrans" cxnId="{F29B1BFD-39E8-43C9-9C99-98410493B6C2}">
      <dgm:prSet/>
      <dgm:spPr/>
      <dgm:t>
        <a:bodyPr/>
        <a:lstStyle/>
        <a:p>
          <a:endParaRPr lang="fi-FI"/>
        </a:p>
      </dgm:t>
    </dgm:pt>
    <dgm:pt modelId="{65285588-E456-49C0-A961-F9EF0A428850}" type="sibTrans" cxnId="{F29B1BFD-39E8-43C9-9C99-98410493B6C2}">
      <dgm:prSet/>
      <dgm:spPr/>
      <dgm:t>
        <a:bodyPr/>
        <a:lstStyle/>
        <a:p>
          <a:endParaRPr lang="fi-FI"/>
        </a:p>
      </dgm:t>
    </dgm:pt>
    <dgm:pt modelId="{D4545B7E-DBC0-4E79-A476-1048F40209CF}">
      <dgm:prSet phldrT="[Text]" custT="1"/>
      <dgm:spPr/>
      <dgm:t>
        <a:bodyPr/>
        <a:lstStyle/>
        <a:p>
          <a:r>
            <a:rPr lang="fi-FI" sz="1600" dirty="0" err="1">
              <a:solidFill>
                <a:schemeClr val="tx1"/>
              </a:solidFill>
            </a:rPr>
            <a:t>Secondary</a:t>
          </a:r>
          <a:r>
            <a:rPr lang="fi-FI" sz="1600" dirty="0">
              <a:solidFill>
                <a:schemeClr val="tx1"/>
              </a:solidFill>
            </a:rPr>
            <a:t> </a:t>
          </a:r>
          <a:r>
            <a:rPr lang="fi-FI" sz="1600" dirty="0" err="1">
              <a:solidFill>
                <a:schemeClr val="tx1"/>
              </a:solidFill>
            </a:rPr>
            <a:t>studies</a:t>
          </a:r>
          <a:r>
            <a:rPr lang="fi-FI" sz="1600" dirty="0">
              <a:solidFill>
                <a:schemeClr val="tx1"/>
              </a:solidFill>
            </a:rPr>
            <a:t> (gymnasium) in </a:t>
          </a:r>
          <a:r>
            <a:rPr lang="fi-FI" sz="1600" dirty="0" err="1">
              <a:solidFill>
                <a:schemeClr val="tx1"/>
              </a:solidFill>
            </a:rPr>
            <a:t>the</a:t>
          </a:r>
          <a:r>
            <a:rPr lang="fi-FI" sz="1600" dirty="0">
              <a:solidFill>
                <a:schemeClr val="tx1"/>
              </a:solidFill>
            </a:rPr>
            <a:t> </a:t>
          </a:r>
          <a:r>
            <a:rPr lang="fi-FI" sz="1600" dirty="0" err="1">
              <a:solidFill>
                <a:schemeClr val="tx1"/>
              </a:solidFill>
            </a:rPr>
            <a:t>rural</a:t>
          </a:r>
          <a:r>
            <a:rPr lang="fi-FI" sz="1600" dirty="0">
              <a:solidFill>
                <a:schemeClr val="tx1"/>
              </a:solidFill>
            </a:rPr>
            <a:t> home </a:t>
          </a:r>
          <a:r>
            <a:rPr lang="fi-FI" sz="1600" dirty="0" err="1">
              <a:solidFill>
                <a:schemeClr val="tx1"/>
              </a:solidFill>
            </a:rPr>
            <a:t>town</a:t>
          </a:r>
          <a:r>
            <a:rPr lang="fi-FI" sz="1600" dirty="0">
              <a:solidFill>
                <a:schemeClr val="tx1"/>
              </a:solidFill>
            </a:rPr>
            <a:t> </a:t>
          </a:r>
        </a:p>
      </dgm:t>
    </dgm:pt>
    <dgm:pt modelId="{C9B2887D-CCF3-4DB9-80A9-05F58C281B37}" type="parTrans" cxnId="{30857510-8592-4DB4-B076-5EE9BC576B09}">
      <dgm:prSet/>
      <dgm:spPr/>
      <dgm:t>
        <a:bodyPr/>
        <a:lstStyle/>
        <a:p>
          <a:endParaRPr lang="fi-FI"/>
        </a:p>
      </dgm:t>
    </dgm:pt>
    <dgm:pt modelId="{AEBDCC75-C19A-4A02-B158-56E22021D29C}" type="sibTrans" cxnId="{30857510-8592-4DB4-B076-5EE9BC576B09}">
      <dgm:prSet/>
      <dgm:spPr/>
      <dgm:t>
        <a:bodyPr/>
        <a:lstStyle/>
        <a:p>
          <a:endParaRPr lang="fi-FI"/>
        </a:p>
      </dgm:t>
    </dgm:pt>
    <dgm:pt modelId="{E4D4D84C-E952-4994-B744-8ADD28E51E70}">
      <dgm:prSet phldrT="[Text]" custT="1"/>
      <dgm:spPr>
        <a:solidFill>
          <a:srgbClr val="CCCCFF"/>
        </a:solidFill>
      </dgm:spPr>
      <dgm:t>
        <a:bodyPr/>
        <a:lstStyle/>
        <a:p>
          <a:r>
            <a:rPr lang="fi-FI" sz="1600" dirty="0">
              <a:solidFill>
                <a:schemeClr val="tx1"/>
              </a:solidFill>
            </a:rPr>
            <a:t>’</a:t>
          </a:r>
          <a:r>
            <a:rPr lang="fi-FI" sz="1600" dirty="0" err="1">
              <a:solidFill>
                <a:schemeClr val="tx1"/>
              </a:solidFill>
            </a:rPr>
            <a:t>Year</a:t>
          </a:r>
          <a:r>
            <a:rPr lang="fi-FI" sz="1600" dirty="0">
              <a:solidFill>
                <a:schemeClr val="tx1"/>
              </a:solidFill>
            </a:rPr>
            <a:t> </a:t>
          </a:r>
          <a:r>
            <a:rPr lang="fi-FI" sz="1600" dirty="0" err="1">
              <a:solidFill>
                <a:schemeClr val="tx1"/>
              </a:solidFill>
            </a:rPr>
            <a:t>off</a:t>
          </a:r>
          <a:r>
            <a:rPr lang="fi-FI" sz="1600" dirty="0">
              <a:solidFill>
                <a:schemeClr val="tx1"/>
              </a:solidFill>
            </a:rPr>
            <a:t>’ , </a:t>
          </a:r>
          <a:r>
            <a:rPr lang="fi-FI" sz="1600" dirty="0" err="1">
              <a:solidFill>
                <a:schemeClr val="tx1"/>
              </a:solidFill>
            </a:rPr>
            <a:t>NEETs</a:t>
          </a:r>
          <a:r>
            <a:rPr lang="fi-FI" sz="1600" dirty="0">
              <a:solidFill>
                <a:schemeClr val="tx1"/>
              </a:solidFill>
            </a:rPr>
            <a:t> (</a:t>
          </a:r>
          <a:r>
            <a:rPr lang="fi-FI" sz="1600" dirty="0" err="1">
              <a:solidFill>
                <a:schemeClr val="tx1"/>
              </a:solidFill>
            </a:rPr>
            <a:t>e.g</a:t>
          </a:r>
          <a:r>
            <a:rPr lang="fi-FI" sz="1600" dirty="0">
              <a:solidFill>
                <a:schemeClr val="tx1"/>
              </a:solidFill>
            </a:rPr>
            <a:t>. </a:t>
          </a:r>
          <a:r>
            <a:rPr lang="fi-FI" sz="1600" dirty="0" err="1">
              <a:solidFill>
                <a:schemeClr val="tx1"/>
              </a:solidFill>
            </a:rPr>
            <a:t>medical</a:t>
          </a:r>
          <a:r>
            <a:rPr lang="fi-FI" sz="1600" dirty="0">
              <a:solidFill>
                <a:schemeClr val="tx1"/>
              </a:solidFill>
            </a:rPr>
            <a:t> </a:t>
          </a:r>
          <a:r>
            <a:rPr lang="fi-FI" sz="1600" dirty="0" err="1">
              <a:solidFill>
                <a:schemeClr val="tx1"/>
              </a:solidFill>
            </a:rPr>
            <a:t>leave</a:t>
          </a:r>
          <a:r>
            <a:rPr lang="fi-FI" sz="1600" dirty="0">
              <a:solidFill>
                <a:schemeClr val="tx1"/>
              </a:solidFill>
            </a:rPr>
            <a:t>, </a:t>
          </a:r>
          <a:r>
            <a:rPr lang="fi-FI" sz="1600" dirty="0" err="1">
              <a:solidFill>
                <a:schemeClr val="tx1"/>
              </a:solidFill>
            </a:rPr>
            <a:t>unemployment</a:t>
          </a:r>
          <a:r>
            <a:rPr lang="fi-FI" sz="1600" dirty="0">
              <a:solidFill>
                <a:schemeClr val="tx1"/>
              </a:solidFill>
            </a:rPr>
            <a:t>)</a:t>
          </a:r>
        </a:p>
      </dgm:t>
    </dgm:pt>
    <dgm:pt modelId="{98CEBC06-2408-4C80-BE9C-AEB120070E8A}" type="parTrans" cxnId="{64B39C7F-98B8-42C7-AC10-6AE46A43D32C}">
      <dgm:prSet/>
      <dgm:spPr/>
      <dgm:t>
        <a:bodyPr/>
        <a:lstStyle/>
        <a:p>
          <a:endParaRPr lang="fi-FI"/>
        </a:p>
      </dgm:t>
    </dgm:pt>
    <dgm:pt modelId="{7B085B4F-BD42-4167-8268-94513259615C}" type="sibTrans" cxnId="{64B39C7F-98B8-42C7-AC10-6AE46A43D32C}">
      <dgm:prSet/>
      <dgm:spPr/>
      <dgm:t>
        <a:bodyPr/>
        <a:lstStyle/>
        <a:p>
          <a:endParaRPr lang="fi-FI"/>
        </a:p>
      </dgm:t>
    </dgm:pt>
    <dgm:pt modelId="{34A6649E-F5A2-49C7-8387-C4E9877887B6}">
      <dgm:prSet phldrT="[Text]" custT="1"/>
      <dgm:spPr/>
      <dgm:t>
        <a:bodyPr/>
        <a:lstStyle/>
        <a:p>
          <a:r>
            <a:rPr lang="fi-FI" sz="1600" dirty="0" err="1">
              <a:solidFill>
                <a:schemeClr val="tx1"/>
              </a:solidFill>
            </a:rPr>
            <a:t>Secondary</a:t>
          </a:r>
          <a:r>
            <a:rPr lang="fi-FI" sz="1600" dirty="0">
              <a:solidFill>
                <a:schemeClr val="tx1"/>
              </a:solidFill>
            </a:rPr>
            <a:t> </a:t>
          </a:r>
          <a:r>
            <a:rPr lang="fi-FI" sz="1600" dirty="0" err="1">
              <a:solidFill>
                <a:schemeClr val="tx1"/>
              </a:solidFill>
            </a:rPr>
            <a:t>studies</a:t>
          </a:r>
          <a:r>
            <a:rPr lang="fi-FI" sz="1600" dirty="0">
              <a:solidFill>
                <a:schemeClr val="tx1"/>
              </a:solidFill>
            </a:rPr>
            <a:t> (</a:t>
          </a:r>
          <a:r>
            <a:rPr lang="fi-FI" sz="1600" dirty="0" err="1">
              <a:solidFill>
                <a:schemeClr val="tx1"/>
              </a:solidFill>
            </a:rPr>
            <a:t>vocational</a:t>
          </a:r>
          <a:r>
            <a:rPr lang="fi-FI" sz="1600" dirty="0">
              <a:solidFill>
                <a:schemeClr val="tx1"/>
              </a:solidFill>
            </a:rPr>
            <a:t> </a:t>
          </a:r>
          <a:r>
            <a:rPr lang="fi-FI" sz="1600" dirty="0" err="1">
              <a:solidFill>
                <a:schemeClr val="tx1"/>
              </a:solidFill>
            </a:rPr>
            <a:t>schools</a:t>
          </a:r>
          <a:r>
            <a:rPr lang="fi-FI" sz="1600" dirty="0">
              <a:solidFill>
                <a:schemeClr val="tx1"/>
              </a:solidFill>
            </a:rPr>
            <a:t>) in </a:t>
          </a:r>
          <a:r>
            <a:rPr lang="fi-FI" sz="1600" dirty="0" err="1">
              <a:solidFill>
                <a:schemeClr val="tx1"/>
              </a:solidFill>
            </a:rPr>
            <a:t>regional</a:t>
          </a:r>
          <a:r>
            <a:rPr lang="fi-FI" sz="1600" dirty="0">
              <a:solidFill>
                <a:schemeClr val="tx1"/>
              </a:solidFill>
            </a:rPr>
            <a:t> </a:t>
          </a:r>
          <a:r>
            <a:rPr lang="fi-FI" sz="1600" dirty="0" err="1">
              <a:solidFill>
                <a:schemeClr val="tx1"/>
              </a:solidFill>
            </a:rPr>
            <a:t>centers</a:t>
          </a:r>
          <a:r>
            <a:rPr lang="fi-FI" sz="1600" dirty="0">
              <a:solidFill>
                <a:schemeClr val="tx1"/>
              </a:solidFill>
            </a:rPr>
            <a:t> / </a:t>
          </a:r>
          <a:r>
            <a:rPr lang="fi-FI" sz="1600" dirty="0" err="1">
              <a:solidFill>
                <a:schemeClr val="tx1"/>
              </a:solidFill>
            </a:rPr>
            <a:t>other</a:t>
          </a:r>
          <a:r>
            <a:rPr lang="fi-FI" sz="1600" dirty="0">
              <a:solidFill>
                <a:schemeClr val="tx1"/>
              </a:solidFill>
            </a:rPr>
            <a:t> </a:t>
          </a:r>
          <a:r>
            <a:rPr lang="fi-FI" sz="1600" dirty="0" err="1">
              <a:solidFill>
                <a:schemeClr val="tx1"/>
              </a:solidFill>
            </a:rPr>
            <a:t>rural</a:t>
          </a:r>
          <a:r>
            <a:rPr lang="fi-FI" sz="1600" dirty="0">
              <a:solidFill>
                <a:schemeClr val="tx1"/>
              </a:solidFill>
            </a:rPr>
            <a:t> </a:t>
          </a:r>
          <a:r>
            <a:rPr lang="fi-FI" sz="1600" dirty="0" err="1">
              <a:solidFill>
                <a:schemeClr val="tx1"/>
              </a:solidFill>
            </a:rPr>
            <a:t>towns</a:t>
          </a:r>
          <a:endParaRPr lang="fi-FI" sz="1600" dirty="0">
            <a:solidFill>
              <a:schemeClr val="tx1"/>
            </a:solidFill>
          </a:endParaRPr>
        </a:p>
      </dgm:t>
    </dgm:pt>
    <dgm:pt modelId="{B494A99B-8F09-4A63-9266-DB9B64477DA1}" type="parTrans" cxnId="{F0FE29A9-6E9B-4B39-88FE-05CED637EF6D}">
      <dgm:prSet/>
      <dgm:spPr/>
      <dgm:t>
        <a:bodyPr/>
        <a:lstStyle/>
        <a:p>
          <a:endParaRPr lang="fi-FI"/>
        </a:p>
      </dgm:t>
    </dgm:pt>
    <dgm:pt modelId="{490F3330-9BBF-43B9-94CC-1B36EFCEAEAE}" type="sibTrans" cxnId="{F0FE29A9-6E9B-4B39-88FE-05CED637EF6D}">
      <dgm:prSet/>
      <dgm:spPr/>
      <dgm:t>
        <a:bodyPr/>
        <a:lstStyle/>
        <a:p>
          <a:endParaRPr lang="fi-FI"/>
        </a:p>
      </dgm:t>
    </dgm:pt>
    <dgm:pt modelId="{68EC926C-421E-4CAF-A362-2079EEBFB3A2}">
      <dgm:prSet phldrT="[Text]" custT="1"/>
      <dgm:spPr>
        <a:solidFill>
          <a:schemeClr val="accent6"/>
        </a:solidFill>
      </dgm:spPr>
      <dgm:t>
        <a:bodyPr/>
        <a:lstStyle/>
        <a:p>
          <a:r>
            <a:rPr lang="fi-FI" sz="1600" dirty="0" err="1"/>
            <a:t>Employment</a:t>
          </a:r>
          <a:r>
            <a:rPr lang="fi-FI" sz="1600" dirty="0"/>
            <a:t> in home </a:t>
          </a:r>
          <a:r>
            <a:rPr lang="fi-FI" sz="1600" dirty="0" err="1"/>
            <a:t>region</a:t>
          </a:r>
          <a:endParaRPr lang="fi-FI" sz="1600" dirty="0"/>
        </a:p>
      </dgm:t>
    </dgm:pt>
    <dgm:pt modelId="{E580EAE1-1198-434F-94E5-4EF2ACBD4C20}" type="parTrans" cxnId="{D7745633-90E2-4882-BB2A-B97AEB73969A}">
      <dgm:prSet/>
      <dgm:spPr/>
      <dgm:t>
        <a:bodyPr/>
        <a:lstStyle/>
        <a:p>
          <a:endParaRPr lang="fi-FI"/>
        </a:p>
      </dgm:t>
    </dgm:pt>
    <dgm:pt modelId="{1CF1E698-3E40-44EB-8FA1-B4803CEBF13B}" type="sibTrans" cxnId="{D7745633-90E2-4882-BB2A-B97AEB73969A}">
      <dgm:prSet/>
      <dgm:spPr/>
      <dgm:t>
        <a:bodyPr/>
        <a:lstStyle/>
        <a:p>
          <a:endParaRPr lang="fi-FI"/>
        </a:p>
      </dgm:t>
    </dgm:pt>
    <dgm:pt modelId="{FD748688-ADA6-4083-908F-EEE6A629D95A}">
      <dgm:prSet phldrT="[Text]" custT="1"/>
      <dgm:spPr>
        <a:solidFill>
          <a:schemeClr val="accent6"/>
        </a:solidFill>
      </dgm:spPr>
      <dgm:t>
        <a:bodyPr/>
        <a:lstStyle/>
        <a:p>
          <a:r>
            <a:rPr lang="fi-FI" sz="1600" dirty="0" err="1"/>
            <a:t>Employment</a:t>
          </a:r>
          <a:r>
            <a:rPr lang="fi-FI" sz="1600" dirty="0"/>
            <a:t> in </a:t>
          </a:r>
          <a:r>
            <a:rPr lang="fi-FI" sz="1600" dirty="0" err="1"/>
            <a:t>cities</a:t>
          </a:r>
          <a:endParaRPr lang="fi-FI" sz="1600" dirty="0"/>
        </a:p>
      </dgm:t>
    </dgm:pt>
    <dgm:pt modelId="{9B638EAC-6E4A-4A2A-93A3-A9AF2373F8CE}" type="parTrans" cxnId="{22706AFA-4971-45C3-9578-5A10D6F2EEB8}">
      <dgm:prSet/>
      <dgm:spPr/>
      <dgm:t>
        <a:bodyPr/>
        <a:lstStyle/>
        <a:p>
          <a:endParaRPr lang="fi-FI"/>
        </a:p>
      </dgm:t>
    </dgm:pt>
    <dgm:pt modelId="{B667DD71-5182-4F59-B55D-3579A2A084D1}" type="sibTrans" cxnId="{22706AFA-4971-45C3-9578-5A10D6F2EEB8}">
      <dgm:prSet/>
      <dgm:spPr/>
      <dgm:t>
        <a:bodyPr/>
        <a:lstStyle/>
        <a:p>
          <a:endParaRPr lang="fi-FI"/>
        </a:p>
      </dgm:t>
    </dgm:pt>
    <dgm:pt modelId="{60D4A9A0-61BD-45FC-BFB2-70585EBCD8AD}">
      <dgm:prSet phldrT="[Text]" custT="1"/>
      <dgm:spPr/>
      <dgm:t>
        <a:bodyPr/>
        <a:lstStyle/>
        <a:p>
          <a:r>
            <a:rPr lang="fi-FI" sz="1600" dirty="0"/>
            <a:t>Post </a:t>
          </a:r>
          <a:r>
            <a:rPr lang="fi-FI" sz="1600" dirty="0" err="1"/>
            <a:t>secondary</a:t>
          </a:r>
          <a:r>
            <a:rPr lang="fi-FI" sz="1600" dirty="0"/>
            <a:t> </a:t>
          </a:r>
          <a:r>
            <a:rPr lang="fi-FI" sz="1600" dirty="0" err="1"/>
            <a:t>studies</a:t>
          </a:r>
          <a:r>
            <a:rPr lang="fi-FI" sz="1600" dirty="0"/>
            <a:t> (</a:t>
          </a:r>
          <a:r>
            <a:rPr lang="fi-FI" sz="1600" dirty="0" err="1"/>
            <a:t>e.g</a:t>
          </a:r>
          <a:r>
            <a:rPr lang="fi-FI" sz="1600" dirty="0"/>
            <a:t>. </a:t>
          </a:r>
          <a:r>
            <a:rPr lang="fi-FI" sz="1600" dirty="0" err="1"/>
            <a:t>universities</a:t>
          </a:r>
          <a:r>
            <a:rPr lang="fi-FI" sz="1600" dirty="0"/>
            <a:t> of </a:t>
          </a:r>
          <a:r>
            <a:rPr lang="fi-FI" sz="1600" dirty="0" err="1"/>
            <a:t>applied</a:t>
          </a:r>
          <a:r>
            <a:rPr lang="fi-FI" sz="1600" dirty="0"/>
            <a:t> </a:t>
          </a:r>
          <a:r>
            <a:rPr lang="fi-FI" sz="1600" dirty="0" err="1"/>
            <a:t>sciences</a:t>
          </a:r>
          <a:r>
            <a:rPr lang="fi-FI" sz="1600" dirty="0"/>
            <a:t>, </a:t>
          </a:r>
          <a:r>
            <a:rPr lang="fi-FI" sz="1600" dirty="0" err="1"/>
            <a:t>new</a:t>
          </a:r>
          <a:r>
            <a:rPr lang="fi-FI" sz="1600" dirty="0"/>
            <a:t> </a:t>
          </a:r>
          <a:r>
            <a:rPr lang="fi-FI" sz="1600" dirty="0" err="1"/>
            <a:t>vocational</a:t>
          </a:r>
          <a:r>
            <a:rPr lang="fi-FI" sz="1600" dirty="0"/>
            <a:t> </a:t>
          </a:r>
          <a:r>
            <a:rPr lang="fi-FI" sz="1600" dirty="0" err="1"/>
            <a:t>schools</a:t>
          </a:r>
          <a:r>
            <a:rPr lang="fi-FI" sz="1600" dirty="0"/>
            <a:t>)</a:t>
          </a:r>
        </a:p>
      </dgm:t>
    </dgm:pt>
    <dgm:pt modelId="{732732D7-4D63-4F6B-9C0C-5F4A5A9F4C3A}" type="parTrans" cxnId="{415752DC-E3E6-4BFF-98F1-44684CECCC7E}">
      <dgm:prSet/>
      <dgm:spPr/>
      <dgm:t>
        <a:bodyPr/>
        <a:lstStyle/>
        <a:p>
          <a:endParaRPr lang="fi-FI"/>
        </a:p>
      </dgm:t>
    </dgm:pt>
    <dgm:pt modelId="{B94FD77B-BFE0-49D9-B55A-2B586B1B7545}" type="sibTrans" cxnId="{415752DC-E3E6-4BFF-98F1-44684CECCC7E}">
      <dgm:prSet/>
      <dgm:spPr/>
      <dgm:t>
        <a:bodyPr/>
        <a:lstStyle/>
        <a:p>
          <a:endParaRPr lang="fi-FI"/>
        </a:p>
      </dgm:t>
    </dgm:pt>
    <dgm:pt modelId="{FBAE3E1D-23F7-4785-8CD0-BB61923CA7B2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fi-FI" sz="1600" dirty="0" err="1">
              <a:solidFill>
                <a:schemeClr val="tx1"/>
              </a:solidFill>
            </a:rPr>
            <a:t>Military</a:t>
          </a:r>
          <a:r>
            <a:rPr lang="fi-FI" sz="1600" dirty="0">
              <a:solidFill>
                <a:schemeClr val="tx1"/>
              </a:solidFill>
            </a:rPr>
            <a:t> </a:t>
          </a:r>
          <a:r>
            <a:rPr lang="fi-FI" sz="1600" dirty="0" err="1">
              <a:solidFill>
                <a:schemeClr val="tx1"/>
              </a:solidFill>
            </a:rPr>
            <a:t>service</a:t>
          </a:r>
          <a:endParaRPr lang="fi-FI" sz="1600" dirty="0"/>
        </a:p>
      </dgm:t>
    </dgm:pt>
    <dgm:pt modelId="{DF7FC90F-0427-4C74-9521-FD4BA7E673EB}" type="parTrans" cxnId="{98DCBA50-D0E5-42C5-945E-A22CF9FC08BA}">
      <dgm:prSet/>
      <dgm:spPr/>
      <dgm:t>
        <a:bodyPr/>
        <a:lstStyle/>
        <a:p>
          <a:endParaRPr lang="fi-FI"/>
        </a:p>
      </dgm:t>
    </dgm:pt>
    <dgm:pt modelId="{6CC382D3-43DA-4877-8EFD-9045595F4760}" type="sibTrans" cxnId="{98DCBA50-D0E5-42C5-945E-A22CF9FC08BA}">
      <dgm:prSet/>
      <dgm:spPr/>
      <dgm:t>
        <a:bodyPr/>
        <a:lstStyle/>
        <a:p>
          <a:endParaRPr lang="fi-FI"/>
        </a:p>
      </dgm:t>
    </dgm:pt>
    <dgm:pt modelId="{0F9F861D-33F9-474A-90D2-F01EF0B13426}">
      <dgm:prSet phldrT="[Text]" custT="1"/>
      <dgm:spPr>
        <a:solidFill>
          <a:srgbClr val="FF99FF"/>
        </a:solidFill>
      </dgm:spPr>
      <dgm:t>
        <a:bodyPr/>
        <a:lstStyle/>
        <a:p>
          <a:r>
            <a:rPr lang="fi-FI" sz="1600" dirty="0">
              <a:solidFill>
                <a:schemeClr val="tx1"/>
              </a:solidFill>
            </a:rPr>
            <a:t>Summer </a:t>
          </a:r>
          <a:r>
            <a:rPr lang="fi-FI" sz="1600" dirty="0" err="1">
              <a:solidFill>
                <a:schemeClr val="tx1"/>
              </a:solidFill>
            </a:rPr>
            <a:t>jobs</a:t>
          </a:r>
          <a:endParaRPr lang="fi-FI" sz="1600" dirty="0">
            <a:solidFill>
              <a:schemeClr val="tx1"/>
            </a:solidFill>
          </a:endParaRPr>
        </a:p>
      </dgm:t>
    </dgm:pt>
    <dgm:pt modelId="{855DFC7C-64EC-4655-8614-1DBFAB33604E}" type="parTrans" cxnId="{9EC7FC20-2CDA-4A75-BEA0-D6726B7DC47F}">
      <dgm:prSet/>
      <dgm:spPr/>
      <dgm:t>
        <a:bodyPr/>
        <a:lstStyle/>
        <a:p>
          <a:endParaRPr lang="fi-FI"/>
        </a:p>
      </dgm:t>
    </dgm:pt>
    <dgm:pt modelId="{3CA6FC78-2EA3-40DA-BE08-EF5C865E053A}" type="sibTrans" cxnId="{9EC7FC20-2CDA-4A75-BEA0-D6726B7DC47F}">
      <dgm:prSet/>
      <dgm:spPr/>
      <dgm:t>
        <a:bodyPr/>
        <a:lstStyle/>
        <a:p>
          <a:endParaRPr lang="fi-FI"/>
        </a:p>
      </dgm:t>
    </dgm:pt>
    <dgm:pt modelId="{BA0D90C4-BACA-495C-AD97-06988C9C7321}">
      <dgm:prSet phldrT="[Text]" custT="1"/>
      <dgm:spPr>
        <a:solidFill>
          <a:schemeClr val="accent5"/>
        </a:solidFill>
      </dgm:spPr>
      <dgm:t>
        <a:bodyPr/>
        <a:lstStyle/>
        <a:p>
          <a:r>
            <a:rPr lang="fi-FI" sz="1600" dirty="0">
              <a:solidFill>
                <a:schemeClr val="bg1"/>
              </a:solidFill>
            </a:rPr>
            <a:t>Post </a:t>
          </a:r>
          <a:r>
            <a:rPr lang="fi-FI" sz="1600" dirty="0" err="1">
              <a:solidFill>
                <a:schemeClr val="bg1"/>
              </a:solidFill>
            </a:rPr>
            <a:t>secondary</a:t>
          </a:r>
          <a:r>
            <a:rPr lang="fi-FI" sz="1600" dirty="0">
              <a:solidFill>
                <a:schemeClr val="bg1"/>
              </a:solidFill>
            </a:rPr>
            <a:t> </a:t>
          </a:r>
          <a:r>
            <a:rPr lang="fi-FI" sz="1600" dirty="0" err="1">
              <a:solidFill>
                <a:schemeClr val="bg1"/>
              </a:solidFill>
            </a:rPr>
            <a:t>studies</a:t>
          </a:r>
          <a:r>
            <a:rPr lang="fi-FI" sz="1600" dirty="0">
              <a:solidFill>
                <a:schemeClr val="bg1"/>
              </a:solidFill>
            </a:rPr>
            <a:t> (</a:t>
          </a:r>
          <a:r>
            <a:rPr lang="fi-FI" sz="1600" dirty="0" err="1">
              <a:solidFill>
                <a:schemeClr val="bg1"/>
              </a:solidFill>
            </a:rPr>
            <a:t>e.g</a:t>
          </a:r>
          <a:r>
            <a:rPr lang="fi-FI" sz="1600" dirty="0">
              <a:solidFill>
                <a:schemeClr val="bg1"/>
              </a:solidFill>
            </a:rPr>
            <a:t>. </a:t>
          </a:r>
          <a:r>
            <a:rPr lang="fi-FI" sz="1600" dirty="0" err="1">
              <a:solidFill>
                <a:schemeClr val="bg1"/>
              </a:solidFill>
            </a:rPr>
            <a:t>higher</a:t>
          </a:r>
          <a:r>
            <a:rPr lang="fi-FI" sz="1600" dirty="0">
              <a:solidFill>
                <a:schemeClr val="bg1"/>
              </a:solidFill>
            </a:rPr>
            <a:t> </a:t>
          </a:r>
          <a:r>
            <a:rPr lang="fi-FI" sz="1600" dirty="0" err="1">
              <a:solidFill>
                <a:schemeClr val="bg1"/>
              </a:solidFill>
            </a:rPr>
            <a:t>education</a:t>
          </a:r>
          <a:r>
            <a:rPr lang="fi-FI" sz="1600" dirty="0">
              <a:solidFill>
                <a:schemeClr val="bg1"/>
              </a:solidFill>
            </a:rPr>
            <a:t>)</a:t>
          </a:r>
        </a:p>
      </dgm:t>
    </dgm:pt>
    <dgm:pt modelId="{05DB923B-C5DC-4249-B50C-E85B1ACA8514}" type="parTrans" cxnId="{0546E35B-B286-4F95-84BF-9FA5C5A50D60}">
      <dgm:prSet/>
      <dgm:spPr/>
      <dgm:t>
        <a:bodyPr/>
        <a:lstStyle/>
        <a:p>
          <a:endParaRPr lang="fi-FI"/>
        </a:p>
      </dgm:t>
    </dgm:pt>
    <dgm:pt modelId="{5E825A14-74E5-4EC4-A98E-E619627F8A07}" type="sibTrans" cxnId="{0546E35B-B286-4F95-84BF-9FA5C5A50D60}">
      <dgm:prSet/>
      <dgm:spPr/>
      <dgm:t>
        <a:bodyPr/>
        <a:lstStyle/>
        <a:p>
          <a:endParaRPr lang="fi-FI"/>
        </a:p>
      </dgm:t>
    </dgm:pt>
    <dgm:pt modelId="{8BA431B3-9CB0-495B-B0B3-1E47561EAC7D}" type="pres">
      <dgm:prSet presAssocID="{E3D5C98D-E673-4933-90DD-60A68CC96A6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8DA0827-4D1C-4C53-91F4-0960AE88324B}" type="pres">
      <dgm:prSet presAssocID="{65B6D8D8-6FD8-4D50-8A7A-48376B29D70F}" presName="root1" presStyleCnt="0"/>
      <dgm:spPr/>
    </dgm:pt>
    <dgm:pt modelId="{11D391A6-E824-4621-B87C-962DA68B17D4}" type="pres">
      <dgm:prSet presAssocID="{65B6D8D8-6FD8-4D50-8A7A-48376B29D70F}" presName="LevelOneTextNode" presStyleLbl="node0" presStyleIdx="0" presStyleCnt="1" custScaleX="124540" custScaleY="131591" custLinFactY="86592" custLinFactNeighborX="-37529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CAC0D1F-E394-4349-9A18-6D6C32E0027D}" type="pres">
      <dgm:prSet presAssocID="{65B6D8D8-6FD8-4D50-8A7A-48376B29D70F}" presName="level2hierChild" presStyleCnt="0"/>
      <dgm:spPr/>
    </dgm:pt>
    <dgm:pt modelId="{E1BEC882-7E59-4A2F-8122-DF7A58E8FF22}" type="pres">
      <dgm:prSet presAssocID="{C9B2887D-CCF3-4DB9-80A9-05F58C281B37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3CEC8FAB-2593-4C92-B225-930A542F2B12}" type="pres">
      <dgm:prSet presAssocID="{C9B2887D-CCF3-4DB9-80A9-05F58C281B37}" presName="connTx" presStyleLbl="parChTrans1D2" presStyleIdx="0" presStyleCnt="3"/>
      <dgm:spPr/>
      <dgm:t>
        <a:bodyPr/>
        <a:lstStyle/>
        <a:p>
          <a:endParaRPr lang="en-US"/>
        </a:p>
      </dgm:t>
    </dgm:pt>
    <dgm:pt modelId="{B4E3FBFD-12B3-4B22-981D-F8C9A95153D7}" type="pres">
      <dgm:prSet presAssocID="{D4545B7E-DBC0-4E79-A476-1048F40209CF}" presName="root2" presStyleCnt="0"/>
      <dgm:spPr/>
    </dgm:pt>
    <dgm:pt modelId="{F93BFB8A-23A4-4F80-A045-F512C5C4AAA8}" type="pres">
      <dgm:prSet presAssocID="{D4545B7E-DBC0-4E79-A476-1048F40209CF}" presName="LevelTwoTextNode" presStyleLbl="node2" presStyleIdx="0" presStyleCnt="3" custScaleX="170834" custScaleY="156878" custLinFactY="207543" custLinFactNeighborX="-32557" custLinFactNeighborY="3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017B025-5625-4F8F-98E7-1F2369F04244}" type="pres">
      <dgm:prSet presAssocID="{D4545B7E-DBC0-4E79-A476-1048F40209CF}" presName="level3hierChild" presStyleCnt="0"/>
      <dgm:spPr/>
    </dgm:pt>
    <dgm:pt modelId="{5D9013C7-F8A3-4BBF-A7D4-9B7AE6549D64}" type="pres">
      <dgm:prSet presAssocID="{05DB923B-C5DC-4249-B50C-E85B1ACA8514}" presName="conn2-1" presStyleLbl="parChTrans1D3" presStyleIdx="0" presStyleCnt="6"/>
      <dgm:spPr/>
      <dgm:t>
        <a:bodyPr/>
        <a:lstStyle/>
        <a:p>
          <a:endParaRPr lang="en-US"/>
        </a:p>
      </dgm:t>
    </dgm:pt>
    <dgm:pt modelId="{55E1EA54-AE8C-44FB-B322-345E3A2DF52A}" type="pres">
      <dgm:prSet presAssocID="{05DB923B-C5DC-4249-B50C-E85B1ACA8514}" presName="connTx" presStyleLbl="parChTrans1D3" presStyleIdx="0" presStyleCnt="6"/>
      <dgm:spPr/>
      <dgm:t>
        <a:bodyPr/>
        <a:lstStyle/>
        <a:p>
          <a:endParaRPr lang="en-US"/>
        </a:p>
      </dgm:t>
    </dgm:pt>
    <dgm:pt modelId="{F1D1474C-5851-4848-915D-07F178CBF2BA}" type="pres">
      <dgm:prSet presAssocID="{BA0D90C4-BACA-495C-AD97-06988C9C7321}" presName="root2" presStyleCnt="0"/>
      <dgm:spPr/>
    </dgm:pt>
    <dgm:pt modelId="{9E6DAB9F-0123-4DD0-AB6B-F4132A998EAB}" type="pres">
      <dgm:prSet presAssocID="{BA0D90C4-BACA-495C-AD97-06988C9C7321}" presName="LevelTwoTextNode" presStyleLbl="node3" presStyleIdx="0" presStyleCnt="6" custScaleX="223611" custScaleY="8879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C9CB27E-D126-4550-AEF8-E65436AD4AAC}" type="pres">
      <dgm:prSet presAssocID="{BA0D90C4-BACA-495C-AD97-06988C9C7321}" presName="level3hierChild" presStyleCnt="0"/>
      <dgm:spPr/>
    </dgm:pt>
    <dgm:pt modelId="{9E6A4E17-3949-4E00-92E9-61B1DF88F4B3}" type="pres">
      <dgm:prSet presAssocID="{98CEBC06-2408-4C80-BE9C-AEB120070E8A}" presName="conn2-1" presStyleLbl="parChTrans1D3" presStyleIdx="1" presStyleCnt="6"/>
      <dgm:spPr/>
      <dgm:t>
        <a:bodyPr/>
        <a:lstStyle/>
        <a:p>
          <a:endParaRPr lang="en-US"/>
        </a:p>
      </dgm:t>
    </dgm:pt>
    <dgm:pt modelId="{76DA7A93-8FE1-42D2-9CC4-30660FCD78DE}" type="pres">
      <dgm:prSet presAssocID="{98CEBC06-2408-4C80-BE9C-AEB120070E8A}" presName="connTx" presStyleLbl="parChTrans1D3" presStyleIdx="1" presStyleCnt="6"/>
      <dgm:spPr/>
      <dgm:t>
        <a:bodyPr/>
        <a:lstStyle/>
        <a:p>
          <a:endParaRPr lang="en-US"/>
        </a:p>
      </dgm:t>
    </dgm:pt>
    <dgm:pt modelId="{C8A57531-0352-4DFD-A07B-5755FE9D3523}" type="pres">
      <dgm:prSet presAssocID="{E4D4D84C-E952-4994-B744-8ADD28E51E70}" presName="root2" presStyleCnt="0"/>
      <dgm:spPr/>
    </dgm:pt>
    <dgm:pt modelId="{7CD83680-2E3C-4A1C-BF56-AEFF3922748B}" type="pres">
      <dgm:prSet presAssocID="{E4D4D84C-E952-4994-B744-8ADD28E51E70}" presName="LevelTwoTextNode" presStyleLbl="node3" presStyleIdx="1" presStyleCnt="6" custScaleX="208129" custScaleY="126768" custLinFactY="203430" custLinFactNeighborX="-26160" custLinFactNeighborY="3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FF04684-6F9D-4FC1-83E9-F6FE7B3C44AA}" type="pres">
      <dgm:prSet presAssocID="{E4D4D84C-E952-4994-B744-8ADD28E51E70}" presName="level3hierChild" presStyleCnt="0"/>
      <dgm:spPr/>
    </dgm:pt>
    <dgm:pt modelId="{933D64A4-9E27-4152-853D-0CF8682FBA5A}" type="pres">
      <dgm:prSet presAssocID="{855DFC7C-64EC-4655-8614-1DBFAB33604E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0C6AE36B-1478-406A-86CA-7010C09BEAFC}" type="pres">
      <dgm:prSet presAssocID="{855DFC7C-64EC-4655-8614-1DBFAB33604E}" presName="connTx" presStyleLbl="parChTrans1D2" presStyleIdx="1" presStyleCnt="3"/>
      <dgm:spPr/>
      <dgm:t>
        <a:bodyPr/>
        <a:lstStyle/>
        <a:p>
          <a:endParaRPr lang="en-US"/>
        </a:p>
      </dgm:t>
    </dgm:pt>
    <dgm:pt modelId="{17CE0804-B1A1-4980-8972-2D771EE0CB62}" type="pres">
      <dgm:prSet presAssocID="{0F9F861D-33F9-474A-90D2-F01EF0B13426}" presName="root2" presStyleCnt="0"/>
      <dgm:spPr/>
    </dgm:pt>
    <dgm:pt modelId="{7092BEFA-C6C1-41AB-A9CB-ED0EA46B18FC}" type="pres">
      <dgm:prSet presAssocID="{0F9F861D-33F9-474A-90D2-F01EF0B13426}" presName="LevelTwoTextNode" presStyleLbl="node2" presStyleIdx="1" presStyleCnt="3" custScaleX="97220" custLinFactY="100000" custLinFactNeighborX="43119" custLinFactNeighborY="10096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1588C25-A75E-4C6C-B8C8-F9F88E7EF32D}" type="pres">
      <dgm:prSet presAssocID="{0F9F861D-33F9-474A-90D2-F01EF0B13426}" presName="level3hierChild" presStyleCnt="0"/>
      <dgm:spPr/>
    </dgm:pt>
    <dgm:pt modelId="{828D23B7-18FA-4F34-8EE3-660703347B0D}" type="pres">
      <dgm:prSet presAssocID="{B494A99B-8F09-4A63-9266-DB9B64477DA1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F22478DC-1966-47C0-BB44-02624CCB2BA1}" type="pres">
      <dgm:prSet presAssocID="{B494A99B-8F09-4A63-9266-DB9B64477DA1}" presName="connTx" presStyleLbl="parChTrans1D2" presStyleIdx="2" presStyleCnt="3"/>
      <dgm:spPr/>
      <dgm:t>
        <a:bodyPr/>
        <a:lstStyle/>
        <a:p>
          <a:endParaRPr lang="en-US"/>
        </a:p>
      </dgm:t>
    </dgm:pt>
    <dgm:pt modelId="{2B7D0927-7B2C-4D53-94A1-4176CF1B43A8}" type="pres">
      <dgm:prSet presAssocID="{34A6649E-F5A2-49C7-8387-C4E9877887B6}" presName="root2" presStyleCnt="0"/>
      <dgm:spPr/>
    </dgm:pt>
    <dgm:pt modelId="{54D32856-8370-4D47-B393-BA9F84C6D73B}" type="pres">
      <dgm:prSet presAssocID="{34A6649E-F5A2-49C7-8387-C4E9877887B6}" presName="LevelTwoTextNode" presStyleLbl="node2" presStyleIdx="2" presStyleCnt="3" custScaleX="146676" custScaleY="185874" custLinFactY="-31863" custLinFactNeighborX="-41817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C821E96-5A94-48CE-A61A-2754EA185E63}" type="pres">
      <dgm:prSet presAssocID="{34A6649E-F5A2-49C7-8387-C4E9877887B6}" presName="level3hierChild" presStyleCnt="0"/>
      <dgm:spPr/>
    </dgm:pt>
    <dgm:pt modelId="{1ABEB921-2933-4EAE-9CF4-42E092799DB8}" type="pres">
      <dgm:prSet presAssocID="{732732D7-4D63-4F6B-9C0C-5F4A5A9F4C3A}" presName="conn2-1" presStyleLbl="parChTrans1D3" presStyleIdx="2" presStyleCnt="6"/>
      <dgm:spPr/>
      <dgm:t>
        <a:bodyPr/>
        <a:lstStyle/>
        <a:p>
          <a:endParaRPr lang="en-US"/>
        </a:p>
      </dgm:t>
    </dgm:pt>
    <dgm:pt modelId="{AF99CE05-BC12-4F81-B7EE-CA951ED28F1E}" type="pres">
      <dgm:prSet presAssocID="{732732D7-4D63-4F6B-9C0C-5F4A5A9F4C3A}" presName="connTx" presStyleLbl="parChTrans1D3" presStyleIdx="2" presStyleCnt="6"/>
      <dgm:spPr/>
      <dgm:t>
        <a:bodyPr/>
        <a:lstStyle/>
        <a:p>
          <a:endParaRPr lang="en-US"/>
        </a:p>
      </dgm:t>
    </dgm:pt>
    <dgm:pt modelId="{51B4FDAA-0345-4113-BD50-2B0580AC0228}" type="pres">
      <dgm:prSet presAssocID="{60D4A9A0-61BD-45FC-BFB2-70585EBCD8AD}" presName="root2" presStyleCnt="0"/>
      <dgm:spPr/>
    </dgm:pt>
    <dgm:pt modelId="{735C38E7-22AB-42DE-A2BA-F28F40FE855A}" type="pres">
      <dgm:prSet presAssocID="{60D4A9A0-61BD-45FC-BFB2-70585EBCD8AD}" presName="LevelTwoTextNode" presStyleLbl="node3" presStyleIdx="2" presStyleCnt="6" custScaleX="227457" custScaleY="136450" custLinFactY="-40964" custLinFactNeighborX="23541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E96311F-5377-4EA1-BB2E-50750A6FD5EB}" type="pres">
      <dgm:prSet presAssocID="{60D4A9A0-61BD-45FC-BFB2-70585EBCD8AD}" presName="level3hierChild" presStyleCnt="0"/>
      <dgm:spPr/>
    </dgm:pt>
    <dgm:pt modelId="{EEB7805E-24D6-466A-8D70-C130167AFAE7}" type="pres">
      <dgm:prSet presAssocID="{E580EAE1-1198-434F-94E5-4EF2ACBD4C20}" presName="conn2-1" presStyleLbl="parChTrans1D3" presStyleIdx="3" presStyleCnt="6"/>
      <dgm:spPr/>
      <dgm:t>
        <a:bodyPr/>
        <a:lstStyle/>
        <a:p>
          <a:endParaRPr lang="en-US"/>
        </a:p>
      </dgm:t>
    </dgm:pt>
    <dgm:pt modelId="{45BC4F68-BE0B-4A5A-8FD2-026C881E304B}" type="pres">
      <dgm:prSet presAssocID="{E580EAE1-1198-434F-94E5-4EF2ACBD4C20}" presName="connTx" presStyleLbl="parChTrans1D3" presStyleIdx="3" presStyleCnt="6"/>
      <dgm:spPr/>
      <dgm:t>
        <a:bodyPr/>
        <a:lstStyle/>
        <a:p>
          <a:endParaRPr lang="en-US"/>
        </a:p>
      </dgm:t>
    </dgm:pt>
    <dgm:pt modelId="{915638E6-E131-450A-BAE8-C76AAECCF242}" type="pres">
      <dgm:prSet presAssocID="{68EC926C-421E-4CAF-A362-2079EEBFB3A2}" presName="root2" presStyleCnt="0"/>
      <dgm:spPr/>
    </dgm:pt>
    <dgm:pt modelId="{6B775DF9-5DCD-43FA-9B62-853CC1A864D5}" type="pres">
      <dgm:prSet presAssocID="{68EC926C-421E-4CAF-A362-2079EEBFB3A2}" presName="LevelTwoTextNode" presStyleLbl="node3" presStyleIdx="3" presStyleCnt="6" custScaleX="181714" custLinFactNeighborX="57076" custLinFactNeighborY="-256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85BDBF2-DF87-44A6-9F36-2B89F88F9C3D}" type="pres">
      <dgm:prSet presAssocID="{68EC926C-421E-4CAF-A362-2079EEBFB3A2}" presName="level3hierChild" presStyleCnt="0"/>
      <dgm:spPr/>
    </dgm:pt>
    <dgm:pt modelId="{2D02305E-7772-4F06-9955-DFF1CDAB4C60}" type="pres">
      <dgm:prSet presAssocID="{9B638EAC-6E4A-4A2A-93A3-A9AF2373F8CE}" presName="conn2-1" presStyleLbl="parChTrans1D3" presStyleIdx="4" presStyleCnt="6"/>
      <dgm:spPr/>
      <dgm:t>
        <a:bodyPr/>
        <a:lstStyle/>
        <a:p>
          <a:endParaRPr lang="en-US"/>
        </a:p>
      </dgm:t>
    </dgm:pt>
    <dgm:pt modelId="{37638753-0C51-45BB-8C90-EFD549C6E631}" type="pres">
      <dgm:prSet presAssocID="{9B638EAC-6E4A-4A2A-93A3-A9AF2373F8CE}" presName="connTx" presStyleLbl="parChTrans1D3" presStyleIdx="4" presStyleCnt="6"/>
      <dgm:spPr/>
      <dgm:t>
        <a:bodyPr/>
        <a:lstStyle/>
        <a:p>
          <a:endParaRPr lang="en-US"/>
        </a:p>
      </dgm:t>
    </dgm:pt>
    <dgm:pt modelId="{41D0FF15-0CCB-4CCC-8629-3349D5BA05E9}" type="pres">
      <dgm:prSet presAssocID="{FD748688-ADA6-4083-908F-EEE6A629D95A}" presName="root2" presStyleCnt="0"/>
      <dgm:spPr/>
    </dgm:pt>
    <dgm:pt modelId="{3DDBD38B-9775-47BF-89C8-1EDED7F3D327}" type="pres">
      <dgm:prSet presAssocID="{FD748688-ADA6-4083-908F-EEE6A629D95A}" presName="LevelTwoTextNode" presStyleLbl="node3" presStyleIdx="4" presStyleCnt="6" custScaleX="151890" custLinFactY="-100000" custLinFactNeighborX="57822" custLinFactNeighborY="-15594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69ACB2A-E63E-4396-A206-B56CA2F3C52A}" type="pres">
      <dgm:prSet presAssocID="{FD748688-ADA6-4083-908F-EEE6A629D95A}" presName="level3hierChild" presStyleCnt="0"/>
      <dgm:spPr/>
    </dgm:pt>
    <dgm:pt modelId="{AF926849-6CC9-41EF-906D-E7D08B478C80}" type="pres">
      <dgm:prSet presAssocID="{DF7FC90F-0427-4C74-9521-FD4BA7E673EB}" presName="conn2-1" presStyleLbl="parChTrans1D3" presStyleIdx="5" presStyleCnt="6"/>
      <dgm:spPr/>
      <dgm:t>
        <a:bodyPr/>
        <a:lstStyle/>
        <a:p>
          <a:endParaRPr lang="en-US"/>
        </a:p>
      </dgm:t>
    </dgm:pt>
    <dgm:pt modelId="{789380F5-FF10-4B1A-A678-D5AAFF777CAF}" type="pres">
      <dgm:prSet presAssocID="{DF7FC90F-0427-4C74-9521-FD4BA7E673EB}" presName="connTx" presStyleLbl="parChTrans1D3" presStyleIdx="5" presStyleCnt="6"/>
      <dgm:spPr/>
      <dgm:t>
        <a:bodyPr/>
        <a:lstStyle/>
        <a:p>
          <a:endParaRPr lang="en-US"/>
        </a:p>
      </dgm:t>
    </dgm:pt>
    <dgm:pt modelId="{DD816074-E76D-444D-971F-01ABAAE07BCE}" type="pres">
      <dgm:prSet presAssocID="{FBAE3E1D-23F7-4785-8CD0-BB61923CA7B2}" presName="root2" presStyleCnt="0"/>
      <dgm:spPr/>
    </dgm:pt>
    <dgm:pt modelId="{F4CBCE6B-A8C1-4A29-B808-0F2D4A5D9D29}" type="pres">
      <dgm:prSet presAssocID="{FBAE3E1D-23F7-4785-8CD0-BB61923CA7B2}" presName="LevelTwoTextNode" presStyleLbl="node3" presStyleIdx="5" presStyleCnt="6" custScaleX="204025" custScaleY="94462" custLinFactY="-28646" custLinFactNeighborX="43838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CF65008-CA37-4BE7-936C-458CD372E48E}" type="pres">
      <dgm:prSet presAssocID="{FBAE3E1D-23F7-4785-8CD0-BB61923CA7B2}" presName="level3hierChild" presStyleCnt="0"/>
      <dgm:spPr/>
    </dgm:pt>
  </dgm:ptLst>
  <dgm:cxnLst>
    <dgm:cxn modelId="{8F6D5F64-5DB2-4A1E-88E4-A528ADA840D3}" type="presOf" srcId="{9B638EAC-6E4A-4A2A-93A3-A9AF2373F8CE}" destId="{2D02305E-7772-4F06-9955-DFF1CDAB4C60}" srcOrd="0" destOrd="0" presId="urn:microsoft.com/office/officeart/2005/8/layout/hierarchy2"/>
    <dgm:cxn modelId="{D7745633-90E2-4882-BB2A-B97AEB73969A}" srcId="{34A6649E-F5A2-49C7-8387-C4E9877887B6}" destId="{68EC926C-421E-4CAF-A362-2079EEBFB3A2}" srcOrd="1" destOrd="0" parTransId="{E580EAE1-1198-434F-94E5-4EF2ACBD4C20}" sibTransId="{1CF1E698-3E40-44EB-8FA1-B4803CEBF13B}"/>
    <dgm:cxn modelId="{0546E35B-B286-4F95-84BF-9FA5C5A50D60}" srcId="{D4545B7E-DBC0-4E79-A476-1048F40209CF}" destId="{BA0D90C4-BACA-495C-AD97-06988C9C7321}" srcOrd="0" destOrd="0" parTransId="{05DB923B-C5DC-4249-B50C-E85B1ACA8514}" sibTransId="{5E825A14-74E5-4EC4-A98E-E619627F8A07}"/>
    <dgm:cxn modelId="{16D6C334-77FD-4874-8853-82F22DA5DCC3}" type="presOf" srcId="{05DB923B-C5DC-4249-B50C-E85B1ACA8514}" destId="{55E1EA54-AE8C-44FB-B322-345E3A2DF52A}" srcOrd="1" destOrd="0" presId="urn:microsoft.com/office/officeart/2005/8/layout/hierarchy2"/>
    <dgm:cxn modelId="{7A917178-F760-4F77-8060-4B0E1C4D3A0B}" type="presOf" srcId="{D4545B7E-DBC0-4E79-A476-1048F40209CF}" destId="{F93BFB8A-23A4-4F80-A045-F512C5C4AAA8}" srcOrd="0" destOrd="0" presId="urn:microsoft.com/office/officeart/2005/8/layout/hierarchy2"/>
    <dgm:cxn modelId="{98DCBA50-D0E5-42C5-945E-A22CF9FC08BA}" srcId="{34A6649E-F5A2-49C7-8387-C4E9877887B6}" destId="{FBAE3E1D-23F7-4785-8CD0-BB61923CA7B2}" srcOrd="3" destOrd="0" parTransId="{DF7FC90F-0427-4C74-9521-FD4BA7E673EB}" sibTransId="{6CC382D3-43DA-4877-8EFD-9045595F4760}"/>
    <dgm:cxn modelId="{83E05DD7-18BA-464F-BAFC-E17FFE02F6F1}" type="presOf" srcId="{68EC926C-421E-4CAF-A362-2079EEBFB3A2}" destId="{6B775DF9-5DCD-43FA-9B62-853CC1A864D5}" srcOrd="0" destOrd="0" presId="urn:microsoft.com/office/officeart/2005/8/layout/hierarchy2"/>
    <dgm:cxn modelId="{415752DC-E3E6-4BFF-98F1-44684CECCC7E}" srcId="{34A6649E-F5A2-49C7-8387-C4E9877887B6}" destId="{60D4A9A0-61BD-45FC-BFB2-70585EBCD8AD}" srcOrd="0" destOrd="0" parTransId="{732732D7-4D63-4F6B-9C0C-5F4A5A9F4C3A}" sibTransId="{B94FD77B-BFE0-49D9-B55A-2B586B1B7545}"/>
    <dgm:cxn modelId="{CBB48220-ADE8-4251-A54B-6D4796EDB773}" type="presOf" srcId="{B494A99B-8F09-4A63-9266-DB9B64477DA1}" destId="{828D23B7-18FA-4F34-8EE3-660703347B0D}" srcOrd="0" destOrd="0" presId="urn:microsoft.com/office/officeart/2005/8/layout/hierarchy2"/>
    <dgm:cxn modelId="{32B9CFAE-FE73-4AE1-A662-5B8B0671F0EC}" type="presOf" srcId="{BA0D90C4-BACA-495C-AD97-06988C9C7321}" destId="{9E6DAB9F-0123-4DD0-AB6B-F4132A998EAB}" srcOrd="0" destOrd="0" presId="urn:microsoft.com/office/officeart/2005/8/layout/hierarchy2"/>
    <dgm:cxn modelId="{22706AFA-4971-45C3-9578-5A10D6F2EEB8}" srcId="{34A6649E-F5A2-49C7-8387-C4E9877887B6}" destId="{FD748688-ADA6-4083-908F-EEE6A629D95A}" srcOrd="2" destOrd="0" parTransId="{9B638EAC-6E4A-4A2A-93A3-A9AF2373F8CE}" sibTransId="{B667DD71-5182-4F59-B55D-3579A2A084D1}"/>
    <dgm:cxn modelId="{3D8112A2-6EFF-4161-A3A6-EBC9C2A6CB31}" type="presOf" srcId="{05DB923B-C5DC-4249-B50C-E85B1ACA8514}" destId="{5D9013C7-F8A3-4BBF-A7D4-9B7AE6549D64}" srcOrd="0" destOrd="0" presId="urn:microsoft.com/office/officeart/2005/8/layout/hierarchy2"/>
    <dgm:cxn modelId="{C4496548-E7BF-47BF-83D5-8C9539DFC896}" type="presOf" srcId="{FBAE3E1D-23F7-4785-8CD0-BB61923CA7B2}" destId="{F4CBCE6B-A8C1-4A29-B808-0F2D4A5D9D29}" srcOrd="0" destOrd="0" presId="urn:microsoft.com/office/officeart/2005/8/layout/hierarchy2"/>
    <dgm:cxn modelId="{30857510-8592-4DB4-B076-5EE9BC576B09}" srcId="{65B6D8D8-6FD8-4D50-8A7A-48376B29D70F}" destId="{D4545B7E-DBC0-4E79-A476-1048F40209CF}" srcOrd="0" destOrd="0" parTransId="{C9B2887D-CCF3-4DB9-80A9-05F58C281B37}" sibTransId="{AEBDCC75-C19A-4A02-B158-56E22021D29C}"/>
    <dgm:cxn modelId="{384C894F-3B31-4F44-9548-9F9E6C16C102}" type="presOf" srcId="{34A6649E-F5A2-49C7-8387-C4E9877887B6}" destId="{54D32856-8370-4D47-B393-BA9F84C6D73B}" srcOrd="0" destOrd="0" presId="urn:microsoft.com/office/officeart/2005/8/layout/hierarchy2"/>
    <dgm:cxn modelId="{BCCE6459-9225-4C4E-9B28-E1AF589278BB}" type="presOf" srcId="{C9B2887D-CCF3-4DB9-80A9-05F58C281B37}" destId="{3CEC8FAB-2593-4C92-B225-930A542F2B12}" srcOrd="1" destOrd="0" presId="urn:microsoft.com/office/officeart/2005/8/layout/hierarchy2"/>
    <dgm:cxn modelId="{D20DB842-B2DB-47EF-9920-536FA9E5DA43}" type="presOf" srcId="{732732D7-4D63-4F6B-9C0C-5F4A5A9F4C3A}" destId="{AF99CE05-BC12-4F81-B7EE-CA951ED28F1E}" srcOrd="1" destOrd="0" presId="urn:microsoft.com/office/officeart/2005/8/layout/hierarchy2"/>
    <dgm:cxn modelId="{13D91B47-E23E-48AB-9DF5-DC89F92CFE21}" type="presOf" srcId="{C9B2887D-CCF3-4DB9-80A9-05F58C281B37}" destId="{E1BEC882-7E59-4A2F-8122-DF7A58E8FF22}" srcOrd="0" destOrd="0" presId="urn:microsoft.com/office/officeart/2005/8/layout/hierarchy2"/>
    <dgm:cxn modelId="{64B39C7F-98B8-42C7-AC10-6AE46A43D32C}" srcId="{D4545B7E-DBC0-4E79-A476-1048F40209CF}" destId="{E4D4D84C-E952-4994-B744-8ADD28E51E70}" srcOrd="1" destOrd="0" parTransId="{98CEBC06-2408-4C80-BE9C-AEB120070E8A}" sibTransId="{7B085B4F-BD42-4167-8268-94513259615C}"/>
    <dgm:cxn modelId="{92D66EF8-CB13-4462-A4EE-51F33446BA0C}" type="presOf" srcId="{98CEBC06-2408-4C80-BE9C-AEB120070E8A}" destId="{76DA7A93-8FE1-42D2-9CC4-30660FCD78DE}" srcOrd="1" destOrd="0" presId="urn:microsoft.com/office/officeart/2005/8/layout/hierarchy2"/>
    <dgm:cxn modelId="{991BE75B-609D-4208-98DD-21CA53CE24C6}" type="presOf" srcId="{0F9F861D-33F9-474A-90D2-F01EF0B13426}" destId="{7092BEFA-C6C1-41AB-A9CB-ED0EA46B18FC}" srcOrd="0" destOrd="0" presId="urn:microsoft.com/office/officeart/2005/8/layout/hierarchy2"/>
    <dgm:cxn modelId="{8FA21C06-D7C0-48E0-815C-A02ED06AD648}" type="presOf" srcId="{65B6D8D8-6FD8-4D50-8A7A-48376B29D70F}" destId="{11D391A6-E824-4621-B87C-962DA68B17D4}" srcOrd="0" destOrd="0" presId="urn:microsoft.com/office/officeart/2005/8/layout/hierarchy2"/>
    <dgm:cxn modelId="{F58A5B74-4F90-4DA6-B92A-7A871F23F334}" type="presOf" srcId="{DF7FC90F-0427-4C74-9521-FD4BA7E673EB}" destId="{AF926849-6CC9-41EF-906D-E7D08B478C80}" srcOrd="0" destOrd="0" presId="urn:microsoft.com/office/officeart/2005/8/layout/hierarchy2"/>
    <dgm:cxn modelId="{93C5284E-C15E-4EBC-B7DD-08DA53F5BCBF}" type="presOf" srcId="{E580EAE1-1198-434F-94E5-4EF2ACBD4C20}" destId="{45BC4F68-BE0B-4A5A-8FD2-026C881E304B}" srcOrd="1" destOrd="0" presId="urn:microsoft.com/office/officeart/2005/8/layout/hierarchy2"/>
    <dgm:cxn modelId="{4A6E657B-74ED-4090-A144-206A51D36C9C}" type="presOf" srcId="{98CEBC06-2408-4C80-BE9C-AEB120070E8A}" destId="{9E6A4E17-3949-4E00-92E9-61B1DF88F4B3}" srcOrd="0" destOrd="0" presId="urn:microsoft.com/office/officeart/2005/8/layout/hierarchy2"/>
    <dgm:cxn modelId="{DCBCCBE9-3F12-453C-8DEC-ECF36485D7D0}" type="presOf" srcId="{855DFC7C-64EC-4655-8614-1DBFAB33604E}" destId="{933D64A4-9E27-4152-853D-0CF8682FBA5A}" srcOrd="0" destOrd="0" presId="urn:microsoft.com/office/officeart/2005/8/layout/hierarchy2"/>
    <dgm:cxn modelId="{EE2E79D5-3BA8-410E-8476-60189CFBB00B}" type="presOf" srcId="{E3D5C98D-E673-4933-90DD-60A68CC96A63}" destId="{8BA431B3-9CB0-495B-B0B3-1E47561EAC7D}" srcOrd="0" destOrd="0" presId="urn:microsoft.com/office/officeart/2005/8/layout/hierarchy2"/>
    <dgm:cxn modelId="{5687B68C-A2FF-41FF-B73F-D3691062080C}" type="presOf" srcId="{9B638EAC-6E4A-4A2A-93A3-A9AF2373F8CE}" destId="{37638753-0C51-45BB-8C90-EFD549C6E631}" srcOrd="1" destOrd="0" presId="urn:microsoft.com/office/officeart/2005/8/layout/hierarchy2"/>
    <dgm:cxn modelId="{AC7E2AFA-83F7-4BE8-BDCA-510573E38714}" type="presOf" srcId="{FD748688-ADA6-4083-908F-EEE6A629D95A}" destId="{3DDBD38B-9775-47BF-89C8-1EDED7F3D327}" srcOrd="0" destOrd="0" presId="urn:microsoft.com/office/officeart/2005/8/layout/hierarchy2"/>
    <dgm:cxn modelId="{5DBC4007-4A9C-4314-B4DC-192005E5C64A}" type="presOf" srcId="{B494A99B-8F09-4A63-9266-DB9B64477DA1}" destId="{F22478DC-1966-47C0-BB44-02624CCB2BA1}" srcOrd="1" destOrd="0" presId="urn:microsoft.com/office/officeart/2005/8/layout/hierarchy2"/>
    <dgm:cxn modelId="{F0FE29A9-6E9B-4B39-88FE-05CED637EF6D}" srcId="{65B6D8D8-6FD8-4D50-8A7A-48376B29D70F}" destId="{34A6649E-F5A2-49C7-8387-C4E9877887B6}" srcOrd="2" destOrd="0" parTransId="{B494A99B-8F09-4A63-9266-DB9B64477DA1}" sibTransId="{490F3330-9BBF-43B9-94CC-1B36EFCEAEAE}"/>
    <dgm:cxn modelId="{F29B1BFD-39E8-43C9-9C99-98410493B6C2}" srcId="{E3D5C98D-E673-4933-90DD-60A68CC96A63}" destId="{65B6D8D8-6FD8-4D50-8A7A-48376B29D70F}" srcOrd="0" destOrd="0" parTransId="{A7C1A30C-01C4-49E3-8D62-81135CA12779}" sibTransId="{65285588-E456-49C0-A961-F9EF0A428850}"/>
    <dgm:cxn modelId="{1EEB24E8-273B-4FAA-A157-C3F3FDD2E02D}" type="presOf" srcId="{DF7FC90F-0427-4C74-9521-FD4BA7E673EB}" destId="{789380F5-FF10-4B1A-A678-D5AAFF777CAF}" srcOrd="1" destOrd="0" presId="urn:microsoft.com/office/officeart/2005/8/layout/hierarchy2"/>
    <dgm:cxn modelId="{880004FF-AC64-4F92-B671-FF5335ADD884}" type="presOf" srcId="{E580EAE1-1198-434F-94E5-4EF2ACBD4C20}" destId="{EEB7805E-24D6-466A-8D70-C130167AFAE7}" srcOrd="0" destOrd="0" presId="urn:microsoft.com/office/officeart/2005/8/layout/hierarchy2"/>
    <dgm:cxn modelId="{9EC7FC20-2CDA-4A75-BEA0-D6726B7DC47F}" srcId="{65B6D8D8-6FD8-4D50-8A7A-48376B29D70F}" destId="{0F9F861D-33F9-474A-90D2-F01EF0B13426}" srcOrd="1" destOrd="0" parTransId="{855DFC7C-64EC-4655-8614-1DBFAB33604E}" sibTransId="{3CA6FC78-2EA3-40DA-BE08-EF5C865E053A}"/>
    <dgm:cxn modelId="{AD96175D-35FF-4AED-9245-0287E6A7D80E}" type="presOf" srcId="{60D4A9A0-61BD-45FC-BFB2-70585EBCD8AD}" destId="{735C38E7-22AB-42DE-A2BA-F28F40FE855A}" srcOrd="0" destOrd="0" presId="urn:microsoft.com/office/officeart/2005/8/layout/hierarchy2"/>
    <dgm:cxn modelId="{AF12029C-91B4-40A2-BB61-1A510129D0EC}" type="presOf" srcId="{855DFC7C-64EC-4655-8614-1DBFAB33604E}" destId="{0C6AE36B-1478-406A-86CA-7010C09BEAFC}" srcOrd="1" destOrd="0" presId="urn:microsoft.com/office/officeart/2005/8/layout/hierarchy2"/>
    <dgm:cxn modelId="{10E42F7A-D43A-4CB3-9341-8C2B825A2523}" type="presOf" srcId="{E4D4D84C-E952-4994-B744-8ADD28E51E70}" destId="{7CD83680-2E3C-4A1C-BF56-AEFF3922748B}" srcOrd="0" destOrd="0" presId="urn:microsoft.com/office/officeart/2005/8/layout/hierarchy2"/>
    <dgm:cxn modelId="{6B6BA583-3F06-4D1B-9EA9-1C13611796EB}" type="presOf" srcId="{732732D7-4D63-4F6B-9C0C-5F4A5A9F4C3A}" destId="{1ABEB921-2933-4EAE-9CF4-42E092799DB8}" srcOrd="0" destOrd="0" presId="urn:microsoft.com/office/officeart/2005/8/layout/hierarchy2"/>
    <dgm:cxn modelId="{5EAAA9FE-098A-4068-9AF9-B7B1CE580464}" type="presParOf" srcId="{8BA431B3-9CB0-495B-B0B3-1E47561EAC7D}" destId="{68DA0827-4D1C-4C53-91F4-0960AE88324B}" srcOrd="0" destOrd="0" presId="urn:microsoft.com/office/officeart/2005/8/layout/hierarchy2"/>
    <dgm:cxn modelId="{37436D92-7837-4FC9-AA34-42524EEFF8D0}" type="presParOf" srcId="{68DA0827-4D1C-4C53-91F4-0960AE88324B}" destId="{11D391A6-E824-4621-B87C-962DA68B17D4}" srcOrd="0" destOrd="0" presId="urn:microsoft.com/office/officeart/2005/8/layout/hierarchy2"/>
    <dgm:cxn modelId="{C6406D13-9055-498C-9051-9229497027EF}" type="presParOf" srcId="{68DA0827-4D1C-4C53-91F4-0960AE88324B}" destId="{1CAC0D1F-E394-4349-9A18-6D6C32E0027D}" srcOrd="1" destOrd="0" presId="urn:microsoft.com/office/officeart/2005/8/layout/hierarchy2"/>
    <dgm:cxn modelId="{1A49D50A-600E-4CE5-BF53-A16EE719254B}" type="presParOf" srcId="{1CAC0D1F-E394-4349-9A18-6D6C32E0027D}" destId="{E1BEC882-7E59-4A2F-8122-DF7A58E8FF22}" srcOrd="0" destOrd="0" presId="urn:microsoft.com/office/officeart/2005/8/layout/hierarchy2"/>
    <dgm:cxn modelId="{85FED9F3-2819-49C3-A15B-52625F798AA2}" type="presParOf" srcId="{E1BEC882-7E59-4A2F-8122-DF7A58E8FF22}" destId="{3CEC8FAB-2593-4C92-B225-930A542F2B12}" srcOrd="0" destOrd="0" presId="urn:microsoft.com/office/officeart/2005/8/layout/hierarchy2"/>
    <dgm:cxn modelId="{616A1AB1-FD3D-48CC-AB2F-DD81081C77E3}" type="presParOf" srcId="{1CAC0D1F-E394-4349-9A18-6D6C32E0027D}" destId="{B4E3FBFD-12B3-4B22-981D-F8C9A95153D7}" srcOrd="1" destOrd="0" presId="urn:microsoft.com/office/officeart/2005/8/layout/hierarchy2"/>
    <dgm:cxn modelId="{64218395-25AC-427F-A194-F09893B11414}" type="presParOf" srcId="{B4E3FBFD-12B3-4B22-981D-F8C9A95153D7}" destId="{F93BFB8A-23A4-4F80-A045-F512C5C4AAA8}" srcOrd="0" destOrd="0" presId="urn:microsoft.com/office/officeart/2005/8/layout/hierarchy2"/>
    <dgm:cxn modelId="{1F6D6F9D-FE1C-4253-87B0-47DE3DD5C88F}" type="presParOf" srcId="{B4E3FBFD-12B3-4B22-981D-F8C9A95153D7}" destId="{1017B025-5625-4F8F-98E7-1F2369F04244}" srcOrd="1" destOrd="0" presId="urn:microsoft.com/office/officeart/2005/8/layout/hierarchy2"/>
    <dgm:cxn modelId="{467CBF16-EF14-4670-A21D-87D8B69F246B}" type="presParOf" srcId="{1017B025-5625-4F8F-98E7-1F2369F04244}" destId="{5D9013C7-F8A3-4BBF-A7D4-9B7AE6549D64}" srcOrd="0" destOrd="0" presId="urn:microsoft.com/office/officeart/2005/8/layout/hierarchy2"/>
    <dgm:cxn modelId="{C21D4E84-9C52-46C9-85B3-9A4997BBB7C5}" type="presParOf" srcId="{5D9013C7-F8A3-4BBF-A7D4-9B7AE6549D64}" destId="{55E1EA54-AE8C-44FB-B322-345E3A2DF52A}" srcOrd="0" destOrd="0" presId="urn:microsoft.com/office/officeart/2005/8/layout/hierarchy2"/>
    <dgm:cxn modelId="{944DA1CD-D87D-41B9-855C-831843B931CE}" type="presParOf" srcId="{1017B025-5625-4F8F-98E7-1F2369F04244}" destId="{F1D1474C-5851-4848-915D-07F178CBF2BA}" srcOrd="1" destOrd="0" presId="urn:microsoft.com/office/officeart/2005/8/layout/hierarchy2"/>
    <dgm:cxn modelId="{EB4BFA0C-FFC5-48A2-9F0F-5FDAFE98EABB}" type="presParOf" srcId="{F1D1474C-5851-4848-915D-07F178CBF2BA}" destId="{9E6DAB9F-0123-4DD0-AB6B-F4132A998EAB}" srcOrd="0" destOrd="0" presId="urn:microsoft.com/office/officeart/2005/8/layout/hierarchy2"/>
    <dgm:cxn modelId="{82DA6364-E045-451C-A48E-96632568EC5F}" type="presParOf" srcId="{F1D1474C-5851-4848-915D-07F178CBF2BA}" destId="{DC9CB27E-D126-4550-AEF8-E65436AD4AAC}" srcOrd="1" destOrd="0" presId="urn:microsoft.com/office/officeart/2005/8/layout/hierarchy2"/>
    <dgm:cxn modelId="{2A378DFD-BC65-44A0-B6B6-2E1ED6C367BA}" type="presParOf" srcId="{1017B025-5625-4F8F-98E7-1F2369F04244}" destId="{9E6A4E17-3949-4E00-92E9-61B1DF88F4B3}" srcOrd="2" destOrd="0" presId="urn:microsoft.com/office/officeart/2005/8/layout/hierarchy2"/>
    <dgm:cxn modelId="{F03AAA32-1EC4-4B04-BA88-7649D975CC3F}" type="presParOf" srcId="{9E6A4E17-3949-4E00-92E9-61B1DF88F4B3}" destId="{76DA7A93-8FE1-42D2-9CC4-30660FCD78DE}" srcOrd="0" destOrd="0" presId="urn:microsoft.com/office/officeart/2005/8/layout/hierarchy2"/>
    <dgm:cxn modelId="{BE33F50E-A720-4BCE-A278-6E88408FA760}" type="presParOf" srcId="{1017B025-5625-4F8F-98E7-1F2369F04244}" destId="{C8A57531-0352-4DFD-A07B-5755FE9D3523}" srcOrd="3" destOrd="0" presId="urn:microsoft.com/office/officeart/2005/8/layout/hierarchy2"/>
    <dgm:cxn modelId="{F4900CBC-D1A6-412A-B386-950E7D3486AF}" type="presParOf" srcId="{C8A57531-0352-4DFD-A07B-5755FE9D3523}" destId="{7CD83680-2E3C-4A1C-BF56-AEFF3922748B}" srcOrd="0" destOrd="0" presId="urn:microsoft.com/office/officeart/2005/8/layout/hierarchy2"/>
    <dgm:cxn modelId="{0D7A2652-7260-4C13-9643-AED685DA0716}" type="presParOf" srcId="{C8A57531-0352-4DFD-A07B-5755FE9D3523}" destId="{1FF04684-6F9D-4FC1-83E9-F6FE7B3C44AA}" srcOrd="1" destOrd="0" presId="urn:microsoft.com/office/officeart/2005/8/layout/hierarchy2"/>
    <dgm:cxn modelId="{A0E74802-97A4-45AB-9B14-06B32F1878EA}" type="presParOf" srcId="{1CAC0D1F-E394-4349-9A18-6D6C32E0027D}" destId="{933D64A4-9E27-4152-853D-0CF8682FBA5A}" srcOrd="2" destOrd="0" presId="urn:microsoft.com/office/officeart/2005/8/layout/hierarchy2"/>
    <dgm:cxn modelId="{7A152A6F-3256-40CE-9ABD-692083415FF2}" type="presParOf" srcId="{933D64A4-9E27-4152-853D-0CF8682FBA5A}" destId="{0C6AE36B-1478-406A-86CA-7010C09BEAFC}" srcOrd="0" destOrd="0" presId="urn:microsoft.com/office/officeart/2005/8/layout/hierarchy2"/>
    <dgm:cxn modelId="{81F12D10-D17A-428B-A602-D045E12DA2D8}" type="presParOf" srcId="{1CAC0D1F-E394-4349-9A18-6D6C32E0027D}" destId="{17CE0804-B1A1-4980-8972-2D771EE0CB62}" srcOrd="3" destOrd="0" presId="urn:microsoft.com/office/officeart/2005/8/layout/hierarchy2"/>
    <dgm:cxn modelId="{C98CC9EE-BFC9-4179-AF6D-CDE74E6416A4}" type="presParOf" srcId="{17CE0804-B1A1-4980-8972-2D771EE0CB62}" destId="{7092BEFA-C6C1-41AB-A9CB-ED0EA46B18FC}" srcOrd="0" destOrd="0" presId="urn:microsoft.com/office/officeart/2005/8/layout/hierarchy2"/>
    <dgm:cxn modelId="{F9FA289F-D397-4623-8216-35E42FAFF729}" type="presParOf" srcId="{17CE0804-B1A1-4980-8972-2D771EE0CB62}" destId="{91588C25-A75E-4C6C-B8C8-F9F88E7EF32D}" srcOrd="1" destOrd="0" presId="urn:microsoft.com/office/officeart/2005/8/layout/hierarchy2"/>
    <dgm:cxn modelId="{E4093957-078D-4365-9013-803AF18D224F}" type="presParOf" srcId="{1CAC0D1F-E394-4349-9A18-6D6C32E0027D}" destId="{828D23B7-18FA-4F34-8EE3-660703347B0D}" srcOrd="4" destOrd="0" presId="urn:microsoft.com/office/officeart/2005/8/layout/hierarchy2"/>
    <dgm:cxn modelId="{EF81F3CA-FA79-4E48-A5A6-9219D0A2FAF9}" type="presParOf" srcId="{828D23B7-18FA-4F34-8EE3-660703347B0D}" destId="{F22478DC-1966-47C0-BB44-02624CCB2BA1}" srcOrd="0" destOrd="0" presId="urn:microsoft.com/office/officeart/2005/8/layout/hierarchy2"/>
    <dgm:cxn modelId="{B85DD154-018A-45D5-A7ED-99C266A13669}" type="presParOf" srcId="{1CAC0D1F-E394-4349-9A18-6D6C32E0027D}" destId="{2B7D0927-7B2C-4D53-94A1-4176CF1B43A8}" srcOrd="5" destOrd="0" presId="urn:microsoft.com/office/officeart/2005/8/layout/hierarchy2"/>
    <dgm:cxn modelId="{271C96B2-6884-410F-BE6A-9515D5522127}" type="presParOf" srcId="{2B7D0927-7B2C-4D53-94A1-4176CF1B43A8}" destId="{54D32856-8370-4D47-B393-BA9F84C6D73B}" srcOrd="0" destOrd="0" presId="urn:microsoft.com/office/officeart/2005/8/layout/hierarchy2"/>
    <dgm:cxn modelId="{0CAAD8C1-7DE1-4988-AEA8-FCB292489E85}" type="presParOf" srcId="{2B7D0927-7B2C-4D53-94A1-4176CF1B43A8}" destId="{1C821E96-5A94-48CE-A61A-2754EA185E63}" srcOrd="1" destOrd="0" presId="urn:microsoft.com/office/officeart/2005/8/layout/hierarchy2"/>
    <dgm:cxn modelId="{314DB101-EAA7-4CF6-BB75-A45EB37B29CC}" type="presParOf" srcId="{1C821E96-5A94-48CE-A61A-2754EA185E63}" destId="{1ABEB921-2933-4EAE-9CF4-42E092799DB8}" srcOrd="0" destOrd="0" presId="urn:microsoft.com/office/officeart/2005/8/layout/hierarchy2"/>
    <dgm:cxn modelId="{8EF8A428-BE65-4008-A71E-6EA74B97F5A2}" type="presParOf" srcId="{1ABEB921-2933-4EAE-9CF4-42E092799DB8}" destId="{AF99CE05-BC12-4F81-B7EE-CA951ED28F1E}" srcOrd="0" destOrd="0" presId="urn:microsoft.com/office/officeart/2005/8/layout/hierarchy2"/>
    <dgm:cxn modelId="{F06B7CC5-F327-4D93-86F4-2B2E67188960}" type="presParOf" srcId="{1C821E96-5A94-48CE-A61A-2754EA185E63}" destId="{51B4FDAA-0345-4113-BD50-2B0580AC0228}" srcOrd="1" destOrd="0" presId="urn:microsoft.com/office/officeart/2005/8/layout/hierarchy2"/>
    <dgm:cxn modelId="{43DF9649-8A1B-44AE-9BCA-FC521512E1FE}" type="presParOf" srcId="{51B4FDAA-0345-4113-BD50-2B0580AC0228}" destId="{735C38E7-22AB-42DE-A2BA-F28F40FE855A}" srcOrd="0" destOrd="0" presId="urn:microsoft.com/office/officeart/2005/8/layout/hierarchy2"/>
    <dgm:cxn modelId="{B4696D6A-C800-46FC-B470-2FD8046D565D}" type="presParOf" srcId="{51B4FDAA-0345-4113-BD50-2B0580AC0228}" destId="{4E96311F-5377-4EA1-BB2E-50750A6FD5EB}" srcOrd="1" destOrd="0" presId="urn:microsoft.com/office/officeart/2005/8/layout/hierarchy2"/>
    <dgm:cxn modelId="{C5F59E0D-8F7E-433A-B406-F24E8EF4C6B9}" type="presParOf" srcId="{1C821E96-5A94-48CE-A61A-2754EA185E63}" destId="{EEB7805E-24D6-466A-8D70-C130167AFAE7}" srcOrd="2" destOrd="0" presId="urn:microsoft.com/office/officeart/2005/8/layout/hierarchy2"/>
    <dgm:cxn modelId="{83240DF1-E927-422D-B006-5017AA2C2C57}" type="presParOf" srcId="{EEB7805E-24D6-466A-8D70-C130167AFAE7}" destId="{45BC4F68-BE0B-4A5A-8FD2-026C881E304B}" srcOrd="0" destOrd="0" presId="urn:microsoft.com/office/officeart/2005/8/layout/hierarchy2"/>
    <dgm:cxn modelId="{4DFA4241-F35D-449E-9DEB-9BDB1CD58531}" type="presParOf" srcId="{1C821E96-5A94-48CE-A61A-2754EA185E63}" destId="{915638E6-E131-450A-BAE8-C76AAECCF242}" srcOrd="3" destOrd="0" presId="urn:microsoft.com/office/officeart/2005/8/layout/hierarchy2"/>
    <dgm:cxn modelId="{73529A5D-853B-450B-9182-AB7027B634C5}" type="presParOf" srcId="{915638E6-E131-450A-BAE8-C76AAECCF242}" destId="{6B775DF9-5DCD-43FA-9B62-853CC1A864D5}" srcOrd="0" destOrd="0" presId="urn:microsoft.com/office/officeart/2005/8/layout/hierarchy2"/>
    <dgm:cxn modelId="{CED2B5ED-5E2A-48AE-AA40-8C93CFEB6262}" type="presParOf" srcId="{915638E6-E131-450A-BAE8-C76AAECCF242}" destId="{C85BDBF2-DF87-44A6-9F36-2B89F88F9C3D}" srcOrd="1" destOrd="0" presId="urn:microsoft.com/office/officeart/2005/8/layout/hierarchy2"/>
    <dgm:cxn modelId="{15AF46CA-13FF-483B-83FA-69A8F854EF82}" type="presParOf" srcId="{1C821E96-5A94-48CE-A61A-2754EA185E63}" destId="{2D02305E-7772-4F06-9955-DFF1CDAB4C60}" srcOrd="4" destOrd="0" presId="urn:microsoft.com/office/officeart/2005/8/layout/hierarchy2"/>
    <dgm:cxn modelId="{64EC0A31-7556-41CD-B1A0-9F1198F57E24}" type="presParOf" srcId="{2D02305E-7772-4F06-9955-DFF1CDAB4C60}" destId="{37638753-0C51-45BB-8C90-EFD549C6E631}" srcOrd="0" destOrd="0" presId="urn:microsoft.com/office/officeart/2005/8/layout/hierarchy2"/>
    <dgm:cxn modelId="{2F5F781F-55DE-4A32-9281-5AA05E6BB3B6}" type="presParOf" srcId="{1C821E96-5A94-48CE-A61A-2754EA185E63}" destId="{41D0FF15-0CCB-4CCC-8629-3349D5BA05E9}" srcOrd="5" destOrd="0" presId="urn:microsoft.com/office/officeart/2005/8/layout/hierarchy2"/>
    <dgm:cxn modelId="{17EB3C82-B608-4024-93F4-5CE5FCA064A5}" type="presParOf" srcId="{41D0FF15-0CCB-4CCC-8629-3349D5BA05E9}" destId="{3DDBD38B-9775-47BF-89C8-1EDED7F3D327}" srcOrd="0" destOrd="0" presId="urn:microsoft.com/office/officeart/2005/8/layout/hierarchy2"/>
    <dgm:cxn modelId="{05139656-2053-4309-96B2-D3091DD0EA6B}" type="presParOf" srcId="{41D0FF15-0CCB-4CCC-8629-3349D5BA05E9}" destId="{C69ACB2A-E63E-4396-A206-B56CA2F3C52A}" srcOrd="1" destOrd="0" presId="urn:microsoft.com/office/officeart/2005/8/layout/hierarchy2"/>
    <dgm:cxn modelId="{35029446-4CAC-47A1-86D6-BB530B4EE40C}" type="presParOf" srcId="{1C821E96-5A94-48CE-A61A-2754EA185E63}" destId="{AF926849-6CC9-41EF-906D-E7D08B478C80}" srcOrd="6" destOrd="0" presId="urn:microsoft.com/office/officeart/2005/8/layout/hierarchy2"/>
    <dgm:cxn modelId="{B18DB96E-8412-443C-9474-4B94DA986A61}" type="presParOf" srcId="{AF926849-6CC9-41EF-906D-E7D08B478C80}" destId="{789380F5-FF10-4B1A-A678-D5AAFF777CAF}" srcOrd="0" destOrd="0" presId="urn:microsoft.com/office/officeart/2005/8/layout/hierarchy2"/>
    <dgm:cxn modelId="{D42D3177-5E32-491F-A139-302D9396D43C}" type="presParOf" srcId="{1C821E96-5A94-48CE-A61A-2754EA185E63}" destId="{DD816074-E76D-444D-971F-01ABAAE07BCE}" srcOrd="7" destOrd="0" presId="urn:microsoft.com/office/officeart/2005/8/layout/hierarchy2"/>
    <dgm:cxn modelId="{2FB47079-AC1D-4FCA-B323-B6B5B004B1A9}" type="presParOf" srcId="{DD816074-E76D-444D-971F-01ABAAE07BCE}" destId="{F4CBCE6B-A8C1-4A29-B808-0F2D4A5D9D29}" srcOrd="0" destOrd="0" presId="urn:microsoft.com/office/officeart/2005/8/layout/hierarchy2"/>
    <dgm:cxn modelId="{FF9C5F00-3B42-481F-BC16-E198B63C2301}" type="presParOf" srcId="{DD816074-E76D-444D-971F-01ABAAE07BCE}" destId="{7CF65008-CA37-4BE7-936C-458CD372E48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3D5C98D-E673-4933-90DD-60A68CC96A63}" type="doc">
      <dgm:prSet loTypeId="urn:microsoft.com/office/officeart/2005/8/layout/hierarchy2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fi-FI"/>
        </a:p>
      </dgm:t>
    </dgm:pt>
    <dgm:pt modelId="{D4545B7E-DBC0-4E79-A476-1048F40209CF}">
      <dgm:prSet phldrT="[Text]" custT="1"/>
      <dgm:spPr/>
      <dgm:t>
        <a:bodyPr/>
        <a:lstStyle/>
        <a:p>
          <a:r>
            <a:rPr lang="fi-FI" sz="1600" dirty="0" err="1">
              <a:solidFill>
                <a:schemeClr val="tx1"/>
              </a:solidFill>
            </a:rPr>
            <a:t>Secondary</a:t>
          </a:r>
          <a:r>
            <a:rPr lang="fi-FI" sz="1600" dirty="0">
              <a:solidFill>
                <a:schemeClr val="tx1"/>
              </a:solidFill>
            </a:rPr>
            <a:t> </a:t>
          </a:r>
          <a:r>
            <a:rPr lang="fi-FI" sz="1600" dirty="0" err="1">
              <a:solidFill>
                <a:schemeClr val="tx1"/>
              </a:solidFill>
            </a:rPr>
            <a:t>studies</a:t>
          </a:r>
          <a:r>
            <a:rPr lang="fi-FI" sz="1600" dirty="0">
              <a:solidFill>
                <a:schemeClr val="tx1"/>
              </a:solidFill>
            </a:rPr>
            <a:t> (gymnasium) in </a:t>
          </a:r>
          <a:r>
            <a:rPr lang="fi-FI" sz="1600" dirty="0" err="1">
              <a:solidFill>
                <a:schemeClr val="tx1"/>
              </a:solidFill>
            </a:rPr>
            <a:t>the</a:t>
          </a:r>
          <a:r>
            <a:rPr lang="fi-FI" sz="1600" dirty="0">
              <a:solidFill>
                <a:schemeClr val="tx1"/>
              </a:solidFill>
            </a:rPr>
            <a:t> </a:t>
          </a:r>
          <a:r>
            <a:rPr lang="fi-FI" sz="1600" dirty="0" err="1">
              <a:solidFill>
                <a:schemeClr val="tx1"/>
              </a:solidFill>
            </a:rPr>
            <a:t>rural</a:t>
          </a:r>
          <a:r>
            <a:rPr lang="fi-FI" sz="1600" dirty="0">
              <a:solidFill>
                <a:schemeClr val="tx1"/>
              </a:solidFill>
            </a:rPr>
            <a:t> home </a:t>
          </a:r>
          <a:r>
            <a:rPr lang="fi-FI" sz="1600" dirty="0" err="1">
              <a:solidFill>
                <a:schemeClr val="tx1"/>
              </a:solidFill>
            </a:rPr>
            <a:t>town</a:t>
          </a:r>
          <a:r>
            <a:rPr lang="fi-FI" sz="1600" dirty="0">
              <a:solidFill>
                <a:schemeClr val="tx1"/>
              </a:solidFill>
            </a:rPr>
            <a:t> </a:t>
          </a:r>
        </a:p>
      </dgm:t>
    </dgm:pt>
    <dgm:pt modelId="{C9B2887D-CCF3-4DB9-80A9-05F58C281B37}" type="parTrans" cxnId="{30857510-8592-4DB4-B076-5EE9BC576B09}">
      <dgm:prSet/>
      <dgm:spPr/>
      <dgm:t>
        <a:bodyPr/>
        <a:lstStyle/>
        <a:p>
          <a:endParaRPr lang="fi-FI"/>
        </a:p>
      </dgm:t>
    </dgm:pt>
    <dgm:pt modelId="{AEBDCC75-C19A-4A02-B158-56E22021D29C}" type="sibTrans" cxnId="{30857510-8592-4DB4-B076-5EE9BC576B09}">
      <dgm:prSet/>
      <dgm:spPr/>
      <dgm:t>
        <a:bodyPr/>
        <a:lstStyle/>
        <a:p>
          <a:endParaRPr lang="fi-FI"/>
        </a:p>
      </dgm:t>
    </dgm:pt>
    <dgm:pt modelId="{E4D4D84C-E952-4994-B744-8ADD28E51E70}">
      <dgm:prSet phldrT="[Text]" custT="1"/>
      <dgm:spPr>
        <a:solidFill>
          <a:srgbClr val="CCCCFF"/>
        </a:solidFill>
      </dgm:spPr>
      <dgm:t>
        <a:bodyPr/>
        <a:lstStyle/>
        <a:p>
          <a:r>
            <a:rPr lang="fi-FI" sz="1600" dirty="0">
              <a:solidFill>
                <a:schemeClr val="tx1"/>
              </a:solidFill>
            </a:rPr>
            <a:t>’</a:t>
          </a:r>
          <a:r>
            <a:rPr lang="fi-FI" sz="1600" dirty="0" err="1">
              <a:solidFill>
                <a:schemeClr val="tx1"/>
              </a:solidFill>
            </a:rPr>
            <a:t>Year</a:t>
          </a:r>
          <a:r>
            <a:rPr lang="fi-FI" sz="1600" dirty="0">
              <a:solidFill>
                <a:schemeClr val="tx1"/>
              </a:solidFill>
            </a:rPr>
            <a:t> </a:t>
          </a:r>
          <a:r>
            <a:rPr lang="fi-FI" sz="1600" dirty="0" err="1">
              <a:solidFill>
                <a:schemeClr val="tx1"/>
              </a:solidFill>
            </a:rPr>
            <a:t>off</a:t>
          </a:r>
          <a:r>
            <a:rPr lang="fi-FI" sz="1600" dirty="0">
              <a:solidFill>
                <a:schemeClr val="tx1"/>
              </a:solidFill>
            </a:rPr>
            <a:t>’ , </a:t>
          </a:r>
          <a:r>
            <a:rPr lang="fi-FI" sz="1600" dirty="0" err="1">
              <a:solidFill>
                <a:schemeClr val="tx1"/>
              </a:solidFill>
            </a:rPr>
            <a:t>NEETs</a:t>
          </a:r>
          <a:r>
            <a:rPr lang="fi-FI" sz="1600" dirty="0">
              <a:solidFill>
                <a:schemeClr val="tx1"/>
              </a:solidFill>
            </a:rPr>
            <a:t> (</a:t>
          </a:r>
          <a:r>
            <a:rPr lang="fi-FI" sz="1600" dirty="0" err="1">
              <a:solidFill>
                <a:schemeClr val="tx1"/>
              </a:solidFill>
            </a:rPr>
            <a:t>e.g</a:t>
          </a:r>
          <a:r>
            <a:rPr lang="fi-FI" sz="1600" dirty="0">
              <a:solidFill>
                <a:schemeClr val="tx1"/>
              </a:solidFill>
            </a:rPr>
            <a:t>. </a:t>
          </a:r>
          <a:r>
            <a:rPr lang="fi-FI" sz="1600" dirty="0" err="1">
              <a:solidFill>
                <a:schemeClr val="tx1"/>
              </a:solidFill>
            </a:rPr>
            <a:t>medical</a:t>
          </a:r>
          <a:r>
            <a:rPr lang="fi-FI" sz="1600" dirty="0">
              <a:solidFill>
                <a:schemeClr val="tx1"/>
              </a:solidFill>
            </a:rPr>
            <a:t> </a:t>
          </a:r>
          <a:r>
            <a:rPr lang="fi-FI" sz="1600" dirty="0" err="1">
              <a:solidFill>
                <a:schemeClr val="tx1"/>
              </a:solidFill>
            </a:rPr>
            <a:t>leave</a:t>
          </a:r>
          <a:r>
            <a:rPr lang="fi-FI" sz="1600" dirty="0">
              <a:solidFill>
                <a:schemeClr val="tx1"/>
              </a:solidFill>
            </a:rPr>
            <a:t>, </a:t>
          </a:r>
          <a:r>
            <a:rPr lang="fi-FI" sz="1600" dirty="0" err="1">
              <a:solidFill>
                <a:schemeClr val="tx1"/>
              </a:solidFill>
            </a:rPr>
            <a:t>unemployment</a:t>
          </a:r>
          <a:r>
            <a:rPr lang="fi-FI" sz="1600" dirty="0">
              <a:solidFill>
                <a:schemeClr val="tx1"/>
              </a:solidFill>
            </a:rPr>
            <a:t>)</a:t>
          </a:r>
        </a:p>
      </dgm:t>
    </dgm:pt>
    <dgm:pt modelId="{98CEBC06-2408-4C80-BE9C-AEB120070E8A}" type="parTrans" cxnId="{64B39C7F-98B8-42C7-AC10-6AE46A43D32C}">
      <dgm:prSet/>
      <dgm:spPr/>
      <dgm:t>
        <a:bodyPr/>
        <a:lstStyle/>
        <a:p>
          <a:endParaRPr lang="fi-FI"/>
        </a:p>
      </dgm:t>
    </dgm:pt>
    <dgm:pt modelId="{7B085B4F-BD42-4167-8268-94513259615C}" type="sibTrans" cxnId="{64B39C7F-98B8-42C7-AC10-6AE46A43D32C}">
      <dgm:prSet/>
      <dgm:spPr/>
      <dgm:t>
        <a:bodyPr/>
        <a:lstStyle/>
        <a:p>
          <a:endParaRPr lang="fi-FI"/>
        </a:p>
      </dgm:t>
    </dgm:pt>
    <dgm:pt modelId="{34A6649E-F5A2-49C7-8387-C4E9877887B6}">
      <dgm:prSet phldrT="[Text]" custT="1"/>
      <dgm:spPr/>
      <dgm:t>
        <a:bodyPr/>
        <a:lstStyle/>
        <a:p>
          <a:r>
            <a:rPr lang="fi-FI" sz="1600" dirty="0" err="1">
              <a:solidFill>
                <a:schemeClr val="tx1"/>
              </a:solidFill>
            </a:rPr>
            <a:t>Secondary</a:t>
          </a:r>
          <a:r>
            <a:rPr lang="fi-FI" sz="1600" dirty="0">
              <a:solidFill>
                <a:schemeClr val="tx1"/>
              </a:solidFill>
            </a:rPr>
            <a:t> </a:t>
          </a:r>
          <a:r>
            <a:rPr lang="fi-FI" sz="1600" dirty="0" err="1">
              <a:solidFill>
                <a:schemeClr val="tx1"/>
              </a:solidFill>
            </a:rPr>
            <a:t>studies</a:t>
          </a:r>
          <a:r>
            <a:rPr lang="fi-FI" sz="1600" dirty="0">
              <a:solidFill>
                <a:schemeClr val="tx1"/>
              </a:solidFill>
            </a:rPr>
            <a:t> (</a:t>
          </a:r>
          <a:r>
            <a:rPr lang="fi-FI" sz="1600" dirty="0" err="1">
              <a:solidFill>
                <a:schemeClr val="tx1"/>
              </a:solidFill>
            </a:rPr>
            <a:t>vocational</a:t>
          </a:r>
          <a:r>
            <a:rPr lang="fi-FI" sz="1600" dirty="0">
              <a:solidFill>
                <a:schemeClr val="tx1"/>
              </a:solidFill>
            </a:rPr>
            <a:t> </a:t>
          </a:r>
          <a:r>
            <a:rPr lang="fi-FI" sz="1600" dirty="0" err="1">
              <a:solidFill>
                <a:schemeClr val="tx1"/>
              </a:solidFill>
            </a:rPr>
            <a:t>schools</a:t>
          </a:r>
          <a:r>
            <a:rPr lang="fi-FI" sz="1600" dirty="0">
              <a:solidFill>
                <a:schemeClr val="tx1"/>
              </a:solidFill>
            </a:rPr>
            <a:t>) in </a:t>
          </a:r>
          <a:r>
            <a:rPr lang="fi-FI" sz="1600" dirty="0" err="1">
              <a:solidFill>
                <a:schemeClr val="tx1"/>
              </a:solidFill>
            </a:rPr>
            <a:t>regional</a:t>
          </a:r>
          <a:r>
            <a:rPr lang="fi-FI" sz="1600" dirty="0">
              <a:solidFill>
                <a:schemeClr val="tx1"/>
              </a:solidFill>
            </a:rPr>
            <a:t> </a:t>
          </a:r>
          <a:r>
            <a:rPr lang="fi-FI" sz="1600" dirty="0" err="1">
              <a:solidFill>
                <a:schemeClr val="tx1"/>
              </a:solidFill>
            </a:rPr>
            <a:t>centers</a:t>
          </a:r>
          <a:r>
            <a:rPr lang="fi-FI" sz="1600" dirty="0">
              <a:solidFill>
                <a:schemeClr val="tx1"/>
              </a:solidFill>
            </a:rPr>
            <a:t> / </a:t>
          </a:r>
          <a:r>
            <a:rPr lang="fi-FI" sz="1600" dirty="0" err="1">
              <a:solidFill>
                <a:schemeClr val="tx1"/>
              </a:solidFill>
            </a:rPr>
            <a:t>other</a:t>
          </a:r>
          <a:r>
            <a:rPr lang="fi-FI" sz="1600" dirty="0">
              <a:solidFill>
                <a:schemeClr val="tx1"/>
              </a:solidFill>
            </a:rPr>
            <a:t> </a:t>
          </a:r>
          <a:r>
            <a:rPr lang="fi-FI" sz="1600" dirty="0" err="1">
              <a:solidFill>
                <a:schemeClr val="tx1"/>
              </a:solidFill>
            </a:rPr>
            <a:t>rural</a:t>
          </a:r>
          <a:r>
            <a:rPr lang="fi-FI" sz="1600" dirty="0">
              <a:solidFill>
                <a:schemeClr val="tx1"/>
              </a:solidFill>
            </a:rPr>
            <a:t> </a:t>
          </a:r>
          <a:r>
            <a:rPr lang="fi-FI" sz="1600" dirty="0" err="1">
              <a:solidFill>
                <a:schemeClr val="tx1"/>
              </a:solidFill>
            </a:rPr>
            <a:t>towns</a:t>
          </a:r>
          <a:endParaRPr lang="fi-FI" sz="1600" dirty="0">
            <a:solidFill>
              <a:schemeClr val="tx1"/>
            </a:solidFill>
          </a:endParaRPr>
        </a:p>
      </dgm:t>
    </dgm:pt>
    <dgm:pt modelId="{B494A99B-8F09-4A63-9266-DB9B64477DA1}" type="parTrans" cxnId="{F0FE29A9-6E9B-4B39-88FE-05CED637EF6D}">
      <dgm:prSet/>
      <dgm:spPr/>
      <dgm:t>
        <a:bodyPr/>
        <a:lstStyle/>
        <a:p>
          <a:endParaRPr lang="fi-FI"/>
        </a:p>
      </dgm:t>
    </dgm:pt>
    <dgm:pt modelId="{490F3330-9BBF-43B9-94CC-1B36EFCEAEAE}" type="sibTrans" cxnId="{F0FE29A9-6E9B-4B39-88FE-05CED637EF6D}">
      <dgm:prSet/>
      <dgm:spPr/>
      <dgm:t>
        <a:bodyPr/>
        <a:lstStyle/>
        <a:p>
          <a:endParaRPr lang="fi-FI"/>
        </a:p>
      </dgm:t>
    </dgm:pt>
    <dgm:pt modelId="{68EC926C-421E-4CAF-A362-2079EEBFB3A2}">
      <dgm:prSet phldrT="[Text]" custT="1"/>
      <dgm:spPr>
        <a:solidFill>
          <a:schemeClr val="accent6"/>
        </a:solidFill>
      </dgm:spPr>
      <dgm:t>
        <a:bodyPr/>
        <a:lstStyle/>
        <a:p>
          <a:r>
            <a:rPr lang="fi-FI" sz="1600" dirty="0" err="1"/>
            <a:t>Employment</a:t>
          </a:r>
          <a:r>
            <a:rPr lang="fi-FI" sz="1600" dirty="0"/>
            <a:t> in home </a:t>
          </a:r>
          <a:r>
            <a:rPr lang="fi-FI" sz="1600" dirty="0" err="1"/>
            <a:t>region</a:t>
          </a:r>
          <a:endParaRPr lang="fi-FI" sz="1600" dirty="0"/>
        </a:p>
      </dgm:t>
    </dgm:pt>
    <dgm:pt modelId="{E580EAE1-1198-434F-94E5-4EF2ACBD4C20}" type="parTrans" cxnId="{D7745633-90E2-4882-BB2A-B97AEB73969A}">
      <dgm:prSet/>
      <dgm:spPr/>
      <dgm:t>
        <a:bodyPr/>
        <a:lstStyle/>
        <a:p>
          <a:endParaRPr lang="fi-FI"/>
        </a:p>
      </dgm:t>
    </dgm:pt>
    <dgm:pt modelId="{1CF1E698-3E40-44EB-8FA1-B4803CEBF13B}" type="sibTrans" cxnId="{D7745633-90E2-4882-BB2A-B97AEB73969A}">
      <dgm:prSet/>
      <dgm:spPr/>
      <dgm:t>
        <a:bodyPr/>
        <a:lstStyle/>
        <a:p>
          <a:endParaRPr lang="fi-FI"/>
        </a:p>
      </dgm:t>
    </dgm:pt>
    <dgm:pt modelId="{FD748688-ADA6-4083-908F-EEE6A629D95A}">
      <dgm:prSet phldrT="[Text]" custT="1"/>
      <dgm:spPr>
        <a:solidFill>
          <a:schemeClr val="accent6"/>
        </a:solidFill>
      </dgm:spPr>
      <dgm:t>
        <a:bodyPr/>
        <a:lstStyle/>
        <a:p>
          <a:r>
            <a:rPr lang="fi-FI" sz="1600" dirty="0" err="1"/>
            <a:t>Employment</a:t>
          </a:r>
          <a:r>
            <a:rPr lang="fi-FI" sz="1600" dirty="0"/>
            <a:t> in </a:t>
          </a:r>
          <a:r>
            <a:rPr lang="fi-FI" sz="1600" dirty="0" err="1"/>
            <a:t>cities</a:t>
          </a:r>
          <a:endParaRPr lang="fi-FI" sz="1600" dirty="0"/>
        </a:p>
      </dgm:t>
    </dgm:pt>
    <dgm:pt modelId="{9B638EAC-6E4A-4A2A-93A3-A9AF2373F8CE}" type="parTrans" cxnId="{22706AFA-4971-45C3-9578-5A10D6F2EEB8}">
      <dgm:prSet/>
      <dgm:spPr/>
      <dgm:t>
        <a:bodyPr/>
        <a:lstStyle/>
        <a:p>
          <a:endParaRPr lang="fi-FI"/>
        </a:p>
      </dgm:t>
    </dgm:pt>
    <dgm:pt modelId="{B667DD71-5182-4F59-B55D-3579A2A084D1}" type="sibTrans" cxnId="{22706AFA-4971-45C3-9578-5A10D6F2EEB8}">
      <dgm:prSet/>
      <dgm:spPr/>
      <dgm:t>
        <a:bodyPr/>
        <a:lstStyle/>
        <a:p>
          <a:endParaRPr lang="fi-FI"/>
        </a:p>
      </dgm:t>
    </dgm:pt>
    <dgm:pt modelId="{60D4A9A0-61BD-45FC-BFB2-70585EBCD8AD}">
      <dgm:prSet phldrT="[Text]" custT="1"/>
      <dgm:spPr/>
      <dgm:t>
        <a:bodyPr/>
        <a:lstStyle/>
        <a:p>
          <a:r>
            <a:rPr lang="fi-FI" sz="1600" dirty="0"/>
            <a:t>Post </a:t>
          </a:r>
          <a:r>
            <a:rPr lang="fi-FI" sz="1600" dirty="0" err="1"/>
            <a:t>secondary</a:t>
          </a:r>
          <a:r>
            <a:rPr lang="fi-FI" sz="1600" dirty="0"/>
            <a:t> </a:t>
          </a:r>
          <a:r>
            <a:rPr lang="fi-FI" sz="1600" dirty="0" err="1"/>
            <a:t>studies</a:t>
          </a:r>
          <a:r>
            <a:rPr lang="fi-FI" sz="1600" dirty="0"/>
            <a:t> </a:t>
          </a:r>
          <a:br>
            <a:rPr lang="fi-FI" sz="1600" dirty="0"/>
          </a:br>
          <a:r>
            <a:rPr lang="fi-FI" sz="1600" dirty="0"/>
            <a:t>(</a:t>
          </a:r>
          <a:r>
            <a:rPr lang="fi-FI" sz="1600" dirty="0" err="1"/>
            <a:t>vocational</a:t>
          </a:r>
          <a:r>
            <a:rPr lang="fi-FI" sz="1600" dirty="0"/>
            <a:t> </a:t>
          </a:r>
          <a:r>
            <a:rPr lang="fi-FI" sz="1600" dirty="0" err="1"/>
            <a:t>schools</a:t>
          </a:r>
          <a:r>
            <a:rPr lang="fi-FI" sz="1600" dirty="0"/>
            <a:t>)</a:t>
          </a:r>
        </a:p>
      </dgm:t>
    </dgm:pt>
    <dgm:pt modelId="{732732D7-4D63-4F6B-9C0C-5F4A5A9F4C3A}" type="parTrans" cxnId="{415752DC-E3E6-4BFF-98F1-44684CECCC7E}">
      <dgm:prSet/>
      <dgm:spPr/>
      <dgm:t>
        <a:bodyPr/>
        <a:lstStyle/>
        <a:p>
          <a:endParaRPr lang="fi-FI"/>
        </a:p>
      </dgm:t>
    </dgm:pt>
    <dgm:pt modelId="{B94FD77B-BFE0-49D9-B55A-2B586B1B7545}" type="sibTrans" cxnId="{415752DC-E3E6-4BFF-98F1-44684CECCC7E}">
      <dgm:prSet/>
      <dgm:spPr/>
      <dgm:t>
        <a:bodyPr/>
        <a:lstStyle/>
        <a:p>
          <a:endParaRPr lang="fi-FI"/>
        </a:p>
      </dgm:t>
    </dgm:pt>
    <dgm:pt modelId="{FBAE3E1D-23F7-4785-8CD0-BB61923CA7B2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fi-FI" sz="1600" dirty="0" err="1">
              <a:solidFill>
                <a:schemeClr val="tx1"/>
              </a:solidFill>
            </a:rPr>
            <a:t>Military</a:t>
          </a:r>
          <a:r>
            <a:rPr lang="fi-FI" sz="1600" dirty="0">
              <a:solidFill>
                <a:schemeClr val="tx1"/>
              </a:solidFill>
            </a:rPr>
            <a:t> </a:t>
          </a:r>
          <a:r>
            <a:rPr lang="fi-FI" sz="1600" dirty="0" err="1">
              <a:solidFill>
                <a:schemeClr val="tx1"/>
              </a:solidFill>
            </a:rPr>
            <a:t>service</a:t>
          </a:r>
          <a:endParaRPr lang="fi-FI" sz="1600" dirty="0"/>
        </a:p>
      </dgm:t>
    </dgm:pt>
    <dgm:pt modelId="{DF7FC90F-0427-4C74-9521-FD4BA7E673EB}" type="parTrans" cxnId="{98DCBA50-D0E5-42C5-945E-A22CF9FC08BA}">
      <dgm:prSet/>
      <dgm:spPr/>
      <dgm:t>
        <a:bodyPr/>
        <a:lstStyle/>
        <a:p>
          <a:endParaRPr lang="fi-FI"/>
        </a:p>
      </dgm:t>
    </dgm:pt>
    <dgm:pt modelId="{6CC382D3-43DA-4877-8EFD-9045595F4760}" type="sibTrans" cxnId="{98DCBA50-D0E5-42C5-945E-A22CF9FC08BA}">
      <dgm:prSet/>
      <dgm:spPr/>
      <dgm:t>
        <a:bodyPr/>
        <a:lstStyle/>
        <a:p>
          <a:endParaRPr lang="fi-FI"/>
        </a:p>
      </dgm:t>
    </dgm:pt>
    <dgm:pt modelId="{0F9F861D-33F9-474A-90D2-F01EF0B13426}">
      <dgm:prSet phldrT="[Text]" custT="1"/>
      <dgm:spPr>
        <a:solidFill>
          <a:srgbClr val="FF99FF"/>
        </a:solidFill>
      </dgm:spPr>
      <dgm:t>
        <a:bodyPr/>
        <a:lstStyle/>
        <a:p>
          <a:r>
            <a:rPr lang="fi-FI" sz="1600" dirty="0">
              <a:solidFill>
                <a:schemeClr val="tx1"/>
              </a:solidFill>
            </a:rPr>
            <a:t>Summer </a:t>
          </a:r>
          <a:r>
            <a:rPr lang="fi-FI" sz="1600" dirty="0" err="1">
              <a:solidFill>
                <a:schemeClr val="tx1"/>
              </a:solidFill>
            </a:rPr>
            <a:t>jobs</a:t>
          </a:r>
          <a:endParaRPr lang="fi-FI" sz="1600" dirty="0">
            <a:solidFill>
              <a:schemeClr val="tx1"/>
            </a:solidFill>
          </a:endParaRPr>
        </a:p>
      </dgm:t>
    </dgm:pt>
    <dgm:pt modelId="{855DFC7C-64EC-4655-8614-1DBFAB33604E}" type="parTrans" cxnId="{9EC7FC20-2CDA-4A75-BEA0-D6726B7DC47F}">
      <dgm:prSet/>
      <dgm:spPr/>
      <dgm:t>
        <a:bodyPr/>
        <a:lstStyle/>
        <a:p>
          <a:endParaRPr lang="fi-FI"/>
        </a:p>
      </dgm:t>
    </dgm:pt>
    <dgm:pt modelId="{3CA6FC78-2EA3-40DA-BE08-EF5C865E053A}" type="sibTrans" cxnId="{9EC7FC20-2CDA-4A75-BEA0-D6726B7DC47F}">
      <dgm:prSet/>
      <dgm:spPr/>
      <dgm:t>
        <a:bodyPr/>
        <a:lstStyle/>
        <a:p>
          <a:endParaRPr lang="fi-FI"/>
        </a:p>
      </dgm:t>
    </dgm:pt>
    <dgm:pt modelId="{BA0D90C4-BACA-495C-AD97-06988C9C7321}">
      <dgm:prSet phldrT="[Text]" custT="1"/>
      <dgm:spPr>
        <a:solidFill>
          <a:schemeClr val="accent5"/>
        </a:solidFill>
      </dgm:spPr>
      <dgm:t>
        <a:bodyPr/>
        <a:lstStyle/>
        <a:p>
          <a:r>
            <a:rPr lang="fi-FI" sz="1600" dirty="0" err="1">
              <a:solidFill>
                <a:schemeClr val="bg1"/>
              </a:solidFill>
            </a:rPr>
            <a:t>Higher</a:t>
          </a:r>
          <a:r>
            <a:rPr lang="fi-FI" sz="1600" dirty="0">
              <a:solidFill>
                <a:schemeClr val="bg1"/>
              </a:solidFill>
            </a:rPr>
            <a:t> </a:t>
          </a:r>
          <a:r>
            <a:rPr lang="fi-FI" sz="1600" dirty="0" err="1">
              <a:solidFill>
                <a:schemeClr val="bg1"/>
              </a:solidFill>
            </a:rPr>
            <a:t>education</a:t>
          </a:r>
          <a:r>
            <a:rPr lang="fi-FI" sz="1600" dirty="0">
              <a:solidFill>
                <a:schemeClr val="bg1"/>
              </a:solidFill>
            </a:rPr>
            <a:t/>
          </a:r>
          <a:br>
            <a:rPr lang="fi-FI" sz="1600" dirty="0">
              <a:solidFill>
                <a:schemeClr val="bg1"/>
              </a:solidFill>
            </a:rPr>
          </a:br>
          <a:r>
            <a:rPr lang="fi-FI" sz="1600" dirty="0">
              <a:solidFill>
                <a:schemeClr val="bg1"/>
              </a:solidFill>
            </a:rPr>
            <a:t>(</a:t>
          </a:r>
          <a:r>
            <a:rPr lang="fi-FI" sz="1600" dirty="0" err="1">
              <a:solidFill>
                <a:schemeClr val="bg1"/>
              </a:solidFill>
            </a:rPr>
            <a:t>university</a:t>
          </a:r>
          <a:r>
            <a:rPr lang="fi-FI" sz="1600" dirty="0">
              <a:solidFill>
                <a:schemeClr val="bg1"/>
              </a:solidFill>
            </a:rPr>
            <a:t>)</a:t>
          </a:r>
        </a:p>
      </dgm:t>
    </dgm:pt>
    <dgm:pt modelId="{05DB923B-C5DC-4249-B50C-E85B1ACA8514}" type="parTrans" cxnId="{0546E35B-B286-4F95-84BF-9FA5C5A50D60}">
      <dgm:prSet/>
      <dgm:spPr/>
      <dgm:t>
        <a:bodyPr/>
        <a:lstStyle/>
        <a:p>
          <a:endParaRPr lang="fi-FI"/>
        </a:p>
      </dgm:t>
    </dgm:pt>
    <dgm:pt modelId="{5E825A14-74E5-4EC4-A98E-E619627F8A07}" type="sibTrans" cxnId="{0546E35B-B286-4F95-84BF-9FA5C5A50D60}">
      <dgm:prSet/>
      <dgm:spPr/>
      <dgm:t>
        <a:bodyPr/>
        <a:lstStyle/>
        <a:p>
          <a:endParaRPr lang="fi-FI"/>
        </a:p>
      </dgm:t>
    </dgm:pt>
    <dgm:pt modelId="{65B6D8D8-6FD8-4D50-8A7A-48376B29D70F}">
      <dgm:prSet phldrT="[Text]" custT="1"/>
      <dgm:spPr/>
      <dgm:t>
        <a:bodyPr/>
        <a:lstStyle/>
        <a:p>
          <a:r>
            <a:rPr lang="fi-FI" sz="1600" dirty="0" err="1"/>
            <a:t>End</a:t>
          </a:r>
          <a:r>
            <a:rPr lang="fi-FI" sz="1600" dirty="0"/>
            <a:t> of </a:t>
          </a:r>
          <a:r>
            <a:rPr lang="fi-FI" sz="1600" dirty="0" err="1"/>
            <a:t>the</a:t>
          </a:r>
          <a:r>
            <a:rPr lang="fi-FI" sz="1600" dirty="0"/>
            <a:t> 9th </a:t>
          </a:r>
          <a:r>
            <a:rPr lang="fi-FI" sz="1600" dirty="0" err="1"/>
            <a:t>grade</a:t>
          </a:r>
          <a:endParaRPr lang="fi-FI" sz="1600" dirty="0"/>
        </a:p>
      </dgm:t>
    </dgm:pt>
    <dgm:pt modelId="{65285588-E456-49C0-A961-F9EF0A428850}" type="sibTrans" cxnId="{F29B1BFD-39E8-43C9-9C99-98410493B6C2}">
      <dgm:prSet/>
      <dgm:spPr/>
      <dgm:t>
        <a:bodyPr/>
        <a:lstStyle/>
        <a:p>
          <a:endParaRPr lang="fi-FI"/>
        </a:p>
      </dgm:t>
    </dgm:pt>
    <dgm:pt modelId="{A7C1A30C-01C4-49E3-8D62-81135CA12779}" type="parTrans" cxnId="{F29B1BFD-39E8-43C9-9C99-98410493B6C2}">
      <dgm:prSet/>
      <dgm:spPr/>
      <dgm:t>
        <a:bodyPr/>
        <a:lstStyle/>
        <a:p>
          <a:endParaRPr lang="fi-FI"/>
        </a:p>
      </dgm:t>
    </dgm:pt>
    <dgm:pt modelId="{8BA431B3-9CB0-495B-B0B3-1E47561EAC7D}" type="pres">
      <dgm:prSet presAssocID="{E3D5C98D-E673-4933-90DD-60A68CC96A6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8DA0827-4D1C-4C53-91F4-0960AE88324B}" type="pres">
      <dgm:prSet presAssocID="{65B6D8D8-6FD8-4D50-8A7A-48376B29D70F}" presName="root1" presStyleCnt="0"/>
      <dgm:spPr/>
    </dgm:pt>
    <dgm:pt modelId="{11D391A6-E824-4621-B87C-962DA68B17D4}" type="pres">
      <dgm:prSet presAssocID="{65B6D8D8-6FD8-4D50-8A7A-48376B29D70F}" presName="LevelOneTextNode" presStyleLbl="node0" presStyleIdx="0" presStyleCnt="1" custScaleX="124540" custScaleY="131591" custLinFactY="86592" custLinFactNeighborX="-37529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CAC0D1F-E394-4349-9A18-6D6C32E0027D}" type="pres">
      <dgm:prSet presAssocID="{65B6D8D8-6FD8-4D50-8A7A-48376B29D70F}" presName="level2hierChild" presStyleCnt="0"/>
      <dgm:spPr/>
    </dgm:pt>
    <dgm:pt modelId="{E1BEC882-7E59-4A2F-8122-DF7A58E8FF22}" type="pres">
      <dgm:prSet presAssocID="{C9B2887D-CCF3-4DB9-80A9-05F58C281B37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3CEC8FAB-2593-4C92-B225-930A542F2B12}" type="pres">
      <dgm:prSet presAssocID="{C9B2887D-CCF3-4DB9-80A9-05F58C281B37}" presName="connTx" presStyleLbl="parChTrans1D2" presStyleIdx="0" presStyleCnt="3"/>
      <dgm:spPr/>
      <dgm:t>
        <a:bodyPr/>
        <a:lstStyle/>
        <a:p>
          <a:endParaRPr lang="en-US"/>
        </a:p>
      </dgm:t>
    </dgm:pt>
    <dgm:pt modelId="{B4E3FBFD-12B3-4B22-981D-F8C9A95153D7}" type="pres">
      <dgm:prSet presAssocID="{D4545B7E-DBC0-4E79-A476-1048F40209CF}" presName="root2" presStyleCnt="0"/>
      <dgm:spPr/>
    </dgm:pt>
    <dgm:pt modelId="{F93BFB8A-23A4-4F80-A045-F512C5C4AAA8}" type="pres">
      <dgm:prSet presAssocID="{D4545B7E-DBC0-4E79-A476-1048F40209CF}" presName="LevelTwoTextNode" presStyleLbl="node2" presStyleIdx="0" presStyleCnt="3" custScaleX="170834" custScaleY="156878" custLinFactY="207543" custLinFactNeighborX="-32557" custLinFactNeighborY="3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017B025-5625-4F8F-98E7-1F2369F04244}" type="pres">
      <dgm:prSet presAssocID="{D4545B7E-DBC0-4E79-A476-1048F40209CF}" presName="level3hierChild" presStyleCnt="0"/>
      <dgm:spPr/>
    </dgm:pt>
    <dgm:pt modelId="{5D9013C7-F8A3-4BBF-A7D4-9B7AE6549D64}" type="pres">
      <dgm:prSet presAssocID="{05DB923B-C5DC-4249-B50C-E85B1ACA8514}" presName="conn2-1" presStyleLbl="parChTrans1D3" presStyleIdx="0" presStyleCnt="6"/>
      <dgm:spPr/>
      <dgm:t>
        <a:bodyPr/>
        <a:lstStyle/>
        <a:p>
          <a:endParaRPr lang="en-US"/>
        </a:p>
      </dgm:t>
    </dgm:pt>
    <dgm:pt modelId="{55E1EA54-AE8C-44FB-B322-345E3A2DF52A}" type="pres">
      <dgm:prSet presAssocID="{05DB923B-C5DC-4249-B50C-E85B1ACA8514}" presName="connTx" presStyleLbl="parChTrans1D3" presStyleIdx="0" presStyleCnt="6"/>
      <dgm:spPr/>
      <dgm:t>
        <a:bodyPr/>
        <a:lstStyle/>
        <a:p>
          <a:endParaRPr lang="en-US"/>
        </a:p>
      </dgm:t>
    </dgm:pt>
    <dgm:pt modelId="{F1D1474C-5851-4848-915D-07F178CBF2BA}" type="pres">
      <dgm:prSet presAssocID="{BA0D90C4-BACA-495C-AD97-06988C9C7321}" presName="root2" presStyleCnt="0"/>
      <dgm:spPr/>
    </dgm:pt>
    <dgm:pt modelId="{9E6DAB9F-0123-4DD0-AB6B-F4132A998EAB}" type="pres">
      <dgm:prSet presAssocID="{BA0D90C4-BACA-495C-AD97-06988C9C7321}" presName="LevelTwoTextNode" presStyleLbl="node3" presStyleIdx="0" presStyleCnt="6" custScaleX="223611" custScaleY="8879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C9CB27E-D126-4550-AEF8-E65436AD4AAC}" type="pres">
      <dgm:prSet presAssocID="{BA0D90C4-BACA-495C-AD97-06988C9C7321}" presName="level3hierChild" presStyleCnt="0"/>
      <dgm:spPr/>
    </dgm:pt>
    <dgm:pt modelId="{9E6A4E17-3949-4E00-92E9-61B1DF88F4B3}" type="pres">
      <dgm:prSet presAssocID="{98CEBC06-2408-4C80-BE9C-AEB120070E8A}" presName="conn2-1" presStyleLbl="parChTrans1D3" presStyleIdx="1" presStyleCnt="6"/>
      <dgm:spPr/>
      <dgm:t>
        <a:bodyPr/>
        <a:lstStyle/>
        <a:p>
          <a:endParaRPr lang="en-US"/>
        </a:p>
      </dgm:t>
    </dgm:pt>
    <dgm:pt modelId="{76DA7A93-8FE1-42D2-9CC4-30660FCD78DE}" type="pres">
      <dgm:prSet presAssocID="{98CEBC06-2408-4C80-BE9C-AEB120070E8A}" presName="connTx" presStyleLbl="parChTrans1D3" presStyleIdx="1" presStyleCnt="6"/>
      <dgm:spPr/>
      <dgm:t>
        <a:bodyPr/>
        <a:lstStyle/>
        <a:p>
          <a:endParaRPr lang="en-US"/>
        </a:p>
      </dgm:t>
    </dgm:pt>
    <dgm:pt modelId="{C8A57531-0352-4DFD-A07B-5755FE9D3523}" type="pres">
      <dgm:prSet presAssocID="{E4D4D84C-E952-4994-B744-8ADD28E51E70}" presName="root2" presStyleCnt="0"/>
      <dgm:spPr/>
    </dgm:pt>
    <dgm:pt modelId="{7CD83680-2E3C-4A1C-BF56-AEFF3922748B}" type="pres">
      <dgm:prSet presAssocID="{E4D4D84C-E952-4994-B744-8ADD28E51E70}" presName="LevelTwoTextNode" presStyleLbl="node3" presStyleIdx="1" presStyleCnt="6" custScaleX="237221" custScaleY="126768" custLinFactY="203430" custLinFactNeighborX="-26160" custLinFactNeighborY="3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FF04684-6F9D-4FC1-83E9-F6FE7B3C44AA}" type="pres">
      <dgm:prSet presAssocID="{E4D4D84C-E952-4994-B744-8ADD28E51E70}" presName="level3hierChild" presStyleCnt="0"/>
      <dgm:spPr/>
    </dgm:pt>
    <dgm:pt modelId="{933D64A4-9E27-4152-853D-0CF8682FBA5A}" type="pres">
      <dgm:prSet presAssocID="{855DFC7C-64EC-4655-8614-1DBFAB33604E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0C6AE36B-1478-406A-86CA-7010C09BEAFC}" type="pres">
      <dgm:prSet presAssocID="{855DFC7C-64EC-4655-8614-1DBFAB33604E}" presName="connTx" presStyleLbl="parChTrans1D2" presStyleIdx="1" presStyleCnt="3"/>
      <dgm:spPr/>
      <dgm:t>
        <a:bodyPr/>
        <a:lstStyle/>
        <a:p>
          <a:endParaRPr lang="en-US"/>
        </a:p>
      </dgm:t>
    </dgm:pt>
    <dgm:pt modelId="{17CE0804-B1A1-4980-8972-2D771EE0CB62}" type="pres">
      <dgm:prSet presAssocID="{0F9F861D-33F9-474A-90D2-F01EF0B13426}" presName="root2" presStyleCnt="0"/>
      <dgm:spPr/>
    </dgm:pt>
    <dgm:pt modelId="{7092BEFA-C6C1-41AB-A9CB-ED0EA46B18FC}" type="pres">
      <dgm:prSet presAssocID="{0F9F861D-33F9-474A-90D2-F01EF0B13426}" presName="LevelTwoTextNode" presStyleLbl="node2" presStyleIdx="1" presStyleCnt="3" custScaleX="97220" custLinFactY="96473" custLinFactNeighborX="9408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1588C25-A75E-4C6C-B8C8-F9F88E7EF32D}" type="pres">
      <dgm:prSet presAssocID="{0F9F861D-33F9-474A-90D2-F01EF0B13426}" presName="level3hierChild" presStyleCnt="0"/>
      <dgm:spPr/>
    </dgm:pt>
    <dgm:pt modelId="{828D23B7-18FA-4F34-8EE3-660703347B0D}" type="pres">
      <dgm:prSet presAssocID="{B494A99B-8F09-4A63-9266-DB9B64477DA1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F22478DC-1966-47C0-BB44-02624CCB2BA1}" type="pres">
      <dgm:prSet presAssocID="{B494A99B-8F09-4A63-9266-DB9B64477DA1}" presName="connTx" presStyleLbl="parChTrans1D2" presStyleIdx="2" presStyleCnt="3"/>
      <dgm:spPr/>
      <dgm:t>
        <a:bodyPr/>
        <a:lstStyle/>
        <a:p>
          <a:endParaRPr lang="en-US"/>
        </a:p>
      </dgm:t>
    </dgm:pt>
    <dgm:pt modelId="{2B7D0927-7B2C-4D53-94A1-4176CF1B43A8}" type="pres">
      <dgm:prSet presAssocID="{34A6649E-F5A2-49C7-8387-C4E9877887B6}" presName="root2" presStyleCnt="0"/>
      <dgm:spPr/>
    </dgm:pt>
    <dgm:pt modelId="{54D32856-8370-4D47-B393-BA9F84C6D73B}" type="pres">
      <dgm:prSet presAssocID="{34A6649E-F5A2-49C7-8387-C4E9877887B6}" presName="LevelTwoTextNode" presStyleLbl="node2" presStyleIdx="2" presStyleCnt="3" custScaleX="146676" custScaleY="185874" custLinFactY="-100000" custLinFactNeighborX="-30656" custLinFactNeighborY="-13172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C821E96-5A94-48CE-A61A-2754EA185E63}" type="pres">
      <dgm:prSet presAssocID="{34A6649E-F5A2-49C7-8387-C4E9877887B6}" presName="level3hierChild" presStyleCnt="0"/>
      <dgm:spPr/>
    </dgm:pt>
    <dgm:pt modelId="{1ABEB921-2933-4EAE-9CF4-42E092799DB8}" type="pres">
      <dgm:prSet presAssocID="{732732D7-4D63-4F6B-9C0C-5F4A5A9F4C3A}" presName="conn2-1" presStyleLbl="parChTrans1D3" presStyleIdx="2" presStyleCnt="6"/>
      <dgm:spPr/>
      <dgm:t>
        <a:bodyPr/>
        <a:lstStyle/>
        <a:p>
          <a:endParaRPr lang="en-US"/>
        </a:p>
      </dgm:t>
    </dgm:pt>
    <dgm:pt modelId="{AF99CE05-BC12-4F81-B7EE-CA951ED28F1E}" type="pres">
      <dgm:prSet presAssocID="{732732D7-4D63-4F6B-9C0C-5F4A5A9F4C3A}" presName="connTx" presStyleLbl="parChTrans1D3" presStyleIdx="2" presStyleCnt="6"/>
      <dgm:spPr/>
      <dgm:t>
        <a:bodyPr/>
        <a:lstStyle/>
        <a:p>
          <a:endParaRPr lang="en-US"/>
        </a:p>
      </dgm:t>
    </dgm:pt>
    <dgm:pt modelId="{51B4FDAA-0345-4113-BD50-2B0580AC0228}" type="pres">
      <dgm:prSet presAssocID="{60D4A9A0-61BD-45FC-BFB2-70585EBCD8AD}" presName="root2" presStyleCnt="0"/>
      <dgm:spPr/>
    </dgm:pt>
    <dgm:pt modelId="{735C38E7-22AB-42DE-A2BA-F28F40FE855A}" type="pres">
      <dgm:prSet presAssocID="{60D4A9A0-61BD-45FC-BFB2-70585EBCD8AD}" presName="LevelTwoTextNode" presStyleLbl="node3" presStyleIdx="2" presStyleCnt="6" custScaleX="227457" custScaleY="136450" custLinFactY="-40964" custLinFactNeighborX="23541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E96311F-5377-4EA1-BB2E-50750A6FD5EB}" type="pres">
      <dgm:prSet presAssocID="{60D4A9A0-61BD-45FC-BFB2-70585EBCD8AD}" presName="level3hierChild" presStyleCnt="0"/>
      <dgm:spPr/>
    </dgm:pt>
    <dgm:pt modelId="{EEB7805E-24D6-466A-8D70-C130167AFAE7}" type="pres">
      <dgm:prSet presAssocID="{E580EAE1-1198-434F-94E5-4EF2ACBD4C20}" presName="conn2-1" presStyleLbl="parChTrans1D3" presStyleIdx="3" presStyleCnt="6"/>
      <dgm:spPr/>
      <dgm:t>
        <a:bodyPr/>
        <a:lstStyle/>
        <a:p>
          <a:endParaRPr lang="en-US"/>
        </a:p>
      </dgm:t>
    </dgm:pt>
    <dgm:pt modelId="{45BC4F68-BE0B-4A5A-8FD2-026C881E304B}" type="pres">
      <dgm:prSet presAssocID="{E580EAE1-1198-434F-94E5-4EF2ACBD4C20}" presName="connTx" presStyleLbl="parChTrans1D3" presStyleIdx="3" presStyleCnt="6"/>
      <dgm:spPr/>
      <dgm:t>
        <a:bodyPr/>
        <a:lstStyle/>
        <a:p>
          <a:endParaRPr lang="en-US"/>
        </a:p>
      </dgm:t>
    </dgm:pt>
    <dgm:pt modelId="{915638E6-E131-450A-BAE8-C76AAECCF242}" type="pres">
      <dgm:prSet presAssocID="{68EC926C-421E-4CAF-A362-2079EEBFB3A2}" presName="root2" presStyleCnt="0"/>
      <dgm:spPr/>
    </dgm:pt>
    <dgm:pt modelId="{6B775DF9-5DCD-43FA-9B62-853CC1A864D5}" type="pres">
      <dgm:prSet presAssocID="{68EC926C-421E-4CAF-A362-2079EEBFB3A2}" presName="LevelTwoTextNode" presStyleLbl="node3" presStyleIdx="3" presStyleCnt="6" custScaleX="181714" custLinFactNeighborX="57076" custLinFactNeighborY="-256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85BDBF2-DF87-44A6-9F36-2B89F88F9C3D}" type="pres">
      <dgm:prSet presAssocID="{68EC926C-421E-4CAF-A362-2079EEBFB3A2}" presName="level3hierChild" presStyleCnt="0"/>
      <dgm:spPr/>
    </dgm:pt>
    <dgm:pt modelId="{2D02305E-7772-4F06-9955-DFF1CDAB4C60}" type="pres">
      <dgm:prSet presAssocID="{9B638EAC-6E4A-4A2A-93A3-A9AF2373F8CE}" presName="conn2-1" presStyleLbl="parChTrans1D3" presStyleIdx="4" presStyleCnt="6"/>
      <dgm:spPr/>
      <dgm:t>
        <a:bodyPr/>
        <a:lstStyle/>
        <a:p>
          <a:endParaRPr lang="en-US"/>
        </a:p>
      </dgm:t>
    </dgm:pt>
    <dgm:pt modelId="{37638753-0C51-45BB-8C90-EFD549C6E631}" type="pres">
      <dgm:prSet presAssocID="{9B638EAC-6E4A-4A2A-93A3-A9AF2373F8CE}" presName="connTx" presStyleLbl="parChTrans1D3" presStyleIdx="4" presStyleCnt="6"/>
      <dgm:spPr/>
      <dgm:t>
        <a:bodyPr/>
        <a:lstStyle/>
        <a:p>
          <a:endParaRPr lang="en-US"/>
        </a:p>
      </dgm:t>
    </dgm:pt>
    <dgm:pt modelId="{41D0FF15-0CCB-4CCC-8629-3349D5BA05E9}" type="pres">
      <dgm:prSet presAssocID="{FD748688-ADA6-4083-908F-EEE6A629D95A}" presName="root2" presStyleCnt="0"/>
      <dgm:spPr/>
    </dgm:pt>
    <dgm:pt modelId="{3DDBD38B-9775-47BF-89C8-1EDED7F3D327}" type="pres">
      <dgm:prSet presAssocID="{FD748688-ADA6-4083-908F-EEE6A629D95A}" presName="LevelTwoTextNode" presStyleLbl="node3" presStyleIdx="4" presStyleCnt="6" custScaleX="151890" custLinFactY="-100000" custLinFactNeighborX="57822" custLinFactNeighborY="-15594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69ACB2A-E63E-4396-A206-B56CA2F3C52A}" type="pres">
      <dgm:prSet presAssocID="{FD748688-ADA6-4083-908F-EEE6A629D95A}" presName="level3hierChild" presStyleCnt="0"/>
      <dgm:spPr/>
    </dgm:pt>
    <dgm:pt modelId="{AF926849-6CC9-41EF-906D-E7D08B478C80}" type="pres">
      <dgm:prSet presAssocID="{DF7FC90F-0427-4C74-9521-FD4BA7E673EB}" presName="conn2-1" presStyleLbl="parChTrans1D3" presStyleIdx="5" presStyleCnt="6"/>
      <dgm:spPr/>
      <dgm:t>
        <a:bodyPr/>
        <a:lstStyle/>
        <a:p>
          <a:endParaRPr lang="en-US"/>
        </a:p>
      </dgm:t>
    </dgm:pt>
    <dgm:pt modelId="{789380F5-FF10-4B1A-A678-D5AAFF777CAF}" type="pres">
      <dgm:prSet presAssocID="{DF7FC90F-0427-4C74-9521-FD4BA7E673EB}" presName="connTx" presStyleLbl="parChTrans1D3" presStyleIdx="5" presStyleCnt="6"/>
      <dgm:spPr/>
      <dgm:t>
        <a:bodyPr/>
        <a:lstStyle/>
        <a:p>
          <a:endParaRPr lang="en-US"/>
        </a:p>
      </dgm:t>
    </dgm:pt>
    <dgm:pt modelId="{DD816074-E76D-444D-971F-01ABAAE07BCE}" type="pres">
      <dgm:prSet presAssocID="{FBAE3E1D-23F7-4785-8CD0-BB61923CA7B2}" presName="root2" presStyleCnt="0"/>
      <dgm:spPr/>
    </dgm:pt>
    <dgm:pt modelId="{F4CBCE6B-A8C1-4A29-B808-0F2D4A5D9D29}" type="pres">
      <dgm:prSet presAssocID="{FBAE3E1D-23F7-4785-8CD0-BB61923CA7B2}" presName="LevelTwoTextNode" presStyleLbl="node3" presStyleIdx="5" presStyleCnt="6" custScaleX="204025" custScaleY="94462" custLinFactY="-28646" custLinFactNeighborX="43838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CF65008-CA37-4BE7-936C-458CD372E48E}" type="pres">
      <dgm:prSet presAssocID="{FBAE3E1D-23F7-4785-8CD0-BB61923CA7B2}" presName="level3hierChild" presStyleCnt="0"/>
      <dgm:spPr/>
    </dgm:pt>
  </dgm:ptLst>
  <dgm:cxnLst>
    <dgm:cxn modelId="{8F6D5F64-5DB2-4A1E-88E4-A528ADA840D3}" type="presOf" srcId="{9B638EAC-6E4A-4A2A-93A3-A9AF2373F8CE}" destId="{2D02305E-7772-4F06-9955-DFF1CDAB4C60}" srcOrd="0" destOrd="0" presId="urn:microsoft.com/office/officeart/2005/8/layout/hierarchy2"/>
    <dgm:cxn modelId="{D7745633-90E2-4882-BB2A-B97AEB73969A}" srcId="{34A6649E-F5A2-49C7-8387-C4E9877887B6}" destId="{68EC926C-421E-4CAF-A362-2079EEBFB3A2}" srcOrd="1" destOrd="0" parTransId="{E580EAE1-1198-434F-94E5-4EF2ACBD4C20}" sibTransId="{1CF1E698-3E40-44EB-8FA1-B4803CEBF13B}"/>
    <dgm:cxn modelId="{0546E35B-B286-4F95-84BF-9FA5C5A50D60}" srcId="{D4545B7E-DBC0-4E79-A476-1048F40209CF}" destId="{BA0D90C4-BACA-495C-AD97-06988C9C7321}" srcOrd="0" destOrd="0" parTransId="{05DB923B-C5DC-4249-B50C-E85B1ACA8514}" sibTransId="{5E825A14-74E5-4EC4-A98E-E619627F8A07}"/>
    <dgm:cxn modelId="{16D6C334-77FD-4874-8853-82F22DA5DCC3}" type="presOf" srcId="{05DB923B-C5DC-4249-B50C-E85B1ACA8514}" destId="{55E1EA54-AE8C-44FB-B322-345E3A2DF52A}" srcOrd="1" destOrd="0" presId="urn:microsoft.com/office/officeart/2005/8/layout/hierarchy2"/>
    <dgm:cxn modelId="{7A917178-F760-4F77-8060-4B0E1C4D3A0B}" type="presOf" srcId="{D4545B7E-DBC0-4E79-A476-1048F40209CF}" destId="{F93BFB8A-23A4-4F80-A045-F512C5C4AAA8}" srcOrd="0" destOrd="0" presId="urn:microsoft.com/office/officeart/2005/8/layout/hierarchy2"/>
    <dgm:cxn modelId="{98DCBA50-D0E5-42C5-945E-A22CF9FC08BA}" srcId="{34A6649E-F5A2-49C7-8387-C4E9877887B6}" destId="{FBAE3E1D-23F7-4785-8CD0-BB61923CA7B2}" srcOrd="3" destOrd="0" parTransId="{DF7FC90F-0427-4C74-9521-FD4BA7E673EB}" sibTransId="{6CC382D3-43DA-4877-8EFD-9045595F4760}"/>
    <dgm:cxn modelId="{83E05DD7-18BA-464F-BAFC-E17FFE02F6F1}" type="presOf" srcId="{68EC926C-421E-4CAF-A362-2079EEBFB3A2}" destId="{6B775DF9-5DCD-43FA-9B62-853CC1A864D5}" srcOrd="0" destOrd="0" presId="urn:microsoft.com/office/officeart/2005/8/layout/hierarchy2"/>
    <dgm:cxn modelId="{415752DC-E3E6-4BFF-98F1-44684CECCC7E}" srcId="{34A6649E-F5A2-49C7-8387-C4E9877887B6}" destId="{60D4A9A0-61BD-45FC-BFB2-70585EBCD8AD}" srcOrd="0" destOrd="0" parTransId="{732732D7-4D63-4F6B-9C0C-5F4A5A9F4C3A}" sibTransId="{B94FD77B-BFE0-49D9-B55A-2B586B1B7545}"/>
    <dgm:cxn modelId="{CBB48220-ADE8-4251-A54B-6D4796EDB773}" type="presOf" srcId="{B494A99B-8F09-4A63-9266-DB9B64477DA1}" destId="{828D23B7-18FA-4F34-8EE3-660703347B0D}" srcOrd="0" destOrd="0" presId="urn:microsoft.com/office/officeart/2005/8/layout/hierarchy2"/>
    <dgm:cxn modelId="{32B9CFAE-FE73-4AE1-A662-5B8B0671F0EC}" type="presOf" srcId="{BA0D90C4-BACA-495C-AD97-06988C9C7321}" destId="{9E6DAB9F-0123-4DD0-AB6B-F4132A998EAB}" srcOrd="0" destOrd="0" presId="urn:microsoft.com/office/officeart/2005/8/layout/hierarchy2"/>
    <dgm:cxn modelId="{22706AFA-4971-45C3-9578-5A10D6F2EEB8}" srcId="{34A6649E-F5A2-49C7-8387-C4E9877887B6}" destId="{FD748688-ADA6-4083-908F-EEE6A629D95A}" srcOrd="2" destOrd="0" parTransId="{9B638EAC-6E4A-4A2A-93A3-A9AF2373F8CE}" sibTransId="{B667DD71-5182-4F59-B55D-3579A2A084D1}"/>
    <dgm:cxn modelId="{3D8112A2-6EFF-4161-A3A6-EBC9C2A6CB31}" type="presOf" srcId="{05DB923B-C5DC-4249-B50C-E85B1ACA8514}" destId="{5D9013C7-F8A3-4BBF-A7D4-9B7AE6549D64}" srcOrd="0" destOrd="0" presId="urn:microsoft.com/office/officeart/2005/8/layout/hierarchy2"/>
    <dgm:cxn modelId="{C4496548-E7BF-47BF-83D5-8C9539DFC896}" type="presOf" srcId="{FBAE3E1D-23F7-4785-8CD0-BB61923CA7B2}" destId="{F4CBCE6B-A8C1-4A29-B808-0F2D4A5D9D29}" srcOrd="0" destOrd="0" presId="urn:microsoft.com/office/officeart/2005/8/layout/hierarchy2"/>
    <dgm:cxn modelId="{30857510-8592-4DB4-B076-5EE9BC576B09}" srcId="{65B6D8D8-6FD8-4D50-8A7A-48376B29D70F}" destId="{D4545B7E-DBC0-4E79-A476-1048F40209CF}" srcOrd="0" destOrd="0" parTransId="{C9B2887D-CCF3-4DB9-80A9-05F58C281B37}" sibTransId="{AEBDCC75-C19A-4A02-B158-56E22021D29C}"/>
    <dgm:cxn modelId="{384C894F-3B31-4F44-9548-9F9E6C16C102}" type="presOf" srcId="{34A6649E-F5A2-49C7-8387-C4E9877887B6}" destId="{54D32856-8370-4D47-B393-BA9F84C6D73B}" srcOrd="0" destOrd="0" presId="urn:microsoft.com/office/officeart/2005/8/layout/hierarchy2"/>
    <dgm:cxn modelId="{BCCE6459-9225-4C4E-9B28-E1AF589278BB}" type="presOf" srcId="{C9B2887D-CCF3-4DB9-80A9-05F58C281B37}" destId="{3CEC8FAB-2593-4C92-B225-930A542F2B12}" srcOrd="1" destOrd="0" presId="urn:microsoft.com/office/officeart/2005/8/layout/hierarchy2"/>
    <dgm:cxn modelId="{D20DB842-B2DB-47EF-9920-536FA9E5DA43}" type="presOf" srcId="{732732D7-4D63-4F6B-9C0C-5F4A5A9F4C3A}" destId="{AF99CE05-BC12-4F81-B7EE-CA951ED28F1E}" srcOrd="1" destOrd="0" presId="urn:microsoft.com/office/officeart/2005/8/layout/hierarchy2"/>
    <dgm:cxn modelId="{13D91B47-E23E-48AB-9DF5-DC89F92CFE21}" type="presOf" srcId="{C9B2887D-CCF3-4DB9-80A9-05F58C281B37}" destId="{E1BEC882-7E59-4A2F-8122-DF7A58E8FF22}" srcOrd="0" destOrd="0" presId="urn:microsoft.com/office/officeart/2005/8/layout/hierarchy2"/>
    <dgm:cxn modelId="{64B39C7F-98B8-42C7-AC10-6AE46A43D32C}" srcId="{D4545B7E-DBC0-4E79-A476-1048F40209CF}" destId="{E4D4D84C-E952-4994-B744-8ADD28E51E70}" srcOrd="1" destOrd="0" parTransId="{98CEBC06-2408-4C80-BE9C-AEB120070E8A}" sibTransId="{7B085B4F-BD42-4167-8268-94513259615C}"/>
    <dgm:cxn modelId="{92D66EF8-CB13-4462-A4EE-51F33446BA0C}" type="presOf" srcId="{98CEBC06-2408-4C80-BE9C-AEB120070E8A}" destId="{76DA7A93-8FE1-42D2-9CC4-30660FCD78DE}" srcOrd="1" destOrd="0" presId="urn:microsoft.com/office/officeart/2005/8/layout/hierarchy2"/>
    <dgm:cxn modelId="{991BE75B-609D-4208-98DD-21CA53CE24C6}" type="presOf" srcId="{0F9F861D-33F9-474A-90D2-F01EF0B13426}" destId="{7092BEFA-C6C1-41AB-A9CB-ED0EA46B18FC}" srcOrd="0" destOrd="0" presId="urn:microsoft.com/office/officeart/2005/8/layout/hierarchy2"/>
    <dgm:cxn modelId="{8FA21C06-D7C0-48E0-815C-A02ED06AD648}" type="presOf" srcId="{65B6D8D8-6FD8-4D50-8A7A-48376B29D70F}" destId="{11D391A6-E824-4621-B87C-962DA68B17D4}" srcOrd="0" destOrd="0" presId="urn:microsoft.com/office/officeart/2005/8/layout/hierarchy2"/>
    <dgm:cxn modelId="{F58A5B74-4F90-4DA6-B92A-7A871F23F334}" type="presOf" srcId="{DF7FC90F-0427-4C74-9521-FD4BA7E673EB}" destId="{AF926849-6CC9-41EF-906D-E7D08B478C80}" srcOrd="0" destOrd="0" presId="urn:microsoft.com/office/officeart/2005/8/layout/hierarchy2"/>
    <dgm:cxn modelId="{93C5284E-C15E-4EBC-B7DD-08DA53F5BCBF}" type="presOf" srcId="{E580EAE1-1198-434F-94E5-4EF2ACBD4C20}" destId="{45BC4F68-BE0B-4A5A-8FD2-026C881E304B}" srcOrd="1" destOrd="0" presId="urn:microsoft.com/office/officeart/2005/8/layout/hierarchy2"/>
    <dgm:cxn modelId="{4A6E657B-74ED-4090-A144-206A51D36C9C}" type="presOf" srcId="{98CEBC06-2408-4C80-BE9C-AEB120070E8A}" destId="{9E6A4E17-3949-4E00-92E9-61B1DF88F4B3}" srcOrd="0" destOrd="0" presId="urn:microsoft.com/office/officeart/2005/8/layout/hierarchy2"/>
    <dgm:cxn modelId="{DCBCCBE9-3F12-453C-8DEC-ECF36485D7D0}" type="presOf" srcId="{855DFC7C-64EC-4655-8614-1DBFAB33604E}" destId="{933D64A4-9E27-4152-853D-0CF8682FBA5A}" srcOrd="0" destOrd="0" presId="urn:microsoft.com/office/officeart/2005/8/layout/hierarchy2"/>
    <dgm:cxn modelId="{EE2E79D5-3BA8-410E-8476-60189CFBB00B}" type="presOf" srcId="{E3D5C98D-E673-4933-90DD-60A68CC96A63}" destId="{8BA431B3-9CB0-495B-B0B3-1E47561EAC7D}" srcOrd="0" destOrd="0" presId="urn:microsoft.com/office/officeart/2005/8/layout/hierarchy2"/>
    <dgm:cxn modelId="{5687B68C-A2FF-41FF-B73F-D3691062080C}" type="presOf" srcId="{9B638EAC-6E4A-4A2A-93A3-A9AF2373F8CE}" destId="{37638753-0C51-45BB-8C90-EFD549C6E631}" srcOrd="1" destOrd="0" presId="urn:microsoft.com/office/officeart/2005/8/layout/hierarchy2"/>
    <dgm:cxn modelId="{AC7E2AFA-83F7-4BE8-BDCA-510573E38714}" type="presOf" srcId="{FD748688-ADA6-4083-908F-EEE6A629D95A}" destId="{3DDBD38B-9775-47BF-89C8-1EDED7F3D327}" srcOrd="0" destOrd="0" presId="urn:microsoft.com/office/officeart/2005/8/layout/hierarchy2"/>
    <dgm:cxn modelId="{5DBC4007-4A9C-4314-B4DC-192005E5C64A}" type="presOf" srcId="{B494A99B-8F09-4A63-9266-DB9B64477DA1}" destId="{F22478DC-1966-47C0-BB44-02624CCB2BA1}" srcOrd="1" destOrd="0" presId="urn:microsoft.com/office/officeart/2005/8/layout/hierarchy2"/>
    <dgm:cxn modelId="{F0FE29A9-6E9B-4B39-88FE-05CED637EF6D}" srcId="{65B6D8D8-6FD8-4D50-8A7A-48376B29D70F}" destId="{34A6649E-F5A2-49C7-8387-C4E9877887B6}" srcOrd="2" destOrd="0" parTransId="{B494A99B-8F09-4A63-9266-DB9B64477DA1}" sibTransId="{490F3330-9BBF-43B9-94CC-1B36EFCEAEAE}"/>
    <dgm:cxn modelId="{F29B1BFD-39E8-43C9-9C99-98410493B6C2}" srcId="{E3D5C98D-E673-4933-90DD-60A68CC96A63}" destId="{65B6D8D8-6FD8-4D50-8A7A-48376B29D70F}" srcOrd="0" destOrd="0" parTransId="{A7C1A30C-01C4-49E3-8D62-81135CA12779}" sibTransId="{65285588-E456-49C0-A961-F9EF0A428850}"/>
    <dgm:cxn modelId="{1EEB24E8-273B-4FAA-A157-C3F3FDD2E02D}" type="presOf" srcId="{DF7FC90F-0427-4C74-9521-FD4BA7E673EB}" destId="{789380F5-FF10-4B1A-A678-D5AAFF777CAF}" srcOrd="1" destOrd="0" presId="urn:microsoft.com/office/officeart/2005/8/layout/hierarchy2"/>
    <dgm:cxn modelId="{880004FF-AC64-4F92-B671-FF5335ADD884}" type="presOf" srcId="{E580EAE1-1198-434F-94E5-4EF2ACBD4C20}" destId="{EEB7805E-24D6-466A-8D70-C130167AFAE7}" srcOrd="0" destOrd="0" presId="urn:microsoft.com/office/officeart/2005/8/layout/hierarchy2"/>
    <dgm:cxn modelId="{9EC7FC20-2CDA-4A75-BEA0-D6726B7DC47F}" srcId="{65B6D8D8-6FD8-4D50-8A7A-48376B29D70F}" destId="{0F9F861D-33F9-474A-90D2-F01EF0B13426}" srcOrd="1" destOrd="0" parTransId="{855DFC7C-64EC-4655-8614-1DBFAB33604E}" sibTransId="{3CA6FC78-2EA3-40DA-BE08-EF5C865E053A}"/>
    <dgm:cxn modelId="{AD96175D-35FF-4AED-9245-0287E6A7D80E}" type="presOf" srcId="{60D4A9A0-61BD-45FC-BFB2-70585EBCD8AD}" destId="{735C38E7-22AB-42DE-A2BA-F28F40FE855A}" srcOrd="0" destOrd="0" presId="urn:microsoft.com/office/officeart/2005/8/layout/hierarchy2"/>
    <dgm:cxn modelId="{AF12029C-91B4-40A2-BB61-1A510129D0EC}" type="presOf" srcId="{855DFC7C-64EC-4655-8614-1DBFAB33604E}" destId="{0C6AE36B-1478-406A-86CA-7010C09BEAFC}" srcOrd="1" destOrd="0" presId="urn:microsoft.com/office/officeart/2005/8/layout/hierarchy2"/>
    <dgm:cxn modelId="{10E42F7A-D43A-4CB3-9341-8C2B825A2523}" type="presOf" srcId="{E4D4D84C-E952-4994-B744-8ADD28E51E70}" destId="{7CD83680-2E3C-4A1C-BF56-AEFF3922748B}" srcOrd="0" destOrd="0" presId="urn:microsoft.com/office/officeart/2005/8/layout/hierarchy2"/>
    <dgm:cxn modelId="{6B6BA583-3F06-4D1B-9EA9-1C13611796EB}" type="presOf" srcId="{732732D7-4D63-4F6B-9C0C-5F4A5A9F4C3A}" destId="{1ABEB921-2933-4EAE-9CF4-42E092799DB8}" srcOrd="0" destOrd="0" presId="urn:microsoft.com/office/officeart/2005/8/layout/hierarchy2"/>
    <dgm:cxn modelId="{5EAAA9FE-098A-4068-9AF9-B7B1CE580464}" type="presParOf" srcId="{8BA431B3-9CB0-495B-B0B3-1E47561EAC7D}" destId="{68DA0827-4D1C-4C53-91F4-0960AE88324B}" srcOrd="0" destOrd="0" presId="urn:microsoft.com/office/officeart/2005/8/layout/hierarchy2"/>
    <dgm:cxn modelId="{37436D92-7837-4FC9-AA34-42524EEFF8D0}" type="presParOf" srcId="{68DA0827-4D1C-4C53-91F4-0960AE88324B}" destId="{11D391A6-E824-4621-B87C-962DA68B17D4}" srcOrd="0" destOrd="0" presId="urn:microsoft.com/office/officeart/2005/8/layout/hierarchy2"/>
    <dgm:cxn modelId="{C6406D13-9055-498C-9051-9229497027EF}" type="presParOf" srcId="{68DA0827-4D1C-4C53-91F4-0960AE88324B}" destId="{1CAC0D1F-E394-4349-9A18-6D6C32E0027D}" srcOrd="1" destOrd="0" presId="urn:microsoft.com/office/officeart/2005/8/layout/hierarchy2"/>
    <dgm:cxn modelId="{1A49D50A-600E-4CE5-BF53-A16EE719254B}" type="presParOf" srcId="{1CAC0D1F-E394-4349-9A18-6D6C32E0027D}" destId="{E1BEC882-7E59-4A2F-8122-DF7A58E8FF22}" srcOrd="0" destOrd="0" presId="urn:microsoft.com/office/officeart/2005/8/layout/hierarchy2"/>
    <dgm:cxn modelId="{85FED9F3-2819-49C3-A15B-52625F798AA2}" type="presParOf" srcId="{E1BEC882-7E59-4A2F-8122-DF7A58E8FF22}" destId="{3CEC8FAB-2593-4C92-B225-930A542F2B12}" srcOrd="0" destOrd="0" presId="urn:microsoft.com/office/officeart/2005/8/layout/hierarchy2"/>
    <dgm:cxn modelId="{616A1AB1-FD3D-48CC-AB2F-DD81081C77E3}" type="presParOf" srcId="{1CAC0D1F-E394-4349-9A18-6D6C32E0027D}" destId="{B4E3FBFD-12B3-4B22-981D-F8C9A95153D7}" srcOrd="1" destOrd="0" presId="urn:microsoft.com/office/officeart/2005/8/layout/hierarchy2"/>
    <dgm:cxn modelId="{64218395-25AC-427F-A194-F09893B11414}" type="presParOf" srcId="{B4E3FBFD-12B3-4B22-981D-F8C9A95153D7}" destId="{F93BFB8A-23A4-4F80-A045-F512C5C4AAA8}" srcOrd="0" destOrd="0" presId="urn:microsoft.com/office/officeart/2005/8/layout/hierarchy2"/>
    <dgm:cxn modelId="{1F6D6F9D-FE1C-4253-87B0-47DE3DD5C88F}" type="presParOf" srcId="{B4E3FBFD-12B3-4B22-981D-F8C9A95153D7}" destId="{1017B025-5625-4F8F-98E7-1F2369F04244}" srcOrd="1" destOrd="0" presId="urn:microsoft.com/office/officeart/2005/8/layout/hierarchy2"/>
    <dgm:cxn modelId="{467CBF16-EF14-4670-A21D-87D8B69F246B}" type="presParOf" srcId="{1017B025-5625-4F8F-98E7-1F2369F04244}" destId="{5D9013C7-F8A3-4BBF-A7D4-9B7AE6549D64}" srcOrd="0" destOrd="0" presId="urn:microsoft.com/office/officeart/2005/8/layout/hierarchy2"/>
    <dgm:cxn modelId="{C21D4E84-9C52-46C9-85B3-9A4997BBB7C5}" type="presParOf" srcId="{5D9013C7-F8A3-4BBF-A7D4-9B7AE6549D64}" destId="{55E1EA54-AE8C-44FB-B322-345E3A2DF52A}" srcOrd="0" destOrd="0" presId="urn:microsoft.com/office/officeart/2005/8/layout/hierarchy2"/>
    <dgm:cxn modelId="{944DA1CD-D87D-41B9-855C-831843B931CE}" type="presParOf" srcId="{1017B025-5625-4F8F-98E7-1F2369F04244}" destId="{F1D1474C-5851-4848-915D-07F178CBF2BA}" srcOrd="1" destOrd="0" presId="urn:microsoft.com/office/officeart/2005/8/layout/hierarchy2"/>
    <dgm:cxn modelId="{EB4BFA0C-FFC5-48A2-9F0F-5FDAFE98EABB}" type="presParOf" srcId="{F1D1474C-5851-4848-915D-07F178CBF2BA}" destId="{9E6DAB9F-0123-4DD0-AB6B-F4132A998EAB}" srcOrd="0" destOrd="0" presId="urn:microsoft.com/office/officeart/2005/8/layout/hierarchy2"/>
    <dgm:cxn modelId="{82DA6364-E045-451C-A48E-96632568EC5F}" type="presParOf" srcId="{F1D1474C-5851-4848-915D-07F178CBF2BA}" destId="{DC9CB27E-D126-4550-AEF8-E65436AD4AAC}" srcOrd="1" destOrd="0" presId="urn:microsoft.com/office/officeart/2005/8/layout/hierarchy2"/>
    <dgm:cxn modelId="{2A378DFD-BC65-44A0-B6B6-2E1ED6C367BA}" type="presParOf" srcId="{1017B025-5625-4F8F-98E7-1F2369F04244}" destId="{9E6A4E17-3949-4E00-92E9-61B1DF88F4B3}" srcOrd="2" destOrd="0" presId="urn:microsoft.com/office/officeart/2005/8/layout/hierarchy2"/>
    <dgm:cxn modelId="{F03AAA32-1EC4-4B04-BA88-7649D975CC3F}" type="presParOf" srcId="{9E6A4E17-3949-4E00-92E9-61B1DF88F4B3}" destId="{76DA7A93-8FE1-42D2-9CC4-30660FCD78DE}" srcOrd="0" destOrd="0" presId="urn:microsoft.com/office/officeart/2005/8/layout/hierarchy2"/>
    <dgm:cxn modelId="{BE33F50E-A720-4BCE-A278-6E88408FA760}" type="presParOf" srcId="{1017B025-5625-4F8F-98E7-1F2369F04244}" destId="{C8A57531-0352-4DFD-A07B-5755FE9D3523}" srcOrd="3" destOrd="0" presId="urn:microsoft.com/office/officeart/2005/8/layout/hierarchy2"/>
    <dgm:cxn modelId="{F4900CBC-D1A6-412A-B386-950E7D3486AF}" type="presParOf" srcId="{C8A57531-0352-4DFD-A07B-5755FE9D3523}" destId="{7CD83680-2E3C-4A1C-BF56-AEFF3922748B}" srcOrd="0" destOrd="0" presId="urn:microsoft.com/office/officeart/2005/8/layout/hierarchy2"/>
    <dgm:cxn modelId="{0D7A2652-7260-4C13-9643-AED685DA0716}" type="presParOf" srcId="{C8A57531-0352-4DFD-A07B-5755FE9D3523}" destId="{1FF04684-6F9D-4FC1-83E9-F6FE7B3C44AA}" srcOrd="1" destOrd="0" presId="urn:microsoft.com/office/officeart/2005/8/layout/hierarchy2"/>
    <dgm:cxn modelId="{A0E74802-97A4-45AB-9B14-06B32F1878EA}" type="presParOf" srcId="{1CAC0D1F-E394-4349-9A18-6D6C32E0027D}" destId="{933D64A4-9E27-4152-853D-0CF8682FBA5A}" srcOrd="2" destOrd="0" presId="urn:microsoft.com/office/officeart/2005/8/layout/hierarchy2"/>
    <dgm:cxn modelId="{7A152A6F-3256-40CE-9ABD-692083415FF2}" type="presParOf" srcId="{933D64A4-9E27-4152-853D-0CF8682FBA5A}" destId="{0C6AE36B-1478-406A-86CA-7010C09BEAFC}" srcOrd="0" destOrd="0" presId="urn:microsoft.com/office/officeart/2005/8/layout/hierarchy2"/>
    <dgm:cxn modelId="{81F12D10-D17A-428B-A602-D045E12DA2D8}" type="presParOf" srcId="{1CAC0D1F-E394-4349-9A18-6D6C32E0027D}" destId="{17CE0804-B1A1-4980-8972-2D771EE0CB62}" srcOrd="3" destOrd="0" presId="urn:microsoft.com/office/officeart/2005/8/layout/hierarchy2"/>
    <dgm:cxn modelId="{C98CC9EE-BFC9-4179-AF6D-CDE74E6416A4}" type="presParOf" srcId="{17CE0804-B1A1-4980-8972-2D771EE0CB62}" destId="{7092BEFA-C6C1-41AB-A9CB-ED0EA46B18FC}" srcOrd="0" destOrd="0" presId="urn:microsoft.com/office/officeart/2005/8/layout/hierarchy2"/>
    <dgm:cxn modelId="{F9FA289F-D397-4623-8216-35E42FAFF729}" type="presParOf" srcId="{17CE0804-B1A1-4980-8972-2D771EE0CB62}" destId="{91588C25-A75E-4C6C-B8C8-F9F88E7EF32D}" srcOrd="1" destOrd="0" presId="urn:microsoft.com/office/officeart/2005/8/layout/hierarchy2"/>
    <dgm:cxn modelId="{E4093957-078D-4365-9013-803AF18D224F}" type="presParOf" srcId="{1CAC0D1F-E394-4349-9A18-6D6C32E0027D}" destId="{828D23B7-18FA-4F34-8EE3-660703347B0D}" srcOrd="4" destOrd="0" presId="urn:microsoft.com/office/officeart/2005/8/layout/hierarchy2"/>
    <dgm:cxn modelId="{EF81F3CA-FA79-4E48-A5A6-9219D0A2FAF9}" type="presParOf" srcId="{828D23B7-18FA-4F34-8EE3-660703347B0D}" destId="{F22478DC-1966-47C0-BB44-02624CCB2BA1}" srcOrd="0" destOrd="0" presId="urn:microsoft.com/office/officeart/2005/8/layout/hierarchy2"/>
    <dgm:cxn modelId="{B85DD154-018A-45D5-A7ED-99C266A13669}" type="presParOf" srcId="{1CAC0D1F-E394-4349-9A18-6D6C32E0027D}" destId="{2B7D0927-7B2C-4D53-94A1-4176CF1B43A8}" srcOrd="5" destOrd="0" presId="urn:microsoft.com/office/officeart/2005/8/layout/hierarchy2"/>
    <dgm:cxn modelId="{271C96B2-6884-410F-BE6A-9515D5522127}" type="presParOf" srcId="{2B7D0927-7B2C-4D53-94A1-4176CF1B43A8}" destId="{54D32856-8370-4D47-B393-BA9F84C6D73B}" srcOrd="0" destOrd="0" presId="urn:microsoft.com/office/officeart/2005/8/layout/hierarchy2"/>
    <dgm:cxn modelId="{0CAAD8C1-7DE1-4988-AEA8-FCB292489E85}" type="presParOf" srcId="{2B7D0927-7B2C-4D53-94A1-4176CF1B43A8}" destId="{1C821E96-5A94-48CE-A61A-2754EA185E63}" srcOrd="1" destOrd="0" presId="urn:microsoft.com/office/officeart/2005/8/layout/hierarchy2"/>
    <dgm:cxn modelId="{314DB101-EAA7-4CF6-BB75-A45EB37B29CC}" type="presParOf" srcId="{1C821E96-5A94-48CE-A61A-2754EA185E63}" destId="{1ABEB921-2933-4EAE-9CF4-42E092799DB8}" srcOrd="0" destOrd="0" presId="urn:microsoft.com/office/officeart/2005/8/layout/hierarchy2"/>
    <dgm:cxn modelId="{8EF8A428-BE65-4008-A71E-6EA74B97F5A2}" type="presParOf" srcId="{1ABEB921-2933-4EAE-9CF4-42E092799DB8}" destId="{AF99CE05-BC12-4F81-B7EE-CA951ED28F1E}" srcOrd="0" destOrd="0" presId="urn:microsoft.com/office/officeart/2005/8/layout/hierarchy2"/>
    <dgm:cxn modelId="{F06B7CC5-F327-4D93-86F4-2B2E67188960}" type="presParOf" srcId="{1C821E96-5A94-48CE-A61A-2754EA185E63}" destId="{51B4FDAA-0345-4113-BD50-2B0580AC0228}" srcOrd="1" destOrd="0" presId="urn:microsoft.com/office/officeart/2005/8/layout/hierarchy2"/>
    <dgm:cxn modelId="{43DF9649-8A1B-44AE-9BCA-FC521512E1FE}" type="presParOf" srcId="{51B4FDAA-0345-4113-BD50-2B0580AC0228}" destId="{735C38E7-22AB-42DE-A2BA-F28F40FE855A}" srcOrd="0" destOrd="0" presId="urn:microsoft.com/office/officeart/2005/8/layout/hierarchy2"/>
    <dgm:cxn modelId="{B4696D6A-C800-46FC-B470-2FD8046D565D}" type="presParOf" srcId="{51B4FDAA-0345-4113-BD50-2B0580AC0228}" destId="{4E96311F-5377-4EA1-BB2E-50750A6FD5EB}" srcOrd="1" destOrd="0" presId="urn:microsoft.com/office/officeart/2005/8/layout/hierarchy2"/>
    <dgm:cxn modelId="{C5F59E0D-8F7E-433A-B406-F24E8EF4C6B9}" type="presParOf" srcId="{1C821E96-5A94-48CE-A61A-2754EA185E63}" destId="{EEB7805E-24D6-466A-8D70-C130167AFAE7}" srcOrd="2" destOrd="0" presId="urn:microsoft.com/office/officeart/2005/8/layout/hierarchy2"/>
    <dgm:cxn modelId="{83240DF1-E927-422D-B006-5017AA2C2C57}" type="presParOf" srcId="{EEB7805E-24D6-466A-8D70-C130167AFAE7}" destId="{45BC4F68-BE0B-4A5A-8FD2-026C881E304B}" srcOrd="0" destOrd="0" presId="urn:microsoft.com/office/officeart/2005/8/layout/hierarchy2"/>
    <dgm:cxn modelId="{4DFA4241-F35D-449E-9DEB-9BDB1CD58531}" type="presParOf" srcId="{1C821E96-5A94-48CE-A61A-2754EA185E63}" destId="{915638E6-E131-450A-BAE8-C76AAECCF242}" srcOrd="3" destOrd="0" presId="urn:microsoft.com/office/officeart/2005/8/layout/hierarchy2"/>
    <dgm:cxn modelId="{73529A5D-853B-450B-9182-AB7027B634C5}" type="presParOf" srcId="{915638E6-E131-450A-BAE8-C76AAECCF242}" destId="{6B775DF9-5DCD-43FA-9B62-853CC1A864D5}" srcOrd="0" destOrd="0" presId="urn:microsoft.com/office/officeart/2005/8/layout/hierarchy2"/>
    <dgm:cxn modelId="{CED2B5ED-5E2A-48AE-AA40-8C93CFEB6262}" type="presParOf" srcId="{915638E6-E131-450A-BAE8-C76AAECCF242}" destId="{C85BDBF2-DF87-44A6-9F36-2B89F88F9C3D}" srcOrd="1" destOrd="0" presId="urn:microsoft.com/office/officeart/2005/8/layout/hierarchy2"/>
    <dgm:cxn modelId="{15AF46CA-13FF-483B-83FA-69A8F854EF82}" type="presParOf" srcId="{1C821E96-5A94-48CE-A61A-2754EA185E63}" destId="{2D02305E-7772-4F06-9955-DFF1CDAB4C60}" srcOrd="4" destOrd="0" presId="urn:microsoft.com/office/officeart/2005/8/layout/hierarchy2"/>
    <dgm:cxn modelId="{64EC0A31-7556-41CD-B1A0-9F1198F57E24}" type="presParOf" srcId="{2D02305E-7772-4F06-9955-DFF1CDAB4C60}" destId="{37638753-0C51-45BB-8C90-EFD549C6E631}" srcOrd="0" destOrd="0" presId="urn:microsoft.com/office/officeart/2005/8/layout/hierarchy2"/>
    <dgm:cxn modelId="{2F5F781F-55DE-4A32-9281-5AA05E6BB3B6}" type="presParOf" srcId="{1C821E96-5A94-48CE-A61A-2754EA185E63}" destId="{41D0FF15-0CCB-4CCC-8629-3349D5BA05E9}" srcOrd="5" destOrd="0" presId="urn:microsoft.com/office/officeart/2005/8/layout/hierarchy2"/>
    <dgm:cxn modelId="{17EB3C82-B608-4024-93F4-5CE5FCA064A5}" type="presParOf" srcId="{41D0FF15-0CCB-4CCC-8629-3349D5BA05E9}" destId="{3DDBD38B-9775-47BF-89C8-1EDED7F3D327}" srcOrd="0" destOrd="0" presId="urn:microsoft.com/office/officeart/2005/8/layout/hierarchy2"/>
    <dgm:cxn modelId="{05139656-2053-4309-96B2-D3091DD0EA6B}" type="presParOf" srcId="{41D0FF15-0CCB-4CCC-8629-3349D5BA05E9}" destId="{C69ACB2A-E63E-4396-A206-B56CA2F3C52A}" srcOrd="1" destOrd="0" presId="urn:microsoft.com/office/officeart/2005/8/layout/hierarchy2"/>
    <dgm:cxn modelId="{35029446-4CAC-47A1-86D6-BB530B4EE40C}" type="presParOf" srcId="{1C821E96-5A94-48CE-A61A-2754EA185E63}" destId="{AF926849-6CC9-41EF-906D-E7D08B478C80}" srcOrd="6" destOrd="0" presId="urn:microsoft.com/office/officeart/2005/8/layout/hierarchy2"/>
    <dgm:cxn modelId="{B18DB96E-8412-443C-9474-4B94DA986A61}" type="presParOf" srcId="{AF926849-6CC9-41EF-906D-E7D08B478C80}" destId="{789380F5-FF10-4B1A-A678-D5AAFF777CAF}" srcOrd="0" destOrd="0" presId="urn:microsoft.com/office/officeart/2005/8/layout/hierarchy2"/>
    <dgm:cxn modelId="{D42D3177-5E32-491F-A139-302D9396D43C}" type="presParOf" srcId="{1C821E96-5A94-48CE-A61A-2754EA185E63}" destId="{DD816074-E76D-444D-971F-01ABAAE07BCE}" srcOrd="7" destOrd="0" presId="urn:microsoft.com/office/officeart/2005/8/layout/hierarchy2"/>
    <dgm:cxn modelId="{2FB47079-AC1D-4FCA-B323-B6B5B004B1A9}" type="presParOf" srcId="{DD816074-E76D-444D-971F-01ABAAE07BCE}" destId="{F4CBCE6B-A8C1-4A29-B808-0F2D4A5D9D29}" srcOrd="0" destOrd="0" presId="urn:microsoft.com/office/officeart/2005/8/layout/hierarchy2"/>
    <dgm:cxn modelId="{FF9C5F00-3B42-481F-BC16-E198B63C2301}" type="presParOf" srcId="{DD816074-E76D-444D-971F-01ABAAE07BCE}" destId="{7CF65008-CA37-4BE7-936C-458CD372E48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3D5C98D-E673-4933-90DD-60A68CC96A63}" type="doc">
      <dgm:prSet loTypeId="urn:microsoft.com/office/officeart/2005/8/layout/hierarchy2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fi-FI"/>
        </a:p>
      </dgm:t>
    </dgm:pt>
    <dgm:pt modelId="{65B6D8D8-6FD8-4D50-8A7A-48376B29D70F}">
      <dgm:prSet phldrT="[Text]" custT="1"/>
      <dgm:spPr/>
      <dgm:t>
        <a:bodyPr/>
        <a:lstStyle/>
        <a:p>
          <a:r>
            <a:rPr lang="fi-FI" sz="1600" dirty="0" err="1"/>
            <a:t>End</a:t>
          </a:r>
          <a:r>
            <a:rPr lang="fi-FI" sz="1600" dirty="0"/>
            <a:t> of </a:t>
          </a:r>
          <a:r>
            <a:rPr lang="fi-FI" sz="1600" dirty="0" err="1"/>
            <a:t>the</a:t>
          </a:r>
          <a:r>
            <a:rPr lang="fi-FI" sz="1600" dirty="0"/>
            <a:t> 9th </a:t>
          </a:r>
          <a:r>
            <a:rPr lang="fi-FI" sz="1600" dirty="0" err="1"/>
            <a:t>grade</a:t>
          </a:r>
          <a:endParaRPr lang="fi-FI" sz="1600" dirty="0"/>
        </a:p>
      </dgm:t>
    </dgm:pt>
    <dgm:pt modelId="{A7C1A30C-01C4-49E3-8D62-81135CA12779}" type="parTrans" cxnId="{F29B1BFD-39E8-43C9-9C99-98410493B6C2}">
      <dgm:prSet/>
      <dgm:spPr/>
      <dgm:t>
        <a:bodyPr/>
        <a:lstStyle/>
        <a:p>
          <a:endParaRPr lang="fi-FI"/>
        </a:p>
      </dgm:t>
    </dgm:pt>
    <dgm:pt modelId="{65285588-E456-49C0-A961-F9EF0A428850}" type="sibTrans" cxnId="{F29B1BFD-39E8-43C9-9C99-98410493B6C2}">
      <dgm:prSet/>
      <dgm:spPr/>
      <dgm:t>
        <a:bodyPr/>
        <a:lstStyle/>
        <a:p>
          <a:endParaRPr lang="fi-FI"/>
        </a:p>
      </dgm:t>
    </dgm:pt>
    <dgm:pt modelId="{D4545B7E-DBC0-4E79-A476-1048F40209CF}">
      <dgm:prSet phldrT="[Text]" custT="1"/>
      <dgm:spPr/>
      <dgm:t>
        <a:bodyPr/>
        <a:lstStyle/>
        <a:p>
          <a:r>
            <a:rPr lang="fi-FI" sz="1600" dirty="0" err="1">
              <a:solidFill>
                <a:schemeClr val="tx1"/>
              </a:solidFill>
            </a:rPr>
            <a:t>Secondary</a:t>
          </a:r>
          <a:r>
            <a:rPr lang="fi-FI" sz="1600" dirty="0">
              <a:solidFill>
                <a:schemeClr val="tx1"/>
              </a:solidFill>
            </a:rPr>
            <a:t> </a:t>
          </a:r>
          <a:r>
            <a:rPr lang="fi-FI" sz="1600" dirty="0" err="1">
              <a:solidFill>
                <a:schemeClr val="tx1"/>
              </a:solidFill>
            </a:rPr>
            <a:t>studies</a:t>
          </a:r>
          <a:r>
            <a:rPr lang="fi-FI" sz="1600" dirty="0">
              <a:solidFill>
                <a:schemeClr val="tx1"/>
              </a:solidFill>
            </a:rPr>
            <a:t> (gymnasium) in </a:t>
          </a:r>
          <a:r>
            <a:rPr lang="fi-FI" sz="1600" dirty="0" err="1">
              <a:solidFill>
                <a:schemeClr val="tx1"/>
              </a:solidFill>
            </a:rPr>
            <a:t>the</a:t>
          </a:r>
          <a:r>
            <a:rPr lang="fi-FI" sz="1600" dirty="0">
              <a:solidFill>
                <a:schemeClr val="tx1"/>
              </a:solidFill>
            </a:rPr>
            <a:t> </a:t>
          </a:r>
          <a:r>
            <a:rPr lang="fi-FI" sz="1600" dirty="0" err="1">
              <a:solidFill>
                <a:schemeClr val="tx1"/>
              </a:solidFill>
            </a:rPr>
            <a:t>rural</a:t>
          </a:r>
          <a:r>
            <a:rPr lang="fi-FI" sz="1600" dirty="0">
              <a:solidFill>
                <a:schemeClr val="tx1"/>
              </a:solidFill>
            </a:rPr>
            <a:t> home </a:t>
          </a:r>
          <a:r>
            <a:rPr lang="fi-FI" sz="1600" dirty="0" err="1">
              <a:solidFill>
                <a:schemeClr val="tx1"/>
              </a:solidFill>
            </a:rPr>
            <a:t>town</a:t>
          </a:r>
          <a:r>
            <a:rPr lang="fi-FI" sz="1600" dirty="0">
              <a:solidFill>
                <a:schemeClr val="tx1"/>
              </a:solidFill>
            </a:rPr>
            <a:t> </a:t>
          </a:r>
        </a:p>
      </dgm:t>
    </dgm:pt>
    <dgm:pt modelId="{C9B2887D-CCF3-4DB9-80A9-05F58C281B37}" type="parTrans" cxnId="{30857510-8592-4DB4-B076-5EE9BC576B09}">
      <dgm:prSet/>
      <dgm:spPr/>
      <dgm:t>
        <a:bodyPr/>
        <a:lstStyle/>
        <a:p>
          <a:endParaRPr lang="fi-FI"/>
        </a:p>
      </dgm:t>
    </dgm:pt>
    <dgm:pt modelId="{AEBDCC75-C19A-4A02-B158-56E22021D29C}" type="sibTrans" cxnId="{30857510-8592-4DB4-B076-5EE9BC576B09}">
      <dgm:prSet/>
      <dgm:spPr/>
      <dgm:t>
        <a:bodyPr/>
        <a:lstStyle/>
        <a:p>
          <a:endParaRPr lang="fi-FI"/>
        </a:p>
      </dgm:t>
    </dgm:pt>
    <dgm:pt modelId="{E4D4D84C-E952-4994-B744-8ADD28E51E70}">
      <dgm:prSet phldrT="[Text]" custT="1"/>
      <dgm:spPr>
        <a:solidFill>
          <a:srgbClr val="CCCCFF"/>
        </a:solidFill>
      </dgm:spPr>
      <dgm:t>
        <a:bodyPr/>
        <a:lstStyle/>
        <a:p>
          <a:r>
            <a:rPr lang="fi-FI" sz="1600" dirty="0">
              <a:solidFill>
                <a:schemeClr val="tx1"/>
              </a:solidFill>
            </a:rPr>
            <a:t>’</a:t>
          </a:r>
          <a:r>
            <a:rPr lang="fi-FI" sz="1600" dirty="0" err="1">
              <a:solidFill>
                <a:schemeClr val="tx1"/>
              </a:solidFill>
            </a:rPr>
            <a:t>Year</a:t>
          </a:r>
          <a:r>
            <a:rPr lang="fi-FI" sz="1600" dirty="0">
              <a:solidFill>
                <a:schemeClr val="tx1"/>
              </a:solidFill>
            </a:rPr>
            <a:t> </a:t>
          </a:r>
          <a:r>
            <a:rPr lang="fi-FI" sz="1600" dirty="0" err="1">
              <a:solidFill>
                <a:schemeClr val="tx1"/>
              </a:solidFill>
            </a:rPr>
            <a:t>off</a:t>
          </a:r>
          <a:r>
            <a:rPr lang="fi-FI" sz="1600" dirty="0">
              <a:solidFill>
                <a:schemeClr val="tx1"/>
              </a:solidFill>
            </a:rPr>
            <a:t>’ , </a:t>
          </a:r>
          <a:r>
            <a:rPr lang="fi-FI" sz="1600" dirty="0" err="1">
              <a:solidFill>
                <a:schemeClr val="tx1"/>
              </a:solidFill>
            </a:rPr>
            <a:t>NEETs</a:t>
          </a:r>
          <a:r>
            <a:rPr lang="fi-FI" sz="1600" dirty="0">
              <a:solidFill>
                <a:schemeClr val="tx1"/>
              </a:solidFill>
            </a:rPr>
            <a:t> (</a:t>
          </a:r>
          <a:r>
            <a:rPr lang="fi-FI" sz="1600" dirty="0" err="1">
              <a:solidFill>
                <a:schemeClr val="tx1"/>
              </a:solidFill>
            </a:rPr>
            <a:t>e.g</a:t>
          </a:r>
          <a:r>
            <a:rPr lang="fi-FI" sz="1600" dirty="0">
              <a:solidFill>
                <a:schemeClr val="tx1"/>
              </a:solidFill>
            </a:rPr>
            <a:t>. </a:t>
          </a:r>
          <a:r>
            <a:rPr lang="fi-FI" sz="1600" dirty="0" err="1">
              <a:solidFill>
                <a:schemeClr val="tx1"/>
              </a:solidFill>
            </a:rPr>
            <a:t>medical</a:t>
          </a:r>
          <a:r>
            <a:rPr lang="fi-FI" sz="1600" dirty="0">
              <a:solidFill>
                <a:schemeClr val="tx1"/>
              </a:solidFill>
            </a:rPr>
            <a:t> </a:t>
          </a:r>
          <a:r>
            <a:rPr lang="fi-FI" sz="1600" dirty="0" err="1">
              <a:solidFill>
                <a:schemeClr val="tx1"/>
              </a:solidFill>
            </a:rPr>
            <a:t>leave</a:t>
          </a:r>
          <a:r>
            <a:rPr lang="fi-FI" sz="1600" dirty="0">
              <a:solidFill>
                <a:schemeClr val="tx1"/>
              </a:solidFill>
            </a:rPr>
            <a:t>, </a:t>
          </a:r>
          <a:r>
            <a:rPr lang="fi-FI" sz="1600" dirty="0" err="1">
              <a:solidFill>
                <a:schemeClr val="tx1"/>
              </a:solidFill>
            </a:rPr>
            <a:t>unemployment</a:t>
          </a:r>
          <a:r>
            <a:rPr lang="fi-FI" sz="1600" dirty="0">
              <a:solidFill>
                <a:schemeClr val="tx1"/>
              </a:solidFill>
            </a:rPr>
            <a:t>)</a:t>
          </a:r>
        </a:p>
      </dgm:t>
    </dgm:pt>
    <dgm:pt modelId="{98CEBC06-2408-4C80-BE9C-AEB120070E8A}" type="parTrans" cxnId="{64B39C7F-98B8-42C7-AC10-6AE46A43D32C}">
      <dgm:prSet/>
      <dgm:spPr/>
      <dgm:t>
        <a:bodyPr/>
        <a:lstStyle/>
        <a:p>
          <a:endParaRPr lang="fi-FI"/>
        </a:p>
      </dgm:t>
    </dgm:pt>
    <dgm:pt modelId="{7B085B4F-BD42-4167-8268-94513259615C}" type="sibTrans" cxnId="{64B39C7F-98B8-42C7-AC10-6AE46A43D32C}">
      <dgm:prSet/>
      <dgm:spPr/>
      <dgm:t>
        <a:bodyPr/>
        <a:lstStyle/>
        <a:p>
          <a:endParaRPr lang="fi-FI"/>
        </a:p>
      </dgm:t>
    </dgm:pt>
    <dgm:pt modelId="{34A6649E-F5A2-49C7-8387-C4E9877887B6}">
      <dgm:prSet phldrT="[Text]" custT="1"/>
      <dgm:spPr/>
      <dgm:t>
        <a:bodyPr/>
        <a:lstStyle/>
        <a:p>
          <a:r>
            <a:rPr lang="fi-FI" sz="1600" dirty="0" err="1">
              <a:solidFill>
                <a:schemeClr val="tx1"/>
              </a:solidFill>
            </a:rPr>
            <a:t>Secondary</a:t>
          </a:r>
          <a:r>
            <a:rPr lang="fi-FI" sz="1600" dirty="0">
              <a:solidFill>
                <a:schemeClr val="tx1"/>
              </a:solidFill>
            </a:rPr>
            <a:t> </a:t>
          </a:r>
          <a:r>
            <a:rPr lang="fi-FI" sz="1600" dirty="0" err="1">
              <a:solidFill>
                <a:schemeClr val="tx1"/>
              </a:solidFill>
            </a:rPr>
            <a:t>studies</a:t>
          </a:r>
          <a:r>
            <a:rPr lang="fi-FI" sz="1600" dirty="0">
              <a:solidFill>
                <a:schemeClr val="tx1"/>
              </a:solidFill>
            </a:rPr>
            <a:t> (</a:t>
          </a:r>
          <a:r>
            <a:rPr lang="fi-FI" sz="1600" dirty="0" err="1">
              <a:solidFill>
                <a:schemeClr val="tx1"/>
              </a:solidFill>
            </a:rPr>
            <a:t>double-degree</a:t>
          </a:r>
          <a:r>
            <a:rPr lang="fi-FI" sz="1600" dirty="0">
              <a:solidFill>
                <a:schemeClr val="tx1"/>
              </a:solidFill>
            </a:rPr>
            <a:t>) in a </a:t>
          </a:r>
          <a:r>
            <a:rPr lang="fi-FI" sz="1600" dirty="0" err="1">
              <a:solidFill>
                <a:schemeClr val="tx1"/>
              </a:solidFill>
            </a:rPr>
            <a:t>provinciall</a:t>
          </a:r>
          <a:r>
            <a:rPr lang="fi-FI" sz="1600" dirty="0">
              <a:solidFill>
                <a:schemeClr val="tx1"/>
              </a:solidFill>
            </a:rPr>
            <a:t> center</a:t>
          </a:r>
        </a:p>
      </dgm:t>
    </dgm:pt>
    <dgm:pt modelId="{B494A99B-8F09-4A63-9266-DB9B64477DA1}" type="parTrans" cxnId="{F0FE29A9-6E9B-4B39-88FE-05CED637EF6D}">
      <dgm:prSet/>
      <dgm:spPr/>
      <dgm:t>
        <a:bodyPr/>
        <a:lstStyle/>
        <a:p>
          <a:endParaRPr lang="fi-FI"/>
        </a:p>
      </dgm:t>
    </dgm:pt>
    <dgm:pt modelId="{490F3330-9BBF-43B9-94CC-1B36EFCEAEAE}" type="sibTrans" cxnId="{F0FE29A9-6E9B-4B39-88FE-05CED637EF6D}">
      <dgm:prSet/>
      <dgm:spPr/>
      <dgm:t>
        <a:bodyPr/>
        <a:lstStyle/>
        <a:p>
          <a:endParaRPr lang="fi-FI"/>
        </a:p>
      </dgm:t>
    </dgm:pt>
    <dgm:pt modelId="{68EC926C-421E-4CAF-A362-2079EEBFB3A2}">
      <dgm:prSet phldrT="[Text]" custT="1"/>
      <dgm:spPr>
        <a:solidFill>
          <a:schemeClr val="accent6"/>
        </a:solidFill>
      </dgm:spPr>
      <dgm:t>
        <a:bodyPr/>
        <a:lstStyle/>
        <a:p>
          <a:r>
            <a:rPr lang="fi-FI" sz="1600" dirty="0" err="1"/>
            <a:t>Employment</a:t>
          </a:r>
          <a:r>
            <a:rPr lang="fi-FI" sz="1600" dirty="0"/>
            <a:t> in home </a:t>
          </a:r>
          <a:r>
            <a:rPr lang="fi-FI" sz="1600" dirty="0" err="1"/>
            <a:t>region</a:t>
          </a:r>
          <a:endParaRPr lang="fi-FI" sz="1600" dirty="0"/>
        </a:p>
      </dgm:t>
    </dgm:pt>
    <dgm:pt modelId="{E580EAE1-1198-434F-94E5-4EF2ACBD4C20}" type="parTrans" cxnId="{D7745633-90E2-4882-BB2A-B97AEB73969A}">
      <dgm:prSet/>
      <dgm:spPr/>
      <dgm:t>
        <a:bodyPr/>
        <a:lstStyle/>
        <a:p>
          <a:endParaRPr lang="fi-FI"/>
        </a:p>
      </dgm:t>
    </dgm:pt>
    <dgm:pt modelId="{1CF1E698-3E40-44EB-8FA1-B4803CEBF13B}" type="sibTrans" cxnId="{D7745633-90E2-4882-BB2A-B97AEB73969A}">
      <dgm:prSet/>
      <dgm:spPr/>
      <dgm:t>
        <a:bodyPr/>
        <a:lstStyle/>
        <a:p>
          <a:endParaRPr lang="fi-FI"/>
        </a:p>
      </dgm:t>
    </dgm:pt>
    <dgm:pt modelId="{FD748688-ADA6-4083-908F-EEE6A629D95A}">
      <dgm:prSet phldrT="[Text]" custT="1"/>
      <dgm:spPr>
        <a:solidFill>
          <a:schemeClr val="accent6"/>
        </a:solidFill>
      </dgm:spPr>
      <dgm:t>
        <a:bodyPr/>
        <a:lstStyle/>
        <a:p>
          <a:r>
            <a:rPr lang="fi-FI" sz="1600" dirty="0" err="1"/>
            <a:t>Employment</a:t>
          </a:r>
          <a:r>
            <a:rPr lang="fi-FI" sz="1600" dirty="0"/>
            <a:t> in </a:t>
          </a:r>
          <a:r>
            <a:rPr lang="fi-FI" sz="1600" dirty="0" err="1"/>
            <a:t>cities</a:t>
          </a:r>
          <a:endParaRPr lang="fi-FI" sz="1600" dirty="0"/>
        </a:p>
      </dgm:t>
    </dgm:pt>
    <dgm:pt modelId="{9B638EAC-6E4A-4A2A-93A3-A9AF2373F8CE}" type="parTrans" cxnId="{22706AFA-4971-45C3-9578-5A10D6F2EEB8}">
      <dgm:prSet/>
      <dgm:spPr/>
      <dgm:t>
        <a:bodyPr/>
        <a:lstStyle/>
        <a:p>
          <a:endParaRPr lang="fi-FI"/>
        </a:p>
      </dgm:t>
    </dgm:pt>
    <dgm:pt modelId="{B667DD71-5182-4F59-B55D-3579A2A084D1}" type="sibTrans" cxnId="{22706AFA-4971-45C3-9578-5A10D6F2EEB8}">
      <dgm:prSet/>
      <dgm:spPr/>
      <dgm:t>
        <a:bodyPr/>
        <a:lstStyle/>
        <a:p>
          <a:endParaRPr lang="fi-FI"/>
        </a:p>
      </dgm:t>
    </dgm:pt>
    <dgm:pt modelId="{60D4A9A0-61BD-45FC-BFB2-70585EBCD8AD}">
      <dgm:prSet phldrT="[Text]" custT="1"/>
      <dgm:spPr/>
      <dgm:t>
        <a:bodyPr/>
        <a:lstStyle/>
        <a:p>
          <a:r>
            <a:rPr lang="fi-FI" sz="1600" dirty="0"/>
            <a:t>Post </a:t>
          </a:r>
          <a:r>
            <a:rPr lang="fi-FI" sz="1600" dirty="0" err="1"/>
            <a:t>secondary</a:t>
          </a:r>
          <a:r>
            <a:rPr lang="fi-FI" sz="1600" dirty="0"/>
            <a:t> </a:t>
          </a:r>
          <a:r>
            <a:rPr lang="fi-FI" sz="1600" dirty="0" err="1"/>
            <a:t>studies</a:t>
          </a:r>
          <a:r>
            <a:rPr lang="fi-FI" sz="1600" dirty="0"/>
            <a:t> </a:t>
          </a:r>
          <a:br>
            <a:rPr lang="fi-FI" sz="1600" dirty="0"/>
          </a:br>
          <a:r>
            <a:rPr lang="fi-FI" sz="1600" dirty="0"/>
            <a:t>(</a:t>
          </a:r>
          <a:r>
            <a:rPr lang="fi-FI" sz="1600" dirty="0" err="1"/>
            <a:t>vocational</a:t>
          </a:r>
          <a:r>
            <a:rPr lang="fi-FI" sz="1600" dirty="0"/>
            <a:t> </a:t>
          </a:r>
          <a:r>
            <a:rPr lang="fi-FI" sz="1600" dirty="0" err="1"/>
            <a:t>schools</a:t>
          </a:r>
          <a:r>
            <a:rPr lang="fi-FI" sz="1600" dirty="0"/>
            <a:t>)</a:t>
          </a:r>
        </a:p>
      </dgm:t>
    </dgm:pt>
    <dgm:pt modelId="{732732D7-4D63-4F6B-9C0C-5F4A5A9F4C3A}" type="parTrans" cxnId="{415752DC-E3E6-4BFF-98F1-44684CECCC7E}">
      <dgm:prSet/>
      <dgm:spPr/>
      <dgm:t>
        <a:bodyPr/>
        <a:lstStyle/>
        <a:p>
          <a:endParaRPr lang="fi-FI"/>
        </a:p>
      </dgm:t>
    </dgm:pt>
    <dgm:pt modelId="{B94FD77B-BFE0-49D9-B55A-2B586B1B7545}" type="sibTrans" cxnId="{415752DC-E3E6-4BFF-98F1-44684CECCC7E}">
      <dgm:prSet/>
      <dgm:spPr/>
      <dgm:t>
        <a:bodyPr/>
        <a:lstStyle/>
        <a:p>
          <a:endParaRPr lang="fi-FI"/>
        </a:p>
      </dgm:t>
    </dgm:pt>
    <dgm:pt modelId="{FBAE3E1D-23F7-4785-8CD0-BB61923CA7B2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fi-FI" sz="1600" dirty="0" err="1">
              <a:solidFill>
                <a:schemeClr val="tx1"/>
              </a:solidFill>
            </a:rPr>
            <a:t>Military</a:t>
          </a:r>
          <a:r>
            <a:rPr lang="fi-FI" sz="1600" dirty="0">
              <a:solidFill>
                <a:schemeClr val="tx1"/>
              </a:solidFill>
            </a:rPr>
            <a:t> </a:t>
          </a:r>
          <a:r>
            <a:rPr lang="fi-FI" sz="1600" dirty="0" err="1">
              <a:solidFill>
                <a:schemeClr val="tx1"/>
              </a:solidFill>
            </a:rPr>
            <a:t>service</a:t>
          </a:r>
          <a:endParaRPr lang="fi-FI" sz="1600" dirty="0"/>
        </a:p>
      </dgm:t>
    </dgm:pt>
    <dgm:pt modelId="{DF7FC90F-0427-4C74-9521-FD4BA7E673EB}" type="parTrans" cxnId="{98DCBA50-D0E5-42C5-945E-A22CF9FC08BA}">
      <dgm:prSet/>
      <dgm:spPr/>
      <dgm:t>
        <a:bodyPr/>
        <a:lstStyle/>
        <a:p>
          <a:endParaRPr lang="fi-FI"/>
        </a:p>
      </dgm:t>
    </dgm:pt>
    <dgm:pt modelId="{6CC382D3-43DA-4877-8EFD-9045595F4760}" type="sibTrans" cxnId="{98DCBA50-D0E5-42C5-945E-A22CF9FC08BA}">
      <dgm:prSet/>
      <dgm:spPr/>
      <dgm:t>
        <a:bodyPr/>
        <a:lstStyle/>
        <a:p>
          <a:endParaRPr lang="fi-FI"/>
        </a:p>
      </dgm:t>
    </dgm:pt>
    <dgm:pt modelId="{0F9F861D-33F9-474A-90D2-F01EF0B13426}">
      <dgm:prSet phldrT="[Text]" custT="1"/>
      <dgm:spPr>
        <a:solidFill>
          <a:srgbClr val="FF99FF"/>
        </a:solidFill>
      </dgm:spPr>
      <dgm:t>
        <a:bodyPr/>
        <a:lstStyle/>
        <a:p>
          <a:r>
            <a:rPr lang="fi-FI" sz="1600" dirty="0">
              <a:solidFill>
                <a:schemeClr val="tx1"/>
              </a:solidFill>
            </a:rPr>
            <a:t>Summer </a:t>
          </a:r>
          <a:r>
            <a:rPr lang="fi-FI" sz="1600" dirty="0" err="1">
              <a:solidFill>
                <a:schemeClr val="tx1"/>
              </a:solidFill>
            </a:rPr>
            <a:t>jobs</a:t>
          </a:r>
          <a:endParaRPr lang="fi-FI" sz="1600" dirty="0">
            <a:solidFill>
              <a:schemeClr val="tx1"/>
            </a:solidFill>
          </a:endParaRPr>
        </a:p>
      </dgm:t>
    </dgm:pt>
    <dgm:pt modelId="{855DFC7C-64EC-4655-8614-1DBFAB33604E}" type="parTrans" cxnId="{9EC7FC20-2CDA-4A75-BEA0-D6726B7DC47F}">
      <dgm:prSet/>
      <dgm:spPr/>
      <dgm:t>
        <a:bodyPr/>
        <a:lstStyle/>
        <a:p>
          <a:endParaRPr lang="fi-FI"/>
        </a:p>
      </dgm:t>
    </dgm:pt>
    <dgm:pt modelId="{3CA6FC78-2EA3-40DA-BE08-EF5C865E053A}" type="sibTrans" cxnId="{9EC7FC20-2CDA-4A75-BEA0-D6726B7DC47F}">
      <dgm:prSet/>
      <dgm:spPr/>
      <dgm:t>
        <a:bodyPr/>
        <a:lstStyle/>
        <a:p>
          <a:endParaRPr lang="fi-FI"/>
        </a:p>
      </dgm:t>
    </dgm:pt>
    <dgm:pt modelId="{BA0D90C4-BACA-495C-AD97-06988C9C7321}">
      <dgm:prSet phldrT="[Text]" custT="1"/>
      <dgm:spPr>
        <a:solidFill>
          <a:schemeClr val="accent5"/>
        </a:solidFill>
      </dgm:spPr>
      <dgm:t>
        <a:bodyPr/>
        <a:lstStyle/>
        <a:p>
          <a:r>
            <a:rPr lang="fi-FI" sz="1600" dirty="0" err="1">
              <a:solidFill>
                <a:schemeClr val="bg1"/>
              </a:solidFill>
            </a:rPr>
            <a:t>Higher</a:t>
          </a:r>
          <a:r>
            <a:rPr lang="fi-FI" sz="1600" dirty="0">
              <a:solidFill>
                <a:schemeClr val="bg1"/>
              </a:solidFill>
            </a:rPr>
            <a:t> </a:t>
          </a:r>
          <a:r>
            <a:rPr lang="fi-FI" sz="1600" dirty="0" err="1">
              <a:solidFill>
                <a:schemeClr val="bg1"/>
              </a:solidFill>
            </a:rPr>
            <a:t>education</a:t>
          </a:r>
          <a:endParaRPr lang="fi-FI" sz="1600" dirty="0">
            <a:solidFill>
              <a:schemeClr val="bg1"/>
            </a:solidFill>
          </a:endParaRPr>
        </a:p>
      </dgm:t>
    </dgm:pt>
    <dgm:pt modelId="{05DB923B-C5DC-4249-B50C-E85B1ACA8514}" type="parTrans" cxnId="{0546E35B-B286-4F95-84BF-9FA5C5A50D60}">
      <dgm:prSet/>
      <dgm:spPr/>
      <dgm:t>
        <a:bodyPr/>
        <a:lstStyle/>
        <a:p>
          <a:endParaRPr lang="fi-FI"/>
        </a:p>
      </dgm:t>
    </dgm:pt>
    <dgm:pt modelId="{5E825A14-74E5-4EC4-A98E-E619627F8A07}" type="sibTrans" cxnId="{0546E35B-B286-4F95-84BF-9FA5C5A50D60}">
      <dgm:prSet/>
      <dgm:spPr/>
      <dgm:t>
        <a:bodyPr/>
        <a:lstStyle/>
        <a:p>
          <a:endParaRPr lang="fi-FI"/>
        </a:p>
      </dgm:t>
    </dgm:pt>
    <dgm:pt modelId="{8BA431B3-9CB0-495B-B0B3-1E47561EAC7D}" type="pres">
      <dgm:prSet presAssocID="{E3D5C98D-E673-4933-90DD-60A68CC96A6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8DA0827-4D1C-4C53-91F4-0960AE88324B}" type="pres">
      <dgm:prSet presAssocID="{65B6D8D8-6FD8-4D50-8A7A-48376B29D70F}" presName="root1" presStyleCnt="0"/>
      <dgm:spPr/>
    </dgm:pt>
    <dgm:pt modelId="{11D391A6-E824-4621-B87C-962DA68B17D4}" type="pres">
      <dgm:prSet presAssocID="{65B6D8D8-6FD8-4D50-8A7A-48376B29D70F}" presName="LevelOneTextNode" presStyleLbl="node0" presStyleIdx="0" presStyleCnt="1" custScaleX="124540" custScaleY="131591" custLinFactY="86592" custLinFactNeighborX="-37529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CAC0D1F-E394-4349-9A18-6D6C32E0027D}" type="pres">
      <dgm:prSet presAssocID="{65B6D8D8-6FD8-4D50-8A7A-48376B29D70F}" presName="level2hierChild" presStyleCnt="0"/>
      <dgm:spPr/>
    </dgm:pt>
    <dgm:pt modelId="{E1BEC882-7E59-4A2F-8122-DF7A58E8FF22}" type="pres">
      <dgm:prSet presAssocID="{C9B2887D-CCF3-4DB9-80A9-05F58C281B37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3CEC8FAB-2593-4C92-B225-930A542F2B12}" type="pres">
      <dgm:prSet presAssocID="{C9B2887D-CCF3-4DB9-80A9-05F58C281B37}" presName="connTx" presStyleLbl="parChTrans1D2" presStyleIdx="0" presStyleCnt="3"/>
      <dgm:spPr/>
      <dgm:t>
        <a:bodyPr/>
        <a:lstStyle/>
        <a:p>
          <a:endParaRPr lang="en-US"/>
        </a:p>
      </dgm:t>
    </dgm:pt>
    <dgm:pt modelId="{B4E3FBFD-12B3-4B22-981D-F8C9A95153D7}" type="pres">
      <dgm:prSet presAssocID="{D4545B7E-DBC0-4E79-A476-1048F40209CF}" presName="root2" presStyleCnt="0"/>
      <dgm:spPr/>
    </dgm:pt>
    <dgm:pt modelId="{F93BFB8A-23A4-4F80-A045-F512C5C4AAA8}" type="pres">
      <dgm:prSet presAssocID="{D4545B7E-DBC0-4E79-A476-1048F40209CF}" presName="LevelTwoTextNode" presStyleLbl="node2" presStyleIdx="0" presStyleCnt="3" custScaleX="170834" custScaleY="156878" custLinFactY="207543" custLinFactNeighborX="-32557" custLinFactNeighborY="3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017B025-5625-4F8F-98E7-1F2369F04244}" type="pres">
      <dgm:prSet presAssocID="{D4545B7E-DBC0-4E79-A476-1048F40209CF}" presName="level3hierChild" presStyleCnt="0"/>
      <dgm:spPr/>
    </dgm:pt>
    <dgm:pt modelId="{5D9013C7-F8A3-4BBF-A7D4-9B7AE6549D64}" type="pres">
      <dgm:prSet presAssocID="{05DB923B-C5DC-4249-B50C-E85B1ACA8514}" presName="conn2-1" presStyleLbl="parChTrans1D3" presStyleIdx="0" presStyleCnt="6"/>
      <dgm:spPr/>
      <dgm:t>
        <a:bodyPr/>
        <a:lstStyle/>
        <a:p>
          <a:endParaRPr lang="en-US"/>
        </a:p>
      </dgm:t>
    </dgm:pt>
    <dgm:pt modelId="{55E1EA54-AE8C-44FB-B322-345E3A2DF52A}" type="pres">
      <dgm:prSet presAssocID="{05DB923B-C5DC-4249-B50C-E85B1ACA8514}" presName="connTx" presStyleLbl="parChTrans1D3" presStyleIdx="0" presStyleCnt="6"/>
      <dgm:spPr/>
      <dgm:t>
        <a:bodyPr/>
        <a:lstStyle/>
        <a:p>
          <a:endParaRPr lang="en-US"/>
        </a:p>
      </dgm:t>
    </dgm:pt>
    <dgm:pt modelId="{F1D1474C-5851-4848-915D-07F178CBF2BA}" type="pres">
      <dgm:prSet presAssocID="{BA0D90C4-BACA-495C-AD97-06988C9C7321}" presName="root2" presStyleCnt="0"/>
      <dgm:spPr/>
    </dgm:pt>
    <dgm:pt modelId="{9E6DAB9F-0123-4DD0-AB6B-F4132A998EAB}" type="pres">
      <dgm:prSet presAssocID="{BA0D90C4-BACA-495C-AD97-06988C9C7321}" presName="LevelTwoTextNode" presStyleLbl="node3" presStyleIdx="0" presStyleCnt="6" custScaleX="223611" custScaleY="8879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C9CB27E-D126-4550-AEF8-E65436AD4AAC}" type="pres">
      <dgm:prSet presAssocID="{BA0D90C4-BACA-495C-AD97-06988C9C7321}" presName="level3hierChild" presStyleCnt="0"/>
      <dgm:spPr/>
    </dgm:pt>
    <dgm:pt modelId="{9E6A4E17-3949-4E00-92E9-61B1DF88F4B3}" type="pres">
      <dgm:prSet presAssocID="{98CEBC06-2408-4C80-BE9C-AEB120070E8A}" presName="conn2-1" presStyleLbl="parChTrans1D3" presStyleIdx="1" presStyleCnt="6"/>
      <dgm:spPr/>
      <dgm:t>
        <a:bodyPr/>
        <a:lstStyle/>
        <a:p>
          <a:endParaRPr lang="en-US"/>
        </a:p>
      </dgm:t>
    </dgm:pt>
    <dgm:pt modelId="{76DA7A93-8FE1-42D2-9CC4-30660FCD78DE}" type="pres">
      <dgm:prSet presAssocID="{98CEBC06-2408-4C80-BE9C-AEB120070E8A}" presName="connTx" presStyleLbl="parChTrans1D3" presStyleIdx="1" presStyleCnt="6"/>
      <dgm:spPr/>
      <dgm:t>
        <a:bodyPr/>
        <a:lstStyle/>
        <a:p>
          <a:endParaRPr lang="en-US"/>
        </a:p>
      </dgm:t>
    </dgm:pt>
    <dgm:pt modelId="{C8A57531-0352-4DFD-A07B-5755FE9D3523}" type="pres">
      <dgm:prSet presAssocID="{E4D4D84C-E952-4994-B744-8ADD28E51E70}" presName="root2" presStyleCnt="0"/>
      <dgm:spPr/>
    </dgm:pt>
    <dgm:pt modelId="{7CD83680-2E3C-4A1C-BF56-AEFF3922748B}" type="pres">
      <dgm:prSet presAssocID="{E4D4D84C-E952-4994-B744-8ADD28E51E70}" presName="LevelTwoTextNode" presStyleLbl="node3" presStyleIdx="1" presStyleCnt="6" custScaleX="237221" custScaleY="126768" custLinFactY="203430" custLinFactNeighborX="-26160" custLinFactNeighborY="3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FF04684-6F9D-4FC1-83E9-F6FE7B3C44AA}" type="pres">
      <dgm:prSet presAssocID="{E4D4D84C-E952-4994-B744-8ADD28E51E70}" presName="level3hierChild" presStyleCnt="0"/>
      <dgm:spPr/>
    </dgm:pt>
    <dgm:pt modelId="{933D64A4-9E27-4152-853D-0CF8682FBA5A}" type="pres">
      <dgm:prSet presAssocID="{855DFC7C-64EC-4655-8614-1DBFAB33604E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0C6AE36B-1478-406A-86CA-7010C09BEAFC}" type="pres">
      <dgm:prSet presAssocID="{855DFC7C-64EC-4655-8614-1DBFAB33604E}" presName="connTx" presStyleLbl="parChTrans1D2" presStyleIdx="1" presStyleCnt="3"/>
      <dgm:spPr/>
      <dgm:t>
        <a:bodyPr/>
        <a:lstStyle/>
        <a:p>
          <a:endParaRPr lang="en-US"/>
        </a:p>
      </dgm:t>
    </dgm:pt>
    <dgm:pt modelId="{17CE0804-B1A1-4980-8972-2D771EE0CB62}" type="pres">
      <dgm:prSet presAssocID="{0F9F861D-33F9-474A-90D2-F01EF0B13426}" presName="root2" presStyleCnt="0"/>
      <dgm:spPr/>
    </dgm:pt>
    <dgm:pt modelId="{7092BEFA-C6C1-41AB-A9CB-ED0EA46B18FC}" type="pres">
      <dgm:prSet presAssocID="{0F9F861D-33F9-474A-90D2-F01EF0B13426}" presName="LevelTwoTextNode" presStyleLbl="node2" presStyleIdx="1" presStyleCnt="3" custScaleX="97220" custLinFactY="96473" custLinFactNeighborX="9408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1588C25-A75E-4C6C-B8C8-F9F88E7EF32D}" type="pres">
      <dgm:prSet presAssocID="{0F9F861D-33F9-474A-90D2-F01EF0B13426}" presName="level3hierChild" presStyleCnt="0"/>
      <dgm:spPr/>
    </dgm:pt>
    <dgm:pt modelId="{828D23B7-18FA-4F34-8EE3-660703347B0D}" type="pres">
      <dgm:prSet presAssocID="{B494A99B-8F09-4A63-9266-DB9B64477DA1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F22478DC-1966-47C0-BB44-02624CCB2BA1}" type="pres">
      <dgm:prSet presAssocID="{B494A99B-8F09-4A63-9266-DB9B64477DA1}" presName="connTx" presStyleLbl="parChTrans1D2" presStyleIdx="2" presStyleCnt="3"/>
      <dgm:spPr/>
      <dgm:t>
        <a:bodyPr/>
        <a:lstStyle/>
        <a:p>
          <a:endParaRPr lang="en-US"/>
        </a:p>
      </dgm:t>
    </dgm:pt>
    <dgm:pt modelId="{2B7D0927-7B2C-4D53-94A1-4176CF1B43A8}" type="pres">
      <dgm:prSet presAssocID="{34A6649E-F5A2-49C7-8387-C4E9877887B6}" presName="root2" presStyleCnt="0"/>
      <dgm:spPr/>
    </dgm:pt>
    <dgm:pt modelId="{54D32856-8370-4D47-B393-BA9F84C6D73B}" type="pres">
      <dgm:prSet presAssocID="{34A6649E-F5A2-49C7-8387-C4E9877887B6}" presName="LevelTwoTextNode" presStyleLbl="node2" presStyleIdx="2" presStyleCnt="3" custScaleX="146676" custScaleY="185874" custLinFactY="-100000" custLinFactNeighborX="-30656" custLinFactNeighborY="-13172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C821E96-5A94-48CE-A61A-2754EA185E63}" type="pres">
      <dgm:prSet presAssocID="{34A6649E-F5A2-49C7-8387-C4E9877887B6}" presName="level3hierChild" presStyleCnt="0"/>
      <dgm:spPr/>
    </dgm:pt>
    <dgm:pt modelId="{1ABEB921-2933-4EAE-9CF4-42E092799DB8}" type="pres">
      <dgm:prSet presAssocID="{732732D7-4D63-4F6B-9C0C-5F4A5A9F4C3A}" presName="conn2-1" presStyleLbl="parChTrans1D3" presStyleIdx="2" presStyleCnt="6"/>
      <dgm:spPr/>
      <dgm:t>
        <a:bodyPr/>
        <a:lstStyle/>
        <a:p>
          <a:endParaRPr lang="en-US"/>
        </a:p>
      </dgm:t>
    </dgm:pt>
    <dgm:pt modelId="{AF99CE05-BC12-4F81-B7EE-CA951ED28F1E}" type="pres">
      <dgm:prSet presAssocID="{732732D7-4D63-4F6B-9C0C-5F4A5A9F4C3A}" presName="connTx" presStyleLbl="parChTrans1D3" presStyleIdx="2" presStyleCnt="6"/>
      <dgm:spPr/>
      <dgm:t>
        <a:bodyPr/>
        <a:lstStyle/>
        <a:p>
          <a:endParaRPr lang="en-US"/>
        </a:p>
      </dgm:t>
    </dgm:pt>
    <dgm:pt modelId="{51B4FDAA-0345-4113-BD50-2B0580AC0228}" type="pres">
      <dgm:prSet presAssocID="{60D4A9A0-61BD-45FC-BFB2-70585EBCD8AD}" presName="root2" presStyleCnt="0"/>
      <dgm:spPr/>
    </dgm:pt>
    <dgm:pt modelId="{735C38E7-22AB-42DE-A2BA-F28F40FE855A}" type="pres">
      <dgm:prSet presAssocID="{60D4A9A0-61BD-45FC-BFB2-70585EBCD8AD}" presName="LevelTwoTextNode" presStyleLbl="node3" presStyleIdx="2" presStyleCnt="6" custScaleX="227457" custScaleY="136450" custLinFactY="-40964" custLinFactNeighborX="23541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E96311F-5377-4EA1-BB2E-50750A6FD5EB}" type="pres">
      <dgm:prSet presAssocID="{60D4A9A0-61BD-45FC-BFB2-70585EBCD8AD}" presName="level3hierChild" presStyleCnt="0"/>
      <dgm:spPr/>
    </dgm:pt>
    <dgm:pt modelId="{EEB7805E-24D6-466A-8D70-C130167AFAE7}" type="pres">
      <dgm:prSet presAssocID="{E580EAE1-1198-434F-94E5-4EF2ACBD4C20}" presName="conn2-1" presStyleLbl="parChTrans1D3" presStyleIdx="3" presStyleCnt="6"/>
      <dgm:spPr/>
      <dgm:t>
        <a:bodyPr/>
        <a:lstStyle/>
        <a:p>
          <a:endParaRPr lang="en-US"/>
        </a:p>
      </dgm:t>
    </dgm:pt>
    <dgm:pt modelId="{45BC4F68-BE0B-4A5A-8FD2-026C881E304B}" type="pres">
      <dgm:prSet presAssocID="{E580EAE1-1198-434F-94E5-4EF2ACBD4C20}" presName="connTx" presStyleLbl="parChTrans1D3" presStyleIdx="3" presStyleCnt="6"/>
      <dgm:spPr/>
      <dgm:t>
        <a:bodyPr/>
        <a:lstStyle/>
        <a:p>
          <a:endParaRPr lang="en-US"/>
        </a:p>
      </dgm:t>
    </dgm:pt>
    <dgm:pt modelId="{915638E6-E131-450A-BAE8-C76AAECCF242}" type="pres">
      <dgm:prSet presAssocID="{68EC926C-421E-4CAF-A362-2079EEBFB3A2}" presName="root2" presStyleCnt="0"/>
      <dgm:spPr/>
    </dgm:pt>
    <dgm:pt modelId="{6B775DF9-5DCD-43FA-9B62-853CC1A864D5}" type="pres">
      <dgm:prSet presAssocID="{68EC926C-421E-4CAF-A362-2079EEBFB3A2}" presName="LevelTwoTextNode" presStyleLbl="node3" presStyleIdx="3" presStyleCnt="6" custScaleX="181714" custLinFactNeighborX="57076" custLinFactNeighborY="-256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85BDBF2-DF87-44A6-9F36-2B89F88F9C3D}" type="pres">
      <dgm:prSet presAssocID="{68EC926C-421E-4CAF-A362-2079EEBFB3A2}" presName="level3hierChild" presStyleCnt="0"/>
      <dgm:spPr/>
    </dgm:pt>
    <dgm:pt modelId="{2D02305E-7772-4F06-9955-DFF1CDAB4C60}" type="pres">
      <dgm:prSet presAssocID="{9B638EAC-6E4A-4A2A-93A3-A9AF2373F8CE}" presName="conn2-1" presStyleLbl="parChTrans1D3" presStyleIdx="4" presStyleCnt="6"/>
      <dgm:spPr/>
      <dgm:t>
        <a:bodyPr/>
        <a:lstStyle/>
        <a:p>
          <a:endParaRPr lang="en-US"/>
        </a:p>
      </dgm:t>
    </dgm:pt>
    <dgm:pt modelId="{37638753-0C51-45BB-8C90-EFD549C6E631}" type="pres">
      <dgm:prSet presAssocID="{9B638EAC-6E4A-4A2A-93A3-A9AF2373F8CE}" presName="connTx" presStyleLbl="parChTrans1D3" presStyleIdx="4" presStyleCnt="6"/>
      <dgm:spPr/>
      <dgm:t>
        <a:bodyPr/>
        <a:lstStyle/>
        <a:p>
          <a:endParaRPr lang="en-US"/>
        </a:p>
      </dgm:t>
    </dgm:pt>
    <dgm:pt modelId="{41D0FF15-0CCB-4CCC-8629-3349D5BA05E9}" type="pres">
      <dgm:prSet presAssocID="{FD748688-ADA6-4083-908F-EEE6A629D95A}" presName="root2" presStyleCnt="0"/>
      <dgm:spPr/>
    </dgm:pt>
    <dgm:pt modelId="{3DDBD38B-9775-47BF-89C8-1EDED7F3D327}" type="pres">
      <dgm:prSet presAssocID="{FD748688-ADA6-4083-908F-EEE6A629D95A}" presName="LevelTwoTextNode" presStyleLbl="node3" presStyleIdx="4" presStyleCnt="6" custScaleX="151890" custLinFactY="-100000" custLinFactNeighborX="57822" custLinFactNeighborY="-15594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69ACB2A-E63E-4396-A206-B56CA2F3C52A}" type="pres">
      <dgm:prSet presAssocID="{FD748688-ADA6-4083-908F-EEE6A629D95A}" presName="level3hierChild" presStyleCnt="0"/>
      <dgm:spPr/>
    </dgm:pt>
    <dgm:pt modelId="{AF926849-6CC9-41EF-906D-E7D08B478C80}" type="pres">
      <dgm:prSet presAssocID="{DF7FC90F-0427-4C74-9521-FD4BA7E673EB}" presName="conn2-1" presStyleLbl="parChTrans1D3" presStyleIdx="5" presStyleCnt="6"/>
      <dgm:spPr/>
      <dgm:t>
        <a:bodyPr/>
        <a:lstStyle/>
        <a:p>
          <a:endParaRPr lang="en-US"/>
        </a:p>
      </dgm:t>
    </dgm:pt>
    <dgm:pt modelId="{789380F5-FF10-4B1A-A678-D5AAFF777CAF}" type="pres">
      <dgm:prSet presAssocID="{DF7FC90F-0427-4C74-9521-FD4BA7E673EB}" presName="connTx" presStyleLbl="parChTrans1D3" presStyleIdx="5" presStyleCnt="6"/>
      <dgm:spPr/>
      <dgm:t>
        <a:bodyPr/>
        <a:lstStyle/>
        <a:p>
          <a:endParaRPr lang="en-US"/>
        </a:p>
      </dgm:t>
    </dgm:pt>
    <dgm:pt modelId="{DD816074-E76D-444D-971F-01ABAAE07BCE}" type="pres">
      <dgm:prSet presAssocID="{FBAE3E1D-23F7-4785-8CD0-BB61923CA7B2}" presName="root2" presStyleCnt="0"/>
      <dgm:spPr/>
    </dgm:pt>
    <dgm:pt modelId="{F4CBCE6B-A8C1-4A29-B808-0F2D4A5D9D29}" type="pres">
      <dgm:prSet presAssocID="{FBAE3E1D-23F7-4785-8CD0-BB61923CA7B2}" presName="LevelTwoTextNode" presStyleLbl="node3" presStyleIdx="5" presStyleCnt="6" custScaleX="204025" custScaleY="94462" custLinFactY="-28646" custLinFactNeighborX="43838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CF65008-CA37-4BE7-936C-458CD372E48E}" type="pres">
      <dgm:prSet presAssocID="{FBAE3E1D-23F7-4785-8CD0-BB61923CA7B2}" presName="level3hierChild" presStyleCnt="0"/>
      <dgm:spPr/>
    </dgm:pt>
  </dgm:ptLst>
  <dgm:cxnLst>
    <dgm:cxn modelId="{8F6D5F64-5DB2-4A1E-88E4-A528ADA840D3}" type="presOf" srcId="{9B638EAC-6E4A-4A2A-93A3-A9AF2373F8CE}" destId="{2D02305E-7772-4F06-9955-DFF1CDAB4C60}" srcOrd="0" destOrd="0" presId="urn:microsoft.com/office/officeart/2005/8/layout/hierarchy2"/>
    <dgm:cxn modelId="{D7745633-90E2-4882-BB2A-B97AEB73969A}" srcId="{34A6649E-F5A2-49C7-8387-C4E9877887B6}" destId="{68EC926C-421E-4CAF-A362-2079EEBFB3A2}" srcOrd="1" destOrd="0" parTransId="{E580EAE1-1198-434F-94E5-4EF2ACBD4C20}" sibTransId="{1CF1E698-3E40-44EB-8FA1-B4803CEBF13B}"/>
    <dgm:cxn modelId="{0546E35B-B286-4F95-84BF-9FA5C5A50D60}" srcId="{D4545B7E-DBC0-4E79-A476-1048F40209CF}" destId="{BA0D90C4-BACA-495C-AD97-06988C9C7321}" srcOrd="0" destOrd="0" parTransId="{05DB923B-C5DC-4249-B50C-E85B1ACA8514}" sibTransId="{5E825A14-74E5-4EC4-A98E-E619627F8A07}"/>
    <dgm:cxn modelId="{16D6C334-77FD-4874-8853-82F22DA5DCC3}" type="presOf" srcId="{05DB923B-C5DC-4249-B50C-E85B1ACA8514}" destId="{55E1EA54-AE8C-44FB-B322-345E3A2DF52A}" srcOrd="1" destOrd="0" presId="urn:microsoft.com/office/officeart/2005/8/layout/hierarchy2"/>
    <dgm:cxn modelId="{7A917178-F760-4F77-8060-4B0E1C4D3A0B}" type="presOf" srcId="{D4545B7E-DBC0-4E79-A476-1048F40209CF}" destId="{F93BFB8A-23A4-4F80-A045-F512C5C4AAA8}" srcOrd="0" destOrd="0" presId="urn:microsoft.com/office/officeart/2005/8/layout/hierarchy2"/>
    <dgm:cxn modelId="{98DCBA50-D0E5-42C5-945E-A22CF9FC08BA}" srcId="{34A6649E-F5A2-49C7-8387-C4E9877887B6}" destId="{FBAE3E1D-23F7-4785-8CD0-BB61923CA7B2}" srcOrd="3" destOrd="0" parTransId="{DF7FC90F-0427-4C74-9521-FD4BA7E673EB}" sibTransId="{6CC382D3-43DA-4877-8EFD-9045595F4760}"/>
    <dgm:cxn modelId="{83E05DD7-18BA-464F-BAFC-E17FFE02F6F1}" type="presOf" srcId="{68EC926C-421E-4CAF-A362-2079EEBFB3A2}" destId="{6B775DF9-5DCD-43FA-9B62-853CC1A864D5}" srcOrd="0" destOrd="0" presId="urn:microsoft.com/office/officeart/2005/8/layout/hierarchy2"/>
    <dgm:cxn modelId="{415752DC-E3E6-4BFF-98F1-44684CECCC7E}" srcId="{34A6649E-F5A2-49C7-8387-C4E9877887B6}" destId="{60D4A9A0-61BD-45FC-BFB2-70585EBCD8AD}" srcOrd="0" destOrd="0" parTransId="{732732D7-4D63-4F6B-9C0C-5F4A5A9F4C3A}" sibTransId="{B94FD77B-BFE0-49D9-B55A-2B586B1B7545}"/>
    <dgm:cxn modelId="{CBB48220-ADE8-4251-A54B-6D4796EDB773}" type="presOf" srcId="{B494A99B-8F09-4A63-9266-DB9B64477DA1}" destId="{828D23B7-18FA-4F34-8EE3-660703347B0D}" srcOrd="0" destOrd="0" presId="urn:microsoft.com/office/officeart/2005/8/layout/hierarchy2"/>
    <dgm:cxn modelId="{32B9CFAE-FE73-4AE1-A662-5B8B0671F0EC}" type="presOf" srcId="{BA0D90C4-BACA-495C-AD97-06988C9C7321}" destId="{9E6DAB9F-0123-4DD0-AB6B-F4132A998EAB}" srcOrd="0" destOrd="0" presId="urn:microsoft.com/office/officeart/2005/8/layout/hierarchy2"/>
    <dgm:cxn modelId="{22706AFA-4971-45C3-9578-5A10D6F2EEB8}" srcId="{34A6649E-F5A2-49C7-8387-C4E9877887B6}" destId="{FD748688-ADA6-4083-908F-EEE6A629D95A}" srcOrd="2" destOrd="0" parTransId="{9B638EAC-6E4A-4A2A-93A3-A9AF2373F8CE}" sibTransId="{B667DD71-5182-4F59-B55D-3579A2A084D1}"/>
    <dgm:cxn modelId="{3D8112A2-6EFF-4161-A3A6-EBC9C2A6CB31}" type="presOf" srcId="{05DB923B-C5DC-4249-B50C-E85B1ACA8514}" destId="{5D9013C7-F8A3-4BBF-A7D4-9B7AE6549D64}" srcOrd="0" destOrd="0" presId="urn:microsoft.com/office/officeart/2005/8/layout/hierarchy2"/>
    <dgm:cxn modelId="{C4496548-E7BF-47BF-83D5-8C9539DFC896}" type="presOf" srcId="{FBAE3E1D-23F7-4785-8CD0-BB61923CA7B2}" destId="{F4CBCE6B-A8C1-4A29-B808-0F2D4A5D9D29}" srcOrd="0" destOrd="0" presId="urn:microsoft.com/office/officeart/2005/8/layout/hierarchy2"/>
    <dgm:cxn modelId="{30857510-8592-4DB4-B076-5EE9BC576B09}" srcId="{65B6D8D8-6FD8-4D50-8A7A-48376B29D70F}" destId="{D4545B7E-DBC0-4E79-A476-1048F40209CF}" srcOrd="0" destOrd="0" parTransId="{C9B2887D-CCF3-4DB9-80A9-05F58C281B37}" sibTransId="{AEBDCC75-C19A-4A02-B158-56E22021D29C}"/>
    <dgm:cxn modelId="{384C894F-3B31-4F44-9548-9F9E6C16C102}" type="presOf" srcId="{34A6649E-F5A2-49C7-8387-C4E9877887B6}" destId="{54D32856-8370-4D47-B393-BA9F84C6D73B}" srcOrd="0" destOrd="0" presId="urn:microsoft.com/office/officeart/2005/8/layout/hierarchy2"/>
    <dgm:cxn modelId="{BCCE6459-9225-4C4E-9B28-E1AF589278BB}" type="presOf" srcId="{C9B2887D-CCF3-4DB9-80A9-05F58C281B37}" destId="{3CEC8FAB-2593-4C92-B225-930A542F2B12}" srcOrd="1" destOrd="0" presId="urn:microsoft.com/office/officeart/2005/8/layout/hierarchy2"/>
    <dgm:cxn modelId="{D20DB842-B2DB-47EF-9920-536FA9E5DA43}" type="presOf" srcId="{732732D7-4D63-4F6B-9C0C-5F4A5A9F4C3A}" destId="{AF99CE05-BC12-4F81-B7EE-CA951ED28F1E}" srcOrd="1" destOrd="0" presId="urn:microsoft.com/office/officeart/2005/8/layout/hierarchy2"/>
    <dgm:cxn modelId="{13D91B47-E23E-48AB-9DF5-DC89F92CFE21}" type="presOf" srcId="{C9B2887D-CCF3-4DB9-80A9-05F58C281B37}" destId="{E1BEC882-7E59-4A2F-8122-DF7A58E8FF22}" srcOrd="0" destOrd="0" presId="urn:microsoft.com/office/officeart/2005/8/layout/hierarchy2"/>
    <dgm:cxn modelId="{64B39C7F-98B8-42C7-AC10-6AE46A43D32C}" srcId="{D4545B7E-DBC0-4E79-A476-1048F40209CF}" destId="{E4D4D84C-E952-4994-B744-8ADD28E51E70}" srcOrd="1" destOrd="0" parTransId="{98CEBC06-2408-4C80-BE9C-AEB120070E8A}" sibTransId="{7B085B4F-BD42-4167-8268-94513259615C}"/>
    <dgm:cxn modelId="{92D66EF8-CB13-4462-A4EE-51F33446BA0C}" type="presOf" srcId="{98CEBC06-2408-4C80-BE9C-AEB120070E8A}" destId="{76DA7A93-8FE1-42D2-9CC4-30660FCD78DE}" srcOrd="1" destOrd="0" presId="urn:microsoft.com/office/officeart/2005/8/layout/hierarchy2"/>
    <dgm:cxn modelId="{991BE75B-609D-4208-98DD-21CA53CE24C6}" type="presOf" srcId="{0F9F861D-33F9-474A-90D2-F01EF0B13426}" destId="{7092BEFA-C6C1-41AB-A9CB-ED0EA46B18FC}" srcOrd="0" destOrd="0" presId="urn:microsoft.com/office/officeart/2005/8/layout/hierarchy2"/>
    <dgm:cxn modelId="{8FA21C06-D7C0-48E0-815C-A02ED06AD648}" type="presOf" srcId="{65B6D8D8-6FD8-4D50-8A7A-48376B29D70F}" destId="{11D391A6-E824-4621-B87C-962DA68B17D4}" srcOrd="0" destOrd="0" presId="urn:microsoft.com/office/officeart/2005/8/layout/hierarchy2"/>
    <dgm:cxn modelId="{F58A5B74-4F90-4DA6-B92A-7A871F23F334}" type="presOf" srcId="{DF7FC90F-0427-4C74-9521-FD4BA7E673EB}" destId="{AF926849-6CC9-41EF-906D-E7D08B478C80}" srcOrd="0" destOrd="0" presId="urn:microsoft.com/office/officeart/2005/8/layout/hierarchy2"/>
    <dgm:cxn modelId="{93C5284E-C15E-4EBC-B7DD-08DA53F5BCBF}" type="presOf" srcId="{E580EAE1-1198-434F-94E5-4EF2ACBD4C20}" destId="{45BC4F68-BE0B-4A5A-8FD2-026C881E304B}" srcOrd="1" destOrd="0" presId="urn:microsoft.com/office/officeart/2005/8/layout/hierarchy2"/>
    <dgm:cxn modelId="{4A6E657B-74ED-4090-A144-206A51D36C9C}" type="presOf" srcId="{98CEBC06-2408-4C80-BE9C-AEB120070E8A}" destId="{9E6A4E17-3949-4E00-92E9-61B1DF88F4B3}" srcOrd="0" destOrd="0" presId="urn:microsoft.com/office/officeart/2005/8/layout/hierarchy2"/>
    <dgm:cxn modelId="{DCBCCBE9-3F12-453C-8DEC-ECF36485D7D0}" type="presOf" srcId="{855DFC7C-64EC-4655-8614-1DBFAB33604E}" destId="{933D64A4-9E27-4152-853D-0CF8682FBA5A}" srcOrd="0" destOrd="0" presId="urn:microsoft.com/office/officeart/2005/8/layout/hierarchy2"/>
    <dgm:cxn modelId="{EE2E79D5-3BA8-410E-8476-60189CFBB00B}" type="presOf" srcId="{E3D5C98D-E673-4933-90DD-60A68CC96A63}" destId="{8BA431B3-9CB0-495B-B0B3-1E47561EAC7D}" srcOrd="0" destOrd="0" presId="urn:microsoft.com/office/officeart/2005/8/layout/hierarchy2"/>
    <dgm:cxn modelId="{5687B68C-A2FF-41FF-B73F-D3691062080C}" type="presOf" srcId="{9B638EAC-6E4A-4A2A-93A3-A9AF2373F8CE}" destId="{37638753-0C51-45BB-8C90-EFD549C6E631}" srcOrd="1" destOrd="0" presId="urn:microsoft.com/office/officeart/2005/8/layout/hierarchy2"/>
    <dgm:cxn modelId="{AC7E2AFA-83F7-4BE8-BDCA-510573E38714}" type="presOf" srcId="{FD748688-ADA6-4083-908F-EEE6A629D95A}" destId="{3DDBD38B-9775-47BF-89C8-1EDED7F3D327}" srcOrd="0" destOrd="0" presId="urn:microsoft.com/office/officeart/2005/8/layout/hierarchy2"/>
    <dgm:cxn modelId="{5DBC4007-4A9C-4314-B4DC-192005E5C64A}" type="presOf" srcId="{B494A99B-8F09-4A63-9266-DB9B64477DA1}" destId="{F22478DC-1966-47C0-BB44-02624CCB2BA1}" srcOrd="1" destOrd="0" presId="urn:microsoft.com/office/officeart/2005/8/layout/hierarchy2"/>
    <dgm:cxn modelId="{F0FE29A9-6E9B-4B39-88FE-05CED637EF6D}" srcId="{65B6D8D8-6FD8-4D50-8A7A-48376B29D70F}" destId="{34A6649E-F5A2-49C7-8387-C4E9877887B6}" srcOrd="2" destOrd="0" parTransId="{B494A99B-8F09-4A63-9266-DB9B64477DA1}" sibTransId="{490F3330-9BBF-43B9-94CC-1B36EFCEAEAE}"/>
    <dgm:cxn modelId="{F29B1BFD-39E8-43C9-9C99-98410493B6C2}" srcId="{E3D5C98D-E673-4933-90DD-60A68CC96A63}" destId="{65B6D8D8-6FD8-4D50-8A7A-48376B29D70F}" srcOrd="0" destOrd="0" parTransId="{A7C1A30C-01C4-49E3-8D62-81135CA12779}" sibTransId="{65285588-E456-49C0-A961-F9EF0A428850}"/>
    <dgm:cxn modelId="{1EEB24E8-273B-4FAA-A157-C3F3FDD2E02D}" type="presOf" srcId="{DF7FC90F-0427-4C74-9521-FD4BA7E673EB}" destId="{789380F5-FF10-4B1A-A678-D5AAFF777CAF}" srcOrd="1" destOrd="0" presId="urn:microsoft.com/office/officeart/2005/8/layout/hierarchy2"/>
    <dgm:cxn modelId="{880004FF-AC64-4F92-B671-FF5335ADD884}" type="presOf" srcId="{E580EAE1-1198-434F-94E5-4EF2ACBD4C20}" destId="{EEB7805E-24D6-466A-8D70-C130167AFAE7}" srcOrd="0" destOrd="0" presId="urn:microsoft.com/office/officeart/2005/8/layout/hierarchy2"/>
    <dgm:cxn modelId="{9EC7FC20-2CDA-4A75-BEA0-D6726B7DC47F}" srcId="{65B6D8D8-6FD8-4D50-8A7A-48376B29D70F}" destId="{0F9F861D-33F9-474A-90D2-F01EF0B13426}" srcOrd="1" destOrd="0" parTransId="{855DFC7C-64EC-4655-8614-1DBFAB33604E}" sibTransId="{3CA6FC78-2EA3-40DA-BE08-EF5C865E053A}"/>
    <dgm:cxn modelId="{AD96175D-35FF-4AED-9245-0287E6A7D80E}" type="presOf" srcId="{60D4A9A0-61BD-45FC-BFB2-70585EBCD8AD}" destId="{735C38E7-22AB-42DE-A2BA-F28F40FE855A}" srcOrd="0" destOrd="0" presId="urn:microsoft.com/office/officeart/2005/8/layout/hierarchy2"/>
    <dgm:cxn modelId="{AF12029C-91B4-40A2-BB61-1A510129D0EC}" type="presOf" srcId="{855DFC7C-64EC-4655-8614-1DBFAB33604E}" destId="{0C6AE36B-1478-406A-86CA-7010C09BEAFC}" srcOrd="1" destOrd="0" presId="urn:microsoft.com/office/officeart/2005/8/layout/hierarchy2"/>
    <dgm:cxn modelId="{10E42F7A-D43A-4CB3-9341-8C2B825A2523}" type="presOf" srcId="{E4D4D84C-E952-4994-B744-8ADD28E51E70}" destId="{7CD83680-2E3C-4A1C-BF56-AEFF3922748B}" srcOrd="0" destOrd="0" presId="urn:microsoft.com/office/officeart/2005/8/layout/hierarchy2"/>
    <dgm:cxn modelId="{6B6BA583-3F06-4D1B-9EA9-1C13611796EB}" type="presOf" srcId="{732732D7-4D63-4F6B-9C0C-5F4A5A9F4C3A}" destId="{1ABEB921-2933-4EAE-9CF4-42E092799DB8}" srcOrd="0" destOrd="0" presId="urn:microsoft.com/office/officeart/2005/8/layout/hierarchy2"/>
    <dgm:cxn modelId="{5EAAA9FE-098A-4068-9AF9-B7B1CE580464}" type="presParOf" srcId="{8BA431B3-9CB0-495B-B0B3-1E47561EAC7D}" destId="{68DA0827-4D1C-4C53-91F4-0960AE88324B}" srcOrd="0" destOrd="0" presId="urn:microsoft.com/office/officeart/2005/8/layout/hierarchy2"/>
    <dgm:cxn modelId="{37436D92-7837-4FC9-AA34-42524EEFF8D0}" type="presParOf" srcId="{68DA0827-4D1C-4C53-91F4-0960AE88324B}" destId="{11D391A6-E824-4621-B87C-962DA68B17D4}" srcOrd="0" destOrd="0" presId="urn:microsoft.com/office/officeart/2005/8/layout/hierarchy2"/>
    <dgm:cxn modelId="{C6406D13-9055-498C-9051-9229497027EF}" type="presParOf" srcId="{68DA0827-4D1C-4C53-91F4-0960AE88324B}" destId="{1CAC0D1F-E394-4349-9A18-6D6C32E0027D}" srcOrd="1" destOrd="0" presId="urn:microsoft.com/office/officeart/2005/8/layout/hierarchy2"/>
    <dgm:cxn modelId="{1A49D50A-600E-4CE5-BF53-A16EE719254B}" type="presParOf" srcId="{1CAC0D1F-E394-4349-9A18-6D6C32E0027D}" destId="{E1BEC882-7E59-4A2F-8122-DF7A58E8FF22}" srcOrd="0" destOrd="0" presId="urn:microsoft.com/office/officeart/2005/8/layout/hierarchy2"/>
    <dgm:cxn modelId="{85FED9F3-2819-49C3-A15B-52625F798AA2}" type="presParOf" srcId="{E1BEC882-7E59-4A2F-8122-DF7A58E8FF22}" destId="{3CEC8FAB-2593-4C92-B225-930A542F2B12}" srcOrd="0" destOrd="0" presId="urn:microsoft.com/office/officeart/2005/8/layout/hierarchy2"/>
    <dgm:cxn modelId="{616A1AB1-FD3D-48CC-AB2F-DD81081C77E3}" type="presParOf" srcId="{1CAC0D1F-E394-4349-9A18-6D6C32E0027D}" destId="{B4E3FBFD-12B3-4B22-981D-F8C9A95153D7}" srcOrd="1" destOrd="0" presId="urn:microsoft.com/office/officeart/2005/8/layout/hierarchy2"/>
    <dgm:cxn modelId="{64218395-25AC-427F-A194-F09893B11414}" type="presParOf" srcId="{B4E3FBFD-12B3-4B22-981D-F8C9A95153D7}" destId="{F93BFB8A-23A4-4F80-A045-F512C5C4AAA8}" srcOrd="0" destOrd="0" presId="urn:microsoft.com/office/officeart/2005/8/layout/hierarchy2"/>
    <dgm:cxn modelId="{1F6D6F9D-FE1C-4253-87B0-47DE3DD5C88F}" type="presParOf" srcId="{B4E3FBFD-12B3-4B22-981D-F8C9A95153D7}" destId="{1017B025-5625-4F8F-98E7-1F2369F04244}" srcOrd="1" destOrd="0" presId="urn:microsoft.com/office/officeart/2005/8/layout/hierarchy2"/>
    <dgm:cxn modelId="{467CBF16-EF14-4670-A21D-87D8B69F246B}" type="presParOf" srcId="{1017B025-5625-4F8F-98E7-1F2369F04244}" destId="{5D9013C7-F8A3-4BBF-A7D4-9B7AE6549D64}" srcOrd="0" destOrd="0" presId="urn:microsoft.com/office/officeart/2005/8/layout/hierarchy2"/>
    <dgm:cxn modelId="{C21D4E84-9C52-46C9-85B3-9A4997BBB7C5}" type="presParOf" srcId="{5D9013C7-F8A3-4BBF-A7D4-9B7AE6549D64}" destId="{55E1EA54-AE8C-44FB-B322-345E3A2DF52A}" srcOrd="0" destOrd="0" presId="urn:microsoft.com/office/officeart/2005/8/layout/hierarchy2"/>
    <dgm:cxn modelId="{944DA1CD-D87D-41B9-855C-831843B931CE}" type="presParOf" srcId="{1017B025-5625-4F8F-98E7-1F2369F04244}" destId="{F1D1474C-5851-4848-915D-07F178CBF2BA}" srcOrd="1" destOrd="0" presId="urn:microsoft.com/office/officeart/2005/8/layout/hierarchy2"/>
    <dgm:cxn modelId="{EB4BFA0C-FFC5-48A2-9F0F-5FDAFE98EABB}" type="presParOf" srcId="{F1D1474C-5851-4848-915D-07F178CBF2BA}" destId="{9E6DAB9F-0123-4DD0-AB6B-F4132A998EAB}" srcOrd="0" destOrd="0" presId="urn:microsoft.com/office/officeart/2005/8/layout/hierarchy2"/>
    <dgm:cxn modelId="{82DA6364-E045-451C-A48E-96632568EC5F}" type="presParOf" srcId="{F1D1474C-5851-4848-915D-07F178CBF2BA}" destId="{DC9CB27E-D126-4550-AEF8-E65436AD4AAC}" srcOrd="1" destOrd="0" presId="urn:microsoft.com/office/officeart/2005/8/layout/hierarchy2"/>
    <dgm:cxn modelId="{2A378DFD-BC65-44A0-B6B6-2E1ED6C367BA}" type="presParOf" srcId="{1017B025-5625-4F8F-98E7-1F2369F04244}" destId="{9E6A4E17-3949-4E00-92E9-61B1DF88F4B3}" srcOrd="2" destOrd="0" presId="urn:microsoft.com/office/officeart/2005/8/layout/hierarchy2"/>
    <dgm:cxn modelId="{F03AAA32-1EC4-4B04-BA88-7649D975CC3F}" type="presParOf" srcId="{9E6A4E17-3949-4E00-92E9-61B1DF88F4B3}" destId="{76DA7A93-8FE1-42D2-9CC4-30660FCD78DE}" srcOrd="0" destOrd="0" presId="urn:microsoft.com/office/officeart/2005/8/layout/hierarchy2"/>
    <dgm:cxn modelId="{BE33F50E-A720-4BCE-A278-6E88408FA760}" type="presParOf" srcId="{1017B025-5625-4F8F-98E7-1F2369F04244}" destId="{C8A57531-0352-4DFD-A07B-5755FE9D3523}" srcOrd="3" destOrd="0" presId="urn:microsoft.com/office/officeart/2005/8/layout/hierarchy2"/>
    <dgm:cxn modelId="{F4900CBC-D1A6-412A-B386-950E7D3486AF}" type="presParOf" srcId="{C8A57531-0352-4DFD-A07B-5755FE9D3523}" destId="{7CD83680-2E3C-4A1C-BF56-AEFF3922748B}" srcOrd="0" destOrd="0" presId="urn:microsoft.com/office/officeart/2005/8/layout/hierarchy2"/>
    <dgm:cxn modelId="{0D7A2652-7260-4C13-9643-AED685DA0716}" type="presParOf" srcId="{C8A57531-0352-4DFD-A07B-5755FE9D3523}" destId="{1FF04684-6F9D-4FC1-83E9-F6FE7B3C44AA}" srcOrd="1" destOrd="0" presId="urn:microsoft.com/office/officeart/2005/8/layout/hierarchy2"/>
    <dgm:cxn modelId="{A0E74802-97A4-45AB-9B14-06B32F1878EA}" type="presParOf" srcId="{1CAC0D1F-E394-4349-9A18-6D6C32E0027D}" destId="{933D64A4-9E27-4152-853D-0CF8682FBA5A}" srcOrd="2" destOrd="0" presId="urn:microsoft.com/office/officeart/2005/8/layout/hierarchy2"/>
    <dgm:cxn modelId="{7A152A6F-3256-40CE-9ABD-692083415FF2}" type="presParOf" srcId="{933D64A4-9E27-4152-853D-0CF8682FBA5A}" destId="{0C6AE36B-1478-406A-86CA-7010C09BEAFC}" srcOrd="0" destOrd="0" presId="urn:microsoft.com/office/officeart/2005/8/layout/hierarchy2"/>
    <dgm:cxn modelId="{81F12D10-D17A-428B-A602-D045E12DA2D8}" type="presParOf" srcId="{1CAC0D1F-E394-4349-9A18-6D6C32E0027D}" destId="{17CE0804-B1A1-4980-8972-2D771EE0CB62}" srcOrd="3" destOrd="0" presId="urn:microsoft.com/office/officeart/2005/8/layout/hierarchy2"/>
    <dgm:cxn modelId="{C98CC9EE-BFC9-4179-AF6D-CDE74E6416A4}" type="presParOf" srcId="{17CE0804-B1A1-4980-8972-2D771EE0CB62}" destId="{7092BEFA-C6C1-41AB-A9CB-ED0EA46B18FC}" srcOrd="0" destOrd="0" presId="urn:microsoft.com/office/officeart/2005/8/layout/hierarchy2"/>
    <dgm:cxn modelId="{F9FA289F-D397-4623-8216-35E42FAFF729}" type="presParOf" srcId="{17CE0804-B1A1-4980-8972-2D771EE0CB62}" destId="{91588C25-A75E-4C6C-B8C8-F9F88E7EF32D}" srcOrd="1" destOrd="0" presId="urn:microsoft.com/office/officeart/2005/8/layout/hierarchy2"/>
    <dgm:cxn modelId="{E4093957-078D-4365-9013-803AF18D224F}" type="presParOf" srcId="{1CAC0D1F-E394-4349-9A18-6D6C32E0027D}" destId="{828D23B7-18FA-4F34-8EE3-660703347B0D}" srcOrd="4" destOrd="0" presId="urn:microsoft.com/office/officeart/2005/8/layout/hierarchy2"/>
    <dgm:cxn modelId="{EF81F3CA-FA79-4E48-A5A6-9219D0A2FAF9}" type="presParOf" srcId="{828D23B7-18FA-4F34-8EE3-660703347B0D}" destId="{F22478DC-1966-47C0-BB44-02624CCB2BA1}" srcOrd="0" destOrd="0" presId="urn:microsoft.com/office/officeart/2005/8/layout/hierarchy2"/>
    <dgm:cxn modelId="{B85DD154-018A-45D5-A7ED-99C266A13669}" type="presParOf" srcId="{1CAC0D1F-E394-4349-9A18-6D6C32E0027D}" destId="{2B7D0927-7B2C-4D53-94A1-4176CF1B43A8}" srcOrd="5" destOrd="0" presId="urn:microsoft.com/office/officeart/2005/8/layout/hierarchy2"/>
    <dgm:cxn modelId="{271C96B2-6884-410F-BE6A-9515D5522127}" type="presParOf" srcId="{2B7D0927-7B2C-4D53-94A1-4176CF1B43A8}" destId="{54D32856-8370-4D47-B393-BA9F84C6D73B}" srcOrd="0" destOrd="0" presId="urn:microsoft.com/office/officeart/2005/8/layout/hierarchy2"/>
    <dgm:cxn modelId="{0CAAD8C1-7DE1-4988-AEA8-FCB292489E85}" type="presParOf" srcId="{2B7D0927-7B2C-4D53-94A1-4176CF1B43A8}" destId="{1C821E96-5A94-48CE-A61A-2754EA185E63}" srcOrd="1" destOrd="0" presId="urn:microsoft.com/office/officeart/2005/8/layout/hierarchy2"/>
    <dgm:cxn modelId="{314DB101-EAA7-4CF6-BB75-A45EB37B29CC}" type="presParOf" srcId="{1C821E96-5A94-48CE-A61A-2754EA185E63}" destId="{1ABEB921-2933-4EAE-9CF4-42E092799DB8}" srcOrd="0" destOrd="0" presId="urn:microsoft.com/office/officeart/2005/8/layout/hierarchy2"/>
    <dgm:cxn modelId="{8EF8A428-BE65-4008-A71E-6EA74B97F5A2}" type="presParOf" srcId="{1ABEB921-2933-4EAE-9CF4-42E092799DB8}" destId="{AF99CE05-BC12-4F81-B7EE-CA951ED28F1E}" srcOrd="0" destOrd="0" presId="urn:microsoft.com/office/officeart/2005/8/layout/hierarchy2"/>
    <dgm:cxn modelId="{F06B7CC5-F327-4D93-86F4-2B2E67188960}" type="presParOf" srcId="{1C821E96-5A94-48CE-A61A-2754EA185E63}" destId="{51B4FDAA-0345-4113-BD50-2B0580AC0228}" srcOrd="1" destOrd="0" presId="urn:microsoft.com/office/officeart/2005/8/layout/hierarchy2"/>
    <dgm:cxn modelId="{43DF9649-8A1B-44AE-9BCA-FC521512E1FE}" type="presParOf" srcId="{51B4FDAA-0345-4113-BD50-2B0580AC0228}" destId="{735C38E7-22AB-42DE-A2BA-F28F40FE855A}" srcOrd="0" destOrd="0" presId="urn:microsoft.com/office/officeart/2005/8/layout/hierarchy2"/>
    <dgm:cxn modelId="{B4696D6A-C800-46FC-B470-2FD8046D565D}" type="presParOf" srcId="{51B4FDAA-0345-4113-BD50-2B0580AC0228}" destId="{4E96311F-5377-4EA1-BB2E-50750A6FD5EB}" srcOrd="1" destOrd="0" presId="urn:microsoft.com/office/officeart/2005/8/layout/hierarchy2"/>
    <dgm:cxn modelId="{C5F59E0D-8F7E-433A-B406-F24E8EF4C6B9}" type="presParOf" srcId="{1C821E96-5A94-48CE-A61A-2754EA185E63}" destId="{EEB7805E-24D6-466A-8D70-C130167AFAE7}" srcOrd="2" destOrd="0" presId="urn:microsoft.com/office/officeart/2005/8/layout/hierarchy2"/>
    <dgm:cxn modelId="{83240DF1-E927-422D-B006-5017AA2C2C57}" type="presParOf" srcId="{EEB7805E-24D6-466A-8D70-C130167AFAE7}" destId="{45BC4F68-BE0B-4A5A-8FD2-026C881E304B}" srcOrd="0" destOrd="0" presId="urn:microsoft.com/office/officeart/2005/8/layout/hierarchy2"/>
    <dgm:cxn modelId="{4DFA4241-F35D-449E-9DEB-9BDB1CD58531}" type="presParOf" srcId="{1C821E96-5A94-48CE-A61A-2754EA185E63}" destId="{915638E6-E131-450A-BAE8-C76AAECCF242}" srcOrd="3" destOrd="0" presId="urn:microsoft.com/office/officeart/2005/8/layout/hierarchy2"/>
    <dgm:cxn modelId="{73529A5D-853B-450B-9182-AB7027B634C5}" type="presParOf" srcId="{915638E6-E131-450A-BAE8-C76AAECCF242}" destId="{6B775DF9-5DCD-43FA-9B62-853CC1A864D5}" srcOrd="0" destOrd="0" presId="urn:microsoft.com/office/officeart/2005/8/layout/hierarchy2"/>
    <dgm:cxn modelId="{CED2B5ED-5E2A-48AE-AA40-8C93CFEB6262}" type="presParOf" srcId="{915638E6-E131-450A-BAE8-C76AAECCF242}" destId="{C85BDBF2-DF87-44A6-9F36-2B89F88F9C3D}" srcOrd="1" destOrd="0" presId="urn:microsoft.com/office/officeart/2005/8/layout/hierarchy2"/>
    <dgm:cxn modelId="{15AF46CA-13FF-483B-83FA-69A8F854EF82}" type="presParOf" srcId="{1C821E96-5A94-48CE-A61A-2754EA185E63}" destId="{2D02305E-7772-4F06-9955-DFF1CDAB4C60}" srcOrd="4" destOrd="0" presId="urn:microsoft.com/office/officeart/2005/8/layout/hierarchy2"/>
    <dgm:cxn modelId="{64EC0A31-7556-41CD-B1A0-9F1198F57E24}" type="presParOf" srcId="{2D02305E-7772-4F06-9955-DFF1CDAB4C60}" destId="{37638753-0C51-45BB-8C90-EFD549C6E631}" srcOrd="0" destOrd="0" presId="urn:microsoft.com/office/officeart/2005/8/layout/hierarchy2"/>
    <dgm:cxn modelId="{2F5F781F-55DE-4A32-9281-5AA05E6BB3B6}" type="presParOf" srcId="{1C821E96-5A94-48CE-A61A-2754EA185E63}" destId="{41D0FF15-0CCB-4CCC-8629-3349D5BA05E9}" srcOrd="5" destOrd="0" presId="urn:microsoft.com/office/officeart/2005/8/layout/hierarchy2"/>
    <dgm:cxn modelId="{17EB3C82-B608-4024-93F4-5CE5FCA064A5}" type="presParOf" srcId="{41D0FF15-0CCB-4CCC-8629-3349D5BA05E9}" destId="{3DDBD38B-9775-47BF-89C8-1EDED7F3D327}" srcOrd="0" destOrd="0" presId="urn:microsoft.com/office/officeart/2005/8/layout/hierarchy2"/>
    <dgm:cxn modelId="{05139656-2053-4309-96B2-D3091DD0EA6B}" type="presParOf" srcId="{41D0FF15-0CCB-4CCC-8629-3349D5BA05E9}" destId="{C69ACB2A-E63E-4396-A206-B56CA2F3C52A}" srcOrd="1" destOrd="0" presId="urn:microsoft.com/office/officeart/2005/8/layout/hierarchy2"/>
    <dgm:cxn modelId="{35029446-4CAC-47A1-86D6-BB530B4EE40C}" type="presParOf" srcId="{1C821E96-5A94-48CE-A61A-2754EA185E63}" destId="{AF926849-6CC9-41EF-906D-E7D08B478C80}" srcOrd="6" destOrd="0" presId="urn:microsoft.com/office/officeart/2005/8/layout/hierarchy2"/>
    <dgm:cxn modelId="{B18DB96E-8412-443C-9474-4B94DA986A61}" type="presParOf" srcId="{AF926849-6CC9-41EF-906D-E7D08B478C80}" destId="{789380F5-FF10-4B1A-A678-D5AAFF777CAF}" srcOrd="0" destOrd="0" presId="urn:microsoft.com/office/officeart/2005/8/layout/hierarchy2"/>
    <dgm:cxn modelId="{D42D3177-5E32-491F-A139-302D9396D43C}" type="presParOf" srcId="{1C821E96-5A94-48CE-A61A-2754EA185E63}" destId="{DD816074-E76D-444D-971F-01ABAAE07BCE}" srcOrd="7" destOrd="0" presId="urn:microsoft.com/office/officeart/2005/8/layout/hierarchy2"/>
    <dgm:cxn modelId="{2FB47079-AC1D-4FCA-B323-B6B5B004B1A9}" type="presParOf" srcId="{DD816074-E76D-444D-971F-01ABAAE07BCE}" destId="{F4CBCE6B-A8C1-4A29-B808-0F2D4A5D9D29}" srcOrd="0" destOrd="0" presId="urn:microsoft.com/office/officeart/2005/8/layout/hierarchy2"/>
    <dgm:cxn modelId="{FF9C5F00-3B42-481F-BC16-E198B63C2301}" type="presParOf" srcId="{DD816074-E76D-444D-971F-01ABAAE07BCE}" destId="{7CF65008-CA37-4BE7-936C-458CD372E48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D391A6-E824-4621-B87C-962DA68B17D4}">
      <dsp:nvSpPr>
        <dsp:cNvPr id="0" name=""/>
        <dsp:cNvSpPr/>
      </dsp:nvSpPr>
      <dsp:spPr>
        <a:xfrm>
          <a:off x="0" y="3376980"/>
          <a:ext cx="1955223" cy="103296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 err="1"/>
            <a:t>End</a:t>
          </a:r>
          <a:r>
            <a:rPr lang="fi-FI" sz="1600" kern="1200" dirty="0"/>
            <a:t> of </a:t>
          </a:r>
          <a:r>
            <a:rPr lang="fi-FI" sz="1600" kern="1200" dirty="0" err="1"/>
            <a:t>the</a:t>
          </a:r>
          <a:r>
            <a:rPr lang="fi-FI" sz="1600" kern="1200" dirty="0"/>
            <a:t> 9th </a:t>
          </a:r>
          <a:r>
            <a:rPr lang="fi-FI" sz="1600" kern="1200" dirty="0" err="1"/>
            <a:t>grade</a:t>
          </a:r>
          <a:endParaRPr lang="fi-FI" sz="1600" kern="1200" dirty="0"/>
        </a:p>
      </dsp:txBody>
      <dsp:txXfrm>
        <a:off x="30254" y="3407234"/>
        <a:ext cx="1894715" cy="972452"/>
      </dsp:txXfrm>
    </dsp:sp>
    <dsp:sp modelId="{E1BEC882-7E59-4A2F-8122-DF7A58E8FF22}">
      <dsp:nvSpPr>
        <dsp:cNvPr id="0" name=""/>
        <dsp:cNvSpPr/>
      </dsp:nvSpPr>
      <dsp:spPr>
        <a:xfrm rot="4236425">
          <a:off x="1600459" y="4382000"/>
          <a:ext cx="1062239" cy="24892"/>
        </a:xfrm>
        <a:custGeom>
          <a:avLst/>
          <a:gdLst/>
          <a:ahLst/>
          <a:cxnLst/>
          <a:rect l="0" t="0" r="0" b="0"/>
          <a:pathLst>
            <a:path>
              <a:moveTo>
                <a:pt x="0" y="12446"/>
              </a:moveTo>
              <a:lnTo>
                <a:pt x="1062239" y="1244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500" kern="1200"/>
        </a:p>
      </dsp:txBody>
      <dsp:txXfrm>
        <a:off x="2105022" y="4367890"/>
        <a:ext cx="53111" cy="53111"/>
      </dsp:txXfrm>
    </dsp:sp>
    <dsp:sp modelId="{F93BFB8A-23A4-4F80-A045-F512C5C4AAA8}">
      <dsp:nvSpPr>
        <dsp:cNvPr id="0" name=""/>
        <dsp:cNvSpPr/>
      </dsp:nvSpPr>
      <dsp:spPr>
        <a:xfrm>
          <a:off x="2307934" y="4279703"/>
          <a:ext cx="2682019" cy="123145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 err="1">
              <a:solidFill>
                <a:schemeClr val="tx1"/>
              </a:solidFill>
            </a:rPr>
            <a:t>Secondary</a:t>
          </a:r>
          <a:r>
            <a:rPr lang="fi-FI" sz="1600" kern="1200" dirty="0">
              <a:solidFill>
                <a:schemeClr val="tx1"/>
              </a:solidFill>
            </a:rPr>
            <a:t> </a:t>
          </a:r>
          <a:r>
            <a:rPr lang="fi-FI" sz="1600" kern="1200" dirty="0" err="1">
              <a:solidFill>
                <a:schemeClr val="tx1"/>
              </a:solidFill>
            </a:rPr>
            <a:t>studies</a:t>
          </a:r>
          <a:r>
            <a:rPr lang="fi-FI" sz="1600" kern="1200" dirty="0">
              <a:solidFill>
                <a:schemeClr val="tx1"/>
              </a:solidFill>
            </a:rPr>
            <a:t> (gymnasium) in </a:t>
          </a:r>
          <a:r>
            <a:rPr lang="fi-FI" sz="1600" kern="1200" dirty="0" err="1">
              <a:solidFill>
                <a:schemeClr val="tx1"/>
              </a:solidFill>
            </a:rPr>
            <a:t>the</a:t>
          </a:r>
          <a:r>
            <a:rPr lang="fi-FI" sz="1600" kern="1200" dirty="0">
              <a:solidFill>
                <a:schemeClr val="tx1"/>
              </a:solidFill>
            </a:rPr>
            <a:t> </a:t>
          </a:r>
          <a:r>
            <a:rPr lang="fi-FI" sz="1600" kern="1200" dirty="0" err="1">
              <a:solidFill>
                <a:schemeClr val="tx1"/>
              </a:solidFill>
            </a:rPr>
            <a:t>rural</a:t>
          </a:r>
          <a:r>
            <a:rPr lang="fi-FI" sz="1600" kern="1200" dirty="0">
              <a:solidFill>
                <a:schemeClr val="tx1"/>
              </a:solidFill>
            </a:rPr>
            <a:t> home </a:t>
          </a:r>
          <a:r>
            <a:rPr lang="fi-FI" sz="1600" kern="1200" dirty="0" err="1">
              <a:solidFill>
                <a:schemeClr val="tx1"/>
              </a:solidFill>
            </a:rPr>
            <a:t>town</a:t>
          </a:r>
          <a:r>
            <a:rPr lang="fi-FI" sz="1600" kern="1200" dirty="0">
              <a:solidFill>
                <a:schemeClr val="tx1"/>
              </a:solidFill>
            </a:rPr>
            <a:t> </a:t>
          </a:r>
        </a:p>
      </dsp:txBody>
      <dsp:txXfrm>
        <a:off x="2344002" y="4315771"/>
        <a:ext cx="2609883" cy="1159321"/>
      </dsp:txXfrm>
    </dsp:sp>
    <dsp:sp modelId="{5D9013C7-F8A3-4BBF-A7D4-9B7AE6549D64}">
      <dsp:nvSpPr>
        <dsp:cNvPr id="0" name=""/>
        <dsp:cNvSpPr/>
      </dsp:nvSpPr>
      <dsp:spPr>
        <a:xfrm rot="17045011">
          <a:off x="3218892" y="2612723"/>
          <a:ext cx="4681233" cy="24892"/>
        </a:xfrm>
        <a:custGeom>
          <a:avLst/>
          <a:gdLst/>
          <a:ahLst/>
          <a:cxnLst/>
          <a:rect l="0" t="0" r="0" b="0"/>
          <a:pathLst>
            <a:path>
              <a:moveTo>
                <a:pt x="0" y="12446"/>
              </a:moveTo>
              <a:lnTo>
                <a:pt x="4681233" y="124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1600" kern="1200"/>
        </a:p>
      </dsp:txBody>
      <dsp:txXfrm>
        <a:off x="5442478" y="2508139"/>
        <a:ext cx="234061" cy="234061"/>
      </dsp:txXfrm>
    </dsp:sp>
    <dsp:sp modelId="{9E6DAB9F-0123-4DD0-AB6B-F4132A998EAB}">
      <dsp:nvSpPr>
        <dsp:cNvPr id="0" name=""/>
        <dsp:cNvSpPr/>
      </dsp:nvSpPr>
      <dsp:spPr>
        <a:xfrm>
          <a:off x="6129066" y="6396"/>
          <a:ext cx="3510594" cy="697021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>
              <a:solidFill>
                <a:schemeClr val="bg1"/>
              </a:solidFill>
            </a:rPr>
            <a:t>Post </a:t>
          </a:r>
          <a:r>
            <a:rPr lang="fi-FI" sz="1600" kern="1200" dirty="0" err="1">
              <a:solidFill>
                <a:schemeClr val="bg1"/>
              </a:solidFill>
            </a:rPr>
            <a:t>secondary</a:t>
          </a:r>
          <a:r>
            <a:rPr lang="fi-FI" sz="1600" kern="1200" dirty="0">
              <a:solidFill>
                <a:schemeClr val="bg1"/>
              </a:solidFill>
            </a:rPr>
            <a:t> </a:t>
          </a:r>
          <a:r>
            <a:rPr lang="fi-FI" sz="1600" kern="1200" dirty="0" err="1">
              <a:solidFill>
                <a:schemeClr val="bg1"/>
              </a:solidFill>
            </a:rPr>
            <a:t>studies</a:t>
          </a:r>
          <a:r>
            <a:rPr lang="fi-FI" sz="1600" kern="1200" dirty="0">
              <a:solidFill>
                <a:schemeClr val="bg1"/>
              </a:solidFill>
            </a:rPr>
            <a:t> (</a:t>
          </a:r>
          <a:r>
            <a:rPr lang="fi-FI" sz="1600" kern="1200" dirty="0" err="1">
              <a:solidFill>
                <a:schemeClr val="bg1"/>
              </a:solidFill>
            </a:rPr>
            <a:t>e.g</a:t>
          </a:r>
          <a:r>
            <a:rPr lang="fi-FI" sz="1600" kern="1200" dirty="0">
              <a:solidFill>
                <a:schemeClr val="bg1"/>
              </a:solidFill>
            </a:rPr>
            <a:t>. </a:t>
          </a:r>
          <a:r>
            <a:rPr lang="fi-FI" sz="1600" kern="1200" dirty="0" err="1">
              <a:solidFill>
                <a:schemeClr val="bg1"/>
              </a:solidFill>
            </a:rPr>
            <a:t>higher</a:t>
          </a:r>
          <a:r>
            <a:rPr lang="fi-FI" sz="1600" kern="1200" dirty="0">
              <a:solidFill>
                <a:schemeClr val="bg1"/>
              </a:solidFill>
            </a:rPr>
            <a:t> </a:t>
          </a:r>
          <a:r>
            <a:rPr lang="fi-FI" sz="1600" kern="1200" dirty="0" err="1">
              <a:solidFill>
                <a:schemeClr val="bg1"/>
              </a:solidFill>
            </a:rPr>
            <a:t>education</a:t>
          </a:r>
          <a:r>
            <a:rPr lang="fi-FI" sz="1600" kern="1200" dirty="0">
              <a:solidFill>
                <a:schemeClr val="bg1"/>
              </a:solidFill>
            </a:rPr>
            <a:t>)</a:t>
          </a:r>
        </a:p>
      </dsp:txBody>
      <dsp:txXfrm>
        <a:off x="6149481" y="26811"/>
        <a:ext cx="3469764" cy="656191"/>
      </dsp:txXfrm>
    </dsp:sp>
    <dsp:sp modelId="{9E6A4E17-3949-4E00-92E9-61B1DF88F4B3}">
      <dsp:nvSpPr>
        <dsp:cNvPr id="0" name=""/>
        <dsp:cNvSpPr/>
      </dsp:nvSpPr>
      <dsp:spPr>
        <a:xfrm rot="1274864">
          <a:off x="4963389" y="5024601"/>
          <a:ext cx="781539" cy="24892"/>
        </a:xfrm>
        <a:custGeom>
          <a:avLst/>
          <a:gdLst/>
          <a:ahLst/>
          <a:cxnLst/>
          <a:rect l="0" t="0" r="0" b="0"/>
          <a:pathLst>
            <a:path>
              <a:moveTo>
                <a:pt x="0" y="12446"/>
              </a:moveTo>
              <a:lnTo>
                <a:pt x="781539" y="124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500" kern="1200"/>
        </a:p>
      </dsp:txBody>
      <dsp:txXfrm>
        <a:off x="5334620" y="5017509"/>
        <a:ext cx="39076" cy="39076"/>
      </dsp:txXfrm>
    </dsp:sp>
    <dsp:sp modelId="{7CD83680-2E3C-4A1C-BF56-AEFF3922748B}">
      <dsp:nvSpPr>
        <dsp:cNvPr id="0" name=""/>
        <dsp:cNvSpPr/>
      </dsp:nvSpPr>
      <dsp:spPr>
        <a:xfrm>
          <a:off x="5718365" y="4681112"/>
          <a:ext cx="3267534" cy="995101"/>
        </a:xfrm>
        <a:prstGeom prst="roundRect">
          <a:avLst>
            <a:gd name="adj" fmla="val 10000"/>
          </a:avLst>
        </a:prstGeom>
        <a:solidFill>
          <a:srgbClr val="CCCC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>
              <a:solidFill>
                <a:schemeClr val="tx1"/>
              </a:solidFill>
            </a:rPr>
            <a:t>’</a:t>
          </a:r>
          <a:r>
            <a:rPr lang="fi-FI" sz="1600" kern="1200" dirty="0" err="1">
              <a:solidFill>
                <a:schemeClr val="tx1"/>
              </a:solidFill>
            </a:rPr>
            <a:t>Year</a:t>
          </a:r>
          <a:r>
            <a:rPr lang="fi-FI" sz="1600" kern="1200" dirty="0">
              <a:solidFill>
                <a:schemeClr val="tx1"/>
              </a:solidFill>
            </a:rPr>
            <a:t> </a:t>
          </a:r>
          <a:r>
            <a:rPr lang="fi-FI" sz="1600" kern="1200" dirty="0" err="1">
              <a:solidFill>
                <a:schemeClr val="tx1"/>
              </a:solidFill>
            </a:rPr>
            <a:t>off</a:t>
          </a:r>
          <a:r>
            <a:rPr lang="fi-FI" sz="1600" kern="1200" dirty="0">
              <a:solidFill>
                <a:schemeClr val="tx1"/>
              </a:solidFill>
            </a:rPr>
            <a:t>’ , </a:t>
          </a:r>
          <a:r>
            <a:rPr lang="fi-FI" sz="1600" kern="1200" dirty="0" err="1">
              <a:solidFill>
                <a:schemeClr val="tx1"/>
              </a:solidFill>
            </a:rPr>
            <a:t>NEETs</a:t>
          </a:r>
          <a:r>
            <a:rPr lang="fi-FI" sz="1600" kern="1200" dirty="0">
              <a:solidFill>
                <a:schemeClr val="tx1"/>
              </a:solidFill>
            </a:rPr>
            <a:t> (</a:t>
          </a:r>
          <a:r>
            <a:rPr lang="fi-FI" sz="1600" kern="1200" dirty="0" err="1">
              <a:solidFill>
                <a:schemeClr val="tx1"/>
              </a:solidFill>
            </a:rPr>
            <a:t>e.g</a:t>
          </a:r>
          <a:r>
            <a:rPr lang="fi-FI" sz="1600" kern="1200" dirty="0">
              <a:solidFill>
                <a:schemeClr val="tx1"/>
              </a:solidFill>
            </a:rPr>
            <a:t>. </a:t>
          </a:r>
          <a:r>
            <a:rPr lang="fi-FI" sz="1600" kern="1200" dirty="0" err="1">
              <a:solidFill>
                <a:schemeClr val="tx1"/>
              </a:solidFill>
            </a:rPr>
            <a:t>medical</a:t>
          </a:r>
          <a:r>
            <a:rPr lang="fi-FI" sz="1600" kern="1200" dirty="0">
              <a:solidFill>
                <a:schemeClr val="tx1"/>
              </a:solidFill>
            </a:rPr>
            <a:t> </a:t>
          </a:r>
          <a:r>
            <a:rPr lang="fi-FI" sz="1600" kern="1200" dirty="0" err="1">
              <a:solidFill>
                <a:schemeClr val="tx1"/>
              </a:solidFill>
            </a:rPr>
            <a:t>leave</a:t>
          </a:r>
          <a:r>
            <a:rPr lang="fi-FI" sz="1600" kern="1200" dirty="0">
              <a:solidFill>
                <a:schemeClr val="tx1"/>
              </a:solidFill>
            </a:rPr>
            <a:t>, </a:t>
          </a:r>
          <a:r>
            <a:rPr lang="fi-FI" sz="1600" kern="1200" dirty="0" err="1">
              <a:solidFill>
                <a:schemeClr val="tx1"/>
              </a:solidFill>
            </a:rPr>
            <a:t>unemployment</a:t>
          </a:r>
          <a:r>
            <a:rPr lang="fi-FI" sz="1600" kern="1200" dirty="0">
              <a:solidFill>
                <a:schemeClr val="tx1"/>
              </a:solidFill>
            </a:rPr>
            <a:t>)</a:t>
          </a:r>
        </a:p>
      </dsp:txBody>
      <dsp:txXfrm>
        <a:off x="5747511" y="4710258"/>
        <a:ext cx="3209242" cy="936809"/>
      </dsp:txXfrm>
    </dsp:sp>
    <dsp:sp modelId="{933D64A4-9E27-4152-853D-0CF8682FBA5A}">
      <dsp:nvSpPr>
        <dsp:cNvPr id="0" name=""/>
        <dsp:cNvSpPr/>
      </dsp:nvSpPr>
      <dsp:spPr>
        <a:xfrm rot="21360373">
          <a:off x="1954010" y="3846213"/>
          <a:ext cx="999337" cy="24892"/>
        </a:xfrm>
        <a:custGeom>
          <a:avLst/>
          <a:gdLst/>
          <a:ahLst/>
          <a:cxnLst/>
          <a:rect l="0" t="0" r="0" b="0"/>
          <a:pathLst>
            <a:path>
              <a:moveTo>
                <a:pt x="0" y="12446"/>
              </a:moveTo>
              <a:lnTo>
                <a:pt x="999337" y="1244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500" kern="1200"/>
        </a:p>
      </dsp:txBody>
      <dsp:txXfrm>
        <a:off x="2428695" y="3833676"/>
        <a:ext cx="49966" cy="49966"/>
      </dsp:txXfrm>
    </dsp:sp>
    <dsp:sp modelId="{7092BEFA-C6C1-41AB-A9CB-ED0EA46B18FC}">
      <dsp:nvSpPr>
        <dsp:cNvPr id="0" name=""/>
        <dsp:cNvSpPr/>
      </dsp:nvSpPr>
      <dsp:spPr>
        <a:xfrm>
          <a:off x="2952134" y="3431369"/>
          <a:ext cx="1526311" cy="784978"/>
        </a:xfrm>
        <a:prstGeom prst="roundRect">
          <a:avLst>
            <a:gd name="adj" fmla="val 10000"/>
          </a:avLst>
        </a:prstGeom>
        <a:solidFill>
          <a:srgbClr val="FF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>
              <a:solidFill>
                <a:schemeClr val="tx1"/>
              </a:solidFill>
            </a:rPr>
            <a:t>Summer </a:t>
          </a:r>
          <a:r>
            <a:rPr lang="fi-FI" sz="1600" kern="1200" dirty="0" err="1">
              <a:solidFill>
                <a:schemeClr val="tx1"/>
              </a:solidFill>
            </a:rPr>
            <a:t>jobs</a:t>
          </a:r>
          <a:endParaRPr lang="fi-FI" sz="1600" kern="1200" dirty="0">
            <a:solidFill>
              <a:schemeClr val="tx1"/>
            </a:solidFill>
          </a:endParaRPr>
        </a:p>
      </dsp:txBody>
      <dsp:txXfrm>
        <a:off x="2975125" y="3454360"/>
        <a:ext cx="1480329" cy="738996"/>
      </dsp:txXfrm>
    </dsp:sp>
    <dsp:sp modelId="{828D23B7-18FA-4F34-8EE3-660703347B0D}">
      <dsp:nvSpPr>
        <dsp:cNvPr id="0" name=""/>
        <dsp:cNvSpPr/>
      </dsp:nvSpPr>
      <dsp:spPr>
        <a:xfrm rot="16926475">
          <a:off x="1457514" y="3265210"/>
          <a:ext cx="1259630" cy="24892"/>
        </a:xfrm>
        <a:custGeom>
          <a:avLst/>
          <a:gdLst/>
          <a:ahLst/>
          <a:cxnLst/>
          <a:rect l="0" t="0" r="0" b="0"/>
          <a:pathLst>
            <a:path>
              <a:moveTo>
                <a:pt x="0" y="12446"/>
              </a:moveTo>
              <a:lnTo>
                <a:pt x="1259630" y="1244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500" kern="1200"/>
        </a:p>
      </dsp:txBody>
      <dsp:txXfrm>
        <a:off x="2055838" y="3246165"/>
        <a:ext cx="62981" cy="62981"/>
      </dsp:txXfrm>
    </dsp:sp>
    <dsp:sp modelId="{54D32856-8370-4D47-B393-BA9F84C6D73B}">
      <dsp:nvSpPr>
        <dsp:cNvPr id="0" name=""/>
        <dsp:cNvSpPr/>
      </dsp:nvSpPr>
      <dsp:spPr>
        <a:xfrm>
          <a:off x="2219435" y="1932316"/>
          <a:ext cx="2302748" cy="145907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 err="1">
              <a:solidFill>
                <a:schemeClr val="tx1"/>
              </a:solidFill>
            </a:rPr>
            <a:t>Secondary</a:t>
          </a:r>
          <a:r>
            <a:rPr lang="fi-FI" sz="1600" kern="1200" dirty="0">
              <a:solidFill>
                <a:schemeClr val="tx1"/>
              </a:solidFill>
            </a:rPr>
            <a:t> </a:t>
          </a:r>
          <a:r>
            <a:rPr lang="fi-FI" sz="1600" kern="1200" dirty="0" err="1">
              <a:solidFill>
                <a:schemeClr val="tx1"/>
              </a:solidFill>
            </a:rPr>
            <a:t>studies</a:t>
          </a:r>
          <a:r>
            <a:rPr lang="fi-FI" sz="1600" kern="1200" dirty="0">
              <a:solidFill>
                <a:schemeClr val="tx1"/>
              </a:solidFill>
            </a:rPr>
            <a:t> (</a:t>
          </a:r>
          <a:r>
            <a:rPr lang="fi-FI" sz="1600" kern="1200" dirty="0" err="1">
              <a:solidFill>
                <a:schemeClr val="tx1"/>
              </a:solidFill>
            </a:rPr>
            <a:t>vocational</a:t>
          </a:r>
          <a:r>
            <a:rPr lang="fi-FI" sz="1600" kern="1200" dirty="0">
              <a:solidFill>
                <a:schemeClr val="tx1"/>
              </a:solidFill>
            </a:rPr>
            <a:t> </a:t>
          </a:r>
          <a:r>
            <a:rPr lang="fi-FI" sz="1600" kern="1200" dirty="0" err="1">
              <a:solidFill>
                <a:schemeClr val="tx1"/>
              </a:solidFill>
            </a:rPr>
            <a:t>schools</a:t>
          </a:r>
          <a:r>
            <a:rPr lang="fi-FI" sz="1600" kern="1200" dirty="0">
              <a:solidFill>
                <a:schemeClr val="tx1"/>
              </a:solidFill>
            </a:rPr>
            <a:t>) in </a:t>
          </a:r>
          <a:r>
            <a:rPr lang="fi-FI" sz="1600" kern="1200" dirty="0" err="1">
              <a:solidFill>
                <a:schemeClr val="tx1"/>
              </a:solidFill>
            </a:rPr>
            <a:t>regional</a:t>
          </a:r>
          <a:r>
            <a:rPr lang="fi-FI" sz="1600" kern="1200" dirty="0">
              <a:solidFill>
                <a:schemeClr val="tx1"/>
              </a:solidFill>
            </a:rPr>
            <a:t> </a:t>
          </a:r>
          <a:r>
            <a:rPr lang="fi-FI" sz="1600" kern="1200" dirty="0" err="1">
              <a:solidFill>
                <a:schemeClr val="tx1"/>
              </a:solidFill>
            </a:rPr>
            <a:t>centers</a:t>
          </a:r>
          <a:r>
            <a:rPr lang="fi-FI" sz="1600" kern="1200" dirty="0">
              <a:solidFill>
                <a:schemeClr val="tx1"/>
              </a:solidFill>
            </a:rPr>
            <a:t> / </a:t>
          </a:r>
          <a:r>
            <a:rPr lang="fi-FI" sz="1600" kern="1200" dirty="0" err="1">
              <a:solidFill>
                <a:schemeClr val="tx1"/>
              </a:solidFill>
            </a:rPr>
            <a:t>other</a:t>
          </a:r>
          <a:r>
            <a:rPr lang="fi-FI" sz="1600" kern="1200" dirty="0">
              <a:solidFill>
                <a:schemeClr val="tx1"/>
              </a:solidFill>
            </a:rPr>
            <a:t> </a:t>
          </a:r>
          <a:r>
            <a:rPr lang="fi-FI" sz="1600" kern="1200" dirty="0" err="1">
              <a:solidFill>
                <a:schemeClr val="tx1"/>
              </a:solidFill>
            </a:rPr>
            <a:t>rural</a:t>
          </a:r>
          <a:r>
            <a:rPr lang="fi-FI" sz="1600" kern="1200" dirty="0">
              <a:solidFill>
                <a:schemeClr val="tx1"/>
              </a:solidFill>
            </a:rPr>
            <a:t> </a:t>
          </a:r>
          <a:r>
            <a:rPr lang="fi-FI" sz="1600" kern="1200" dirty="0" err="1">
              <a:solidFill>
                <a:schemeClr val="tx1"/>
              </a:solidFill>
            </a:rPr>
            <a:t>towns</a:t>
          </a:r>
          <a:endParaRPr lang="fi-FI" sz="1600" kern="1200" dirty="0">
            <a:solidFill>
              <a:schemeClr val="tx1"/>
            </a:solidFill>
          </a:endParaRPr>
        </a:p>
      </dsp:txBody>
      <dsp:txXfrm>
        <a:off x="2262170" y="1975051"/>
        <a:ext cx="2217278" cy="1373600"/>
      </dsp:txXfrm>
    </dsp:sp>
    <dsp:sp modelId="{1ABEB921-2933-4EAE-9CF4-42E092799DB8}">
      <dsp:nvSpPr>
        <dsp:cNvPr id="0" name=""/>
        <dsp:cNvSpPr/>
      </dsp:nvSpPr>
      <dsp:spPr>
        <a:xfrm rot="19252938">
          <a:off x="4291464" y="1999993"/>
          <a:ext cx="2058634" cy="24892"/>
        </a:xfrm>
        <a:custGeom>
          <a:avLst/>
          <a:gdLst/>
          <a:ahLst/>
          <a:cxnLst/>
          <a:rect l="0" t="0" r="0" b="0"/>
          <a:pathLst>
            <a:path>
              <a:moveTo>
                <a:pt x="0" y="12446"/>
              </a:moveTo>
              <a:lnTo>
                <a:pt x="2058634" y="124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700" kern="1200"/>
        </a:p>
      </dsp:txBody>
      <dsp:txXfrm>
        <a:off x="5269316" y="1960973"/>
        <a:ext cx="102931" cy="102931"/>
      </dsp:txXfrm>
    </dsp:sp>
    <dsp:sp modelId="{735C38E7-22AB-42DE-A2BA-F28F40FE855A}">
      <dsp:nvSpPr>
        <dsp:cNvPr id="0" name=""/>
        <dsp:cNvSpPr/>
      </dsp:nvSpPr>
      <dsp:spPr>
        <a:xfrm>
          <a:off x="6119379" y="827475"/>
          <a:ext cx="3570975" cy="107110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/>
            <a:t>Post </a:t>
          </a:r>
          <a:r>
            <a:rPr lang="fi-FI" sz="1600" kern="1200" dirty="0" err="1"/>
            <a:t>secondary</a:t>
          </a:r>
          <a:r>
            <a:rPr lang="fi-FI" sz="1600" kern="1200" dirty="0"/>
            <a:t> </a:t>
          </a:r>
          <a:r>
            <a:rPr lang="fi-FI" sz="1600" kern="1200" dirty="0" err="1"/>
            <a:t>studies</a:t>
          </a:r>
          <a:r>
            <a:rPr lang="fi-FI" sz="1600" kern="1200" dirty="0"/>
            <a:t> (</a:t>
          </a:r>
          <a:r>
            <a:rPr lang="fi-FI" sz="1600" kern="1200" dirty="0" err="1"/>
            <a:t>e.g</a:t>
          </a:r>
          <a:r>
            <a:rPr lang="fi-FI" sz="1600" kern="1200" dirty="0"/>
            <a:t>. </a:t>
          </a:r>
          <a:r>
            <a:rPr lang="fi-FI" sz="1600" kern="1200" dirty="0" err="1"/>
            <a:t>universities</a:t>
          </a:r>
          <a:r>
            <a:rPr lang="fi-FI" sz="1600" kern="1200" dirty="0"/>
            <a:t> of </a:t>
          </a:r>
          <a:r>
            <a:rPr lang="fi-FI" sz="1600" kern="1200" dirty="0" err="1"/>
            <a:t>applied</a:t>
          </a:r>
          <a:r>
            <a:rPr lang="fi-FI" sz="1600" kern="1200" dirty="0"/>
            <a:t> </a:t>
          </a:r>
          <a:r>
            <a:rPr lang="fi-FI" sz="1600" kern="1200" dirty="0" err="1"/>
            <a:t>sciences</a:t>
          </a:r>
          <a:r>
            <a:rPr lang="fi-FI" sz="1600" kern="1200" dirty="0"/>
            <a:t>, </a:t>
          </a:r>
          <a:r>
            <a:rPr lang="fi-FI" sz="1600" kern="1200" dirty="0" err="1"/>
            <a:t>new</a:t>
          </a:r>
          <a:r>
            <a:rPr lang="fi-FI" sz="1600" kern="1200" dirty="0"/>
            <a:t> </a:t>
          </a:r>
          <a:r>
            <a:rPr lang="fi-FI" sz="1600" kern="1200" dirty="0" err="1"/>
            <a:t>vocational</a:t>
          </a:r>
          <a:r>
            <a:rPr lang="fi-FI" sz="1600" kern="1200" dirty="0"/>
            <a:t> </a:t>
          </a:r>
          <a:r>
            <a:rPr lang="fi-FI" sz="1600" kern="1200" dirty="0" err="1"/>
            <a:t>schools</a:t>
          </a:r>
          <a:r>
            <a:rPr lang="fi-FI" sz="1600" kern="1200" dirty="0"/>
            <a:t>)</a:t>
          </a:r>
        </a:p>
      </dsp:txBody>
      <dsp:txXfrm>
        <a:off x="6150751" y="858847"/>
        <a:ext cx="3508231" cy="1008358"/>
      </dsp:txXfrm>
    </dsp:sp>
    <dsp:sp modelId="{EEB7805E-24D6-466A-8D70-C130167AFAE7}">
      <dsp:nvSpPr>
        <dsp:cNvPr id="0" name=""/>
        <dsp:cNvSpPr/>
      </dsp:nvSpPr>
      <dsp:spPr>
        <a:xfrm rot="1285559">
          <a:off x="4443353" y="3066091"/>
          <a:ext cx="2281342" cy="24892"/>
        </a:xfrm>
        <a:custGeom>
          <a:avLst/>
          <a:gdLst/>
          <a:ahLst/>
          <a:cxnLst/>
          <a:rect l="0" t="0" r="0" b="0"/>
          <a:pathLst>
            <a:path>
              <a:moveTo>
                <a:pt x="0" y="12446"/>
              </a:moveTo>
              <a:lnTo>
                <a:pt x="2281342" y="124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800" kern="1200"/>
        </a:p>
      </dsp:txBody>
      <dsp:txXfrm>
        <a:off x="5526991" y="3021504"/>
        <a:ext cx="114067" cy="114067"/>
      </dsp:txXfrm>
    </dsp:sp>
    <dsp:sp modelId="{6B775DF9-5DCD-43FA-9B62-853CC1A864D5}">
      <dsp:nvSpPr>
        <dsp:cNvPr id="0" name=""/>
        <dsp:cNvSpPr/>
      </dsp:nvSpPr>
      <dsp:spPr>
        <a:xfrm>
          <a:off x="6645864" y="3102734"/>
          <a:ext cx="2852830" cy="784978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 err="1"/>
            <a:t>Employment</a:t>
          </a:r>
          <a:r>
            <a:rPr lang="fi-FI" sz="1600" kern="1200" dirty="0"/>
            <a:t> in home </a:t>
          </a:r>
          <a:r>
            <a:rPr lang="fi-FI" sz="1600" kern="1200" dirty="0" err="1"/>
            <a:t>region</a:t>
          </a:r>
          <a:endParaRPr lang="fi-FI" sz="1600" kern="1200" dirty="0"/>
        </a:p>
      </dsp:txBody>
      <dsp:txXfrm>
        <a:off x="6668855" y="3125725"/>
        <a:ext cx="2806848" cy="738996"/>
      </dsp:txXfrm>
    </dsp:sp>
    <dsp:sp modelId="{2D02305E-7772-4F06-9955-DFF1CDAB4C60}">
      <dsp:nvSpPr>
        <dsp:cNvPr id="0" name=""/>
        <dsp:cNvSpPr/>
      </dsp:nvSpPr>
      <dsp:spPr>
        <a:xfrm rot="21194789">
          <a:off x="4514724" y="2522969"/>
          <a:ext cx="2150312" cy="24892"/>
        </a:xfrm>
        <a:custGeom>
          <a:avLst/>
          <a:gdLst/>
          <a:ahLst/>
          <a:cxnLst/>
          <a:rect l="0" t="0" r="0" b="0"/>
          <a:pathLst>
            <a:path>
              <a:moveTo>
                <a:pt x="0" y="12446"/>
              </a:moveTo>
              <a:lnTo>
                <a:pt x="2150312" y="124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700" kern="1200"/>
        </a:p>
      </dsp:txBody>
      <dsp:txXfrm>
        <a:off x="5536122" y="2481657"/>
        <a:ext cx="107515" cy="107515"/>
      </dsp:txXfrm>
    </dsp:sp>
    <dsp:sp modelId="{3DDBD38B-9775-47BF-89C8-1EDED7F3D327}">
      <dsp:nvSpPr>
        <dsp:cNvPr id="0" name=""/>
        <dsp:cNvSpPr/>
      </dsp:nvSpPr>
      <dsp:spPr>
        <a:xfrm>
          <a:off x="6657576" y="2016490"/>
          <a:ext cx="2384606" cy="784978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 err="1"/>
            <a:t>Employment</a:t>
          </a:r>
          <a:r>
            <a:rPr lang="fi-FI" sz="1600" kern="1200" dirty="0"/>
            <a:t> in </a:t>
          </a:r>
          <a:r>
            <a:rPr lang="fi-FI" sz="1600" kern="1200" dirty="0" err="1"/>
            <a:t>cities</a:t>
          </a:r>
          <a:endParaRPr lang="fi-FI" sz="1600" kern="1200" dirty="0"/>
        </a:p>
      </dsp:txBody>
      <dsp:txXfrm>
        <a:off x="6680567" y="2039481"/>
        <a:ext cx="2338624" cy="738996"/>
      </dsp:txXfrm>
    </dsp:sp>
    <dsp:sp modelId="{AF926849-6CC9-41EF-906D-E7D08B478C80}">
      <dsp:nvSpPr>
        <dsp:cNvPr id="0" name=""/>
        <dsp:cNvSpPr/>
      </dsp:nvSpPr>
      <dsp:spPr>
        <a:xfrm rot="2207562">
          <a:off x="4255751" y="3450503"/>
          <a:ext cx="2675134" cy="24892"/>
        </a:xfrm>
        <a:custGeom>
          <a:avLst/>
          <a:gdLst/>
          <a:ahLst/>
          <a:cxnLst/>
          <a:rect l="0" t="0" r="0" b="0"/>
          <a:pathLst>
            <a:path>
              <a:moveTo>
                <a:pt x="0" y="12446"/>
              </a:moveTo>
              <a:lnTo>
                <a:pt x="2675134" y="124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900" kern="1200"/>
        </a:p>
      </dsp:txBody>
      <dsp:txXfrm>
        <a:off x="5526440" y="3396071"/>
        <a:ext cx="133756" cy="133756"/>
      </dsp:txXfrm>
    </dsp:sp>
    <dsp:sp modelId="{F4CBCE6B-A8C1-4A29-B808-0F2D4A5D9D29}">
      <dsp:nvSpPr>
        <dsp:cNvPr id="0" name=""/>
        <dsp:cNvSpPr/>
      </dsp:nvSpPr>
      <dsp:spPr>
        <a:xfrm>
          <a:off x="6664452" y="3893294"/>
          <a:ext cx="2464297" cy="741506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 err="1">
              <a:solidFill>
                <a:schemeClr val="tx1"/>
              </a:solidFill>
            </a:rPr>
            <a:t>Military</a:t>
          </a:r>
          <a:r>
            <a:rPr lang="fi-FI" sz="1600" kern="1200" dirty="0">
              <a:solidFill>
                <a:schemeClr val="tx1"/>
              </a:solidFill>
            </a:rPr>
            <a:t> </a:t>
          </a:r>
          <a:r>
            <a:rPr lang="fi-FI" sz="1600" kern="1200" dirty="0" err="1">
              <a:solidFill>
                <a:schemeClr val="tx1"/>
              </a:solidFill>
            </a:rPr>
            <a:t>service</a:t>
          </a:r>
          <a:endParaRPr lang="fi-FI" sz="1600" kern="1200" dirty="0"/>
        </a:p>
      </dsp:txBody>
      <dsp:txXfrm>
        <a:off x="6686170" y="3915012"/>
        <a:ext cx="2420861" cy="6980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D391A6-E824-4621-B87C-962DA68B17D4}">
      <dsp:nvSpPr>
        <dsp:cNvPr id="0" name=""/>
        <dsp:cNvSpPr/>
      </dsp:nvSpPr>
      <dsp:spPr>
        <a:xfrm>
          <a:off x="0" y="3361752"/>
          <a:ext cx="1955223" cy="103296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 err="1"/>
            <a:t>End</a:t>
          </a:r>
          <a:r>
            <a:rPr lang="fi-FI" sz="1600" kern="1200" dirty="0"/>
            <a:t> of </a:t>
          </a:r>
          <a:r>
            <a:rPr lang="fi-FI" sz="1600" kern="1200" dirty="0" err="1"/>
            <a:t>the</a:t>
          </a:r>
          <a:r>
            <a:rPr lang="fi-FI" sz="1600" kern="1200" dirty="0"/>
            <a:t> 9th </a:t>
          </a:r>
          <a:r>
            <a:rPr lang="fi-FI" sz="1600" kern="1200" dirty="0" err="1"/>
            <a:t>grade</a:t>
          </a:r>
          <a:endParaRPr lang="fi-FI" sz="1600" kern="1200" dirty="0"/>
        </a:p>
      </dsp:txBody>
      <dsp:txXfrm>
        <a:off x="30254" y="3392006"/>
        <a:ext cx="1894715" cy="972452"/>
      </dsp:txXfrm>
    </dsp:sp>
    <dsp:sp modelId="{E1BEC882-7E59-4A2F-8122-DF7A58E8FF22}">
      <dsp:nvSpPr>
        <dsp:cNvPr id="0" name=""/>
        <dsp:cNvSpPr/>
      </dsp:nvSpPr>
      <dsp:spPr>
        <a:xfrm rot="4252571">
          <a:off x="1593271" y="4374386"/>
          <a:ext cx="1076615" cy="24892"/>
        </a:xfrm>
        <a:custGeom>
          <a:avLst/>
          <a:gdLst/>
          <a:ahLst/>
          <a:cxnLst/>
          <a:rect l="0" t="0" r="0" b="0"/>
          <a:pathLst>
            <a:path>
              <a:moveTo>
                <a:pt x="0" y="12446"/>
              </a:moveTo>
              <a:lnTo>
                <a:pt x="1076615" y="1244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500" kern="1200"/>
        </a:p>
      </dsp:txBody>
      <dsp:txXfrm>
        <a:off x="2104663" y="4359917"/>
        <a:ext cx="53830" cy="53830"/>
      </dsp:txXfrm>
    </dsp:sp>
    <dsp:sp modelId="{F93BFB8A-23A4-4F80-A045-F512C5C4AAA8}">
      <dsp:nvSpPr>
        <dsp:cNvPr id="0" name=""/>
        <dsp:cNvSpPr/>
      </dsp:nvSpPr>
      <dsp:spPr>
        <a:xfrm>
          <a:off x="2307934" y="4279703"/>
          <a:ext cx="2682019" cy="123145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 err="1">
              <a:solidFill>
                <a:schemeClr val="tx1"/>
              </a:solidFill>
            </a:rPr>
            <a:t>Secondary</a:t>
          </a:r>
          <a:r>
            <a:rPr lang="fi-FI" sz="1600" kern="1200" dirty="0">
              <a:solidFill>
                <a:schemeClr val="tx1"/>
              </a:solidFill>
            </a:rPr>
            <a:t> </a:t>
          </a:r>
          <a:r>
            <a:rPr lang="fi-FI" sz="1600" kern="1200" dirty="0" err="1">
              <a:solidFill>
                <a:schemeClr val="tx1"/>
              </a:solidFill>
            </a:rPr>
            <a:t>studies</a:t>
          </a:r>
          <a:r>
            <a:rPr lang="fi-FI" sz="1600" kern="1200" dirty="0">
              <a:solidFill>
                <a:schemeClr val="tx1"/>
              </a:solidFill>
            </a:rPr>
            <a:t> (gymnasium) in </a:t>
          </a:r>
          <a:r>
            <a:rPr lang="fi-FI" sz="1600" kern="1200" dirty="0" err="1">
              <a:solidFill>
                <a:schemeClr val="tx1"/>
              </a:solidFill>
            </a:rPr>
            <a:t>the</a:t>
          </a:r>
          <a:r>
            <a:rPr lang="fi-FI" sz="1600" kern="1200" dirty="0">
              <a:solidFill>
                <a:schemeClr val="tx1"/>
              </a:solidFill>
            </a:rPr>
            <a:t> </a:t>
          </a:r>
          <a:r>
            <a:rPr lang="fi-FI" sz="1600" kern="1200" dirty="0" err="1">
              <a:solidFill>
                <a:schemeClr val="tx1"/>
              </a:solidFill>
            </a:rPr>
            <a:t>rural</a:t>
          </a:r>
          <a:r>
            <a:rPr lang="fi-FI" sz="1600" kern="1200" dirty="0">
              <a:solidFill>
                <a:schemeClr val="tx1"/>
              </a:solidFill>
            </a:rPr>
            <a:t> home </a:t>
          </a:r>
          <a:r>
            <a:rPr lang="fi-FI" sz="1600" kern="1200" dirty="0" err="1">
              <a:solidFill>
                <a:schemeClr val="tx1"/>
              </a:solidFill>
            </a:rPr>
            <a:t>town</a:t>
          </a:r>
          <a:r>
            <a:rPr lang="fi-FI" sz="1600" kern="1200" dirty="0">
              <a:solidFill>
                <a:schemeClr val="tx1"/>
              </a:solidFill>
            </a:rPr>
            <a:t> </a:t>
          </a:r>
        </a:p>
      </dsp:txBody>
      <dsp:txXfrm>
        <a:off x="2344002" y="4315771"/>
        <a:ext cx="2609883" cy="1159321"/>
      </dsp:txXfrm>
    </dsp:sp>
    <dsp:sp modelId="{5D9013C7-F8A3-4BBF-A7D4-9B7AE6549D64}">
      <dsp:nvSpPr>
        <dsp:cNvPr id="0" name=""/>
        <dsp:cNvSpPr/>
      </dsp:nvSpPr>
      <dsp:spPr>
        <a:xfrm rot="17045011">
          <a:off x="3218892" y="2612723"/>
          <a:ext cx="4681233" cy="24892"/>
        </a:xfrm>
        <a:custGeom>
          <a:avLst/>
          <a:gdLst/>
          <a:ahLst/>
          <a:cxnLst/>
          <a:rect l="0" t="0" r="0" b="0"/>
          <a:pathLst>
            <a:path>
              <a:moveTo>
                <a:pt x="0" y="12446"/>
              </a:moveTo>
              <a:lnTo>
                <a:pt x="4681233" y="124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1600" kern="1200"/>
        </a:p>
      </dsp:txBody>
      <dsp:txXfrm>
        <a:off x="5442478" y="2508139"/>
        <a:ext cx="234061" cy="234061"/>
      </dsp:txXfrm>
    </dsp:sp>
    <dsp:sp modelId="{9E6DAB9F-0123-4DD0-AB6B-F4132A998EAB}">
      <dsp:nvSpPr>
        <dsp:cNvPr id="0" name=""/>
        <dsp:cNvSpPr/>
      </dsp:nvSpPr>
      <dsp:spPr>
        <a:xfrm>
          <a:off x="6129066" y="6396"/>
          <a:ext cx="3510594" cy="697021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 err="1">
              <a:solidFill>
                <a:schemeClr val="bg1"/>
              </a:solidFill>
            </a:rPr>
            <a:t>Higher</a:t>
          </a:r>
          <a:r>
            <a:rPr lang="fi-FI" sz="1600" kern="1200" dirty="0">
              <a:solidFill>
                <a:schemeClr val="bg1"/>
              </a:solidFill>
            </a:rPr>
            <a:t> </a:t>
          </a:r>
          <a:r>
            <a:rPr lang="fi-FI" sz="1600" kern="1200" dirty="0" err="1">
              <a:solidFill>
                <a:schemeClr val="bg1"/>
              </a:solidFill>
            </a:rPr>
            <a:t>education</a:t>
          </a:r>
          <a:r>
            <a:rPr lang="fi-FI" sz="1600" kern="1200" dirty="0">
              <a:solidFill>
                <a:schemeClr val="bg1"/>
              </a:solidFill>
            </a:rPr>
            <a:t/>
          </a:r>
          <a:br>
            <a:rPr lang="fi-FI" sz="1600" kern="1200" dirty="0">
              <a:solidFill>
                <a:schemeClr val="bg1"/>
              </a:solidFill>
            </a:rPr>
          </a:br>
          <a:r>
            <a:rPr lang="fi-FI" sz="1600" kern="1200" dirty="0">
              <a:solidFill>
                <a:schemeClr val="bg1"/>
              </a:solidFill>
            </a:rPr>
            <a:t>(</a:t>
          </a:r>
          <a:r>
            <a:rPr lang="fi-FI" sz="1600" kern="1200" dirty="0" err="1">
              <a:solidFill>
                <a:schemeClr val="bg1"/>
              </a:solidFill>
            </a:rPr>
            <a:t>university</a:t>
          </a:r>
          <a:r>
            <a:rPr lang="fi-FI" sz="1600" kern="1200" dirty="0">
              <a:solidFill>
                <a:schemeClr val="bg1"/>
              </a:solidFill>
            </a:rPr>
            <a:t> of </a:t>
          </a:r>
          <a:r>
            <a:rPr lang="fi-FI" sz="1600" kern="1200" dirty="0" err="1">
              <a:solidFill>
                <a:schemeClr val="bg1"/>
              </a:solidFill>
            </a:rPr>
            <a:t>applied</a:t>
          </a:r>
          <a:r>
            <a:rPr lang="fi-FI" sz="1600" kern="1200" dirty="0">
              <a:solidFill>
                <a:schemeClr val="bg1"/>
              </a:solidFill>
            </a:rPr>
            <a:t> </a:t>
          </a:r>
          <a:r>
            <a:rPr lang="fi-FI" sz="1600" kern="1200" dirty="0" err="1">
              <a:solidFill>
                <a:schemeClr val="bg1"/>
              </a:solidFill>
            </a:rPr>
            <a:t>sciences</a:t>
          </a:r>
          <a:r>
            <a:rPr lang="fi-FI" sz="1600" kern="1200" dirty="0">
              <a:solidFill>
                <a:schemeClr val="bg1"/>
              </a:solidFill>
            </a:rPr>
            <a:t>)</a:t>
          </a:r>
        </a:p>
      </dsp:txBody>
      <dsp:txXfrm>
        <a:off x="6149481" y="26811"/>
        <a:ext cx="3469764" cy="656191"/>
      </dsp:txXfrm>
    </dsp:sp>
    <dsp:sp modelId="{9E6A4E17-3949-4E00-92E9-61B1DF88F4B3}">
      <dsp:nvSpPr>
        <dsp:cNvPr id="0" name=""/>
        <dsp:cNvSpPr/>
      </dsp:nvSpPr>
      <dsp:spPr>
        <a:xfrm rot="799004">
          <a:off x="4973421" y="5024601"/>
          <a:ext cx="1229652" cy="24892"/>
        </a:xfrm>
        <a:custGeom>
          <a:avLst/>
          <a:gdLst/>
          <a:ahLst/>
          <a:cxnLst/>
          <a:rect l="0" t="0" r="0" b="0"/>
          <a:pathLst>
            <a:path>
              <a:moveTo>
                <a:pt x="0" y="12446"/>
              </a:moveTo>
              <a:lnTo>
                <a:pt x="1229652" y="124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500" kern="1200"/>
        </a:p>
      </dsp:txBody>
      <dsp:txXfrm>
        <a:off x="5557506" y="5006306"/>
        <a:ext cx="61482" cy="61482"/>
      </dsp:txXfrm>
    </dsp:sp>
    <dsp:sp modelId="{7CD83680-2E3C-4A1C-BF56-AEFF3922748B}">
      <dsp:nvSpPr>
        <dsp:cNvPr id="0" name=""/>
        <dsp:cNvSpPr/>
      </dsp:nvSpPr>
      <dsp:spPr>
        <a:xfrm>
          <a:off x="6186542" y="4681112"/>
          <a:ext cx="2782794" cy="995101"/>
        </a:xfrm>
        <a:prstGeom prst="roundRect">
          <a:avLst>
            <a:gd name="adj" fmla="val 10000"/>
          </a:avLst>
        </a:prstGeom>
        <a:solidFill>
          <a:srgbClr val="CCCC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>
              <a:solidFill>
                <a:schemeClr val="tx1"/>
              </a:solidFill>
            </a:rPr>
            <a:t>’</a:t>
          </a:r>
          <a:r>
            <a:rPr lang="fi-FI" sz="1600" kern="1200" dirty="0" err="1">
              <a:solidFill>
                <a:schemeClr val="tx1"/>
              </a:solidFill>
            </a:rPr>
            <a:t>Year</a:t>
          </a:r>
          <a:r>
            <a:rPr lang="fi-FI" sz="1600" kern="1200" dirty="0">
              <a:solidFill>
                <a:schemeClr val="tx1"/>
              </a:solidFill>
            </a:rPr>
            <a:t> </a:t>
          </a:r>
          <a:r>
            <a:rPr lang="fi-FI" sz="1600" kern="1200" dirty="0" err="1">
              <a:solidFill>
                <a:schemeClr val="tx1"/>
              </a:solidFill>
            </a:rPr>
            <a:t>off</a:t>
          </a:r>
          <a:r>
            <a:rPr lang="fi-FI" sz="1600" kern="1200" dirty="0">
              <a:solidFill>
                <a:schemeClr val="tx1"/>
              </a:solidFill>
            </a:rPr>
            <a:t>’ , </a:t>
          </a:r>
          <a:r>
            <a:rPr lang="fi-FI" sz="1600" kern="1200" dirty="0" err="1">
              <a:solidFill>
                <a:schemeClr val="tx1"/>
              </a:solidFill>
            </a:rPr>
            <a:t>NEETs</a:t>
          </a:r>
          <a:r>
            <a:rPr lang="fi-FI" sz="1600" kern="1200" dirty="0">
              <a:solidFill>
                <a:schemeClr val="tx1"/>
              </a:solidFill>
            </a:rPr>
            <a:t> (</a:t>
          </a:r>
          <a:r>
            <a:rPr lang="fi-FI" sz="1600" kern="1200" dirty="0" err="1">
              <a:solidFill>
                <a:schemeClr val="tx1"/>
              </a:solidFill>
            </a:rPr>
            <a:t>e.g</a:t>
          </a:r>
          <a:r>
            <a:rPr lang="fi-FI" sz="1600" kern="1200" dirty="0">
              <a:solidFill>
                <a:schemeClr val="tx1"/>
              </a:solidFill>
            </a:rPr>
            <a:t>. </a:t>
          </a:r>
          <a:r>
            <a:rPr lang="fi-FI" sz="1600" kern="1200" dirty="0" err="1">
              <a:solidFill>
                <a:schemeClr val="tx1"/>
              </a:solidFill>
            </a:rPr>
            <a:t>medical</a:t>
          </a:r>
          <a:r>
            <a:rPr lang="fi-FI" sz="1600" kern="1200" dirty="0">
              <a:solidFill>
                <a:schemeClr val="tx1"/>
              </a:solidFill>
            </a:rPr>
            <a:t> </a:t>
          </a:r>
          <a:r>
            <a:rPr lang="fi-FI" sz="1600" kern="1200" dirty="0" err="1">
              <a:solidFill>
                <a:schemeClr val="tx1"/>
              </a:solidFill>
            </a:rPr>
            <a:t>leave</a:t>
          </a:r>
          <a:r>
            <a:rPr lang="fi-FI" sz="1600" kern="1200" dirty="0">
              <a:solidFill>
                <a:schemeClr val="tx1"/>
              </a:solidFill>
            </a:rPr>
            <a:t>, </a:t>
          </a:r>
          <a:r>
            <a:rPr lang="fi-FI" sz="1600" kern="1200" dirty="0" err="1">
              <a:solidFill>
                <a:schemeClr val="tx1"/>
              </a:solidFill>
            </a:rPr>
            <a:t>unemployment</a:t>
          </a:r>
          <a:r>
            <a:rPr lang="fi-FI" sz="1600" kern="1200" dirty="0">
              <a:solidFill>
                <a:schemeClr val="tx1"/>
              </a:solidFill>
            </a:rPr>
            <a:t>)</a:t>
          </a:r>
        </a:p>
      </dsp:txBody>
      <dsp:txXfrm>
        <a:off x="6215688" y="4710258"/>
        <a:ext cx="2724502" cy="936809"/>
      </dsp:txXfrm>
    </dsp:sp>
    <dsp:sp modelId="{933D64A4-9E27-4152-853D-0CF8682FBA5A}">
      <dsp:nvSpPr>
        <dsp:cNvPr id="0" name=""/>
        <dsp:cNvSpPr/>
      </dsp:nvSpPr>
      <dsp:spPr>
        <a:xfrm rot="20613019">
          <a:off x="1933638" y="3716452"/>
          <a:ext cx="1054713" cy="24892"/>
        </a:xfrm>
        <a:custGeom>
          <a:avLst/>
          <a:gdLst/>
          <a:ahLst/>
          <a:cxnLst/>
          <a:rect l="0" t="0" r="0" b="0"/>
          <a:pathLst>
            <a:path>
              <a:moveTo>
                <a:pt x="0" y="12446"/>
              </a:moveTo>
              <a:lnTo>
                <a:pt x="1054713" y="1244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500" kern="1200"/>
        </a:p>
      </dsp:txBody>
      <dsp:txXfrm>
        <a:off x="2434627" y="3702531"/>
        <a:ext cx="52735" cy="52735"/>
      </dsp:txXfrm>
    </dsp:sp>
    <dsp:sp modelId="{7092BEFA-C6C1-41AB-A9CB-ED0EA46B18FC}">
      <dsp:nvSpPr>
        <dsp:cNvPr id="0" name=""/>
        <dsp:cNvSpPr/>
      </dsp:nvSpPr>
      <dsp:spPr>
        <a:xfrm>
          <a:off x="2966766" y="3187076"/>
          <a:ext cx="1526311" cy="784978"/>
        </a:xfrm>
        <a:prstGeom prst="roundRect">
          <a:avLst>
            <a:gd name="adj" fmla="val 10000"/>
          </a:avLst>
        </a:prstGeom>
        <a:solidFill>
          <a:srgbClr val="FF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>
              <a:solidFill>
                <a:schemeClr val="tx1"/>
              </a:solidFill>
            </a:rPr>
            <a:t>Summer </a:t>
          </a:r>
          <a:r>
            <a:rPr lang="fi-FI" sz="1600" kern="1200" dirty="0" err="1">
              <a:solidFill>
                <a:schemeClr val="tx1"/>
              </a:solidFill>
            </a:rPr>
            <a:t>jobs</a:t>
          </a:r>
          <a:endParaRPr lang="fi-FI" sz="1600" kern="1200" dirty="0">
            <a:solidFill>
              <a:schemeClr val="tx1"/>
            </a:solidFill>
          </a:endParaRPr>
        </a:p>
      </dsp:txBody>
      <dsp:txXfrm>
        <a:off x="2989757" y="3210067"/>
        <a:ext cx="1480329" cy="738996"/>
      </dsp:txXfrm>
    </dsp:sp>
    <dsp:sp modelId="{828D23B7-18FA-4F34-8EE3-660703347B0D}">
      <dsp:nvSpPr>
        <dsp:cNvPr id="0" name=""/>
        <dsp:cNvSpPr/>
      </dsp:nvSpPr>
      <dsp:spPr>
        <a:xfrm rot="16884682">
          <a:off x="1179728" y="2918124"/>
          <a:ext cx="1933546" cy="24892"/>
        </a:xfrm>
        <a:custGeom>
          <a:avLst/>
          <a:gdLst/>
          <a:ahLst/>
          <a:cxnLst/>
          <a:rect l="0" t="0" r="0" b="0"/>
          <a:pathLst>
            <a:path>
              <a:moveTo>
                <a:pt x="0" y="12446"/>
              </a:moveTo>
              <a:lnTo>
                <a:pt x="1933546" y="1244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600" kern="1200"/>
        </a:p>
      </dsp:txBody>
      <dsp:txXfrm>
        <a:off x="2098162" y="2882231"/>
        <a:ext cx="96677" cy="96677"/>
      </dsp:txXfrm>
    </dsp:sp>
    <dsp:sp modelId="{54D32856-8370-4D47-B393-BA9F84C6D73B}">
      <dsp:nvSpPr>
        <dsp:cNvPr id="0" name=""/>
        <dsp:cNvSpPr/>
      </dsp:nvSpPr>
      <dsp:spPr>
        <a:xfrm>
          <a:off x="2337779" y="1253373"/>
          <a:ext cx="2302748" cy="145907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 err="1">
              <a:solidFill>
                <a:schemeClr val="tx1"/>
              </a:solidFill>
            </a:rPr>
            <a:t>Secondary</a:t>
          </a:r>
          <a:r>
            <a:rPr lang="fi-FI" sz="1600" kern="1200" dirty="0">
              <a:solidFill>
                <a:schemeClr val="tx1"/>
              </a:solidFill>
            </a:rPr>
            <a:t> </a:t>
          </a:r>
          <a:r>
            <a:rPr lang="fi-FI" sz="1600" kern="1200" dirty="0" err="1">
              <a:solidFill>
                <a:schemeClr val="tx1"/>
              </a:solidFill>
            </a:rPr>
            <a:t>studies</a:t>
          </a:r>
          <a:r>
            <a:rPr lang="fi-FI" sz="1600" kern="1200" dirty="0">
              <a:solidFill>
                <a:schemeClr val="tx1"/>
              </a:solidFill>
            </a:rPr>
            <a:t> (</a:t>
          </a:r>
          <a:r>
            <a:rPr lang="fi-FI" sz="1600" kern="1200" dirty="0" err="1">
              <a:solidFill>
                <a:schemeClr val="tx1"/>
              </a:solidFill>
            </a:rPr>
            <a:t>vocational</a:t>
          </a:r>
          <a:r>
            <a:rPr lang="fi-FI" sz="1600" kern="1200" dirty="0">
              <a:solidFill>
                <a:schemeClr val="tx1"/>
              </a:solidFill>
            </a:rPr>
            <a:t> </a:t>
          </a:r>
          <a:r>
            <a:rPr lang="fi-FI" sz="1600" kern="1200" dirty="0" err="1">
              <a:solidFill>
                <a:schemeClr val="tx1"/>
              </a:solidFill>
            </a:rPr>
            <a:t>schools</a:t>
          </a:r>
          <a:r>
            <a:rPr lang="fi-FI" sz="1600" kern="1200" dirty="0">
              <a:solidFill>
                <a:schemeClr val="tx1"/>
              </a:solidFill>
            </a:rPr>
            <a:t>) in a </a:t>
          </a:r>
          <a:r>
            <a:rPr lang="fi-FI" sz="1600" kern="1200" dirty="0" err="1">
              <a:solidFill>
                <a:schemeClr val="tx1"/>
              </a:solidFill>
            </a:rPr>
            <a:t>bigger</a:t>
          </a:r>
          <a:r>
            <a:rPr lang="fi-FI" sz="1600" kern="1200" dirty="0">
              <a:solidFill>
                <a:schemeClr val="tx1"/>
              </a:solidFill>
            </a:rPr>
            <a:t> </a:t>
          </a:r>
          <a:r>
            <a:rPr lang="fi-FI" sz="1600" kern="1200" dirty="0" err="1">
              <a:solidFill>
                <a:schemeClr val="tx1"/>
              </a:solidFill>
            </a:rPr>
            <a:t>rural</a:t>
          </a:r>
          <a:r>
            <a:rPr lang="fi-FI" sz="1600" kern="1200" dirty="0">
              <a:solidFill>
                <a:schemeClr val="tx1"/>
              </a:solidFill>
            </a:rPr>
            <a:t> </a:t>
          </a:r>
          <a:r>
            <a:rPr lang="fi-FI" sz="1600" kern="1200" dirty="0" err="1">
              <a:solidFill>
                <a:schemeClr val="tx1"/>
              </a:solidFill>
            </a:rPr>
            <a:t>town</a:t>
          </a:r>
          <a:endParaRPr lang="fi-FI" sz="1600" kern="1200" dirty="0">
            <a:solidFill>
              <a:schemeClr val="tx1"/>
            </a:solidFill>
          </a:endParaRPr>
        </a:p>
      </dsp:txBody>
      <dsp:txXfrm>
        <a:off x="2380514" y="1296108"/>
        <a:ext cx="2217278" cy="1373600"/>
      </dsp:txXfrm>
    </dsp:sp>
    <dsp:sp modelId="{1ABEB921-2933-4EAE-9CF4-42E092799DB8}">
      <dsp:nvSpPr>
        <dsp:cNvPr id="0" name=""/>
        <dsp:cNvSpPr/>
      </dsp:nvSpPr>
      <dsp:spPr>
        <a:xfrm rot="20235499">
          <a:off x="4578197" y="1660521"/>
          <a:ext cx="1603513" cy="24892"/>
        </a:xfrm>
        <a:custGeom>
          <a:avLst/>
          <a:gdLst/>
          <a:ahLst/>
          <a:cxnLst/>
          <a:rect l="0" t="0" r="0" b="0"/>
          <a:pathLst>
            <a:path>
              <a:moveTo>
                <a:pt x="0" y="12446"/>
              </a:moveTo>
              <a:lnTo>
                <a:pt x="1603513" y="124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500" kern="1200"/>
        </a:p>
      </dsp:txBody>
      <dsp:txXfrm>
        <a:off x="5339866" y="1632880"/>
        <a:ext cx="80175" cy="80175"/>
      </dsp:txXfrm>
    </dsp:sp>
    <dsp:sp modelId="{735C38E7-22AB-42DE-A2BA-F28F40FE855A}">
      <dsp:nvSpPr>
        <dsp:cNvPr id="0" name=""/>
        <dsp:cNvSpPr/>
      </dsp:nvSpPr>
      <dsp:spPr>
        <a:xfrm>
          <a:off x="6119379" y="827475"/>
          <a:ext cx="3570975" cy="107110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/>
            <a:t>Post </a:t>
          </a:r>
          <a:r>
            <a:rPr lang="fi-FI" sz="1600" kern="1200" dirty="0" err="1"/>
            <a:t>secondary</a:t>
          </a:r>
          <a:r>
            <a:rPr lang="fi-FI" sz="1600" kern="1200" dirty="0"/>
            <a:t> </a:t>
          </a:r>
          <a:r>
            <a:rPr lang="fi-FI" sz="1600" kern="1200" dirty="0" err="1"/>
            <a:t>studies</a:t>
          </a:r>
          <a:r>
            <a:rPr lang="fi-FI" sz="1600" kern="1200" dirty="0"/>
            <a:t> </a:t>
          </a:r>
          <a:br>
            <a:rPr lang="fi-FI" sz="1600" kern="1200" dirty="0"/>
          </a:br>
          <a:r>
            <a:rPr lang="fi-FI" sz="1600" kern="1200" dirty="0"/>
            <a:t>(</a:t>
          </a:r>
          <a:r>
            <a:rPr lang="fi-FI" sz="1600" kern="1200" dirty="0" err="1"/>
            <a:t>vocational</a:t>
          </a:r>
          <a:r>
            <a:rPr lang="fi-FI" sz="1600" kern="1200" dirty="0"/>
            <a:t> </a:t>
          </a:r>
          <a:r>
            <a:rPr lang="fi-FI" sz="1600" kern="1200" dirty="0" err="1"/>
            <a:t>schools</a:t>
          </a:r>
          <a:r>
            <a:rPr lang="fi-FI" sz="1600" kern="1200" dirty="0"/>
            <a:t>)</a:t>
          </a:r>
        </a:p>
      </dsp:txBody>
      <dsp:txXfrm>
        <a:off x="6150751" y="858847"/>
        <a:ext cx="3508231" cy="1008358"/>
      </dsp:txXfrm>
    </dsp:sp>
    <dsp:sp modelId="{EEB7805E-24D6-466A-8D70-C130167AFAE7}">
      <dsp:nvSpPr>
        <dsp:cNvPr id="0" name=""/>
        <dsp:cNvSpPr/>
      </dsp:nvSpPr>
      <dsp:spPr>
        <a:xfrm rot="2221296">
          <a:off x="4387362" y="2726619"/>
          <a:ext cx="2511667" cy="24892"/>
        </a:xfrm>
        <a:custGeom>
          <a:avLst/>
          <a:gdLst/>
          <a:ahLst/>
          <a:cxnLst/>
          <a:rect l="0" t="0" r="0" b="0"/>
          <a:pathLst>
            <a:path>
              <a:moveTo>
                <a:pt x="0" y="12446"/>
              </a:moveTo>
              <a:lnTo>
                <a:pt x="2511667" y="124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900" kern="1200"/>
        </a:p>
      </dsp:txBody>
      <dsp:txXfrm>
        <a:off x="5580404" y="2676274"/>
        <a:ext cx="125583" cy="125583"/>
      </dsp:txXfrm>
    </dsp:sp>
    <dsp:sp modelId="{6B775DF9-5DCD-43FA-9B62-853CC1A864D5}">
      <dsp:nvSpPr>
        <dsp:cNvPr id="0" name=""/>
        <dsp:cNvSpPr/>
      </dsp:nvSpPr>
      <dsp:spPr>
        <a:xfrm>
          <a:off x="6645864" y="3102734"/>
          <a:ext cx="2852830" cy="784978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 err="1"/>
            <a:t>Employment</a:t>
          </a:r>
          <a:r>
            <a:rPr lang="fi-FI" sz="1600" kern="1200" dirty="0"/>
            <a:t> in home </a:t>
          </a:r>
          <a:r>
            <a:rPr lang="fi-FI" sz="1600" kern="1200" dirty="0" err="1"/>
            <a:t>region</a:t>
          </a:r>
          <a:endParaRPr lang="fi-FI" sz="1600" kern="1200" dirty="0"/>
        </a:p>
      </dsp:txBody>
      <dsp:txXfrm>
        <a:off x="6668855" y="3125725"/>
        <a:ext cx="2806848" cy="738996"/>
      </dsp:txXfrm>
    </dsp:sp>
    <dsp:sp modelId="{2D02305E-7772-4F06-9955-DFF1CDAB4C60}">
      <dsp:nvSpPr>
        <dsp:cNvPr id="0" name=""/>
        <dsp:cNvSpPr/>
      </dsp:nvSpPr>
      <dsp:spPr>
        <a:xfrm rot="715651">
          <a:off x="4618273" y="2183497"/>
          <a:ext cx="2061557" cy="24892"/>
        </a:xfrm>
        <a:custGeom>
          <a:avLst/>
          <a:gdLst/>
          <a:ahLst/>
          <a:cxnLst/>
          <a:rect l="0" t="0" r="0" b="0"/>
          <a:pathLst>
            <a:path>
              <a:moveTo>
                <a:pt x="0" y="12446"/>
              </a:moveTo>
              <a:lnTo>
                <a:pt x="2061557" y="124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700" kern="1200"/>
        </a:p>
      </dsp:txBody>
      <dsp:txXfrm>
        <a:off x="5597513" y="2144404"/>
        <a:ext cx="103077" cy="103077"/>
      </dsp:txXfrm>
    </dsp:sp>
    <dsp:sp modelId="{3DDBD38B-9775-47BF-89C8-1EDED7F3D327}">
      <dsp:nvSpPr>
        <dsp:cNvPr id="0" name=""/>
        <dsp:cNvSpPr/>
      </dsp:nvSpPr>
      <dsp:spPr>
        <a:xfrm>
          <a:off x="6657576" y="2016490"/>
          <a:ext cx="2384606" cy="784978"/>
        </a:xfrm>
        <a:prstGeom prst="roundRect">
          <a:avLst>
            <a:gd name="adj" fmla="val 10000"/>
          </a:avLst>
        </a:prstGeom>
        <a:solidFill>
          <a:srgbClr val="CCCC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 err="1">
              <a:solidFill>
                <a:schemeClr val="tx1"/>
              </a:solidFill>
            </a:rPr>
            <a:t>Unemployment</a:t>
          </a:r>
          <a:r>
            <a:rPr lang="fi-FI" sz="1600" kern="1200" dirty="0">
              <a:solidFill>
                <a:schemeClr val="tx1"/>
              </a:solidFill>
            </a:rPr>
            <a:t> in city</a:t>
          </a:r>
        </a:p>
      </dsp:txBody>
      <dsp:txXfrm>
        <a:off x="6680567" y="2039481"/>
        <a:ext cx="2338624" cy="738996"/>
      </dsp:txXfrm>
    </dsp:sp>
    <dsp:sp modelId="{AF926849-6CC9-41EF-906D-E7D08B478C80}">
      <dsp:nvSpPr>
        <dsp:cNvPr id="0" name=""/>
        <dsp:cNvSpPr/>
      </dsp:nvSpPr>
      <dsp:spPr>
        <a:xfrm rot="3124061">
          <a:off x="4077252" y="3123618"/>
          <a:ext cx="2924056" cy="24892"/>
        </a:xfrm>
        <a:custGeom>
          <a:avLst/>
          <a:gdLst/>
          <a:ahLst/>
          <a:cxnLst/>
          <a:rect l="0" t="0" r="0" b="0"/>
          <a:pathLst>
            <a:path>
              <a:moveTo>
                <a:pt x="0" y="12446"/>
              </a:moveTo>
              <a:lnTo>
                <a:pt x="2924056" y="124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1000" kern="1200"/>
        </a:p>
      </dsp:txBody>
      <dsp:txXfrm>
        <a:off x="5466179" y="3062963"/>
        <a:ext cx="146202" cy="146202"/>
      </dsp:txXfrm>
    </dsp:sp>
    <dsp:sp modelId="{F4CBCE6B-A8C1-4A29-B808-0F2D4A5D9D29}">
      <dsp:nvSpPr>
        <dsp:cNvPr id="0" name=""/>
        <dsp:cNvSpPr/>
      </dsp:nvSpPr>
      <dsp:spPr>
        <a:xfrm>
          <a:off x="6438033" y="3918468"/>
          <a:ext cx="3203103" cy="741506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 err="1">
              <a:solidFill>
                <a:schemeClr val="tx1"/>
              </a:solidFill>
            </a:rPr>
            <a:t>Military</a:t>
          </a:r>
          <a:r>
            <a:rPr lang="fi-FI" sz="1600" kern="1200" dirty="0">
              <a:solidFill>
                <a:schemeClr val="tx1"/>
              </a:solidFill>
            </a:rPr>
            <a:t> </a:t>
          </a:r>
          <a:r>
            <a:rPr lang="fi-FI" sz="1600" kern="1200" dirty="0" err="1">
              <a:solidFill>
                <a:schemeClr val="tx1"/>
              </a:solidFill>
            </a:rPr>
            <a:t>service</a:t>
          </a:r>
          <a:endParaRPr lang="fi-FI" sz="1600" kern="1200" dirty="0"/>
        </a:p>
      </dsp:txBody>
      <dsp:txXfrm>
        <a:off x="6459751" y="3940186"/>
        <a:ext cx="3159667" cy="6980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D391A6-E824-4621-B87C-962DA68B17D4}">
      <dsp:nvSpPr>
        <dsp:cNvPr id="0" name=""/>
        <dsp:cNvSpPr/>
      </dsp:nvSpPr>
      <dsp:spPr>
        <a:xfrm>
          <a:off x="0" y="3361752"/>
          <a:ext cx="1955223" cy="103296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 err="1"/>
            <a:t>End</a:t>
          </a:r>
          <a:r>
            <a:rPr lang="fi-FI" sz="1600" kern="1200" dirty="0"/>
            <a:t> of </a:t>
          </a:r>
          <a:r>
            <a:rPr lang="fi-FI" sz="1600" kern="1200" dirty="0" err="1"/>
            <a:t>the</a:t>
          </a:r>
          <a:r>
            <a:rPr lang="fi-FI" sz="1600" kern="1200" dirty="0"/>
            <a:t> 9th </a:t>
          </a:r>
          <a:r>
            <a:rPr lang="fi-FI" sz="1600" kern="1200" dirty="0" err="1"/>
            <a:t>grade</a:t>
          </a:r>
          <a:endParaRPr lang="fi-FI" sz="1600" kern="1200" dirty="0"/>
        </a:p>
      </dsp:txBody>
      <dsp:txXfrm>
        <a:off x="30254" y="3392006"/>
        <a:ext cx="1894715" cy="972452"/>
      </dsp:txXfrm>
    </dsp:sp>
    <dsp:sp modelId="{E1BEC882-7E59-4A2F-8122-DF7A58E8FF22}">
      <dsp:nvSpPr>
        <dsp:cNvPr id="0" name=""/>
        <dsp:cNvSpPr/>
      </dsp:nvSpPr>
      <dsp:spPr>
        <a:xfrm rot="4252571">
          <a:off x="1593271" y="4374386"/>
          <a:ext cx="1076615" cy="24892"/>
        </a:xfrm>
        <a:custGeom>
          <a:avLst/>
          <a:gdLst/>
          <a:ahLst/>
          <a:cxnLst/>
          <a:rect l="0" t="0" r="0" b="0"/>
          <a:pathLst>
            <a:path>
              <a:moveTo>
                <a:pt x="0" y="12446"/>
              </a:moveTo>
              <a:lnTo>
                <a:pt x="1076615" y="1244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500" kern="1200"/>
        </a:p>
      </dsp:txBody>
      <dsp:txXfrm>
        <a:off x="2104663" y="4359917"/>
        <a:ext cx="53830" cy="53830"/>
      </dsp:txXfrm>
    </dsp:sp>
    <dsp:sp modelId="{F93BFB8A-23A4-4F80-A045-F512C5C4AAA8}">
      <dsp:nvSpPr>
        <dsp:cNvPr id="0" name=""/>
        <dsp:cNvSpPr/>
      </dsp:nvSpPr>
      <dsp:spPr>
        <a:xfrm>
          <a:off x="2307934" y="4279703"/>
          <a:ext cx="2682019" cy="123145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 err="1">
              <a:solidFill>
                <a:schemeClr val="tx1"/>
              </a:solidFill>
            </a:rPr>
            <a:t>Secondary</a:t>
          </a:r>
          <a:r>
            <a:rPr lang="fi-FI" sz="1600" kern="1200" dirty="0">
              <a:solidFill>
                <a:schemeClr val="tx1"/>
              </a:solidFill>
            </a:rPr>
            <a:t> </a:t>
          </a:r>
          <a:r>
            <a:rPr lang="fi-FI" sz="1600" kern="1200" dirty="0" err="1">
              <a:solidFill>
                <a:schemeClr val="tx1"/>
              </a:solidFill>
            </a:rPr>
            <a:t>studies</a:t>
          </a:r>
          <a:r>
            <a:rPr lang="fi-FI" sz="1600" kern="1200" dirty="0">
              <a:solidFill>
                <a:schemeClr val="tx1"/>
              </a:solidFill>
            </a:rPr>
            <a:t> (gymnasium) in </a:t>
          </a:r>
          <a:r>
            <a:rPr lang="fi-FI" sz="1600" kern="1200" dirty="0" err="1">
              <a:solidFill>
                <a:schemeClr val="tx1"/>
              </a:solidFill>
            </a:rPr>
            <a:t>the</a:t>
          </a:r>
          <a:r>
            <a:rPr lang="fi-FI" sz="1600" kern="1200" dirty="0">
              <a:solidFill>
                <a:schemeClr val="tx1"/>
              </a:solidFill>
            </a:rPr>
            <a:t> </a:t>
          </a:r>
          <a:r>
            <a:rPr lang="fi-FI" sz="1600" kern="1200" dirty="0" err="1">
              <a:solidFill>
                <a:schemeClr val="tx1"/>
              </a:solidFill>
            </a:rPr>
            <a:t>rural</a:t>
          </a:r>
          <a:r>
            <a:rPr lang="fi-FI" sz="1600" kern="1200" dirty="0">
              <a:solidFill>
                <a:schemeClr val="tx1"/>
              </a:solidFill>
            </a:rPr>
            <a:t> home </a:t>
          </a:r>
          <a:r>
            <a:rPr lang="fi-FI" sz="1600" kern="1200" dirty="0" err="1">
              <a:solidFill>
                <a:schemeClr val="tx1"/>
              </a:solidFill>
            </a:rPr>
            <a:t>town</a:t>
          </a:r>
          <a:r>
            <a:rPr lang="fi-FI" sz="1600" kern="1200" dirty="0">
              <a:solidFill>
                <a:schemeClr val="tx1"/>
              </a:solidFill>
            </a:rPr>
            <a:t> </a:t>
          </a:r>
        </a:p>
      </dsp:txBody>
      <dsp:txXfrm>
        <a:off x="2344002" y="4315771"/>
        <a:ext cx="2609883" cy="1159321"/>
      </dsp:txXfrm>
    </dsp:sp>
    <dsp:sp modelId="{5D9013C7-F8A3-4BBF-A7D4-9B7AE6549D64}">
      <dsp:nvSpPr>
        <dsp:cNvPr id="0" name=""/>
        <dsp:cNvSpPr/>
      </dsp:nvSpPr>
      <dsp:spPr>
        <a:xfrm rot="17045011">
          <a:off x="3218892" y="2612723"/>
          <a:ext cx="4681233" cy="24892"/>
        </a:xfrm>
        <a:custGeom>
          <a:avLst/>
          <a:gdLst/>
          <a:ahLst/>
          <a:cxnLst/>
          <a:rect l="0" t="0" r="0" b="0"/>
          <a:pathLst>
            <a:path>
              <a:moveTo>
                <a:pt x="0" y="12446"/>
              </a:moveTo>
              <a:lnTo>
                <a:pt x="4681233" y="124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1600" kern="1200"/>
        </a:p>
      </dsp:txBody>
      <dsp:txXfrm>
        <a:off x="5442478" y="2508139"/>
        <a:ext cx="234061" cy="234061"/>
      </dsp:txXfrm>
    </dsp:sp>
    <dsp:sp modelId="{9E6DAB9F-0123-4DD0-AB6B-F4132A998EAB}">
      <dsp:nvSpPr>
        <dsp:cNvPr id="0" name=""/>
        <dsp:cNvSpPr/>
      </dsp:nvSpPr>
      <dsp:spPr>
        <a:xfrm>
          <a:off x="6129066" y="6396"/>
          <a:ext cx="3510594" cy="697021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>
              <a:solidFill>
                <a:schemeClr val="bg1"/>
              </a:solidFill>
            </a:rPr>
            <a:t>Post </a:t>
          </a:r>
          <a:r>
            <a:rPr lang="fi-FI" sz="1600" kern="1200" dirty="0" err="1">
              <a:solidFill>
                <a:schemeClr val="bg1"/>
              </a:solidFill>
            </a:rPr>
            <a:t>secondary</a:t>
          </a:r>
          <a:r>
            <a:rPr lang="fi-FI" sz="1600" kern="1200" dirty="0">
              <a:solidFill>
                <a:schemeClr val="bg1"/>
              </a:solidFill>
            </a:rPr>
            <a:t> </a:t>
          </a:r>
          <a:r>
            <a:rPr lang="fi-FI" sz="1600" kern="1200" dirty="0" err="1">
              <a:solidFill>
                <a:schemeClr val="bg1"/>
              </a:solidFill>
            </a:rPr>
            <a:t>studies</a:t>
          </a:r>
          <a:r>
            <a:rPr lang="fi-FI" sz="1600" kern="1200" dirty="0">
              <a:solidFill>
                <a:schemeClr val="bg1"/>
              </a:solidFill>
            </a:rPr>
            <a:t> (</a:t>
          </a:r>
          <a:r>
            <a:rPr lang="fi-FI" sz="1600" kern="1200" dirty="0" err="1">
              <a:solidFill>
                <a:schemeClr val="bg1"/>
              </a:solidFill>
            </a:rPr>
            <a:t>e.g</a:t>
          </a:r>
          <a:r>
            <a:rPr lang="fi-FI" sz="1600" kern="1200" dirty="0">
              <a:solidFill>
                <a:schemeClr val="bg1"/>
              </a:solidFill>
            </a:rPr>
            <a:t>. </a:t>
          </a:r>
          <a:r>
            <a:rPr lang="fi-FI" sz="1600" kern="1200" dirty="0" err="1">
              <a:solidFill>
                <a:schemeClr val="bg1"/>
              </a:solidFill>
            </a:rPr>
            <a:t>higher</a:t>
          </a:r>
          <a:r>
            <a:rPr lang="fi-FI" sz="1600" kern="1200" dirty="0">
              <a:solidFill>
                <a:schemeClr val="bg1"/>
              </a:solidFill>
            </a:rPr>
            <a:t> </a:t>
          </a:r>
          <a:r>
            <a:rPr lang="fi-FI" sz="1600" kern="1200" dirty="0" err="1">
              <a:solidFill>
                <a:schemeClr val="bg1"/>
              </a:solidFill>
            </a:rPr>
            <a:t>education</a:t>
          </a:r>
          <a:r>
            <a:rPr lang="fi-FI" sz="1600" kern="1200" dirty="0">
              <a:solidFill>
                <a:schemeClr val="bg1"/>
              </a:solidFill>
            </a:rPr>
            <a:t>)</a:t>
          </a:r>
        </a:p>
      </dsp:txBody>
      <dsp:txXfrm>
        <a:off x="6149481" y="26811"/>
        <a:ext cx="3469764" cy="656191"/>
      </dsp:txXfrm>
    </dsp:sp>
    <dsp:sp modelId="{9E6A4E17-3949-4E00-92E9-61B1DF88F4B3}">
      <dsp:nvSpPr>
        <dsp:cNvPr id="0" name=""/>
        <dsp:cNvSpPr/>
      </dsp:nvSpPr>
      <dsp:spPr>
        <a:xfrm rot="1274864">
          <a:off x="4963389" y="5024601"/>
          <a:ext cx="781539" cy="24892"/>
        </a:xfrm>
        <a:custGeom>
          <a:avLst/>
          <a:gdLst/>
          <a:ahLst/>
          <a:cxnLst/>
          <a:rect l="0" t="0" r="0" b="0"/>
          <a:pathLst>
            <a:path>
              <a:moveTo>
                <a:pt x="0" y="12446"/>
              </a:moveTo>
              <a:lnTo>
                <a:pt x="781539" y="124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500" kern="1200"/>
        </a:p>
      </dsp:txBody>
      <dsp:txXfrm>
        <a:off x="5334620" y="5017509"/>
        <a:ext cx="39076" cy="39076"/>
      </dsp:txXfrm>
    </dsp:sp>
    <dsp:sp modelId="{7CD83680-2E3C-4A1C-BF56-AEFF3922748B}">
      <dsp:nvSpPr>
        <dsp:cNvPr id="0" name=""/>
        <dsp:cNvSpPr/>
      </dsp:nvSpPr>
      <dsp:spPr>
        <a:xfrm>
          <a:off x="5718365" y="4681112"/>
          <a:ext cx="3267534" cy="995101"/>
        </a:xfrm>
        <a:prstGeom prst="roundRect">
          <a:avLst>
            <a:gd name="adj" fmla="val 10000"/>
          </a:avLst>
        </a:prstGeom>
        <a:solidFill>
          <a:srgbClr val="CCCC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>
              <a:solidFill>
                <a:schemeClr val="tx1"/>
              </a:solidFill>
            </a:rPr>
            <a:t>’</a:t>
          </a:r>
          <a:r>
            <a:rPr lang="fi-FI" sz="1600" kern="1200" dirty="0" err="1">
              <a:solidFill>
                <a:schemeClr val="tx1"/>
              </a:solidFill>
            </a:rPr>
            <a:t>Year</a:t>
          </a:r>
          <a:r>
            <a:rPr lang="fi-FI" sz="1600" kern="1200" dirty="0">
              <a:solidFill>
                <a:schemeClr val="tx1"/>
              </a:solidFill>
            </a:rPr>
            <a:t> </a:t>
          </a:r>
          <a:r>
            <a:rPr lang="fi-FI" sz="1600" kern="1200" dirty="0" err="1">
              <a:solidFill>
                <a:schemeClr val="tx1"/>
              </a:solidFill>
            </a:rPr>
            <a:t>off</a:t>
          </a:r>
          <a:r>
            <a:rPr lang="fi-FI" sz="1600" kern="1200" dirty="0">
              <a:solidFill>
                <a:schemeClr val="tx1"/>
              </a:solidFill>
            </a:rPr>
            <a:t>’ , </a:t>
          </a:r>
          <a:r>
            <a:rPr lang="fi-FI" sz="1600" kern="1200" dirty="0" err="1">
              <a:solidFill>
                <a:schemeClr val="tx1"/>
              </a:solidFill>
            </a:rPr>
            <a:t>NEETs</a:t>
          </a:r>
          <a:r>
            <a:rPr lang="fi-FI" sz="1600" kern="1200" dirty="0">
              <a:solidFill>
                <a:schemeClr val="tx1"/>
              </a:solidFill>
            </a:rPr>
            <a:t> (</a:t>
          </a:r>
          <a:r>
            <a:rPr lang="fi-FI" sz="1600" kern="1200" dirty="0" err="1">
              <a:solidFill>
                <a:schemeClr val="tx1"/>
              </a:solidFill>
            </a:rPr>
            <a:t>e.g</a:t>
          </a:r>
          <a:r>
            <a:rPr lang="fi-FI" sz="1600" kern="1200" dirty="0">
              <a:solidFill>
                <a:schemeClr val="tx1"/>
              </a:solidFill>
            </a:rPr>
            <a:t>. </a:t>
          </a:r>
          <a:r>
            <a:rPr lang="fi-FI" sz="1600" kern="1200" dirty="0" err="1">
              <a:solidFill>
                <a:schemeClr val="tx1"/>
              </a:solidFill>
            </a:rPr>
            <a:t>medical</a:t>
          </a:r>
          <a:r>
            <a:rPr lang="fi-FI" sz="1600" kern="1200" dirty="0">
              <a:solidFill>
                <a:schemeClr val="tx1"/>
              </a:solidFill>
            </a:rPr>
            <a:t> </a:t>
          </a:r>
          <a:r>
            <a:rPr lang="fi-FI" sz="1600" kern="1200" dirty="0" err="1">
              <a:solidFill>
                <a:schemeClr val="tx1"/>
              </a:solidFill>
            </a:rPr>
            <a:t>leave</a:t>
          </a:r>
          <a:r>
            <a:rPr lang="fi-FI" sz="1600" kern="1200" dirty="0">
              <a:solidFill>
                <a:schemeClr val="tx1"/>
              </a:solidFill>
            </a:rPr>
            <a:t>, </a:t>
          </a:r>
          <a:r>
            <a:rPr lang="fi-FI" sz="1600" kern="1200" dirty="0" err="1">
              <a:solidFill>
                <a:schemeClr val="tx1"/>
              </a:solidFill>
            </a:rPr>
            <a:t>unemployment</a:t>
          </a:r>
          <a:r>
            <a:rPr lang="fi-FI" sz="1600" kern="1200" dirty="0">
              <a:solidFill>
                <a:schemeClr val="tx1"/>
              </a:solidFill>
            </a:rPr>
            <a:t>)</a:t>
          </a:r>
        </a:p>
      </dsp:txBody>
      <dsp:txXfrm>
        <a:off x="5747511" y="4710258"/>
        <a:ext cx="3209242" cy="936809"/>
      </dsp:txXfrm>
    </dsp:sp>
    <dsp:sp modelId="{933D64A4-9E27-4152-853D-0CF8682FBA5A}">
      <dsp:nvSpPr>
        <dsp:cNvPr id="0" name=""/>
        <dsp:cNvSpPr/>
      </dsp:nvSpPr>
      <dsp:spPr>
        <a:xfrm rot="21017911">
          <a:off x="1944046" y="3734079"/>
          <a:ext cx="1563145" cy="24892"/>
        </a:xfrm>
        <a:custGeom>
          <a:avLst/>
          <a:gdLst/>
          <a:ahLst/>
          <a:cxnLst/>
          <a:rect l="0" t="0" r="0" b="0"/>
          <a:pathLst>
            <a:path>
              <a:moveTo>
                <a:pt x="0" y="12446"/>
              </a:moveTo>
              <a:lnTo>
                <a:pt x="1563145" y="1244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500" kern="1200"/>
        </a:p>
      </dsp:txBody>
      <dsp:txXfrm>
        <a:off x="2686540" y="3707447"/>
        <a:ext cx="78157" cy="78157"/>
      </dsp:txXfrm>
    </dsp:sp>
    <dsp:sp modelId="{7092BEFA-C6C1-41AB-A9CB-ED0EA46B18FC}">
      <dsp:nvSpPr>
        <dsp:cNvPr id="0" name=""/>
        <dsp:cNvSpPr/>
      </dsp:nvSpPr>
      <dsp:spPr>
        <a:xfrm>
          <a:off x="3496014" y="3222330"/>
          <a:ext cx="1526311" cy="784978"/>
        </a:xfrm>
        <a:prstGeom prst="roundRect">
          <a:avLst>
            <a:gd name="adj" fmla="val 10000"/>
          </a:avLst>
        </a:prstGeom>
        <a:solidFill>
          <a:srgbClr val="FF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>
              <a:solidFill>
                <a:schemeClr val="tx1"/>
              </a:solidFill>
            </a:rPr>
            <a:t>Summer </a:t>
          </a:r>
          <a:r>
            <a:rPr lang="fi-FI" sz="1600" kern="1200" dirty="0" err="1">
              <a:solidFill>
                <a:schemeClr val="tx1"/>
              </a:solidFill>
            </a:rPr>
            <a:t>jobs</a:t>
          </a:r>
          <a:endParaRPr lang="fi-FI" sz="1600" kern="1200" dirty="0">
            <a:solidFill>
              <a:schemeClr val="tx1"/>
            </a:solidFill>
          </a:endParaRPr>
        </a:p>
      </dsp:txBody>
      <dsp:txXfrm>
        <a:off x="3519005" y="3245321"/>
        <a:ext cx="1480329" cy="738996"/>
      </dsp:txXfrm>
    </dsp:sp>
    <dsp:sp modelId="{828D23B7-18FA-4F34-8EE3-660703347B0D}">
      <dsp:nvSpPr>
        <dsp:cNvPr id="0" name=""/>
        <dsp:cNvSpPr/>
      </dsp:nvSpPr>
      <dsp:spPr>
        <a:xfrm rot="16834020">
          <a:off x="1493596" y="3310079"/>
          <a:ext cx="1130586" cy="24892"/>
        </a:xfrm>
        <a:custGeom>
          <a:avLst/>
          <a:gdLst/>
          <a:ahLst/>
          <a:cxnLst/>
          <a:rect l="0" t="0" r="0" b="0"/>
          <a:pathLst>
            <a:path>
              <a:moveTo>
                <a:pt x="0" y="12446"/>
              </a:moveTo>
              <a:lnTo>
                <a:pt x="1130586" y="1244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500" kern="1200"/>
        </a:p>
      </dsp:txBody>
      <dsp:txXfrm>
        <a:off x="2030625" y="3294261"/>
        <a:ext cx="56529" cy="56529"/>
      </dsp:txXfrm>
    </dsp:sp>
    <dsp:sp modelId="{54D32856-8370-4D47-B393-BA9F84C6D73B}">
      <dsp:nvSpPr>
        <dsp:cNvPr id="0" name=""/>
        <dsp:cNvSpPr/>
      </dsp:nvSpPr>
      <dsp:spPr>
        <a:xfrm>
          <a:off x="2162556" y="2037284"/>
          <a:ext cx="2302748" cy="145907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 err="1">
              <a:solidFill>
                <a:schemeClr val="tx1"/>
              </a:solidFill>
            </a:rPr>
            <a:t>Secondary</a:t>
          </a:r>
          <a:r>
            <a:rPr lang="fi-FI" sz="1600" kern="1200" dirty="0">
              <a:solidFill>
                <a:schemeClr val="tx1"/>
              </a:solidFill>
            </a:rPr>
            <a:t> </a:t>
          </a:r>
          <a:r>
            <a:rPr lang="fi-FI" sz="1600" kern="1200" dirty="0" err="1">
              <a:solidFill>
                <a:schemeClr val="tx1"/>
              </a:solidFill>
            </a:rPr>
            <a:t>studies</a:t>
          </a:r>
          <a:r>
            <a:rPr lang="fi-FI" sz="1600" kern="1200" dirty="0">
              <a:solidFill>
                <a:schemeClr val="tx1"/>
              </a:solidFill>
            </a:rPr>
            <a:t> (</a:t>
          </a:r>
          <a:r>
            <a:rPr lang="fi-FI" sz="1600" kern="1200" dirty="0" err="1">
              <a:solidFill>
                <a:schemeClr val="tx1"/>
              </a:solidFill>
            </a:rPr>
            <a:t>vocational</a:t>
          </a:r>
          <a:r>
            <a:rPr lang="fi-FI" sz="1600" kern="1200" dirty="0">
              <a:solidFill>
                <a:schemeClr val="tx1"/>
              </a:solidFill>
            </a:rPr>
            <a:t> </a:t>
          </a:r>
          <a:r>
            <a:rPr lang="fi-FI" sz="1600" kern="1200" dirty="0" err="1">
              <a:solidFill>
                <a:schemeClr val="tx1"/>
              </a:solidFill>
            </a:rPr>
            <a:t>schools</a:t>
          </a:r>
          <a:r>
            <a:rPr lang="fi-FI" sz="1600" kern="1200" dirty="0">
              <a:solidFill>
                <a:schemeClr val="tx1"/>
              </a:solidFill>
            </a:rPr>
            <a:t>) in </a:t>
          </a:r>
          <a:r>
            <a:rPr lang="fi-FI" sz="1600" kern="1200" dirty="0" err="1">
              <a:solidFill>
                <a:schemeClr val="tx1"/>
              </a:solidFill>
            </a:rPr>
            <a:t>regional</a:t>
          </a:r>
          <a:r>
            <a:rPr lang="fi-FI" sz="1600" kern="1200" dirty="0">
              <a:solidFill>
                <a:schemeClr val="tx1"/>
              </a:solidFill>
            </a:rPr>
            <a:t> </a:t>
          </a:r>
          <a:r>
            <a:rPr lang="fi-FI" sz="1600" kern="1200" dirty="0" err="1">
              <a:solidFill>
                <a:schemeClr val="tx1"/>
              </a:solidFill>
            </a:rPr>
            <a:t>centers</a:t>
          </a:r>
          <a:r>
            <a:rPr lang="fi-FI" sz="1600" kern="1200" dirty="0">
              <a:solidFill>
                <a:schemeClr val="tx1"/>
              </a:solidFill>
            </a:rPr>
            <a:t> / </a:t>
          </a:r>
          <a:r>
            <a:rPr lang="fi-FI" sz="1600" kern="1200" dirty="0" err="1">
              <a:solidFill>
                <a:schemeClr val="tx1"/>
              </a:solidFill>
            </a:rPr>
            <a:t>other</a:t>
          </a:r>
          <a:r>
            <a:rPr lang="fi-FI" sz="1600" kern="1200" dirty="0">
              <a:solidFill>
                <a:schemeClr val="tx1"/>
              </a:solidFill>
            </a:rPr>
            <a:t> </a:t>
          </a:r>
          <a:r>
            <a:rPr lang="fi-FI" sz="1600" kern="1200" dirty="0" err="1">
              <a:solidFill>
                <a:schemeClr val="tx1"/>
              </a:solidFill>
            </a:rPr>
            <a:t>rural</a:t>
          </a:r>
          <a:r>
            <a:rPr lang="fi-FI" sz="1600" kern="1200" dirty="0">
              <a:solidFill>
                <a:schemeClr val="tx1"/>
              </a:solidFill>
            </a:rPr>
            <a:t> </a:t>
          </a:r>
          <a:r>
            <a:rPr lang="fi-FI" sz="1600" kern="1200" dirty="0" err="1">
              <a:solidFill>
                <a:schemeClr val="tx1"/>
              </a:solidFill>
            </a:rPr>
            <a:t>towns</a:t>
          </a:r>
          <a:endParaRPr lang="fi-FI" sz="1600" kern="1200" dirty="0">
            <a:solidFill>
              <a:schemeClr val="tx1"/>
            </a:solidFill>
          </a:endParaRPr>
        </a:p>
      </dsp:txBody>
      <dsp:txXfrm>
        <a:off x="2205291" y="2080019"/>
        <a:ext cx="2217278" cy="1373600"/>
      </dsp:txXfrm>
    </dsp:sp>
    <dsp:sp modelId="{1ABEB921-2933-4EAE-9CF4-42E092799DB8}">
      <dsp:nvSpPr>
        <dsp:cNvPr id="0" name=""/>
        <dsp:cNvSpPr/>
      </dsp:nvSpPr>
      <dsp:spPr>
        <a:xfrm rot="19180749">
          <a:off x="4207608" y="2052476"/>
          <a:ext cx="2169468" cy="24892"/>
        </a:xfrm>
        <a:custGeom>
          <a:avLst/>
          <a:gdLst/>
          <a:ahLst/>
          <a:cxnLst/>
          <a:rect l="0" t="0" r="0" b="0"/>
          <a:pathLst>
            <a:path>
              <a:moveTo>
                <a:pt x="0" y="12446"/>
              </a:moveTo>
              <a:lnTo>
                <a:pt x="2169468" y="124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700" kern="1200"/>
        </a:p>
      </dsp:txBody>
      <dsp:txXfrm>
        <a:off x="5238105" y="2010686"/>
        <a:ext cx="108473" cy="108473"/>
      </dsp:txXfrm>
    </dsp:sp>
    <dsp:sp modelId="{735C38E7-22AB-42DE-A2BA-F28F40FE855A}">
      <dsp:nvSpPr>
        <dsp:cNvPr id="0" name=""/>
        <dsp:cNvSpPr/>
      </dsp:nvSpPr>
      <dsp:spPr>
        <a:xfrm>
          <a:off x="6119379" y="827475"/>
          <a:ext cx="3570975" cy="107110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/>
            <a:t>Post </a:t>
          </a:r>
          <a:r>
            <a:rPr lang="fi-FI" sz="1600" kern="1200" dirty="0" err="1"/>
            <a:t>secondary</a:t>
          </a:r>
          <a:r>
            <a:rPr lang="fi-FI" sz="1600" kern="1200" dirty="0"/>
            <a:t> </a:t>
          </a:r>
          <a:r>
            <a:rPr lang="fi-FI" sz="1600" kern="1200" dirty="0" err="1"/>
            <a:t>studies</a:t>
          </a:r>
          <a:r>
            <a:rPr lang="fi-FI" sz="1600" kern="1200" dirty="0"/>
            <a:t> (</a:t>
          </a:r>
          <a:r>
            <a:rPr lang="fi-FI" sz="1600" kern="1200" dirty="0" err="1"/>
            <a:t>e.g</a:t>
          </a:r>
          <a:r>
            <a:rPr lang="fi-FI" sz="1600" kern="1200" dirty="0"/>
            <a:t>. </a:t>
          </a:r>
          <a:r>
            <a:rPr lang="fi-FI" sz="1600" kern="1200" dirty="0" err="1"/>
            <a:t>universities</a:t>
          </a:r>
          <a:r>
            <a:rPr lang="fi-FI" sz="1600" kern="1200" dirty="0"/>
            <a:t> of </a:t>
          </a:r>
          <a:r>
            <a:rPr lang="fi-FI" sz="1600" kern="1200" dirty="0" err="1"/>
            <a:t>applied</a:t>
          </a:r>
          <a:r>
            <a:rPr lang="fi-FI" sz="1600" kern="1200" dirty="0"/>
            <a:t> </a:t>
          </a:r>
          <a:r>
            <a:rPr lang="fi-FI" sz="1600" kern="1200" dirty="0" err="1"/>
            <a:t>sciences</a:t>
          </a:r>
          <a:r>
            <a:rPr lang="fi-FI" sz="1600" kern="1200" dirty="0"/>
            <a:t>, </a:t>
          </a:r>
          <a:r>
            <a:rPr lang="fi-FI" sz="1600" kern="1200" dirty="0" err="1"/>
            <a:t>new</a:t>
          </a:r>
          <a:r>
            <a:rPr lang="fi-FI" sz="1600" kern="1200" dirty="0"/>
            <a:t> </a:t>
          </a:r>
          <a:r>
            <a:rPr lang="fi-FI" sz="1600" kern="1200" dirty="0" err="1"/>
            <a:t>vocational</a:t>
          </a:r>
          <a:r>
            <a:rPr lang="fi-FI" sz="1600" kern="1200" dirty="0"/>
            <a:t> </a:t>
          </a:r>
          <a:r>
            <a:rPr lang="fi-FI" sz="1600" kern="1200" dirty="0" err="1"/>
            <a:t>schools</a:t>
          </a:r>
          <a:r>
            <a:rPr lang="fi-FI" sz="1600" kern="1200" dirty="0"/>
            <a:t>)</a:t>
          </a:r>
        </a:p>
      </dsp:txBody>
      <dsp:txXfrm>
        <a:off x="6150751" y="858847"/>
        <a:ext cx="3508231" cy="1008358"/>
      </dsp:txXfrm>
    </dsp:sp>
    <dsp:sp modelId="{EEB7805E-24D6-466A-8D70-C130167AFAE7}">
      <dsp:nvSpPr>
        <dsp:cNvPr id="0" name=""/>
        <dsp:cNvSpPr/>
      </dsp:nvSpPr>
      <dsp:spPr>
        <a:xfrm rot="1108298">
          <a:off x="4406083" y="3118575"/>
          <a:ext cx="2299002" cy="24892"/>
        </a:xfrm>
        <a:custGeom>
          <a:avLst/>
          <a:gdLst/>
          <a:ahLst/>
          <a:cxnLst/>
          <a:rect l="0" t="0" r="0" b="0"/>
          <a:pathLst>
            <a:path>
              <a:moveTo>
                <a:pt x="0" y="12446"/>
              </a:moveTo>
              <a:lnTo>
                <a:pt x="2299002" y="124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800" kern="1200"/>
        </a:p>
      </dsp:txBody>
      <dsp:txXfrm>
        <a:off x="5498109" y="3073546"/>
        <a:ext cx="114950" cy="114950"/>
      </dsp:txXfrm>
    </dsp:sp>
    <dsp:sp modelId="{6B775DF9-5DCD-43FA-9B62-853CC1A864D5}">
      <dsp:nvSpPr>
        <dsp:cNvPr id="0" name=""/>
        <dsp:cNvSpPr/>
      </dsp:nvSpPr>
      <dsp:spPr>
        <a:xfrm>
          <a:off x="6645864" y="3102734"/>
          <a:ext cx="2852830" cy="784978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 err="1"/>
            <a:t>Employment</a:t>
          </a:r>
          <a:r>
            <a:rPr lang="fi-FI" sz="1600" kern="1200" dirty="0"/>
            <a:t> in home </a:t>
          </a:r>
          <a:r>
            <a:rPr lang="fi-FI" sz="1600" kern="1200" dirty="0" err="1"/>
            <a:t>region</a:t>
          </a:r>
          <a:endParaRPr lang="fi-FI" sz="1600" kern="1200" dirty="0"/>
        </a:p>
      </dsp:txBody>
      <dsp:txXfrm>
        <a:off x="6668855" y="3125725"/>
        <a:ext cx="2806848" cy="738996"/>
      </dsp:txXfrm>
    </dsp:sp>
    <dsp:sp modelId="{2D02305E-7772-4F06-9955-DFF1CDAB4C60}">
      <dsp:nvSpPr>
        <dsp:cNvPr id="0" name=""/>
        <dsp:cNvSpPr/>
      </dsp:nvSpPr>
      <dsp:spPr>
        <a:xfrm rot="21043769">
          <a:off x="4450798" y="2575452"/>
          <a:ext cx="2221283" cy="24892"/>
        </a:xfrm>
        <a:custGeom>
          <a:avLst/>
          <a:gdLst/>
          <a:ahLst/>
          <a:cxnLst/>
          <a:rect l="0" t="0" r="0" b="0"/>
          <a:pathLst>
            <a:path>
              <a:moveTo>
                <a:pt x="0" y="12446"/>
              </a:moveTo>
              <a:lnTo>
                <a:pt x="2221283" y="124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700" kern="1200"/>
        </a:p>
      </dsp:txBody>
      <dsp:txXfrm>
        <a:off x="5505908" y="2532367"/>
        <a:ext cx="111064" cy="111064"/>
      </dsp:txXfrm>
    </dsp:sp>
    <dsp:sp modelId="{3DDBD38B-9775-47BF-89C8-1EDED7F3D327}">
      <dsp:nvSpPr>
        <dsp:cNvPr id="0" name=""/>
        <dsp:cNvSpPr/>
      </dsp:nvSpPr>
      <dsp:spPr>
        <a:xfrm>
          <a:off x="6657576" y="2016490"/>
          <a:ext cx="2384606" cy="784978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 err="1"/>
            <a:t>Employment</a:t>
          </a:r>
          <a:r>
            <a:rPr lang="fi-FI" sz="1600" kern="1200" dirty="0"/>
            <a:t> in </a:t>
          </a:r>
          <a:r>
            <a:rPr lang="fi-FI" sz="1600" kern="1200" dirty="0" err="1"/>
            <a:t>cities</a:t>
          </a:r>
          <a:endParaRPr lang="fi-FI" sz="1600" kern="1200" dirty="0"/>
        </a:p>
      </dsp:txBody>
      <dsp:txXfrm>
        <a:off x="6680567" y="2039481"/>
        <a:ext cx="2338624" cy="738996"/>
      </dsp:txXfrm>
    </dsp:sp>
    <dsp:sp modelId="{AF926849-6CC9-41EF-906D-E7D08B478C80}">
      <dsp:nvSpPr>
        <dsp:cNvPr id="0" name=""/>
        <dsp:cNvSpPr/>
      </dsp:nvSpPr>
      <dsp:spPr>
        <a:xfrm rot="2259494">
          <a:off x="4205739" y="3515574"/>
          <a:ext cx="2491860" cy="24892"/>
        </a:xfrm>
        <a:custGeom>
          <a:avLst/>
          <a:gdLst/>
          <a:ahLst/>
          <a:cxnLst/>
          <a:rect l="0" t="0" r="0" b="0"/>
          <a:pathLst>
            <a:path>
              <a:moveTo>
                <a:pt x="0" y="12446"/>
              </a:moveTo>
              <a:lnTo>
                <a:pt x="2491860" y="124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800" kern="1200"/>
        </a:p>
      </dsp:txBody>
      <dsp:txXfrm>
        <a:off x="5389372" y="3465723"/>
        <a:ext cx="124593" cy="124593"/>
      </dsp:txXfrm>
    </dsp:sp>
    <dsp:sp modelId="{F4CBCE6B-A8C1-4A29-B808-0F2D4A5D9D29}">
      <dsp:nvSpPr>
        <dsp:cNvPr id="0" name=""/>
        <dsp:cNvSpPr/>
      </dsp:nvSpPr>
      <dsp:spPr>
        <a:xfrm>
          <a:off x="6438033" y="3918468"/>
          <a:ext cx="3203103" cy="741506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 err="1">
              <a:solidFill>
                <a:schemeClr val="tx1"/>
              </a:solidFill>
            </a:rPr>
            <a:t>Military</a:t>
          </a:r>
          <a:r>
            <a:rPr lang="fi-FI" sz="1600" kern="1200" dirty="0">
              <a:solidFill>
                <a:schemeClr val="tx1"/>
              </a:solidFill>
            </a:rPr>
            <a:t> </a:t>
          </a:r>
          <a:r>
            <a:rPr lang="fi-FI" sz="1600" kern="1200" dirty="0" err="1">
              <a:solidFill>
                <a:schemeClr val="tx1"/>
              </a:solidFill>
            </a:rPr>
            <a:t>service</a:t>
          </a:r>
          <a:endParaRPr lang="fi-FI" sz="1600" kern="1200" dirty="0"/>
        </a:p>
      </dsp:txBody>
      <dsp:txXfrm>
        <a:off x="6459751" y="3940186"/>
        <a:ext cx="3159667" cy="6980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D391A6-E824-4621-B87C-962DA68B17D4}">
      <dsp:nvSpPr>
        <dsp:cNvPr id="0" name=""/>
        <dsp:cNvSpPr/>
      </dsp:nvSpPr>
      <dsp:spPr>
        <a:xfrm>
          <a:off x="0" y="3361752"/>
          <a:ext cx="1955223" cy="103296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 err="1"/>
            <a:t>End</a:t>
          </a:r>
          <a:r>
            <a:rPr lang="fi-FI" sz="1600" kern="1200" dirty="0"/>
            <a:t> of </a:t>
          </a:r>
          <a:r>
            <a:rPr lang="fi-FI" sz="1600" kern="1200" dirty="0" err="1"/>
            <a:t>the</a:t>
          </a:r>
          <a:r>
            <a:rPr lang="fi-FI" sz="1600" kern="1200" dirty="0"/>
            <a:t> 9th </a:t>
          </a:r>
          <a:r>
            <a:rPr lang="fi-FI" sz="1600" kern="1200" dirty="0" err="1"/>
            <a:t>grade</a:t>
          </a:r>
          <a:endParaRPr lang="fi-FI" sz="1600" kern="1200" dirty="0"/>
        </a:p>
      </dsp:txBody>
      <dsp:txXfrm>
        <a:off x="30254" y="3392006"/>
        <a:ext cx="1894715" cy="972452"/>
      </dsp:txXfrm>
    </dsp:sp>
    <dsp:sp modelId="{E1BEC882-7E59-4A2F-8122-DF7A58E8FF22}">
      <dsp:nvSpPr>
        <dsp:cNvPr id="0" name=""/>
        <dsp:cNvSpPr/>
      </dsp:nvSpPr>
      <dsp:spPr>
        <a:xfrm rot="4584675">
          <a:off x="1554913" y="4374386"/>
          <a:ext cx="1046494" cy="24892"/>
        </a:xfrm>
        <a:custGeom>
          <a:avLst/>
          <a:gdLst/>
          <a:ahLst/>
          <a:cxnLst/>
          <a:rect l="0" t="0" r="0" b="0"/>
          <a:pathLst>
            <a:path>
              <a:moveTo>
                <a:pt x="0" y="12446"/>
              </a:moveTo>
              <a:lnTo>
                <a:pt x="1046494" y="1244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500" kern="1200"/>
        </a:p>
      </dsp:txBody>
      <dsp:txXfrm>
        <a:off x="2051998" y="4360670"/>
        <a:ext cx="52324" cy="52324"/>
      </dsp:txXfrm>
    </dsp:sp>
    <dsp:sp modelId="{F93BFB8A-23A4-4F80-A045-F512C5C4AAA8}">
      <dsp:nvSpPr>
        <dsp:cNvPr id="0" name=""/>
        <dsp:cNvSpPr/>
      </dsp:nvSpPr>
      <dsp:spPr>
        <a:xfrm>
          <a:off x="2201098" y="4279703"/>
          <a:ext cx="2682019" cy="123145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 err="1">
              <a:solidFill>
                <a:schemeClr val="tx1"/>
              </a:solidFill>
            </a:rPr>
            <a:t>Secondary</a:t>
          </a:r>
          <a:r>
            <a:rPr lang="fi-FI" sz="1600" kern="1200" dirty="0">
              <a:solidFill>
                <a:schemeClr val="tx1"/>
              </a:solidFill>
            </a:rPr>
            <a:t> </a:t>
          </a:r>
          <a:r>
            <a:rPr lang="fi-FI" sz="1600" kern="1200" dirty="0" err="1">
              <a:solidFill>
                <a:schemeClr val="tx1"/>
              </a:solidFill>
            </a:rPr>
            <a:t>studies</a:t>
          </a:r>
          <a:r>
            <a:rPr lang="fi-FI" sz="1600" kern="1200" dirty="0">
              <a:solidFill>
                <a:schemeClr val="tx1"/>
              </a:solidFill>
            </a:rPr>
            <a:t> (gymnasium) in </a:t>
          </a:r>
          <a:r>
            <a:rPr lang="fi-FI" sz="1600" kern="1200" dirty="0" err="1">
              <a:solidFill>
                <a:schemeClr val="tx1"/>
              </a:solidFill>
            </a:rPr>
            <a:t>the</a:t>
          </a:r>
          <a:r>
            <a:rPr lang="fi-FI" sz="1600" kern="1200" dirty="0">
              <a:solidFill>
                <a:schemeClr val="tx1"/>
              </a:solidFill>
            </a:rPr>
            <a:t> </a:t>
          </a:r>
          <a:r>
            <a:rPr lang="fi-FI" sz="1600" kern="1200" dirty="0" err="1">
              <a:solidFill>
                <a:schemeClr val="tx1"/>
              </a:solidFill>
            </a:rPr>
            <a:t>rural</a:t>
          </a:r>
          <a:r>
            <a:rPr lang="fi-FI" sz="1600" kern="1200" dirty="0">
              <a:solidFill>
                <a:schemeClr val="tx1"/>
              </a:solidFill>
            </a:rPr>
            <a:t> home </a:t>
          </a:r>
          <a:r>
            <a:rPr lang="fi-FI" sz="1600" kern="1200" dirty="0" err="1">
              <a:solidFill>
                <a:schemeClr val="tx1"/>
              </a:solidFill>
            </a:rPr>
            <a:t>town</a:t>
          </a:r>
          <a:r>
            <a:rPr lang="fi-FI" sz="1600" kern="1200" dirty="0">
              <a:solidFill>
                <a:schemeClr val="tx1"/>
              </a:solidFill>
            </a:rPr>
            <a:t> </a:t>
          </a:r>
        </a:p>
      </dsp:txBody>
      <dsp:txXfrm>
        <a:off x="2237166" y="4315771"/>
        <a:ext cx="2609883" cy="1159321"/>
      </dsp:txXfrm>
    </dsp:sp>
    <dsp:sp modelId="{5D9013C7-F8A3-4BBF-A7D4-9B7AE6549D64}">
      <dsp:nvSpPr>
        <dsp:cNvPr id="0" name=""/>
        <dsp:cNvSpPr/>
      </dsp:nvSpPr>
      <dsp:spPr>
        <a:xfrm rot="17045011">
          <a:off x="3112057" y="2612723"/>
          <a:ext cx="4681233" cy="24892"/>
        </a:xfrm>
        <a:custGeom>
          <a:avLst/>
          <a:gdLst/>
          <a:ahLst/>
          <a:cxnLst/>
          <a:rect l="0" t="0" r="0" b="0"/>
          <a:pathLst>
            <a:path>
              <a:moveTo>
                <a:pt x="0" y="12446"/>
              </a:moveTo>
              <a:lnTo>
                <a:pt x="4681233" y="124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1600" kern="1200"/>
        </a:p>
      </dsp:txBody>
      <dsp:txXfrm>
        <a:off x="5335643" y="2508139"/>
        <a:ext cx="234061" cy="234061"/>
      </dsp:txXfrm>
    </dsp:sp>
    <dsp:sp modelId="{9E6DAB9F-0123-4DD0-AB6B-F4132A998EAB}">
      <dsp:nvSpPr>
        <dsp:cNvPr id="0" name=""/>
        <dsp:cNvSpPr/>
      </dsp:nvSpPr>
      <dsp:spPr>
        <a:xfrm>
          <a:off x="6022230" y="6396"/>
          <a:ext cx="3510594" cy="697021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 err="1">
              <a:solidFill>
                <a:schemeClr val="bg1"/>
              </a:solidFill>
            </a:rPr>
            <a:t>Higher</a:t>
          </a:r>
          <a:r>
            <a:rPr lang="fi-FI" sz="1600" kern="1200" dirty="0">
              <a:solidFill>
                <a:schemeClr val="bg1"/>
              </a:solidFill>
            </a:rPr>
            <a:t> </a:t>
          </a:r>
          <a:r>
            <a:rPr lang="fi-FI" sz="1600" kern="1200" dirty="0" err="1">
              <a:solidFill>
                <a:schemeClr val="bg1"/>
              </a:solidFill>
            </a:rPr>
            <a:t>education</a:t>
          </a:r>
          <a:r>
            <a:rPr lang="fi-FI" sz="1600" kern="1200" dirty="0">
              <a:solidFill>
                <a:schemeClr val="bg1"/>
              </a:solidFill>
            </a:rPr>
            <a:t/>
          </a:r>
          <a:br>
            <a:rPr lang="fi-FI" sz="1600" kern="1200" dirty="0">
              <a:solidFill>
                <a:schemeClr val="bg1"/>
              </a:solidFill>
            </a:rPr>
          </a:br>
          <a:r>
            <a:rPr lang="fi-FI" sz="1600" kern="1200" dirty="0">
              <a:solidFill>
                <a:schemeClr val="bg1"/>
              </a:solidFill>
            </a:rPr>
            <a:t>(</a:t>
          </a:r>
          <a:r>
            <a:rPr lang="fi-FI" sz="1600" kern="1200" dirty="0" err="1">
              <a:solidFill>
                <a:schemeClr val="bg1"/>
              </a:solidFill>
            </a:rPr>
            <a:t>university</a:t>
          </a:r>
          <a:r>
            <a:rPr lang="fi-FI" sz="1600" kern="1200" dirty="0">
              <a:solidFill>
                <a:schemeClr val="bg1"/>
              </a:solidFill>
            </a:rPr>
            <a:t>)</a:t>
          </a:r>
        </a:p>
      </dsp:txBody>
      <dsp:txXfrm>
        <a:off x="6042645" y="26811"/>
        <a:ext cx="3469764" cy="656191"/>
      </dsp:txXfrm>
    </dsp:sp>
    <dsp:sp modelId="{9E6A4E17-3949-4E00-92E9-61B1DF88F4B3}">
      <dsp:nvSpPr>
        <dsp:cNvPr id="0" name=""/>
        <dsp:cNvSpPr/>
      </dsp:nvSpPr>
      <dsp:spPr>
        <a:xfrm rot="1274864">
          <a:off x="4856554" y="5024601"/>
          <a:ext cx="781539" cy="24892"/>
        </a:xfrm>
        <a:custGeom>
          <a:avLst/>
          <a:gdLst/>
          <a:ahLst/>
          <a:cxnLst/>
          <a:rect l="0" t="0" r="0" b="0"/>
          <a:pathLst>
            <a:path>
              <a:moveTo>
                <a:pt x="0" y="12446"/>
              </a:moveTo>
              <a:lnTo>
                <a:pt x="781539" y="124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500" kern="1200"/>
        </a:p>
      </dsp:txBody>
      <dsp:txXfrm>
        <a:off x="5227785" y="5017509"/>
        <a:ext cx="39076" cy="39076"/>
      </dsp:txXfrm>
    </dsp:sp>
    <dsp:sp modelId="{7CD83680-2E3C-4A1C-BF56-AEFF3922748B}">
      <dsp:nvSpPr>
        <dsp:cNvPr id="0" name=""/>
        <dsp:cNvSpPr/>
      </dsp:nvSpPr>
      <dsp:spPr>
        <a:xfrm>
          <a:off x="5611530" y="4681112"/>
          <a:ext cx="3724265" cy="995101"/>
        </a:xfrm>
        <a:prstGeom prst="roundRect">
          <a:avLst>
            <a:gd name="adj" fmla="val 10000"/>
          </a:avLst>
        </a:prstGeom>
        <a:solidFill>
          <a:srgbClr val="CCCC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>
              <a:solidFill>
                <a:schemeClr val="tx1"/>
              </a:solidFill>
            </a:rPr>
            <a:t>’</a:t>
          </a:r>
          <a:r>
            <a:rPr lang="fi-FI" sz="1600" kern="1200" dirty="0" err="1">
              <a:solidFill>
                <a:schemeClr val="tx1"/>
              </a:solidFill>
            </a:rPr>
            <a:t>Year</a:t>
          </a:r>
          <a:r>
            <a:rPr lang="fi-FI" sz="1600" kern="1200" dirty="0">
              <a:solidFill>
                <a:schemeClr val="tx1"/>
              </a:solidFill>
            </a:rPr>
            <a:t> </a:t>
          </a:r>
          <a:r>
            <a:rPr lang="fi-FI" sz="1600" kern="1200" dirty="0" err="1">
              <a:solidFill>
                <a:schemeClr val="tx1"/>
              </a:solidFill>
            </a:rPr>
            <a:t>off</a:t>
          </a:r>
          <a:r>
            <a:rPr lang="fi-FI" sz="1600" kern="1200" dirty="0">
              <a:solidFill>
                <a:schemeClr val="tx1"/>
              </a:solidFill>
            </a:rPr>
            <a:t>’ , </a:t>
          </a:r>
          <a:r>
            <a:rPr lang="fi-FI" sz="1600" kern="1200" dirty="0" err="1">
              <a:solidFill>
                <a:schemeClr val="tx1"/>
              </a:solidFill>
            </a:rPr>
            <a:t>NEETs</a:t>
          </a:r>
          <a:r>
            <a:rPr lang="fi-FI" sz="1600" kern="1200" dirty="0">
              <a:solidFill>
                <a:schemeClr val="tx1"/>
              </a:solidFill>
            </a:rPr>
            <a:t> (</a:t>
          </a:r>
          <a:r>
            <a:rPr lang="fi-FI" sz="1600" kern="1200" dirty="0" err="1">
              <a:solidFill>
                <a:schemeClr val="tx1"/>
              </a:solidFill>
            </a:rPr>
            <a:t>e.g</a:t>
          </a:r>
          <a:r>
            <a:rPr lang="fi-FI" sz="1600" kern="1200" dirty="0">
              <a:solidFill>
                <a:schemeClr val="tx1"/>
              </a:solidFill>
            </a:rPr>
            <a:t>. </a:t>
          </a:r>
          <a:r>
            <a:rPr lang="fi-FI" sz="1600" kern="1200" dirty="0" err="1">
              <a:solidFill>
                <a:schemeClr val="tx1"/>
              </a:solidFill>
            </a:rPr>
            <a:t>medical</a:t>
          </a:r>
          <a:r>
            <a:rPr lang="fi-FI" sz="1600" kern="1200" dirty="0">
              <a:solidFill>
                <a:schemeClr val="tx1"/>
              </a:solidFill>
            </a:rPr>
            <a:t> </a:t>
          </a:r>
          <a:r>
            <a:rPr lang="fi-FI" sz="1600" kern="1200" dirty="0" err="1">
              <a:solidFill>
                <a:schemeClr val="tx1"/>
              </a:solidFill>
            </a:rPr>
            <a:t>leave</a:t>
          </a:r>
          <a:r>
            <a:rPr lang="fi-FI" sz="1600" kern="1200" dirty="0">
              <a:solidFill>
                <a:schemeClr val="tx1"/>
              </a:solidFill>
            </a:rPr>
            <a:t>, </a:t>
          </a:r>
          <a:r>
            <a:rPr lang="fi-FI" sz="1600" kern="1200" dirty="0" err="1">
              <a:solidFill>
                <a:schemeClr val="tx1"/>
              </a:solidFill>
            </a:rPr>
            <a:t>unemployment</a:t>
          </a:r>
          <a:r>
            <a:rPr lang="fi-FI" sz="1600" kern="1200" dirty="0">
              <a:solidFill>
                <a:schemeClr val="tx1"/>
              </a:solidFill>
            </a:rPr>
            <a:t>)</a:t>
          </a:r>
        </a:p>
      </dsp:txBody>
      <dsp:txXfrm>
        <a:off x="5640676" y="4710258"/>
        <a:ext cx="3665973" cy="936809"/>
      </dsp:txXfrm>
    </dsp:sp>
    <dsp:sp modelId="{933D64A4-9E27-4152-853D-0CF8682FBA5A}">
      <dsp:nvSpPr>
        <dsp:cNvPr id="0" name=""/>
        <dsp:cNvSpPr/>
      </dsp:nvSpPr>
      <dsp:spPr>
        <a:xfrm rot="20503839">
          <a:off x="1931211" y="3716452"/>
          <a:ext cx="952731" cy="24892"/>
        </a:xfrm>
        <a:custGeom>
          <a:avLst/>
          <a:gdLst/>
          <a:ahLst/>
          <a:cxnLst/>
          <a:rect l="0" t="0" r="0" b="0"/>
          <a:pathLst>
            <a:path>
              <a:moveTo>
                <a:pt x="0" y="12446"/>
              </a:moveTo>
              <a:lnTo>
                <a:pt x="952731" y="1244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500" kern="1200"/>
        </a:p>
      </dsp:txBody>
      <dsp:txXfrm>
        <a:off x="2383758" y="3705080"/>
        <a:ext cx="47636" cy="47636"/>
      </dsp:txXfrm>
    </dsp:sp>
    <dsp:sp modelId="{7092BEFA-C6C1-41AB-A9CB-ED0EA46B18FC}">
      <dsp:nvSpPr>
        <dsp:cNvPr id="0" name=""/>
        <dsp:cNvSpPr/>
      </dsp:nvSpPr>
      <dsp:spPr>
        <a:xfrm>
          <a:off x="2859930" y="3187076"/>
          <a:ext cx="1526311" cy="784978"/>
        </a:xfrm>
        <a:prstGeom prst="roundRect">
          <a:avLst>
            <a:gd name="adj" fmla="val 10000"/>
          </a:avLst>
        </a:prstGeom>
        <a:solidFill>
          <a:srgbClr val="FF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>
              <a:solidFill>
                <a:schemeClr val="tx1"/>
              </a:solidFill>
            </a:rPr>
            <a:t>Summer </a:t>
          </a:r>
          <a:r>
            <a:rPr lang="fi-FI" sz="1600" kern="1200" dirty="0" err="1">
              <a:solidFill>
                <a:schemeClr val="tx1"/>
              </a:solidFill>
            </a:rPr>
            <a:t>jobs</a:t>
          </a:r>
          <a:endParaRPr lang="fi-FI" sz="1600" kern="1200" dirty="0">
            <a:solidFill>
              <a:schemeClr val="tx1"/>
            </a:solidFill>
          </a:endParaRPr>
        </a:p>
      </dsp:txBody>
      <dsp:txXfrm>
        <a:off x="2882921" y="3210067"/>
        <a:ext cx="1480329" cy="738996"/>
      </dsp:txXfrm>
    </dsp:sp>
    <dsp:sp modelId="{828D23B7-18FA-4F34-8EE3-660703347B0D}">
      <dsp:nvSpPr>
        <dsp:cNvPr id="0" name=""/>
        <dsp:cNvSpPr/>
      </dsp:nvSpPr>
      <dsp:spPr>
        <a:xfrm rot="16696619">
          <a:off x="1135446" y="2918124"/>
          <a:ext cx="1915273" cy="24892"/>
        </a:xfrm>
        <a:custGeom>
          <a:avLst/>
          <a:gdLst/>
          <a:ahLst/>
          <a:cxnLst/>
          <a:rect l="0" t="0" r="0" b="0"/>
          <a:pathLst>
            <a:path>
              <a:moveTo>
                <a:pt x="0" y="12446"/>
              </a:moveTo>
              <a:lnTo>
                <a:pt x="1915273" y="1244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600" kern="1200"/>
        </a:p>
      </dsp:txBody>
      <dsp:txXfrm>
        <a:off x="2045201" y="2882688"/>
        <a:ext cx="95763" cy="95763"/>
      </dsp:txXfrm>
    </dsp:sp>
    <dsp:sp modelId="{54D32856-8370-4D47-B393-BA9F84C6D73B}">
      <dsp:nvSpPr>
        <dsp:cNvPr id="0" name=""/>
        <dsp:cNvSpPr/>
      </dsp:nvSpPr>
      <dsp:spPr>
        <a:xfrm>
          <a:off x="2230943" y="1253373"/>
          <a:ext cx="2302748" cy="145907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 err="1">
              <a:solidFill>
                <a:schemeClr val="tx1"/>
              </a:solidFill>
            </a:rPr>
            <a:t>Secondary</a:t>
          </a:r>
          <a:r>
            <a:rPr lang="fi-FI" sz="1600" kern="1200" dirty="0">
              <a:solidFill>
                <a:schemeClr val="tx1"/>
              </a:solidFill>
            </a:rPr>
            <a:t> </a:t>
          </a:r>
          <a:r>
            <a:rPr lang="fi-FI" sz="1600" kern="1200" dirty="0" err="1">
              <a:solidFill>
                <a:schemeClr val="tx1"/>
              </a:solidFill>
            </a:rPr>
            <a:t>studies</a:t>
          </a:r>
          <a:r>
            <a:rPr lang="fi-FI" sz="1600" kern="1200" dirty="0">
              <a:solidFill>
                <a:schemeClr val="tx1"/>
              </a:solidFill>
            </a:rPr>
            <a:t> (</a:t>
          </a:r>
          <a:r>
            <a:rPr lang="fi-FI" sz="1600" kern="1200" dirty="0" err="1">
              <a:solidFill>
                <a:schemeClr val="tx1"/>
              </a:solidFill>
            </a:rPr>
            <a:t>vocational</a:t>
          </a:r>
          <a:r>
            <a:rPr lang="fi-FI" sz="1600" kern="1200" dirty="0">
              <a:solidFill>
                <a:schemeClr val="tx1"/>
              </a:solidFill>
            </a:rPr>
            <a:t> </a:t>
          </a:r>
          <a:r>
            <a:rPr lang="fi-FI" sz="1600" kern="1200" dirty="0" err="1">
              <a:solidFill>
                <a:schemeClr val="tx1"/>
              </a:solidFill>
            </a:rPr>
            <a:t>schools</a:t>
          </a:r>
          <a:r>
            <a:rPr lang="fi-FI" sz="1600" kern="1200" dirty="0">
              <a:solidFill>
                <a:schemeClr val="tx1"/>
              </a:solidFill>
            </a:rPr>
            <a:t>) in </a:t>
          </a:r>
          <a:r>
            <a:rPr lang="fi-FI" sz="1600" kern="1200" dirty="0" err="1">
              <a:solidFill>
                <a:schemeClr val="tx1"/>
              </a:solidFill>
            </a:rPr>
            <a:t>regional</a:t>
          </a:r>
          <a:r>
            <a:rPr lang="fi-FI" sz="1600" kern="1200" dirty="0">
              <a:solidFill>
                <a:schemeClr val="tx1"/>
              </a:solidFill>
            </a:rPr>
            <a:t> </a:t>
          </a:r>
          <a:r>
            <a:rPr lang="fi-FI" sz="1600" kern="1200" dirty="0" err="1">
              <a:solidFill>
                <a:schemeClr val="tx1"/>
              </a:solidFill>
            </a:rPr>
            <a:t>centers</a:t>
          </a:r>
          <a:r>
            <a:rPr lang="fi-FI" sz="1600" kern="1200" dirty="0">
              <a:solidFill>
                <a:schemeClr val="tx1"/>
              </a:solidFill>
            </a:rPr>
            <a:t> / </a:t>
          </a:r>
          <a:r>
            <a:rPr lang="fi-FI" sz="1600" kern="1200" dirty="0" err="1">
              <a:solidFill>
                <a:schemeClr val="tx1"/>
              </a:solidFill>
            </a:rPr>
            <a:t>other</a:t>
          </a:r>
          <a:r>
            <a:rPr lang="fi-FI" sz="1600" kern="1200" dirty="0">
              <a:solidFill>
                <a:schemeClr val="tx1"/>
              </a:solidFill>
            </a:rPr>
            <a:t> </a:t>
          </a:r>
          <a:r>
            <a:rPr lang="fi-FI" sz="1600" kern="1200" dirty="0" err="1">
              <a:solidFill>
                <a:schemeClr val="tx1"/>
              </a:solidFill>
            </a:rPr>
            <a:t>rural</a:t>
          </a:r>
          <a:r>
            <a:rPr lang="fi-FI" sz="1600" kern="1200" dirty="0">
              <a:solidFill>
                <a:schemeClr val="tx1"/>
              </a:solidFill>
            </a:rPr>
            <a:t> </a:t>
          </a:r>
          <a:r>
            <a:rPr lang="fi-FI" sz="1600" kern="1200" dirty="0" err="1">
              <a:solidFill>
                <a:schemeClr val="tx1"/>
              </a:solidFill>
            </a:rPr>
            <a:t>towns</a:t>
          </a:r>
          <a:endParaRPr lang="fi-FI" sz="1600" kern="1200" dirty="0">
            <a:solidFill>
              <a:schemeClr val="tx1"/>
            </a:solidFill>
          </a:endParaRPr>
        </a:p>
      </dsp:txBody>
      <dsp:txXfrm>
        <a:off x="2273678" y="1296108"/>
        <a:ext cx="2217278" cy="1373600"/>
      </dsp:txXfrm>
    </dsp:sp>
    <dsp:sp modelId="{1ABEB921-2933-4EAE-9CF4-42E092799DB8}">
      <dsp:nvSpPr>
        <dsp:cNvPr id="0" name=""/>
        <dsp:cNvSpPr/>
      </dsp:nvSpPr>
      <dsp:spPr>
        <a:xfrm rot="20235499">
          <a:off x="4471361" y="1660521"/>
          <a:ext cx="1603513" cy="24892"/>
        </a:xfrm>
        <a:custGeom>
          <a:avLst/>
          <a:gdLst/>
          <a:ahLst/>
          <a:cxnLst/>
          <a:rect l="0" t="0" r="0" b="0"/>
          <a:pathLst>
            <a:path>
              <a:moveTo>
                <a:pt x="0" y="12446"/>
              </a:moveTo>
              <a:lnTo>
                <a:pt x="1603513" y="124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500" kern="1200"/>
        </a:p>
      </dsp:txBody>
      <dsp:txXfrm>
        <a:off x="5233030" y="1632880"/>
        <a:ext cx="80175" cy="80175"/>
      </dsp:txXfrm>
    </dsp:sp>
    <dsp:sp modelId="{735C38E7-22AB-42DE-A2BA-F28F40FE855A}">
      <dsp:nvSpPr>
        <dsp:cNvPr id="0" name=""/>
        <dsp:cNvSpPr/>
      </dsp:nvSpPr>
      <dsp:spPr>
        <a:xfrm>
          <a:off x="6012544" y="827475"/>
          <a:ext cx="3570975" cy="107110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/>
            <a:t>Post </a:t>
          </a:r>
          <a:r>
            <a:rPr lang="fi-FI" sz="1600" kern="1200" dirty="0" err="1"/>
            <a:t>secondary</a:t>
          </a:r>
          <a:r>
            <a:rPr lang="fi-FI" sz="1600" kern="1200" dirty="0"/>
            <a:t> </a:t>
          </a:r>
          <a:r>
            <a:rPr lang="fi-FI" sz="1600" kern="1200" dirty="0" err="1"/>
            <a:t>studies</a:t>
          </a:r>
          <a:r>
            <a:rPr lang="fi-FI" sz="1600" kern="1200" dirty="0"/>
            <a:t> </a:t>
          </a:r>
          <a:br>
            <a:rPr lang="fi-FI" sz="1600" kern="1200" dirty="0"/>
          </a:br>
          <a:r>
            <a:rPr lang="fi-FI" sz="1600" kern="1200" dirty="0"/>
            <a:t>(</a:t>
          </a:r>
          <a:r>
            <a:rPr lang="fi-FI" sz="1600" kern="1200" dirty="0" err="1"/>
            <a:t>vocational</a:t>
          </a:r>
          <a:r>
            <a:rPr lang="fi-FI" sz="1600" kern="1200" dirty="0"/>
            <a:t> </a:t>
          </a:r>
          <a:r>
            <a:rPr lang="fi-FI" sz="1600" kern="1200" dirty="0" err="1"/>
            <a:t>schools</a:t>
          </a:r>
          <a:r>
            <a:rPr lang="fi-FI" sz="1600" kern="1200" dirty="0"/>
            <a:t>)</a:t>
          </a:r>
        </a:p>
      </dsp:txBody>
      <dsp:txXfrm>
        <a:off x="6043916" y="858847"/>
        <a:ext cx="3508231" cy="1008358"/>
      </dsp:txXfrm>
    </dsp:sp>
    <dsp:sp modelId="{EEB7805E-24D6-466A-8D70-C130167AFAE7}">
      <dsp:nvSpPr>
        <dsp:cNvPr id="0" name=""/>
        <dsp:cNvSpPr/>
      </dsp:nvSpPr>
      <dsp:spPr>
        <a:xfrm rot="2221296">
          <a:off x="4280527" y="2726619"/>
          <a:ext cx="2511667" cy="24892"/>
        </a:xfrm>
        <a:custGeom>
          <a:avLst/>
          <a:gdLst/>
          <a:ahLst/>
          <a:cxnLst/>
          <a:rect l="0" t="0" r="0" b="0"/>
          <a:pathLst>
            <a:path>
              <a:moveTo>
                <a:pt x="0" y="12446"/>
              </a:moveTo>
              <a:lnTo>
                <a:pt x="2511667" y="124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900" kern="1200"/>
        </a:p>
      </dsp:txBody>
      <dsp:txXfrm>
        <a:off x="5473569" y="2676274"/>
        <a:ext cx="125583" cy="125583"/>
      </dsp:txXfrm>
    </dsp:sp>
    <dsp:sp modelId="{6B775DF9-5DCD-43FA-9B62-853CC1A864D5}">
      <dsp:nvSpPr>
        <dsp:cNvPr id="0" name=""/>
        <dsp:cNvSpPr/>
      </dsp:nvSpPr>
      <dsp:spPr>
        <a:xfrm>
          <a:off x="6539029" y="3102734"/>
          <a:ext cx="2852830" cy="784978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 err="1"/>
            <a:t>Employment</a:t>
          </a:r>
          <a:r>
            <a:rPr lang="fi-FI" sz="1600" kern="1200" dirty="0"/>
            <a:t> in home </a:t>
          </a:r>
          <a:r>
            <a:rPr lang="fi-FI" sz="1600" kern="1200" dirty="0" err="1"/>
            <a:t>region</a:t>
          </a:r>
          <a:endParaRPr lang="fi-FI" sz="1600" kern="1200" dirty="0"/>
        </a:p>
      </dsp:txBody>
      <dsp:txXfrm>
        <a:off x="6562020" y="3125725"/>
        <a:ext cx="2806848" cy="738996"/>
      </dsp:txXfrm>
    </dsp:sp>
    <dsp:sp modelId="{2D02305E-7772-4F06-9955-DFF1CDAB4C60}">
      <dsp:nvSpPr>
        <dsp:cNvPr id="0" name=""/>
        <dsp:cNvSpPr/>
      </dsp:nvSpPr>
      <dsp:spPr>
        <a:xfrm rot="715651">
          <a:off x="4511437" y="2183497"/>
          <a:ext cx="2061557" cy="24892"/>
        </a:xfrm>
        <a:custGeom>
          <a:avLst/>
          <a:gdLst/>
          <a:ahLst/>
          <a:cxnLst/>
          <a:rect l="0" t="0" r="0" b="0"/>
          <a:pathLst>
            <a:path>
              <a:moveTo>
                <a:pt x="0" y="12446"/>
              </a:moveTo>
              <a:lnTo>
                <a:pt x="2061557" y="124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700" kern="1200"/>
        </a:p>
      </dsp:txBody>
      <dsp:txXfrm>
        <a:off x="5490677" y="2144404"/>
        <a:ext cx="103077" cy="103077"/>
      </dsp:txXfrm>
    </dsp:sp>
    <dsp:sp modelId="{3DDBD38B-9775-47BF-89C8-1EDED7F3D327}">
      <dsp:nvSpPr>
        <dsp:cNvPr id="0" name=""/>
        <dsp:cNvSpPr/>
      </dsp:nvSpPr>
      <dsp:spPr>
        <a:xfrm>
          <a:off x="6550740" y="2016490"/>
          <a:ext cx="2384606" cy="784978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 err="1"/>
            <a:t>Employment</a:t>
          </a:r>
          <a:r>
            <a:rPr lang="fi-FI" sz="1600" kern="1200" dirty="0"/>
            <a:t> in </a:t>
          </a:r>
          <a:r>
            <a:rPr lang="fi-FI" sz="1600" kern="1200" dirty="0" err="1"/>
            <a:t>cities</a:t>
          </a:r>
          <a:endParaRPr lang="fi-FI" sz="1600" kern="1200" dirty="0"/>
        </a:p>
      </dsp:txBody>
      <dsp:txXfrm>
        <a:off x="6573731" y="2039481"/>
        <a:ext cx="2338624" cy="738996"/>
      </dsp:txXfrm>
    </dsp:sp>
    <dsp:sp modelId="{AF926849-6CC9-41EF-906D-E7D08B478C80}">
      <dsp:nvSpPr>
        <dsp:cNvPr id="0" name=""/>
        <dsp:cNvSpPr/>
      </dsp:nvSpPr>
      <dsp:spPr>
        <a:xfrm rot="3124061">
          <a:off x="3970417" y="3123618"/>
          <a:ext cx="2924056" cy="24892"/>
        </a:xfrm>
        <a:custGeom>
          <a:avLst/>
          <a:gdLst/>
          <a:ahLst/>
          <a:cxnLst/>
          <a:rect l="0" t="0" r="0" b="0"/>
          <a:pathLst>
            <a:path>
              <a:moveTo>
                <a:pt x="0" y="12446"/>
              </a:moveTo>
              <a:lnTo>
                <a:pt x="2924056" y="124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1000" kern="1200"/>
        </a:p>
      </dsp:txBody>
      <dsp:txXfrm>
        <a:off x="5359343" y="3062963"/>
        <a:ext cx="146202" cy="146202"/>
      </dsp:txXfrm>
    </dsp:sp>
    <dsp:sp modelId="{F4CBCE6B-A8C1-4A29-B808-0F2D4A5D9D29}">
      <dsp:nvSpPr>
        <dsp:cNvPr id="0" name=""/>
        <dsp:cNvSpPr/>
      </dsp:nvSpPr>
      <dsp:spPr>
        <a:xfrm>
          <a:off x="6331198" y="3918468"/>
          <a:ext cx="3203103" cy="741506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 err="1">
              <a:solidFill>
                <a:schemeClr val="tx1"/>
              </a:solidFill>
            </a:rPr>
            <a:t>Military</a:t>
          </a:r>
          <a:r>
            <a:rPr lang="fi-FI" sz="1600" kern="1200" dirty="0">
              <a:solidFill>
                <a:schemeClr val="tx1"/>
              </a:solidFill>
            </a:rPr>
            <a:t> </a:t>
          </a:r>
          <a:r>
            <a:rPr lang="fi-FI" sz="1600" kern="1200" dirty="0" err="1">
              <a:solidFill>
                <a:schemeClr val="tx1"/>
              </a:solidFill>
            </a:rPr>
            <a:t>service</a:t>
          </a:r>
          <a:endParaRPr lang="fi-FI" sz="1600" kern="1200" dirty="0"/>
        </a:p>
      </dsp:txBody>
      <dsp:txXfrm>
        <a:off x="6352916" y="3940186"/>
        <a:ext cx="3159667" cy="69807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D391A6-E824-4621-B87C-962DA68B17D4}">
      <dsp:nvSpPr>
        <dsp:cNvPr id="0" name=""/>
        <dsp:cNvSpPr/>
      </dsp:nvSpPr>
      <dsp:spPr>
        <a:xfrm>
          <a:off x="0" y="3361752"/>
          <a:ext cx="1955223" cy="103296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 err="1"/>
            <a:t>End</a:t>
          </a:r>
          <a:r>
            <a:rPr lang="fi-FI" sz="1600" kern="1200" dirty="0"/>
            <a:t> of </a:t>
          </a:r>
          <a:r>
            <a:rPr lang="fi-FI" sz="1600" kern="1200" dirty="0" err="1"/>
            <a:t>the</a:t>
          </a:r>
          <a:r>
            <a:rPr lang="fi-FI" sz="1600" kern="1200" dirty="0"/>
            <a:t> 9th </a:t>
          </a:r>
          <a:r>
            <a:rPr lang="fi-FI" sz="1600" kern="1200" dirty="0" err="1"/>
            <a:t>grade</a:t>
          </a:r>
          <a:endParaRPr lang="fi-FI" sz="1600" kern="1200" dirty="0"/>
        </a:p>
      </dsp:txBody>
      <dsp:txXfrm>
        <a:off x="30254" y="3392006"/>
        <a:ext cx="1894715" cy="972452"/>
      </dsp:txXfrm>
    </dsp:sp>
    <dsp:sp modelId="{E1BEC882-7E59-4A2F-8122-DF7A58E8FF22}">
      <dsp:nvSpPr>
        <dsp:cNvPr id="0" name=""/>
        <dsp:cNvSpPr/>
      </dsp:nvSpPr>
      <dsp:spPr>
        <a:xfrm rot="4584675">
          <a:off x="1554913" y="4374386"/>
          <a:ext cx="1046494" cy="24892"/>
        </a:xfrm>
        <a:custGeom>
          <a:avLst/>
          <a:gdLst/>
          <a:ahLst/>
          <a:cxnLst/>
          <a:rect l="0" t="0" r="0" b="0"/>
          <a:pathLst>
            <a:path>
              <a:moveTo>
                <a:pt x="0" y="12446"/>
              </a:moveTo>
              <a:lnTo>
                <a:pt x="1046494" y="1244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500" kern="1200"/>
        </a:p>
      </dsp:txBody>
      <dsp:txXfrm>
        <a:off x="2051998" y="4360670"/>
        <a:ext cx="52324" cy="52324"/>
      </dsp:txXfrm>
    </dsp:sp>
    <dsp:sp modelId="{F93BFB8A-23A4-4F80-A045-F512C5C4AAA8}">
      <dsp:nvSpPr>
        <dsp:cNvPr id="0" name=""/>
        <dsp:cNvSpPr/>
      </dsp:nvSpPr>
      <dsp:spPr>
        <a:xfrm>
          <a:off x="2201098" y="4279703"/>
          <a:ext cx="2682019" cy="123145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 err="1">
              <a:solidFill>
                <a:schemeClr val="tx1"/>
              </a:solidFill>
            </a:rPr>
            <a:t>Secondary</a:t>
          </a:r>
          <a:r>
            <a:rPr lang="fi-FI" sz="1600" kern="1200" dirty="0">
              <a:solidFill>
                <a:schemeClr val="tx1"/>
              </a:solidFill>
            </a:rPr>
            <a:t> </a:t>
          </a:r>
          <a:r>
            <a:rPr lang="fi-FI" sz="1600" kern="1200" dirty="0" err="1">
              <a:solidFill>
                <a:schemeClr val="tx1"/>
              </a:solidFill>
            </a:rPr>
            <a:t>studies</a:t>
          </a:r>
          <a:r>
            <a:rPr lang="fi-FI" sz="1600" kern="1200" dirty="0">
              <a:solidFill>
                <a:schemeClr val="tx1"/>
              </a:solidFill>
            </a:rPr>
            <a:t> (gymnasium) in </a:t>
          </a:r>
          <a:r>
            <a:rPr lang="fi-FI" sz="1600" kern="1200" dirty="0" err="1">
              <a:solidFill>
                <a:schemeClr val="tx1"/>
              </a:solidFill>
            </a:rPr>
            <a:t>the</a:t>
          </a:r>
          <a:r>
            <a:rPr lang="fi-FI" sz="1600" kern="1200" dirty="0">
              <a:solidFill>
                <a:schemeClr val="tx1"/>
              </a:solidFill>
            </a:rPr>
            <a:t> </a:t>
          </a:r>
          <a:r>
            <a:rPr lang="fi-FI" sz="1600" kern="1200" dirty="0" err="1">
              <a:solidFill>
                <a:schemeClr val="tx1"/>
              </a:solidFill>
            </a:rPr>
            <a:t>rural</a:t>
          </a:r>
          <a:r>
            <a:rPr lang="fi-FI" sz="1600" kern="1200" dirty="0">
              <a:solidFill>
                <a:schemeClr val="tx1"/>
              </a:solidFill>
            </a:rPr>
            <a:t> home </a:t>
          </a:r>
          <a:r>
            <a:rPr lang="fi-FI" sz="1600" kern="1200" dirty="0" err="1">
              <a:solidFill>
                <a:schemeClr val="tx1"/>
              </a:solidFill>
            </a:rPr>
            <a:t>town</a:t>
          </a:r>
          <a:r>
            <a:rPr lang="fi-FI" sz="1600" kern="1200" dirty="0">
              <a:solidFill>
                <a:schemeClr val="tx1"/>
              </a:solidFill>
            </a:rPr>
            <a:t> </a:t>
          </a:r>
        </a:p>
      </dsp:txBody>
      <dsp:txXfrm>
        <a:off x="2237166" y="4315771"/>
        <a:ext cx="2609883" cy="1159321"/>
      </dsp:txXfrm>
    </dsp:sp>
    <dsp:sp modelId="{5D9013C7-F8A3-4BBF-A7D4-9B7AE6549D64}">
      <dsp:nvSpPr>
        <dsp:cNvPr id="0" name=""/>
        <dsp:cNvSpPr/>
      </dsp:nvSpPr>
      <dsp:spPr>
        <a:xfrm rot="17045011">
          <a:off x="3112057" y="2612723"/>
          <a:ext cx="4681233" cy="24892"/>
        </a:xfrm>
        <a:custGeom>
          <a:avLst/>
          <a:gdLst/>
          <a:ahLst/>
          <a:cxnLst/>
          <a:rect l="0" t="0" r="0" b="0"/>
          <a:pathLst>
            <a:path>
              <a:moveTo>
                <a:pt x="0" y="12446"/>
              </a:moveTo>
              <a:lnTo>
                <a:pt x="4681233" y="124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1600" kern="1200"/>
        </a:p>
      </dsp:txBody>
      <dsp:txXfrm>
        <a:off x="5335643" y="2508139"/>
        <a:ext cx="234061" cy="234061"/>
      </dsp:txXfrm>
    </dsp:sp>
    <dsp:sp modelId="{9E6DAB9F-0123-4DD0-AB6B-F4132A998EAB}">
      <dsp:nvSpPr>
        <dsp:cNvPr id="0" name=""/>
        <dsp:cNvSpPr/>
      </dsp:nvSpPr>
      <dsp:spPr>
        <a:xfrm>
          <a:off x="6022230" y="6396"/>
          <a:ext cx="3510594" cy="697021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 err="1">
              <a:solidFill>
                <a:schemeClr val="bg1"/>
              </a:solidFill>
            </a:rPr>
            <a:t>Higher</a:t>
          </a:r>
          <a:r>
            <a:rPr lang="fi-FI" sz="1600" kern="1200" dirty="0">
              <a:solidFill>
                <a:schemeClr val="bg1"/>
              </a:solidFill>
            </a:rPr>
            <a:t> </a:t>
          </a:r>
          <a:r>
            <a:rPr lang="fi-FI" sz="1600" kern="1200" dirty="0" err="1">
              <a:solidFill>
                <a:schemeClr val="bg1"/>
              </a:solidFill>
            </a:rPr>
            <a:t>education</a:t>
          </a:r>
          <a:endParaRPr lang="fi-FI" sz="1600" kern="1200" dirty="0">
            <a:solidFill>
              <a:schemeClr val="bg1"/>
            </a:solidFill>
          </a:endParaRPr>
        </a:p>
      </dsp:txBody>
      <dsp:txXfrm>
        <a:off x="6042645" y="26811"/>
        <a:ext cx="3469764" cy="656191"/>
      </dsp:txXfrm>
    </dsp:sp>
    <dsp:sp modelId="{9E6A4E17-3949-4E00-92E9-61B1DF88F4B3}">
      <dsp:nvSpPr>
        <dsp:cNvPr id="0" name=""/>
        <dsp:cNvSpPr/>
      </dsp:nvSpPr>
      <dsp:spPr>
        <a:xfrm rot="1274864">
          <a:off x="4856554" y="5024601"/>
          <a:ext cx="781539" cy="24892"/>
        </a:xfrm>
        <a:custGeom>
          <a:avLst/>
          <a:gdLst/>
          <a:ahLst/>
          <a:cxnLst/>
          <a:rect l="0" t="0" r="0" b="0"/>
          <a:pathLst>
            <a:path>
              <a:moveTo>
                <a:pt x="0" y="12446"/>
              </a:moveTo>
              <a:lnTo>
                <a:pt x="781539" y="124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500" kern="1200"/>
        </a:p>
      </dsp:txBody>
      <dsp:txXfrm>
        <a:off x="5227785" y="5017509"/>
        <a:ext cx="39076" cy="39076"/>
      </dsp:txXfrm>
    </dsp:sp>
    <dsp:sp modelId="{7CD83680-2E3C-4A1C-BF56-AEFF3922748B}">
      <dsp:nvSpPr>
        <dsp:cNvPr id="0" name=""/>
        <dsp:cNvSpPr/>
      </dsp:nvSpPr>
      <dsp:spPr>
        <a:xfrm>
          <a:off x="5611530" y="4681112"/>
          <a:ext cx="3724265" cy="995101"/>
        </a:xfrm>
        <a:prstGeom prst="roundRect">
          <a:avLst>
            <a:gd name="adj" fmla="val 10000"/>
          </a:avLst>
        </a:prstGeom>
        <a:solidFill>
          <a:srgbClr val="CCCC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>
              <a:solidFill>
                <a:schemeClr val="tx1"/>
              </a:solidFill>
            </a:rPr>
            <a:t>’</a:t>
          </a:r>
          <a:r>
            <a:rPr lang="fi-FI" sz="1600" kern="1200" dirty="0" err="1">
              <a:solidFill>
                <a:schemeClr val="tx1"/>
              </a:solidFill>
            </a:rPr>
            <a:t>Year</a:t>
          </a:r>
          <a:r>
            <a:rPr lang="fi-FI" sz="1600" kern="1200" dirty="0">
              <a:solidFill>
                <a:schemeClr val="tx1"/>
              </a:solidFill>
            </a:rPr>
            <a:t> </a:t>
          </a:r>
          <a:r>
            <a:rPr lang="fi-FI" sz="1600" kern="1200" dirty="0" err="1">
              <a:solidFill>
                <a:schemeClr val="tx1"/>
              </a:solidFill>
            </a:rPr>
            <a:t>off</a:t>
          </a:r>
          <a:r>
            <a:rPr lang="fi-FI" sz="1600" kern="1200" dirty="0">
              <a:solidFill>
                <a:schemeClr val="tx1"/>
              </a:solidFill>
            </a:rPr>
            <a:t>’ , </a:t>
          </a:r>
          <a:r>
            <a:rPr lang="fi-FI" sz="1600" kern="1200" dirty="0" err="1">
              <a:solidFill>
                <a:schemeClr val="tx1"/>
              </a:solidFill>
            </a:rPr>
            <a:t>NEETs</a:t>
          </a:r>
          <a:r>
            <a:rPr lang="fi-FI" sz="1600" kern="1200" dirty="0">
              <a:solidFill>
                <a:schemeClr val="tx1"/>
              </a:solidFill>
            </a:rPr>
            <a:t> (</a:t>
          </a:r>
          <a:r>
            <a:rPr lang="fi-FI" sz="1600" kern="1200" dirty="0" err="1">
              <a:solidFill>
                <a:schemeClr val="tx1"/>
              </a:solidFill>
            </a:rPr>
            <a:t>e.g</a:t>
          </a:r>
          <a:r>
            <a:rPr lang="fi-FI" sz="1600" kern="1200" dirty="0">
              <a:solidFill>
                <a:schemeClr val="tx1"/>
              </a:solidFill>
            </a:rPr>
            <a:t>. </a:t>
          </a:r>
          <a:r>
            <a:rPr lang="fi-FI" sz="1600" kern="1200" dirty="0" err="1">
              <a:solidFill>
                <a:schemeClr val="tx1"/>
              </a:solidFill>
            </a:rPr>
            <a:t>medical</a:t>
          </a:r>
          <a:r>
            <a:rPr lang="fi-FI" sz="1600" kern="1200" dirty="0">
              <a:solidFill>
                <a:schemeClr val="tx1"/>
              </a:solidFill>
            </a:rPr>
            <a:t> </a:t>
          </a:r>
          <a:r>
            <a:rPr lang="fi-FI" sz="1600" kern="1200" dirty="0" err="1">
              <a:solidFill>
                <a:schemeClr val="tx1"/>
              </a:solidFill>
            </a:rPr>
            <a:t>leave</a:t>
          </a:r>
          <a:r>
            <a:rPr lang="fi-FI" sz="1600" kern="1200" dirty="0">
              <a:solidFill>
                <a:schemeClr val="tx1"/>
              </a:solidFill>
            </a:rPr>
            <a:t>, </a:t>
          </a:r>
          <a:r>
            <a:rPr lang="fi-FI" sz="1600" kern="1200" dirty="0" err="1">
              <a:solidFill>
                <a:schemeClr val="tx1"/>
              </a:solidFill>
            </a:rPr>
            <a:t>unemployment</a:t>
          </a:r>
          <a:r>
            <a:rPr lang="fi-FI" sz="1600" kern="1200" dirty="0">
              <a:solidFill>
                <a:schemeClr val="tx1"/>
              </a:solidFill>
            </a:rPr>
            <a:t>)</a:t>
          </a:r>
        </a:p>
      </dsp:txBody>
      <dsp:txXfrm>
        <a:off x="5640676" y="4710258"/>
        <a:ext cx="3665973" cy="936809"/>
      </dsp:txXfrm>
    </dsp:sp>
    <dsp:sp modelId="{933D64A4-9E27-4152-853D-0CF8682FBA5A}">
      <dsp:nvSpPr>
        <dsp:cNvPr id="0" name=""/>
        <dsp:cNvSpPr/>
      </dsp:nvSpPr>
      <dsp:spPr>
        <a:xfrm rot="20503839">
          <a:off x="1931211" y="3716452"/>
          <a:ext cx="952731" cy="24892"/>
        </a:xfrm>
        <a:custGeom>
          <a:avLst/>
          <a:gdLst/>
          <a:ahLst/>
          <a:cxnLst/>
          <a:rect l="0" t="0" r="0" b="0"/>
          <a:pathLst>
            <a:path>
              <a:moveTo>
                <a:pt x="0" y="12446"/>
              </a:moveTo>
              <a:lnTo>
                <a:pt x="952731" y="1244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500" kern="1200"/>
        </a:p>
      </dsp:txBody>
      <dsp:txXfrm>
        <a:off x="2383758" y="3705080"/>
        <a:ext cx="47636" cy="47636"/>
      </dsp:txXfrm>
    </dsp:sp>
    <dsp:sp modelId="{7092BEFA-C6C1-41AB-A9CB-ED0EA46B18FC}">
      <dsp:nvSpPr>
        <dsp:cNvPr id="0" name=""/>
        <dsp:cNvSpPr/>
      </dsp:nvSpPr>
      <dsp:spPr>
        <a:xfrm>
          <a:off x="2859930" y="3187076"/>
          <a:ext cx="1526311" cy="784978"/>
        </a:xfrm>
        <a:prstGeom prst="roundRect">
          <a:avLst>
            <a:gd name="adj" fmla="val 10000"/>
          </a:avLst>
        </a:prstGeom>
        <a:solidFill>
          <a:srgbClr val="FF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>
              <a:solidFill>
                <a:schemeClr val="tx1"/>
              </a:solidFill>
            </a:rPr>
            <a:t>Summer </a:t>
          </a:r>
          <a:r>
            <a:rPr lang="fi-FI" sz="1600" kern="1200" dirty="0" err="1">
              <a:solidFill>
                <a:schemeClr val="tx1"/>
              </a:solidFill>
            </a:rPr>
            <a:t>jobs</a:t>
          </a:r>
          <a:endParaRPr lang="fi-FI" sz="1600" kern="1200" dirty="0">
            <a:solidFill>
              <a:schemeClr val="tx1"/>
            </a:solidFill>
          </a:endParaRPr>
        </a:p>
      </dsp:txBody>
      <dsp:txXfrm>
        <a:off x="2882921" y="3210067"/>
        <a:ext cx="1480329" cy="738996"/>
      </dsp:txXfrm>
    </dsp:sp>
    <dsp:sp modelId="{828D23B7-18FA-4F34-8EE3-660703347B0D}">
      <dsp:nvSpPr>
        <dsp:cNvPr id="0" name=""/>
        <dsp:cNvSpPr/>
      </dsp:nvSpPr>
      <dsp:spPr>
        <a:xfrm rot="16696619">
          <a:off x="1135446" y="2918124"/>
          <a:ext cx="1915273" cy="24892"/>
        </a:xfrm>
        <a:custGeom>
          <a:avLst/>
          <a:gdLst/>
          <a:ahLst/>
          <a:cxnLst/>
          <a:rect l="0" t="0" r="0" b="0"/>
          <a:pathLst>
            <a:path>
              <a:moveTo>
                <a:pt x="0" y="12446"/>
              </a:moveTo>
              <a:lnTo>
                <a:pt x="1915273" y="1244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600" kern="1200"/>
        </a:p>
      </dsp:txBody>
      <dsp:txXfrm>
        <a:off x="2045201" y="2882688"/>
        <a:ext cx="95763" cy="95763"/>
      </dsp:txXfrm>
    </dsp:sp>
    <dsp:sp modelId="{54D32856-8370-4D47-B393-BA9F84C6D73B}">
      <dsp:nvSpPr>
        <dsp:cNvPr id="0" name=""/>
        <dsp:cNvSpPr/>
      </dsp:nvSpPr>
      <dsp:spPr>
        <a:xfrm>
          <a:off x="2230943" y="1253373"/>
          <a:ext cx="2302748" cy="145907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 err="1">
              <a:solidFill>
                <a:schemeClr val="tx1"/>
              </a:solidFill>
            </a:rPr>
            <a:t>Secondary</a:t>
          </a:r>
          <a:r>
            <a:rPr lang="fi-FI" sz="1600" kern="1200" dirty="0">
              <a:solidFill>
                <a:schemeClr val="tx1"/>
              </a:solidFill>
            </a:rPr>
            <a:t> </a:t>
          </a:r>
          <a:r>
            <a:rPr lang="fi-FI" sz="1600" kern="1200" dirty="0" err="1">
              <a:solidFill>
                <a:schemeClr val="tx1"/>
              </a:solidFill>
            </a:rPr>
            <a:t>studies</a:t>
          </a:r>
          <a:r>
            <a:rPr lang="fi-FI" sz="1600" kern="1200" dirty="0">
              <a:solidFill>
                <a:schemeClr val="tx1"/>
              </a:solidFill>
            </a:rPr>
            <a:t> (</a:t>
          </a:r>
          <a:r>
            <a:rPr lang="fi-FI" sz="1600" kern="1200" dirty="0" err="1">
              <a:solidFill>
                <a:schemeClr val="tx1"/>
              </a:solidFill>
            </a:rPr>
            <a:t>double-degree</a:t>
          </a:r>
          <a:r>
            <a:rPr lang="fi-FI" sz="1600" kern="1200" dirty="0">
              <a:solidFill>
                <a:schemeClr val="tx1"/>
              </a:solidFill>
            </a:rPr>
            <a:t>) in a </a:t>
          </a:r>
          <a:r>
            <a:rPr lang="fi-FI" sz="1600" kern="1200" dirty="0" err="1">
              <a:solidFill>
                <a:schemeClr val="tx1"/>
              </a:solidFill>
            </a:rPr>
            <a:t>provinciall</a:t>
          </a:r>
          <a:r>
            <a:rPr lang="fi-FI" sz="1600" kern="1200" dirty="0">
              <a:solidFill>
                <a:schemeClr val="tx1"/>
              </a:solidFill>
            </a:rPr>
            <a:t> center</a:t>
          </a:r>
        </a:p>
      </dsp:txBody>
      <dsp:txXfrm>
        <a:off x="2273678" y="1296108"/>
        <a:ext cx="2217278" cy="1373600"/>
      </dsp:txXfrm>
    </dsp:sp>
    <dsp:sp modelId="{1ABEB921-2933-4EAE-9CF4-42E092799DB8}">
      <dsp:nvSpPr>
        <dsp:cNvPr id="0" name=""/>
        <dsp:cNvSpPr/>
      </dsp:nvSpPr>
      <dsp:spPr>
        <a:xfrm rot="20235499">
          <a:off x="4471361" y="1660521"/>
          <a:ext cx="1603513" cy="24892"/>
        </a:xfrm>
        <a:custGeom>
          <a:avLst/>
          <a:gdLst/>
          <a:ahLst/>
          <a:cxnLst/>
          <a:rect l="0" t="0" r="0" b="0"/>
          <a:pathLst>
            <a:path>
              <a:moveTo>
                <a:pt x="0" y="12446"/>
              </a:moveTo>
              <a:lnTo>
                <a:pt x="1603513" y="124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500" kern="1200"/>
        </a:p>
      </dsp:txBody>
      <dsp:txXfrm>
        <a:off x="5233030" y="1632880"/>
        <a:ext cx="80175" cy="80175"/>
      </dsp:txXfrm>
    </dsp:sp>
    <dsp:sp modelId="{735C38E7-22AB-42DE-A2BA-F28F40FE855A}">
      <dsp:nvSpPr>
        <dsp:cNvPr id="0" name=""/>
        <dsp:cNvSpPr/>
      </dsp:nvSpPr>
      <dsp:spPr>
        <a:xfrm>
          <a:off x="6012544" y="827475"/>
          <a:ext cx="3570975" cy="107110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/>
            <a:t>Post </a:t>
          </a:r>
          <a:r>
            <a:rPr lang="fi-FI" sz="1600" kern="1200" dirty="0" err="1"/>
            <a:t>secondary</a:t>
          </a:r>
          <a:r>
            <a:rPr lang="fi-FI" sz="1600" kern="1200" dirty="0"/>
            <a:t> </a:t>
          </a:r>
          <a:r>
            <a:rPr lang="fi-FI" sz="1600" kern="1200" dirty="0" err="1"/>
            <a:t>studies</a:t>
          </a:r>
          <a:r>
            <a:rPr lang="fi-FI" sz="1600" kern="1200" dirty="0"/>
            <a:t> </a:t>
          </a:r>
          <a:br>
            <a:rPr lang="fi-FI" sz="1600" kern="1200" dirty="0"/>
          </a:br>
          <a:r>
            <a:rPr lang="fi-FI" sz="1600" kern="1200" dirty="0"/>
            <a:t>(</a:t>
          </a:r>
          <a:r>
            <a:rPr lang="fi-FI" sz="1600" kern="1200" dirty="0" err="1"/>
            <a:t>vocational</a:t>
          </a:r>
          <a:r>
            <a:rPr lang="fi-FI" sz="1600" kern="1200" dirty="0"/>
            <a:t> </a:t>
          </a:r>
          <a:r>
            <a:rPr lang="fi-FI" sz="1600" kern="1200" dirty="0" err="1"/>
            <a:t>schools</a:t>
          </a:r>
          <a:r>
            <a:rPr lang="fi-FI" sz="1600" kern="1200" dirty="0"/>
            <a:t>)</a:t>
          </a:r>
        </a:p>
      </dsp:txBody>
      <dsp:txXfrm>
        <a:off x="6043916" y="858847"/>
        <a:ext cx="3508231" cy="1008358"/>
      </dsp:txXfrm>
    </dsp:sp>
    <dsp:sp modelId="{EEB7805E-24D6-466A-8D70-C130167AFAE7}">
      <dsp:nvSpPr>
        <dsp:cNvPr id="0" name=""/>
        <dsp:cNvSpPr/>
      </dsp:nvSpPr>
      <dsp:spPr>
        <a:xfrm rot="2221296">
          <a:off x="4280527" y="2726619"/>
          <a:ext cx="2511667" cy="24892"/>
        </a:xfrm>
        <a:custGeom>
          <a:avLst/>
          <a:gdLst/>
          <a:ahLst/>
          <a:cxnLst/>
          <a:rect l="0" t="0" r="0" b="0"/>
          <a:pathLst>
            <a:path>
              <a:moveTo>
                <a:pt x="0" y="12446"/>
              </a:moveTo>
              <a:lnTo>
                <a:pt x="2511667" y="124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900" kern="1200"/>
        </a:p>
      </dsp:txBody>
      <dsp:txXfrm>
        <a:off x="5473569" y="2676274"/>
        <a:ext cx="125583" cy="125583"/>
      </dsp:txXfrm>
    </dsp:sp>
    <dsp:sp modelId="{6B775DF9-5DCD-43FA-9B62-853CC1A864D5}">
      <dsp:nvSpPr>
        <dsp:cNvPr id="0" name=""/>
        <dsp:cNvSpPr/>
      </dsp:nvSpPr>
      <dsp:spPr>
        <a:xfrm>
          <a:off x="6539029" y="3102734"/>
          <a:ext cx="2852830" cy="784978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 err="1"/>
            <a:t>Employment</a:t>
          </a:r>
          <a:r>
            <a:rPr lang="fi-FI" sz="1600" kern="1200" dirty="0"/>
            <a:t> in home </a:t>
          </a:r>
          <a:r>
            <a:rPr lang="fi-FI" sz="1600" kern="1200" dirty="0" err="1"/>
            <a:t>region</a:t>
          </a:r>
          <a:endParaRPr lang="fi-FI" sz="1600" kern="1200" dirty="0"/>
        </a:p>
      </dsp:txBody>
      <dsp:txXfrm>
        <a:off x="6562020" y="3125725"/>
        <a:ext cx="2806848" cy="738996"/>
      </dsp:txXfrm>
    </dsp:sp>
    <dsp:sp modelId="{2D02305E-7772-4F06-9955-DFF1CDAB4C60}">
      <dsp:nvSpPr>
        <dsp:cNvPr id="0" name=""/>
        <dsp:cNvSpPr/>
      </dsp:nvSpPr>
      <dsp:spPr>
        <a:xfrm rot="715651">
          <a:off x="4511437" y="2183497"/>
          <a:ext cx="2061557" cy="24892"/>
        </a:xfrm>
        <a:custGeom>
          <a:avLst/>
          <a:gdLst/>
          <a:ahLst/>
          <a:cxnLst/>
          <a:rect l="0" t="0" r="0" b="0"/>
          <a:pathLst>
            <a:path>
              <a:moveTo>
                <a:pt x="0" y="12446"/>
              </a:moveTo>
              <a:lnTo>
                <a:pt x="2061557" y="124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700" kern="1200"/>
        </a:p>
      </dsp:txBody>
      <dsp:txXfrm>
        <a:off x="5490677" y="2144404"/>
        <a:ext cx="103077" cy="103077"/>
      </dsp:txXfrm>
    </dsp:sp>
    <dsp:sp modelId="{3DDBD38B-9775-47BF-89C8-1EDED7F3D327}">
      <dsp:nvSpPr>
        <dsp:cNvPr id="0" name=""/>
        <dsp:cNvSpPr/>
      </dsp:nvSpPr>
      <dsp:spPr>
        <a:xfrm>
          <a:off x="6550740" y="2016490"/>
          <a:ext cx="2384606" cy="784978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 err="1"/>
            <a:t>Employment</a:t>
          </a:r>
          <a:r>
            <a:rPr lang="fi-FI" sz="1600" kern="1200" dirty="0"/>
            <a:t> in </a:t>
          </a:r>
          <a:r>
            <a:rPr lang="fi-FI" sz="1600" kern="1200" dirty="0" err="1"/>
            <a:t>cities</a:t>
          </a:r>
          <a:endParaRPr lang="fi-FI" sz="1600" kern="1200" dirty="0"/>
        </a:p>
      </dsp:txBody>
      <dsp:txXfrm>
        <a:off x="6573731" y="2039481"/>
        <a:ext cx="2338624" cy="738996"/>
      </dsp:txXfrm>
    </dsp:sp>
    <dsp:sp modelId="{AF926849-6CC9-41EF-906D-E7D08B478C80}">
      <dsp:nvSpPr>
        <dsp:cNvPr id="0" name=""/>
        <dsp:cNvSpPr/>
      </dsp:nvSpPr>
      <dsp:spPr>
        <a:xfrm rot="3124061">
          <a:off x="3970417" y="3123618"/>
          <a:ext cx="2924056" cy="24892"/>
        </a:xfrm>
        <a:custGeom>
          <a:avLst/>
          <a:gdLst/>
          <a:ahLst/>
          <a:cxnLst/>
          <a:rect l="0" t="0" r="0" b="0"/>
          <a:pathLst>
            <a:path>
              <a:moveTo>
                <a:pt x="0" y="12446"/>
              </a:moveTo>
              <a:lnTo>
                <a:pt x="2924056" y="124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1000" kern="1200"/>
        </a:p>
      </dsp:txBody>
      <dsp:txXfrm>
        <a:off x="5359343" y="3062963"/>
        <a:ext cx="146202" cy="146202"/>
      </dsp:txXfrm>
    </dsp:sp>
    <dsp:sp modelId="{F4CBCE6B-A8C1-4A29-B808-0F2D4A5D9D29}">
      <dsp:nvSpPr>
        <dsp:cNvPr id="0" name=""/>
        <dsp:cNvSpPr/>
      </dsp:nvSpPr>
      <dsp:spPr>
        <a:xfrm>
          <a:off x="6331198" y="3918468"/>
          <a:ext cx="3203103" cy="741506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dirty="0" err="1">
              <a:solidFill>
                <a:schemeClr val="tx1"/>
              </a:solidFill>
            </a:rPr>
            <a:t>Military</a:t>
          </a:r>
          <a:r>
            <a:rPr lang="fi-FI" sz="1600" kern="1200" dirty="0">
              <a:solidFill>
                <a:schemeClr val="tx1"/>
              </a:solidFill>
            </a:rPr>
            <a:t> </a:t>
          </a:r>
          <a:r>
            <a:rPr lang="fi-FI" sz="1600" kern="1200" dirty="0" err="1">
              <a:solidFill>
                <a:schemeClr val="tx1"/>
              </a:solidFill>
            </a:rPr>
            <a:t>service</a:t>
          </a:r>
          <a:endParaRPr lang="fi-FI" sz="1600" kern="1200" dirty="0"/>
        </a:p>
      </dsp:txBody>
      <dsp:txXfrm>
        <a:off x="6352916" y="3940186"/>
        <a:ext cx="3159667" cy="6980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E5951C-D95A-4060-8F1D-CE1289994F3E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7BF52-E462-4321-B504-51EFBFE9D05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94463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chemeClr val="bg2">
                    <a:lumMod val="75000"/>
                  </a:schemeClr>
                </a:solidFill>
              </a:rPr>
              <a:t>Urban-Rural classification</a:t>
            </a:r>
            <a:r>
              <a:rPr lang="en-US" baseline="0">
                <a:solidFill>
                  <a:schemeClr val="bg2">
                    <a:lumMod val="75000"/>
                  </a:schemeClr>
                </a:solidFill>
              </a:rPr>
              <a:t> by </a:t>
            </a:r>
            <a:r>
              <a:rPr lang="fi-FI" b="1"/>
              <a:t>Finnish Environment Institute SYKE</a:t>
            </a:r>
            <a:endParaRPr lang="en-US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1. Inner urban area:  </a:t>
            </a:r>
            <a:br>
              <a:rPr lang="en-US">
                <a:solidFill>
                  <a:schemeClr val="bg2">
                    <a:lumMod val="75000"/>
                  </a:schemeClr>
                </a:solidFill>
              </a:rPr>
            </a:br>
            <a:r>
              <a:rPr lang="en-US">
                <a:solidFill>
                  <a:schemeClr val="bg2">
                    <a:lumMod val="75000"/>
                  </a:schemeClr>
                </a:solidFill>
              </a:rPr>
              <a:t>A compact and densely built area with continuous development.</a:t>
            </a:r>
          </a:p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2. Outer urban area: </a:t>
            </a:r>
            <a:br>
              <a:rPr lang="en-US">
                <a:solidFill>
                  <a:schemeClr val="bg2">
                    <a:lumMod val="75000"/>
                  </a:schemeClr>
                </a:solidFill>
              </a:rPr>
            </a:br>
            <a:r>
              <a:rPr lang="en-US">
                <a:solidFill>
                  <a:schemeClr val="bg2">
                    <a:lumMod val="75000"/>
                  </a:schemeClr>
                </a:solidFill>
              </a:rPr>
              <a:t>A dense urban area extending from the boundary of the inner urban area to the outer edge of the continuous built area.</a:t>
            </a:r>
          </a:p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3. </a:t>
            </a:r>
            <a:r>
              <a:rPr lang="en-US" err="1">
                <a:solidFill>
                  <a:schemeClr val="bg2">
                    <a:lumMod val="75000"/>
                  </a:schemeClr>
                </a:solidFill>
              </a:rPr>
              <a:t>Peri</a:t>
            </a:r>
            <a:r>
              <a:rPr lang="en-US">
                <a:solidFill>
                  <a:schemeClr val="bg2">
                    <a:lumMod val="75000"/>
                  </a:schemeClr>
                </a:solidFill>
              </a:rPr>
              <a:t>-urban area </a:t>
            </a:r>
            <a:br>
              <a:rPr lang="en-US">
                <a:solidFill>
                  <a:schemeClr val="bg2">
                    <a:lumMod val="75000"/>
                  </a:schemeClr>
                </a:solidFill>
              </a:rPr>
            </a:br>
            <a:r>
              <a:rPr lang="en-US">
                <a:solidFill>
                  <a:schemeClr val="bg2">
                    <a:lumMod val="75000"/>
                  </a:schemeClr>
                </a:solidFill>
              </a:rPr>
              <a:t>A part of the intermediate zone between urban and rural, which is directly linked to an urban area.</a:t>
            </a:r>
          </a:p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4. Local </a:t>
            </a:r>
            <a:r>
              <a:rPr lang="en-US" err="1">
                <a:solidFill>
                  <a:schemeClr val="bg2">
                    <a:lumMod val="75000"/>
                  </a:schemeClr>
                </a:solidFill>
              </a:rPr>
              <a:t>centres</a:t>
            </a:r>
            <a:r>
              <a:rPr lang="en-US">
                <a:solidFill>
                  <a:schemeClr val="bg2">
                    <a:lumMod val="75000"/>
                  </a:schemeClr>
                </a:solidFill>
              </a:rPr>
              <a:t> in rural areas </a:t>
            </a:r>
            <a:br>
              <a:rPr lang="en-US">
                <a:solidFill>
                  <a:schemeClr val="bg2">
                    <a:lumMod val="75000"/>
                  </a:schemeClr>
                </a:solidFill>
              </a:rPr>
            </a:br>
            <a:r>
              <a:rPr lang="en-US">
                <a:solidFill>
                  <a:schemeClr val="bg2">
                    <a:lumMod val="75000"/>
                  </a:schemeClr>
                </a:solidFill>
              </a:rPr>
              <a:t>Population </a:t>
            </a:r>
            <a:r>
              <a:rPr lang="en-US" err="1">
                <a:solidFill>
                  <a:schemeClr val="bg2">
                    <a:lumMod val="75000"/>
                  </a:schemeClr>
                </a:solidFill>
              </a:rPr>
              <a:t>centres</a:t>
            </a:r>
            <a:r>
              <a:rPr lang="en-US">
                <a:solidFill>
                  <a:schemeClr val="bg2">
                    <a:lumMod val="75000"/>
                  </a:schemeClr>
                </a:solidFill>
              </a:rPr>
              <a:t> located outside urban areas.</a:t>
            </a:r>
          </a:p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5. Rural areas close to urban areas </a:t>
            </a:r>
            <a:br>
              <a:rPr lang="en-US">
                <a:solidFill>
                  <a:schemeClr val="bg2">
                    <a:lumMod val="75000"/>
                  </a:schemeClr>
                </a:solidFill>
              </a:rPr>
            </a:br>
            <a:r>
              <a:rPr lang="en-US" err="1">
                <a:solidFill>
                  <a:schemeClr val="bg2">
                    <a:lumMod val="75000"/>
                  </a:schemeClr>
                </a:solidFill>
              </a:rPr>
              <a:t>Areas</a:t>
            </a:r>
            <a:r>
              <a:rPr lang="en-US">
                <a:solidFill>
                  <a:schemeClr val="bg2">
                    <a:lumMod val="75000"/>
                  </a:schemeClr>
                </a:solidFill>
              </a:rPr>
              <a:t> with a rural character that are functionally connected and close to urban areas.</a:t>
            </a:r>
          </a:p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6. Rural heartland areas </a:t>
            </a:r>
            <a:br>
              <a:rPr lang="en-US">
                <a:solidFill>
                  <a:schemeClr val="bg2">
                    <a:lumMod val="75000"/>
                  </a:schemeClr>
                </a:solidFill>
              </a:rPr>
            </a:br>
            <a:r>
              <a:rPr lang="en-US">
                <a:solidFill>
                  <a:schemeClr val="bg2">
                    <a:lumMod val="75000"/>
                  </a:schemeClr>
                </a:solidFill>
              </a:rPr>
              <a:t>Rural areas with intensive land use, with a relatively dense population and a diverse economic structure at the local level.</a:t>
            </a:r>
          </a:p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7. Sparsely populated rural areas </a:t>
            </a:r>
            <a:br>
              <a:rPr lang="en-US">
                <a:solidFill>
                  <a:schemeClr val="bg2">
                    <a:lumMod val="75000"/>
                  </a:schemeClr>
                </a:solidFill>
              </a:rPr>
            </a:br>
            <a:r>
              <a:rPr lang="en-US">
                <a:solidFill>
                  <a:schemeClr val="bg2">
                    <a:lumMod val="75000"/>
                  </a:schemeClr>
                </a:solidFill>
              </a:rPr>
              <a:t>Sparsely populated areas with dispersed small settlements that are located at a distance from each other. Most of the land areas are forested.</a:t>
            </a:r>
          </a:p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A9843-4B20-4852-82CF-3B465AE84232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1522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JyvaskylaUniversity/" TargetMode="External"/><Relationship Id="rId2" Type="http://schemas.openxmlformats.org/officeDocument/2006/relationships/hyperlink" Target="https://twitter.com/uniofjyvaskyla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instagram.com/uniofjyvaskyla/" TargetMode="External"/><Relationship Id="rId5" Type="http://schemas.openxmlformats.org/officeDocument/2006/relationships/hyperlink" Target="https://www.youtube.com/user/JyvaskylaUniversity" TargetMode="External"/><Relationship Id="rId4" Type="http://schemas.openxmlformats.org/officeDocument/2006/relationships/hyperlink" Target="https://www.linkedin.com/school/166642/" TargetMode="Externa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JyvaskylaUniversity/" TargetMode="External"/><Relationship Id="rId2" Type="http://schemas.openxmlformats.org/officeDocument/2006/relationships/hyperlink" Target="https://twitter.com/uniofjyvaskyla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instagram.com/uniofjyvaskyla/" TargetMode="External"/><Relationship Id="rId5" Type="http://schemas.openxmlformats.org/officeDocument/2006/relationships/hyperlink" Target="https://www.youtube.com/user/JyvaskylaUniversity" TargetMode="External"/><Relationship Id="rId4" Type="http://schemas.openxmlformats.org/officeDocument/2006/relationships/hyperlink" Target="https://www.linkedin.com/school/166642/" TargetMode="Externa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JyvaskylaUniversity/" TargetMode="External"/><Relationship Id="rId2" Type="http://schemas.openxmlformats.org/officeDocument/2006/relationships/hyperlink" Target="https://twitter.com/uniofjyvaskyla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instagram.com/uniofjyvaskyla/" TargetMode="External"/><Relationship Id="rId5" Type="http://schemas.openxmlformats.org/officeDocument/2006/relationships/hyperlink" Target="https://www.youtube.com/user/JyvaskylaUniversity" TargetMode="External"/><Relationship Id="rId4" Type="http://schemas.openxmlformats.org/officeDocument/2006/relationships/hyperlink" Target="https://www.linkedin.com/school/166642/" TargetMode="Externa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JyvaskylaUniversity/" TargetMode="External"/><Relationship Id="rId2" Type="http://schemas.openxmlformats.org/officeDocument/2006/relationships/hyperlink" Target="https://twitter.com/uniofjyvaskyla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instagram.com/uniofjyvaskyla/" TargetMode="External"/><Relationship Id="rId5" Type="http://schemas.openxmlformats.org/officeDocument/2006/relationships/hyperlink" Target="https://www.youtube.com/user/JyvaskylaUniversity" TargetMode="External"/><Relationship Id="rId4" Type="http://schemas.openxmlformats.org/officeDocument/2006/relationships/hyperlink" Target="https://www.linkedin.com/school/166642/" TargetMode="Externa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DF11D-266F-459C-8FF2-3129579CB9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506156-5EBC-4286-9B6D-21E82352F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9B2AD-EFD5-4557-A914-DFAFC63F5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CE0C-2B88-4F75-8649-256D74ED7148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3AD42-6385-4B45-A61E-BD972DD55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65CF05-366D-4737-9F71-34611A52B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99155-F19D-4022-9622-3C3180A0BE5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4475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02FDB-58B5-44A1-9788-965648123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B652B3-456A-4941-951B-43006AD5BC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D59AC-039A-4709-A8F2-CA46C8EB4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CE0C-2B88-4F75-8649-256D74ED7148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F0BC0-0B65-472F-8869-BF91B7A3F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1C794-5C58-4B91-9064-0DFFDF03B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99155-F19D-4022-9622-3C3180A0BE5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7456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C55470-1482-4A4D-9316-49196D1F20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2C324D-26C6-4E83-95D6-E9E79FC200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0789E-CB7F-4005-84DE-E1EF5D06B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CE0C-2B88-4F75-8649-256D74ED7148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41636-E644-4280-BD68-45041B48C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586476-1E9C-449E-987A-AEF7177F9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99155-F19D-4022-9622-3C3180A0BE5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3954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ABBCE0C-2B88-4F75-8649-256D74ED7148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C399155-F19D-4022-9622-3C3180A0BE5B}" type="slidenum">
              <a:rPr lang="fi-FI" smtClean="0"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bg1"/>
          </a:solidFill>
        </p:grpSpPr>
        <p:sp>
          <p:nvSpPr>
            <p:cNvPr id="9" name="Freeform 6"/>
            <p:cNvSpPr>
              <a:spLocks noEditPoints="1"/>
            </p:cNvSpPr>
            <p:nvPr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21" name="Group 20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22" name="Rectangle 21"/>
            <p:cNvSpPr/>
            <p:nvPr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41894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ABBCE0C-2B88-4F75-8649-256D74ED7148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C399155-F19D-4022-9622-3C3180A0BE5B}" type="slidenum">
              <a:rPr lang="fi-FI" smtClean="0"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accent2"/>
          </a:solidFill>
        </p:grpSpPr>
        <p:sp>
          <p:nvSpPr>
            <p:cNvPr id="9" name="Freeform 6"/>
            <p:cNvSpPr>
              <a:spLocks noEditPoints="1"/>
            </p:cNvSpPr>
            <p:nvPr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4" name="Group 13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7" name="Rectangle 16"/>
            <p:cNvSpPr/>
            <p:nvPr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7643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ABBCE0C-2B88-4F75-8649-256D74ED7148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C399155-F19D-4022-9622-3C3180A0BE5B}" type="slidenum">
              <a:rPr lang="fi-FI" smtClean="0"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bg1"/>
          </a:solidFill>
        </p:grpSpPr>
        <p:sp>
          <p:nvSpPr>
            <p:cNvPr id="9" name="Freeform 6"/>
            <p:cNvSpPr>
              <a:spLocks noEditPoints="1"/>
            </p:cNvSpPr>
            <p:nvPr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23" name="Group 22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24" name="Rectangle 23"/>
            <p:cNvSpPr/>
            <p:nvPr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899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ABBCE0C-2B88-4F75-8649-256D74ED7148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C399155-F19D-4022-9622-3C3180A0BE5B}" type="slidenum">
              <a:rPr lang="fi-FI" smtClean="0"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tx2"/>
          </a:solidFill>
        </p:grpSpPr>
        <p:sp>
          <p:nvSpPr>
            <p:cNvPr id="9" name="Freeform 6"/>
            <p:cNvSpPr>
              <a:spLocks noEditPoints="1"/>
            </p:cNvSpPr>
            <p:nvPr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7" name="Group 16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8" name="Rectangle 17"/>
            <p:cNvSpPr/>
            <p:nvPr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5800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773239"/>
            <a:ext cx="11229363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CE0C-2B88-4F75-8649-256D74ED7148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99155-F19D-4022-9622-3C3180A0BE5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680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CE0C-2B88-4F75-8649-256D74ED7148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99155-F19D-4022-9622-3C3180A0BE5B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5440" y="1773238"/>
            <a:ext cx="10657135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5544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-2"/>
            <a:ext cx="7032104" cy="6858002"/>
          </a:xfrm>
          <a:custGeom>
            <a:avLst/>
            <a:gdLst/>
            <a:ahLst/>
            <a:cxnLst/>
            <a:rect l="l" t="t" r="r" b="b"/>
            <a:pathLst>
              <a:path w="7032104" h="6858002">
                <a:moveTo>
                  <a:pt x="5159896" y="0"/>
                </a:moveTo>
                <a:lnTo>
                  <a:pt x="7032104" y="0"/>
                </a:lnTo>
                <a:lnTo>
                  <a:pt x="5159896" y="6858001"/>
                </a:lnTo>
                <a:lnTo>
                  <a:pt x="5159896" y="6858002"/>
                </a:lnTo>
                <a:lnTo>
                  <a:pt x="0" y="6858002"/>
                </a:lnTo>
                <a:lnTo>
                  <a:pt x="0" y="2"/>
                </a:lnTo>
                <a:lnTo>
                  <a:pt x="5159896" y="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ABBCE0C-2B88-4F75-8649-256D74ED7148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399155-F19D-4022-9622-3C3180A0BE5B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grpSp>
        <p:nvGrpSpPr>
          <p:cNvPr id="19" name="Group 18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20" name="Freeform 6"/>
            <p:cNvSpPr>
              <a:spLocks noEditPoints="1"/>
            </p:cNvSpPr>
            <p:nvPr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7"/>
            <p:cNvSpPr>
              <a:spLocks noEditPoints="1"/>
            </p:cNvSpPr>
            <p:nvPr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8"/>
            <p:cNvSpPr>
              <a:spLocks noEditPoints="1"/>
            </p:cNvSpPr>
            <p:nvPr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69076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-2"/>
            <a:ext cx="7032104" cy="6858002"/>
          </a:xfrm>
          <a:custGeom>
            <a:avLst/>
            <a:gdLst/>
            <a:ahLst/>
            <a:cxnLst/>
            <a:rect l="l" t="t" r="r" b="b"/>
            <a:pathLst>
              <a:path w="7032104" h="6858002">
                <a:moveTo>
                  <a:pt x="5159896" y="0"/>
                </a:moveTo>
                <a:lnTo>
                  <a:pt x="7032104" y="0"/>
                </a:lnTo>
                <a:lnTo>
                  <a:pt x="5159896" y="6858001"/>
                </a:lnTo>
                <a:lnTo>
                  <a:pt x="5159896" y="6858002"/>
                </a:lnTo>
                <a:lnTo>
                  <a:pt x="0" y="6858002"/>
                </a:lnTo>
                <a:lnTo>
                  <a:pt x="0" y="2"/>
                </a:lnTo>
                <a:lnTo>
                  <a:pt x="5159896" y="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ABBCE0C-2B88-4F75-8649-256D74ED7148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399155-F19D-4022-9622-3C3180A0BE5B}" type="slidenum">
              <a:rPr lang="fi-FI" smtClean="0"/>
              <a:t>‹#›</a:t>
            </a:fld>
            <a:endParaRPr lang="fi-FI"/>
          </a:p>
        </p:txBody>
      </p:sp>
      <p:grpSp>
        <p:nvGrpSpPr>
          <p:cNvPr id="22" name="Group 21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23" name="Freeform 6"/>
            <p:cNvSpPr>
              <a:spLocks noEditPoints="1"/>
            </p:cNvSpPr>
            <p:nvPr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7"/>
            <p:cNvSpPr>
              <a:spLocks noEditPoints="1"/>
            </p:cNvSpPr>
            <p:nvPr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8"/>
            <p:cNvSpPr>
              <a:spLocks noEditPoints="1"/>
            </p:cNvSpPr>
            <p:nvPr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2450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F2E10-1834-4748-B172-2E78CBEC4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80290-8FE4-421C-930D-2EAD40DC8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4B4F0-5815-421D-B372-6ADDA199F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CE0C-2B88-4F75-8649-256D74ED7148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874DA-C8DF-4EDB-B61B-C144A9C58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33C19-93E1-4D47-84E2-00D31CB5D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99155-F19D-4022-9622-3C3180A0BE5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180838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896" y="0"/>
            <a:ext cx="7032104" cy="6858000"/>
          </a:xfrm>
          <a:custGeom>
            <a:avLst/>
            <a:gdLst/>
            <a:ahLst/>
            <a:cxnLst/>
            <a:rect l="l" t="t" r="r" b="b"/>
            <a:pathLst>
              <a:path w="7032104" h="6858000">
                <a:moveTo>
                  <a:pt x="1872208" y="0"/>
                </a:moveTo>
                <a:lnTo>
                  <a:pt x="7032104" y="0"/>
                </a:lnTo>
                <a:lnTo>
                  <a:pt x="7032104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ABBCE0C-2B88-4F75-8649-256D74ED7148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399155-F19D-4022-9622-3C3180A0BE5B}" type="slidenum">
              <a:rPr lang="fi-FI" smtClean="0"/>
              <a:t>‹#›</a:t>
            </a:fld>
            <a:endParaRPr lang="fi-FI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accent2"/>
          </a:solidFill>
        </p:grpSpPr>
        <p:sp>
          <p:nvSpPr>
            <p:cNvPr id="14" name="Freeform 6"/>
            <p:cNvSpPr>
              <a:spLocks noEditPoints="1"/>
            </p:cNvSpPr>
            <p:nvPr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4332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896" y="0"/>
            <a:ext cx="7032104" cy="6858000"/>
          </a:xfrm>
          <a:custGeom>
            <a:avLst/>
            <a:gdLst/>
            <a:ahLst/>
            <a:cxnLst/>
            <a:rect l="l" t="t" r="r" b="b"/>
            <a:pathLst>
              <a:path w="7032104" h="6858000">
                <a:moveTo>
                  <a:pt x="1872208" y="0"/>
                </a:moveTo>
                <a:lnTo>
                  <a:pt x="7032104" y="0"/>
                </a:lnTo>
                <a:lnTo>
                  <a:pt x="7032104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ABBCE0C-2B88-4F75-8649-256D74ED7148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399155-F19D-4022-9622-3C3180A0BE5B}" type="slidenum">
              <a:rPr lang="fi-FI" smtClean="0"/>
              <a:t>‹#›</a:t>
            </a:fld>
            <a:endParaRPr lang="fi-FI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accent2"/>
          </a:solidFill>
        </p:grpSpPr>
        <p:sp>
          <p:nvSpPr>
            <p:cNvPr id="14" name="Freeform 6"/>
            <p:cNvSpPr>
              <a:spLocks noEditPoints="1"/>
            </p:cNvSpPr>
            <p:nvPr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0593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896" y="0"/>
            <a:ext cx="7032104" cy="6858000"/>
          </a:xfrm>
          <a:custGeom>
            <a:avLst/>
            <a:gdLst/>
            <a:ahLst/>
            <a:cxnLst/>
            <a:rect l="l" t="t" r="r" b="b"/>
            <a:pathLst>
              <a:path w="7032104" h="6858000">
                <a:moveTo>
                  <a:pt x="1872208" y="0"/>
                </a:moveTo>
                <a:lnTo>
                  <a:pt x="7032104" y="0"/>
                </a:lnTo>
                <a:lnTo>
                  <a:pt x="7032104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ABBCE0C-2B88-4F75-8649-256D74ED7148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399155-F19D-4022-9622-3C3180A0BE5B}" type="slidenum">
              <a:rPr lang="fi-FI" smtClean="0"/>
              <a:t>‹#›</a:t>
            </a:fld>
            <a:endParaRPr lang="fi-FI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14" name="Freeform 6"/>
            <p:cNvSpPr>
              <a:spLocks noEditPoints="1"/>
            </p:cNvSpPr>
            <p:nvPr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0500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896" y="0"/>
            <a:ext cx="7032104" cy="6858000"/>
          </a:xfrm>
          <a:custGeom>
            <a:avLst/>
            <a:gdLst/>
            <a:ahLst/>
            <a:cxnLst/>
            <a:rect l="l" t="t" r="r" b="b"/>
            <a:pathLst>
              <a:path w="7032104" h="6858000">
                <a:moveTo>
                  <a:pt x="1872208" y="0"/>
                </a:moveTo>
                <a:lnTo>
                  <a:pt x="7032104" y="0"/>
                </a:lnTo>
                <a:lnTo>
                  <a:pt x="7032104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ABBCE0C-2B88-4F75-8649-256D74ED7148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399155-F19D-4022-9622-3C3180A0BE5B}" type="slidenum">
              <a:rPr lang="fi-FI" smtClean="0"/>
              <a:t>‹#›</a:t>
            </a:fld>
            <a:endParaRPr lang="fi-FI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14" name="Freeform 6"/>
            <p:cNvSpPr>
              <a:spLocks noEditPoints="1"/>
            </p:cNvSpPr>
            <p:nvPr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0013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1773239"/>
            <a:ext cx="4896296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1773238"/>
            <a:ext cx="4896544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CE0C-2B88-4F75-8649-256D74ED7148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99155-F19D-4022-9622-3C3180A0BE5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238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3024" y="1773238"/>
            <a:ext cx="4608959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88" y="2420888"/>
            <a:ext cx="4896296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8048" y="1773238"/>
            <a:ext cx="4608265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015" y="2420888"/>
            <a:ext cx="4896297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CE0C-2B88-4F75-8649-256D74ED7148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99155-F19D-4022-9622-3C3180A0BE5B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8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3025" y="1773238"/>
            <a:ext cx="10369549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88" y="2420888"/>
            <a:ext cx="10656886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CE0C-2B88-4F75-8649-256D74ED7148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99155-F19D-4022-9622-3C3180A0BE5B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645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773239"/>
            <a:ext cx="6769348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CE0C-2B88-4F75-8649-256D74ED7148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99155-F19D-4022-9622-3C3180A0BE5B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688288" y="1773238"/>
            <a:ext cx="3024287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 b="1">
                <a:solidFill>
                  <a:schemeClr val="accent2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2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2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5951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High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1773239"/>
            <a:ext cx="7345362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CE0C-2B88-4F75-8649-256D74ED7148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99155-F19D-4022-9622-3C3180A0BE5B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79427" y="1773238"/>
            <a:ext cx="3024286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2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2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4427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1" y="476250"/>
            <a:ext cx="4608513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773239"/>
            <a:ext cx="4896544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9" name="Picture Placeholder 2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03482" y="0"/>
            <a:ext cx="6188518" cy="6669360"/>
          </a:xfrm>
          <a:custGeom>
            <a:avLst/>
            <a:gdLst/>
            <a:ahLst/>
            <a:cxnLst/>
            <a:rect l="l" t="t" r="r" b="b"/>
            <a:pathLst>
              <a:path w="6188518" h="6669360">
                <a:moveTo>
                  <a:pt x="1820710" y="0"/>
                </a:moveTo>
                <a:lnTo>
                  <a:pt x="6188518" y="0"/>
                </a:lnTo>
                <a:lnTo>
                  <a:pt x="6188518" y="6669360"/>
                </a:lnTo>
                <a:lnTo>
                  <a:pt x="0" y="6669360"/>
                </a:lnTo>
                <a:close/>
              </a:path>
            </a:pathLst>
          </a:custGeom>
          <a:solidFill>
            <a:schemeClr val="accent5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ABBCE0C-2B88-4F75-8649-256D74ED7148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399155-F19D-4022-9622-3C3180A0BE5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059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B73D8-1FD0-4A0A-9BFB-646CF765C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B6E9B2-8082-43F7-B0E8-E6010B344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C2CB9-F303-42F6-898C-7C5B7732B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CE0C-2B88-4F75-8649-256D74ED7148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0A387-629A-4013-ADE5-D269F8605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EC2FD-3379-4A7E-AF7F-9AACF9BA2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99155-F19D-4022-9622-3C3180A0BE5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798469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1" y="476250"/>
            <a:ext cx="6481317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773239"/>
            <a:ext cx="6769348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9" name="Picture Placeholder 2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31674" y="0"/>
            <a:ext cx="4460326" cy="6669360"/>
          </a:xfrm>
          <a:custGeom>
            <a:avLst/>
            <a:gdLst/>
            <a:ahLst/>
            <a:cxnLst/>
            <a:rect l="l" t="t" r="r" b="b"/>
            <a:pathLst>
              <a:path w="4460326" h="6669360">
                <a:moveTo>
                  <a:pt x="1820710" y="0"/>
                </a:moveTo>
                <a:lnTo>
                  <a:pt x="4460326" y="0"/>
                </a:lnTo>
                <a:lnTo>
                  <a:pt x="4460326" y="6669360"/>
                </a:lnTo>
                <a:lnTo>
                  <a:pt x="0" y="6669360"/>
                </a:lnTo>
                <a:close/>
              </a:path>
            </a:pathLst>
          </a:custGeom>
          <a:solidFill>
            <a:schemeClr val="accent5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1424" y="6381328"/>
            <a:ext cx="798984" cy="216471"/>
          </a:xfrm>
        </p:spPr>
        <p:txBody>
          <a:bodyPr/>
          <a:lstStyle>
            <a:lvl1pPr algn="l">
              <a:defRPr/>
            </a:lvl1pPr>
          </a:lstStyle>
          <a:p>
            <a:fld id="{AABBCE0C-2B88-4F75-8649-256D74ED7148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512" y="6381328"/>
            <a:ext cx="4392488" cy="216471"/>
          </a:xfrm>
        </p:spPr>
        <p:txBody>
          <a:bodyPr/>
          <a:lstStyle>
            <a:lvl1pPr algn="l">
              <a:defRPr/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381551"/>
            <a:ext cx="431999" cy="215801"/>
          </a:xfrm>
        </p:spPr>
        <p:txBody>
          <a:bodyPr/>
          <a:lstStyle>
            <a:lvl1pPr algn="l">
              <a:defRPr/>
            </a:lvl1pPr>
          </a:lstStyle>
          <a:p>
            <a:fld id="{3C399155-F19D-4022-9622-3C3180A0BE5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979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6" y="1773238"/>
            <a:ext cx="345633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426" y="2420888"/>
            <a:ext cx="3456334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67809" y="1773238"/>
            <a:ext cx="345638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67809" y="2420888"/>
            <a:ext cx="3456384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CE0C-2B88-4F75-8649-256D74ED7148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99155-F19D-4022-9622-3C3180A0BE5B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56240" y="1773238"/>
            <a:ext cx="3456335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56240" y="2420888"/>
            <a:ext cx="3456335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851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Basic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1773239"/>
            <a:ext cx="67691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CE0C-2B88-4F75-8649-256D74ED7148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99155-F19D-4022-9622-3C3180A0BE5B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56588" y="1773237"/>
            <a:ext cx="3455987" cy="439206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2936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Basic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67808" y="1773239"/>
            <a:ext cx="7344767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CE0C-2B88-4F75-8649-256D74ED7148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99155-F19D-4022-9622-3C3180A0BE5B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9425" y="1773237"/>
            <a:ext cx="3456335" cy="439206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32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Basic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CE0C-2B88-4F75-8649-256D74ED7148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99155-F19D-4022-9622-3C3180A0BE5B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9425" y="1773237"/>
            <a:ext cx="3456335" cy="345598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79425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8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1542" y="1773237"/>
            <a:ext cx="3456335" cy="345598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361542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8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256240" y="1773237"/>
            <a:ext cx="3456335" cy="345598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256240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815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Half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3789039"/>
            <a:ext cx="10656886" cy="8640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ABBCE0C-2B88-4F75-8649-256D74ED7148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399155-F19D-4022-9622-3C3180A0BE5B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5440" y="4797152"/>
            <a:ext cx="10657135" cy="13686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 6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3357563"/>
          </a:xfrm>
          <a:custGeom>
            <a:avLst/>
            <a:gdLst/>
            <a:ahLst/>
            <a:cxnLst/>
            <a:rect l="l" t="t" r="r" b="b"/>
            <a:pathLst>
              <a:path w="12192000" h="3357563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3357563"/>
                </a:lnTo>
                <a:lnTo>
                  <a:pt x="0" y="335756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11" name="Freeform 6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2682" y="476672"/>
            <a:ext cx="269351" cy="612000"/>
          </a:xfrm>
          <a:custGeom>
            <a:avLst/>
            <a:gdLst>
              <a:gd name="T0" fmla="*/ 2014 w 3164"/>
              <a:gd name="T1" fmla="*/ 541 h 7179"/>
              <a:gd name="T2" fmla="*/ 2075 w 3164"/>
              <a:gd name="T3" fmla="*/ 842 h 7179"/>
              <a:gd name="T4" fmla="*/ 2013 w 3164"/>
              <a:gd name="T5" fmla="*/ 1104 h 7179"/>
              <a:gd name="T6" fmla="*/ 1698 w 3164"/>
              <a:gd name="T7" fmla="*/ 1547 h 7179"/>
              <a:gd name="T8" fmla="*/ 1150 w 3164"/>
              <a:gd name="T9" fmla="*/ 2192 h 7179"/>
              <a:gd name="T10" fmla="*/ 1032 w 3164"/>
              <a:gd name="T11" fmla="*/ 2455 h 7179"/>
              <a:gd name="T12" fmla="*/ 1071 w 3164"/>
              <a:gd name="T13" fmla="*/ 2857 h 7179"/>
              <a:gd name="T14" fmla="*/ 758 w 3164"/>
              <a:gd name="T15" fmla="*/ 2524 h 7179"/>
              <a:gd name="T16" fmla="*/ 762 w 3164"/>
              <a:gd name="T17" fmla="*/ 2178 h 7179"/>
              <a:gd name="T18" fmla="*/ 878 w 3164"/>
              <a:gd name="T19" fmla="*/ 1919 h 7179"/>
              <a:gd name="T20" fmla="*/ 1196 w 3164"/>
              <a:gd name="T21" fmla="*/ 1511 h 7179"/>
              <a:gd name="T22" fmla="*/ 1734 w 3164"/>
              <a:gd name="T23" fmla="*/ 844 h 7179"/>
              <a:gd name="T24" fmla="*/ 1792 w 3164"/>
              <a:gd name="T25" fmla="*/ 666 h 7179"/>
              <a:gd name="T26" fmla="*/ 1725 w 3164"/>
              <a:gd name="T27" fmla="*/ 476 h 7179"/>
              <a:gd name="T28" fmla="*/ 1173 w 3164"/>
              <a:gd name="T29" fmla="*/ 2909 h 7179"/>
              <a:gd name="T30" fmla="*/ 1139 w 3164"/>
              <a:gd name="T31" fmla="*/ 2584 h 7179"/>
              <a:gd name="T32" fmla="*/ 1266 w 3164"/>
              <a:gd name="T33" fmla="*/ 2264 h 7179"/>
              <a:gd name="T34" fmla="*/ 1911 w 3164"/>
              <a:gd name="T35" fmla="*/ 1593 h 7179"/>
              <a:gd name="T36" fmla="*/ 2169 w 3164"/>
              <a:gd name="T37" fmla="*/ 1249 h 7179"/>
              <a:gd name="T38" fmla="*/ 2177 w 3164"/>
              <a:gd name="T39" fmla="*/ 1064 h 7179"/>
              <a:gd name="T40" fmla="*/ 2394 w 3164"/>
              <a:gd name="T41" fmla="*/ 984 h 7179"/>
              <a:gd name="T42" fmla="*/ 2487 w 3164"/>
              <a:gd name="T43" fmla="*/ 1278 h 7179"/>
              <a:gd name="T44" fmla="*/ 2430 w 3164"/>
              <a:gd name="T45" fmla="*/ 1557 h 7179"/>
              <a:gd name="T46" fmla="*/ 1934 w 3164"/>
              <a:gd name="T47" fmla="*/ 2124 h 7179"/>
              <a:gd name="T48" fmla="*/ 1530 w 3164"/>
              <a:gd name="T49" fmla="*/ 2581 h 7179"/>
              <a:gd name="T50" fmla="*/ 1523 w 3164"/>
              <a:gd name="T51" fmla="*/ 2799 h 7179"/>
              <a:gd name="T52" fmla="*/ 1749 w 3164"/>
              <a:gd name="T53" fmla="*/ 3171 h 7179"/>
              <a:gd name="T54" fmla="*/ 1647 w 3164"/>
              <a:gd name="T55" fmla="*/ 2738 h 7179"/>
              <a:gd name="T56" fmla="*/ 1728 w 3164"/>
              <a:gd name="T57" fmla="*/ 2523 h 7179"/>
              <a:gd name="T58" fmla="*/ 2273 w 3164"/>
              <a:gd name="T59" fmla="*/ 2071 h 7179"/>
              <a:gd name="T60" fmla="*/ 2387 w 3164"/>
              <a:gd name="T61" fmla="*/ 1910 h 7179"/>
              <a:gd name="T62" fmla="*/ 2546 w 3164"/>
              <a:gd name="T63" fmla="*/ 1669 h 7179"/>
              <a:gd name="T64" fmla="*/ 2645 w 3164"/>
              <a:gd name="T65" fmla="*/ 1917 h 7179"/>
              <a:gd name="T66" fmla="*/ 2601 w 3164"/>
              <a:gd name="T67" fmla="*/ 2194 h 7179"/>
              <a:gd name="T68" fmla="*/ 2181 w 3164"/>
              <a:gd name="T69" fmla="*/ 2594 h 7179"/>
              <a:gd name="T70" fmla="*/ 1994 w 3164"/>
              <a:gd name="T71" fmla="*/ 2803 h 7179"/>
              <a:gd name="T72" fmla="*/ 626 w 3164"/>
              <a:gd name="T73" fmla="*/ 2259 h 7179"/>
              <a:gd name="T74" fmla="*/ 521 w 3164"/>
              <a:gd name="T75" fmla="*/ 1956 h 7179"/>
              <a:gd name="T76" fmla="*/ 548 w 3164"/>
              <a:gd name="T77" fmla="*/ 1637 h 7179"/>
              <a:gd name="T78" fmla="*/ 766 w 3164"/>
              <a:gd name="T79" fmla="*/ 1219 h 7179"/>
              <a:gd name="T80" fmla="*/ 1325 w 3164"/>
              <a:gd name="T81" fmla="*/ 408 h 7179"/>
              <a:gd name="T82" fmla="*/ 1347 w 3164"/>
              <a:gd name="T83" fmla="*/ 223 h 7179"/>
              <a:gd name="T84" fmla="*/ 1533 w 3164"/>
              <a:gd name="T85" fmla="*/ 73 h 7179"/>
              <a:gd name="T86" fmla="*/ 1635 w 3164"/>
              <a:gd name="T87" fmla="*/ 329 h 7179"/>
              <a:gd name="T88" fmla="*/ 1602 w 3164"/>
              <a:gd name="T89" fmla="*/ 617 h 7179"/>
              <a:gd name="T90" fmla="*/ 1366 w 3164"/>
              <a:gd name="T91" fmla="*/ 1012 h 7179"/>
              <a:gd name="T92" fmla="*/ 795 w 3164"/>
              <a:gd name="T93" fmla="*/ 1791 h 7179"/>
              <a:gd name="T94" fmla="*/ 663 w 3164"/>
              <a:gd name="T95" fmla="*/ 2130 h 7179"/>
              <a:gd name="T96" fmla="*/ 1308 w 3164"/>
              <a:gd name="T97" fmla="*/ 4296 h 7179"/>
              <a:gd name="T98" fmla="*/ 1674 w 3164"/>
              <a:gd name="T99" fmla="*/ 4340 h 7179"/>
              <a:gd name="T100" fmla="*/ 1548 w 3164"/>
              <a:gd name="T101" fmla="*/ 4163 h 7179"/>
              <a:gd name="T102" fmla="*/ 1133 w 3164"/>
              <a:gd name="T103" fmla="*/ 4107 h 7179"/>
              <a:gd name="T104" fmla="*/ 683 w 3164"/>
              <a:gd name="T105" fmla="*/ 3926 h 7179"/>
              <a:gd name="T106" fmla="*/ 292 w 3164"/>
              <a:gd name="T107" fmla="*/ 3639 h 7179"/>
              <a:gd name="T108" fmla="*/ 0 w 3164"/>
              <a:gd name="T109" fmla="*/ 3291 h 7179"/>
              <a:gd name="T110" fmla="*/ 2943 w 3164"/>
              <a:gd name="T111" fmla="*/ 3581 h 7179"/>
              <a:gd name="T112" fmla="*/ 2588 w 3164"/>
              <a:gd name="T113" fmla="*/ 3876 h 7179"/>
              <a:gd name="T114" fmla="*/ 2199 w 3164"/>
              <a:gd name="T115" fmla="*/ 4064 h 7179"/>
              <a:gd name="T116" fmla="*/ 1643 w 3164"/>
              <a:gd name="T117" fmla="*/ 4163 h 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64" h="7179">
                <a:moveTo>
                  <a:pt x="1875" y="352"/>
                </a:moveTo>
                <a:lnTo>
                  <a:pt x="1888" y="364"/>
                </a:lnTo>
                <a:lnTo>
                  <a:pt x="1899" y="376"/>
                </a:lnTo>
                <a:lnTo>
                  <a:pt x="1911" y="388"/>
                </a:lnTo>
                <a:lnTo>
                  <a:pt x="1922" y="400"/>
                </a:lnTo>
                <a:lnTo>
                  <a:pt x="1932" y="413"/>
                </a:lnTo>
                <a:lnTo>
                  <a:pt x="1942" y="425"/>
                </a:lnTo>
                <a:lnTo>
                  <a:pt x="1961" y="450"/>
                </a:lnTo>
                <a:lnTo>
                  <a:pt x="1970" y="463"/>
                </a:lnTo>
                <a:lnTo>
                  <a:pt x="1978" y="476"/>
                </a:lnTo>
                <a:lnTo>
                  <a:pt x="1994" y="502"/>
                </a:lnTo>
                <a:lnTo>
                  <a:pt x="2007" y="528"/>
                </a:lnTo>
                <a:lnTo>
                  <a:pt x="2014" y="541"/>
                </a:lnTo>
                <a:lnTo>
                  <a:pt x="2020" y="554"/>
                </a:lnTo>
                <a:lnTo>
                  <a:pt x="2031" y="582"/>
                </a:lnTo>
                <a:lnTo>
                  <a:pt x="2040" y="608"/>
                </a:lnTo>
                <a:lnTo>
                  <a:pt x="2049" y="636"/>
                </a:lnTo>
                <a:lnTo>
                  <a:pt x="2056" y="662"/>
                </a:lnTo>
                <a:lnTo>
                  <a:pt x="2058" y="676"/>
                </a:lnTo>
                <a:lnTo>
                  <a:pt x="2062" y="689"/>
                </a:lnTo>
                <a:lnTo>
                  <a:pt x="2066" y="715"/>
                </a:lnTo>
                <a:lnTo>
                  <a:pt x="2069" y="742"/>
                </a:lnTo>
                <a:lnTo>
                  <a:pt x="2073" y="768"/>
                </a:lnTo>
                <a:lnTo>
                  <a:pt x="2074" y="793"/>
                </a:lnTo>
                <a:lnTo>
                  <a:pt x="2075" y="818"/>
                </a:lnTo>
                <a:lnTo>
                  <a:pt x="2075" y="842"/>
                </a:lnTo>
                <a:lnTo>
                  <a:pt x="2074" y="856"/>
                </a:lnTo>
                <a:lnTo>
                  <a:pt x="2074" y="866"/>
                </a:lnTo>
                <a:lnTo>
                  <a:pt x="2073" y="890"/>
                </a:lnTo>
                <a:lnTo>
                  <a:pt x="2070" y="913"/>
                </a:lnTo>
                <a:lnTo>
                  <a:pt x="2064" y="955"/>
                </a:lnTo>
                <a:lnTo>
                  <a:pt x="2060" y="976"/>
                </a:lnTo>
                <a:lnTo>
                  <a:pt x="2056" y="994"/>
                </a:lnTo>
                <a:lnTo>
                  <a:pt x="2051" y="1012"/>
                </a:lnTo>
                <a:lnTo>
                  <a:pt x="2046" y="1028"/>
                </a:lnTo>
                <a:lnTo>
                  <a:pt x="2036" y="1057"/>
                </a:lnTo>
                <a:lnTo>
                  <a:pt x="2031" y="1070"/>
                </a:lnTo>
                <a:lnTo>
                  <a:pt x="2025" y="1081"/>
                </a:lnTo>
                <a:lnTo>
                  <a:pt x="2013" y="1104"/>
                </a:lnTo>
                <a:lnTo>
                  <a:pt x="2000" y="1128"/>
                </a:lnTo>
                <a:lnTo>
                  <a:pt x="1986" y="1152"/>
                </a:lnTo>
                <a:lnTo>
                  <a:pt x="1972" y="1175"/>
                </a:lnTo>
                <a:lnTo>
                  <a:pt x="1964" y="1188"/>
                </a:lnTo>
                <a:lnTo>
                  <a:pt x="1956" y="1200"/>
                </a:lnTo>
                <a:lnTo>
                  <a:pt x="1941" y="1224"/>
                </a:lnTo>
                <a:lnTo>
                  <a:pt x="1908" y="1272"/>
                </a:lnTo>
                <a:lnTo>
                  <a:pt x="1874" y="1321"/>
                </a:lnTo>
                <a:lnTo>
                  <a:pt x="1838" y="1369"/>
                </a:lnTo>
                <a:lnTo>
                  <a:pt x="1803" y="1416"/>
                </a:lnTo>
                <a:lnTo>
                  <a:pt x="1767" y="1461"/>
                </a:lnTo>
                <a:lnTo>
                  <a:pt x="1732" y="1506"/>
                </a:lnTo>
                <a:lnTo>
                  <a:pt x="1698" y="1547"/>
                </a:lnTo>
                <a:lnTo>
                  <a:pt x="1636" y="1621"/>
                </a:lnTo>
                <a:lnTo>
                  <a:pt x="1584" y="1681"/>
                </a:lnTo>
                <a:lnTo>
                  <a:pt x="1550" y="1724"/>
                </a:lnTo>
                <a:lnTo>
                  <a:pt x="1524" y="1753"/>
                </a:lnTo>
                <a:lnTo>
                  <a:pt x="1496" y="1787"/>
                </a:lnTo>
                <a:lnTo>
                  <a:pt x="1425" y="1863"/>
                </a:lnTo>
                <a:lnTo>
                  <a:pt x="1346" y="1952"/>
                </a:lnTo>
                <a:lnTo>
                  <a:pt x="1305" y="1999"/>
                </a:lnTo>
                <a:lnTo>
                  <a:pt x="1264" y="2047"/>
                </a:lnTo>
                <a:lnTo>
                  <a:pt x="1224" y="2096"/>
                </a:lnTo>
                <a:lnTo>
                  <a:pt x="1205" y="2120"/>
                </a:lnTo>
                <a:lnTo>
                  <a:pt x="1186" y="2144"/>
                </a:lnTo>
                <a:lnTo>
                  <a:pt x="1150" y="2192"/>
                </a:lnTo>
                <a:lnTo>
                  <a:pt x="1134" y="2216"/>
                </a:lnTo>
                <a:lnTo>
                  <a:pt x="1119" y="2240"/>
                </a:lnTo>
                <a:lnTo>
                  <a:pt x="1103" y="2263"/>
                </a:lnTo>
                <a:lnTo>
                  <a:pt x="1090" y="2286"/>
                </a:lnTo>
                <a:lnTo>
                  <a:pt x="1078" y="2307"/>
                </a:lnTo>
                <a:lnTo>
                  <a:pt x="1067" y="2329"/>
                </a:lnTo>
                <a:lnTo>
                  <a:pt x="1058" y="2349"/>
                </a:lnTo>
                <a:lnTo>
                  <a:pt x="1049" y="2370"/>
                </a:lnTo>
                <a:lnTo>
                  <a:pt x="1043" y="2389"/>
                </a:lnTo>
                <a:lnTo>
                  <a:pt x="1038" y="2408"/>
                </a:lnTo>
                <a:lnTo>
                  <a:pt x="1036" y="2424"/>
                </a:lnTo>
                <a:lnTo>
                  <a:pt x="1034" y="2439"/>
                </a:lnTo>
                <a:lnTo>
                  <a:pt x="1032" y="2455"/>
                </a:lnTo>
                <a:lnTo>
                  <a:pt x="1030" y="2472"/>
                </a:lnTo>
                <a:lnTo>
                  <a:pt x="1030" y="2488"/>
                </a:lnTo>
                <a:lnTo>
                  <a:pt x="1029" y="2505"/>
                </a:lnTo>
                <a:lnTo>
                  <a:pt x="1029" y="2540"/>
                </a:lnTo>
                <a:lnTo>
                  <a:pt x="1029" y="2558"/>
                </a:lnTo>
                <a:lnTo>
                  <a:pt x="1030" y="2575"/>
                </a:lnTo>
                <a:lnTo>
                  <a:pt x="1032" y="2611"/>
                </a:lnTo>
                <a:lnTo>
                  <a:pt x="1035" y="2646"/>
                </a:lnTo>
                <a:lnTo>
                  <a:pt x="1040" y="2680"/>
                </a:lnTo>
                <a:lnTo>
                  <a:pt x="1049" y="2745"/>
                </a:lnTo>
                <a:lnTo>
                  <a:pt x="1060" y="2805"/>
                </a:lnTo>
                <a:lnTo>
                  <a:pt x="1065" y="2833"/>
                </a:lnTo>
                <a:lnTo>
                  <a:pt x="1071" y="2857"/>
                </a:lnTo>
                <a:lnTo>
                  <a:pt x="1079" y="2896"/>
                </a:lnTo>
                <a:lnTo>
                  <a:pt x="857" y="2896"/>
                </a:lnTo>
                <a:lnTo>
                  <a:pt x="846" y="2868"/>
                </a:lnTo>
                <a:lnTo>
                  <a:pt x="834" y="2836"/>
                </a:lnTo>
                <a:lnTo>
                  <a:pt x="824" y="2802"/>
                </a:lnTo>
                <a:lnTo>
                  <a:pt x="812" y="2764"/>
                </a:lnTo>
                <a:lnTo>
                  <a:pt x="800" y="2726"/>
                </a:lnTo>
                <a:lnTo>
                  <a:pt x="789" y="2685"/>
                </a:lnTo>
                <a:lnTo>
                  <a:pt x="778" y="2641"/>
                </a:lnTo>
                <a:lnTo>
                  <a:pt x="768" y="2596"/>
                </a:lnTo>
                <a:lnTo>
                  <a:pt x="765" y="2572"/>
                </a:lnTo>
                <a:lnTo>
                  <a:pt x="760" y="2548"/>
                </a:lnTo>
                <a:lnTo>
                  <a:pt x="758" y="2524"/>
                </a:lnTo>
                <a:lnTo>
                  <a:pt x="754" y="2500"/>
                </a:lnTo>
                <a:lnTo>
                  <a:pt x="752" y="2475"/>
                </a:lnTo>
                <a:lnTo>
                  <a:pt x="749" y="2449"/>
                </a:lnTo>
                <a:lnTo>
                  <a:pt x="748" y="2424"/>
                </a:lnTo>
                <a:lnTo>
                  <a:pt x="747" y="2397"/>
                </a:lnTo>
                <a:lnTo>
                  <a:pt x="746" y="2371"/>
                </a:lnTo>
                <a:lnTo>
                  <a:pt x="747" y="2344"/>
                </a:lnTo>
                <a:lnTo>
                  <a:pt x="747" y="2317"/>
                </a:lnTo>
                <a:lnTo>
                  <a:pt x="748" y="2289"/>
                </a:lnTo>
                <a:lnTo>
                  <a:pt x="750" y="2262"/>
                </a:lnTo>
                <a:lnTo>
                  <a:pt x="754" y="2234"/>
                </a:lnTo>
                <a:lnTo>
                  <a:pt x="758" y="2206"/>
                </a:lnTo>
                <a:lnTo>
                  <a:pt x="762" y="2178"/>
                </a:lnTo>
                <a:lnTo>
                  <a:pt x="766" y="2156"/>
                </a:lnTo>
                <a:lnTo>
                  <a:pt x="770" y="2145"/>
                </a:lnTo>
                <a:lnTo>
                  <a:pt x="772" y="2134"/>
                </a:lnTo>
                <a:lnTo>
                  <a:pt x="776" y="2124"/>
                </a:lnTo>
                <a:lnTo>
                  <a:pt x="779" y="2112"/>
                </a:lnTo>
                <a:lnTo>
                  <a:pt x="789" y="2089"/>
                </a:lnTo>
                <a:lnTo>
                  <a:pt x="798" y="2065"/>
                </a:lnTo>
                <a:lnTo>
                  <a:pt x="809" y="2041"/>
                </a:lnTo>
                <a:lnTo>
                  <a:pt x="821" y="2017"/>
                </a:lnTo>
                <a:lnTo>
                  <a:pt x="834" y="1993"/>
                </a:lnTo>
                <a:lnTo>
                  <a:pt x="849" y="1968"/>
                </a:lnTo>
                <a:lnTo>
                  <a:pt x="863" y="1944"/>
                </a:lnTo>
                <a:lnTo>
                  <a:pt x="878" y="1919"/>
                </a:lnTo>
                <a:lnTo>
                  <a:pt x="894" y="1895"/>
                </a:lnTo>
                <a:lnTo>
                  <a:pt x="910" y="1869"/>
                </a:lnTo>
                <a:lnTo>
                  <a:pt x="927" y="1845"/>
                </a:lnTo>
                <a:lnTo>
                  <a:pt x="944" y="1821"/>
                </a:lnTo>
                <a:lnTo>
                  <a:pt x="960" y="1797"/>
                </a:lnTo>
                <a:lnTo>
                  <a:pt x="995" y="1752"/>
                </a:lnTo>
                <a:lnTo>
                  <a:pt x="1029" y="1709"/>
                </a:lnTo>
                <a:lnTo>
                  <a:pt x="1061" y="1669"/>
                </a:lnTo>
                <a:lnTo>
                  <a:pt x="1091" y="1633"/>
                </a:lnTo>
                <a:lnTo>
                  <a:pt x="1118" y="1601"/>
                </a:lnTo>
                <a:lnTo>
                  <a:pt x="1142" y="1573"/>
                </a:lnTo>
                <a:lnTo>
                  <a:pt x="1174" y="1536"/>
                </a:lnTo>
                <a:lnTo>
                  <a:pt x="1196" y="1511"/>
                </a:lnTo>
                <a:lnTo>
                  <a:pt x="1222" y="1481"/>
                </a:lnTo>
                <a:lnTo>
                  <a:pt x="1282" y="1409"/>
                </a:lnTo>
                <a:lnTo>
                  <a:pt x="1352" y="1325"/>
                </a:lnTo>
                <a:lnTo>
                  <a:pt x="1427" y="1235"/>
                </a:lnTo>
                <a:lnTo>
                  <a:pt x="1503" y="1142"/>
                </a:lnTo>
                <a:lnTo>
                  <a:pt x="1574" y="1054"/>
                </a:lnTo>
                <a:lnTo>
                  <a:pt x="1638" y="973"/>
                </a:lnTo>
                <a:lnTo>
                  <a:pt x="1666" y="938"/>
                </a:lnTo>
                <a:lnTo>
                  <a:pt x="1690" y="907"/>
                </a:lnTo>
                <a:lnTo>
                  <a:pt x="1702" y="890"/>
                </a:lnTo>
                <a:lnTo>
                  <a:pt x="1714" y="875"/>
                </a:lnTo>
                <a:lnTo>
                  <a:pt x="1725" y="859"/>
                </a:lnTo>
                <a:lnTo>
                  <a:pt x="1734" y="844"/>
                </a:lnTo>
                <a:lnTo>
                  <a:pt x="1743" y="828"/>
                </a:lnTo>
                <a:lnTo>
                  <a:pt x="1751" y="814"/>
                </a:lnTo>
                <a:lnTo>
                  <a:pt x="1758" y="799"/>
                </a:lnTo>
                <a:lnTo>
                  <a:pt x="1766" y="785"/>
                </a:lnTo>
                <a:lnTo>
                  <a:pt x="1772" y="772"/>
                </a:lnTo>
                <a:lnTo>
                  <a:pt x="1776" y="757"/>
                </a:lnTo>
                <a:lnTo>
                  <a:pt x="1781" y="744"/>
                </a:lnTo>
                <a:lnTo>
                  <a:pt x="1785" y="731"/>
                </a:lnTo>
                <a:lnTo>
                  <a:pt x="1787" y="718"/>
                </a:lnTo>
                <a:lnTo>
                  <a:pt x="1790" y="704"/>
                </a:lnTo>
                <a:lnTo>
                  <a:pt x="1791" y="691"/>
                </a:lnTo>
                <a:lnTo>
                  <a:pt x="1792" y="679"/>
                </a:lnTo>
                <a:lnTo>
                  <a:pt x="1792" y="666"/>
                </a:lnTo>
                <a:lnTo>
                  <a:pt x="1792" y="654"/>
                </a:lnTo>
                <a:lnTo>
                  <a:pt x="1791" y="641"/>
                </a:lnTo>
                <a:lnTo>
                  <a:pt x="1790" y="629"/>
                </a:lnTo>
                <a:lnTo>
                  <a:pt x="1787" y="616"/>
                </a:lnTo>
                <a:lnTo>
                  <a:pt x="1784" y="604"/>
                </a:lnTo>
                <a:lnTo>
                  <a:pt x="1782" y="598"/>
                </a:lnTo>
                <a:lnTo>
                  <a:pt x="1780" y="592"/>
                </a:lnTo>
                <a:lnTo>
                  <a:pt x="1776" y="578"/>
                </a:lnTo>
                <a:lnTo>
                  <a:pt x="1767" y="554"/>
                </a:lnTo>
                <a:lnTo>
                  <a:pt x="1761" y="541"/>
                </a:lnTo>
                <a:lnTo>
                  <a:pt x="1755" y="529"/>
                </a:lnTo>
                <a:lnTo>
                  <a:pt x="1740" y="503"/>
                </a:lnTo>
                <a:lnTo>
                  <a:pt x="1725" y="476"/>
                </a:lnTo>
                <a:lnTo>
                  <a:pt x="1726" y="475"/>
                </a:lnTo>
                <a:lnTo>
                  <a:pt x="1731" y="472"/>
                </a:lnTo>
                <a:lnTo>
                  <a:pt x="1749" y="458"/>
                </a:lnTo>
                <a:lnTo>
                  <a:pt x="1800" y="415"/>
                </a:lnTo>
                <a:lnTo>
                  <a:pt x="1875" y="352"/>
                </a:lnTo>
                <a:close/>
                <a:moveTo>
                  <a:pt x="1641" y="3193"/>
                </a:moveTo>
                <a:lnTo>
                  <a:pt x="1258" y="3193"/>
                </a:lnTo>
                <a:lnTo>
                  <a:pt x="1228" y="3103"/>
                </a:lnTo>
                <a:lnTo>
                  <a:pt x="1214" y="3056"/>
                </a:lnTo>
                <a:lnTo>
                  <a:pt x="1206" y="3032"/>
                </a:lnTo>
                <a:lnTo>
                  <a:pt x="1199" y="3008"/>
                </a:lnTo>
                <a:lnTo>
                  <a:pt x="1186" y="2959"/>
                </a:lnTo>
                <a:lnTo>
                  <a:pt x="1173" y="2909"/>
                </a:lnTo>
                <a:lnTo>
                  <a:pt x="1167" y="2884"/>
                </a:lnTo>
                <a:lnTo>
                  <a:pt x="1162" y="2859"/>
                </a:lnTo>
                <a:lnTo>
                  <a:pt x="1156" y="2834"/>
                </a:lnTo>
                <a:lnTo>
                  <a:pt x="1152" y="2809"/>
                </a:lnTo>
                <a:lnTo>
                  <a:pt x="1148" y="2784"/>
                </a:lnTo>
                <a:lnTo>
                  <a:pt x="1144" y="2758"/>
                </a:lnTo>
                <a:lnTo>
                  <a:pt x="1142" y="2733"/>
                </a:lnTo>
                <a:lnTo>
                  <a:pt x="1139" y="2708"/>
                </a:lnTo>
                <a:lnTo>
                  <a:pt x="1138" y="2683"/>
                </a:lnTo>
                <a:lnTo>
                  <a:pt x="1137" y="2658"/>
                </a:lnTo>
                <a:lnTo>
                  <a:pt x="1137" y="2634"/>
                </a:lnTo>
                <a:lnTo>
                  <a:pt x="1137" y="2608"/>
                </a:lnTo>
                <a:lnTo>
                  <a:pt x="1139" y="2584"/>
                </a:lnTo>
                <a:lnTo>
                  <a:pt x="1142" y="2559"/>
                </a:lnTo>
                <a:lnTo>
                  <a:pt x="1144" y="2535"/>
                </a:lnTo>
                <a:lnTo>
                  <a:pt x="1149" y="2511"/>
                </a:lnTo>
                <a:lnTo>
                  <a:pt x="1154" y="2488"/>
                </a:lnTo>
                <a:lnTo>
                  <a:pt x="1160" y="2464"/>
                </a:lnTo>
                <a:lnTo>
                  <a:pt x="1167" y="2442"/>
                </a:lnTo>
                <a:lnTo>
                  <a:pt x="1175" y="2419"/>
                </a:lnTo>
                <a:lnTo>
                  <a:pt x="1186" y="2395"/>
                </a:lnTo>
                <a:lnTo>
                  <a:pt x="1198" y="2370"/>
                </a:lnTo>
                <a:lnTo>
                  <a:pt x="1212" y="2343"/>
                </a:lnTo>
                <a:lnTo>
                  <a:pt x="1229" y="2318"/>
                </a:lnTo>
                <a:lnTo>
                  <a:pt x="1247" y="2290"/>
                </a:lnTo>
                <a:lnTo>
                  <a:pt x="1266" y="2264"/>
                </a:lnTo>
                <a:lnTo>
                  <a:pt x="1288" y="2235"/>
                </a:lnTo>
                <a:lnTo>
                  <a:pt x="1311" y="2208"/>
                </a:lnTo>
                <a:lnTo>
                  <a:pt x="1335" y="2179"/>
                </a:lnTo>
                <a:lnTo>
                  <a:pt x="1360" y="2150"/>
                </a:lnTo>
                <a:lnTo>
                  <a:pt x="1386" y="2120"/>
                </a:lnTo>
                <a:lnTo>
                  <a:pt x="1414" y="2090"/>
                </a:lnTo>
                <a:lnTo>
                  <a:pt x="1470" y="2030"/>
                </a:lnTo>
                <a:lnTo>
                  <a:pt x="1532" y="1969"/>
                </a:lnTo>
                <a:lnTo>
                  <a:pt x="1594" y="1907"/>
                </a:lnTo>
                <a:lnTo>
                  <a:pt x="1658" y="1844"/>
                </a:lnTo>
                <a:lnTo>
                  <a:pt x="1786" y="1718"/>
                </a:lnTo>
                <a:lnTo>
                  <a:pt x="1850" y="1656"/>
                </a:lnTo>
                <a:lnTo>
                  <a:pt x="1911" y="1593"/>
                </a:lnTo>
                <a:lnTo>
                  <a:pt x="1941" y="1562"/>
                </a:lnTo>
                <a:lnTo>
                  <a:pt x="1970" y="1532"/>
                </a:lnTo>
                <a:lnTo>
                  <a:pt x="1998" y="1501"/>
                </a:lnTo>
                <a:lnTo>
                  <a:pt x="2026" y="1471"/>
                </a:lnTo>
                <a:lnTo>
                  <a:pt x="2054" y="1436"/>
                </a:lnTo>
                <a:lnTo>
                  <a:pt x="2079" y="1401"/>
                </a:lnTo>
                <a:lnTo>
                  <a:pt x="2091" y="1386"/>
                </a:lnTo>
                <a:lnTo>
                  <a:pt x="2102" y="1369"/>
                </a:lnTo>
                <a:lnTo>
                  <a:pt x="2112" y="1353"/>
                </a:lnTo>
                <a:lnTo>
                  <a:pt x="2123" y="1338"/>
                </a:lnTo>
                <a:lnTo>
                  <a:pt x="2141" y="1308"/>
                </a:lnTo>
                <a:lnTo>
                  <a:pt x="2156" y="1278"/>
                </a:lnTo>
                <a:lnTo>
                  <a:pt x="2169" y="1249"/>
                </a:lnTo>
                <a:lnTo>
                  <a:pt x="2174" y="1235"/>
                </a:lnTo>
                <a:lnTo>
                  <a:pt x="2178" y="1220"/>
                </a:lnTo>
                <a:lnTo>
                  <a:pt x="2182" y="1206"/>
                </a:lnTo>
                <a:lnTo>
                  <a:pt x="2186" y="1193"/>
                </a:lnTo>
                <a:lnTo>
                  <a:pt x="2187" y="1178"/>
                </a:lnTo>
                <a:lnTo>
                  <a:pt x="2189" y="1164"/>
                </a:lnTo>
                <a:lnTo>
                  <a:pt x="2189" y="1151"/>
                </a:lnTo>
                <a:lnTo>
                  <a:pt x="2189" y="1136"/>
                </a:lnTo>
                <a:lnTo>
                  <a:pt x="2189" y="1122"/>
                </a:lnTo>
                <a:lnTo>
                  <a:pt x="2187" y="1108"/>
                </a:lnTo>
                <a:lnTo>
                  <a:pt x="2184" y="1093"/>
                </a:lnTo>
                <a:lnTo>
                  <a:pt x="2182" y="1079"/>
                </a:lnTo>
                <a:lnTo>
                  <a:pt x="2177" y="1064"/>
                </a:lnTo>
                <a:lnTo>
                  <a:pt x="2172" y="1050"/>
                </a:lnTo>
                <a:lnTo>
                  <a:pt x="2168" y="1036"/>
                </a:lnTo>
                <a:lnTo>
                  <a:pt x="2160" y="1020"/>
                </a:lnTo>
                <a:lnTo>
                  <a:pt x="2153" y="1006"/>
                </a:lnTo>
                <a:lnTo>
                  <a:pt x="2145" y="990"/>
                </a:lnTo>
                <a:lnTo>
                  <a:pt x="2297" y="864"/>
                </a:lnTo>
                <a:lnTo>
                  <a:pt x="2312" y="877"/>
                </a:lnTo>
                <a:lnTo>
                  <a:pt x="2327" y="893"/>
                </a:lnTo>
                <a:lnTo>
                  <a:pt x="2342" y="908"/>
                </a:lnTo>
                <a:lnTo>
                  <a:pt x="2355" y="926"/>
                </a:lnTo>
                <a:lnTo>
                  <a:pt x="2369" y="944"/>
                </a:lnTo>
                <a:lnTo>
                  <a:pt x="2382" y="964"/>
                </a:lnTo>
                <a:lnTo>
                  <a:pt x="2394" y="984"/>
                </a:lnTo>
                <a:lnTo>
                  <a:pt x="2406" y="1006"/>
                </a:lnTo>
                <a:lnTo>
                  <a:pt x="2417" y="1028"/>
                </a:lnTo>
                <a:lnTo>
                  <a:pt x="2428" y="1051"/>
                </a:lnTo>
                <a:lnTo>
                  <a:pt x="2439" y="1074"/>
                </a:lnTo>
                <a:lnTo>
                  <a:pt x="2447" y="1098"/>
                </a:lnTo>
                <a:lnTo>
                  <a:pt x="2456" y="1123"/>
                </a:lnTo>
                <a:lnTo>
                  <a:pt x="2464" y="1148"/>
                </a:lnTo>
                <a:lnTo>
                  <a:pt x="2470" y="1174"/>
                </a:lnTo>
                <a:lnTo>
                  <a:pt x="2476" y="1200"/>
                </a:lnTo>
                <a:lnTo>
                  <a:pt x="2481" y="1225"/>
                </a:lnTo>
                <a:lnTo>
                  <a:pt x="2482" y="1238"/>
                </a:lnTo>
                <a:lnTo>
                  <a:pt x="2484" y="1251"/>
                </a:lnTo>
                <a:lnTo>
                  <a:pt x="2487" y="1278"/>
                </a:lnTo>
                <a:lnTo>
                  <a:pt x="2488" y="1304"/>
                </a:lnTo>
                <a:lnTo>
                  <a:pt x="2488" y="1331"/>
                </a:lnTo>
                <a:lnTo>
                  <a:pt x="2488" y="1357"/>
                </a:lnTo>
                <a:lnTo>
                  <a:pt x="2486" y="1383"/>
                </a:lnTo>
                <a:lnTo>
                  <a:pt x="2482" y="1410"/>
                </a:lnTo>
                <a:lnTo>
                  <a:pt x="2477" y="1435"/>
                </a:lnTo>
                <a:lnTo>
                  <a:pt x="2471" y="1461"/>
                </a:lnTo>
                <a:lnTo>
                  <a:pt x="2466" y="1473"/>
                </a:lnTo>
                <a:lnTo>
                  <a:pt x="2463" y="1485"/>
                </a:lnTo>
                <a:lnTo>
                  <a:pt x="2458" y="1499"/>
                </a:lnTo>
                <a:lnTo>
                  <a:pt x="2453" y="1511"/>
                </a:lnTo>
                <a:lnTo>
                  <a:pt x="2442" y="1535"/>
                </a:lnTo>
                <a:lnTo>
                  <a:pt x="2430" y="1557"/>
                </a:lnTo>
                <a:lnTo>
                  <a:pt x="2423" y="1569"/>
                </a:lnTo>
                <a:lnTo>
                  <a:pt x="2416" y="1580"/>
                </a:lnTo>
                <a:lnTo>
                  <a:pt x="2400" y="1602"/>
                </a:lnTo>
                <a:lnTo>
                  <a:pt x="2361" y="1653"/>
                </a:lnTo>
                <a:lnTo>
                  <a:pt x="2320" y="1703"/>
                </a:lnTo>
                <a:lnTo>
                  <a:pt x="2277" y="1752"/>
                </a:lnTo>
                <a:lnTo>
                  <a:pt x="2256" y="1777"/>
                </a:lnTo>
                <a:lnTo>
                  <a:pt x="2234" y="1801"/>
                </a:lnTo>
                <a:lnTo>
                  <a:pt x="2189" y="1851"/>
                </a:lnTo>
                <a:lnTo>
                  <a:pt x="2141" y="1903"/>
                </a:lnTo>
                <a:lnTo>
                  <a:pt x="2039" y="2013"/>
                </a:lnTo>
                <a:lnTo>
                  <a:pt x="1988" y="2069"/>
                </a:lnTo>
                <a:lnTo>
                  <a:pt x="1934" y="2124"/>
                </a:lnTo>
                <a:lnTo>
                  <a:pt x="1824" y="2236"/>
                </a:lnTo>
                <a:lnTo>
                  <a:pt x="1766" y="2298"/>
                </a:lnTo>
                <a:lnTo>
                  <a:pt x="1704" y="2362"/>
                </a:lnTo>
                <a:lnTo>
                  <a:pt x="1673" y="2397"/>
                </a:lnTo>
                <a:lnTo>
                  <a:pt x="1641" y="2433"/>
                </a:lnTo>
                <a:lnTo>
                  <a:pt x="1607" y="2472"/>
                </a:lnTo>
                <a:lnTo>
                  <a:pt x="1571" y="2511"/>
                </a:lnTo>
                <a:lnTo>
                  <a:pt x="1565" y="2520"/>
                </a:lnTo>
                <a:lnTo>
                  <a:pt x="1559" y="2527"/>
                </a:lnTo>
                <a:lnTo>
                  <a:pt x="1548" y="2545"/>
                </a:lnTo>
                <a:lnTo>
                  <a:pt x="1544" y="2553"/>
                </a:lnTo>
                <a:lnTo>
                  <a:pt x="1539" y="2562"/>
                </a:lnTo>
                <a:lnTo>
                  <a:pt x="1530" y="2581"/>
                </a:lnTo>
                <a:lnTo>
                  <a:pt x="1528" y="2590"/>
                </a:lnTo>
                <a:lnTo>
                  <a:pt x="1524" y="2600"/>
                </a:lnTo>
                <a:lnTo>
                  <a:pt x="1522" y="2610"/>
                </a:lnTo>
                <a:lnTo>
                  <a:pt x="1520" y="2620"/>
                </a:lnTo>
                <a:lnTo>
                  <a:pt x="1516" y="2641"/>
                </a:lnTo>
                <a:lnTo>
                  <a:pt x="1515" y="2652"/>
                </a:lnTo>
                <a:lnTo>
                  <a:pt x="1514" y="2662"/>
                </a:lnTo>
                <a:lnTo>
                  <a:pt x="1514" y="2684"/>
                </a:lnTo>
                <a:lnTo>
                  <a:pt x="1514" y="2707"/>
                </a:lnTo>
                <a:lnTo>
                  <a:pt x="1514" y="2730"/>
                </a:lnTo>
                <a:lnTo>
                  <a:pt x="1516" y="2752"/>
                </a:lnTo>
                <a:lnTo>
                  <a:pt x="1520" y="2775"/>
                </a:lnTo>
                <a:lnTo>
                  <a:pt x="1523" y="2799"/>
                </a:lnTo>
                <a:lnTo>
                  <a:pt x="1527" y="2822"/>
                </a:lnTo>
                <a:lnTo>
                  <a:pt x="1533" y="2846"/>
                </a:lnTo>
                <a:lnTo>
                  <a:pt x="1538" y="2870"/>
                </a:lnTo>
                <a:lnTo>
                  <a:pt x="1545" y="2894"/>
                </a:lnTo>
                <a:lnTo>
                  <a:pt x="1558" y="2941"/>
                </a:lnTo>
                <a:lnTo>
                  <a:pt x="1572" y="2987"/>
                </a:lnTo>
                <a:lnTo>
                  <a:pt x="1588" y="3033"/>
                </a:lnTo>
                <a:lnTo>
                  <a:pt x="1617" y="3118"/>
                </a:lnTo>
                <a:lnTo>
                  <a:pt x="1630" y="3157"/>
                </a:lnTo>
                <a:lnTo>
                  <a:pt x="1641" y="3193"/>
                </a:lnTo>
                <a:close/>
                <a:moveTo>
                  <a:pt x="2080" y="3193"/>
                </a:moveTo>
                <a:lnTo>
                  <a:pt x="1755" y="3193"/>
                </a:lnTo>
                <a:lnTo>
                  <a:pt x="1749" y="3171"/>
                </a:lnTo>
                <a:lnTo>
                  <a:pt x="1743" y="3148"/>
                </a:lnTo>
                <a:lnTo>
                  <a:pt x="1730" y="3104"/>
                </a:lnTo>
                <a:lnTo>
                  <a:pt x="1702" y="3015"/>
                </a:lnTo>
                <a:lnTo>
                  <a:pt x="1688" y="2971"/>
                </a:lnTo>
                <a:lnTo>
                  <a:pt x="1676" y="2926"/>
                </a:lnTo>
                <a:lnTo>
                  <a:pt x="1670" y="2904"/>
                </a:lnTo>
                <a:lnTo>
                  <a:pt x="1665" y="2881"/>
                </a:lnTo>
                <a:lnTo>
                  <a:pt x="1660" y="2859"/>
                </a:lnTo>
                <a:lnTo>
                  <a:pt x="1656" y="2836"/>
                </a:lnTo>
                <a:lnTo>
                  <a:pt x="1653" y="2810"/>
                </a:lnTo>
                <a:lnTo>
                  <a:pt x="1649" y="2785"/>
                </a:lnTo>
                <a:lnTo>
                  <a:pt x="1648" y="2761"/>
                </a:lnTo>
                <a:lnTo>
                  <a:pt x="1647" y="2738"/>
                </a:lnTo>
                <a:lnTo>
                  <a:pt x="1647" y="2716"/>
                </a:lnTo>
                <a:lnTo>
                  <a:pt x="1648" y="2696"/>
                </a:lnTo>
                <a:lnTo>
                  <a:pt x="1650" y="2676"/>
                </a:lnTo>
                <a:lnTo>
                  <a:pt x="1654" y="2655"/>
                </a:lnTo>
                <a:lnTo>
                  <a:pt x="1656" y="2646"/>
                </a:lnTo>
                <a:lnTo>
                  <a:pt x="1660" y="2636"/>
                </a:lnTo>
                <a:lnTo>
                  <a:pt x="1667" y="2618"/>
                </a:lnTo>
                <a:lnTo>
                  <a:pt x="1671" y="2608"/>
                </a:lnTo>
                <a:lnTo>
                  <a:pt x="1676" y="2599"/>
                </a:lnTo>
                <a:lnTo>
                  <a:pt x="1686" y="2581"/>
                </a:lnTo>
                <a:lnTo>
                  <a:pt x="1698" y="2562"/>
                </a:lnTo>
                <a:lnTo>
                  <a:pt x="1713" y="2542"/>
                </a:lnTo>
                <a:lnTo>
                  <a:pt x="1728" y="2523"/>
                </a:lnTo>
                <a:lnTo>
                  <a:pt x="1748" y="2504"/>
                </a:lnTo>
                <a:lnTo>
                  <a:pt x="1762" y="2490"/>
                </a:lnTo>
                <a:lnTo>
                  <a:pt x="1778" y="2474"/>
                </a:lnTo>
                <a:lnTo>
                  <a:pt x="1812" y="2443"/>
                </a:lnTo>
                <a:lnTo>
                  <a:pt x="1850" y="2410"/>
                </a:lnTo>
                <a:lnTo>
                  <a:pt x="1892" y="2377"/>
                </a:lnTo>
                <a:lnTo>
                  <a:pt x="1935" y="2342"/>
                </a:lnTo>
                <a:lnTo>
                  <a:pt x="1979" y="2306"/>
                </a:lnTo>
                <a:lnTo>
                  <a:pt x="2070" y="2235"/>
                </a:lnTo>
                <a:lnTo>
                  <a:pt x="2159" y="2166"/>
                </a:lnTo>
                <a:lnTo>
                  <a:pt x="2200" y="2132"/>
                </a:lnTo>
                <a:lnTo>
                  <a:pt x="2238" y="2101"/>
                </a:lnTo>
                <a:lnTo>
                  <a:pt x="2273" y="2071"/>
                </a:lnTo>
                <a:lnTo>
                  <a:pt x="2303" y="2043"/>
                </a:lnTo>
                <a:lnTo>
                  <a:pt x="2330" y="2018"/>
                </a:lnTo>
                <a:lnTo>
                  <a:pt x="2339" y="2006"/>
                </a:lnTo>
                <a:lnTo>
                  <a:pt x="2349" y="1995"/>
                </a:lnTo>
                <a:lnTo>
                  <a:pt x="2355" y="1986"/>
                </a:lnTo>
                <a:lnTo>
                  <a:pt x="2362" y="1976"/>
                </a:lnTo>
                <a:lnTo>
                  <a:pt x="2367" y="1968"/>
                </a:lnTo>
                <a:lnTo>
                  <a:pt x="2372" y="1958"/>
                </a:lnTo>
                <a:lnTo>
                  <a:pt x="2376" y="1949"/>
                </a:lnTo>
                <a:lnTo>
                  <a:pt x="2380" y="1939"/>
                </a:lnTo>
                <a:lnTo>
                  <a:pt x="2382" y="1929"/>
                </a:lnTo>
                <a:lnTo>
                  <a:pt x="2385" y="1920"/>
                </a:lnTo>
                <a:lnTo>
                  <a:pt x="2387" y="1910"/>
                </a:lnTo>
                <a:lnTo>
                  <a:pt x="2390" y="1901"/>
                </a:lnTo>
                <a:lnTo>
                  <a:pt x="2392" y="1883"/>
                </a:lnTo>
                <a:lnTo>
                  <a:pt x="2392" y="1865"/>
                </a:lnTo>
                <a:lnTo>
                  <a:pt x="2392" y="1848"/>
                </a:lnTo>
                <a:lnTo>
                  <a:pt x="2391" y="1832"/>
                </a:lnTo>
                <a:lnTo>
                  <a:pt x="2390" y="1818"/>
                </a:lnTo>
                <a:lnTo>
                  <a:pt x="2387" y="1805"/>
                </a:lnTo>
                <a:lnTo>
                  <a:pt x="2385" y="1794"/>
                </a:lnTo>
                <a:lnTo>
                  <a:pt x="2381" y="1778"/>
                </a:lnTo>
                <a:lnTo>
                  <a:pt x="2379" y="1773"/>
                </a:lnTo>
                <a:lnTo>
                  <a:pt x="2454" y="1711"/>
                </a:lnTo>
                <a:lnTo>
                  <a:pt x="2529" y="1649"/>
                </a:lnTo>
                <a:lnTo>
                  <a:pt x="2546" y="1669"/>
                </a:lnTo>
                <a:lnTo>
                  <a:pt x="2553" y="1679"/>
                </a:lnTo>
                <a:lnTo>
                  <a:pt x="2561" y="1689"/>
                </a:lnTo>
                <a:lnTo>
                  <a:pt x="2574" y="1711"/>
                </a:lnTo>
                <a:lnTo>
                  <a:pt x="2582" y="1722"/>
                </a:lnTo>
                <a:lnTo>
                  <a:pt x="2588" y="1733"/>
                </a:lnTo>
                <a:lnTo>
                  <a:pt x="2600" y="1755"/>
                </a:lnTo>
                <a:lnTo>
                  <a:pt x="2609" y="1778"/>
                </a:lnTo>
                <a:lnTo>
                  <a:pt x="2619" y="1801"/>
                </a:lnTo>
                <a:lnTo>
                  <a:pt x="2626" y="1824"/>
                </a:lnTo>
                <a:lnTo>
                  <a:pt x="2633" y="1847"/>
                </a:lnTo>
                <a:lnTo>
                  <a:pt x="2638" y="1871"/>
                </a:lnTo>
                <a:lnTo>
                  <a:pt x="2643" y="1893"/>
                </a:lnTo>
                <a:lnTo>
                  <a:pt x="2645" y="1917"/>
                </a:lnTo>
                <a:lnTo>
                  <a:pt x="2648" y="1940"/>
                </a:lnTo>
                <a:lnTo>
                  <a:pt x="2649" y="1963"/>
                </a:lnTo>
                <a:lnTo>
                  <a:pt x="2649" y="1986"/>
                </a:lnTo>
                <a:lnTo>
                  <a:pt x="2649" y="2009"/>
                </a:lnTo>
                <a:lnTo>
                  <a:pt x="2646" y="2031"/>
                </a:lnTo>
                <a:lnTo>
                  <a:pt x="2644" y="2053"/>
                </a:lnTo>
                <a:lnTo>
                  <a:pt x="2640" y="2075"/>
                </a:lnTo>
                <a:lnTo>
                  <a:pt x="2636" y="2096"/>
                </a:lnTo>
                <a:lnTo>
                  <a:pt x="2631" y="2116"/>
                </a:lnTo>
                <a:lnTo>
                  <a:pt x="2625" y="2137"/>
                </a:lnTo>
                <a:lnTo>
                  <a:pt x="2618" y="2157"/>
                </a:lnTo>
                <a:lnTo>
                  <a:pt x="2609" y="2175"/>
                </a:lnTo>
                <a:lnTo>
                  <a:pt x="2601" y="2194"/>
                </a:lnTo>
                <a:lnTo>
                  <a:pt x="2592" y="2211"/>
                </a:lnTo>
                <a:lnTo>
                  <a:pt x="2583" y="2228"/>
                </a:lnTo>
                <a:lnTo>
                  <a:pt x="2572" y="2244"/>
                </a:lnTo>
                <a:lnTo>
                  <a:pt x="2561" y="2258"/>
                </a:lnTo>
                <a:lnTo>
                  <a:pt x="2549" y="2272"/>
                </a:lnTo>
                <a:lnTo>
                  <a:pt x="2537" y="2284"/>
                </a:lnTo>
                <a:lnTo>
                  <a:pt x="2530" y="2290"/>
                </a:lnTo>
                <a:lnTo>
                  <a:pt x="2524" y="2296"/>
                </a:lnTo>
                <a:lnTo>
                  <a:pt x="2429" y="2377"/>
                </a:lnTo>
                <a:lnTo>
                  <a:pt x="2309" y="2480"/>
                </a:lnTo>
                <a:lnTo>
                  <a:pt x="2277" y="2508"/>
                </a:lnTo>
                <a:lnTo>
                  <a:pt x="2244" y="2536"/>
                </a:lnTo>
                <a:lnTo>
                  <a:pt x="2181" y="2594"/>
                </a:lnTo>
                <a:lnTo>
                  <a:pt x="2150" y="2623"/>
                </a:lnTo>
                <a:lnTo>
                  <a:pt x="2120" y="2650"/>
                </a:lnTo>
                <a:lnTo>
                  <a:pt x="2090" y="2679"/>
                </a:lnTo>
                <a:lnTo>
                  <a:pt x="2062" y="2706"/>
                </a:lnTo>
                <a:lnTo>
                  <a:pt x="2037" y="2732"/>
                </a:lnTo>
                <a:lnTo>
                  <a:pt x="2026" y="2744"/>
                </a:lnTo>
                <a:lnTo>
                  <a:pt x="2018" y="2755"/>
                </a:lnTo>
                <a:lnTo>
                  <a:pt x="2009" y="2764"/>
                </a:lnTo>
                <a:lnTo>
                  <a:pt x="2003" y="2774"/>
                </a:lnTo>
                <a:lnTo>
                  <a:pt x="1998" y="2784"/>
                </a:lnTo>
                <a:lnTo>
                  <a:pt x="1995" y="2793"/>
                </a:lnTo>
                <a:lnTo>
                  <a:pt x="1994" y="2798"/>
                </a:lnTo>
                <a:lnTo>
                  <a:pt x="1994" y="2803"/>
                </a:lnTo>
                <a:lnTo>
                  <a:pt x="1992" y="2814"/>
                </a:lnTo>
                <a:lnTo>
                  <a:pt x="1992" y="2827"/>
                </a:lnTo>
                <a:lnTo>
                  <a:pt x="1994" y="2840"/>
                </a:lnTo>
                <a:lnTo>
                  <a:pt x="1995" y="2854"/>
                </a:lnTo>
                <a:lnTo>
                  <a:pt x="1998" y="2872"/>
                </a:lnTo>
                <a:lnTo>
                  <a:pt x="2007" y="2912"/>
                </a:lnTo>
                <a:lnTo>
                  <a:pt x="2025" y="2986"/>
                </a:lnTo>
                <a:lnTo>
                  <a:pt x="2044" y="3063"/>
                </a:lnTo>
                <a:lnTo>
                  <a:pt x="2063" y="3134"/>
                </a:lnTo>
                <a:lnTo>
                  <a:pt x="2080" y="3193"/>
                </a:lnTo>
                <a:close/>
                <a:moveTo>
                  <a:pt x="657" y="2306"/>
                </a:moveTo>
                <a:lnTo>
                  <a:pt x="641" y="2282"/>
                </a:lnTo>
                <a:lnTo>
                  <a:pt x="626" y="2259"/>
                </a:lnTo>
                <a:lnTo>
                  <a:pt x="612" y="2235"/>
                </a:lnTo>
                <a:lnTo>
                  <a:pt x="599" y="2211"/>
                </a:lnTo>
                <a:lnTo>
                  <a:pt x="587" y="2187"/>
                </a:lnTo>
                <a:lnTo>
                  <a:pt x="576" y="2163"/>
                </a:lnTo>
                <a:lnTo>
                  <a:pt x="567" y="2138"/>
                </a:lnTo>
                <a:lnTo>
                  <a:pt x="557" y="2114"/>
                </a:lnTo>
                <a:lnTo>
                  <a:pt x="549" y="2089"/>
                </a:lnTo>
                <a:lnTo>
                  <a:pt x="542" y="2064"/>
                </a:lnTo>
                <a:lnTo>
                  <a:pt x="536" y="2037"/>
                </a:lnTo>
                <a:lnTo>
                  <a:pt x="533" y="2024"/>
                </a:lnTo>
                <a:lnTo>
                  <a:pt x="531" y="2011"/>
                </a:lnTo>
                <a:lnTo>
                  <a:pt x="526" y="1983"/>
                </a:lnTo>
                <a:lnTo>
                  <a:pt x="521" y="1956"/>
                </a:lnTo>
                <a:lnTo>
                  <a:pt x="519" y="1926"/>
                </a:lnTo>
                <a:lnTo>
                  <a:pt x="516" y="1897"/>
                </a:lnTo>
                <a:lnTo>
                  <a:pt x="515" y="1880"/>
                </a:lnTo>
                <a:lnTo>
                  <a:pt x="515" y="1863"/>
                </a:lnTo>
                <a:lnTo>
                  <a:pt x="515" y="1847"/>
                </a:lnTo>
                <a:lnTo>
                  <a:pt x="515" y="1830"/>
                </a:lnTo>
                <a:lnTo>
                  <a:pt x="516" y="1813"/>
                </a:lnTo>
                <a:lnTo>
                  <a:pt x="518" y="1796"/>
                </a:lnTo>
                <a:lnTo>
                  <a:pt x="521" y="1764"/>
                </a:lnTo>
                <a:lnTo>
                  <a:pt x="526" y="1731"/>
                </a:lnTo>
                <a:lnTo>
                  <a:pt x="532" y="1699"/>
                </a:lnTo>
                <a:lnTo>
                  <a:pt x="539" y="1668"/>
                </a:lnTo>
                <a:lnTo>
                  <a:pt x="548" y="1637"/>
                </a:lnTo>
                <a:lnTo>
                  <a:pt x="557" y="1605"/>
                </a:lnTo>
                <a:lnTo>
                  <a:pt x="568" y="1574"/>
                </a:lnTo>
                <a:lnTo>
                  <a:pt x="580" y="1543"/>
                </a:lnTo>
                <a:lnTo>
                  <a:pt x="593" y="1513"/>
                </a:lnTo>
                <a:lnTo>
                  <a:pt x="608" y="1483"/>
                </a:lnTo>
                <a:lnTo>
                  <a:pt x="622" y="1453"/>
                </a:lnTo>
                <a:lnTo>
                  <a:pt x="638" y="1423"/>
                </a:lnTo>
                <a:lnTo>
                  <a:pt x="654" y="1394"/>
                </a:lnTo>
                <a:lnTo>
                  <a:pt x="671" y="1364"/>
                </a:lnTo>
                <a:lnTo>
                  <a:pt x="689" y="1335"/>
                </a:lnTo>
                <a:lnTo>
                  <a:pt x="707" y="1305"/>
                </a:lnTo>
                <a:lnTo>
                  <a:pt x="726" y="1277"/>
                </a:lnTo>
                <a:lnTo>
                  <a:pt x="766" y="1219"/>
                </a:lnTo>
                <a:lnTo>
                  <a:pt x="806" y="1163"/>
                </a:lnTo>
                <a:lnTo>
                  <a:pt x="848" y="1105"/>
                </a:lnTo>
                <a:lnTo>
                  <a:pt x="888" y="1049"/>
                </a:lnTo>
                <a:lnTo>
                  <a:pt x="930" y="991"/>
                </a:lnTo>
                <a:lnTo>
                  <a:pt x="971" y="935"/>
                </a:lnTo>
                <a:lnTo>
                  <a:pt x="1107" y="745"/>
                </a:lnTo>
                <a:lnTo>
                  <a:pt x="1168" y="658"/>
                </a:lnTo>
                <a:lnTo>
                  <a:pt x="1223" y="576"/>
                </a:lnTo>
                <a:lnTo>
                  <a:pt x="1248" y="538"/>
                </a:lnTo>
                <a:lnTo>
                  <a:pt x="1271" y="502"/>
                </a:lnTo>
                <a:lnTo>
                  <a:pt x="1292" y="468"/>
                </a:lnTo>
                <a:lnTo>
                  <a:pt x="1310" y="437"/>
                </a:lnTo>
                <a:lnTo>
                  <a:pt x="1325" y="408"/>
                </a:lnTo>
                <a:lnTo>
                  <a:pt x="1337" y="382"/>
                </a:lnTo>
                <a:lnTo>
                  <a:pt x="1342" y="370"/>
                </a:lnTo>
                <a:lnTo>
                  <a:pt x="1347" y="358"/>
                </a:lnTo>
                <a:lnTo>
                  <a:pt x="1350" y="347"/>
                </a:lnTo>
                <a:lnTo>
                  <a:pt x="1353" y="337"/>
                </a:lnTo>
                <a:lnTo>
                  <a:pt x="1355" y="323"/>
                </a:lnTo>
                <a:lnTo>
                  <a:pt x="1356" y="309"/>
                </a:lnTo>
                <a:lnTo>
                  <a:pt x="1356" y="294"/>
                </a:lnTo>
                <a:lnTo>
                  <a:pt x="1356" y="280"/>
                </a:lnTo>
                <a:lnTo>
                  <a:pt x="1355" y="265"/>
                </a:lnTo>
                <a:lnTo>
                  <a:pt x="1353" y="252"/>
                </a:lnTo>
                <a:lnTo>
                  <a:pt x="1350" y="238"/>
                </a:lnTo>
                <a:lnTo>
                  <a:pt x="1347" y="223"/>
                </a:lnTo>
                <a:lnTo>
                  <a:pt x="1344" y="210"/>
                </a:lnTo>
                <a:lnTo>
                  <a:pt x="1340" y="197"/>
                </a:lnTo>
                <a:lnTo>
                  <a:pt x="1331" y="172"/>
                </a:lnTo>
                <a:lnTo>
                  <a:pt x="1322" y="149"/>
                </a:lnTo>
                <a:lnTo>
                  <a:pt x="1313" y="129"/>
                </a:lnTo>
                <a:lnTo>
                  <a:pt x="1384" y="69"/>
                </a:lnTo>
                <a:lnTo>
                  <a:pt x="1436" y="25"/>
                </a:lnTo>
                <a:lnTo>
                  <a:pt x="1455" y="10"/>
                </a:lnTo>
                <a:lnTo>
                  <a:pt x="1467" y="0"/>
                </a:lnTo>
                <a:lnTo>
                  <a:pt x="1485" y="18"/>
                </a:lnTo>
                <a:lnTo>
                  <a:pt x="1502" y="36"/>
                </a:lnTo>
                <a:lnTo>
                  <a:pt x="1517" y="54"/>
                </a:lnTo>
                <a:lnTo>
                  <a:pt x="1533" y="73"/>
                </a:lnTo>
                <a:lnTo>
                  <a:pt x="1540" y="83"/>
                </a:lnTo>
                <a:lnTo>
                  <a:pt x="1546" y="93"/>
                </a:lnTo>
                <a:lnTo>
                  <a:pt x="1559" y="113"/>
                </a:lnTo>
                <a:lnTo>
                  <a:pt x="1571" y="133"/>
                </a:lnTo>
                <a:lnTo>
                  <a:pt x="1582" y="154"/>
                </a:lnTo>
                <a:lnTo>
                  <a:pt x="1592" y="174"/>
                </a:lnTo>
                <a:lnTo>
                  <a:pt x="1601" y="196"/>
                </a:lnTo>
                <a:lnTo>
                  <a:pt x="1608" y="217"/>
                </a:lnTo>
                <a:lnTo>
                  <a:pt x="1616" y="239"/>
                </a:lnTo>
                <a:lnTo>
                  <a:pt x="1622" y="262"/>
                </a:lnTo>
                <a:lnTo>
                  <a:pt x="1628" y="283"/>
                </a:lnTo>
                <a:lnTo>
                  <a:pt x="1631" y="306"/>
                </a:lnTo>
                <a:lnTo>
                  <a:pt x="1635" y="329"/>
                </a:lnTo>
                <a:lnTo>
                  <a:pt x="1637" y="351"/>
                </a:lnTo>
                <a:lnTo>
                  <a:pt x="1638" y="373"/>
                </a:lnTo>
                <a:lnTo>
                  <a:pt x="1640" y="396"/>
                </a:lnTo>
                <a:lnTo>
                  <a:pt x="1640" y="419"/>
                </a:lnTo>
                <a:lnTo>
                  <a:pt x="1638" y="442"/>
                </a:lnTo>
                <a:lnTo>
                  <a:pt x="1636" y="464"/>
                </a:lnTo>
                <a:lnTo>
                  <a:pt x="1634" y="486"/>
                </a:lnTo>
                <a:lnTo>
                  <a:pt x="1630" y="509"/>
                </a:lnTo>
                <a:lnTo>
                  <a:pt x="1626" y="530"/>
                </a:lnTo>
                <a:lnTo>
                  <a:pt x="1622" y="553"/>
                </a:lnTo>
                <a:lnTo>
                  <a:pt x="1616" y="575"/>
                </a:lnTo>
                <a:lnTo>
                  <a:pt x="1610" y="596"/>
                </a:lnTo>
                <a:lnTo>
                  <a:pt x="1602" y="617"/>
                </a:lnTo>
                <a:lnTo>
                  <a:pt x="1594" y="638"/>
                </a:lnTo>
                <a:lnTo>
                  <a:pt x="1586" y="659"/>
                </a:lnTo>
                <a:lnTo>
                  <a:pt x="1577" y="679"/>
                </a:lnTo>
                <a:lnTo>
                  <a:pt x="1566" y="702"/>
                </a:lnTo>
                <a:lnTo>
                  <a:pt x="1554" y="725"/>
                </a:lnTo>
                <a:lnTo>
                  <a:pt x="1541" y="748"/>
                </a:lnTo>
                <a:lnTo>
                  <a:pt x="1528" y="770"/>
                </a:lnTo>
                <a:lnTo>
                  <a:pt x="1515" y="793"/>
                </a:lnTo>
                <a:lnTo>
                  <a:pt x="1500" y="817"/>
                </a:lnTo>
                <a:lnTo>
                  <a:pt x="1469" y="865"/>
                </a:lnTo>
                <a:lnTo>
                  <a:pt x="1437" y="913"/>
                </a:lnTo>
                <a:lnTo>
                  <a:pt x="1402" y="962"/>
                </a:lnTo>
                <a:lnTo>
                  <a:pt x="1366" y="1012"/>
                </a:lnTo>
                <a:lnTo>
                  <a:pt x="1328" y="1061"/>
                </a:lnTo>
                <a:lnTo>
                  <a:pt x="1250" y="1163"/>
                </a:lnTo>
                <a:lnTo>
                  <a:pt x="1168" y="1265"/>
                </a:lnTo>
                <a:lnTo>
                  <a:pt x="1086" y="1369"/>
                </a:lnTo>
                <a:lnTo>
                  <a:pt x="1047" y="1422"/>
                </a:lnTo>
                <a:lnTo>
                  <a:pt x="1007" y="1475"/>
                </a:lnTo>
                <a:lnTo>
                  <a:pt x="968" y="1527"/>
                </a:lnTo>
                <a:lnTo>
                  <a:pt x="930" y="1580"/>
                </a:lnTo>
                <a:lnTo>
                  <a:pt x="893" y="1633"/>
                </a:lnTo>
                <a:lnTo>
                  <a:pt x="858" y="1686"/>
                </a:lnTo>
                <a:lnTo>
                  <a:pt x="826" y="1739"/>
                </a:lnTo>
                <a:lnTo>
                  <a:pt x="810" y="1765"/>
                </a:lnTo>
                <a:lnTo>
                  <a:pt x="795" y="1791"/>
                </a:lnTo>
                <a:lnTo>
                  <a:pt x="780" y="1818"/>
                </a:lnTo>
                <a:lnTo>
                  <a:pt x="766" y="1844"/>
                </a:lnTo>
                <a:lnTo>
                  <a:pt x="753" y="1871"/>
                </a:lnTo>
                <a:lnTo>
                  <a:pt x="741" y="1897"/>
                </a:lnTo>
                <a:lnTo>
                  <a:pt x="729" y="1923"/>
                </a:lnTo>
                <a:lnTo>
                  <a:pt x="718" y="1950"/>
                </a:lnTo>
                <a:lnTo>
                  <a:pt x="707" y="1975"/>
                </a:lnTo>
                <a:lnTo>
                  <a:pt x="698" y="2001"/>
                </a:lnTo>
                <a:lnTo>
                  <a:pt x="689" y="2028"/>
                </a:lnTo>
                <a:lnTo>
                  <a:pt x="681" y="2053"/>
                </a:lnTo>
                <a:lnTo>
                  <a:pt x="674" y="2079"/>
                </a:lnTo>
                <a:lnTo>
                  <a:pt x="668" y="2104"/>
                </a:lnTo>
                <a:lnTo>
                  <a:pt x="663" y="2130"/>
                </a:lnTo>
                <a:lnTo>
                  <a:pt x="659" y="2156"/>
                </a:lnTo>
                <a:lnTo>
                  <a:pt x="656" y="2181"/>
                </a:lnTo>
                <a:lnTo>
                  <a:pt x="653" y="2206"/>
                </a:lnTo>
                <a:lnTo>
                  <a:pt x="653" y="2232"/>
                </a:lnTo>
                <a:lnTo>
                  <a:pt x="653" y="2257"/>
                </a:lnTo>
                <a:lnTo>
                  <a:pt x="654" y="2282"/>
                </a:lnTo>
                <a:lnTo>
                  <a:pt x="657" y="2306"/>
                </a:lnTo>
                <a:close/>
                <a:moveTo>
                  <a:pt x="1857" y="7179"/>
                </a:moveTo>
                <a:lnTo>
                  <a:pt x="1308" y="7179"/>
                </a:lnTo>
                <a:lnTo>
                  <a:pt x="1308" y="6458"/>
                </a:lnTo>
                <a:lnTo>
                  <a:pt x="1308" y="5737"/>
                </a:lnTo>
                <a:lnTo>
                  <a:pt x="1308" y="5016"/>
                </a:lnTo>
                <a:lnTo>
                  <a:pt x="1308" y="4296"/>
                </a:lnTo>
                <a:lnTo>
                  <a:pt x="1316" y="4299"/>
                </a:lnTo>
                <a:lnTo>
                  <a:pt x="1354" y="4308"/>
                </a:lnTo>
                <a:lnTo>
                  <a:pt x="1390" y="4318"/>
                </a:lnTo>
                <a:lnTo>
                  <a:pt x="1425" y="4326"/>
                </a:lnTo>
                <a:lnTo>
                  <a:pt x="1458" y="4332"/>
                </a:lnTo>
                <a:lnTo>
                  <a:pt x="1491" y="4337"/>
                </a:lnTo>
                <a:lnTo>
                  <a:pt x="1506" y="4340"/>
                </a:lnTo>
                <a:lnTo>
                  <a:pt x="1522" y="4342"/>
                </a:lnTo>
                <a:lnTo>
                  <a:pt x="1552" y="4344"/>
                </a:lnTo>
                <a:lnTo>
                  <a:pt x="1582" y="4346"/>
                </a:lnTo>
                <a:lnTo>
                  <a:pt x="1613" y="4346"/>
                </a:lnTo>
                <a:lnTo>
                  <a:pt x="1643" y="4343"/>
                </a:lnTo>
                <a:lnTo>
                  <a:pt x="1674" y="4340"/>
                </a:lnTo>
                <a:lnTo>
                  <a:pt x="1707" y="4335"/>
                </a:lnTo>
                <a:lnTo>
                  <a:pt x="1722" y="4332"/>
                </a:lnTo>
                <a:lnTo>
                  <a:pt x="1739" y="4329"/>
                </a:lnTo>
                <a:lnTo>
                  <a:pt x="1774" y="4320"/>
                </a:lnTo>
                <a:lnTo>
                  <a:pt x="1811" y="4311"/>
                </a:lnTo>
                <a:lnTo>
                  <a:pt x="1850" y="4299"/>
                </a:lnTo>
                <a:lnTo>
                  <a:pt x="1857" y="4296"/>
                </a:lnTo>
                <a:lnTo>
                  <a:pt x="1857" y="5016"/>
                </a:lnTo>
                <a:lnTo>
                  <a:pt x="1857" y="5737"/>
                </a:lnTo>
                <a:lnTo>
                  <a:pt x="1857" y="6458"/>
                </a:lnTo>
                <a:lnTo>
                  <a:pt x="1857" y="7179"/>
                </a:lnTo>
                <a:close/>
                <a:moveTo>
                  <a:pt x="1582" y="4163"/>
                </a:moveTo>
                <a:lnTo>
                  <a:pt x="1548" y="4163"/>
                </a:lnTo>
                <a:lnTo>
                  <a:pt x="1515" y="4162"/>
                </a:lnTo>
                <a:lnTo>
                  <a:pt x="1482" y="4161"/>
                </a:lnTo>
                <a:lnTo>
                  <a:pt x="1449" y="4158"/>
                </a:lnTo>
                <a:lnTo>
                  <a:pt x="1416" y="4156"/>
                </a:lnTo>
                <a:lnTo>
                  <a:pt x="1384" y="4152"/>
                </a:lnTo>
                <a:lnTo>
                  <a:pt x="1352" y="4149"/>
                </a:lnTo>
                <a:lnTo>
                  <a:pt x="1320" y="4144"/>
                </a:lnTo>
                <a:lnTo>
                  <a:pt x="1288" y="4139"/>
                </a:lnTo>
                <a:lnTo>
                  <a:pt x="1257" y="4134"/>
                </a:lnTo>
                <a:lnTo>
                  <a:pt x="1226" y="4128"/>
                </a:lnTo>
                <a:lnTo>
                  <a:pt x="1194" y="4121"/>
                </a:lnTo>
                <a:lnTo>
                  <a:pt x="1163" y="4114"/>
                </a:lnTo>
                <a:lnTo>
                  <a:pt x="1133" y="4107"/>
                </a:lnTo>
                <a:lnTo>
                  <a:pt x="1103" y="4098"/>
                </a:lnTo>
                <a:lnTo>
                  <a:pt x="1073" y="4090"/>
                </a:lnTo>
                <a:lnTo>
                  <a:pt x="1043" y="4082"/>
                </a:lnTo>
                <a:lnTo>
                  <a:pt x="1014" y="4072"/>
                </a:lnTo>
                <a:lnTo>
                  <a:pt x="984" y="4062"/>
                </a:lnTo>
                <a:lnTo>
                  <a:pt x="956" y="4052"/>
                </a:lnTo>
                <a:lnTo>
                  <a:pt x="899" y="4030"/>
                </a:lnTo>
                <a:lnTo>
                  <a:pt x="870" y="4018"/>
                </a:lnTo>
                <a:lnTo>
                  <a:pt x="843" y="4006"/>
                </a:lnTo>
                <a:lnTo>
                  <a:pt x="815" y="3993"/>
                </a:lnTo>
                <a:lnTo>
                  <a:pt x="789" y="3981"/>
                </a:lnTo>
                <a:lnTo>
                  <a:pt x="735" y="3953"/>
                </a:lnTo>
                <a:lnTo>
                  <a:pt x="683" y="3926"/>
                </a:lnTo>
                <a:lnTo>
                  <a:pt x="657" y="3911"/>
                </a:lnTo>
                <a:lnTo>
                  <a:pt x="632" y="3896"/>
                </a:lnTo>
                <a:lnTo>
                  <a:pt x="582" y="3866"/>
                </a:lnTo>
                <a:lnTo>
                  <a:pt x="557" y="3849"/>
                </a:lnTo>
                <a:lnTo>
                  <a:pt x="533" y="3833"/>
                </a:lnTo>
                <a:lnTo>
                  <a:pt x="510" y="3816"/>
                </a:lnTo>
                <a:lnTo>
                  <a:pt x="486" y="3800"/>
                </a:lnTo>
                <a:lnTo>
                  <a:pt x="464" y="3783"/>
                </a:lnTo>
                <a:lnTo>
                  <a:pt x="441" y="3766"/>
                </a:lnTo>
                <a:lnTo>
                  <a:pt x="396" y="3730"/>
                </a:lnTo>
                <a:lnTo>
                  <a:pt x="353" y="3694"/>
                </a:lnTo>
                <a:lnTo>
                  <a:pt x="312" y="3657"/>
                </a:lnTo>
                <a:lnTo>
                  <a:pt x="292" y="3639"/>
                </a:lnTo>
                <a:lnTo>
                  <a:pt x="272" y="3620"/>
                </a:lnTo>
                <a:lnTo>
                  <a:pt x="252" y="3601"/>
                </a:lnTo>
                <a:lnTo>
                  <a:pt x="233" y="3581"/>
                </a:lnTo>
                <a:lnTo>
                  <a:pt x="196" y="3542"/>
                </a:lnTo>
                <a:lnTo>
                  <a:pt x="161" y="3503"/>
                </a:lnTo>
                <a:lnTo>
                  <a:pt x="143" y="3483"/>
                </a:lnTo>
                <a:lnTo>
                  <a:pt x="126" y="3463"/>
                </a:lnTo>
                <a:lnTo>
                  <a:pt x="94" y="3423"/>
                </a:lnTo>
                <a:lnTo>
                  <a:pt x="63" y="3382"/>
                </a:lnTo>
                <a:lnTo>
                  <a:pt x="34" y="3341"/>
                </a:lnTo>
                <a:lnTo>
                  <a:pt x="20" y="3321"/>
                </a:lnTo>
                <a:lnTo>
                  <a:pt x="6" y="3301"/>
                </a:lnTo>
                <a:lnTo>
                  <a:pt x="0" y="3291"/>
                </a:lnTo>
                <a:lnTo>
                  <a:pt x="791" y="3291"/>
                </a:lnTo>
                <a:lnTo>
                  <a:pt x="1582" y="3291"/>
                </a:lnTo>
                <a:lnTo>
                  <a:pt x="2373" y="3291"/>
                </a:lnTo>
                <a:lnTo>
                  <a:pt x="3164" y="3291"/>
                </a:lnTo>
                <a:lnTo>
                  <a:pt x="3158" y="3299"/>
                </a:lnTo>
                <a:lnTo>
                  <a:pt x="3125" y="3350"/>
                </a:lnTo>
                <a:lnTo>
                  <a:pt x="3092" y="3399"/>
                </a:lnTo>
                <a:lnTo>
                  <a:pt x="3074" y="3423"/>
                </a:lnTo>
                <a:lnTo>
                  <a:pt x="3056" y="3447"/>
                </a:lnTo>
                <a:lnTo>
                  <a:pt x="3020" y="3493"/>
                </a:lnTo>
                <a:lnTo>
                  <a:pt x="3000" y="3515"/>
                </a:lnTo>
                <a:lnTo>
                  <a:pt x="2981" y="3538"/>
                </a:lnTo>
                <a:lnTo>
                  <a:pt x="2943" y="3581"/>
                </a:lnTo>
                <a:lnTo>
                  <a:pt x="2922" y="3603"/>
                </a:lnTo>
                <a:lnTo>
                  <a:pt x="2902" y="3623"/>
                </a:lnTo>
                <a:lnTo>
                  <a:pt x="2882" y="3644"/>
                </a:lnTo>
                <a:lnTo>
                  <a:pt x="2861" y="3664"/>
                </a:lnTo>
                <a:lnTo>
                  <a:pt x="2818" y="3704"/>
                </a:lnTo>
                <a:lnTo>
                  <a:pt x="2796" y="3722"/>
                </a:lnTo>
                <a:lnTo>
                  <a:pt x="2774" y="3741"/>
                </a:lnTo>
                <a:lnTo>
                  <a:pt x="2752" y="3759"/>
                </a:lnTo>
                <a:lnTo>
                  <a:pt x="2729" y="3777"/>
                </a:lnTo>
                <a:lnTo>
                  <a:pt x="2684" y="3812"/>
                </a:lnTo>
                <a:lnTo>
                  <a:pt x="2660" y="3828"/>
                </a:lnTo>
                <a:lnTo>
                  <a:pt x="2637" y="3845"/>
                </a:lnTo>
                <a:lnTo>
                  <a:pt x="2588" y="3876"/>
                </a:lnTo>
                <a:lnTo>
                  <a:pt x="2564" y="3892"/>
                </a:lnTo>
                <a:lnTo>
                  <a:pt x="2540" y="3906"/>
                </a:lnTo>
                <a:lnTo>
                  <a:pt x="2514" y="3921"/>
                </a:lnTo>
                <a:lnTo>
                  <a:pt x="2489" y="3935"/>
                </a:lnTo>
                <a:lnTo>
                  <a:pt x="2464" y="3950"/>
                </a:lnTo>
                <a:lnTo>
                  <a:pt x="2439" y="3963"/>
                </a:lnTo>
                <a:lnTo>
                  <a:pt x="2386" y="3988"/>
                </a:lnTo>
                <a:lnTo>
                  <a:pt x="2361" y="4000"/>
                </a:lnTo>
                <a:lnTo>
                  <a:pt x="2333" y="4012"/>
                </a:lnTo>
                <a:lnTo>
                  <a:pt x="2280" y="4034"/>
                </a:lnTo>
                <a:lnTo>
                  <a:pt x="2253" y="4044"/>
                </a:lnTo>
                <a:lnTo>
                  <a:pt x="2226" y="4054"/>
                </a:lnTo>
                <a:lnTo>
                  <a:pt x="2199" y="4064"/>
                </a:lnTo>
                <a:lnTo>
                  <a:pt x="2171" y="4073"/>
                </a:lnTo>
                <a:lnTo>
                  <a:pt x="2115" y="4090"/>
                </a:lnTo>
                <a:lnTo>
                  <a:pt x="2087" y="4097"/>
                </a:lnTo>
                <a:lnTo>
                  <a:pt x="2058" y="4106"/>
                </a:lnTo>
                <a:lnTo>
                  <a:pt x="2030" y="4112"/>
                </a:lnTo>
                <a:lnTo>
                  <a:pt x="2001" y="4119"/>
                </a:lnTo>
                <a:lnTo>
                  <a:pt x="1943" y="4131"/>
                </a:lnTo>
                <a:lnTo>
                  <a:pt x="1884" y="4140"/>
                </a:lnTo>
                <a:lnTo>
                  <a:pt x="1824" y="4149"/>
                </a:lnTo>
                <a:lnTo>
                  <a:pt x="1766" y="4155"/>
                </a:lnTo>
                <a:lnTo>
                  <a:pt x="1704" y="4160"/>
                </a:lnTo>
                <a:lnTo>
                  <a:pt x="1674" y="4162"/>
                </a:lnTo>
                <a:lnTo>
                  <a:pt x="1643" y="4163"/>
                </a:lnTo>
                <a:lnTo>
                  <a:pt x="1582" y="41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860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Half Picture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479376" y="0"/>
            <a:ext cx="575968" cy="1268760"/>
            <a:chOff x="5372826" y="1844824"/>
            <a:chExt cx="1457091" cy="3209730"/>
          </a:xfrm>
        </p:grpSpPr>
        <p:sp>
          <p:nvSpPr>
            <p:cNvPr id="10" name="Rectangle 9"/>
            <p:cNvSpPr/>
            <p:nvPr/>
          </p:nvSpPr>
          <p:spPr>
            <a:xfrm>
              <a:off x="5372826" y="1844824"/>
              <a:ext cx="1457091" cy="32097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 6"/>
            <p:cNvSpPr>
              <a:spLocks noChangeAspect="1" noEditPoints="1"/>
            </p:cNvSpPr>
            <p:nvPr/>
          </p:nvSpPr>
          <p:spPr bwMode="auto">
            <a:xfrm>
              <a:off x="5760666" y="3050717"/>
              <a:ext cx="681408" cy="1548248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3789039"/>
            <a:ext cx="10656886" cy="8640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CE0C-2B88-4F75-8649-256D74ED7148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99155-F19D-4022-9622-3C3180A0BE5B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5440" y="4797152"/>
            <a:ext cx="10657135" cy="1368698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 6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3357563"/>
          </a:xfrm>
          <a:custGeom>
            <a:avLst/>
            <a:gdLst/>
            <a:ahLst/>
            <a:cxnLst/>
            <a:rect l="l" t="t" r="r" b="b"/>
            <a:pathLst>
              <a:path w="12192000" h="3357563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3357563"/>
                </a:lnTo>
                <a:lnTo>
                  <a:pt x="0" y="335756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4654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Half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3789039"/>
            <a:ext cx="10656886" cy="8640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ABBCE0C-2B88-4F75-8649-256D74ED7148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399155-F19D-4022-9622-3C3180A0BE5B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5440" y="4797152"/>
            <a:ext cx="10657135" cy="1368698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2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2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2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2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 6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3357563"/>
          </a:xfrm>
          <a:custGeom>
            <a:avLst/>
            <a:gdLst/>
            <a:ahLst/>
            <a:cxnLst/>
            <a:rect l="l" t="t" r="r" b="b"/>
            <a:pathLst>
              <a:path w="12192000" h="3357563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3357563"/>
                </a:lnTo>
                <a:lnTo>
                  <a:pt x="0" y="335756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grpSp>
        <p:nvGrpSpPr>
          <p:cNvPr id="9" name="Group 8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479376" y="0"/>
            <a:ext cx="575968" cy="1268760"/>
            <a:chOff x="5372826" y="1844824"/>
            <a:chExt cx="1457091" cy="3209730"/>
          </a:xfrm>
        </p:grpSpPr>
        <p:sp>
          <p:nvSpPr>
            <p:cNvPr id="10" name="Rectangle 9"/>
            <p:cNvSpPr/>
            <p:nvPr/>
          </p:nvSpPr>
          <p:spPr>
            <a:xfrm>
              <a:off x="5372826" y="1844824"/>
              <a:ext cx="1457091" cy="32097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 6"/>
            <p:cNvSpPr>
              <a:spLocks noChangeAspect="1" noEditPoints="1"/>
            </p:cNvSpPr>
            <p:nvPr/>
          </p:nvSpPr>
          <p:spPr bwMode="auto">
            <a:xfrm>
              <a:off x="5760666" y="3050717"/>
              <a:ext cx="681408" cy="1548248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97313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Half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6309320"/>
                </a:lnTo>
                <a:lnTo>
                  <a:pt x="12192000" y="6669088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669088"/>
                </a:lnTo>
                <a:lnTo>
                  <a:pt x="0" y="630932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096000" y="0"/>
            <a:ext cx="6096000" cy="6858000"/>
          </a:xfrm>
          <a:solidFill>
            <a:schemeClr val="accent2">
              <a:alpha val="70000"/>
            </a:schemeClr>
          </a:solidFill>
        </p:spPr>
        <p:txBody>
          <a:bodyPr lIns="576000" tIns="2422800" rIns="1080000" bIns="108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Freeform 6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2682" y="476672"/>
            <a:ext cx="269351" cy="612000"/>
          </a:xfrm>
          <a:custGeom>
            <a:avLst/>
            <a:gdLst>
              <a:gd name="T0" fmla="*/ 2014 w 3164"/>
              <a:gd name="T1" fmla="*/ 541 h 7179"/>
              <a:gd name="T2" fmla="*/ 2075 w 3164"/>
              <a:gd name="T3" fmla="*/ 842 h 7179"/>
              <a:gd name="T4" fmla="*/ 2013 w 3164"/>
              <a:gd name="T5" fmla="*/ 1104 h 7179"/>
              <a:gd name="T6" fmla="*/ 1698 w 3164"/>
              <a:gd name="T7" fmla="*/ 1547 h 7179"/>
              <a:gd name="T8" fmla="*/ 1150 w 3164"/>
              <a:gd name="T9" fmla="*/ 2192 h 7179"/>
              <a:gd name="T10" fmla="*/ 1032 w 3164"/>
              <a:gd name="T11" fmla="*/ 2455 h 7179"/>
              <a:gd name="T12" fmla="*/ 1071 w 3164"/>
              <a:gd name="T13" fmla="*/ 2857 h 7179"/>
              <a:gd name="T14" fmla="*/ 758 w 3164"/>
              <a:gd name="T15" fmla="*/ 2524 h 7179"/>
              <a:gd name="T16" fmla="*/ 762 w 3164"/>
              <a:gd name="T17" fmla="*/ 2178 h 7179"/>
              <a:gd name="T18" fmla="*/ 878 w 3164"/>
              <a:gd name="T19" fmla="*/ 1919 h 7179"/>
              <a:gd name="T20" fmla="*/ 1196 w 3164"/>
              <a:gd name="T21" fmla="*/ 1511 h 7179"/>
              <a:gd name="T22" fmla="*/ 1734 w 3164"/>
              <a:gd name="T23" fmla="*/ 844 h 7179"/>
              <a:gd name="T24" fmla="*/ 1792 w 3164"/>
              <a:gd name="T25" fmla="*/ 666 h 7179"/>
              <a:gd name="T26" fmla="*/ 1725 w 3164"/>
              <a:gd name="T27" fmla="*/ 476 h 7179"/>
              <a:gd name="T28" fmla="*/ 1173 w 3164"/>
              <a:gd name="T29" fmla="*/ 2909 h 7179"/>
              <a:gd name="T30" fmla="*/ 1139 w 3164"/>
              <a:gd name="T31" fmla="*/ 2584 h 7179"/>
              <a:gd name="T32" fmla="*/ 1266 w 3164"/>
              <a:gd name="T33" fmla="*/ 2264 h 7179"/>
              <a:gd name="T34" fmla="*/ 1911 w 3164"/>
              <a:gd name="T35" fmla="*/ 1593 h 7179"/>
              <a:gd name="T36" fmla="*/ 2169 w 3164"/>
              <a:gd name="T37" fmla="*/ 1249 h 7179"/>
              <a:gd name="T38" fmla="*/ 2177 w 3164"/>
              <a:gd name="T39" fmla="*/ 1064 h 7179"/>
              <a:gd name="T40" fmla="*/ 2394 w 3164"/>
              <a:gd name="T41" fmla="*/ 984 h 7179"/>
              <a:gd name="T42" fmla="*/ 2487 w 3164"/>
              <a:gd name="T43" fmla="*/ 1278 h 7179"/>
              <a:gd name="T44" fmla="*/ 2430 w 3164"/>
              <a:gd name="T45" fmla="*/ 1557 h 7179"/>
              <a:gd name="T46" fmla="*/ 1934 w 3164"/>
              <a:gd name="T47" fmla="*/ 2124 h 7179"/>
              <a:gd name="T48" fmla="*/ 1530 w 3164"/>
              <a:gd name="T49" fmla="*/ 2581 h 7179"/>
              <a:gd name="T50" fmla="*/ 1523 w 3164"/>
              <a:gd name="T51" fmla="*/ 2799 h 7179"/>
              <a:gd name="T52" fmla="*/ 1749 w 3164"/>
              <a:gd name="T53" fmla="*/ 3171 h 7179"/>
              <a:gd name="T54" fmla="*/ 1647 w 3164"/>
              <a:gd name="T55" fmla="*/ 2738 h 7179"/>
              <a:gd name="T56" fmla="*/ 1728 w 3164"/>
              <a:gd name="T57" fmla="*/ 2523 h 7179"/>
              <a:gd name="T58" fmla="*/ 2273 w 3164"/>
              <a:gd name="T59" fmla="*/ 2071 h 7179"/>
              <a:gd name="T60" fmla="*/ 2387 w 3164"/>
              <a:gd name="T61" fmla="*/ 1910 h 7179"/>
              <a:gd name="T62" fmla="*/ 2546 w 3164"/>
              <a:gd name="T63" fmla="*/ 1669 h 7179"/>
              <a:gd name="T64" fmla="*/ 2645 w 3164"/>
              <a:gd name="T65" fmla="*/ 1917 h 7179"/>
              <a:gd name="T66" fmla="*/ 2601 w 3164"/>
              <a:gd name="T67" fmla="*/ 2194 h 7179"/>
              <a:gd name="T68" fmla="*/ 2181 w 3164"/>
              <a:gd name="T69" fmla="*/ 2594 h 7179"/>
              <a:gd name="T70" fmla="*/ 1994 w 3164"/>
              <a:gd name="T71" fmla="*/ 2803 h 7179"/>
              <a:gd name="T72" fmla="*/ 626 w 3164"/>
              <a:gd name="T73" fmla="*/ 2259 h 7179"/>
              <a:gd name="T74" fmla="*/ 521 w 3164"/>
              <a:gd name="T75" fmla="*/ 1956 h 7179"/>
              <a:gd name="T76" fmla="*/ 548 w 3164"/>
              <a:gd name="T77" fmla="*/ 1637 h 7179"/>
              <a:gd name="T78" fmla="*/ 766 w 3164"/>
              <a:gd name="T79" fmla="*/ 1219 h 7179"/>
              <a:gd name="T80" fmla="*/ 1325 w 3164"/>
              <a:gd name="T81" fmla="*/ 408 h 7179"/>
              <a:gd name="T82" fmla="*/ 1347 w 3164"/>
              <a:gd name="T83" fmla="*/ 223 h 7179"/>
              <a:gd name="T84" fmla="*/ 1533 w 3164"/>
              <a:gd name="T85" fmla="*/ 73 h 7179"/>
              <a:gd name="T86" fmla="*/ 1635 w 3164"/>
              <a:gd name="T87" fmla="*/ 329 h 7179"/>
              <a:gd name="T88" fmla="*/ 1602 w 3164"/>
              <a:gd name="T89" fmla="*/ 617 h 7179"/>
              <a:gd name="T90" fmla="*/ 1366 w 3164"/>
              <a:gd name="T91" fmla="*/ 1012 h 7179"/>
              <a:gd name="T92" fmla="*/ 795 w 3164"/>
              <a:gd name="T93" fmla="*/ 1791 h 7179"/>
              <a:gd name="T94" fmla="*/ 663 w 3164"/>
              <a:gd name="T95" fmla="*/ 2130 h 7179"/>
              <a:gd name="T96" fmla="*/ 1308 w 3164"/>
              <a:gd name="T97" fmla="*/ 4296 h 7179"/>
              <a:gd name="T98" fmla="*/ 1674 w 3164"/>
              <a:gd name="T99" fmla="*/ 4340 h 7179"/>
              <a:gd name="T100" fmla="*/ 1548 w 3164"/>
              <a:gd name="T101" fmla="*/ 4163 h 7179"/>
              <a:gd name="T102" fmla="*/ 1133 w 3164"/>
              <a:gd name="T103" fmla="*/ 4107 h 7179"/>
              <a:gd name="T104" fmla="*/ 683 w 3164"/>
              <a:gd name="T105" fmla="*/ 3926 h 7179"/>
              <a:gd name="T106" fmla="*/ 292 w 3164"/>
              <a:gd name="T107" fmla="*/ 3639 h 7179"/>
              <a:gd name="T108" fmla="*/ 0 w 3164"/>
              <a:gd name="T109" fmla="*/ 3291 h 7179"/>
              <a:gd name="T110" fmla="*/ 2943 w 3164"/>
              <a:gd name="T111" fmla="*/ 3581 h 7179"/>
              <a:gd name="T112" fmla="*/ 2588 w 3164"/>
              <a:gd name="T113" fmla="*/ 3876 h 7179"/>
              <a:gd name="T114" fmla="*/ 2199 w 3164"/>
              <a:gd name="T115" fmla="*/ 4064 h 7179"/>
              <a:gd name="T116" fmla="*/ 1643 w 3164"/>
              <a:gd name="T117" fmla="*/ 4163 h 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64" h="7179">
                <a:moveTo>
                  <a:pt x="1875" y="352"/>
                </a:moveTo>
                <a:lnTo>
                  <a:pt x="1888" y="364"/>
                </a:lnTo>
                <a:lnTo>
                  <a:pt x="1899" y="376"/>
                </a:lnTo>
                <a:lnTo>
                  <a:pt x="1911" y="388"/>
                </a:lnTo>
                <a:lnTo>
                  <a:pt x="1922" y="400"/>
                </a:lnTo>
                <a:lnTo>
                  <a:pt x="1932" y="413"/>
                </a:lnTo>
                <a:lnTo>
                  <a:pt x="1942" y="425"/>
                </a:lnTo>
                <a:lnTo>
                  <a:pt x="1961" y="450"/>
                </a:lnTo>
                <a:lnTo>
                  <a:pt x="1970" y="463"/>
                </a:lnTo>
                <a:lnTo>
                  <a:pt x="1978" y="476"/>
                </a:lnTo>
                <a:lnTo>
                  <a:pt x="1994" y="502"/>
                </a:lnTo>
                <a:lnTo>
                  <a:pt x="2007" y="528"/>
                </a:lnTo>
                <a:lnTo>
                  <a:pt x="2014" y="541"/>
                </a:lnTo>
                <a:lnTo>
                  <a:pt x="2020" y="554"/>
                </a:lnTo>
                <a:lnTo>
                  <a:pt x="2031" y="582"/>
                </a:lnTo>
                <a:lnTo>
                  <a:pt x="2040" y="608"/>
                </a:lnTo>
                <a:lnTo>
                  <a:pt x="2049" y="636"/>
                </a:lnTo>
                <a:lnTo>
                  <a:pt x="2056" y="662"/>
                </a:lnTo>
                <a:lnTo>
                  <a:pt x="2058" y="676"/>
                </a:lnTo>
                <a:lnTo>
                  <a:pt x="2062" y="689"/>
                </a:lnTo>
                <a:lnTo>
                  <a:pt x="2066" y="715"/>
                </a:lnTo>
                <a:lnTo>
                  <a:pt x="2069" y="742"/>
                </a:lnTo>
                <a:lnTo>
                  <a:pt x="2073" y="768"/>
                </a:lnTo>
                <a:lnTo>
                  <a:pt x="2074" y="793"/>
                </a:lnTo>
                <a:lnTo>
                  <a:pt x="2075" y="818"/>
                </a:lnTo>
                <a:lnTo>
                  <a:pt x="2075" y="842"/>
                </a:lnTo>
                <a:lnTo>
                  <a:pt x="2074" y="856"/>
                </a:lnTo>
                <a:lnTo>
                  <a:pt x="2074" y="866"/>
                </a:lnTo>
                <a:lnTo>
                  <a:pt x="2073" y="890"/>
                </a:lnTo>
                <a:lnTo>
                  <a:pt x="2070" y="913"/>
                </a:lnTo>
                <a:lnTo>
                  <a:pt x="2064" y="955"/>
                </a:lnTo>
                <a:lnTo>
                  <a:pt x="2060" y="976"/>
                </a:lnTo>
                <a:lnTo>
                  <a:pt x="2056" y="994"/>
                </a:lnTo>
                <a:lnTo>
                  <a:pt x="2051" y="1012"/>
                </a:lnTo>
                <a:lnTo>
                  <a:pt x="2046" y="1028"/>
                </a:lnTo>
                <a:lnTo>
                  <a:pt x="2036" y="1057"/>
                </a:lnTo>
                <a:lnTo>
                  <a:pt x="2031" y="1070"/>
                </a:lnTo>
                <a:lnTo>
                  <a:pt x="2025" y="1081"/>
                </a:lnTo>
                <a:lnTo>
                  <a:pt x="2013" y="1104"/>
                </a:lnTo>
                <a:lnTo>
                  <a:pt x="2000" y="1128"/>
                </a:lnTo>
                <a:lnTo>
                  <a:pt x="1986" y="1152"/>
                </a:lnTo>
                <a:lnTo>
                  <a:pt x="1972" y="1175"/>
                </a:lnTo>
                <a:lnTo>
                  <a:pt x="1964" y="1188"/>
                </a:lnTo>
                <a:lnTo>
                  <a:pt x="1956" y="1200"/>
                </a:lnTo>
                <a:lnTo>
                  <a:pt x="1941" y="1224"/>
                </a:lnTo>
                <a:lnTo>
                  <a:pt x="1908" y="1272"/>
                </a:lnTo>
                <a:lnTo>
                  <a:pt x="1874" y="1321"/>
                </a:lnTo>
                <a:lnTo>
                  <a:pt x="1838" y="1369"/>
                </a:lnTo>
                <a:lnTo>
                  <a:pt x="1803" y="1416"/>
                </a:lnTo>
                <a:lnTo>
                  <a:pt x="1767" y="1461"/>
                </a:lnTo>
                <a:lnTo>
                  <a:pt x="1732" y="1506"/>
                </a:lnTo>
                <a:lnTo>
                  <a:pt x="1698" y="1547"/>
                </a:lnTo>
                <a:lnTo>
                  <a:pt x="1636" y="1621"/>
                </a:lnTo>
                <a:lnTo>
                  <a:pt x="1584" y="1681"/>
                </a:lnTo>
                <a:lnTo>
                  <a:pt x="1550" y="1724"/>
                </a:lnTo>
                <a:lnTo>
                  <a:pt x="1524" y="1753"/>
                </a:lnTo>
                <a:lnTo>
                  <a:pt x="1496" y="1787"/>
                </a:lnTo>
                <a:lnTo>
                  <a:pt x="1425" y="1863"/>
                </a:lnTo>
                <a:lnTo>
                  <a:pt x="1346" y="1952"/>
                </a:lnTo>
                <a:lnTo>
                  <a:pt x="1305" y="1999"/>
                </a:lnTo>
                <a:lnTo>
                  <a:pt x="1264" y="2047"/>
                </a:lnTo>
                <a:lnTo>
                  <a:pt x="1224" y="2096"/>
                </a:lnTo>
                <a:lnTo>
                  <a:pt x="1205" y="2120"/>
                </a:lnTo>
                <a:lnTo>
                  <a:pt x="1186" y="2144"/>
                </a:lnTo>
                <a:lnTo>
                  <a:pt x="1150" y="2192"/>
                </a:lnTo>
                <a:lnTo>
                  <a:pt x="1134" y="2216"/>
                </a:lnTo>
                <a:lnTo>
                  <a:pt x="1119" y="2240"/>
                </a:lnTo>
                <a:lnTo>
                  <a:pt x="1103" y="2263"/>
                </a:lnTo>
                <a:lnTo>
                  <a:pt x="1090" y="2286"/>
                </a:lnTo>
                <a:lnTo>
                  <a:pt x="1078" y="2307"/>
                </a:lnTo>
                <a:lnTo>
                  <a:pt x="1067" y="2329"/>
                </a:lnTo>
                <a:lnTo>
                  <a:pt x="1058" y="2349"/>
                </a:lnTo>
                <a:lnTo>
                  <a:pt x="1049" y="2370"/>
                </a:lnTo>
                <a:lnTo>
                  <a:pt x="1043" y="2389"/>
                </a:lnTo>
                <a:lnTo>
                  <a:pt x="1038" y="2408"/>
                </a:lnTo>
                <a:lnTo>
                  <a:pt x="1036" y="2424"/>
                </a:lnTo>
                <a:lnTo>
                  <a:pt x="1034" y="2439"/>
                </a:lnTo>
                <a:lnTo>
                  <a:pt x="1032" y="2455"/>
                </a:lnTo>
                <a:lnTo>
                  <a:pt x="1030" y="2472"/>
                </a:lnTo>
                <a:lnTo>
                  <a:pt x="1030" y="2488"/>
                </a:lnTo>
                <a:lnTo>
                  <a:pt x="1029" y="2505"/>
                </a:lnTo>
                <a:lnTo>
                  <a:pt x="1029" y="2540"/>
                </a:lnTo>
                <a:lnTo>
                  <a:pt x="1029" y="2558"/>
                </a:lnTo>
                <a:lnTo>
                  <a:pt x="1030" y="2575"/>
                </a:lnTo>
                <a:lnTo>
                  <a:pt x="1032" y="2611"/>
                </a:lnTo>
                <a:lnTo>
                  <a:pt x="1035" y="2646"/>
                </a:lnTo>
                <a:lnTo>
                  <a:pt x="1040" y="2680"/>
                </a:lnTo>
                <a:lnTo>
                  <a:pt x="1049" y="2745"/>
                </a:lnTo>
                <a:lnTo>
                  <a:pt x="1060" y="2805"/>
                </a:lnTo>
                <a:lnTo>
                  <a:pt x="1065" y="2833"/>
                </a:lnTo>
                <a:lnTo>
                  <a:pt x="1071" y="2857"/>
                </a:lnTo>
                <a:lnTo>
                  <a:pt x="1079" y="2896"/>
                </a:lnTo>
                <a:lnTo>
                  <a:pt x="857" y="2896"/>
                </a:lnTo>
                <a:lnTo>
                  <a:pt x="846" y="2868"/>
                </a:lnTo>
                <a:lnTo>
                  <a:pt x="834" y="2836"/>
                </a:lnTo>
                <a:lnTo>
                  <a:pt x="824" y="2802"/>
                </a:lnTo>
                <a:lnTo>
                  <a:pt x="812" y="2764"/>
                </a:lnTo>
                <a:lnTo>
                  <a:pt x="800" y="2726"/>
                </a:lnTo>
                <a:lnTo>
                  <a:pt x="789" y="2685"/>
                </a:lnTo>
                <a:lnTo>
                  <a:pt x="778" y="2641"/>
                </a:lnTo>
                <a:lnTo>
                  <a:pt x="768" y="2596"/>
                </a:lnTo>
                <a:lnTo>
                  <a:pt x="765" y="2572"/>
                </a:lnTo>
                <a:lnTo>
                  <a:pt x="760" y="2548"/>
                </a:lnTo>
                <a:lnTo>
                  <a:pt x="758" y="2524"/>
                </a:lnTo>
                <a:lnTo>
                  <a:pt x="754" y="2500"/>
                </a:lnTo>
                <a:lnTo>
                  <a:pt x="752" y="2475"/>
                </a:lnTo>
                <a:lnTo>
                  <a:pt x="749" y="2449"/>
                </a:lnTo>
                <a:lnTo>
                  <a:pt x="748" y="2424"/>
                </a:lnTo>
                <a:lnTo>
                  <a:pt x="747" y="2397"/>
                </a:lnTo>
                <a:lnTo>
                  <a:pt x="746" y="2371"/>
                </a:lnTo>
                <a:lnTo>
                  <a:pt x="747" y="2344"/>
                </a:lnTo>
                <a:lnTo>
                  <a:pt x="747" y="2317"/>
                </a:lnTo>
                <a:lnTo>
                  <a:pt x="748" y="2289"/>
                </a:lnTo>
                <a:lnTo>
                  <a:pt x="750" y="2262"/>
                </a:lnTo>
                <a:lnTo>
                  <a:pt x="754" y="2234"/>
                </a:lnTo>
                <a:lnTo>
                  <a:pt x="758" y="2206"/>
                </a:lnTo>
                <a:lnTo>
                  <a:pt x="762" y="2178"/>
                </a:lnTo>
                <a:lnTo>
                  <a:pt x="766" y="2156"/>
                </a:lnTo>
                <a:lnTo>
                  <a:pt x="770" y="2145"/>
                </a:lnTo>
                <a:lnTo>
                  <a:pt x="772" y="2134"/>
                </a:lnTo>
                <a:lnTo>
                  <a:pt x="776" y="2124"/>
                </a:lnTo>
                <a:lnTo>
                  <a:pt x="779" y="2112"/>
                </a:lnTo>
                <a:lnTo>
                  <a:pt x="789" y="2089"/>
                </a:lnTo>
                <a:lnTo>
                  <a:pt x="798" y="2065"/>
                </a:lnTo>
                <a:lnTo>
                  <a:pt x="809" y="2041"/>
                </a:lnTo>
                <a:lnTo>
                  <a:pt x="821" y="2017"/>
                </a:lnTo>
                <a:lnTo>
                  <a:pt x="834" y="1993"/>
                </a:lnTo>
                <a:lnTo>
                  <a:pt x="849" y="1968"/>
                </a:lnTo>
                <a:lnTo>
                  <a:pt x="863" y="1944"/>
                </a:lnTo>
                <a:lnTo>
                  <a:pt x="878" y="1919"/>
                </a:lnTo>
                <a:lnTo>
                  <a:pt x="894" y="1895"/>
                </a:lnTo>
                <a:lnTo>
                  <a:pt x="910" y="1869"/>
                </a:lnTo>
                <a:lnTo>
                  <a:pt x="927" y="1845"/>
                </a:lnTo>
                <a:lnTo>
                  <a:pt x="944" y="1821"/>
                </a:lnTo>
                <a:lnTo>
                  <a:pt x="960" y="1797"/>
                </a:lnTo>
                <a:lnTo>
                  <a:pt x="995" y="1752"/>
                </a:lnTo>
                <a:lnTo>
                  <a:pt x="1029" y="1709"/>
                </a:lnTo>
                <a:lnTo>
                  <a:pt x="1061" y="1669"/>
                </a:lnTo>
                <a:lnTo>
                  <a:pt x="1091" y="1633"/>
                </a:lnTo>
                <a:lnTo>
                  <a:pt x="1118" y="1601"/>
                </a:lnTo>
                <a:lnTo>
                  <a:pt x="1142" y="1573"/>
                </a:lnTo>
                <a:lnTo>
                  <a:pt x="1174" y="1536"/>
                </a:lnTo>
                <a:lnTo>
                  <a:pt x="1196" y="1511"/>
                </a:lnTo>
                <a:lnTo>
                  <a:pt x="1222" y="1481"/>
                </a:lnTo>
                <a:lnTo>
                  <a:pt x="1282" y="1409"/>
                </a:lnTo>
                <a:lnTo>
                  <a:pt x="1352" y="1325"/>
                </a:lnTo>
                <a:lnTo>
                  <a:pt x="1427" y="1235"/>
                </a:lnTo>
                <a:lnTo>
                  <a:pt x="1503" y="1142"/>
                </a:lnTo>
                <a:lnTo>
                  <a:pt x="1574" y="1054"/>
                </a:lnTo>
                <a:lnTo>
                  <a:pt x="1638" y="973"/>
                </a:lnTo>
                <a:lnTo>
                  <a:pt x="1666" y="938"/>
                </a:lnTo>
                <a:lnTo>
                  <a:pt x="1690" y="907"/>
                </a:lnTo>
                <a:lnTo>
                  <a:pt x="1702" y="890"/>
                </a:lnTo>
                <a:lnTo>
                  <a:pt x="1714" y="875"/>
                </a:lnTo>
                <a:lnTo>
                  <a:pt x="1725" y="859"/>
                </a:lnTo>
                <a:lnTo>
                  <a:pt x="1734" y="844"/>
                </a:lnTo>
                <a:lnTo>
                  <a:pt x="1743" y="828"/>
                </a:lnTo>
                <a:lnTo>
                  <a:pt x="1751" y="814"/>
                </a:lnTo>
                <a:lnTo>
                  <a:pt x="1758" y="799"/>
                </a:lnTo>
                <a:lnTo>
                  <a:pt x="1766" y="785"/>
                </a:lnTo>
                <a:lnTo>
                  <a:pt x="1772" y="772"/>
                </a:lnTo>
                <a:lnTo>
                  <a:pt x="1776" y="757"/>
                </a:lnTo>
                <a:lnTo>
                  <a:pt x="1781" y="744"/>
                </a:lnTo>
                <a:lnTo>
                  <a:pt x="1785" y="731"/>
                </a:lnTo>
                <a:lnTo>
                  <a:pt x="1787" y="718"/>
                </a:lnTo>
                <a:lnTo>
                  <a:pt x="1790" y="704"/>
                </a:lnTo>
                <a:lnTo>
                  <a:pt x="1791" y="691"/>
                </a:lnTo>
                <a:lnTo>
                  <a:pt x="1792" y="679"/>
                </a:lnTo>
                <a:lnTo>
                  <a:pt x="1792" y="666"/>
                </a:lnTo>
                <a:lnTo>
                  <a:pt x="1792" y="654"/>
                </a:lnTo>
                <a:lnTo>
                  <a:pt x="1791" y="641"/>
                </a:lnTo>
                <a:lnTo>
                  <a:pt x="1790" y="629"/>
                </a:lnTo>
                <a:lnTo>
                  <a:pt x="1787" y="616"/>
                </a:lnTo>
                <a:lnTo>
                  <a:pt x="1784" y="604"/>
                </a:lnTo>
                <a:lnTo>
                  <a:pt x="1782" y="598"/>
                </a:lnTo>
                <a:lnTo>
                  <a:pt x="1780" y="592"/>
                </a:lnTo>
                <a:lnTo>
                  <a:pt x="1776" y="578"/>
                </a:lnTo>
                <a:lnTo>
                  <a:pt x="1767" y="554"/>
                </a:lnTo>
                <a:lnTo>
                  <a:pt x="1761" y="541"/>
                </a:lnTo>
                <a:lnTo>
                  <a:pt x="1755" y="529"/>
                </a:lnTo>
                <a:lnTo>
                  <a:pt x="1740" y="503"/>
                </a:lnTo>
                <a:lnTo>
                  <a:pt x="1725" y="476"/>
                </a:lnTo>
                <a:lnTo>
                  <a:pt x="1726" y="475"/>
                </a:lnTo>
                <a:lnTo>
                  <a:pt x="1731" y="472"/>
                </a:lnTo>
                <a:lnTo>
                  <a:pt x="1749" y="458"/>
                </a:lnTo>
                <a:lnTo>
                  <a:pt x="1800" y="415"/>
                </a:lnTo>
                <a:lnTo>
                  <a:pt x="1875" y="352"/>
                </a:lnTo>
                <a:close/>
                <a:moveTo>
                  <a:pt x="1641" y="3193"/>
                </a:moveTo>
                <a:lnTo>
                  <a:pt x="1258" y="3193"/>
                </a:lnTo>
                <a:lnTo>
                  <a:pt x="1228" y="3103"/>
                </a:lnTo>
                <a:lnTo>
                  <a:pt x="1214" y="3056"/>
                </a:lnTo>
                <a:lnTo>
                  <a:pt x="1206" y="3032"/>
                </a:lnTo>
                <a:lnTo>
                  <a:pt x="1199" y="3008"/>
                </a:lnTo>
                <a:lnTo>
                  <a:pt x="1186" y="2959"/>
                </a:lnTo>
                <a:lnTo>
                  <a:pt x="1173" y="2909"/>
                </a:lnTo>
                <a:lnTo>
                  <a:pt x="1167" y="2884"/>
                </a:lnTo>
                <a:lnTo>
                  <a:pt x="1162" y="2859"/>
                </a:lnTo>
                <a:lnTo>
                  <a:pt x="1156" y="2834"/>
                </a:lnTo>
                <a:lnTo>
                  <a:pt x="1152" y="2809"/>
                </a:lnTo>
                <a:lnTo>
                  <a:pt x="1148" y="2784"/>
                </a:lnTo>
                <a:lnTo>
                  <a:pt x="1144" y="2758"/>
                </a:lnTo>
                <a:lnTo>
                  <a:pt x="1142" y="2733"/>
                </a:lnTo>
                <a:lnTo>
                  <a:pt x="1139" y="2708"/>
                </a:lnTo>
                <a:lnTo>
                  <a:pt x="1138" y="2683"/>
                </a:lnTo>
                <a:lnTo>
                  <a:pt x="1137" y="2658"/>
                </a:lnTo>
                <a:lnTo>
                  <a:pt x="1137" y="2634"/>
                </a:lnTo>
                <a:lnTo>
                  <a:pt x="1137" y="2608"/>
                </a:lnTo>
                <a:lnTo>
                  <a:pt x="1139" y="2584"/>
                </a:lnTo>
                <a:lnTo>
                  <a:pt x="1142" y="2559"/>
                </a:lnTo>
                <a:lnTo>
                  <a:pt x="1144" y="2535"/>
                </a:lnTo>
                <a:lnTo>
                  <a:pt x="1149" y="2511"/>
                </a:lnTo>
                <a:lnTo>
                  <a:pt x="1154" y="2488"/>
                </a:lnTo>
                <a:lnTo>
                  <a:pt x="1160" y="2464"/>
                </a:lnTo>
                <a:lnTo>
                  <a:pt x="1167" y="2442"/>
                </a:lnTo>
                <a:lnTo>
                  <a:pt x="1175" y="2419"/>
                </a:lnTo>
                <a:lnTo>
                  <a:pt x="1186" y="2395"/>
                </a:lnTo>
                <a:lnTo>
                  <a:pt x="1198" y="2370"/>
                </a:lnTo>
                <a:lnTo>
                  <a:pt x="1212" y="2343"/>
                </a:lnTo>
                <a:lnTo>
                  <a:pt x="1229" y="2318"/>
                </a:lnTo>
                <a:lnTo>
                  <a:pt x="1247" y="2290"/>
                </a:lnTo>
                <a:lnTo>
                  <a:pt x="1266" y="2264"/>
                </a:lnTo>
                <a:lnTo>
                  <a:pt x="1288" y="2235"/>
                </a:lnTo>
                <a:lnTo>
                  <a:pt x="1311" y="2208"/>
                </a:lnTo>
                <a:lnTo>
                  <a:pt x="1335" y="2179"/>
                </a:lnTo>
                <a:lnTo>
                  <a:pt x="1360" y="2150"/>
                </a:lnTo>
                <a:lnTo>
                  <a:pt x="1386" y="2120"/>
                </a:lnTo>
                <a:lnTo>
                  <a:pt x="1414" y="2090"/>
                </a:lnTo>
                <a:lnTo>
                  <a:pt x="1470" y="2030"/>
                </a:lnTo>
                <a:lnTo>
                  <a:pt x="1532" y="1969"/>
                </a:lnTo>
                <a:lnTo>
                  <a:pt x="1594" y="1907"/>
                </a:lnTo>
                <a:lnTo>
                  <a:pt x="1658" y="1844"/>
                </a:lnTo>
                <a:lnTo>
                  <a:pt x="1786" y="1718"/>
                </a:lnTo>
                <a:lnTo>
                  <a:pt x="1850" y="1656"/>
                </a:lnTo>
                <a:lnTo>
                  <a:pt x="1911" y="1593"/>
                </a:lnTo>
                <a:lnTo>
                  <a:pt x="1941" y="1562"/>
                </a:lnTo>
                <a:lnTo>
                  <a:pt x="1970" y="1532"/>
                </a:lnTo>
                <a:lnTo>
                  <a:pt x="1998" y="1501"/>
                </a:lnTo>
                <a:lnTo>
                  <a:pt x="2026" y="1471"/>
                </a:lnTo>
                <a:lnTo>
                  <a:pt x="2054" y="1436"/>
                </a:lnTo>
                <a:lnTo>
                  <a:pt x="2079" y="1401"/>
                </a:lnTo>
                <a:lnTo>
                  <a:pt x="2091" y="1386"/>
                </a:lnTo>
                <a:lnTo>
                  <a:pt x="2102" y="1369"/>
                </a:lnTo>
                <a:lnTo>
                  <a:pt x="2112" y="1353"/>
                </a:lnTo>
                <a:lnTo>
                  <a:pt x="2123" y="1338"/>
                </a:lnTo>
                <a:lnTo>
                  <a:pt x="2141" y="1308"/>
                </a:lnTo>
                <a:lnTo>
                  <a:pt x="2156" y="1278"/>
                </a:lnTo>
                <a:lnTo>
                  <a:pt x="2169" y="1249"/>
                </a:lnTo>
                <a:lnTo>
                  <a:pt x="2174" y="1235"/>
                </a:lnTo>
                <a:lnTo>
                  <a:pt x="2178" y="1220"/>
                </a:lnTo>
                <a:lnTo>
                  <a:pt x="2182" y="1206"/>
                </a:lnTo>
                <a:lnTo>
                  <a:pt x="2186" y="1193"/>
                </a:lnTo>
                <a:lnTo>
                  <a:pt x="2187" y="1178"/>
                </a:lnTo>
                <a:lnTo>
                  <a:pt x="2189" y="1164"/>
                </a:lnTo>
                <a:lnTo>
                  <a:pt x="2189" y="1151"/>
                </a:lnTo>
                <a:lnTo>
                  <a:pt x="2189" y="1136"/>
                </a:lnTo>
                <a:lnTo>
                  <a:pt x="2189" y="1122"/>
                </a:lnTo>
                <a:lnTo>
                  <a:pt x="2187" y="1108"/>
                </a:lnTo>
                <a:lnTo>
                  <a:pt x="2184" y="1093"/>
                </a:lnTo>
                <a:lnTo>
                  <a:pt x="2182" y="1079"/>
                </a:lnTo>
                <a:lnTo>
                  <a:pt x="2177" y="1064"/>
                </a:lnTo>
                <a:lnTo>
                  <a:pt x="2172" y="1050"/>
                </a:lnTo>
                <a:lnTo>
                  <a:pt x="2168" y="1036"/>
                </a:lnTo>
                <a:lnTo>
                  <a:pt x="2160" y="1020"/>
                </a:lnTo>
                <a:lnTo>
                  <a:pt x="2153" y="1006"/>
                </a:lnTo>
                <a:lnTo>
                  <a:pt x="2145" y="990"/>
                </a:lnTo>
                <a:lnTo>
                  <a:pt x="2297" y="864"/>
                </a:lnTo>
                <a:lnTo>
                  <a:pt x="2312" y="877"/>
                </a:lnTo>
                <a:lnTo>
                  <a:pt x="2327" y="893"/>
                </a:lnTo>
                <a:lnTo>
                  <a:pt x="2342" y="908"/>
                </a:lnTo>
                <a:lnTo>
                  <a:pt x="2355" y="926"/>
                </a:lnTo>
                <a:lnTo>
                  <a:pt x="2369" y="944"/>
                </a:lnTo>
                <a:lnTo>
                  <a:pt x="2382" y="964"/>
                </a:lnTo>
                <a:lnTo>
                  <a:pt x="2394" y="984"/>
                </a:lnTo>
                <a:lnTo>
                  <a:pt x="2406" y="1006"/>
                </a:lnTo>
                <a:lnTo>
                  <a:pt x="2417" y="1028"/>
                </a:lnTo>
                <a:lnTo>
                  <a:pt x="2428" y="1051"/>
                </a:lnTo>
                <a:lnTo>
                  <a:pt x="2439" y="1074"/>
                </a:lnTo>
                <a:lnTo>
                  <a:pt x="2447" y="1098"/>
                </a:lnTo>
                <a:lnTo>
                  <a:pt x="2456" y="1123"/>
                </a:lnTo>
                <a:lnTo>
                  <a:pt x="2464" y="1148"/>
                </a:lnTo>
                <a:lnTo>
                  <a:pt x="2470" y="1174"/>
                </a:lnTo>
                <a:lnTo>
                  <a:pt x="2476" y="1200"/>
                </a:lnTo>
                <a:lnTo>
                  <a:pt x="2481" y="1225"/>
                </a:lnTo>
                <a:lnTo>
                  <a:pt x="2482" y="1238"/>
                </a:lnTo>
                <a:lnTo>
                  <a:pt x="2484" y="1251"/>
                </a:lnTo>
                <a:lnTo>
                  <a:pt x="2487" y="1278"/>
                </a:lnTo>
                <a:lnTo>
                  <a:pt x="2488" y="1304"/>
                </a:lnTo>
                <a:lnTo>
                  <a:pt x="2488" y="1331"/>
                </a:lnTo>
                <a:lnTo>
                  <a:pt x="2488" y="1357"/>
                </a:lnTo>
                <a:lnTo>
                  <a:pt x="2486" y="1383"/>
                </a:lnTo>
                <a:lnTo>
                  <a:pt x="2482" y="1410"/>
                </a:lnTo>
                <a:lnTo>
                  <a:pt x="2477" y="1435"/>
                </a:lnTo>
                <a:lnTo>
                  <a:pt x="2471" y="1461"/>
                </a:lnTo>
                <a:lnTo>
                  <a:pt x="2466" y="1473"/>
                </a:lnTo>
                <a:lnTo>
                  <a:pt x="2463" y="1485"/>
                </a:lnTo>
                <a:lnTo>
                  <a:pt x="2458" y="1499"/>
                </a:lnTo>
                <a:lnTo>
                  <a:pt x="2453" y="1511"/>
                </a:lnTo>
                <a:lnTo>
                  <a:pt x="2442" y="1535"/>
                </a:lnTo>
                <a:lnTo>
                  <a:pt x="2430" y="1557"/>
                </a:lnTo>
                <a:lnTo>
                  <a:pt x="2423" y="1569"/>
                </a:lnTo>
                <a:lnTo>
                  <a:pt x="2416" y="1580"/>
                </a:lnTo>
                <a:lnTo>
                  <a:pt x="2400" y="1602"/>
                </a:lnTo>
                <a:lnTo>
                  <a:pt x="2361" y="1653"/>
                </a:lnTo>
                <a:lnTo>
                  <a:pt x="2320" y="1703"/>
                </a:lnTo>
                <a:lnTo>
                  <a:pt x="2277" y="1752"/>
                </a:lnTo>
                <a:lnTo>
                  <a:pt x="2256" y="1777"/>
                </a:lnTo>
                <a:lnTo>
                  <a:pt x="2234" y="1801"/>
                </a:lnTo>
                <a:lnTo>
                  <a:pt x="2189" y="1851"/>
                </a:lnTo>
                <a:lnTo>
                  <a:pt x="2141" y="1903"/>
                </a:lnTo>
                <a:lnTo>
                  <a:pt x="2039" y="2013"/>
                </a:lnTo>
                <a:lnTo>
                  <a:pt x="1988" y="2069"/>
                </a:lnTo>
                <a:lnTo>
                  <a:pt x="1934" y="2124"/>
                </a:lnTo>
                <a:lnTo>
                  <a:pt x="1824" y="2236"/>
                </a:lnTo>
                <a:lnTo>
                  <a:pt x="1766" y="2298"/>
                </a:lnTo>
                <a:lnTo>
                  <a:pt x="1704" y="2362"/>
                </a:lnTo>
                <a:lnTo>
                  <a:pt x="1673" y="2397"/>
                </a:lnTo>
                <a:lnTo>
                  <a:pt x="1641" y="2433"/>
                </a:lnTo>
                <a:lnTo>
                  <a:pt x="1607" y="2472"/>
                </a:lnTo>
                <a:lnTo>
                  <a:pt x="1571" y="2511"/>
                </a:lnTo>
                <a:lnTo>
                  <a:pt x="1565" y="2520"/>
                </a:lnTo>
                <a:lnTo>
                  <a:pt x="1559" y="2527"/>
                </a:lnTo>
                <a:lnTo>
                  <a:pt x="1548" y="2545"/>
                </a:lnTo>
                <a:lnTo>
                  <a:pt x="1544" y="2553"/>
                </a:lnTo>
                <a:lnTo>
                  <a:pt x="1539" y="2562"/>
                </a:lnTo>
                <a:lnTo>
                  <a:pt x="1530" y="2581"/>
                </a:lnTo>
                <a:lnTo>
                  <a:pt x="1528" y="2590"/>
                </a:lnTo>
                <a:lnTo>
                  <a:pt x="1524" y="2600"/>
                </a:lnTo>
                <a:lnTo>
                  <a:pt x="1522" y="2610"/>
                </a:lnTo>
                <a:lnTo>
                  <a:pt x="1520" y="2620"/>
                </a:lnTo>
                <a:lnTo>
                  <a:pt x="1516" y="2641"/>
                </a:lnTo>
                <a:lnTo>
                  <a:pt x="1515" y="2652"/>
                </a:lnTo>
                <a:lnTo>
                  <a:pt x="1514" y="2662"/>
                </a:lnTo>
                <a:lnTo>
                  <a:pt x="1514" y="2684"/>
                </a:lnTo>
                <a:lnTo>
                  <a:pt x="1514" y="2707"/>
                </a:lnTo>
                <a:lnTo>
                  <a:pt x="1514" y="2730"/>
                </a:lnTo>
                <a:lnTo>
                  <a:pt x="1516" y="2752"/>
                </a:lnTo>
                <a:lnTo>
                  <a:pt x="1520" y="2775"/>
                </a:lnTo>
                <a:lnTo>
                  <a:pt x="1523" y="2799"/>
                </a:lnTo>
                <a:lnTo>
                  <a:pt x="1527" y="2822"/>
                </a:lnTo>
                <a:lnTo>
                  <a:pt x="1533" y="2846"/>
                </a:lnTo>
                <a:lnTo>
                  <a:pt x="1538" y="2870"/>
                </a:lnTo>
                <a:lnTo>
                  <a:pt x="1545" y="2894"/>
                </a:lnTo>
                <a:lnTo>
                  <a:pt x="1558" y="2941"/>
                </a:lnTo>
                <a:lnTo>
                  <a:pt x="1572" y="2987"/>
                </a:lnTo>
                <a:lnTo>
                  <a:pt x="1588" y="3033"/>
                </a:lnTo>
                <a:lnTo>
                  <a:pt x="1617" y="3118"/>
                </a:lnTo>
                <a:lnTo>
                  <a:pt x="1630" y="3157"/>
                </a:lnTo>
                <a:lnTo>
                  <a:pt x="1641" y="3193"/>
                </a:lnTo>
                <a:close/>
                <a:moveTo>
                  <a:pt x="2080" y="3193"/>
                </a:moveTo>
                <a:lnTo>
                  <a:pt x="1755" y="3193"/>
                </a:lnTo>
                <a:lnTo>
                  <a:pt x="1749" y="3171"/>
                </a:lnTo>
                <a:lnTo>
                  <a:pt x="1743" y="3148"/>
                </a:lnTo>
                <a:lnTo>
                  <a:pt x="1730" y="3104"/>
                </a:lnTo>
                <a:lnTo>
                  <a:pt x="1702" y="3015"/>
                </a:lnTo>
                <a:lnTo>
                  <a:pt x="1688" y="2971"/>
                </a:lnTo>
                <a:lnTo>
                  <a:pt x="1676" y="2926"/>
                </a:lnTo>
                <a:lnTo>
                  <a:pt x="1670" y="2904"/>
                </a:lnTo>
                <a:lnTo>
                  <a:pt x="1665" y="2881"/>
                </a:lnTo>
                <a:lnTo>
                  <a:pt x="1660" y="2859"/>
                </a:lnTo>
                <a:lnTo>
                  <a:pt x="1656" y="2836"/>
                </a:lnTo>
                <a:lnTo>
                  <a:pt x="1653" y="2810"/>
                </a:lnTo>
                <a:lnTo>
                  <a:pt x="1649" y="2785"/>
                </a:lnTo>
                <a:lnTo>
                  <a:pt x="1648" y="2761"/>
                </a:lnTo>
                <a:lnTo>
                  <a:pt x="1647" y="2738"/>
                </a:lnTo>
                <a:lnTo>
                  <a:pt x="1647" y="2716"/>
                </a:lnTo>
                <a:lnTo>
                  <a:pt x="1648" y="2696"/>
                </a:lnTo>
                <a:lnTo>
                  <a:pt x="1650" y="2676"/>
                </a:lnTo>
                <a:lnTo>
                  <a:pt x="1654" y="2655"/>
                </a:lnTo>
                <a:lnTo>
                  <a:pt x="1656" y="2646"/>
                </a:lnTo>
                <a:lnTo>
                  <a:pt x="1660" y="2636"/>
                </a:lnTo>
                <a:lnTo>
                  <a:pt x="1667" y="2618"/>
                </a:lnTo>
                <a:lnTo>
                  <a:pt x="1671" y="2608"/>
                </a:lnTo>
                <a:lnTo>
                  <a:pt x="1676" y="2599"/>
                </a:lnTo>
                <a:lnTo>
                  <a:pt x="1686" y="2581"/>
                </a:lnTo>
                <a:lnTo>
                  <a:pt x="1698" y="2562"/>
                </a:lnTo>
                <a:lnTo>
                  <a:pt x="1713" y="2542"/>
                </a:lnTo>
                <a:lnTo>
                  <a:pt x="1728" y="2523"/>
                </a:lnTo>
                <a:lnTo>
                  <a:pt x="1748" y="2504"/>
                </a:lnTo>
                <a:lnTo>
                  <a:pt x="1762" y="2490"/>
                </a:lnTo>
                <a:lnTo>
                  <a:pt x="1778" y="2474"/>
                </a:lnTo>
                <a:lnTo>
                  <a:pt x="1812" y="2443"/>
                </a:lnTo>
                <a:lnTo>
                  <a:pt x="1850" y="2410"/>
                </a:lnTo>
                <a:lnTo>
                  <a:pt x="1892" y="2377"/>
                </a:lnTo>
                <a:lnTo>
                  <a:pt x="1935" y="2342"/>
                </a:lnTo>
                <a:lnTo>
                  <a:pt x="1979" y="2306"/>
                </a:lnTo>
                <a:lnTo>
                  <a:pt x="2070" y="2235"/>
                </a:lnTo>
                <a:lnTo>
                  <a:pt x="2159" y="2166"/>
                </a:lnTo>
                <a:lnTo>
                  <a:pt x="2200" y="2132"/>
                </a:lnTo>
                <a:lnTo>
                  <a:pt x="2238" y="2101"/>
                </a:lnTo>
                <a:lnTo>
                  <a:pt x="2273" y="2071"/>
                </a:lnTo>
                <a:lnTo>
                  <a:pt x="2303" y="2043"/>
                </a:lnTo>
                <a:lnTo>
                  <a:pt x="2330" y="2018"/>
                </a:lnTo>
                <a:lnTo>
                  <a:pt x="2339" y="2006"/>
                </a:lnTo>
                <a:lnTo>
                  <a:pt x="2349" y="1995"/>
                </a:lnTo>
                <a:lnTo>
                  <a:pt x="2355" y="1986"/>
                </a:lnTo>
                <a:lnTo>
                  <a:pt x="2362" y="1976"/>
                </a:lnTo>
                <a:lnTo>
                  <a:pt x="2367" y="1968"/>
                </a:lnTo>
                <a:lnTo>
                  <a:pt x="2372" y="1958"/>
                </a:lnTo>
                <a:lnTo>
                  <a:pt x="2376" y="1949"/>
                </a:lnTo>
                <a:lnTo>
                  <a:pt x="2380" y="1939"/>
                </a:lnTo>
                <a:lnTo>
                  <a:pt x="2382" y="1929"/>
                </a:lnTo>
                <a:lnTo>
                  <a:pt x="2385" y="1920"/>
                </a:lnTo>
                <a:lnTo>
                  <a:pt x="2387" y="1910"/>
                </a:lnTo>
                <a:lnTo>
                  <a:pt x="2390" y="1901"/>
                </a:lnTo>
                <a:lnTo>
                  <a:pt x="2392" y="1883"/>
                </a:lnTo>
                <a:lnTo>
                  <a:pt x="2392" y="1865"/>
                </a:lnTo>
                <a:lnTo>
                  <a:pt x="2392" y="1848"/>
                </a:lnTo>
                <a:lnTo>
                  <a:pt x="2391" y="1832"/>
                </a:lnTo>
                <a:lnTo>
                  <a:pt x="2390" y="1818"/>
                </a:lnTo>
                <a:lnTo>
                  <a:pt x="2387" y="1805"/>
                </a:lnTo>
                <a:lnTo>
                  <a:pt x="2385" y="1794"/>
                </a:lnTo>
                <a:lnTo>
                  <a:pt x="2381" y="1778"/>
                </a:lnTo>
                <a:lnTo>
                  <a:pt x="2379" y="1773"/>
                </a:lnTo>
                <a:lnTo>
                  <a:pt x="2454" y="1711"/>
                </a:lnTo>
                <a:lnTo>
                  <a:pt x="2529" y="1649"/>
                </a:lnTo>
                <a:lnTo>
                  <a:pt x="2546" y="1669"/>
                </a:lnTo>
                <a:lnTo>
                  <a:pt x="2553" y="1679"/>
                </a:lnTo>
                <a:lnTo>
                  <a:pt x="2561" y="1689"/>
                </a:lnTo>
                <a:lnTo>
                  <a:pt x="2574" y="1711"/>
                </a:lnTo>
                <a:lnTo>
                  <a:pt x="2582" y="1722"/>
                </a:lnTo>
                <a:lnTo>
                  <a:pt x="2588" y="1733"/>
                </a:lnTo>
                <a:lnTo>
                  <a:pt x="2600" y="1755"/>
                </a:lnTo>
                <a:lnTo>
                  <a:pt x="2609" y="1778"/>
                </a:lnTo>
                <a:lnTo>
                  <a:pt x="2619" y="1801"/>
                </a:lnTo>
                <a:lnTo>
                  <a:pt x="2626" y="1824"/>
                </a:lnTo>
                <a:lnTo>
                  <a:pt x="2633" y="1847"/>
                </a:lnTo>
                <a:lnTo>
                  <a:pt x="2638" y="1871"/>
                </a:lnTo>
                <a:lnTo>
                  <a:pt x="2643" y="1893"/>
                </a:lnTo>
                <a:lnTo>
                  <a:pt x="2645" y="1917"/>
                </a:lnTo>
                <a:lnTo>
                  <a:pt x="2648" y="1940"/>
                </a:lnTo>
                <a:lnTo>
                  <a:pt x="2649" y="1963"/>
                </a:lnTo>
                <a:lnTo>
                  <a:pt x="2649" y="1986"/>
                </a:lnTo>
                <a:lnTo>
                  <a:pt x="2649" y="2009"/>
                </a:lnTo>
                <a:lnTo>
                  <a:pt x="2646" y="2031"/>
                </a:lnTo>
                <a:lnTo>
                  <a:pt x="2644" y="2053"/>
                </a:lnTo>
                <a:lnTo>
                  <a:pt x="2640" y="2075"/>
                </a:lnTo>
                <a:lnTo>
                  <a:pt x="2636" y="2096"/>
                </a:lnTo>
                <a:lnTo>
                  <a:pt x="2631" y="2116"/>
                </a:lnTo>
                <a:lnTo>
                  <a:pt x="2625" y="2137"/>
                </a:lnTo>
                <a:lnTo>
                  <a:pt x="2618" y="2157"/>
                </a:lnTo>
                <a:lnTo>
                  <a:pt x="2609" y="2175"/>
                </a:lnTo>
                <a:lnTo>
                  <a:pt x="2601" y="2194"/>
                </a:lnTo>
                <a:lnTo>
                  <a:pt x="2592" y="2211"/>
                </a:lnTo>
                <a:lnTo>
                  <a:pt x="2583" y="2228"/>
                </a:lnTo>
                <a:lnTo>
                  <a:pt x="2572" y="2244"/>
                </a:lnTo>
                <a:lnTo>
                  <a:pt x="2561" y="2258"/>
                </a:lnTo>
                <a:lnTo>
                  <a:pt x="2549" y="2272"/>
                </a:lnTo>
                <a:lnTo>
                  <a:pt x="2537" y="2284"/>
                </a:lnTo>
                <a:lnTo>
                  <a:pt x="2530" y="2290"/>
                </a:lnTo>
                <a:lnTo>
                  <a:pt x="2524" y="2296"/>
                </a:lnTo>
                <a:lnTo>
                  <a:pt x="2429" y="2377"/>
                </a:lnTo>
                <a:lnTo>
                  <a:pt x="2309" y="2480"/>
                </a:lnTo>
                <a:lnTo>
                  <a:pt x="2277" y="2508"/>
                </a:lnTo>
                <a:lnTo>
                  <a:pt x="2244" y="2536"/>
                </a:lnTo>
                <a:lnTo>
                  <a:pt x="2181" y="2594"/>
                </a:lnTo>
                <a:lnTo>
                  <a:pt x="2150" y="2623"/>
                </a:lnTo>
                <a:lnTo>
                  <a:pt x="2120" y="2650"/>
                </a:lnTo>
                <a:lnTo>
                  <a:pt x="2090" y="2679"/>
                </a:lnTo>
                <a:lnTo>
                  <a:pt x="2062" y="2706"/>
                </a:lnTo>
                <a:lnTo>
                  <a:pt x="2037" y="2732"/>
                </a:lnTo>
                <a:lnTo>
                  <a:pt x="2026" y="2744"/>
                </a:lnTo>
                <a:lnTo>
                  <a:pt x="2018" y="2755"/>
                </a:lnTo>
                <a:lnTo>
                  <a:pt x="2009" y="2764"/>
                </a:lnTo>
                <a:lnTo>
                  <a:pt x="2003" y="2774"/>
                </a:lnTo>
                <a:lnTo>
                  <a:pt x="1998" y="2784"/>
                </a:lnTo>
                <a:lnTo>
                  <a:pt x="1995" y="2793"/>
                </a:lnTo>
                <a:lnTo>
                  <a:pt x="1994" y="2798"/>
                </a:lnTo>
                <a:lnTo>
                  <a:pt x="1994" y="2803"/>
                </a:lnTo>
                <a:lnTo>
                  <a:pt x="1992" y="2814"/>
                </a:lnTo>
                <a:lnTo>
                  <a:pt x="1992" y="2827"/>
                </a:lnTo>
                <a:lnTo>
                  <a:pt x="1994" y="2840"/>
                </a:lnTo>
                <a:lnTo>
                  <a:pt x="1995" y="2854"/>
                </a:lnTo>
                <a:lnTo>
                  <a:pt x="1998" y="2872"/>
                </a:lnTo>
                <a:lnTo>
                  <a:pt x="2007" y="2912"/>
                </a:lnTo>
                <a:lnTo>
                  <a:pt x="2025" y="2986"/>
                </a:lnTo>
                <a:lnTo>
                  <a:pt x="2044" y="3063"/>
                </a:lnTo>
                <a:lnTo>
                  <a:pt x="2063" y="3134"/>
                </a:lnTo>
                <a:lnTo>
                  <a:pt x="2080" y="3193"/>
                </a:lnTo>
                <a:close/>
                <a:moveTo>
                  <a:pt x="657" y="2306"/>
                </a:moveTo>
                <a:lnTo>
                  <a:pt x="641" y="2282"/>
                </a:lnTo>
                <a:lnTo>
                  <a:pt x="626" y="2259"/>
                </a:lnTo>
                <a:lnTo>
                  <a:pt x="612" y="2235"/>
                </a:lnTo>
                <a:lnTo>
                  <a:pt x="599" y="2211"/>
                </a:lnTo>
                <a:lnTo>
                  <a:pt x="587" y="2187"/>
                </a:lnTo>
                <a:lnTo>
                  <a:pt x="576" y="2163"/>
                </a:lnTo>
                <a:lnTo>
                  <a:pt x="567" y="2138"/>
                </a:lnTo>
                <a:lnTo>
                  <a:pt x="557" y="2114"/>
                </a:lnTo>
                <a:lnTo>
                  <a:pt x="549" y="2089"/>
                </a:lnTo>
                <a:lnTo>
                  <a:pt x="542" y="2064"/>
                </a:lnTo>
                <a:lnTo>
                  <a:pt x="536" y="2037"/>
                </a:lnTo>
                <a:lnTo>
                  <a:pt x="533" y="2024"/>
                </a:lnTo>
                <a:lnTo>
                  <a:pt x="531" y="2011"/>
                </a:lnTo>
                <a:lnTo>
                  <a:pt x="526" y="1983"/>
                </a:lnTo>
                <a:lnTo>
                  <a:pt x="521" y="1956"/>
                </a:lnTo>
                <a:lnTo>
                  <a:pt x="519" y="1926"/>
                </a:lnTo>
                <a:lnTo>
                  <a:pt x="516" y="1897"/>
                </a:lnTo>
                <a:lnTo>
                  <a:pt x="515" y="1880"/>
                </a:lnTo>
                <a:lnTo>
                  <a:pt x="515" y="1863"/>
                </a:lnTo>
                <a:lnTo>
                  <a:pt x="515" y="1847"/>
                </a:lnTo>
                <a:lnTo>
                  <a:pt x="515" y="1830"/>
                </a:lnTo>
                <a:lnTo>
                  <a:pt x="516" y="1813"/>
                </a:lnTo>
                <a:lnTo>
                  <a:pt x="518" y="1796"/>
                </a:lnTo>
                <a:lnTo>
                  <a:pt x="521" y="1764"/>
                </a:lnTo>
                <a:lnTo>
                  <a:pt x="526" y="1731"/>
                </a:lnTo>
                <a:lnTo>
                  <a:pt x="532" y="1699"/>
                </a:lnTo>
                <a:lnTo>
                  <a:pt x="539" y="1668"/>
                </a:lnTo>
                <a:lnTo>
                  <a:pt x="548" y="1637"/>
                </a:lnTo>
                <a:lnTo>
                  <a:pt x="557" y="1605"/>
                </a:lnTo>
                <a:lnTo>
                  <a:pt x="568" y="1574"/>
                </a:lnTo>
                <a:lnTo>
                  <a:pt x="580" y="1543"/>
                </a:lnTo>
                <a:lnTo>
                  <a:pt x="593" y="1513"/>
                </a:lnTo>
                <a:lnTo>
                  <a:pt x="608" y="1483"/>
                </a:lnTo>
                <a:lnTo>
                  <a:pt x="622" y="1453"/>
                </a:lnTo>
                <a:lnTo>
                  <a:pt x="638" y="1423"/>
                </a:lnTo>
                <a:lnTo>
                  <a:pt x="654" y="1394"/>
                </a:lnTo>
                <a:lnTo>
                  <a:pt x="671" y="1364"/>
                </a:lnTo>
                <a:lnTo>
                  <a:pt x="689" y="1335"/>
                </a:lnTo>
                <a:lnTo>
                  <a:pt x="707" y="1305"/>
                </a:lnTo>
                <a:lnTo>
                  <a:pt x="726" y="1277"/>
                </a:lnTo>
                <a:lnTo>
                  <a:pt x="766" y="1219"/>
                </a:lnTo>
                <a:lnTo>
                  <a:pt x="806" y="1163"/>
                </a:lnTo>
                <a:lnTo>
                  <a:pt x="848" y="1105"/>
                </a:lnTo>
                <a:lnTo>
                  <a:pt x="888" y="1049"/>
                </a:lnTo>
                <a:lnTo>
                  <a:pt x="930" y="991"/>
                </a:lnTo>
                <a:lnTo>
                  <a:pt x="971" y="935"/>
                </a:lnTo>
                <a:lnTo>
                  <a:pt x="1107" y="745"/>
                </a:lnTo>
                <a:lnTo>
                  <a:pt x="1168" y="658"/>
                </a:lnTo>
                <a:lnTo>
                  <a:pt x="1223" y="576"/>
                </a:lnTo>
                <a:lnTo>
                  <a:pt x="1248" y="538"/>
                </a:lnTo>
                <a:lnTo>
                  <a:pt x="1271" y="502"/>
                </a:lnTo>
                <a:lnTo>
                  <a:pt x="1292" y="468"/>
                </a:lnTo>
                <a:lnTo>
                  <a:pt x="1310" y="437"/>
                </a:lnTo>
                <a:lnTo>
                  <a:pt x="1325" y="408"/>
                </a:lnTo>
                <a:lnTo>
                  <a:pt x="1337" y="382"/>
                </a:lnTo>
                <a:lnTo>
                  <a:pt x="1342" y="370"/>
                </a:lnTo>
                <a:lnTo>
                  <a:pt x="1347" y="358"/>
                </a:lnTo>
                <a:lnTo>
                  <a:pt x="1350" y="347"/>
                </a:lnTo>
                <a:lnTo>
                  <a:pt x="1353" y="337"/>
                </a:lnTo>
                <a:lnTo>
                  <a:pt x="1355" y="323"/>
                </a:lnTo>
                <a:lnTo>
                  <a:pt x="1356" y="309"/>
                </a:lnTo>
                <a:lnTo>
                  <a:pt x="1356" y="294"/>
                </a:lnTo>
                <a:lnTo>
                  <a:pt x="1356" y="280"/>
                </a:lnTo>
                <a:lnTo>
                  <a:pt x="1355" y="265"/>
                </a:lnTo>
                <a:lnTo>
                  <a:pt x="1353" y="252"/>
                </a:lnTo>
                <a:lnTo>
                  <a:pt x="1350" y="238"/>
                </a:lnTo>
                <a:lnTo>
                  <a:pt x="1347" y="223"/>
                </a:lnTo>
                <a:lnTo>
                  <a:pt x="1344" y="210"/>
                </a:lnTo>
                <a:lnTo>
                  <a:pt x="1340" y="197"/>
                </a:lnTo>
                <a:lnTo>
                  <a:pt x="1331" y="172"/>
                </a:lnTo>
                <a:lnTo>
                  <a:pt x="1322" y="149"/>
                </a:lnTo>
                <a:lnTo>
                  <a:pt x="1313" y="129"/>
                </a:lnTo>
                <a:lnTo>
                  <a:pt x="1384" y="69"/>
                </a:lnTo>
                <a:lnTo>
                  <a:pt x="1436" y="25"/>
                </a:lnTo>
                <a:lnTo>
                  <a:pt x="1455" y="10"/>
                </a:lnTo>
                <a:lnTo>
                  <a:pt x="1467" y="0"/>
                </a:lnTo>
                <a:lnTo>
                  <a:pt x="1485" y="18"/>
                </a:lnTo>
                <a:lnTo>
                  <a:pt x="1502" y="36"/>
                </a:lnTo>
                <a:lnTo>
                  <a:pt x="1517" y="54"/>
                </a:lnTo>
                <a:lnTo>
                  <a:pt x="1533" y="73"/>
                </a:lnTo>
                <a:lnTo>
                  <a:pt x="1540" y="83"/>
                </a:lnTo>
                <a:lnTo>
                  <a:pt x="1546" y="93"/>
                </a:lnTo>
                <a:lnTo>
                  <a:pt x="1559" y="113"/>
                </a:lnTo>
                <a:lnTo>
                  <a:pt x="1571" y="133"/>
                </a:lnTo>
                <a:lnTo>
                  <a:pt x="1582" y="154"/>
                </a:lnTo>
                <a:lnTo>
                  <a:pt x="1592" y="174"/>
                </a:lnTo>
                <a:lnTo>
                  <a:pt x="1601" y="196"/>
                </a:lnTo>
                <a:lnTo>
                  <a:pt x="1608" y="217"/>
                </a:lnTo>
                <a:lnTo>
                  <a:pt x="1616" y="239"/>
                </a:lnTo>
                <a:lnTo>
                  <a:pt x="1622" y="262"/>
                </a:lnTo>
                <a:lnTo>
                  <a:pt x="1628" y="283"/>
                </a:lnTo>
                <a:lnTo>
                  <a:pt x="1631" y="306"/>
                </a:lnTo>
                <a:lnTo>
                  <a:pt x="1635" y="329"/>
                </a:lnTo>
                <a:lnTo>
                  <a:pt x="1637" y="351"/>
                </a:lnTo>
                <a:lnTo>
                  <a:pt x="1638" y="373"/>
                </a:lnTo>
                <a:lnTo>
                  <a:pt x="1640" y="396"/>
                </a:lnTo>
                <a:lnTo>
                  <a:pt x="1640" y="419"/>
                </a:lnTo>
                <a:lnTo>
                  <a:pt x="1638" y="442"/>
                </a:lnTo>
                <a:lnTo>
                  <a:pt x="1636" y="464"/>
                </a:lnTo>
                <a:lnTo>
                  <a:pt x="1634" y="486"/>
                </a:lnTo>
                <a:lnTo>
                  <a:pt x="1630" y="509"/>
                </a:lnTo>
                <a:lnTo>
                  <a:pt x="1626" y="530"/>
                </a:lnTo>
                <a:lnTo>
                  <a:pt x="1622" y="553"/>
                </a:lnTo>
                <a:lnTo>
                  <a:pt x="1616" y="575"/>
                </a:lnTo>
                <a:lnTo>
                  <a:pt x="1610" y="596"/>
                </a:lnTo>
                <a:lnTo>
                  <a:pt x="1602" y="617"/>
                </a:lnTo>
                <a:lnTo>
                  <a:pt x="1594" y="638"/>
                </a:lnTo>
                <a:lnTo>
                  <a:pt x="1586" y="659"/>
                </a:lnTo>
                <a:lnTo>
                  <a:pt x="1577" y="679"/>
                </a:lnTo>
                <a:lnTo>
                  <a:pt x="1566" y="702"/>
                </a:lnTo>
                <a:lnTo>
                  <a:pt x="1554" y="725"/>
                </a:lnTo>
                <a:lnTo>
                  <a:pt x="1541" y="748"/>
                </a:lnTo>
                <a:lnTo>
                  <a:pt x="1528" y="770"/>
                </a:lnTo>
                <a:lnTo>
                  <a:pt x="1515" y="793"/>
                </a:lnTo>
                <a:lnTo>
                  <a:pt x="1500" y="817"/>
                </a:lnTo>
                <a:lnTo>
                  <a:pt x="1469" y="865"/>
                </a:lnTo>
                <a:lnTo>
                  <a:pt x="1437" y="913"/>
                </a:lnTo>
                <a:lnTo>
                  <a:pt x="1402" y="962"/>
                </a:lnTo>
                <a:lnTo>
                  <a:pt x="1366" y="1012"/>
                </a:lnTo>
                <a:lnTo>
                  <a:pt x="1328" y="1061"/>
                </a:lnTo>
                <a:lnTo>
                  <a:pt x="1250" y="1163"/>
                </a:lnTo>
                <a:lnTo>
                  <a:pt x="1168" y="1265"/>
                </a:lnTo>
                <a:lnTo>
                  <a:pt x="1086" y="1369"/>
                </a:lnTo>
                <a:lnTo>
                  <a:pt x="1047" y="1422"/>
                </a:lnTo>
                <a:lnTo>
                  <a:pt x="1007" y="1475"/>
                </a:lnTo>
                <a:lnTo>
                  <a:pt x="968" y="1527"/>
                </a:lnTo>
                <a:lnTo>
                  <a:pt x="930" y="1580"/>
                </a:lnTo>
                <a:lnTo>
                  <a:pt x="893" y="1633"/>
                </a:lnTo>
                <a:lnTo>
                  <a:pt x="858" y="1686"/>
                </a:lnTo>
                <a:lnTo>
                  <a:pt x="826" y="1739"/>
                </a:lnTo>
                <a:lnTo>
                  <a:pt x="810" y="1765"/>
                </a:lnTo>
                <a:lnTo>
                  <a:pt x="795" y="1791"/>
                </a:lnTo>
                <a:lnTo>
                  <a:pt x="780" y="1818"/>
                </a:lnTo>
                <a:lnTo>
                  <a:pt x="766" y="1844"/>
                </a:lnTo>
                <a:lnTo>
                  <a:pt x="753" y="1871"/>
                </a:lnTo>
                <a:lnTo>
                  <a:pt x="741" y="1897"/>
                </a:lnTo>
                <a:lnTo>
                  <a:pt x="729" y="1923"/>
                </a:lnTo>
                <a:lnTo>
                  <a:pt x="718" y="1950"/>
                </a:lnTo>
                <a:lnTo>
                  <a:pt x="707" y="1975"/>
                </a:lnTo>
                <a:lnTo>
                  <a:pt x="698" y="2001"/>
                </a:lnTo>
                <a:lnTo>
                  <a:pt x="689" y="2028"/>
                </a:lnTo>
                <a:lnTo>
                  <a:pt x="681" y="2053"/>
                </a:lnTo>
                <a:lnTo>
                  <a:pt x="674" y="2079"/>
                </a:lnTo>
                <a:lnTo>
                  <a:pt x="668" y="2104"/>
                </a:lnTo>
                <a:lnTo>
                  <a:pt x="663" y="2130"/>
                </a:lnTo>
                <a:lnTo>
                  <a:pt x="659" y="2156"/>
                </a:lnTo>
                <a:lnTo>
                  <a:pt x="656" y="2181"/>
                </a:lnTo>
                <a:lnTo>
                  <a:pt x="653" y="2206"/>
                </a:lnTo>
                <a:lnTo>
                  <a:pt x="653" y="2232"/>
                </a:lnTo>
                <a:lnTo>
                  <a:pt x="653" y="2257"/>
                </a:lnTo>
                <a:lnTo>
                  <a:pt x="654" y="2282"/>
                </a:lnTo>
                <a:lnTo>
                  <a:pt x="657" y="2306"/>
                </a:lnTo>
                <a:close/>
                <a:moveTo>
                  <a:pt x="1857" y="7179"/>
                </a:moveTo>
                <a:lnTo>
                  <a:pt x="1308" y="7179"/>
                </a:lnTo>
                <a:lnTo>
                  <a:pt x="1308" y="6458"/>
                </a:lnTo>
                <a:lnTo>
                  <a:pt x="1308" y="5737"/>
                </a:lnTo>
                <a:lnTo>
                  <a:pt x="1308" y="5016"/>
                </a:lnTo>
                <a:lnTo>
                  <a:pt x="1308" y="4296"/>
                </a:lnTo>
                <a:lnTo>
                  <a:pt x="1316" y="4299"/>
                </a:lnTo>
                <a:lnTo>
                  <a:pt x="1354" y="4308"/>
                </a:lnTo>
                <a:lnTo>
                  <a:pt x="1390" y="4318"/>
                </a:lnTo>
                <a:lnTo>
                  <a:pt x="1425" y="4326"/>
                </a:lnTo>
                <a:lnTo>
                  <a:pt x="1458" y="4332"/>
                </a:lnTo>
                <a:lnTo>
                  <a:pt x="1491" y="4337"/>
                </a:lnTo>
                <a:lnTo>
                  <a:pt x="1506" y="4340"/>
                </a:lnTo>
                <a:lnTo>
                  <a:pt x="1522" y="4342"/>
                </a:lnTo>
                <a:lnTo>
                  <a:pt x="1552" y="4344"/>
                </a:lnTo>
                <a:lnTo>
                  <a:pt x="1582" y="4346"/>
                </a:lnTo>
                <a:lnTo>
                  <a:pt x="1613" y="4346"/>
                </a:lnTo>
                <a:lnTo>
                  <a:pt x="1643" y="4343"/>
                </a:lnTo>
                <a:lnTo>
                  <a:pt x="1674" y="4340"/>
                </a:lnTo>
                <a:lnTo>
                  <a:pt x="1707" y="4335"/>
                </a:lnTo>
                <a:lnTo>
                  <a:pt x="1722" y="4332"/>
                </a:lnTo>
                <a:lnTo>
                  <a:pt x="1739" y="4329"/>
                </a:lnTo>
                <a:lnTo>
                  <a:pt x="1774" y="4320"/>
                </a:lnTo>
                <a:lnTo>
                  <a:pt x="1811" y="4311"/>
                </a:lnTo>
                <a:lnTo>
                  <a:pt x="1850" y="4299"/>
                </a:lnTo>
                <a:lnTo>
                  <a:pt x="1857" y="4296"/>
                </a:lnTo>
                <a:lnTo>
                  <a:pt x="1857" y="5016"/>
                </a:lnTo>
                <a:lnTo>
                  <a:pt x="1857" y="5737"/>
                </a:lnTo>
                <a:lnTo>
                  <a:pt x="1857" y="6458"/>
                </a:lnTo>
                <a:lnTo>
                  <a:pt x="1857" y="7179"/>
                </a:lnTo>
                <a:close/>
                <a:moveTo>
                  <a:pt x="1582" y="4163"/>
                </a:moveTo>
                <a:lnTo>
                  <a:pt x="1548" y="4163"/>
                </a:lnTo>
                <a:lnTo>
                  <a:pt x="1515" y="4162"/>
                </a:lnTo>
                <a:lnTo>
                  <a:pt x="1482" y="4161"/>
                </a:lnTo>
                <a:lnTo>
                  <a:pt x="1449" y="4158"/>
                </a:lnTo>
                <a:lnTo>
                  <a:pt x="1416" y="4156"/>
                </a:lnTo>
                <a:lnTo>
                  <a:pt x="1384" y="4152"/>
                </a:lnTo>
                <a:lnTo>
                  <a:pt x="1352" y="4149"/>
                </a:lnTo>
                <a:lnTo>
                  <a:pt x="1320" y="4144"/>
                </a:lnTo>
                <a:lnTo>
                  <a:pt x="1288" y="4139"/>
                </a:lnTo>
                <a:lnTo>
                  <a:pt x="1257" y="4134"/>
                </a:lnTo>
                <a:lnTo>
                  <a:pt x="1226" y="4128"/>
                </a:lnTo>
                <a:lnTo>
                  <a:pt x="1194" y="4121"/>
                </a:lnTo>
                <a:lnTo>
                  <a:pt x="1163" y="4114"/>
                </a:lnTo>
                <a:lnTo>
                  <a:pt x="1133" y="4107"/>
                </a:lnTo>
                <a:lnTo>
                  <a:pt x="1103" y="4098"/>
                </a:lnTo>
                <a:lnTo>
                  <a:pt x="1073" y="4090"/>
                </a:lnTo>
                <a:lnTo>
                  <a:pt x="1043" y="4082"/>
                </a:lnTo>
                <a:lnTo>
                  <a:pt x="1014" y="4072"/>
                </a:lnTo>
                <a:lnTo>
                  <a:pt x="984" y="4062"/>
                </a:lnTo>
                <a:lnTo>
                  <a:pt x="956" y="4052"/>
                </a:lnTo>
                <a:lnTo>
                  <a:pt x="899" y="4030"/>
                </a:lnTo>
                <a:lnTo>
                  <a:pt x="870" y="4018"/>
                </a:lnTo>
                <a:lnTo>
                  <a:pt x="843" y="4006"/>
                </a:lnTo>
                <a:lnTo>
                  <a:pt x="815" y="3993"/>
                </a:lnTo>
                <a:lnTo>
                  <a:pt x="789" y="3981"/>
                </a:lnTo>
                <a:lnTo>
                  <a:pt x="735" y="3953"/>
                </a:lnTo>
                <a:lnTo>
                  <a:pt x="683" y="3926"/>
                </a:lnTo>
                <a:lnTo>
                  <a:pt x="657" y="3911"/>
                </a:lnTo>
                <a:lnTo>
                  <a:pt x="632" y="3896"/>
                </a:lnTo>
                <a:lnTo>
                  <a:pt x="582" y="3866"/>
                </a:lnTo>
                <a:lnTo>
                  <a:pt x="557" y="3849"/>
                </a:lnTo>
                <a:lnTo>
                  <a:pt x="533" y="3833"/>
                </a:lnTo>
                <a:lnTo>
                  <a:pt x="510" y="3816"/>
                </a:lnTo>
                <a:lnTo>
                  <a:pt x="486" y="3800"/>
                </a:lnTo>
                <a:lnTo>
                  <a:pt x="464" y="3783"/>
                </a:lnTo>
                <a:lnTo>
                  <a:pt x="441" y="3766"/>
                </a:lnTo>
                <a:lnTo>
                  <a:pt x="396" y="3730"/>
                </a:lnTo>
                <a:lnTo>
                  <a:pt x="353" y="3694"/>
                </a:lnTo>
                <a:lnTo>
                  <a:pt x="312" y="3657"/>
                </a:lnTo>
                <a:lnTo>
                  <a:pt x="292" y="3639"/>
                </a:lnTo>
                <a:lnTo>
                  <a:pt x="272" y="3620"/>
                </a:lnTo>
                <a:lnTo>
                  <a:pt x="252" y="3601"/>
                </a:lnTo>
                <a:lnTo>
                  <a:pt x="233" y="3581"/>
                </a:lnTo>
                <a:lnTo>
                  <a:pt x="196" y="3542"/>
                </a:lnTo>
                <a:lnTo>
                  <a:pt x="161" y="3503"/>
                </a:lnTo>
                <a:lnTo>
                  <a:pt x="143" y="3483"/>
                </a:lnTo>
                <a:lnTo>
                  <a:pt x="126" y="3463"/>
                </a:lnTo>
                <a:lnTo>
                  <a:pt x="94" y="3423"/>
                </a:lnTo>
                <a:lnTo>
                  <a:pt x="63" y="3382"/>
                </a:lnTo>
                <a:lnTo>
                  <a:pt x="34" y="3341"/>
                </a:lnTo>
                <a:lnTo>
                  <a:pt x="20" y="3321"/>
                </a:lnTo>
                <a:lnTo>
                  <a:pt x="6" y="3301"/>
                </a:lnTo>
                <a:lnTo>
                  <a:pt x="0" y="3291"/>
                </a:lnTo>
                <a:lnTo>
                  <a:pt x="791" y="3291"/>
                </a:lnTo>
                <a:lnTo>
                  <a:pt x="1582" y="3291"/>
                </a:lnTo>
                <a:lnTo>
                  <a:pt x="2373" y="3291"/>
                </a:lnTo>
                <a:lnTo>
                  <a:pt x="3164" y="3291"/>
                </a:lnTo>
                <a:lnTo>
                  <a:pt x="3158" y="3299"/>
                </a:lnTo>
                <a:lnTo>
                  <a:pt x="3125" y="3350"/>
                </a:lnTo>
                <a:lnTo>
                  <a:pt x="3092" y="3399"/>
                </a:lnTo>
                <a:lnTo>
                  <a:pt x="3074" y="3423"/>
                </a:lnTo>
                <a:lnTo>
                  <a:pt x="3056" y="3447"/>
                </a:lnTo>
                <a:lnTo>
                  <a:pt x="3020" y="3493"/>
                </a:lnTo>
                <a:lnTo>
                  <a:pt x="3000" y="3515"/>
                </a:lnTo>
                <a:lnTo>
                  <a:pt x="2981" y="3538"/>
                </a:lnTo>
                <a:lnTo>
                  <a:pt x="2943" y="3581"/>
                </a:lnTo>
                <a:lnTo>
                  <a:pt x="2922" y="3603"/>
                </a:lnTo>
                <a:lnTo>
                  <a:pt x="2902" y="3623"/>
                </a:lnTo>
                <a:lnTo>
                  <a:pt x="2882" y="3644"/>
                </a:lnTo>
                <a:lnTo>
                  <a:pt x="2861" y="3664"/>
                </a:lnTo>
                <a:lnTo>
                  <a:pt x="2818" y="3704"/>
                </a:lnTo>
                <a:lnTo>
                  <a:pt x="2796" y="3722"/>
                </a:lnTo>
                <a:lnTo>
                  <a:pt x="2774" y="3741"/>
                </a:lnTo>
                <a:lnTo>
                  <a:pt x="2752" y="3759"/>
                </a:lnTo>
                <a:lnTo>
                  <a:pt x="2729" y="3777"/>
                </a:lnTo>
                <a:lnTo>
                  <a:pt x="2684" y="3812"/>
                </a:lnTo>
                <a:lnTo>
                  <a:pt x="2660" y="3828"/>
                </a:lnTo>
                <a:lnTo>
                  <a:pt x="2637" y="3845"/>
                </a:lnTo>
                <a:lnTo>
                  <a:pt x="2588" y="3876"/>
                </a:lnTo>
                <a:lnTo>
                  <a:pt x="2564" y="3892"/>
                </a:lnTo>
                <a:lnTo>
                  <a:pt x="2540" y="3906"/>
                </a:lnTo>
                <a:lnTo>
                  <a:pt x="2514" y="3921"/>
                </a:lnTo>
                <a:lnTo>
                  <a:pt x="2489" y="3935"/>
                </a:lnTo>
                <a:lnTo>
                  <a:pt x="2464" y="3950"/>
                </a:lnTo>
                <a:lnTo>
                  <a:pt x="2439" y="3963"/>
                </a:lnTo>
                <a:lnTo>
                  <a:pt x="2386" y="3988"/>
                </a:lnTo>
                <a:lnTo>
                  <a:pt x="2361" y="4000"/>
                </a:lnTo>
                <a:lnTo>
                  <a:pt x="2333" y="4012"/>
                </a:lnTo>
                <a:lnTo>
                  <a:pt x="2280" y="4034"/>
                </a:lnTo>
                <a:lnTo>
                  <a:pt x="2253" y="4044"/>
                </a:lnTo>
                <a:lnTo>
                  <a:pt x="2226" y="4054"/>
                </a:lnTo>
                <a:lnTo>
                  <a:pt x="2199" y="4064"/>
                </a:lnTo>
                <a:lnTo>
                  <a:pt x="2171" y="4073"/>
                </a:lnTo>
                <a:lnTo>
                  <a:pt x="2115" y="4090"/>
                </a:lnTo>
                <a:lnTo>
                  <a:pt x="2087" y="4097"/>
                </a:lnTo>
                <a:lnTo>
                  <a:pt x="2058" y="4106"/>
                </a:lnTo>
                <a:lnTo>
                  <a:pt x="2030" y="4112"/>
                </a:lnTo>
                <a:lnTo>
                  <a:pt x="2001" y="4119"/>
                </a:lnTo>
                <a:lnTo>
                  <a:pt x="1943" y="4131"/>
                </a:lnTo>
                <a:lnTo>
                  <a:pt x="1884" y="4140"/>
                </a:lnTo>
                <a:lnTo>
                  <a:pt x="1824" y="4149"/>
                </a:lnTo>
                <a:lnTo>
                  <a:pt x="1766" y="4155"/>
                </a:lnTo>
                <a:lnTo>
                  <a:pt x="1704" y="4160"/>
                </a:lnTo>
                <a:lnTo>
                  <a:pt x="1674" y="4162"/>
                </a:lnTo>
                <a:lnTo>
                  <a:pt x="1643" y="4163"/>
                </a:lnTo>
                <a:lnTo>
                  <a:pt x="1582" y="41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672064" y="1051892"/>
            <a:ext cx="4464496" cy="10809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ABBCE0C-2B88-4F75-8649-256D74ED7148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399155-F19D-4022-9622-3C3180A0BE5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1581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669088"/>
          </a:xfrm>
          <a:custGeom>
            <a:avLst/>
            <a:gdLst/>
            <a:ahLst/>
            <a:cxnLst/>
            <a:rect l="l" t="t" r="r" b="b"/>
            <a:pathLst>
              <a:path w="12192000" h="6669088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6669088"/>
                </a:lnTo>
                <a:lnTo>
                  <a:pt x="0" y="666908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A38093-ADEF-4186-B183-F189E8EE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ABBCE0C-2B88-4F75-8649-256D74ED7148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399155-F19D-4022-9622-3C3180A0BE5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4837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8F980-A82E-414D-B5AB-90BECC7CD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BDA58-78D4-465D-93BF-A871734162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5CED6D-F7A1-4D08-9D85-B33E2D15E5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BB2DB2-A66C-497B-971F-58433EB9D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CE0C-2B88-4F75-8649-256D74ED7148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36AAA2-F990-422E-82AD-D0C3B1DC5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9B545B-F5F2-46B1-92E2-1C0FDDB10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99155-F19D-4022-9622-3C3180A0BE5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031610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669088"/>
          </a:xfrm>
          <a:custGeom>
            <a:avLst/>
            <a:gdLst/>
            <a:ahLst/>
            <a:cxnLst/>
            <a:rect l="l" t="t" r="r" b="b"/>
            <a:pathLst>
              <a:path w="12192000" h="6669088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6669088"/>
                </a:lnTo>
                <a:lnTo>
                  <a:pt x="0" y="666908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ABBCE0C-2B88-4F75-8649-256D74ED7148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399155-F19D-4022-9622-3C3180A0BE5B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349451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5413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 Ne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669088"/>
          </a:xfrm>
          <a:custGeom>
            <a:avLst/>
            <a:gdLst/>
            <a:ahLst/>
            <a:cxnLst/>
            <a:rect l="l" t="t" r="r" b="b"/>
            <a:pathLst>
              <a:path w="12192000" h="6669088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6669088"/>
                </a:lnTo>
                <a:lnTo>
                  <a:pt x="0" y="666908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ABBCE0C-2B88-4F75-8649-256D74ED7148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399155-F19D-4022-9622-3C3180A0BE5B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349451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9" name="Rectangle 8"/>
          <p:cNvSpPr/>
          <p:nvPr/>
        </p:nvSpPr>
        <p:spPr>
          <a:xfrm>
            <a:off x="0" y="6669360"/>
            <a:ext cx="12192000" cy="1886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479376" y="0"/>
            <a:ext cx="575968" cy="1268760"/>
            <a:chOff x="5372826" y="1844824"/>
            <a:chExt cx="1457091" cy="3209730"/>
          </a:xfrm>
        </p:grpSpPr>
        <p:sp>
          <p:nvSpPr>
            <p:cNvPr id="11" name="Rectangle 10"/>
            <p:cNvSpPr/>
            <p:nvPr/>
          </p:nvSpPr>
          <p:spPr>
            <a:xfrm>
              <a:off x="5372826" y="1844824"/>
              <a:ext cx="1457091" cy="3209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2" name="Freeform 6"/>
            <p:cNvSpPr>
              <a:spLocks noChangeAspect="1" noEditPoints="1"/>
            </p:cNvSpPr>
            <p:nvPr/>
          </p:nvSpPr>
          <p:spPr bwMode="auto">
            <a:xfrm>
              <a:off x="5760666" y="3050717"/>
              <a:ext cx="681408" cy="1548248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4707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38093-ADEF-4186-B183-F189E8EE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CE0C-2B88-4F75-8649-256D74ED7148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99155-F19D-4022-9622-3C3180A0BE5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9187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CE0C-2B88-4F75-8649-256D74ED7148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99155-F19D-4022-9622-3C3180A0BE5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578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ABBCE0C-2B88-4F75-8649-256D74ED7148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C399155-F19D-4022-9622-3C3180A0BE5B}" type="slidenum">
              <a:rPr lang="fi-FI" smtClean="0"/>
              <a:t>‹#›</a:t>
            </a:fld>
            <a:endParaRPr lang="fi-FI"/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</p:grpSpPr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3" name="Rectangle 12"/>
            <p:cNvSpPr/>
            <p:nvPr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17" name="Freeform 16">
            <a:hlinkClick r:id="rId2" tooltip="Twitter"/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12024" y="5013176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8" name="Freeform 17">
            <a:hlinkClick r:id="rId3" tooltip="Facebook"/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23142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4" tooltip="LinkedIn"/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5201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5" tooltip="YouTube"/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67206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1" name="Freeform 6">
            <a:hlinkClick r:id="rId6" tooltip="Instagram"/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59184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3663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ABBCE0C-2B88-4F75-8649-256D74ED7148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C399155-F19D-4022-9622-3C3180A0BE5B}" type="slidenum">
              <a:rPr lang="fi-FI" smtClean="0"/>
              <a:t>‹#›</a:t>
            </a:fld>
            <a:endParaRPr lang="fi-FI"/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</p:grpSpPr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noFill/>
            <a:ln w="6350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3" name="Rectangle 12"/>
            <p:cNvSpPr/>
            <p:nvPr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17" name="Freeform 16">
            <a:hlinkClick r:id="rId2" tooltip="Twitter"/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12024" y="5013176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8" name="Freeform 17">
            <a:hlinkClick r:id="rId3" tooltip="Facebook"/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23142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4" tooltip="LinkedIn"/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5201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5" tooltip="YouTube"/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67206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Freeform 6">
            <a:hlinkClick r:id="rId6" tooltip="Instagram"/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59184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143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ABBCE0C-2B88-4F75-8649-256D74ED7148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C399155-F19D-4022-9622-3C3180A0BE5B}" type="slidenum">
              <a:rPr lang="fi-FI" smtClean="0"/>
              <a:t>‹#›</a:t>
            </a:fld>
            <a:endParaRPr lang="fi-FI"/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</p:grpSpPr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3" name="Rectangle 12"/>
            <p:cNvSpPr/>
            <p:nvPr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17" name="Freeform 16">
            <a:hlinkClick r:id="rId2" tooltip="Twitter"/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12024" y="5013176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8" name="Freeform 17">
            <a:hlinkClick r:id="rId3" tooltip="Facebook"/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23142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4" tooltip="LinkedIn"/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5201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5" tooltip="YouTube"/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67206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Freeform 6">
            <a:hlinkClick r:id="rId6" tooltip="Instagram"/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59184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337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ABBCE0C-2B88-4F75-8649-256D74ED7148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C399155-F19D-4022-9622-3C3180A0BE5B}" type="slidenum">
              <a:rPr lang="fi-FI" smtClean="0"/>
              <a:t>‹#›</a:t>
            </a:fld>
            <a:endParaRPr lang="fi-FI"/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  <a:solidFill>
            <a:schemeClr val="tx2"/>
          </a:solidFill>
        </p:grpSpPr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noFill/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3" name="Rectangle 12"/>
            <p:cNvSpPr/>
            <p:nvPr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17" name="Freeform 16">
            <a:hlinkClick r:id="rId2" tooltip="Twitter"/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12024" y="5013176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8" name="Freeform 17">
            <a:hlinkClick r:id="rId3" tooltip="Facebook"/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23142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4" tooltip="LinkedIn"/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5201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5" tooltip="YouTube"/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67206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Freeform 6">
            <a:hlinkClick r:id="rId6" tooltip="Instagram"/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59184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5934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ABDE5-7665-402A-933E-EC59B8B61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B509BA-06E6-45F6-AB6B-66654E3D49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FC3743-A388-47F2-96EE-B5AB4C21F6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E23874-AF2A-4A4E-8F06-E12E3755B2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2DA5CC-CC1B-4FA2-B3B2-20D4D3D216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F8DB68-4EFB-4695-BB9B-481925A9C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CE0C-2B88-4F75-8649-256D74ED7148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EE26D5-7C44-4C67-A915-B2416FB83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A21FAC-41B6-4E18-9390-EE8264526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99155-F19D-4022-9622-3C3180A0BE5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7127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ABDE5-7665-402A-933E-EC59B8B61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B509BA-06E6-45F6-AB6B-66654E3D49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FC3743-A388-47F2-96EE-B5AB4C21F6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E23874-AF2A-4A4E-8F06-E12E3755B2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2DA5CC-CC1B-4FA2-B3B2-20D4D3D216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F8DB68-4EFB-4695-BB9B-481925A9C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CE0C-2B88-4F75-8649-256D74ED7148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EE26D5-7C44-4C67-A915-B2416FB83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A21FAC-41B6-4E18-9390-EE8264526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99155-F19D-4022-9622-3C3180A0BE5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38914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5068E-30E5-402A-8E12-4615D0ED4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CB97A9-7B0C-4D9C-9056-62F0FC7AA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CE0C-2B88-4F75-8649-256D74ED7148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01EAFD-EF98-4498-A6FD-AD92D86F6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860E3-AA06-4D81-9B6F-31DC4855F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99155-F19D-4022-9622-3C3180A0BE5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5662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7793BC-9CBC-4BCD-800B-A6772AA7D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CE0C-2B88-4F75-8649-256D74ED7148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DC2241-CD73-4A12-89D3-B5F400000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C6C23C-A545-493A-B84B-2C1EB760F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99155-F19D-4022-9622-3C3180A0BE5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0978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62A6D-8A42-4468-B4CF-E374E9A55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D1CFF-5B57-4BD1-AA2C-D65DB48EF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E38A56-2904-4D60-BBF8-83473D8002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0D365-9F4D-4835-B050-D610511D7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CE0C-2B88-4F75-8649-256D74ED7148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793034-CCB1-48AD-A028-0FF3E26D8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6E0C5B-0B4B-417F-A065-BBD8AF602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99155-F19D-4022-9622-3C3180A0BE5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44006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AF9C7-85A3-441B-AE9C-FDF4CF30E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19C28F-08B2-45DC-9899-F004F7E4E0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B78B1B-C04C-4BDF-97EF-858332B12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A67B0-C154-4BFC-94E7-7DD1F6659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CE0C-2B88-4F75-8649-256D74ED7148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8CABC-6AEC-4D34-8F31-0C62BCFE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A4C724-3359-4F12-8034-2B69F8A9E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99155-F19D-4022-9622-3C3180A0BE5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8553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3DCBC9-E6B2-49F7-BC5D-73F200794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2D62A1-1D68-4AD6-BB26-26B3B61E5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1FD85-DB35-486C-8AD4-D22BBD304B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BCE0C-2B88-4F75-8649-256D74ED7148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3517F5-76E2-4DA0-BB75-3A86D5D10B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ED02A-46F2-4F41-8A5C-CA0414F09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99155-F19D-4022-9622-3C3180A0BE5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3082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84E26E-2C1B-47B8-96CF-EBFB23877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1" y="476250"/>
            <a:ext cx="10369103" cy="1080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3D799-2C68-4BBD-80F0-4448AC6E5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5638" y="1773239"/>
            <a:ext cx="11233150" cy="43926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9AB8C-3488-4A3F-940D-B8E97D0147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44472" y="6381328"/>
            <a:ext cx="936104" cy="21647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 b="0" i="0" cap="all" spc="50" baseline="0">
                <a:solidFill>
                  <a:schemeClr val="tx2"/>
                </a:solidFill>
                <a:latin typeface="+mj-lt"/>
              </a:defRPr>
            </a:lvl1pPr>
          </a:lstStyle>
          <a:p>
            <a:fld id="{AABBCE0C-2B88-4F75-8649-256D74ED7148}" type="datetimeFigureOut">
              <a:rPr lang="fi-FI" smtClean="0"/>
              <a:t>24.5.2023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8E9E1-C972-497D-AF9A-7A5F005A2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81328"/>
            <a:ext cx="4248472" cy="21647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 b="0" i="0" cap="all" spc="5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D12E0-B73B-476D-AC37-50C99E25F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381551"/>
            <a:ext cx="431998" cy="2158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 b="0" i="0" cap="all" spc="50" baseline="0">
                <a:solidFill>
                  <a:schemeClr val="tx2"/>
                </a:solidFill>
                <a:latin typeface="+mj-lt"/>
              </a:defRPr>
            </a:lvl1pPr>
          </a:lstStyle>
          <a:p>
            <a:fld id="{3C399155-F19D-4022-9622-3C3180A0BE5B}" type="slidenum">
              <a:rPr lang="fi-FI" smtClean="0"/>
              <a:t>‹#›</a:t>
            </a:fld>
            <a:endParaRPr lang="fi-FI"/>
          </a:p>
        </p:txBody>
      </p:sp>
      <p:sp>
        <p:nvSpPr>
          <p:cNvPr id="9" name="Rectangle 8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6669360"/>
            <a:ext cx="12192000" cy="1886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22" name="Group 21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479376" y="0"/>
            <a:ext cx="575968" cy="1268760"/>
            <a:chOff x="5372826" y="1844824"/>
            <a:chExt cx="1457091" cy="3209730"/>
          </a:xfrm>
        </p:grpSpPr>
        <p:sp>
          <p:nvSpPr>
            <p:cNvPr id="15" name="Rectangle 14"/>
            <p:cNvSpPr/>
            <p:nvPr/>
          </p:nvSpPr>
          <p:spPr>
            <a:xfrm>
              <a:off x="5372826" y="1844824"/>
              <a:ext cx="1457091" cy="32097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Freeform 6"/>
            <p:cNvSpPr>
              <a:spLocks noChangeAspect="1" noEditPoints="1"/>
            </p:cNvSpPr>
            <p:nvPr/>
          </p:nvSpPr>
          <p:spPr bwMode="auto">
            <a:xfrm>
              <a:off x="5760666" y="3050717"/>
              <a:ext cx="681408" cy="1548248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1" name="(c)" hidden="1"/>
          <p:cNvSpPr txBox="1"/>
          <p:nvPr/>
        </p:nvSpPr>
        <p:spPr>
          <a:xfrm>
            <a:off x="12031551" y="6877509"/>
            <a:ext cx="157094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jyo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(logo)" descr="Z:\GRW (grow)\logot\copyright_grow.png" hidden="1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" y="-50286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192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2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71463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Lato" panose="020F0502020204030203" pitchFamily="34" charset="0"/>
        <a:buChar char="–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61938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3pPr>
      <a:lvl4pPr marL="1073150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1614488" indent="-271463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6pPr>
      <a:lvl7pPr marL="1884363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7pPr>
      <a:lvl8pPr marL="2154238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8pPr>
      <a:lvl9pPr marL="2417763" indent="-26352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julkari.fi/bitstream/handle/10024/140654/elinolot%20vuosikirja%202020%20web.pdf?sequence=1&amp;isAllowed=y" TargetMode="External"/><Relationship Id="rId5" Type="http://schemas.openxmlformats.org/officeDocument/2006/relationships/hyperlink" Target="https://www.routledge.com/Reconstructing-Minds-and-Landscapes-Silent-Post-War-Memory-in-the-Margins/Tuominen-Ashplant-Harjumaa/p/book/9780367469818" TargetMode="External"/><Relationship Id="rId4" Type="http://schemas.openxmlformats.org/officeDocument/2006/relationships/hyperlink" Target="https://doi.org/10.1177/11033088211026502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6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9.tmp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group of trees in a forest&#10;&#10;Description automatically generated with medium confidence">
            <a:extLst>
              <a:ext uri="{FF2B5EF4-FFF2-40B4-BE49-F238E27FC236}">
                <a16:creationId xmlns:a16="http://schemas.microsoft.com/office/drawing/2014/main" id="{83067F43-7F3E-66A3-AE3A-A6A9AA84F0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" t="246" r="3104" b="39339"/>
          <a:stretch/>
        </p:blipFill>
        <p:spPr>
          <a:xfrm>
            <a:off x="0" y="0"/>
            <a:ext cx="12192000" cy="4143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B07BD9-A7DF-40BA-8152-3369EEFF48C2}"/>
              </a:ext>
            </a:extLst>
          </p:cNvPr>
          <p:cNvSpPr txBox="1"/>
          <p:nvPr/>
        </p:nvSpPr>
        <p:spPr>
          <a:xfrm>
            <a:off x="405370" y="4233359"/>
            <a:ext cx="84012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effectLst/>
                <a:latin typeface="Aleo" panose="020F08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Many paths to adulthood. </a:t>
            </a:r>
            <a:br>
              <a:rPr lang="en-US" sz="2800" dirty="0">
                <a:solidFill>
                  <a:srgbClr val="002060"/>
                </a:solidFill>
                <a:effectLst/>
                <a:latin typeface="Aleo" panose="020F08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002060"/>
                </a:solidFill>
                <a:effectLst/>
                <a:latin typeface="Aleo" panose="020F08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Young people in sparsely populated rural areas </a:t>
            </a:r>
            <a:br>
              <a:rPr lang="en-US" sz="2800" dirty="0">
                <a:solidFill>
                  <a:srgbClr val="002060"/>
                </a:solidFill>
                <a:effectLst/>
                <a:latin typeface="Aleo" panose="020F08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002060"/>
                </a:solidFill>
                <a:effectLst/>
                <a:latin typeface="Aleo" panose="020F08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Finland under pressure to leave or stay.</a:t>
            </a:r>
            <a:endParaRPr lang="fi-FI" sz="2800" dirty="0">
              <a:solidFill>
                <a:srgbClr val="002060"/>
              </a:solidFill>
              <a:latin typeface="Aleo" panose="020F0802020204030203" pitchFamily="34" charset="0"/>
            </a:endParaRPr>
          </a:p>
        </p:txBody>
      </p:sp>
      <p:sp>
        <p:nvSpPr>
          <p:cNvPr id="10" name="Subtitle 3">
            <a:extLst>
              <a:ext uri="{FF2B5EF4-FFF2-40B4-BE49-F238E27FC236}">
                <a16:creationId xmlns:a16="http://schemas.microsoft.com/office/drawing/2014/main" id="{81F8C00E-2C89-4EAC-980F-173A4D358B52}"/>
              </a:ext>
            </a:extLst>
          </p:cNvPr>
          <p:cNvSpPr txBox="1">
            <a:spLocks/>
          </p:cNvSpPr>
          <p:nvPr/>
        </p:nvSpPr>
        <p:spPr>
          <a:xfrm>
            <a:off x="405370" y="5736912"/>
            <a:ext cx="7252153" cy="1484525"/>
          </a:xfrm>
          <a:prstGeom prst="rect">
            <a:avLst/>
          </a:prstGeom>
        </p:spPr>
        <p:txBody>
          <a:bodyPr/>
          <a:lstStyle>
            <a:lvl1pPr marL="269875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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1463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Lato" panose="020F0502020204030203" pitchFamily="34" charset="0"/>
              <a:buChar char="–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1938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3150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14488" indent="-271463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4363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4238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17763" indent="-26352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6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Kaisa Vehkalahti, Academy Research Fellow, 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16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Jyväskylä University, History &amp; Ethnology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81407A2-C866-486D-8B22-72853DBFB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78" y="0"/>
            <a:ext cx="1781467" cy="1229360"/>
          </a:xfrm>
          <a:prstGeom prst="rect">
            <a:avLst/>
          </a:prstGeom>
        </p:spPr>
      </p:pic>
      <p:pic>
        <p:nvPicPr>
          <p:cNvPr id="23" name="Picture 22" descr="A picture containing text, logo&#10;&#10;Description automatically generated">
            <a:extLst>
              <a:ext uri="{FF2B5EF4-FFF2-40B4-BE49-F238E27FC236}">
                <a16:creationId xmlns:a16="http://schemas.microsoft.com/office/drawing/2014/main" id="{F862A49B-1C06-04F8-DB59-C07E1E1879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266" y="5643890"/>
            <a:ext cx="2165468" cy="1029593"/>
          </a:xfrm>
          <a:prstGeom prst="rect">
            <a:avLst/>
          </a:prstGeom>
        </p:spPr>
      </p:pic>
      <p:pic>
        <p:nvPicPr>
          <p:cNvPr id="25" name="Picture 24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3DEA562D-6F6E-E191-AB43-54BD54474F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95" y="4925856"/>
            <a:ext cx="2491011" cy="718034"/>
          </a:xfrm>
          <a:prstGeom prst="rect">
            <a:avLst/>
          </a:prstGeom>
        </p:spPr>
      </p:pic>
      <p:pic>
        <p:nvPicPr>
          <p:cNvPr id="27" name="Picture 26" descr="A black text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385BC1AF-5511-1D87-0112-D3E55DB97E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127" y="4148315"/>
            <a:ext cx="2263187" cy="905275"/>
          </a:xfrm>
          <a:prstGeom prst="rect">
            <a:avLst/>
          </a:prstGeom>
        </p:spPr>
      </p:pic>
      <p:pic>
        <p:nvPicPr>
          <p:cNvPr id="29" name="Picture 28" descr="A picture containing font, logo, graphics, text&#10;&#10;Description automatically generated">
            <a:extLst>
              <a:ext uri="{FF2B5EF4-FFF2-40B4-BE49-F238E27FC236}">
                <a16:creationId xmlns:a16="http://schemas.microsoft.com/office/drawing/2014/main" id="{ACDE20A6-43D5-47C1-C0AE-370A41F92D7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78" y="1220534"/>
            <a:ext cx="1781466" cy="85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12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8" r="8788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D86E8B-31AB-44A3-B896-E7122904F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200" y="4365073"/>
            <a:ext cx="5310231" cy="8109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accent2"/>
                </a:solidFill>
              </a:rPr>
              <a:t>Central Finland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64"/>
          <a:stretch/>
        </p:blipFill>
        <p:spPr>
          <a:xfrm>
            <a:off x="7653537" y="-36762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C73AEB-4BE1-4169-98B7-A46328D8B1B7}"/>
              </a:ext>
            </a:extLst>
          </p:cNvPr>
          <p:cNvSpPr txBox="1"/>
          <p:nvPr/>
        </p:nvSpPr>
        <p:spPr>
          <a:xfrm>
            <a:off x="6230454" y="4365073"/>
            <a:ext cx="61294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 err="1">
                <a:cs typeface="Calibri Light" panose="020F0302020204030204" pitchFamily="34" charset="0"/>
              </a:rPr>
              <a:t>Population</a:t>
            </a:r>
            <a:r>
              <a:rPr lang="fi-FI" sz="2000" dirty="0">
                <a:cs typeface="Calibri Light" panose="020F0302020204030204" pitchFamily="34" charset="0"/>
              </a:rPr>
              <a:t> </a:t>
            </a:r>
            <a:r>
              <a:rPr lang="fi-FI" sz="2000" dirty="0" err="1">
                <a:cs typeface="Calibri Light" panose="020F0302020204030204" pitchFamily="34" charset="0"/>
              </a:rPr>
              <a:t>less</a:t>
            </a:r>
            <a:r>
              <a:rPr lang="fi-FI" sz="2000" dirty="0">
                <a:cs typeface="Calibri Light" panose="020F0302020204030204" pitchFamily="34" charset="0"/>
              </a:rPr>
              <a:t> </a:t>
            </a:r>
            <a:r>
              <a:rPr lang="fi-FI" sz="2000" dirty="0" err="1">
                <a:cs typeface="Calibri Light" panose="020F0302020204030204" pitchFamily="34" charset="0"/>
              </a:rPr>
              <a:t>than</a:t>
            </a:r>
            <a:r>
              <a:rPr lang="fi-FI" sz="2000" dirty="0">
                <a:cs typeface="Calibri Light" panose="020F0302020204030204" pitchFamily="34" charset="0"/>
              </a:rPr>
              <a:t> 5000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cs typeface="Calibri Light" panose="020F0302020204030204" pitchFamily="34" charset="0"/>
              </a:rPr>
              <a:t>3 </a:t>
            </a:r>
            <a:r>
              <a:rPr lang="fi-FI" sz="2000" dirty="0" err="1">
                <a:cs typeface="Calibri Light" panose="020F0302020204030204" pitchFamily="34" charset="0"/>
              </a:rPr>
              <a:t>parallel</a:t>
            </a:r>
            <a:r>
              <a:rPr lang="fi-FI" sz="2000" dirty="0">
                <a:cs typeface="Calibri Light" panose="020F0302020204030204" pitchFamily="34" charset="0"/>
              </a:rPr>
              <a:t> </a:t>
            </a:r>
            <a:r>
              <a:rPr lang="fi-FI" sz="2000" dirty="0" err="1">
                <a:cs typeface="Calibri Light" panose="020F0302020204030204" pitchFamily="34" charset="0"/>
              </a:rPr>
              <a:t>classes</a:t>
            </a:r>
            <a:r>
              <a:rPr lang="fi-FI" sz="2000" dirty="0">
                <a:cs typeface="Calibri Light" panose="020F0302020204030204" pitchFamily="34" charset="0"/>
              </a:rPr>
              <a:t> at </a:t>
            </a:r>
            <a:r>
              <a:rPr lang="fi-FI" sz="2000" dirty="0" err="1">
                <a:cs typeface="Calibri Light" panose="020F0302020204030204" pitchFamily="34" charset="0"/>
              </a:rPr>
              <a:t>high</a:t>
            </a:r>
            <a:r>
              <a:rPr lang="fi-FI" sz="2000" dirty="0">
                <a:cs typeface="Calibri Light" panose="020F0302020204030204" pitchFamily="34" charset="0"/>
              </a:rPr>
              <a:t> </a:t>
            </a:r>
            <a:r>
              <a:rPr lang="fi-FI" sz="2000" dirty="0" err="1">
                <a:cs typeface="Calibri Light" panose="020F0302020204030204" pitchFamily="34" charset="0"/>
              </a:rPr>
              <a:t>school</a:t>
            </a:r>
            <a:endParaRPr lang="fi-FI" sz="2000" dirty="0"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cs typeface="Calibri Light" panose="020F0302020204030204" pitchFamily="34" charset="0"/>
              </a:rPr>
              <a:t>Villages, </a:t>
            </a:r>
            <a:r>
              <a:rPr lang="fi-FI" sz="2000" dirty="0" err="1">
                <a:cs typeface="Calibri Light" panose="020F0302020204030204" pitchFamily="34" charset="0"/>
              </a:rPr>
              <a:t>distance</a:t>
            </a:r>
            <a:r>
              <a:rPr lang="fi-FI" sz="2000" dirty="0">
                <a:cs typeface="Calibri Light" panose="020F0302020204030204" pitchFamily="34" charset="0"/>
              </a:rPr>
              <a:t> to </a:t>
            </a:r>
            <a:r>
              <a:rPr lang="fi-FI" sz="2000" dirty="0" err="1">
                <a:cs typeface="Calibri Light" panose="020F0302020204030204" pitchFamily="34" charset="0"/>
              </a:rPr>
              <a:t>town</a:t>
            </a:r>
            <a:r>
              <a:rPr lang="fi-FI" sz="2000" dirty="0">
                <a:cs typeface="Calibri Light" panose="020F0302020204030204" pitchFamily="34" charset="0"/>
              </a:rPr>
              <a:t> center 40 km at </a:t>
            </a:r>
            <a:r>
              <a:rPr lang="fi-FI" sz="2000" dirty="0" err="1">
                <a:cs typeface="Calibri Light" panose="020F0302020204030204" pitchFamily="34" charset="0"/>
              </a:rPr>
              <a:t>most</a:t>
            </a:r>
            <a:r>
              <a:rPr lang="fi-FI" sz="2000" dirty="0">
                <a:cs typeface="Calibri Light" panose="020F03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 err="1">
                <a:cs typeface="Calibri Light" panose="020F0302020204030204" pitchFamily="34" charset="0"/>
              </a:rPr>
              <a:t>Most</a:t>
            </a:r>
            <a:r>
              <a:rPr lang="fi-FI" sz="2000" dirty="0">
                <a:cs typeface="Calibri Light" panose="020F0302020204030204" pitchFamily="34" charset="0"/>
              </a:rPr>
              <a:t> </a:t>
            </a:r>
            <a:r>
              <a:rPr lang="fi-FI" sz="2000" dirty="0" err="1">
                <a:cs typeface="Calibri Light" panose="020F0302020204030204" pitchFamily="34" charset="0"/>
              </a:rPr>
              <a:t>elementary</a:t>
            </a:r>
            <a:r>
              <a:rPr lang="fi-FI" sz="2000" dirty="0">
                <a:cs typeface="Calibri Light" panose="020F0302020204030204" pitchFamily="34" charset="0"/>
              </a:rPr>
              <a:t> </a:t>
            </a:r>
            <a:r>
              <a:rPr lang="fi-FI" sz="2000" dirty="0" err="1">
                <a:cs typeface="Calibri Light" panose="020F0302020204030204" pitchFamily="34" charset="0"/>
              </a:rPr>
              <a:t>schools</a:t>
            </a:r>
            <a:r>
              <a:rPr lang="fi-FI" sz="2000" dirty="0">
                <a:cs typeface="Calibri Light" panose="020F0302020204030204" pitchFamily="34" charset="0"/>
              </a:rPr>
              <a:t> </a:t>
            </a:r>
            <a:r>
              <a:rPr lang="fi-FI" sz="2000" dirty="0" err="1">
                <a:cs typeface="Calibri Light" panose="020F0302020204030204" pitchFamily="34" charset="0"/>
              </a:rPr>
              <a:t>closed</a:t>
            </a:r>
            <a:r>
              <a:rPr lang="fi-FI" sz="2000" dirty="0">
                <a:cs typeface="Calibri Light" panose="020F0302020204030204" pitchFamily="34" charset="0"/>
              </a:rPr>
              <a:t> </a:t>
            </a:r>
            <a:r>
              <a:rPr lang="fi-FI" sz="2000" dirty="0" err="1">
                <a:cs typeface="Calibri Light" panose="020F0302020204030204" pitchFamily="34" charset="0"/>
              </a:rPr>
              <a:t>from</a:t>
            </a:r>
            <a:r>
              <a:rPr lang="fi-FI" sz="2000" dirty="0">
                <a:cs typeface="Calibri Light" panose="020F0302020204030204" pitchFamily="34" charset="0"/>
              </a:rPr>
              <a:t> villages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cs typeface="Calibri Light" panose="020F0302020204030204" pitchFamily="34" charset="0"/>
              </a:rPr>
              <a:t>Upper </a:t>
            </a:r>
            <a:r>
              <a:rPr lang="fi-FI" sz="2000" dirty="0" err="1">
                <a:cs typeface="Calibri Light" panose="020F0302020204030204" pitchFamily="34" charset="0"/>
              </a:rPr>
              <a:t>secondary</a:t>
            </a:r>
            <a:r>
              <a:rPr lang="fi-FI" sz="2000" dirty="0">
                <a:cs typeface="Calibri Light" panose="020F0302020204030204" pitchFamily="34" charset="0"/>
              </a:rPr>
              <a:t> </a:t>
            </a:r>
            <a:r>
              <a:rPr lang="fi-FI" sz="2000" dirty="0" err="1">
                <a:cs typeface="Calibri Light" panose="020F0302020204030204" pitchFamily="34" charset="0"/>
              </a:rPr>
              <a:t>school</a:t>
            </a:r>
            <a:r>
              <a:rPr lang="fi-FI" sz="2000" dirty="0">
                <a:cs typeface="Calibri Light" panose="020F0302020204030204" pitchFamily="34" charset="0"/>
              </a:rPr>
              <a:t> (gymnasium) in </a:t>
            </a:r>
            <a:r>
              <a:rPr lang="fi-FI" sz="2000" dirty="0" err="1">
                <a:cs typeface="Calibri Light" panose="020F0302020204030204" pitchFamily="34" charset="0"/>
              </a:rPr>
              <a:t>the</a:t>
            </a:r>
            <a:r>
              <a:rPr lang="fi-FI" sz="2000" dirty="0">
                <a:cs typeface="Calibri Light" panose="020F0302020204030204" pitchFamily="34" charset="0"/>
              </a:rPr>
              <a:t> </a:t>
            </a:r>
            <a:r>
              <a:rPr lang="fi-FI" sz="2000" dirty="0" err="1">
                <a:cs typeface="Calibri Light" panose="020F0302020204030204" pitchFamily="34" charset="0"/>
              </a:rPr>
              <a:t>town</a:t>
            </a:r>
            <a:r>
              <a:rPr lang="fi-FI" sz="2000" dirty="0">
                <a:cs typeface="Calibri Light" panose="020F0302020204030204" pitchFamily="34" charset="0"/>
              </a:rPr>
              <a:t> center – no </a:t>
            </a:r>
            <a:r>
              <a:rPr lang="fi-FI" sz="2000" dirty="0" err="1">
                <a:cs typeface="Calibri Light" panose="020F0302020204030204" pitchFamily="34" charset="0"/>
              </a:rPr>
              <a:t>vocational</a:t>
            </a:r>
            <a:r>
              <a:rPr lang="fi-FI" sz="2000" dirty="0">
                <a:cs typeface="Calibri Light" panose="020F0302020204030204" pitchFamily="34" charset="0"/>
              </a:rPr>
              <a:t> </a:t>
            </a:r>
            <a:r>
              <a:rPr lang="fi-FI" sz="2000" dirty="0" err="1">
                <a:cs typeface="Calibri Light" panose="020F0302020204030204" pitchFamily="34" charset="0"/>
              </a:rPr>
              <a:t>options</a:t>
            </a:r>
            <a:endParaRPr lang="fi-FI" sz="2000" dirty="0"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cs typeface="Calibri Light" panose="020F0302020204030204" pitchFamily="34" charset="0"/>
              </a:rPr>
              <a:t>20% </a:t>
            </a:r>
            <a:r>
              <a:rPr lang="fi-FI" sz="2000" dirty="0" err="1">
                <a:cs typeface="Calibri Light" panose="020F0302020204030204" pitchFamily="34" charset="0"/>
              </a:rPr>
              <a:t>employed</a:t>
            </a:r>
            <a:r>
              <a:rPr lang="fi-FI" sz="2000" dirty="0">
                <a:cs typeface="Calibri Light" panose="020F0302020204030204" pitchFamily="34" charset="0"/>
              </a:rPr>
              <a:t> in </a:t>
            </a:r>
            <a:r>
              <a:rPr lang="fi-FI" sz="2000" dirty="0" err="1">
                <a:cs typeface="Calibri Light" panose="020F0302020204030204" pitchFamily="34" charset="0"/>
              </a:rPr>
              <a:t>agriculture</a:t>
            </a:r>
            <a:r>
              <a:rPr lang="fi-FI" sz="2000" dirty="0">
                <a:cs typeface="Calibri Light" panose="020F0302020204030204" pitchFamily="34" charset="0"/>
              </a:rPr>
              <a:t> and </a:t>
            </a:r>
            <a:r>
              <a:rPr lang="fi-FI" sz="2000" dirty="0" err="1">
                <a:cs typeface="Calibri Light" panose="020F0302020204030204" pitchFamily="34" charset="0"/>
              </a:rPr>
              <a:t>forestry</a:t>
            </a:r>
            <a:endParaRPr lang="fi-FI" sz="2000" dirty="0"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974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arinen\AppData\Local\Temp\skeittipaikka paranneltu kuva.jpg">
            <a:extLst>
              <a:ext uri="{FF2B5EF4-FFF2-40B4-BE49-F238E27FC236}">
                <a16:creationId xmlns:a16="http://schemas.microsoft.com/office/drawing/2014/main" id="{5366066B-8D97-4083-9086-FD131AAD4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" r="28671" b="-1"/>
          <a:stretch/>
        </p:blipFill>
        <p:spPr bwMode="auto"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D86E8B-31AB-44A3-B896-E7122904F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877253"/>
            <a:ext cx="5249935" cy="11175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b="1" kern="1200" dirty="0">
                <a:solidFill>
                  <a:schemeClr val="accent2"/>
                </a:solidFill>
              </a:rPr>
              <a:t>Eastern Finland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7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3" descr="A road with snow on the side&#10;&#10;Description automatically generated with low confidence">
            <a:extLst>
              <a:ext uri="{FF2B5EF4-FFF2-40B4-BE49-F238E27FC236}">
                <a16:creationId xmlns:a16="http://schemas.microsoft.com/office/drawing/2014/main" id="{3AB81866-B44F-49E8-A82E-220DAD51B6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4217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A8C489-68C1-40D4-B8A0-B522DA37A2EF}"/>
              </a:ext>
            </a:extLst>
          </p:cNvPr>
          <p:cNvSpPr txBox="1"/>
          <p:nvPr/>
        </p:nvSpPr>
        <p:spPr>
          <a:xfrm>
            <a:off x="6726543" y="4436043"/>
            <a:ext cx="47481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+mj-ea"/>
                <a:cs typeface="+mj-cs"/>
              </a:rPr>
              <a:t>Population less than 1500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+mj-ea"/>
                <a:cs typeface="+mj-cs"/>
              </a:rPr>
              <a:t>High school, with one class of approx. 20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+mj-ea"/>
                <a:cs typeface="+mj-cs"/>
              </a:rPr>
              <a:t>Withering industrial town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+mj-ea"/>
                <a:cs typeface="+mj-cs"/>
              </a:rPr>
              <a:t>Situated approx. 50 km from a bigger provincial town &gt; disappearance of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+mj-ea"/>
                <a:cs typeface="+mj-cs"/>
              </a:rPr>
              <a:t>“Everyone knows each other”</a:t>
            </a:r>
          </a:p>
        </p:txBody>
      </p:sp>
    </p:spTree>
    <p:extLst>
      <p:ext uri="{BB962C8B-B14F-4D97-AF65-F5344CB8AC3E}">
        <p14:creationId xmlns:p14="http://schemas.microsoft.com/office/powerpoint/2010/main" val="2464862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7A5A6-682F-488F-9779-82748B8B88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7512" y="1717726"/>
            <a:ext cx="6035040" cy="4646498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Follow-up &gt; more nuanced view on the process of staying / leaving </a:t>
            </a:r>
          </a:p>
          <a:p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Out-migration in two waves: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 primary school for studies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 upper secondary for further education / job opportunities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 have returned to home region after vocational studies – others may envision returning later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Multilocality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characterizes the lives of most young people - also the ‘leavers’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9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Back-and-</a:t>
            </a:r>
            <a:r>
              <a:rPr kumimoji="0" lang="fi-FI" sz="19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forth</a:t>
            </a:r>
            <a:r>
              <a:rPr kumimoji="0" lang="fi-FI" sz="19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fi-FI" sz="19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movement</a:t>
            </a:r>
            <a:r>
              <a:rPr kumimoji="0" lang="fi-FI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’yo-</a:t>
            </a:r>
            <a:r>
              <a:rPr kumimoji="0" lang="fi-FI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yoing</a:t>
            </a:r>
            <a:r>
              <a:rPr kumimoji="0" lang="fi-FI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 </a:t>
            </a:r>
            <a:r>
              <a:rPr kumimoji="0" lang="fi-FI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</a:t>
            </a:r>
            <a:r>
              <a:rPr kumimoji="0" lang="fi-FI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fi-FI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Tagliabue</a:t>
            </a:r>
            <a:r>
              <a:rPr kumimoji="0" lang="fi-FI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et al., 2016) </a:t>
            </a:r>
            <a:r>
              <a:rPr kumimoji="0" lang="fi-FI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</a:t>
            </a:r>
            <a:r>
              <a:rPr kumimoji="0" lang="fi-FI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emerging</a:t>
            </a:r>
            <a:r>
              <a:rPr kumimoji="0" lang="fi-FI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adulthood</a:t>
            </a:r>
            <a:r>
              <a:rPr kumimoji="0" lang="fi-FI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fi-FI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Arnett</a:t>
            </a:r>
            <a:r>
              <a:rPr kumimoji="0" lang="fi-FI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2000; 2011)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Contradictory relationship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the rural home region – both a source of strength and sorrow (see Vehkalahti, Aapola-Kari &amp; Armila 2021; Vehkalahti, Armila &amp; Sivenius 2021; Vehkalahti &amp; Ristaniemi 2022)</a:t>
            </a:r>
          </a:p>
          <a:p>
            <a:endParaRPr lang="en-US" sz="18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/>
            <a:endParaRPr lang="en-US" sz="1600" dirty="0"/>
          </a:p>
        </p:txBody>
      </p:sp>
      <p:pic>
        <p:nvPicPr>
          <p:cNvPr id="7" name="Content Placeholder 6" descr="A picture containing outdoor, horse, sky, drawn&#10;&#10;Description automatically generated">
            <a:extLst>
              <a:ext uri="{FF2B5EF4-FFF2-40B4-BE49-F238E27FC236}">
                <a16:creationId xmlns:a16="http://schemas.microsoft.com/office/drawing/2014/main" id="{5D31DB2C-15CB-4A14-9894-ABB3817143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3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BECA05-B1C2-4BFF-82D1-BD47E9210F5C}"/>
              </a:ext>
            </a:extLst>
          </p:cNvPr>
          <p:cNvSpPr txBox="1"/>
          <p:nvPr/>
        </p:nvSpPr>
        <p:spPr>
          <a:xfrm>
            <a:off x="8311896" y="6172201"/>
            <a:ext cx="3880104" cy="6857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Girls</a:t>
            </a:r>
            <a:r>
              <a:rPr kumimoji="0" lang="fi-FI" sz="13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fi-FI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women</a:t>
            </a:r>
            <a:r>
              <a:rPr kumimoji="0" lang="fi-FI" sz="13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a </a:t>
            </a:r>
            <a:r>
              <a:rPr kumimoji="0" lang="fi-FI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bus</a:t>
            </a:r>
            <a:r>
              <a:rPr kumimoji="0" lang="fi-FI" sz="13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stop, 1964.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fi-FI" sz="13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Finnish</a:t>
            </a:r>
            <a:r>
              <a:rPr kumimoji="0" lang="fi-FI" sz="13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Heritage</a:t>
            </a:r>
            <a:r>
              <a:rPr kumimoji="0" lang="fi-FI" sz="13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Agency</a:t>
            </a:r>
            <a:r>
              <a:rPr kumimoji="0" lang="fi-FI" sz="13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F2CE479-ED24-4EC6-84AF-269ABF173E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7" y="0"/>
            <a:ext cx="638264" cy="141942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AE0FF5E-C5E7-4EF8-BAE5-CDDC4C799006}"/>
              </a:ext>
            </a:extLst>
          </p:cNvPr>
          <p:cNvSpPr txBox="1">
            <a:spLocks/>
          </p:cNvSpPr>
          <p:nvPr/>
        </p:nvSpPr>
        <p:spPr>
          <a:xfrm>
            <a:off x="1350266" y="298313"/>
            <a:ext cx="8936734" cy="1353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Relationship to the rural home region is built over time and changes</a:t>
            </a:r>
          </a:p>
        </p:txBody>
      </p:sp>
    </p:spTree>
    <p:extLst>
      <p:ext uri="{BB962C8B-B14F-4D97-AF65-F5344CB8AC3E}">
        <p14:creationId xmlns:p14="http://schemas.microsoft.com/office/powerpoint/2010/main" val="1444372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78C88-FE79-4882-BD8C-4D6C4BA0C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432" y="307942"/>
            <a:ext cx="6690862" cy="1856782"/>
          </a:xfrm>
        </p:spPr>
        <p:txBody>
          <a:bodyPr>
            <a:normAutofit fontScale="90000"/>
          </a:bodyPr>
          <a:lstStyle/>
          <a:p>
            <a:r>
              <a:rPr lang="fi-FI" dirty="0" err="1">
                <a:solidFill>
                  <a:schemeClr val="accent2"/>
                </a:solidFill>
              </a:rPr>
              <a:t>Availability</a:t>
            </a:r>
            <a:r>
              <a:rPr lang="fi-FI" dirty="0">
                <a:solidFill>
                  <a:schemeClr val="accent2"/>
                </a:solidFill>
              </a:rPr>
              <a:t> of </a:t>
            </a:r>
            <a:r>
              <a:rPr lang="fi-FI" dirty="0" err="1">
                <a:solidFill>
                  <a:schemeClr val="accent2"/>
                </a:solidFill>
              </a:rPr>
              <a:t>secondary</a:t>
            </a:r>
            <a:r>
              <a:rPr lang="fi-FI" dirty="0">
                <a:solidFill>
                  <a:schemeClr val="accent2"/>
                </a:solidFill>
              </a:rPr>
              <a:t> </a:t>
            </a:r>
            <a:r>
              <a:rPr lang="fi-FI" dirty="0" err="1">
                <a:solidFill>
                  <a:schemeClr val="accent2"/>
                </a:solidFill>
              </a:rPr>
              <a:t>education</a:t>
            </a:r>
            <a:r>
              <a:rPr lang="fi-FI" dirty="0">
                <a:solidFill>
                  <a:schemeClr val="accent2"/>
                </a:solidFill>
              </a:rPr>
              <a:t> </a:t>
            </a:r>
            <a:r>
              <a:rPr lang="fi-FI" dirty="0" err="1">
                <a:solidFill>
                  <a:schemeClr val="accent2"/>
                </a:solidFill>
              </a:rPr>
              <a:t>most</a:t>
            </a:r>
            <a:r>
              <a:rPr lang="fi-FI" dirty="0">
                <a:solidFill>
                  <a:schemeClr val="accent2"/>
                </a:solidFill>
              </a:rPr>
              <a:t> </a:t>
            </a:r>
            <a:r>
              <a:rPr lang="fi-FI" dirty="0" err="1">
                <a:solidFill>
                  <a:schemeClr val="accent2"/>
                </a:solidFill>
              </a:rPr>
              <a:t>decisive</a:t>
            </a:r>
            <a:r>
              <a:rPr lang="fi-FI" dirty="0">
                <a:solidFill>
                  <a:schemeClr val="accent2"/>
                </a:solidFill>
              </a:rPr>
              <a:t> </a:t>
            </a:r>
            <a:r>
              <a:rPr lang="fi-FI" dirty="0" err="1">
                <a:solidFill>
                  <a:schemeClr val="accent2"/>
                </a:solidFill>
              </a:rPr>
              <a:t>factor</a:t>
            </a:r>
            <a:r>
              <a:rPr lang="fi-FI" dirty="0">
                <a:solidFill>
                  <a:schemeClr val="accent2"/>
                </a:solidFill>
              </a:rPr>
              <a:t> in </a:t>
            </a:r>
            <a:r>
              <a:rPr lang="fi-FI" dirty="0" err="1">
                <a:solidFill>
                  <a:schemeClr val="accent2"/>
                </a:solidFill>
              </a:rPr>
              <a:t>young</a:t>
            </a:r>
            <a:r>
              <a:rPr lang="fi-FI" dirty="0">
                <a:solidFill>
                  <a:schemeClr val="accent2"/>
                </a:solidFill>
              </a:rPr>
              <a:t> </a:t>
            </a:r>
            <a:r>
              <a:rPr lang="fi-FI" dirty="0" err="1">
                <a:solidFill>
                  <a:schemeClr val="accent2"/>
                </a:solidFill>
              </a:rPr>
              <a:t>rural</a:t>
            </a:r>
            <a:r>
              <a:rPr lang="fi-FI" dirty="0">
                <a:solidFill>
                  <a:schemeClr val="accent2"/>
                </a:solidFill>
              </a:rPr>
              <a:t> </a:t>
            </a:r>
            <a:r>
              <a:rPr lang="fi-FI" dirty="0" err="1">
                <a:solidFill>
                  <a:schemeClr val="accent2"/>
                </a:solidFill>
              </a:rPr>
              <a:t>lives</a:t>
            </a:r>
            <a:r>
              <a:rPr lang="fi-FI" dirty="0">
                <a:solidFill>
                  <a:schemeClr val="accent2"/>
                </a:solidFill>
              </a:rPr>
              <a:t> </a:t>
            </a:r>
            <a:r>
              <a:rPr lang="fi-FI" dirty="0" err="1">
                <a:solidFill>
                  <a:schemeClr val="accent2"/>
                </a:solidFill>
              </a:rPr>
              <a:t>so</a:t>
            </a:r>
            <a:r>
              <a:rPr lang="fi-FI" dirty="0">
                <a:solidFill>
                  <a:schemeClr val="accent2"/>
                </a:solidFill>
              </a:rPr>
              <a:t> </a:t>
            </a:r>
            <a:r>
              <a:rPr lang="fi-FI" dirty="0" err="1">
                <a:solidFill>
                  <a:schemeClr val="accent2"/>
                </a:solidFill>
              </a:rPr>
              <a:t>far</a:t>
            </a:r>
            <a:r>
              <a:rPr lang="fi-FI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A4FEA-A7C5-4496-A637-390D3F13A1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86450" y="2690160"/>
            <a:ext cx="5157787" cy="368458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i-FI" b="1" dirty="0"/>
              <a:t>Central Finland</a:t>
            </a:r>
            <a:r>
              <a:rPr lang="fi-FI" dirty="0"/>
              <a:t> </a:t>
            </a:r>
          </a:p>
          <a:p>
            <a:r>
              <a:rPr lang="fi-FI" dirty="0"/>
              <a:t>Upper </a:t>
            </a:r>
            <a:r>
              <a:rPr lang="fi-FI" dirty="0" err="1"/>
              <a:t>secondary</a:t>
            </a:r>
            <a:r>
              <a:rPr lang="fi-FI" dirty="0"/>
              <a:t> </a:t>
            </a:r>
            <a:r>
              <a:rPr lang="fi-FI" dirty="0" err="1"/>
              <a:t>school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town</a:t>
            </a:r>
            <a:endParaRPr lang="fi-FI" dirty="0"/>
          </a:p>
          <a:p>
            <a:r>
              <a:rPr lang="fi-FI" dirty="0"/>
              <a:t>Some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boys</a:t>
            </a:r>
            <a:r>
              <a:rPr lang="fi-FI" dirty="0"/>
              <a:t> </a:t>
            </a:r>
            <a:r>
              <a:rPr lang="fi-FI" dirty="0" err="1"/>
              <a:t>also</a:t>
            </a:r>
            <a:r>
              <a:rPr lang="fi-FI" dirty="0"/>
              <a:t> </a:t>
            </a:r>
            <a:r>
              <a:rPr lang="fi-FI" dirty="0" err="1"/>
              <a:t>chose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academic</a:t>
            </a:r>
            <a:r>
              <a:rPr lang="fi-FI" dirty="0"/>
              <a:t> </a:t>
            </a:r>
            <a:r>
              <a:rPr lang="fi-FI" dirty="0" err="1"/>
              <a:t>track</a:t>
            </a:r>
            <a:r>
              <a:rPr lang="fi-FI" dirty="0"/>
              <a:t>! (3-6) </a:t>
            </a:r>
          </a:p>
          <a:p>
            <a:r>
              <a:rPr lang="fi-FI" dirty="0" err="1"/>
              <a:t>Girls</a:t>
            </a:r>
            <a:r>
              <a:rPr lang="fi-FI" dirty="0"/>
              <a:t> </a:t>
            </a:r>
            <a:r>
              <a:rPr lang="fi-FI" dirty="0" err="1"/>
              <a:t>both</a:t>
            </a:r>
            <a:r>
              <a:rPr lang="fi-FI" dirty="0"/>
              <a:t> </a:t>
            </a:r>
            <a:r>
              <a:rPr lang="fi-FI" dirty="0" err="1"/>
              <a:t>academic</a:t>
            </a:r>
            <a:r>
              <a:rPr lang="fi-FI" dirty="0"/>
              <a:t> (5) &amp; </a:t>
            </a:r>
            <a:r>
              <a:rPr lang="fi-FI" dirty="0" err="1"/>
              <a:t>vocational</a:t>
            </a:r>
            <a:r>
              <a:rPr lang="fi-FI" dirty="0"/>
              <a:t> </a:t>
            </a:r>
            <a:r>
              <a:rPr lang="fi-FI" dirty="0" err="1"/>
              <a:t>tracks</a:t>
            </a:r>
            <a:r>
              <a:rPr lang="fi-FI" dirty="0"/>
              <a:t> (4)</a:t>
            </a:r>
          </a:p>
          <a:p>
            <a:r>
              <a:rPr lang="fi-FI" dirty="0"/>
              <a:t>’</a:t>
            </a:r>
            <a:r>
              <a:rPr lang="fi-FI" dirty="0" err="1"/>
              <a:t>Bying</a:t>
            </a:r>
            <a:r>
              <a:rPr lang="fi-FI" dirty="0"/>
              <a:t> </a:t>
            </a:r>
            <a:r>
              <a:rPr lang="fi-FI" dirty="0" err="1"/>
              <a:t>time</a:t>
            </a:r>
            <a:r>
              <a:rPr lang="fi-FI" dirty="0"/>
              <a:t>’ </a:t>
            </a: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attending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local</a:t>
            </a:r>
            <a:r>
              <a:rPr lang="fi-FI" dirty="0"/>
              <a:t> </a:t>
            </a:r>
            <a:r>
              <a:rPr lang="fi-FI" dirty="0" err="1"/>
              <a:t>upper</a:t>
            </a:r>
            <a:r>
              <a:rPr lang="fi-FI" dirty="0"/>
              <a:t> </a:t>
            </a:r>
            <a:r>
              <a:rPr lang="fi-FI" dirty="0" err="1"/>
              <a:t>secondary</a:t>
            </a:r>
            <a:r>
              <a:rPr lang="fi-FI" dirty="0"/>
              <a:t> </a:t>
            </a:r>
            <a:r>
              <a:rPr lang="fi-FI" dirty="0" err="1"/>
              <a:t>school</a:t>
            </a:r>
            <a:endParaRPr lang="fi-FI" dirty="0"/>
          </a:p>
          <a:p>
            <a:r>
              <a:rPr lang="fi-FI" dirty="0" err="1"/>
              <a:t>Commuting</a:t>
            </a:r>
            <a:r>
              <a:rPr lang="fi-FI" dirty="0"/>
              <a:t> </a:t>
            </a:r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possible</a:t>
            </a:r>
            <a:r>
              <a:rPr lang="fi-FI" dirty="0"/>
              <a:t>; </a:t>
            </a:r>
            <a:r>
              <a:rPr lang="fi-FI" dirty="0" err="1"/>
              <a:t>those</a:t>
            </a:r>
            <a:r>
              <a:rPr lang="fi-FI" dirty="0"/>
              <a:t> </a:t>
            </a:r>
            <a:r>
              <a:rPr lang="fi-FI" dirty="0" err="1"/>
              <a:t>attending</a:t>
            </a:r>
            <a:r>
              <a:rPr lang="fi-FI" dirty="0"/>
              <a:t> </a:t>
            </a:r>
            <a:r>
              <a:rPr lang="fi-FI" dirty="0" err="1"/>
              <a:t>vocational</a:t>
            </a:r>
            <a:r>
              <a:rPr lang="fi-FI" dirty="0"/>
              <a:t> </a:t>
            </a:r>
            <a:r>
              <a:rPr lang="fi-FI" dirty="0" err="1"/>
              <a:t>studies</a:t>
            </a:r>
            <a:r>
              <a:rPr lang="fi-FI" dirty="0"/>
              <a:t> </a:t>
            </a:r>
            <a:r>
              <a:rPr lang="fi-FI" dirty="0" err="1"/>
              <a:t>had</a:t>
            </a:r>
            <a:r>
              <a:rPr lang="fi-FI" dirty="0"/>
              <a:t> to </a:t>
            </a:r>
            <a:r>
              <a:rPr lang="fi-FI" dirty="0" err="1"/>
              <a:t>move</a:t>
            </a:r>
            <a:endParaRPr lang="fi-FI" dirty="0"/>
          </a:p>
          <a:p>
            <a:endParaRPr lang="fi-FI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B4806B-1F76-458E-B99D-E9E4E98A89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8129" y="2690160"/>
            <a:ext cx="5183188" cy="368458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i-FI" b="1" dirty="0"/>
              <a:t>Eastern Finland</a:t>
            </a:r>
            <a:r>
              <a:rPr lang="fi-FI" dirty="0"/>
              <a:t> </a:t>
            </a:r>
          </a:p>
          <a:p>
            <a:r>
              <a:rPr lang="fi-FI" dirty="0"/>
              <a:t>No </a:t>
            </a:r>
            <a:r>
              <a:rPr lang="fi-FI" dirty="0" err="1"/>
              <a:t>secondary</a:t>
            </a:r>
            <a:r>
              <a:rPr lang="fi-FI" dirty="0"/>
              <a:t> </a:t>
            </a:r>
            <a:r>
              <a:rPr lang="fi-FI" dirty="0" err="1"/>
              <a:t>schooling</a:t>
            </a:r>
            <a:r>
              <a:rPr lang="fi-FI" dirty="0"/>
              <a:t> </a:t>
            </a:r>
            <a:r>
              <a:rPr lang="fi-FI" dirty="0" err="1"/>
              <a:t>available</a:t>
            </a:r>
            <a:r>
              <a:rPr lang="fi-FI" dirty="0"/>
              <a:t> in </a:t>
            </a:r>
            <a:r>
              <a:rPr lang="fi-FI" dirty="0" err="1"/>
              <a:t>town</a:t>
            </a:r>
            <a:endParaRPr lang="fi-FI" dirty="0"/>
          </a:p>
          <a:p>
            <a:r>
              <a:rPr lang="fi-FI" dirty="0" err="1"/>
              <a:t>All</a:t>
            </a:r>
            <a:r>
              <a:rPr lang="fi-FI" dirty="0"/>
              <a:t> </a:t>
            </a:r>
            <a:r>
              <a:rPr lang="fi-FI" dirty="0" err="1"/>
              <a:t>boys</a:t>
            </a:r>
            <a:r>
              <a:rPr lang="fi-FI" dirty="0"/>
              <a:t> (7) </a:t>
            </a:r>
            <a:r>
              <a:rPr lang="fi-FI" dirty="0" err="1"/>
              <a:t>chose</a:t>
            </a:r>
            <a:r>
              <a:rPr lang="fi-FI" dirty="0"/>
              <a:t> </a:t>
            </a:r>
            <a:r>
              <a:rPr lang="fi-FI" dirty="0" err="1"/>
              <a:t>vocational</a:t>
            </a:r>
            <a:r>
              <a:rPr lang="fi-FI" dirty="0"/>
              <a:t> </a:t>
            </a:r>
            <a:r>
              <a:rPr lang="fi-FI" dirty="0" err="1"/>
              <a:t>education</a:t>
            </a:r>
            <a:r>
              <a:rPr lang="fi-FI" dirty="0"/>
              <a:t> (</a:t>
            </a:r>
            <a:r>
              <a:rPr lang="fi-FI" dirty="0" err="1"/>
              <a:t>history</a:t>
            </a:r>
            <a:r>
              <a:rPr lang="fi-FI" dirty="0"/>
              <a:t> as </a:t>
            </a:r>
            <a:r>
              <a:rPr lang="fi-FI" dirty="0" err="1"/>
              <a:t>industrial</a:t>
            </a:r>
            <a:r>
              <a:rPr lang="fi-FI" dirty="0"/>
              <a:t> </a:t>
            </a:r>
            <a:r>
              <a:rPr lang="fi-FI" dirty="0" err="1"/>
              <a:t>site</a:t>
            </a:r>
            <a:r>
              <a:rPr lang="fi-FI" dirty="0"/>
              <a:t>, </a:t>
            </a:r>
            <a:r>
              <a:rPr lang="fi-FI" dirty="0" err="1"/>
              <a:t>traditional</a:t>
            </a:r>
            <a:r>
              <a:rPr lang="fi-FI" dirty="0"/>
              <a:t> </a:t>
            </a:r>
            <a:r>
              <a:rPr lang="fi-FI" dirty="0" err="1"/>
              <a:t>masculinities</a:t>
            </a:r>
            <a:r>
              <a:rPr lang="fi-FI" dirty="0"/>
              <a:t>)</a:t>
            </a:r>
          </a:p>
          <a:p>
            <a:r>
              <a:rPr lang="fi-FI" dirty="0" err="1"/>
              <a:t>Girls</a:t>
            </a:r>
            <a:r>
              <a:rPr lang="fi-FI" dirty="0"/>
              <a:t> </a:t>
            </a:r>
            <a:r>
              <a:rPr lang="fi-FI" dirty="0" err="1"/>
              <a:t>both</a:t>
            </a:r>
            <a:r>
              <a:rPr lang="fi-FI" dirty="0"/>
              <a:t> </a:t>
            </a:r>
            <a:r>
              <a:rPr lang="fi-FI" dirty="0" err="1"/>
              <a:t>academic</a:t>
            </a:r>
            <a:r>
              <a:rPr lang="fi-FI" dirty="0"/>
              <a:t> (6) &amp; </a:t>
            </a:r>
            <a:r>
              <a:rPr lang="fi-FI" dirty="0" err="1"/>
              <a:t>vocational</a:t>
            </a:r>
            <a:r>
              <a:rPr lang="fi-FI" dirty="0"/>
              <a:t> </a:t>
            </a:r>
            <a:r>
              <a:rPr lang="fi-FI" dirty="0" err="1"/>
              <a:t>tracks</a:t>
            </a:r>
            <a:r>
              <a:rPr lang="fi-FI" dirty="0"/>
              <a:t> (5)</a:t>
            </a:r>
          </a:p>
          <a:p>
            <a:r>
              <a:rPr lang="fi-FI" dirty="0" err="1"/>
              <a:t>Commuting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home </a:t>
            </a:r>
            <a:r>
              <a:rPr lang="fi-FI" dirty="0" err="1"/>
              <a:t>village</a:t>
            </a:r>
            <a:r>
              <a:rPr lang="fi-FI" dirty="0"/>
              <a:t>, long </a:t>
            </a:r>
            <a:r>
              <a:rPr lang="fi-FI" dirty="0" err="1"/>
              <a:t>distances</a:t>
            </a:r>
            <a:r>
              <a:rPr lang="fi-FI" dirty="0"/>
              <a:t> &amp; </a:t>
            </a:r>
            <a:r>
              <a:rPr lang="fi-FI" dirty="0" err="1"/>
              <a:t>days</a:t>
            </a:r>
            <a:endParaRPr lang="fi-FI" dirty="0"/>
          </a:p>
          <a:p>
            <a:r>
              <a:rPr lang="fi-FI" dirty="0" err="1"/>
              <a:t>Many</a:t>
            </a:r>
            <a:r>
              <a:rPr lang="fi-FI" dirty="0"/>
              <a:t> </a:t>
            </a:r>
            <a:r>
              <a:rPr lang="fi-FI" dirty="0" err="1"/>
              <a:t>moved</a:t>
            </a:r>
            <a:r>
              <a:rPr lang="fi-FI" dirty="0"/>
              <a:t> to </a:t>
            </a:r>
            <a:r>
              <a:rPr lang="fi-FI" dirty="0" err="1"/>
              <a:t>provincial</a:t>
            </a:r>
            <a:r>
              <a:rPr lang="fi-FI" dirty="0"/>
              <a:t> center </a:t>
            </a:r>
            <a:r>
              <a:rPr lang="fi-FI" dirty="0" err="1"/>
              <a:t>right</a:t>
            </a:r>
            <a:r>
              <a:rPr lang="fi-FI" dirty="0"/>
              <a:t> </a:t>
            </a:r>
            <a:r>
              <a:rPr lang="fi-FI" dirty="0" err="1"/>
              <a:t>after</a:t>
            </a:r>
            <a:r>
              <a:rPr lang="fi-FI" dirty="0"/>
              <a:t> </a:t>
            </a:r>
            <a:r>
              <a:rPr lang="fi-FI" dirty="0" err="1"/>
              <a:t>primary</a:t>
            </a:r>
            <a:r>
              <a:rPr lang="fi-FI" dirty="0"/>
              <a:t> </a:t>
            </a:r>
            <a:r>
              <a:rPr lang="fi-FI" dirty="0" err="1"/>
              <a:t>schools</a:t>
            </a:r>
            <a:r>
              <a:rPr lang="fi-FI" dirty="0"/>
              <a:t>  (</a:t>
            </a:r>
            <a:r>
              <a:rPr lang="fi-FI" dirty="0" err="1"/>
              <a:t>dormitories</a:t>
            </a:r>
            <a:r>
              <a:rPr lang="fi-FI" dirty="0"/>
              <a:t>, </a:t>
            </a:r>
            <a:r>
              <a:rPr lang="fi-FI" dirty="0" err="1"/>
              <a:t>shared</a:t>
            </a:r>
            <a:r>
              <a:rPr lang="fi-FI" dirty="0"/>
              <a:t> </a:t>
            </a:r>
            <a:r>
              <a:rPr lang="fi-FI" dirty="0" err="1"/>
              <a:t>flats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siblings</a:t>
            </a:r>
            <a:r>
              <a:rPr lang="fi-FI" dirty="0"/>
              <a:t>, </a:t>
            </a:r>
            <a:r>
              <a:rPr lang="fi-FI" dirty="0" err="1"/>
              <a:t>friends</a:t>
            </a:r>
            <a:r>
              <a:rPr lang="fi-FI" dirty="0"/>
              <a:t> etc. )</a:t>
            </a: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6B0B2E83-D928-4135-82A4-B29F9BA8ADB8}"/>
              </a:ext>
            </a:extLst>
          </p:cNvPr>
          <p:cNvSpPr/>
          <p:nvPr/>
        </p:nvSpPr>
        <p:spPr>
          <a:xfrm>
            <a:off x="8374858" y="-650403"/>
            <a:ext cx="4011648" cy="3684588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E01B47-4CA7-4E29-A1C0-3FEC31068567}"/>
              </a:ext>
            </a:extLst>
          </p:cNvPr>
          <p:cNvSpPr txBox="1"/>
          <p:nvPr/>
        </p:nvSpPr>
        <p:spPr>
          <a:xfrm>
            <a:off x="8848725" y="483252"/>
            <a:ext cx="306411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HOX Young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people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rural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sites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were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only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had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choice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moving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away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home in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15-16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C33543-8270-4294-ABD6-28BADBB9B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62" y="0"/>
            <a:ext cx="640135" cy="14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6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tsikko 10"/>
          <p:cNvSpPr>
            <a:spLocks noGrp="1"/>
          </p:cNvSpPr>
          <p:nvPr>
            <p:ph type="title"/>
          </p:nvPr>
        </p:nvSpPr>
        <p:spPr>
          <a:xfrm>
            <a:off x="1211120" y="486841"/>
            <a:ext cx="8456755" cy="141942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sz="3400" dirty="0" err="1">
                <a:solidFill>
                  <a:schemeClr val="accent2"/>
                </a:solidFill>
              </a:rPr>
              <a:t>Multilocality</a:t>
            </a:r>
            <a:r>
              <a:rPr lang="fi-FI" sz="3400" dirty="0">
                <a:solidFill>
                  <a:schemeClr val="accent2"/>
                </a:solidFill>
              </a:rPr>
              <a:t> </a:t>
            </a:r>
            <a:r>
              <a:rPr lang="fi-FI" sz="3400" dirty="0" err="1">
                <a:solidFill>
                  <a:schemeClr val="accent2"/>
                </a:solidFill>
              </a:rPr>
              <a:t>characterizes</a:t>
            </a:r>
            <a:r>
              <a:rPr lang="fi-FI" sz="3400" dirty="0">
                <a:solidFill>
                  <a:schemeClr val="accent2"/>
                </a:solidFill>
              </a:rPr>
              <a:t> </a:t>
            </a:r>
            <a:r>
              <a:rPr lang="fi-FI" sz="3400" dirty="0" err="1">
                <a:solidFill>
                  <a:schemeClr val="accent2"/>
                </a:solidFill>
              </a:rPr>
              <a:t>emerging</a:t>
            </a:r>
            <a:r>
              <a:rPr lang="fi-FI" sz="3400" dirty="0">
                <a:solidFill>
                  <a:schemeClr val="accent2"/>
                </a:solidFill>
              </a:rPr>
              <a:t> </a:t>
            </a:r>
            <a:r>
              <a:rPr lang="fi-FI" sz="3400" dirty="0" err="1">
                <a:solidFill>
                  <a:schemeClr val="accent2"/>
                </a:solidFill>
              </a:rPr>
              <a:t>adulthood</a:t>
            </a:r>
            <a:r>
              <a:rPr lang="fi-FI" sz="3400" dirty="0">
                <a:solidFill>
                  <a:schemeClr val="accent2"/>
                </a:solidFill>
              </a:rPr>
              <a:t> in </a:t>
            </a:r>
            <a:r>
              <a:rPr lang="fi-FI" sz="3400" dirty="0" err="1">
                <a:solidFill>
                  <a:schemeClr val="accent2"/>
                </a:solidFill>
              </a:rPr>
              <a:t>the</a:t>
            </a:r>
            <a:r>
              <a:rPr lang="fi-FI" sz="3400" dirty="0">
                <a:solidFill>
                  <a:schemeClr val="accent2"/>
                </a:solidFill>
              </a:rPr>
              <a:t> </a:t>
            </a:r>
            <a:r>
              <a:rPr lang="fi-FI" sz="3400" dirty="0" err="1">
                <a:solidFill>
                  <a:schemeClr val="accent2"/>
                </a:solidFill>
              </a:rPr>
              <a:t>rural</a:t>
            </a:r>
            <a:r>
              <a:rPr lang="fi-FI" sz="3400" dirty="0">
                <a:solidFill>
                  <a:schemeClr val="accent2"/>
                </a:solidFill>
              </a:rPr>
              <a:t> </a:t>
            </a:r>
            <a:r>
              <a:rPr lang="fi-FI" sz="3400" dirty="0" err="1">
                <a:solidFill>
                  <a:schemeClr val="accent2"/>
                </a:solidFill>
              </a:rPr>
              <a:t>region</a:t>
            </a:r>
            <a:r>
              <a:rPr lang="fi-FI" sz="3400" dirty="0">
                <a:solidFill>
                  <a:schemeClr val="accent2"/>
                </a:solidFill>
              </a:rPr>
              <a:t/>
            </a:r>
            <a:br>
              <a:rPr lang="fi-FI" sz="3400" dirty="0">
                <a:solidFill>
                  <a:schemeClr val="accent2"/>
                </a:solidFill>
              </a:rPr>
            </a:br>
            <a:endParaRPr lang="fi-FI" sz="3400" dirty="0">
              <a:solidFill>
                <a:schemeClr val="accent2"/>
              </a:solidFill>
              <a:cs typeface="Arial"/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95" name="TextBox 394">
            <a:extLst>
              <a:ext uri="{FF2B5EF4-FFF2-40B4-BE49-F238E27FC236}">
                <a16:creationId xmlns:a16="http://schemas.microsoft.com/office/drawing/2014/main" id="{8D754603-16F6-4C1E-83A6-002CD5D8AC8D}"/>
              </a:ext>
            </a:extLst>
          </p:cNvPr>
          <p:cNvSpPr txBox="1"/>
          <p:nvPr/>
        </p:nvSpPr>
        <p:spPr>
          <a:xfrm>
            <a:off x="4254552" y="2906777"/>
            <a:ext cx="3521585" cy="1569660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ea typeface="+mn-lt"/>
              <a:cs typeface="+mn-lt"/>
            </a:endParaRPr>
          </a:p>
          <a:p>
            <a:pPr algn="ctr"/>
            <a:r>
              <a:rPr lang="en-US" sz="1950" dirty="0">
                <a:ea typeface="+mn-lt"/>
                <a:cs typeface="+mn-lt"/>
              </a:rPr>
              <a:t> </a:t>
            </a:r>
          </a:p>
          <a:p>
            <a:pPr algn="ctr"/>
            <a:endParaRPr lang="en-US" sz="1950" dirty="0">
              <a:ea typeface="+mn-lt"/>
              <a:cs typeface="+mn-lt"/>
            </a:endParaRPr>
          </a:p>
          <a:p>
            <a:pPr algn="ctr"/>
            <a:endParaRPr lang="en-US" sz="1950" dirty="0">
              <a:ea typeface="+mn-lt"/>
              <a:cs typeface="+mn-lt"/>
            </a:endParaRPr>
          </a:p>
          <a:p>
            <a:pPr algn="ctr"/>
            <a:endParaRPr lang="en-US" sz="1950" dirty="0">
              <a:ea typeface="+mn-lt"/>
              <a:cs typeface="+mn-lt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077BA3E-1D7C-4512-A4DD-7BABDD95C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7" y="0"/>
            <a:ext cx="638264" cy="14194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2EB88D-C461-417D-84E4-F01F439BF0A4}"/>
              </a:ext>
            </a:extLst>
          </p:cNvPr>
          <p:cNvSpPr txBox="1"/>
          <p:nvPr/>
        </p:nvSpPr>
        <p:spPr>
          <a:xfrm>
            <a:off x="732967" y="2906777"/>
            <a:ext cx="3521585" cy="156966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ea typeface="+mn-lt"/>
              <a:cs typeface="+mn-lt"/>
            </a:endParaRPr>
          </a:p>
          <a:p>
            <a:pPr algn="ctr"/>
            <a:r>
              <a:rPr lang="en-US" sz="1950" dirty="0">
                <a:ea typeface="+mn-lt"/>
                <a:cs typeface="+mn-lt"/>
              </a:rPr>
              <a:t>Determined to stay: </a:t>
            </a:r>
          </a:p>
          <a:p>
            <a:pPr algn="ctr"/>
            <a:r>
              <a:rPr lang="en-US" sz="1950" dirty="0">
                <a:ea typeface="+mn-lt"/>
                <a:cs typeface="+mn-lt"/>
              </a:rPr>
              <a:t>strong attachment to the rural place, people or lifestyles</a:t>
            </a:r>
          </a:p>
          <a:p>
            <a:pPr algn="ctr"/>
            <a:endParaRPr lang="en-US" sz="1950" dirty="0">
              <a:ea typeface="+mn-lt"/>
              <a:cs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FD328C-BA22-4CE8-A654-C16E490861CE}"/>
              </a:ext>
            </a:extLst>
          </p:cNvPr>
          <p:cNvSpPr txBox="1"/>
          <p:nvPr/>
        </p:nvSpPr>
        <p:spPr>
          <a:xfrm>
            <a:off x="7776137" y="2902509"/>
            <a:ext cx="3521585" cy="156966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ea typeface="+mn-lt"/>
              <a:cs typeface="+mn-lt"/>
            </a:endParaRPr>
          </a:p>
          <a:p>
            <a:pPr algn="ctr"/>
            <a:r>
              <a:rPr lang="en-US" sz="1950" dirty="0">
                <a:ea typeface="+mn-lt"/>
                <a:cs typeface="+mn-lt"/>
              </a:rPr>
              <a:t>Determined to move: </a:t>
            </a:r>
          </a:p>
          <a:p>
            <a:pPr algn="ctr"/>
            <a:r>
              <a:rPr lang="en-US" sz="1950" dirty="0">
                <a:ea typeface="+mn-lt"/>
                <a:cs typeface="+mn-lt"/>
              </a:rPr>
              <a:t>Gradual detachment from the rural place, people or lifestyles</a:t>
            </a:r>
          </a:p>
          <a:p>
            <a:pPr algn="ctr"/>
            <a:endParaRPr lang="en-US" sz="1950" dirty="0">
              <a:ea typeface="+mn-lt"/>
              <a:cs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58DBBB-4CBD-4378-AC03-2A7A90E04630}"/>
              </a:ext>
            </a:extLst>
          </p:cNvPr>
          <p:cNvSpPr txBox="1"/>
          <p:nvPr/>
        </p:nvSpPr>
        <p:spPr>
          <a:xfrm>
            <a:off x="1867207" y="2587987"/>
            <a:ext cx="8296274" cy="2207240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fi-FI" sz="3200" dirty="0"/>
          </a:p>
          <a:p>
            <a:pPr algn="ctr"/>
            <a:r>
              <a:rPr lang="fi-FI" sz="3200" b="1" dirty="0"/>
              <a:t>M U L T I L O C A L I T Y</a:t>
            </a:r>
          </a:p>
          <a:p>
            <a:pPr algn="ctr"/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380692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" grpId="0" animBg="1"/>
      <p:bldP spid="10" grpId="0" animBg="1"/>
      <p:bldP spid="12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Content Placeholder 9" descr="A picture containing tree, outdoor, fruit&#10;&#10;Description automatically generated">
            <a:extLst>
              <a:ext uri="{FF2B5EF4-FFF2-40B4-BE49-F238E27FC236}">
                <a16:creationId xmlns:a16="http://schemas.microsoft.com/office/drawing/2014/main" id="{7C0384CD-F3E8-45C9-B1A4-DC833FB3EC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18" b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3137A0-9323-4B22-8990-9E98AF0C9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5077" y="136190"/>
            <a:ext cx="7268428" cy="125198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dirty="0">
                <a:solidFill>
                  <a:schemeClr val="accent2"/>
                </a:solidFill>
              </a:rPr>
              <a:t>1. Dedicated to stay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E56E64-B62A-46DF-8C93-D3F759322598}"/>
              </a:ext>
            </a:extLst>
          </p:cNvPr>
          <p:cNvSpPr txBox="1"/>
          <p:nvPr/>
        </p:nvSpPr>
        <p:spPr>
          <a:xfrm>
            <a:off x="547598" y="1654192"/>
            <a:ext cx="565603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Feeling</a:t>
            </a: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home 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rural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communities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socially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appreciation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local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lifestyles</a:t>
            </a: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2000" b="1" dirty="0" err="1">
                <a:solidFill>
                  <a:schemeClr val="accent2"/>
                </a:solidFill>
              </a:rPr>
              <a:t>Consciousness</a:t>
            </a:r>
            <a:r>
              <a:rPr lang="fi-FI" sz="2000" dirty="0">
                <a:solidFill>
                  <a:prstClr val="black"/>
                </a:solidFill>
              </a:rPr>
              <a:t> of </a:t>
            </a:r>
            <a:r>
              <a:rPr lang="fi-FI" sz="2000" dirty="0" err="1">
                <a:solidFill>
                  <a:prstClr val="black"/>
                </a:solidFill>
              </a:rPr>
              <a:t>age-related</a:t>
            </a:r>
            <a:r>
              <a:rPr lang="fi-FI" sz="2000" dirty="0">
                <a:solidFill>
                  <a:prstClr val="black"/>
                </a:solidFill>
              </a:rPr>
              <a:t> </a:t>
            </a:r>
            <a:r>
              <a:rPr lang="fi-FI" sz="2000" dirty="0" err="1">
                <a:solidFill>
                  <a:prstClr val="black"/>
                </a:solidFill>
              </a:rPr>
              <a:t>expectations</a:t>
            </a:r>
            <a:r>
              <a:rPr lang="fi-FI" sz="2000" dirty="0">
                <a:solidFill>
                  <a:prstClr val="black"/>
                </a:solidFill>
              </a:rPr>
              <a:t> (e. g. </a:t>
            </a:r>
            <a:r>
              <a:rPr lang="fi-FI" sz="2000" dirty="0" err="1">
                <a:solidFill>
                  <a:prstClr val="black"/>
                </a:solidFill>
              </a:rPr>
              <a:t>education</a:t>
            </a:r>
            <a:r>
              <a:rPr lang="fi-FI" sz="2000" dirty="0">
                <a:solidFill>
                  <a:prstClr val="black"/>
                </a:solidFill>
              </a:rPr>
              <a:t>, </a:t>
            </a:r>
            <a:r>
              <a:rPr lang="fi-FI" sz="2000" dirty="0" err="1">
                <a:solidFill>
                  <a:prstClr val="black"/>
                </a:solidFill>
              </a:rPr>
              <a:t>gender</a:t>
            </a:r>
            <a:r>
              <a:rPr lang="fi-FI" sz="2000" dirty="0">
                <a:solidFill>
                  <a:prstClr val="black"/>
                </a:solidFill>
              </a:rPr>
              <a:t> </a:t>
            </a:r>
            <a:r>
              <a:rPr lang="fi-FI" sz="2000" dirty="0" err="1">
                <a:solidFill>
                  <a:prstClr val="black"/>
                </a:solidFill>
              </a:rPr>
              <a:t>norms</a:t>
            </a:r>
            <a:r>
              <a:rPr lang="fi-FI" sz="2000" dirty="0">
                <a:solidFill>
                  <a:prstClr val="black"/>
                </a:solidFill>
              </a:rPr>
              <a:t>, </a:t>
            </a:r>
            <a:r>
              <a:rPr lang="fi-FI" sz="2000" dirty="0" err="1">
                <a:solidFill>
                  <a:prstClr val="black"/>
                </a:solidFill>
              </a:rPr>
              <a:t>urban</a:t>
            </a:r>
            <a:r>
              <a:rPr lang="fi-FI" sz="2000" dirty="0">
                <a:solidFill>
                  <a:prstClr val="black"/>
                </a:solidFill>
              </a:rPr>
              <a:t> </a:t>
            </a:r>
            <a:r>
              <a:rPr lang="fi-FI" sz="2000" dirty="0" err="1">
                <a:solidFill>
                  <a:prstClr val="black"/>
                </a:solidFill>
              </a:rPr>
              <a:t>youth</a:t>
            </a:r>
            <a:r>
              <a:rPr lang="fi-FI" sz="2000" dirty="0">
                <a:solidFill>
                  <a:prstClr val="black"/>
                </a:solidFill>
              </a:rPr>
              <a:t> </a:t>
            </a:r>
            <a:r>
              <a:rPr lang="fi-FI" sz="2000" dirty="0" err="1">
                <a:solidFill>
                  <a:prstClr val="black"/>
                </a:solidFill>
              </a:rPr>
              <a:t>cultures</a:t>
            </a:r>
            <a:r>
              <a:rPr lang="fi-FI" sz="2000" dirty="0">
                <a:solidFill>
                  <a:prstClr val="black"/>
                </a:solidFill>
              </a:rPr>
              <a:t>) - </a:t>
            </a:r>
            <a:r>
              <a:rPr lang="fi-FI" sz="2000" b="1" dirty="0" err="1">
                <a:solidFill>
                  <a:schemeClr val="accent2"/>
                </a:solidFill>
              </a:rPr>
              <a:t>Determination</a:t>
            </a:r>
            <a:r>
              <a:rPr lang="fi-FI" sz="2000" b="1" dirty="0">
                <a:solidFill>
                  <a:schemeClr val="accent2"/>
                </a:solidFill>
              </a:rPr>
              <a:t> to go ’my </a:t>
            </a:r>
            <a:r>
              <a:rPr lang="fi-FI" sz="2000" b="1" dirty="0" err="1">
                <a:solidFill>
                  <a:schemeClr val="accent2"/>
                </a:solidFill>
              </a:rPr>
              <a:t>way</a:t>
            </a:r>
            <a:r>
              <a:rPr lang="fi-FI" sz="2000" b="1" dirty="0">
                <a:solidFill>
                  <a:schemeClr val="accent2"/>
                </a:solidFill>
              </a:rPr>
              <a:t>’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Criticism</a:t>
            </a: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fi-FI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towards</a:t>
            </a: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fi-FI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urban</a:t>
            </a: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 life 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-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emphasis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on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´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freedom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´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or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’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genuiness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’ of countryside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prstClr val="black"/>
                </a:solidFill>
              </a:rPr>
              <a:t>Some </a:t>
            </a:r>
            <a:r>
              <a:rPr lang="fi-FI" sz="2000" b="1" dirty="0" err="1">
                <a:solidFill>
                  <a:srgbClr val="ED7D31"/>
                </a:solidFill>
              </a:rPr>
              <a:t>denial</a:t>
            </a:r>
            <a:r>
              <a:rPr lang="fi-FI" sz="2000" b="1" dirty="0">
                <a:solidFill>
                  <a:srgbClr val="ED7D31"/>
                </a:solidFill>
              </a:rPr>
              <a:t> of </a:t>
            </a:r>
            <a:r>
              <a:rPr lang="fi-FI" sz="2000" b="1" dirty="0" err="1">
                <a:solidFill>
                  <a:srgbClr val="ED7D31"/>
                </a:solidFill>
              </a:rPr>
              <a:t>social</a:t>
            </a:r>
            <a:r>
              <a:rPr lang="fi-FI" sz="2000" b="1" dirty="0">
                <a:solidFill>
                  <a:srgbClr val="ED7D31"/>
                </a:solidFill>
              </a:rPr>
              <a:t> </a:t>
            </a:r>
            <a:r>
              <a:rPr lang="fi-FI" sz="2000" b="1" dirty="0" err="1">
                <a:solidFill>
                  <a:srgbClr val="ED7D31"/>
                </a:solidFill>
              </a:rPr>
              <a:t>problems</a:t>
            </a:r>
            <a:r>
              <a:rPr lang="fi-FI" sz="2000" b="1" dirty="0">
                <a:solidFill>
                  <a:srgbClr val="ED7D31"/>
                </a:solidFill>
              </a:rPr>
              <a:t> </a:t>
            </a:r>
            <a:r>
              <a:rPr lang="fi-FI" sz="2000" dirty="0" err="1">
                <a:solidFill>
                  <a:prstClr val="black"/>
                </a:solidFill>
              </a:rPr>
              <a:t>addressed</a:t>
            </a:r>
            <a:r>
              <a:rPr lang="fi-FI" sz="2000" dirty="0">
                <a:solidFill>
                  <a:prstClr val="black"/>
                </a:solidFill>
              </a:rPr>
              <a:t> </a:t>
            </a:r>
            <a:r>
              <a:rPr lang="fi-FI" sz="2000" dirty="0" err="1">
                <a:solidFill>
                  <a:prstClr val="black"/>
                </a:solidFill>
              </a:rPr>
              <a:t>by</a:t>
            </a:r>
            <a:r>
              <a:rPr lang="fi-FI" sz="2000" dirty="0">
                <a:solidFill>
                  <a:prstClr val="black"/>
                </a:solidFill>
              </a:rPr>
              <a:t> </a:t>
            </a:r>
            <a:r>
              <a:rPr lang="fi-FI" sz="2000" dirty="0" err="1">
                <a:solidFill>
                  <a:prstClr val="black"/>
                </a:solidFill>
              </a:rPr>
              <a:t>other</a:t>
            </a:r>
            <a:r>
              <a:rPr lang="fi-FI" sz="2000" dirty="0">
                <a:solidFill>
                  <a:prstClr val="black"/>
                </a:solidFill>
              </a:rPr>
              <a:t> </a:t>
            </a:r>
            <a:r>
              <a:rPr lang="fi-FI" sz="2000" dirty="0" err="1">
                <a:solidFill>
                  <a:prstClr val="black"/>
                </a:solidFill>
              </a:rPr>
              <a:t>young</a:t>
            </a:r>
            <a:r>
              <a:rPr lang="fi-FI" sz="2000" dirty="0">
                <a:solidFill>
                  <a:prstClr val="black"/>
                </a:solidFill>
              </a:rPr>
              <a:t> </a:t>
            </a:r>
            <a:r>
              <a:rPr lang="fi-FI" sz="2000" dirty="0" err="1">
                <a:solidFill>
                  <a:prstClr val="black"/>
                </a:solidFill>
              </a:rPr>
              <a:t>people</a:t>
            </a:r>
            <a:r>
              <a:rPr lang="fi-FI" sz="2000" dirty="0">
                <a:solidFill>
                  <a:prstClr val="black"/>
                </a:solidFill>
              </a:rPr>
              <a:t> (e g. </a:t>
            </a:r>
            <a:r>
              <a:rPr lang="fi-FI" sz="2000" dirty="0" err="1">
                <a:solidFill>
                  <a:prstClr val="black"/>
                </a:solidFill>
              </a:rPr>
              <a:t>gender</a:t>
            </a:r>
            <a:r>
              <a:rPr lang="fi-FI" sz="2000" dirty="0">
                <a:solidFill>
                  <a:prstClr val="black"/>
                </a:solidFill>
              </a:rPr>
              <a:t> </a:t>
            </a:r>
            <a:r>
              <a:rPr lang="fi-FI" sz="2000" dirty="0" err="1">
                <a:solidFill>
                  <a:prstClr val="black"/>
                </a:solidFill>
              </a:rPr>
              <a:t>stereotypes</a:t>
            </a:r>
            <a:r>
              <a:rPr lang="fi-FI" sz="2000" dirty="0">
                <a:solidFill>
                  <a:prstClr val="black"/>
                </a:solidFill>
              </a:rPr>
              <a:t>, </a:t>
            </a:r>
            <a:r>
              <a:rPr lang="fi-FI" sz="2000" dirty="0" err="1">
                <a:solidFill>
                  <a:prstClr val="black"/>
                </a:solidFill>
              </a:rPr>
              <a:t>pressure</a:t>
            </a:r>
            <a:r>
              <a:rPr lang="fi-FI" sz="2000" dirty="0">
                <a:solidFill>
                  <a:prstClr val="black"/>
                </a:solidFill>
              </a:rPr>
              <a:t> of </a:t>
            </a:r>
            <a:r>
              <a:rPr lang="fi-FI" sz="2000" dirty="0" err="1">
                <a:solidFill>
                  <a:prstClr val="black"/>
                </a:solidFill>
              </a:rPr>
              <a:t>close</a:t>
            </a:r>
            <a:r>
              <a:rPr lang="fi-FI" sz="2000" dirty="0">
                <a:solidFill>
                  <a:prstClr val="black"/>
                </a:solidFill>
              </a:rPr>
              <a:t> </a:t>
            </a:r>
            <a:r>
              <a:rPr lang="fi-FI" sz="2000" dirty="0" err="1">
                <a:solidFill>
                  <a:prstClr val="black"/>
                </a:solidFill>
              </a:rPr>
              <a:t>communities</a:t>
            </a:r>
            <a:r>
              <a:rPr lang="fi-FI" sz="2000" dirty="0">
                <a:solidFill>
                  <a:prstClr val="black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Rural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place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life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depicted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terms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fi-FI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freedom</a:t>
            </a: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lang="fi-FI" sz="2000" b="1" dirty="0" err="1">
                <a:solidFill>
                  <a:srgbClr val="ED7D31"/>
                </a:solidFill>
              </a:rPr>
              <a:t>self-fulfilment</a:t>
            </a:r>
            <a:endParaRPr lang="fi-FI" sz="2000" b="1" dirty="0">
              <a:solidFill>
                <a:srgbClr val="ED7D3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i-FI" sz="2000" b="1" dirty="0">
                <a:solidFill>
                  <a:srgbClr val="ED7D31"/>
                </a:solidFill>
              </a:rPr>
              <a:t>Strategic </a:t>
            </a:r>
            <a:r>
              <a:rPr lang="fi-FI" sz="2000" b="1" dirty="0" err="1">
                <a:solidFill>
                  <a:srgbClr val="ED7D31"/>
                </a:solidFill>
              </a:rPr>
              <a:t>choices</a:t>
            </a:r>
            <a:r>
              <a:rPr lang="fi-FI" sz="2000" b="1" dirty="0">
                <a:solidFill>
                  <a:srgbClr val="ED7D31"/>
                </a:solidFill>
              </a:rPr>
              <a:t> </a:t>
            </a:r>
            <a:r>
              <a:rPr lang="fi-FI" sz="2000" dirty="0">
                <a:solidFill>
                  <a:prstClr val="black"/>
                </a:solidFill>
              </a:rPr>
              <a:t>of </a:t>
            </a:r>
            <a:r>
              <a:rPr lang="fi-FI" sz="2000" dirty="0" err="1">
                <a:solidFill>
                  <a:prstClr val="black"/>
                </a:solidFill>
              </a:rPr>
              <a:t>education</a:t>
            </a:r>
            <a:r>
              <a:rPr lang="fi-FI" sz="2000" dirty="0">
                <a:solidFill>
                  <a:prstClr val="black"/>
                </a:solidFill>
              </a:rPr>
              <a:t> </a:t>
            </a:r>
            <a:r>
              <a:rPr lang="fi-FI" sz="2000" dirty="0" err="1">
                <a:solidFill>
                  <a:prstClr val="black"/>
                </a:solidFill>
              </a:rPr>
              <a:t>that</a:t>
            </a:r>
            <a:r>
              <a:rPr lang="fi-FI" sz="2000" dirty="0">
                <a:solidFill>
                  <a:prstClr val="black"/>
                </a:solidFill>
              </a:rPr>
              <a:t> </a:t>
            </a:r>
            <a:r>
              <a:rPr lang="fi-FI" sz="2000" dirty="0" err="1">
                <a:solidFill>
                  <a:prstClr val="black"/>
                </a:solidFill>
              </a:rPr>
              <a:t>enable</a:t>
            </a:r>
            <a:r>
              <a:rPr lang="fi-FI" sz="2000" dirty="0">
                <a:solidFill>
                  <a:prstClr val="black"/>
                </a:solidFill>
              </a:rPr>
              <a:t> </a:t>
            </a:r>
            <a:r>
              <a:rPr lang="fi-FI" sz="2000" dirty="0" err="1">
                <a:solidFill>
                  <a:prstClr val="black"/>
                </a:solidFill>
              </a:rPr>
              <a:t>employment</a:t>
            </a:r>
            <a:r>
              <a:rPr lang="fi-FI" sz="2000" dirty="0">
                <a:solidFill>
                  <a:prstClr val="black"/>
                </a:solidFill>
              </a:rPr>
              <a:t> (e. g. </a:t>
            </a:r>
            <a:r>
              <a:rPr lang="fi-FI" sz="2000" dirty="0" err="1">
                <a:solidFill>
                  <a:prstClr val="black"/>
                </a:solidFill>
              </a:rPr>
              <a:t>agriculture</a:t>
            </a:r>
            <a:r>
              <a:rPr lang="fi-FI" sz="2000" dirty="0">
                <a:solidFill>
                  <a:prstClr val="black"/>
                </a:solidFill>
              </a:rPr>
              <a:t> and </a:t>
            </a:r>
            <a:r>
              <a:rPr lang="fi-FI" sz="2000" dirty="0" err="1">
                <a:solidFill>
                  <a:prstClr val="black"/>
                </a:solidFill>
              </a:rPr>
              <a:t>forestry</a:t>
            </a:r>
            <a:r>
              <a:rPr lang="fi-FI" sz="2000" dirty="0">
                <a:solidFill>
                  <a:prstClr val="black"/>
                </a:solidFill>
              </a:rPr>
              <a:t> / </a:t>
            </a:r>
            <a:r>
              <a:rPr lang="fi-FI" sz="2000" dirty="0" err="1">
                <a:solidFill>
                  <a:prstClr val="black"/>
                </a:solidFill>
              </a:rPr>
              <a:t>service</a:t>
            </a:r>
            <a:r>
              <a:rPr lang="fi-FI" sz="2000" dirty="0">
                <a:solidFill>
                  <a:prstClr val="black"/>
                </a:solidFill>
              </a:rPr>
              <a:t> </a:t>
            </a:r>
            <a:r>
              <a:rPr lang="fi-FI" sz="2000" dirty="0" err="1">
                <a:solidFill>
                  <a:prstClr val="black"/>
                </a:solidFill>
              </a:rPr>
              <a:t>sector</a:t>
            </a:r>
            <a:r>
              <a:rPr lang="fi-FI" sz="2000" dirty="0">
                <a:solidFill>
                  <a:prstClr val="black"/>
                </a:solidFill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20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78DE46-D6C4-4A44-9BE6-AF8A9D5693F9}"/>
              </a:ext>
            </a:extLst>
          </p:cNvPr>
          <p:cNvSpPr txBox="1"/>
          <p:nvPr/>
        </p:nvSpPr>
        <p:spPr>
          <a:xfrm>
            <a:off x="424815" y="577516"/>
            <a:ext cx="6632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A968F9A-3AD3-4C8B-ACC7-5C21958DE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66" y="-8747"/>
            <a:ext cx="638264" cy="14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26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37646D1-9059-44E4-81C2-2EDBAD3DFF0F}"/>
              </a:ext>
            </a:extLst>
          </p:cNvPr>
          <p:cNvSpPr/>
          <p:nvPr/>
        </p:nvSpPr>
        <p:spPr>
          <a:xfrm>
            <a:off x="10058405" y="5181107"/>
            <a:ext cx="1593908" cy="981949"/>
          </a:xfrm>
          <a:prstGeom prst="round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077BA3E-1D7C-4512-A4DD-7BABDD95C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7" y="0"/>
            <a:ext cx="638264" cy="1419423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D5A4842-5B2A-414F-AE02-5FF3EBC62A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4291215"/>
              </p:ext>
            </p:extLst>
          </p:nvPr>
        </p:nvGraphicFramePr>
        <p:xfrm>
          <a:off x="964958" y="425028"/>
          <a:ext cx="9875520" cy="5676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52085D-3AB2-408A-B333-B6ED68CD5C7B}"/>
              </a:ext>
            </a:extLst>
          </p:cNvPr>
          <p:cNvCxnSpPr>
            <a:cxnSpLocks/>
          </p:cNvCxnSpPr>
          <p:nvPr/>
        </p:nvCxnSpPr>
        <p:spPr>
          <a:xfrm flipH="1">
            <a:off x="438912" y="3579464"/>
            <a:ext cx="11091672" cy="1005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E2B6159-CE93-4BCF-A8B2-1CB3B708F0C1}"/>
              </a:ext>
            </a:extLst>
          </p:cNvPr>
          <p:cNvSpPr txBox="1"/>
          <p:nvPr/>
        </p:nvSpPr>
        <p:spPr>
          <a:xfrm>
            <a:off x="190737" y="3324949"/>
            <a:ext cx="1077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Urban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2CB5E2-6870-4F35-B352-E92522EE2A19}"/>
              </a:ext>
            </a:extLst>
          </p:cNvPr>
          <p:cNvSpPr txBox="1"/>
          <p:nvPr/>
        </p:nvSpPr>
        <p:spPr>
          <a:xfrm>
            <a:off x="190737" y="3749897"/>
            <a:ext cx="1077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Rural</a:t>
            </a:r>
            <a:endParaRPr lang="fi-FI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422" name="Connector: Elbow 421">
            <a:extLst>
              <a:ext uri="{FF2B5EF4-FFF2-40B4-BE49-F238E27FC236}">
                <a16:creationId xmlns:a16="http://schemas.microsoft.com/office/drawing/2014/main" id="{A565D4F1-80B4-4770-BEFE-0F2C87CD2CA3}"/>
              </a:ext>
            </a:extLst>
          </p:cNvPr>
          <p:cNvCxnSpPr>
            <a:cxnSpLocks/>
          </p:cNvCxnSpPr>
          <p:nvPr/>
        </p:nvCxnSpPr>
        <p:spPr>
          <a:xfrm flipV="1">
            <a:off x="1856178" y="2581275"/>
            <a:ext cx="2276500" cy="1593598"/>
          </a:xfrm>
          <a:prstGeom prst="bentConnector3">
            <a:avLst/>
          </a:prstGeom>
          <a:ln w="3810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4" name="Connector: Elbow 423">
            <a:extLst>
              <a:ext uri="{FF2B5EF4-FFF2-40B4-BE49-F238E27FC236}">
                <a16:creationId xmlns:a16="http://schemas.microsoft.com/office/drawing/2014/main" id="{5F302E00-7C31-4107-A26F-2ED2FB97FEE7}"/>
              </a:ext>
            </a:extLst>
          </p:cNvPr>
          <p:cNvCxnSpPr>
            <a:cxnSpLocks/>
          </p:cNvCxnSpPr>
          <p:nvPr/>
        </p:nvCxnSpPr>
        <p:spPr>
          <a:xfrm rot="16200000" flipH="1">
            <a:off x="3776939" y="2896670"/>
            <a:ext cx="1496949" cy="866161"/>
          </a:xfrm>
          <a:prstGeom prst="bentConnector3">
            <a:avLst/>
          </a:prstGeom>
          <a:ln w="3810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6" name="Connector: Elbow 425">
            <a:extLst>
              <a:ext uri="{FF2B5EF4-FFF2-40B4-BE49-F238E27FC236}">
                <a16:creationId xmlns:a16="http://schemas.microsoft.com/office/drawing/2014/main" id="{F1315788-6551-4C58-880C-6B778837687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833119" y="3561534"/>
            <a:ext cx="570977" cy="284776"/>
          </a:xfrm>
          <a:prstGeom prst="bentConnector3">
            <a:avLst/>
          </a:prstGeom>
          <a:ln w="3810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8" name="Connector: Elbow 427">
            <a:extLst>
              <a:ext uri="{FF2B5EF4-FFF2-40B4-BE49-F238E27FC236}">
                <a16:creationId xmlns:a16="http://schemas.microsoft.com/office/drawing/2014/main" id="{045E172C-FD98-4B38-BF68-5A9E8A3B9A78}"/>
              </a:ext>
            </a:extLst>
          </p:cNvPr>
          <p:cNvCxnSpPr>
            <a:cxnSpLocks/>
          </p:cNvCxnSpPr>
          <p:nvPr/>
        </p:nvCxnSpPr>
        <p:spPr>
          <a:xfrm>
            <a:off x="5278721" y="3442524"/>
            <a:ext cx="5055858" cy="307373"/>
          </a:xfrm>
          <a:prstGeom prst="bentConnector3">
            <a:avLst/>
          </a:prstGeom>
          <a:ln w="3810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0" name="Connector: Elbow 429">
            <a:extLst>
              <a:ext uri="{FF2B5EF4-FFF2-40B4-BE49-F238E27FC236}">
                <a16:creationId xmlns:a16="http://schemas.microsoft.com/office/drawing/2014/main" id="{F46AE94E-95D5-4927-82AC-0109DD9636EB}"/>
              </a:ext>
            </a:extLst>
          </p:cNvPr>
          <p:cNvCxnSpPr>
            <a:cxnSpLocks/>
          </p:cNvCxnSpPr>
          <p:nvPr/>
        </p:nvCxnSpPr>
        <p:spPr>
          <a:xfrm rot="16200000" flipH="1">
            <a:off x="9784197" y="4375339"/>
            <a:ext cx="1496950" cy="396187"/>
          </a:xfrm>
          <a:prstGeom prst="bentConnector3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5" name="TextBox 434">
            <a:extLst>
              <a:ext uri="{FF2B5EF4-FFF2-40B4-BE49-F238E27FC236}">
                <a16:creationId xmlns:a16="http://schemas.microsoft.com/office/drawing/2014/main" id="{D75F1CD5-E8D3-43A8-8476-74B18719E4E0}"/>
              </a:ext>
            </a:extLst>
          </p:cNvPr>
          <p:cNvSpPr txBox="1"/>
          <p:nvPr/>
        </p:nvSpPr>
        <p:spPr>
          <a:xfrm>
            <a:off x="1012639" y="3918208"/>
            <a:ext cx="124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chemeClr val="accent1"/>
                </a:solidFill>
              </a:rPr>
              <a:t>Laura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4C27DE-29B6-4ECD-B179-130693DF751E}"/>
              </a:ext>
            </a:extLst>
          </p:cNvPr>
          <p:cNvSpPr txBox="1"/>
          <p:nvPr/>
        </p:nvSpPr>
        <p:spPr>
          <a:xfrm>
            <a:off x="10334579" y="5346989"/>
            <a:ext cx="1196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Parental</a:t>
            </a:r>
            <a:r>
              <a:rPr lang="fi-FI" dirty="0"/>
              <a:t> </a:t>
            </a:r>
            <a:r>
              <a:rPr lang="fi-FI" dirty="0" err="1"/>
              <a:t>leave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9187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3FC09-B88C-4FA7-8A33-96E76DA82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350" y="365125"/>
            <a:ext cx="10077450" cy="1325563"/>
          </a:xfrm>
        </p:spPr>
        <p:txBody>
          <a:bodyPr/>
          <a:lstStyle/>
          <a:p>
            <a:r>
              <a:rPr lang="fi-FI" dirty="0" err="1">
                <a:solidFill>
                  <a:schemeClr val="accent2"/>
                </a:solidFill>
              </a:rPr>
              <a:t>I’m</a:t>
            </a:r>
            <a:r>
              <a:rPr lang="fi-FI" dirty="0">
                <a:solidFill>
                  <a:schemeClr val="accent2"/>
                </a:solidFill>
              </a:rPr>
              <a:t> </a:t>
            </a:r>
            <a:r>
              <a:rPr lang="fi-FI" dirty="0" err="1">
                <a:solidFill>
                  <a:schemeClr val="accent2"/>
                </a:solidFill>
              </a:rPr>
              <a:t>going</a:t>
            </a:r>
            <a:r>
              <a:rPr lang="fi-FI" dirty="0">
                <a:solidFill>
                  <a:schemeClr val="accent2"/>
                </a:solidFill>
              </a:rPr>
              <a:t> my </a:t>
            </a:r>
            <a:r>
              <a:rPr lang="fi-FI" dirty="0" err="1">
                <a:solidFill>
                  <a:schemeClr val="accent2"/>
                </a:solidFill>
              </a:rPr>
              <a:t>own</a:t>
            </a:r>
            <a:r>
              <a:rPr lang="fi-FI" dirty="0">
                <a:solidFill>
                  <a:schemeClr val="accent2"/>
                </a:solidFill>
              </a:rPr>
              <a:t> </a:t>
            </a:r>
            <a:r>
              <a:rPr lang="fi-FI" dirty="0" err="1">
                <a:solidFill>
                  <a:schemeClr val="accent2"/>
                </a:solidFill>
              </a:rPr>
              <a:t>way</a:t>
            </a:r>
            <a:endParaRPr lang="fi-FI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CB957-BF00-4261-88DB-661F052CD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0464" y="1816100"/>
            <a:ext cx="9994286" cy="446278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i="1" dirty="0"/>
              <a:t>Young woman describing the social circles and her relationship with people in the rural homeplace:</a:t>
            </a:r>
          </a:p>
          <a:p>
            <a:pPr marL="0" indent="0">
              <a:buNone/>
            </a:pPr>
            <a:r>
              <a:rPr lang="en-US" b="1" dirty="0"/>
              <a:t>Young woman: </a:t>
            </a:r>
            <a:r>
              <a:rPr lang="en-US" dirty="0"/>
              <a:t>Well, there are those ‘</a:t>
            </a:r>
            <a:r>
              <a:rPr lang="en-US" i="1" dirty="0" err="1"/>
              <a:t>amikset</a:t>
            </a:r>
            <a:r>
              <a:rPr lang="en-US" dirty="0"/>
              <a:t>’ [</a:t>
            </a:r>
            <a:r>
              <a:rPr lang="en-US" i="1" dirty="0"/>
              <a:t>nickname for young people studying in vocational schools</a:t>
            </a:r>
            <a:r>
              <a:rPr lang="en-US" dirty="0"/>
              <a:t>]. For sure I’m ‘</a:t>
            </a:r>
            <a:r>
              <a:rPr lang="en-US" i="1" dirty="0" err="1"/>
              <a:t>amis</a:t>
            </a:r>
            <a:r>
              <a:rPr lang="en-US" dirty="0"/>
              <a:t>’ too, but I don’t count myself as such. [--] Then there are certain type of girls here… [</a:t>
            </a:r>
            <a:r>
              <a:rPr lang="en-US" i="1" dirty="0"/>
              <a:t>laughs</a:t>
            </a:r>
            <a:r>
              <a:rPr lang="en-US" dirty="0"/>
              <a:t>] I can’t explain how it is, but when you see them you get that feeling that you don’t want to hang out with them. Like irritating. [--] I don’t know if you can call them, not snobbish [</a:t>
            </a:r>
            <a:r>
              <a:rPr lang="en-US" i="1" dirty="0" err="1"/>
              <a:t>hienohelmoja</a:t>
            </a:r>
            <a:r>
              <a:rPr lang="en-US" dirty="0"/>
              <a:t>], but like those awful type of women who are like ‘Oh, I broke my nail, what do I do!?’ – that sort of girls.</a:t>
            </a:r>
          </a:p>
          <a:p>
            <a:pPr marL="0" indent="0">
              <a:buNone/>
            </a:pPr>
            <a:r>
              <a:rPr lang="en-US" b="1" dirty="0"/>
              <a:t>Interviewer: </a:t>
            </a:r>
            <a:r>
              <a:rPr lang="en-US" dirty="0"/>
              <a:t>Yes. Do you think there are different expectations for girls and boys here?</a:t>
            </a:r>
          </a:p>
          <a:p>
            <a:pPr marL="0" indent="0">
              <a:buNone/>
            </a:pPr>
            <a:r>
              <a:rPr lang="en-US" b="1" dirty="0"/>
              <a:t>Young woman: </a:t>
            </a:r>
            <a:r>
              <a:rPr lang="en-US" dirty="0"/>
              <a:t>Well, I don’t know… I think some people may expect different things. But I don’t know about that. [--] </a:t>
            </a:r>
            <a:r>
              <a:rPr lang="en-US" b="1" dirty="0">
                <a:solidFill>
                  <a:schemeClr val="accent2"/>
                </a:solidFill>
              </a:rPr>
              <a:t>That kinds of things don’t play a role in my life. </a:t>
            </a:r>
            <a:r>
              <a:rPr lang="en-US" dirty="0"/>
              <a:t>I’m not interested. </a:t>
            </a:r>
            <a:r>
              <a:rPr lang="en-US" b="1" dirty="0">
                <a:solidFill>
                  <a:schemeClr val="accent2"/>
                </a:solidFill>
              </a:rPr>
              <a:t>I live here quietly with my cat, and other people may do whatever they want to!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/>
              <a:t>[</a:t>
            </a:r>
            <a:r>
              <a:rPr lang="en-US" i="1" dirty="0"/>
              <a:t>laughs</a:t>
            </a:r>
            <a:r>
              <a:rPr lang="en-US" dirty="0"/>
              <a:t>]</a:t>
            </a:r>
          </a:p>
          <a:p>
            <a:pPr marL="0" indent="0" algn="r">
              <a:buNone/>
            </a:pPr>
            <a:r>
              <a:rPr lang="en-US" i="1" dirty="0"/>
              <a:t>(Young woman, 19, recently moved back to her home village after vocational studies)</a:t>
            </a:r>
            <a:endParaRPr lang="fi-FI" dirty="0"/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D998EE9-1804-4DFD-80B8-4A9A823A3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36" y="0"/>
            <a:ext cx="638264" cy="1419423"/>
          </a:xfrm>
          <a:prstGeom prst="rect">
            <a:avLst/>
          </a:prstGeom>
        </p:spPr>
      </p:pic>
      <p:pic>
        <p:nvPicPr>
          <p:cNvPr id="5" name="Graphic 4" descr="Open quotation mark with solid fill">
            <a:extLst>
              <a:ext uri="{FF2B5EF4-FFF2-40B4-BE49-F238E27FC236}">
                <a16:creationId xmlns:a16="http://schemas.microsoft.com/office/drawing/2014/main" id="{8B897A65-9C7C-425C-8EC9-761CB93465D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83189" y="1619249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73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tsikko 10"/>
          <p:cNvSpPr>
            <a:spLocks noGrp="1"/>
          </p:cNvSpPr>
          <p:nvPr>
            <p:ph type="title"/>
          </p:nvPr>
        </p:nvSpPr>
        <p:spPr>
          <a:xfrm>
            <a:off x="993648" y="-223188"/>
            <a:ext cx="5850390" cy="14194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chemeClr val="accent2"/>
                </a:solidFill>
              </a:rPr>
              <a:t>Narratives of </a:t>
            </a:r>
            <a:r>
              <a:rPr lang="en-US" sz="4000" dirty="0" err="1">
                <a:solidFill>
                  <a:schemeClr val="accent2"/>
                </a:solidFill>
              </a:rPr>
              <a:t>self-fulfilment</a:t>
            </a:r>
            <a:endParaRPr lang="en-US" sz="4000" dirty="0">
              <a:solidFill>
                <a:schemeClr val="accent2"/>
              </a:solidFill>
            </a:endParaRPr>
          </a:p>
        </p:txBody>
      </p:sp>
      <p:sp>
        <p:nvSpPr>
          <p:cNvPr id="2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Sisällön paikkamerkki 2">
            <a:extLst>
              <a:ext uri="{FF2B5EF4-FFF2-40B4-BE49-F238E27FC236}">
                <a16:creationId xmlns:a16="http://schemas.microsoft.com/office/drawing/2014/main" id="{A069E932-6ACE-456A-886D-4B3C7A816B9E}"/>
              </a:ext>
            </a:extLst>
          </p:cNvPr>
          <p:cNvSpPr txBox="1">
            <a:spLocks/>
          </p:cNvSpPr>
          <p:nvPr/>
        </p:nvSpPr>
        <p:spPr>
          <a:xfrm>
            <a:off x="426064" y="2060058"/>
            <a:ext cx="5850390" cy="466141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45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082CF5-B368-40BF-A9AB-0728E63F2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2" r="16572"/>
          <a:stretch/>
        </p:blipFill>
        <p:spPr>
          <a:xfrm>
            <a:off x="6713749" y="-18288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99663BE-0A7D-4715-8D39-0EC59974DD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D8636F7-E185-4CF1-8F11-C0ED3C1233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36" y="12098"/>
            <a:ext cx="638264" cy="141942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77DA59A-26B7-43D6-A3A5-6979320C3C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79" y="1636432"/>
            <a:ext cx="5850389" cy="5085034"/>
          </a:xfr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0" indent="0">
              <a:buNone/>
            </a:pPr>
            <a:r>
              <a:rPr lang="en-US" sz="4200" b="1" dirty="0"/>
              <a:t>Interviewer: </a:t>
            </a:r>
            <a:r>
              <a:rPr lang="en-US" sz="4200" dirty="0"/>
              <a:t>Is it important for you to work with animals?</a:t>
            </a:r>
          </a:p>
          <a:p>
            <a:pPr marL="0" indent="0">
              <a:buNone/>
            </a:pPr>
            <a:r>
              <a:rPr lang="en-US" sz="4200" b="1" dirty="0">
                <a:effectLst/>
              </a:rPr>
              <a:t>Laura: </a:t>
            </a:r>
            <a:r>
              <a:rPr lang="en-US" sz="4200" dirty="0">
                <a:effectLst/>
              </a:rPr>
              <a:t>Yes it is. Of course there are </a:t>
            </a:r>
            <a:r>
              <a:rPr lang="en-US" sz="4200" dirty="0"/>
              <a:t>always nasty individuals [</a:t>
            </a:r>
            <a:r>
              <a:rPr lang="en-US" sz="4200" i="1" dirty="0"/>
              <a:t>laughs</a:t>
            </a:r>
            <a:r>
              <a:rPr lang="en-US" sz="4200" dirty="0"/>
              <a:t>], but yes, to be with animals. Especially those big animals, cows in particular – I like! </a:t>
            </a:r>
          </a:p>
          <a:p>
            <a:pPr marL="0" indent="0">
              <a:buNone/>
            </a:pPr>
            <a:r>
              <a:rPr lang="en-US" sz="4200" dirty="0"/>
              <a:t>They are so endearing. They are bit like big dogs… There [</a:t>
            </a:r>
            <a:r>
              <a:rPr lang="en-US" sz="4200" i="1" dirty="0"/>
              <a:t>in her work place</a:t>
            </a:r>
            <a:r>
              <a:rPr lang="en-US" sz="4200" dirty="0"/>
              <a:t>] are a few cows who come close to you if you walk by, they always want to be scratched and everything and for sure they are disarming. </a:t>
            </a:r>
          </a:p>
          <a:p>
            <a:pPr marL="0" indent="0">
              <a:buNone/>
            </a:pPr>
            <a:r>
              <a:rPr lang="en-US" sz="4200" dirty="0"/>
              <a:t>And then it is great when you know you can have an impact on the well-being of these farmed animals, on the well-being of the cows, and you know that they actually </a:t>
            </a:r>
            <a:r>
              <a:rPr lang="en-US" sz="4200" i="1" dirty="0"/>
              <a:t>do</a:t>
            </a:r>
            <a:r>
              <a:rPr lang="en-US" sz="4200" dirty="0"/>
              <a:t> feel well, when you have been taking care of them your self. You know that they have everything well. </a:t>
            </a:r>
          </a:p>
          <a:p>
            <a:pPr marL="0" indent="0">
              <a:buNone/>
            </a:pPr>
            <a:endParaRPr lang="en-US" sz="4200" dirty="0"/>
          </a:p>
          <a:p>
            <a:pPr marL="0" indent="0" algn="r">
              <a:buNone/>
            </a:pPr>
            <a:r>
              <a:rPr lang="en-US" sz="4200" dirty="0"/>
              <a:t>(</a:t>
            </a:r>
            <a:r>
              <a:rPr lang="en-US" sz="4200" i="1" dirty="0"/>
              <a:t>Young woman, 22, employed in agriculture</a:t>
            </a:r>
            <a:r>
              <a:rPr lang="en-US" sz="3600" dirty="0"/>
              <a:t>)</a:t>
            </a:r>
            <a:endParaRPr lang="en-US" sz="3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57354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186525-766F-4970-889F-427A29E893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89"/>
          <a:stretch/>
        </p:blipFill>
        <p:spPr>
          <a:xfrm>
            <a:off x="3151402" y="0"/>
            <a:ext cx="9669642" cy="685799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tsikko 10"/>
          <p:cNvSpPr>
            <a:spLocks noGrp="1"/>
          </p:cNvSpPr>
          <p:nvPr>
            <p:ph type="title"/>
          </p:nvPr>
        </p:nvSpPr>
        <p:spPr>
          <a:xfrm>
            <a:off x="1238248" y="124270"/>
            <a:ext cx="9544051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chemeClr val="accent2"/>
                </a:solidFill>
              </a:rPr>
              <a:t>2. Multilocality in emerging adulthood </a:t>
            </a:r>
          </a:p>
        </p:txBody>
      </p:sp>
      <p:sp>
        <p:nvSpPr>
          <p:cNvPr id="21" name="Sisällön paikkamerkki 2">
            <a:extLst>
              <a:ext uri="{FF2B5EF4-FFF2-40B4-BE49-F238E27FC236}">
                <a16:creationId xmlns:a16="http://schemas.microsoft.com/office/drawing/2014/main" id="{A069E932-6ACE-456A-886D-4B3C7A816B9E}"/>
              </a:ext>
            </a:extLst>
          </p:cNvPr>
          <p:cNvSpPr txBox="1">
            <a:spLocks/>
          </p:cNvSpPr>
          <p:nvPr/>
        </p:nvSpPr>
        <p:spPr>
          <a:xfrm>
            <a:off x="645809" y="1790700"/>
            <a:ext cx="4726291" cy="426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45"/>
            <a:r>
              <a:rPr lang="en-US" sz="2000" dirty="0"/>
              <a:t>For most emerging rural adults it is too early to call whether they will be rural or urban</a:t>
            </a:r>
          </a:p>
          <a:p>
            <a:pPr marL="360045"/>
            <a:r>
              <a:rPr lang="en-US" sz="2000" b="1" dirty="0">
                <a:solidFill>
                  <a:schemeClr val="accent2"/>
                </a:solidFill>
              </a:rPr>
              <a:t>Continuous movement </a:t>
            </a:r>
            <a:r>
              <a:rPr lang="en-US" sz="2000" dirty="0"/>
              <a:t>between rural &amp; urban spaces due to education, work, family affairs etc.</a:t>
            </a:r>
          </a:p>
          <a:p>
            <a:pPr marL="360045"/>
            <a:r>
              <a:rPr lang="en-US" sz="2000" dirty="0"/>
              <a:t>New social circles, wider opportunities offered by city life – connection to the old social circles, family and ‘rural way of life’</a:t>
            </a:r>
          </a:p>
          <a:p>
            <a:pPr marL="360045"/>
            <a:r>
              <a:rPr lang="en-US" sz="2000" b="1" dirty="0">
                <a:solidFill>
                  <a:schemeClr val="accent2"/>
                </a:solidFill>
              </a:rPr>
              <a:t>Fusion of rural &amp; urban </a:t>
            </a:r>
            <a:r>
              <a:rPr lang="en-US" sz="2000" dirty="0"/>
              <a:t>e. g. presence of urban youth cultures in the rural settings, digital communication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9663BE-0A7D-4715-8D39-0EC59974DD85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19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123CCF6-B783-4789-B898-DBD086350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7" y="0"/>
            <a:ext cx="638264" cy="14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30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Close-up of 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88041907-3B71-E933-16FF-748F2E55C0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78"/>
            <a:ext cx="4567098" cy="6862378"/>
          </a:xfrm>
          <a:custGeom>
            <a:avLst/>
            <a:gdLst>
              <a:gd name="connsiteX0" fmla="*/ 0 w 4567098"/>
              <a:gd name="connsiteY0" fmla="*/ 0 h 6862378"/>
              <a:gd name="connsiteX1" fmla="*/ 570887 w 4567098"/>
              <a:gd name="connsiteY1" fmla="*/ 0 h 6862378"/>
              <a:gd name="connsiteX2" fmla="*/ 1050433 w 4567098"/>
              <a:gd name="connsiteY2" fmla="*/ 0 h 6862378"/>
              <a:gd name="connsiteX3" fmla="*/ 1712662 w 4567098"/>
              <a:gd name="connsiteY3" fmla="*/ 0 h 6862378"/>
              <a:gd name="connsiteX4" fmla="*/ 2374891 w 4567098"/>
              <a:gd name="connsiteY4" fmla="*/ 0 h 6862378"/>
              <a:gd name="connsiteX5" fmla="*/ 2808765 w 4567098"/>
              <a:gd name="connsiteY5" fmla="*/ 0 h 6862378"/>
              <a:gd name="connsiteX6" fmla="*/ 3379653 w 4567098"/>
              <a:gd name="connsiteY6" fmla="*/ 0 h 6862378"/>
              <a:gd name="connsiteX7" fmla="*/ 3859198 w 4567098"/>
              <a:gd name="connsiteY7" fmla="*/ 0 h 6862378"/>
              <a:gd name="connsiteX8" fmla="*/ 4567098 w 4567098"/>
              <a:gd name="connsiteY8" fmla="*/ 0 h 6862378"/>
              <a:gd name="connsiteX9" fmla="*/ 4567098 w 4567098"/>
              <a:gd name="connsiteY9" fmla="*/ 365993 h 6862378"/>
              <a:gd name="connsiteX10" fmla="*/ 4567098 w 4567098"/>
              <a:gd name="connsiteY10" fmla="*/ 937858 h 6862378"/>
              <a:gd name="connsiteX11" fmla="*/ 4567098 w 4567098"/>
              <a:gd name="connsiteY11" fmla="*/ 1303852 h 6862378"/>
              <a:gd name="connsiteX12" fmla="*/ 4567098 w 4567098"/>
              <a:gd name="connsiteY12" fmla="*/ 1875717 h 6862378"/>
              <a:gd name="connsiteX13" fmla="*/ 4567098 w 4567098"/>
              <a:gd name="connsiteY13" fmla="*/ 2584829 h 6862378"/>
              <a:gd name="connsiteX14" fmla="*/ 4567098 w 4567098"/>
              <a:gd name="connsiteY14" fmla="*/ 2950823 h 6862378"/>
              <a:gd name="connsiteX15" fmla="*/ 4567098 w 4567098"/>
              <a:gd name="connsiteY15" fmla="*/ 3454064 h 6862378"/>
              <a:gd name="connsiteX16" fmla="*/ 4567098 w 4567098"/>
              <a:gd name="connsiteY16" fmla="*/ 3820057 h 6862378"/>
              <a:gd name="connsiteX17" fmla="*/ 4567098 w 4567098"/>
              <a:gd name="connsiteY17" fmla="*/ 4529169 h 6862378"/>
              <a:gd name="connsiteX18" fmla="*/ 4567098 w 4567098"/>
              <a:gd name="connsiteY18" fmla="*/ 5101034 h 6862378"/>
              <a:gd name="connsiteX19" fmla="*/ 4567098 w 4567098"/>
              <a:gd name="connsiteY19" fmla="*/ 5535652 h 6862378"/>
              <a:gd name="connsiteX20" fmla="*/ 4567098 w 4567098"/>
              <a:gd name="connsiteY20" fmla="*/ 6176140 h 6862378"/>
              <a:gd name="connsiteX21" fmla="*/ 4567098 w 4567098"/>
              <a:gd name="connsiteY21" fmla="*/ 6862378 h 6862378"/>
              <a:gd name="connsiteX22" fmla="*/ 4133224 w 4567098"/>
              <a:gd name="connsiteY22" fmla="*/ 6862378 h 6862378"/>
              <a:gd name="connsiteX23" fmla="*/ 3653678 w 4567098"/>
              <a:gd name="connsiteY23" fmla="*/ 6862378 h 6862378"/>
              <a:gd name="connsiteX24" fmla="*/ 3082791 w 4567098"/>
              <a:gd name="connsiteY24" fmla="*/ 6862378 h 6862378"/>
              <a:gd name="connsiteX25" fmla="*/ 2603246 w 4567098"/>
              <a:gd name="connsiteY25" fmla="*/ 6862378 h 6862378"/>
              <a:gd name="connsiteX26" fmla="*/ 1941017 w 4567098"/>
              <a:gd name="connsiteY26" fmla="*/ 6862378 h 6862378"/>
              <a:gd name="connsiteX27" fmla="*/ 1278787 w 4567098"/>
              <a:gd name="connsiteY27" fmla="*/ 6862378 h 6862378"/>
              <a:gd name="connsiteX28" fmla="*/ 707900 w 4567098"/>
              <a:gd name="connsiteY28" fmla="*/ 6862378 h 6862378"/>
              <a:gd name="connsiteX29" fmla="*/ 0 w 4567098"/>
              <a:gd name="connsiteY29" fmla="*/ 6862378 h 6862378"/>
              <a:gd name="connsiteX30" fmla="*/ 0 w 4567098"/>
              <a:gd name="connsiteY30" fmla="*/ 6153266 h 6862378"/>
              <a:gd name="connsiteX31" fmla="*/ 0 w 4567098"/>
              <a:gd name="connsiteY31" fmla="*/ 5787272 h 6862378"/>
              <a:gd name="connsiteX32" fmla="*/ 0 w 4567098"/>
              <a:gd name="connsiteY32" fmla="*/ 5078160 h 6862378"/>
              <a:gd name="connsiteX33" fmla="*/ 0 w 4567098"/>
              <a:gd name="connsiteY33" fmla="*/ 4712166 h 6862378"/>
              <a:gd name="connsiteX34" fmla="*/ 0 w 4567098"/>
              <a:gd name="connsiteY34" fmla="*/ 4346173 h 6862378"/>
              <a:gd name="connsiteX35" fmla="*/ 0 w 4567098"/>
              <a:gd name="connsiteY35" fmla="*/ 3774308 h 6862378"/>
              <a:gd name="connsiteX36" fmla="*/ 0 w 4567098"/>
              <a:gd name="connsiteY36" fmla="*/ 3202443 h 6862378"/>
              <a:gd name="connsiteX37" fmla="*/ 0 w 4567098"/>
              <a:gd name="connsiteY37" fmla="*/ 2630578 h 6862378"/>
              <a:gd name="connsiteX38" fmla="*/ 0 w 4567098"/>
              <a:gd name="connsiteY38" fmla="*/ 2127337 h 6862378"/>
              <a:gd name="connsiteX39" fmla="*/ 0 w 4567098"/>
              <a:gd name="connsiteY39" fmla="*/ 1555472 h 6862378"/>
              <a:gd name="connsiteX40" fmla="*/ 0 w 4567098"/>
              <a:gd name="connsiteY40" fmla="*/ 1120855 h 6862378"/>
              <a:gd name="connsiteX41" fmla="*/ 0 w 4567098"/>
              <a:gd name="connsiteY41" fmla="*/ 686238 h 6862378"/>
              <a:gd name="connsiteX42" fmla="*/ 0 w 4567098"/>
              <a:gd name="connsiteY42" fmla="*/ 0 h 686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567098" h="6862378" fill="none" extrusionOk="0">
                <a:moveTo>
                  <a:pt x="0" y="0"/>
                </a:moveTo>
                <a:cubicBezTo>
                  <a:pt x="235996" y="-2768"/>
                  <a:pt x="310232" y="18490"/>
                  <a:pt x="570887" y="0"/>
                </a:cubicBezTo>
                <a:cubicBezTo>
                  <a:pt x="831542" y="-18490"/>
                  <a:pt x="917224" y="56762"/>
                  <a:pt x="1050433" y="0"/>
                </a:cubicBezTo>
                <a:cubicBezTo>
                  <a:pt x="1183642" y="-56762"/>
                  <a:pt x="1432761" y="5333"/>
                  <a:pt x="1712662" y="0"/>
                </a:cubicBezTo>
                <a:cubicBezTo>
                  <a:pt x="1992563" y="-5333"/>
                  <a:pt x="2177026" y="57791"/>
                  <a:pt x="2374891" y="0"/>
                </a:cubicBezTo>
                <a:cubicBezTo>
                  <a:pt x="2572756" y="-57791"/>
                  <a:pt x="2620950" y="37730"/>
                  <a:pt x="2808765" y="0"/>
                </a:cubicBezTo>
                <a:cubicBezTo>
                  <a:pt x="2996580" y="-37730"/>
                  <a:pt x="3210886" y="27267"/>
                  <a:pt x="3379653" y="0"/>
                </a:cubicBezTo>
                <a:cubicBezTo>
                  <a:pt x="3548420" y="-27267"/>
                  <a:pt x="3731149" y="21210"/>
                  <a:pt x="3859198" y="0"/>
                </a:cubicBezTo>
                <a:cubicBezTo>
                  <a:pt x="3987247" y="-21210"/>
                  <a:pt x="4220591" y="1643"/>
                  <a:pt x="4567098" y="0"/>
                </a:cubicBezTo>
                <a:cubicBezTo>
                  <a:pt x="4568807" y="111829"/>
                  <a:pt x="4524637" y="234711"/>
                  <a:pt x="4567098" y="365993"/>
                </a:cubicBezTo>
                <a:cubicBezTo>
                  <a:pt x="4609559" y="497275"/>
                  <a:pt x="4545408" y="804550"/>
                  <a:pt x="4567098" y="937858"/>
                </a:cubicBezTo>
                <a:cubicBezTo>
                  <a:pt x="4588788" y="1071166"/>
                  <a:pt x="4556677" y="1147025"/>
                  <a:pt x="4567098" y="1303852"/>
                </a:cubicBezTo>
                <a:cubicBezTo>
                  <a:pt x="4577519" y="1460679"/>
                  <a:pt x="4542649" y="1655729"/>
                  <a:pt x="4567098" y="1875717"/>
                </a:cubicBezTo>
                <a:cubicBezTo>
                  <a:pt x="4591547" y="2095705"/>
                  <a:pt x="4560964" y="2360620"/>
                  <a:pt x="4567098" y="2584829"/>
                </a:cubicBezTo>
                <a:cubicBezTo>
                  <a:pt x="4573232" y="2809038"/>
                  <a:pt x="4532957" y="2831507"/>
                  <a:pt x="4567098" y="2950823"/>
                </a:cubicBezTo>
                <a:cubicBezTo>
                  <a:pt x="4601239" y="3070139"/>
                  <a:pt x="4561916" y="3278128"/>
                  <a:pt x="4567098" y="3454064"/>
                </a:cubicBezTo>
                <a:cubicBezTo>
                  <a:pt x="4572280" y="3630000"/>
                  <a:pt x="4548946" y="3703576"/>
                  <a:pt x="4567098" y="3820057"/>
                </a:cubicBezTo>
                <a:cubicBezTo>
                  <a:pt x="4585250" y="3936538"/>
                  <a:pt x="4558601" y="4371695"/>
                  <a:pt x="4567098" y="4529169"/>
                </a:cubicBezTo>
                <a:cubicBezTo>
                  <a:pt x="4575595" y="4686643"/>
                  <a:pt x="4504766" y="4829953"/>
                  <a:pt x="4567098" y="5101034"/>
                </a:cubicBezTo>
                <a:cubicBezTo>
                  <a:pt x="4629430" y="5372116"/>
                  <a:pt x="4519479" y="5356108"/>
                  <a:pt x="4567098" y="5535652"/>
                </a:cubicBezTo>
                <a:cubicBezTo>
                  <a:pt x="4614717" y="5715196"/>
                  <a:pt x="4492756" y="5986248"/>
                  <a:pt x="4567098" y="6176140"/>
                </a:cubicBezTo>
                <a:cubicBezTo>
                  <a:pt x="4641440" y="6366032"/>
                  <a:pt x="4512712" y="6528897"/>
                  <a:pt x="4567098" y="6862378"/>
                </a:cubicBezTo>
                <a:cubicBezTo>
                  <a:pt x="4425918" y="6883272"/>
                  <a:pt x="4229079" y="6847415"/>
                  <a:pt x="4133224" y="6862378"/>
                </a:cubicBezTo>
                <a:cubicBezTo>
                  <a:pt x="4037369" y="6877341"/>
                  <a:pt x="3803838" y="6804890"/>
                  <a:pt x="3653678" y="6862378"/>
                </a:cubicBezTo>
                <a:cubicBezTo>
                  <a:pt x="3503518" y="6919866"/>
                  <a:pt x="3336721" y="6814578"/>
                  <a:pt x="3082791" y="6862378"/>
                </a:cubicBezTo>
                <a:cubicBezTo>
                  <a:pt x="2828861" y="6910178"/>
                  <a:pt x="2741115" y="6833065"/>
                  <a:pt x="2603246" y="6862378"/>
                </a:cubicBezTo>
                <a:cubicBezTo>
                  <a:pt x="2465378" y="6891691"/>
                  <a:pt x="2213750" y="6813077"/>
                  <a:pt x="1941017" y="6862378"/>
                </a:cubicBezTo>
                <a:cubicBezTo>
                  <a:pt x="1668284" y="6911679"/>
                  <a:pt x="1520406" y="6783911"/>
                  <a:pt x="1278787" y="6862378"/>
                </a:cubicBezTo>
                <a:cubicBezTo>
                  <a:pt x="1037168" y="6940845"/>
                  <a:pt x="941848" y="6854749"/>
                  <a:pt x="707900" y="6862378"/>
                </a:cubicBezTo>
                <a:cubicBezTo>
                  <a:pt x="473952" y="6870007"/>
                  <a:pt x="181687" y="6784263"/>
                  <a:pt x="0" y="6862378"/>
                </a:cubicBezTo>
                <a:cubicBezTo>
                  <a:pt x="-9508" y="6633788"/>
                  <a:pt x="41424" y="6479044"/>
                  <a:pt x="0" y="6153266"/>
                </a:cubicBezTo>
                <a:cubicBezTo>
                  <a:pt x="-41424" y="5827488"/>
                  <a:pt x="42964" y="5909840"/>
                  <a:pt x="0" y="5787272"/>
                </a:cubicBezTo>
                <a:cubicBezTo>
                  <a:pt x="-42964" y="5664704"/>
                  <a:pt x="11847" y="5370777"/>
                  <a:pt x="0" y="5078160"/>
                </a:cubicBezTo>
                <a:cubicBezTo>
                  <a:pt x="-11847" y="4785543"/>
                  <a:pt x="30969" y="4803514"/>
                  <a:pt x="0" y="4712166"/>
                </a:cubicBezTo>
                <a:cubicBezTo>
                  <a:pt x="-30969" y="4620818"/>
                  <a:pt x="39526" y="4429738"/>
                  <a:pt x="0" y="4346173"/>
                </a:cubicBezTo>
                <a:cubicBezTo>
                  <a:pt x="-39526" y="4262608"/>
                  <a:pt x="23236" y="4008910"/>
                  <a:pt x="0" y="3774308"/>
                </a:cubicBezTo>
                <a:cubicBezTo>
                  <a:pt x="-23236" y="3539706"/>
                  <a:pt x="32416" y="3440903"/>
                  <a:pt x="0" y="3202443"/>
                </a:cubicBezTo>
                <a:cubicBezTo>
                  <a:pt x="-32416" y="2963983"/>
                  <a:pt x="21164" y="2790870"/>
                  <a:pt x="0" y="2630578"/>
                </a:cubicBezTo>
                <a:cubicBezTo>
                  <a:pt x="-21164" y="2470287"/>
                  <a:pt x="4763" y="2264836"/>
                  <a:pt x="0" y="2127337"/>
                </a:cubicBezTo>
                <a:cubicBezTo>
                  <a:pt x="-4763" y="1989838"/>
                  <a:pt x="38065" y="1775347"/>
                  <a:pt x="0" y="1555472"/>
                </a:cubicBezTo>
                <a:cubicBezTo>
                  <a:pt x="-38065" y="1335598"/>
                  <a:pt x="29997" y="1222525"/>
                  <a:pt x="0" y="1120855"/>
                </a:cubicBezTo>
                <a:cubicBezTo>
                  <a:pt x="-29997" y="1019185"/>
                  <a:pt x="29103" y="868598"/>
                  <a:pt x="0" y="686238"/>
                </a:cubicBezTo>
                <a:cubicBezTo>
                  <a:pt x="-29103" y="503878"/>
                  <a:pt x="20807" y="242648"/>
                  <a:pt x="0" y="0"/>
                </a:cubicBezTo>
                <a:close/>
              </a:path>
              <a:path w="4567098" h="6862378" stroke="0" extrusionOk="0">
                <a:moveTo>
                  <a:pt x="0" y="0"/>
                </a:moveTo>
                <a:cubicBezTo>
                  <a:pt x="120894" y="-50505"/>
                  <a:pt x="296235" y="11086"/>
                  <a:pt x="570887" y="0"/>
                </a:cubicBezTo>
                <a:cubicBezTo>
                  <a:pt x="845539" y="-11086"/>
                  <a:pt x="834441" y="24702"/>
                  <a:pt x="1004762" y="0"/>
                </a:cubicBezTo>
                <a:cubicBezTo>
                  <a:pt x="1175083" y="-24702"/>
                  <a:pt x="1357505" y="13123"/>
                  <a:pt x="1575649" y="0"/>
                </a:cubicBezTo>
                <a:cubicBezTo>
                  <a:pt x="1793793" y="-13123"/>
                  <a:pt x="1973594" y="4858"/>
                  <a:pt x="2100865" y="0"/>
                </a:cubicBezTo>
                <a:cubicBezTo>
                  <a:pt x="2228136" y="-4858"/>
                  <a:pt x="2479981" y="66849"/>
                  <a:pt x="2671752" y="0"/>
                </a:cubicBezTo>
                <a:cubicBezTo>
                  <a:pt x="2863523" y="-66849"/>
                  <a:pt x="2990535" y="13625"/>
                  <a:pt x="3151298" y="0"/>
                </a:cubicBezTo>
                <a:cubicBezTo>
                  <a:pt x="3312061" y="-13625"/>
                  <a:pt x="3602360" y="49544"/>
                  <a:pt x="3767856" y="0"/>
                </a:cubicBezTo>
                <a:cubicBezTo>
                  <a:pt x="3933352" y="-49544"/>
                  <a:pt x="4333434" y="54117"/>
                  <a:pt x="4567098" y="0"/>
                </a:cubicBezTo>
                <a:cubicBezTo>
                  <a:pt x="4606464" y="235786"/>
                  <a:pt x="4492074" y="356956"/>
                  <a:pt x="4567098" y="640489"/>
                </a:cubicBezTo>
                <a:cubicBezTo>
                  <a:pt x="4642122" y="924022"/>
                  <a:pt x="4528910" y="976776"/>
                  <a:pt x="4567098" y="1212353"/>
                </a:cubicBezTo>
                <a:cubicBezTo>
                  <a:pt x="4605286" y="1447930"/>
                  <a:pt x="4552861" y="1551420"/>
                  <a:pt x="4567098" y="1784218"/>
                </a:cubicBezTo>
                <a:cubicBezTo>
                  <a:pt x="4581335" y="2017017"/>
                  <a:pt x="4542216" y="2054713"/>
                  <a:pt x="4567098" y="2150212"/>
                </a:cubicBezTo>
                <a:cubicBezTo>
                  <a:pt x="4591980" y="2245711"/>
                  <a:pt x="4554644" y="2375366"/>
                  <a:pt x="4567098" y="2516205"/>
                </a:cubicBezTo>
                <a:cubicBezTo>
                  <a:pt x="4579552" y="2657044"/>
                  <a:pt x="4539186" y="2769475"/>
                  <a:pt x="4567098" y="2882199"/>
                </a:cubicBezTo>
                <a:cubicBezTo>
                  <a:pt x="4595010" y="2994923"/>
                  <a:pt x="4560043" y="3309009"/>
                  <a:pt x="4567098" y="3454064"/>
                </a:cubicBezTo>
                <a:cubicBezTo>
                  <a:pt x="4574153" y="3599120"/>
                  <a:pt x="4562075" y="3858778"/>
                  <a:pt x="4567098" y="4025928"/>
                </a:cubicBezTo>
                <a:cubicBezTo>
                  <a:pt x="4572121" y="4193078"/>
                  <a:pt x="4530661" y="4293464"/>
                  <a:pt x="4567098" y="4391922"/>
                </a:cubicBezTo>
                <a:cubicBezTo>
                  <a:pt x="4603535" y="4490380"/>
                  <a:pt x="4510497" y="4783668"/>
                  <a:pt x="4567098" y="5101034"/>
                </a:cubicBezTo>
                <a:cubicBezTo>
                  <a:pt x="4623699" y="5418400"/>
                  <a:pt x="4530355" y="5412752"/>
                  <a:pt x="4567098" y="5535652"/>
                </a:cubicBezTo>
                <a:cubicBezTo>
                  <a:pt x="4603841" y="5658552"/>
                  <a:pt x="4512205" y="6013190"/>
                  <a:pt x="4567098" y="6244764"/>
                </a:cubicBezTo>
                <a:cubicBezTo>
                  <a:pt x="4621991" y="6476338"/>
                  <a:pt x="4529137" y="6611182"/>
                  <a:pt x="4567098" y="6862378"/>
                </a:cubicBezTo>
                <a:cubicBezTo>
                  <a:pt x="4346644" y="6915300"/>
                  <a:pt x="4251679" y="6822480"/>
                  <a:pt x="4087553" y="6862378"/>
                </a:cubicBezTo>
                <a:cubicBezTo>
                  <a:pt x="3923428" y="6902276"/>
                  <a:pt x="3740923" y="6818558"/>
                  <a:pt x="3425324" y="6862378"/>
                </a:cubicBezTo>
                <a:cubicBezTo>
                  <a:pt x="3109725" y="6906198"/>
                  <a:pt x="3115929" y="6819987"/>
                  <a:pt x="2900107" y="6862378"/>
                </a:cubicBezTo>
                <a:cubicBezTo>
                  <a:pt x="2684285" y="6904769"/>
                  <a:pt x="2500825" y="6795267"/>
                  <a:pt x="2329220" y="6862378"/>
                </a:cubicBezTo>
                <a:cubicBezTo>
                  <a:pt x="2157615" y="6929489"/>
                  <a:pt x="1938528" y="6823033"/>
                  <a:pt x="1804004" y="6862378"/>
                </a:cubicBezTo>
                <a:cubicBezTo>
                  <a:pt x="1669480" y="6901723"/>
                  <a:pt x="1492317" y="6830764"/>
                  <a:pt x="1233116" y="6862378"/>
                </a:cubicBezTo>
                <a:cubicBezTo>
                  <a:pt x="973915" y="6893992"/>
                  <a:pt x="828077" y="6803935"/>
                  <a:pt x="616558" y="6862378"/>
                </a:cubicBezTo>
                <a:cubicBezTo>
                  <a:pt x="405039" y="6920821"/>
                  <a:pt x="269600" y="6798641"/>
                  <a:pt x="0" y="6862378"/>
                </a:cubicBezTo>
                <a:cubicBezTo>
                  <a:pt x="-6857" y="6767239"/>
                  <a:pt x="14753" y="6566600"/>
                  <a:pt x="0" y="6427761"/>
                </a:cubicBezTo>
                <a:cubicBezTo>
                  <a:pt x="-14753" y="6288922"/>
                  <a:pt x="47093" y="6050095"/>
                  <a:pt x="0" y="5718648"/>
                </a:cubicBezTo>
                <a:cubicBezTo>
                  <a:pt x="-47093" y="5387201"/>
                  <a:pt x="47877" y="5311622"/>
                  <a:pt x="0" y="5009536"/>
                </a:cubicBezTo>
                <a:cubicBezTo>
                  <a:pt x="-47877" y="4707450"/>
                  <a:pt x="29801" y="4705731"/>
                  <a:pt x="0" y="4574919"/>
                </a:cubicBezTo>
                <a:cubicBezTo>
                  <a:pt x="-29801" y="4444107"/>
                  <a:pt x="20593" y="4292848"/>
                  <a:pt x="0" y="4140301"/>
                </a:cubicBezTo>
                <a:cubicBezTo>
                  <a:pt x="-20593" y="3987754"/>
                  <a:pt x="40955" y="3835173"/>
                  <a:pt x="0" y="3637060"/>
                </a:cubicBezTo>
                <a:cubicBezTo>
                  <a:pt x="-40955" y="3438947"/>
                  <a:pt x="28295" y="3139221"/>
                  <a:pt x="0" y="2927948"/>
                </a:cubicBezTo>
                <a:cubicBezTo>
                  <a:pt x="-28295" y="2716675"/>
                  <a:pt x="48208" y="2504933"/>
                  <a:pt x="0" y="2287459"/>
                </a:cubicBezTo>
                <a:cubicBezTo>
                  <a:pt x="-48208" y="2069985"/>
                  <a:pt x="5816" y="1814411"/>
                  <a:pt x="0" y="1646971"/>
                </a:cubicBezTo>
                <a:cubicBezTo>
                  <a:pt x="-5816" y="1479531"/>
                  <a:pt x="23487" y="1361176"/>
                  <a:pt x="0" y="1280977"/>
                </a:cubicBezTo>
                <a:cubicBezTo>
                  <a:pt x="-23487" y="1200778"/>
                  <a:pt x="32246" y="1034396"/>
                  <a:pt x="0" y="846360"/>
                </a:cubicBezTo>
                <a:cubicBezTo>
                  <a:pt x="-32246" y="658324"/>
                  <a:pt x="64723" y="232099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xmlns="" sd="144167113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091160" y="902658"/>
            <a:ext cx="5716588" cy="879475"/>
          </a:xfrm>
        </p:spPr>
        <p:txBody>
          <a:bodyPr>
            <a:normAutofit fontScale="90000"/>
          </a:bodyPr>
          <a:lstStyle/>
          <a:p>
            <a:r>
              <a:rPr lang="fi-FI" dirty="0" err="1">
                <a:solidFill>
                  <a:schemeClr val="accent2"/>
                </a:solidFill>
              </a:rPr>
              <a:t>Mobility</a:t>
            </a:r>
            <a:r>
              <a:rPr lang="fi-FI" dirty="0">
                <a:solidFill>
                  <a:schemeClr val="accent2"/>
                </a:solidFill>
              </a:rPr>
              <a:t> </a:t>
            </a:r>
            <a:r>
              <a:rPr lang="fi-FI" dirty="0" err="1">
                <a:solidFill>
                  <a:schemeClr val="accent2"/>
                </a:solidFill>
              </a:rPr>
              <a:t>imperative</a:t>
            </a:r>
            <a:r>
              <a:rPr lang="fi-FI" dirty="0">
                <a:solidFill>
                  <a:schemeClr val="accent2"/>
                </a:solidFill>
              </a:rPr>
              <a:t> – </a:t>
            </a:r>
            <a:r>
              <a:rPr lang="fi-FI" dirty="0" err="1">
                <a:solidFill>
                  <a:schemeClr val="accent2"/>
                </a:solidFill>
              </a:rPr>
              <a:t>global</a:t>
            </a:r>
            <a:r>
              <a:rPr lang="fi-FI" dirty="0">
                <a:solidFill>
                  <a:schemeClr val="accent2"/>
                </a:solidFill>
              </a:rPr>
              <a:t> </a:t>
            </a:r>
            <a:r>
              <a:rPr lang="fi-FI" dirty="0" err="1">
                <a:solidFill>
                  <a:schemeClr val="accent2"/>
                </a:solidFill>
              </a:rPr>
              <a:t>phenomenon</a:t>
            </a:r>
            <a:r>
              <a:rPr lang="fi-FI" dirty="0">
                <a:solidFill>
                  <a:schemeClr val="accent2"/>
                </a:solidFill>
              </a:rPr>
              <a:t> for </a:t>
            </a:r>
            <a:r>
              <a:rPr lang="fi-FI" dirty="0" err="1">
                <a:solidFill>
                  <a:schemeClr val="accent2"/>
                </a:solidFill>
              </a:rPr>
              <a:t>rural</a:t>
            </a:r>
            <a:r>
              <a:rPr lang="fi-FI" dirty="0">
                <a:solidFill>
                  <a:schemeClr val="accent2"/>
                </a:solidFill>
              </a:rPr>
              <a:t> </a:t>
            </a:r>
            <a:r>
              <a:rPr lang="fi-FI" dirty="0" err="1">
                <a:solidFill>
                  <a:schemeClr val="accent2"/>
                </a:solidFill>
              </a:rPr>
              <a:t>young</a:t>
            </a:r>
            <a:r>
              <a:rPr lang="fi-FI" dirty="0">
                <a:solidFill>
                  <a:schemeClr val="accent2"/>
                </a:solidFill>
              </a:rPr>
              <a:t> </a:t>
            </a:r>
            <a:r>
              <a:rPr lang="fi-FI" dirty="0" err="1">
                <a:solidFill>
                  <a:schemeClr val="accent2"/>
                </a:solidFill>
              </a:rPr>
              <a:t>people</a:t>
            </a:r>
            <a:r>
              <a:rPr lang="fi-FI" dirty="0"/>
              <a:t/>
            </a:r>
            <a:br>
              <a:rPr lang="fi-FI" dirty="0"/>
            </a:b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5165144" y="2118376"/>
            <a:ext cx="5798780" cy="4482065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2900" dirty="0"/>
              <a:t>Depopulation of rural areas global phenomenon</a:t>
            </a:r>
          </a:p>
          <a:p>
            <a:pPr>
              <a:lnSpc>
                <a:spcPct val="120000"/>
              </a:lnSpc>
            </a:pPr>
            <a:r>
              <a:rPr lang="en-US" sz="2900" dirty="0"/>
              <a:t>Contradictory images: western rural idyls vs. rural global south as a source of </a:t>
            </a:r>
            <a:r>
              <a:rPr lang="en-US" sz="2900" dirty="0" err="1"/>
              <a:t>massmigration</a:t>
            </a:r>
            <a:endParaRPr lang="en-US" sz="2900" dirty="0"/>
          </a:p>
          <a:p>
            <a:pPr>
              <a:lnSpc>
                <a:spcPct val="120000"/>
              </a:lnSpc>
            </a:pPr>
            <a:r>
              <a:rPr lang="en-US" sz="2900" dirty="0"/>
              <a:t>In youth studies focus on urban youth cultures, rural young people seen as the ‘other’ – disadvantaged version of their urban peers. (Cuervo &amp; Wyn 2012; Farrugia 2016).</a:t>
            </a:r>
          </a:p>
          <a:p>
            <a:pPr>
              <a:lnSpc>
                <a:spcPct val="120000"/>
              </a:lnSpc>
            </a:pPr>
            <a:r>
              <a:rPr lang="en-US" sz="2900" dirty="0"/>
              <a:t>Mobility imperative (Corbett 2007; Farrugia 2016): need to leave rural regions in search of education and/or employment recognized globally.</a:t>
            </a:r>
            <a:r>
              <a:rPr lang="en-US" sz="2900" dirty="0">
                <a:ea typeface="+mn-lt"/>
                <a:cs typeface="+mn-lt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2900" dirty="0"/>
              <a:t>Finland: Depopulation, school closures and </a:t>
            </a:r>
            <a:r>
              <a:rPr lang="en-US" sz="2900" dirty="0" err="1"/>
              <a:t>centralisation</a:t>
            </a:r>
            <a:r>
              <a:rPr lang="en-US" sz="2900" dirty="0"/>
              <a:t> of services - recent economic recovery has not benefitted rural areas. </a:t>
            </a:r>
          </a:p>
          <a:p>
            <a:pPr marL="457200" lvl="1" indent="0">
              <a:buNone/>
            </a:pPr>
            <a:endParaRPr lang="en-US" sz="3600" b="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2000" b="0" dirty="0">
              <a:solidFill>
                <a:schemeClr val="bg2">
                  <a:lumMod val="75000"/>
                </a:schemeClr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en-US" sz="2000" dirty="0">
              <a:solidFill>
                <a:schemeClr val="bg2">
                  <a:lumMod val="75000"/>
                </a:schemeClr>
              </a:solidFill>
              <a:ea typeface="+mn-lt"/>
              <a:cs typeface="+mn-lt"/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0199E1-1D9C-4305-9EA1-42801ED04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79" y="0"/>
            <a:ext cx="638264" cy="14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23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14571AD-EA9B-45C2-AEB5-E0F790AE497A}"/>
              </a:ext>
            </a:extLst>
          </p:cNvPr>
          <p:cNvCxnSpPr>
            <a:cxnSpLocks/>
          </p:cNvCxnSpPr>
          <p:nvPr/>
        </p:nvCxnSpPr>
        <p:spPr>
          <a:xfrm>
            <a:off x="6618515" y="444028"/>
            <a:ext cx="0" cy="5969943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2B1F709-BBA4-4F71-93C8-D8ADC0B4626B}"/>
              </a:ext>
            </a:extLst>
          </p:cNvPr>
          <p:cNvCxnSpPr>
            <a:cxnSpLocks/>
          </p:cNvCxnSpPr>
          <p:nvPr/>
        </p:nvCxnSpPr>
        <p:spPr>
          <a:xfrm>
            <a:off x="3060441" y="486841"/>
            <a:ext cx="0" cy="5969943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37646D1-9059-44E4-81C2-2EDBAD3DFF0F}"/>
              </a:ext>
            </a:extLst>
          </p:cNvPr>
          <p:cNvSpPr/>
          <p:nvPr/>
        </p:nvSpPr>
        <p:spPr>
          <a:xfrm>
            <a:off x="10058405" y="5181107"/>
            <a:ext cx="1593908" cy="981949"/>
          </a:xfrm>
          <a:prstGeom prst="round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077BA3E-1D7C-4512-A4DD-7BABDD95C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7" y="0"/>
            <a:ext cx="638264" cy="1419423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D5A4842-5B2A-414F-AE02-5FF3EBC62A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6843252"/>
              </p:ext>
            </p:extLst>
          </p:nvPr>
        </p:nvGraphicFramePr>
        <p:xfrm>
          <a:off x="850641" y="486841"/>
          <a:ext cx="9875520" cy="5676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52085D-3AB2-408A-B333-B6ED68CD5C7B}"/>
              </a:ext>
            </a:extLst>
          </p:cNvPr>
          <p:cNvCxnSpPr>
            <a:cxnSpLocks/>
          </p:cNvCxnSpPr>
          <p:nvPr/>
        </p:nvCxnSpPr>
        <p:spPr>
          <a:xfrm flipH="1">
            <a:off x="447876" y="3432431"/>
            <a:ext cx="11091672" cy="1005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E2B6159-CE93-4BCF-A8B2-1CB3B708F0C1}"/>
              </a:ext>
            </a:extLst>
          </p:cNvPr>
          <p:cNvSpPr txBox="1"/>
          <p:nvPr/>
        </p:nvSpPr>
        <p:spPr>
          <a:xfrm>
            <a:off x="138441" y="3041379"/>
            <a:ext cx="1077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Urban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2CB5E2-6870-4F35-B352-E92522EE2A19}"/>
              </a:ext>
            </a:extLst>
          </p:cNvPr>
          <p:cNvSpPr txBox="1"/>
          <p:nvPr/>
        </p:nvSpPr>
        <p:spPr>
          <a:xfrm>
            <a:off x="115432" y="3598394"/>
            <a:ext cx="1077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Rural</a:t>
            </a:r>
            <a:endParaRPr lang="fi-FI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7CE14F51-3798-48EC-A072-CD2980207F8E}"/>
              </a:ext>
            </a:extLst>
          </p:cNvPr>
          <p:cNvCxnSpPr>
            <a:cxnSpLocks/>
          </p:cNvCxnSpPr>
          <p:nvPr/>
        </p:nvCxnSpPr>
        <p:spPr>
          <a:xfrm flipV="1">
            <a:off x="1991320" y="2743198"/>
            <a:ext cx="1406929" cy="1335026"/>
          </a:xfrm>
          <a:prstGeom prst="bentConnector3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or: Elbow 50">
            <a:extLst>
              <a:ext uri="{FF2B5EF4-FFF2-40B4-BE49-F238E27FC236}">
                <a16:creationId xmlns:a16="http://schemas.microsoft.com/office/drawing/2014/main" id="{7A080CEE-3788-4474-B26D-3E6965999485}"/>
              </a:ext>
            </a:extLst>
          </p:cNvPr>
          <p:cNvCxnSpPr>
            <a:cxnSpLocks/>
          </p:cNvCxnSpPr>
          <p:nvPr/>
        </p:nvCxnSpPr>
        <p:spPr>
          <a:xfrm rot="16200000" flipH="1">
            <a:off x="3260330" y="2912394"/>
            <a:ext cx="1191363" cy="852973"/>
          </a:xfrm>
          <a:prstGeom prst="bentConnector3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or: Elbow 53">
            <a:extLst>
              <a:ext uri="{FF2B5EF4-FFF2-40B4-BE49-F238E27FC236}">
                <a16:creationId xmlns:a16="http://schemas.microsoft.com/office/drawing/2014/main" id="{FE267150-71FD-494E-9014-0FA4513F35F0}"/>
              </a:ext>
            </a:extLst>
          </p:cNvPr>
          <p:cNvCxnSpPr>
            <a:cxnSpLocks/>
          </p:cNvCxnSpPr>
          <p:nvPr/>
        </p:nvCxnSpPr>
        <p:spPr>
          <a:xfrm rot="16200000" flipH="1">
            <a:off x="4146632" y="4070430"/>
            <a:ext cx="1313710" cy="1041980"/>
          </a:xfrm>
          <a:prstGeom prst="bentConnector3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Elbow 55">
            <a:extLst>
              <a:ext uri="{FF2B5EF4-FFF2-40B4-BE49-F238E27FC236}">
                <a16:creationId xmlns:a16="http://schemas.microsoft.com/office/drawing/2014/main" id="{85CC0ED9-D0CE-4317-8DD8-F4A52C72CECE}"/>
              </a:ext>
            </a:extLst>
          </p:cNvPr>
          <p:cNvCxnSpPr>
            <a:cxnSpLocks/>
          </p:cNvCxnSpPr>
          <p:nvPr/>
        </p:nvCxnSpPr>
        <p:spPr>
          <a:xfrm flipV="1">
            <a:off x="5324475" y="4737662"/>
            <a:ext cx="2309443" cy="510614"/>
          </a:xfrm>
          <a:prstGeom prst="bentConnector3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689D7085-466D-4088-AD67-7FBCF1E719E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238662" y="3157625"/>
            <a:ext cx="1981408" cy="1152555"/>
          </a:xfrm>
          <a:prstGeom prst="bentConnector3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or: Elbow 60">
            <a:extLst>
              <a:ext uri="{FF2B5EF4-FFF2-40B4-BE49-F238E27FC236}">
                <a16:creationId xmlns:a16="http://schemas.microsoft.com/office/drawing/2014/main" id="{14D6B766-77A6-4D1F-B4F0-F2BD26825AA0}"/>
              </a:ext>
            </a:extLst>
          </p:cNvPr>
          <p:cNvCxnSpPr>
            <a:cxnSpLocks/>
          </p:cNvCxnSpPr>
          <p:nvPr/>
        </p:nvCxnSpPr>
        <p:spPr>
          <a:xfrm rot="16200000" flipH="1">
            <a:off x="8526387" y="3155811"/>
            <a:ext cx="1201671" cy="643153"/>
          </a:xfrm>
          <a:prstGeom prst="bentConnector3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4" name="TextBox 433">
            <a:extLst>
              <a:ext uri="{FF2B5EF4-FFF2-40B4-BE49-F238E27FC236}">
                <a16:creationId xmlns:a16="http://schemas.microsoft.com/office/drawing/2014/main" id="{31A85399-8ED7-4A2E-97D0-0185DEC74A49}"/>
              </a:ext>
            </a:extLst>
          </p:cNvPr>
          <p:cNvSpPr txBox="1"/>
          <p:nvPr/>
        </p:nvSpPr>
        <p:spPr>
          <a:xfrm>
            <a:off x="1874909" y="3769211"/>
            <a:ext cx="743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Veeti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4C27DE-29B6-4ECD-B179-130693DF751E}"/>
              </a:ext>
            </a:extLst>
          </p:cNvPr>
          <p:cNvSpPr txBox="1"/>
          <p:nvPr/>
        </p:nvSpPr>
        <p:spPr>
          <a:xfrm>
            <a:off x="10257356" y="5353249"/>
            <a:ext cx="1196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 dirty="0" err="1"/>
              <a:t>Parental</a:t>
            </a:r>
            <a:r>
              <a:rPr lang="fi-FI" sz="1600" dirty="0"/>
              <a:t> </a:t>
            </a:r>
            <a:r>
              <a:rPr lang="fi-FI" sz="1600" dirty="0" err="1"/>
              <a:t>leave</a:t>
            </a:r>
            <a:endParaRPr lang="fi-FI" sz="1600" dirty="0"/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FD073ECD-DF9E-41A3-B25A-0552DED11A6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128440" y="2030074"/>
            <a:ext cx="3368511" cy="727789"/>
          </a:xfrm>
          <a:prstGeom prst="bentConnector3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21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tsikko 10"/>
          <p:cNvSpPr>
            <a:spLocks noGrp="1"/>
          </p:cNvSpPr>
          <p:nvPr>
            <p:ph type="title"/>
          </p:nvPr>
        </p:nvSpPr>
        <p:spPr>
          <a:xfrm>
            <a:off x="1134492" y="228329"/>
            <a:ext cx="9085833" cy="1191094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2"/>
                </a:solidFill>
              </a:rPr>
              <a:t>Negotiating rural and urban spheres, mindsets</a:t>
            </a:r>
            <a:endParaRPr lang="en-US" sz="3400" dirty="0">
              <a:solidFill>
                <a:schemeClr val="accent2"/>
              </a:solidFill>
              <a:cs typeface="Arial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23544" y="1499616"/>
            <a:ext cx="10430256" cy="489165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fi-FI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fi-FI" sz="2000" i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Interviewed</a:t>
            </a:r>
            <a:r>
              <a:rPr lang="fi-FI" sz="20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i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about</a:t>
            </a:r>
            <a:r>
              <a:rPr lang="fi-FI" sz="20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i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fi-FI" sz="20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i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childhood</a:t>
            </a:r>
            <a:r>
              <a:rPr lang="fi-FI" sz="20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fi-FI" sz="2000" i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youth</a:t>
            </a:r>
            <a:r>
              <a:rPr lang="fi-FI" sz="20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in a </a:t>
            </a:r>
            <a:r>
              <a:rPr lang="fi-FI" sz="2000" i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small</a:t>
            </a:r>
            <a:r>
              <a:rPr lang="fi-FI" sz="20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country-side </a:t>
            </a:r>
            <a:r>
              <a:rPr lang="fi-FI" sz="2000" i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town</a:t>
            </a:r>
            <a:r>
              <a:rPr lang="fi-FI" sz="20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i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lang="fi-FI" sz="20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i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taught</a:t>
            </a:r>
            <a:r>
              <a:rPr lang="fi-FI" sz="20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i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him</a:t>
            </a:r>
            <a:r>
              <a:rPr lang="fi-FI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] </a:t>
            </a:r>
          </a:p>
          <a:p>
            <a:pPr marL="0" indent="0" algn="just">
              <a:buNone/>
            </a:pPr>
            <a:endParaRPr lang="fi-FI" sz="200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fi-FI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Veeti:</a:t>
            </a:r>
            <a:r>
              <a:rPr lang="fi-FI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yes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I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believe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had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grown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up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in a city, I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wouldn’t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manual</a:t>
            </a:r>
            <a:r>
              <a:rPr lang="fi-FI" sz="20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skills</a:t>
            </a:r>
            <a:r>
              <a:rPr lang="fi-FI" sz="20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like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do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now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fi-FI" sz="2000" i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ability</a:t>
            </a:r>
            <a:r>
              <a:rPr lang="fi-FI" sz="2000" i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i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repair</a:t>
            </a:r>
            <a:r>
              <a:rPr lang="fi-FI" sz="2000" i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i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motors</a:t>
            </a:r>
            <a:r>
              <a:rPr lang="fi-FI" sz="2000" i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i-FI" sz="2000" i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cars</a:t>
            </a:r>
            <a:r>
              <a:rPr lang="fi-FI" sz="2000" i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i-FI" sz="2000" i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], for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fi-FI" sz="20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my </a:t>
            </a:r>
            <a:r>
              <a:rPr lang="fi-FI" sz="20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view</a:t>
            </a:r>
            <a:r>
              <a:rPr lang="fi-FI" sz="20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on life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might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as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well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i-FI" sz="20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Things</a:t>
            </a:r>
            <a:r>
              <a:rPr lang="fi-FI" sz="20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would</a:t>
            </a:r>
            <a:r>
              <a:rPr lang="fi-FI" sz="20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look </a:t>
            </a:r>
            <a:r>
              <a:rPr lang="fi-FI" sz="20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fi-FI" sz="20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i-FI" sz="20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fi-FI" sz="20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perspective</a:t>
            </a:r>
            <a:r>
              <a:rPr lang="fi-FI" sz="20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of a city </a:t>
            </a:r>
            <a:r>
              <a:rPr lang="fi-FI" sz="20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dweller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fi-FI" sz="20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Interviewer</a:t>
            </a:r>
            <a:r>
              <a:rPr lang="fi-FI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i-FI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How </a:t>
            </a:r>
            <a:r>
              <a:rPr lang="fi-FI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do</a:t>
            </a:r>
            <a:r>
              <a:rPr lang="fi-FI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fi-FI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mean</a:t>
            </a:r>
            <a:r>
              <a:rPr lang="fi-FI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fi-FI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fi-FI" sz="2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fi-FI" sz="2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Veeti: </a:t>
            </a:r>
            <a:r>
              <a:rPr lang="fi-FI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fi-FI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r>
              <a:rPr lang="fi-FI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fi-FI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I’ve</a:t>
            </a:r>
            <a:r>
              <a:rPr lang="fi-FI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been</a:t>
            </a:r>
            <a:r>
              <a:rPr lang="fi-FI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i-FI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student</a:t>
            </a:r>
            <a:r>
              <a:rPr lang="fi-FI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parties</a:t>
            </a:r>
            <a:r>
              <a:rPr lang="fi-FI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here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I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noticed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fi-FI" sz="20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shouldn’t</a:t>
            </a:r>
            <a:r>
              <a:rPr lang="fi-FI" sz="20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neccessarily</a:t>
            </a:r>
            <a:r>
              <a:rPr lang="fi-FI" sz="20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open </a:t>
            </a:r>
            <a:r>
              <a:rPr lang="fi-FI" sz="20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lang="fi-FI" sz="20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mouth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some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people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talk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about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politics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fi-FI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countryman’s</a:t>
            </a:r>
            <a:r>
              <a:rPr lang="fi-FI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perspective</a:t>
            </a:r>
            <a:r>
              <a:rPr lang="fi-FI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things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like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private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car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use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fuel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prices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been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debated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lot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recently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opinions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those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come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here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Helsinki. In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those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cases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haven’t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bothered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to open my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mouth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for it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would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like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someone’s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night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would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ruined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[</a:t>
            </a:r>
            <a:r>
              <a:rPr lang="fi-FI" sz="2000" i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i-FI" sz="2000" i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fi-FI" sz="2000" i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laugh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Because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see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some </a:t>
            </a:r>
            <a:r>
              <a:rPr lang="fi-FI" sz="20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political</a:t>
            </a:r>
            <a:r>
              <a:rPr lang="fi-FI" sz="20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issues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like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driving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differently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i-FI" sz="200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en-US" sz="2000" b="0" i="1" dirty="0">
                <a:ea typeface="+mn-lt"/>
                <a:cs typeface="+mn-lt"/>
              </a:rPr>
              <a:t>(Young man 21, </a:t>
            </a:r>
            <a:r>
              <a:rPr lang="en-US" sz="2000" i="1" dirty="0">
                <a:ea typeface="+mn-lt"/>
                <a:cs typeface="+mn-lt"/>
              </a:rPr>
              <a:t>studies at a university of advanced sciences</a:t>
            </a:r>
            <a:r>
              <a:rPr lang="en-US" sz="2000" b="0" i="1" dirty="0">
                <a:ea typeface="+mn-lt"/>
                <a:cs typeface="+mn-lt"/>
              </a:rPr>
              <a:t>)</a:t>
            </a:r>
            <a:endParaRPr lang="en-US" sz="2000" i="1" dirty="0">
              <a:cs typeface="Arial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1F519B5-FAD0-4788-A64C-6AA709085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7" y="0"/>
            <a:ext cx="638264" cy="1419423"/>
          </a:xfrm>
          <a:prstGeom prst="rect">
            <a:avLst/>
          </a:prstGeom>
        </p:spPr>
      </p:pic>
      <p:pic>
        <p:nvPicPr>
          <p:cNvPr id="5" name="Graphic 4" descr="Open quotation mark with solid fill">
            <a:extLst>
              <a:ext uri="{FF2B5EF4-FFF2-40B4-BE49-F238E27FC236}">
                <a16:creationId xmlns:a16="http://schemas.microsoft.com/office/drawing/2014/main" id="{00645113-BB2E-48D5-9F6D-59FA5AAF3D5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36839" y="1142999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0698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tsikko 10"/>
          <p:cNvSpPr>
            <a:spLocks noGrp="1"/>
          </p:cNvSpPr>
          <p:nvPr>
            <p:ph type="title"/>
          </p:nvPr>
        </p:nvSpPr>
        <p:spPr>
          <a:xfrm>
            <a:off x="1649123" y="333089"/>
            <a:ext cx="8590252" cy="1286160"/>
          </a:xfrm>
        </p:spPr>
        <p:txBody>
          <a:bodyPr anchor="b">
            <a:normAutofit fontScale="90000"/>
          </a:bodyPr>
          <a:lstStyle/>
          <a:p>
            <a:r>
              <a:rPr lang="en-US" dirty="0">
                <a:solidFill>
                  <a:schemeClr val="accent2"/>
                </a:solidFill>
              </a:rPr>
              <a:t>Criticism towards urban spaces, lifestyles</a:t>
            </a:r>
            <a:endParaRPr lang="en-US" sz="4100" dirty="0">
              <a:solidFill>
                <a:schemeClr val="accent2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0167042" y="6356350"/>
            <a:ext cx="118675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99663BE-0A7D-4715-8D39-0EC59974DD85}" type="slidenum">
              <a:rPr lang="fi-FI" smtClean="0"/>
              <a:pPr>
                <a:spcAft>
                  <a:spcPts val="600"/>
                </a:spcAft>
              </a:pPr>
              <a:t>22</a:t>
            </a:fld>
            <a:endParaRPr lang="fi-FI"/>
          </a:p>
        </p:txBody>
      </p:sp>
      <p:sp>
        <p:nvSpPr>
          <p:cNvPr id="21" name="Sisällön paikkamerkki 2">
            <a:extLst>
              <a:ext uri="{FF2B5EF4-FFF2-40B4-BE49-F238E27FC236}">
                <a16:creationId xmlns:a16="http://schemas.microsoft.com/office/drawing/2014/main" id="{A069E932-6ACE-456A-886D-4B3C7A816B9E}"/>
              </a:ext>
            </a:extLst>
          </p:cNvPr>
          <p:cNvSpPr txBox="1">
            <a:spLocks/>
          </p:cNvSpPr>
          <p:nvPr/>
        </p:nvSpPr>
        <p:spPr>
          <a:xfrm>
            <a:off x="1649123" y="1944087"/>
            <a:ext cx="9248775" cy="430839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fi-FI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Interviewer</a:t>
            </a:r>
            <a:r>
              <a:rPr lang="fi-FI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fi-FI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How </a:t>
            </a:r>
            <a:r>
              <a:rPr lang="fi-FI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about</a:t>
            </a:r>
            <a:r>
              <a:rPr lang="fi-FI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fi-FI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fi-FI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future</a:t>
            </a:r>
            <a:r>
              <a:rPr lang="fi-FI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in </a:t>
            </a:r>
            <a:r>
              <a:rPr lang="fi-FI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fi-FI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kind</a:t>
            </a:r>
            <a:r>
              <a:rPr lang="fi-FI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i-FI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surroundings</a:t>
            </a:r>
            <a:r>
              <a:rPr lang="fi-FI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would</a:t>
            </a:r>
            <a:r>
              <a:rPr lang="fi-FI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fi-FI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like</a:t>
            </a:r>
            <a:r>
              <a:rPr lang="fi-FI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to live?  </a:t>
            </a:r>
            <a:endParaRPr lang="fi-FI" sz="2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fi-FI" sz="20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Matias</a:t>
            </a:r>
            <a:r>
              <a:rPr lang="fi-FI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I </a:t>
            </a:r>
            <a:r>
              <a:rPr lang="fi-FI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can’t</a:t>
            </a:r>
            <a:r>
              <a:rPr lang="fi-FI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see</a:t>
            </a:r>
            <a:r>
              <a:rPr lang="fi-FI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my </a:t>
            </a:r>
            <a:r>
              <a:rPr lang="fi-FI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self</a:t>
            </a:r>
            <a:r>
              <a:rPr lang="fi-FI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living</a:t>
            </a:r>
            <a:r>
              <a:rPr lang="fi-FI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fi-FI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any</a:t>
            </a:r>
            <a:r>
              <a:rPr lang="fi-FI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big</a:t>
            </a:r>
            <a:r>
              <a:rPr lang="fi-FI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city. </a:t>
            </a:r>
            <a:r>
              <a:rPr lang="fi-FI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That’s</a:t>
            </a:r>
            <a:r>
              <a:rPr lang="fi-FI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just </a:t>
            </a:r>
            <a:r>
              <a:rPr lang="fi-FI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fi-FI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my </a:t>
            </a:r>
            <a:r>
              <a:rPr lang="fi-FI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thing</a:t>
            </a:r>
            <a:r>
              <a:rPr lang="fi-FI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i-FI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fi-FI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place</a:t>
            </a:r>
            <a:r>
              <a:rPr lang="fi-FI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fi-FI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fi-FI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fi-FI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to live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here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fi-FI" sz="2000" i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fi-FI" sz="2000" i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fi-FI" sz="2000" i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i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new</a:t>
            </a:r>
            <a:r>
              <a:rPr lang="fi-FI" sz="2000" i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city </a:t>
            </a:r>
            <a:r>
              <a:rPr lang="fi-FI" sz="2000" i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fi-FI" sz="2000" i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he </a:t>
            </a:r>
            <a:r>
              <a:rPr lang="fi-FI" sz="2000" i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studies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], it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looked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like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some </a:t>
            </a:r>
            <a:r>
              <a:rPr lang="fi-FI" sz="20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Soviet</a:t>
            </a:r>
            <a:r>
              <a:rPr lang="fi-FI" sz="20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blocks</a:t>
            </a:r>
            <a:r>
              <a:rPr lang="fi-FI" sz="20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i-FI" sz="20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flats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there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masses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student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appartments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same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blocks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flats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But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now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live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here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close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airport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fi-FI" sz="20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fi-FI" sz="20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area</a:t>
            </a:r>
            <a:r>
              <a:rPr lang="fi-FI" sz="20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of single-</a:t>
            </a:r>
            <a:r>
              <a:rPr lang="fi-FI" sz="20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family</a:t>
            </a:r>
            <a:r>
              <a:rPr lang="fi-FI" sz="20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houses</a:t>
            </a:r>
            <a:r>
              <a:rPr lang="fi-FI" sz="20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fi-FI" sz="2000" i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omakotitaloalue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].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There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just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five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houses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street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nice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Of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course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distance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to my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workplace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now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about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8 km,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but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prefer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living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centre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It is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even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cheaper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to live </a:t>
            </a:r>
            <a:r>
              <a:rPr lang="fi-FI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here</a:t>
            </a:r>
            <a:r>
              <a:rPr lang="fi-FI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fi-FI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i-FI" sz="2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Font typeface="Arial" panose="020B0604020202020204" pitchFamily="34" charset="0"/>
              <a:buNone/>
            </a:pPr>
            <a:endParaRPr lang="en-US" sz="2000" dirty="0">
              <a:ea typeface="+mn-lt"/>
              <a:cs typeface="+mn-lt"/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000" dirty="0">
                <a:ea typeface="+mn-lt"/>
                <a:cs typeface="+mn-lt"/>
              </a:rPr>
              <a:t>(</a:t>
            </a:r>
            <a:r>
              <a:rPr lang="en-US" sz="2000" i="1" dirty="0">
                <a:ea typeface="+mn-lt"/>
                <a:cs typeface="+mn-lt"/>
              </a:rPr>
              <a:t>Young man 22, interviewed during</a:t>
            </a:r>
            <a:br>
              <a:rPr lang="en-US" sz="2000" i="1" dirty="0">
                <a:ea typeface="+mn-lt"/>
                <a:cs typeface="+mn-lt"/>
              </a:rPr>
            </a:br>
            <a:r>
              <a:rPr lang="en-US" sz="2000" i="1" dirty="0">
                <a:ea typeface="+mn-lt"/>
                <a:cs typeface="+mn-lt"/>
              </a:rPr>
              <a:t>studies in a university of applied sciences</a:t>
            </a:r>
            <a:r>
              <a:rPr lang="en-US" sz="2000" dirty="0">
                <a:ea typeface="+mn-lt"/>
                <a:cs typeface="+mn-lt"/>
              </a:rPr>
              <a:t>)</a:t>
            </a:r>
            <a:endParaRPr lang="en-US" sz="2000" dirty="0">
              <a:cs typeface="Arial"/>
            </a:endParaRPr>
          </a:p>
        </p:txBody>
      </p:sp>
      <p:pic>
        <p:nvPicPr>
          <p:cNvPr id="23" name="Picture 2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A54A40-975B-4A13-9ADC-D278AA6A6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2" y="6065"/>
            <a:ext cx="638264" cy="1419423"/>
          </a:xfrm>
          <a:prstGeom prst="rect">
            <a:avLst/>
          </a:prstGeom>
        </p:spPr>
      </p:pic>
      <p:pic>
        <p:nvPicPr>
          <p:cNvPr id="7" name="Graphic 6" descr="Open quotation mark with solid fill">
            <a:extLst>
              <a:ext uri="{FF2B5EF4-FFF2-40B4-BE49-F238E27FC236}">
                <a16:creationId xmlns:a16="http://schemas.microsoft.com/office/drawing/2014/main" id="{B71DB5D6-FF49-44C3-AD8D-BB90CEA4B6D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83189" y="1619249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1786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C0384CD-F3E8-45C9-B1A4-DC833FB3EC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8" r="791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3137A0-9323-4B22-8990-9E98AF0C9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088" y="196018"/>
            <a:ext cx="7268428" cy="141942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dirty="0">
                <a:solidFill>
                  <a:schemeClr val="accent2"/>
                </a:solidFill>
              </a:rPr>
              <a:t>Bridging the divide with</a:t>
            </a:r>
            <a:br>
              <a:rPr lang="en-US" sz="4000" dirty="0">
                <a:solidFill>
                  <a:schemeClr val="accent2"/>
                </a:solidFill>
              </a:rPr>
            </a:br>
            <a:r>
              <a:rPr lang="en-US" sz="4000" dirty="0">
                <a:solidFill>
                  <a:schemeClr val="accent2"/>
                </a:solidFill>
                <a:ea typeface="+mj-lt"/>
                <a:cs typeface="+mj-lt"/>
              </a:rPr>
              <a:t>strategic choices </a:t>
            </a:r>
            <a:endParaRPr lang="en-US" sz="4000" dirty="0">
              <a:solidFill>
                <a:schemeClr val="accent2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A968F9A-3AD3-4C8B-ACC7-5C21958DE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91" y="-4099"/>
            <a:ext cx="638264" cy="14194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E56E64-B62A-46DF-8C93-D3F759322598}"/>
              </a:ext>
            </a:extLst>
          </p:cNvPr>
          <p:cNvSpPr txBox="1"/>
          <p:nvPr/>
        </p:nvSpPr>
        <p:spPr>
          <a:xfrm>
            <a:off x="335191" y="2258858"/>
            <a:ext cx="3651593" cy="4294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E941F-8999-4BB7-8FD5-44A1CB3753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4323" y="2037207"/>
            <a:ext cx="6263202" cy="4470213"/>
          </a:xfrm>
        </p:spPr>
        <p:txBody>
          <a:bodyPr>
            <a:normAutofit/>
          </a:bodyPr>
          <a:lstStyle/>
          <a:p>
            <a:pPr marL="285750" indent="-285750"/>
            <a:r>
              <a:rPr lang="fi-FI" sz="2800" b="1" dirty="0">
                <a:solidFill>
                  <a:schemeClr val="accent2"/>
                </a:solidFill>
              </a:rPr>
              <a:t>Strategic </a:t>
            </a:r>
            <a:r>
              <a:rPr lang="fi-FI" sz="2800" b="1" dirty="0" err="1">
                <a:solidFill>
                  <a:schemeClr val="accent2"/>
                </a:solidFill>
              </a:rPr>
              <a:t>choices</a:t>
            </a:r>
            <a:r>
              <a:rPr lang="fi-FI" sz="2800" b="1" dirty="0">
                <a:solidFill>
                  <a:schemeClr val="accent2"/>
                </a:solidFill>
              </a:rPr>
              <a:t> </a:t>
            </a:r>
            <a:r>
              <a:rPr lang="fi-FI" sz="2800" dirty="0"/>
              <a:t>of </a:t>
            </a:r>
            <a:r>
              <a:rPr lang="fi-FI" sz="2800" dirty="0" err="1"/>
              <a:t>education</a:t>
            </a:r>
            <a:r>
              <a:rPr lang="fi-FI" sz="2800" dirty="0"/>
              <a:t> </a:t>
            </a:r>
            <a:r>
              <a:rPr lang="fi-FI" dirty="0"/>
              <a:t>(e. g. </a:t>
            </a:r>
            <a:r>
              <a:rPr lang="fi-FI" dirty="0" err="1"/>
              <a:t>vocational</a:t>
            </a:r>
            <a:r>
              <a:rPr lang="fi-FI" dirty="0"/>
              <a:t> </a:t>
            </a:r>
            <a:r>
              <a:rPr lang="fi-FI" dirty="0" err="1"/>
              <a:t>studies</a:t>
            </a:r>
            <a:r>
              <a:rPr lang="fi-FI" dirty="0"/>
              <a:t> </a:t>
            </a:r>
            <a:r>
              <a:rPr lang="fi-FI" dirty="0" err="1"/>
              <a:t>related</a:t>
            </a:r>
            <a:r>
              <a:rPr lang="fi-FI" dirty="0"/>
              <a:t> to </a:t>
            </a:r>
            <a:r>
              <a:rPr lang="fi-FI" dirty="0" err="1"/>
              <a:t>agriculture</a:t>
            </a:r>
            <a:r>
              <a:rPr lang="fi-FI" dirty="0"/>
              <a:t> and </a:t>
            </a:r>
            <a:r>
              <a:rPr lang="fi-FI" dirty="0" err="1"/>
              <a:t>forestry</a:t>
            </a:r>
            <a:r>
              <a:rPr lang="fi-FI" dirty="0"/>
              <a:t> / </a:t>
            </a:r>
            <a:r>
              <a:rPr lang="fi-FI" dirty="0" err="1"/>
              <a:t>service</a:t>
            </a:r>
            <a:r>
              <a:rPr lang="fi-FI" dirty="0"/>
              <a:t> </a:t>
            </a:r>
            <a:r>
              <a:rPr lang="fi-FI" dirty="0" err="1"/>
              <a:t>sector</a:t>
            </a:r>
            <a:r>
              <a:rPr lang="fi-FI" dirty="0"/>
              <a:t>) </a:t>
            </a:r>
            <a:r>
              <a:rPr lang="fi-FI" sz="2800" dirty="0" err="1"/>
              <a:t>that</a:t>
            </a:r>
            <a:r>
              <a:rPr lang="fi-FI" sz="2800" dirty="0"/>
              <a:t> </a:t>
            </a:r>
            <a:r>
              <a:rPr lang="fi-FI" dirty="0" err="1"/>
              <a:t>enable</a:t>
            </a:r>
            <a:r>
              <a:rPr lang="fi-FI" dirty="0"/>
              <a:t> </a:t>
            </a:r>
            <a:r>
              <a:rPr lang="fi-FI" dirty="0" err="1"/>
              <a:t>employment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wider</a:t>
            </a:r>
            <a:r>
              <a:rPr lang="fi-FI" dirty="0"/>
              <a:t> </a:t>
            </a:r>
            <a:r>
              <a:rPr lang="fi-FI" dirty="0" err="1"/>
              <a:t>regional</a:t>
            </a:r>
            <a:r>
              <a:rPr lang="fi-FI" dirty="0"/>
              <a:t> labour market </a:t>
            </a:r>
          </a:p>
          <a:p>
            <a:pPr marL="285750" indent="-285750"/>
            <a:r>
              <a:rPr lang="fi-FI" sz="2800" b="1" dirty="0" err="1">
                <a:solidFill>
                  <a:schemeClr val="accent2"/>
                </a:solidFill>
              </a:rPr>
              <a:t>Recidential</a:t>
            </a:r>
            <a:r>
              <a:rPr lang="fi-FI" sz="2800" b="1" dirty="0">
                <a:solidFill>
                  <a:schemeClr val="accent2"/>
                </a:solidFill>
              </a:rPr>
              <a:t> </a:t>
            </a:r>
            <a:r>
              <a:rPr lang="fi-FI" sz="2800" b="1" dirty="0" err="1">
                <a:solidFill>
                  <a:schemeClr val="accent2"/>
                </a:solidFill>
              </a:rPr>
              <a:t>choices</a:t>
            </a:r>
            <a:r>
              <a:rPr lang="fi-FI" b="1" dirty="0">
                <a:solidFill>
                  <a:schemeClr val="accent2"/>
                </a:solidFill>
              </a:rPr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enable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maintenance</a:t>
            </a:r>
            <a:r>
              <a:rPr lang="fi-FI" dirty="0"/>
              <a:t> of </a:t>
            </a:r>
            <a:r>
              <a:rPr lang="fi-FI" sz="2800" dirty="0" err="1"/>
              <a:t>rural</a:t>
            </a:r>
            <a:r>
              <a:rPr lang="fi-FI" sz="2800" dirty="0"/>
              <a:t> </a:t>
            </a:r>
            <a:r>
              <a:rPr lang="fi-FI" sz="2800" dirty="0" err="1"/>
              <a:t>lifestyles</a:t>
            </a:r>
            <a:r>
              <a:rPr lang="fi-FI" sz="2800" dirty="0"/>
              <a:t> ( e. g. </a:t>
            </a:r>
            <a:r>
              <a:rPr lang="fi-FI" sz="2800" dirty="0" err="1"/>
              <a:t>rural</a:t>
            </a:r>
            <a:r>
              <a:rPr lang="fi-FI" sz="2800" dirty="0"/>
              <a:t> </a:t>
            </a:r>
            <a:r>
              <a:rPr lang="fi-FI" sz="2800" dirty="0" err="1"/>
              <a:t>hobbies</a:t>
            </a:r>
            <a:r>
              <a:rPr lang="fi-FI" sz="2800" dirty="0"/>
              <a:t> </a:t>
            </a:r>
            <a:r>
              <a:rPr lang="fi-FI" sz="2800" dirty="0" err="1"/>
              <a:t>like</a:t>
            </a:r>
            <a:r>
              <a:rPr lang="fi-FI" sz="2800" dirty="0"/>
              <a:t> </a:t>
            </a:r>
            <a:r>
              <a:rPr lang="fi-FI" sz="2800" dirty="0" err="1"/>
              <a:t>cars</a:t>
            </a:r>
            <a:r>
              <a:rPr lang="fi-FI" sz="2800" dirty="0"/>
              <a:t>, </a:t>
            </a:r>
            <a:r>
              <a:rPr lang="fi-FI" sz="2800" dirty="0" err="1"/>
              <a:t>animals</a:t>
            </a:r>
            <a:r>
              <a:rPr lang="fi-FI" sz="2800" dirty="0"/>
              <a:t>)</a:t>
            </a:r>
          </a:p>
          <a:p>
            <a:pPr marL="285750" indent="-285750"/>
            <a:r>
              <a:rPr lang="fi-FI" sz="2800" b="1" dirty="0" err="1">
                <a:solidFill>
                  <a:schemeClr val="accent2"/>
                </a:solidFill>
              </a:rPr>
              <a:t>Appreciation</a:t>
            </a:r>
            <a:r>
              <a:rPr lang="fi-FI" sz="2800" b="1" dirty="0">
                <a:solidFill>
                  <a:schemeClr val="accent2"/>
                </a:solidFill>
              </a:rPr>
              <a:t> of life </a:t>
            </a:r>
            <a:r>
              <a:rPr lang="fi-FI" sz="2800" b="1" dirty="0" err="1">
                <a:solidFill>
                  <a:schemeClr val="accent2"/>
                </a:solidFill>
              </a:rPr>
              <a:t>styles</a:t>
            </a:r>
            <a:r>
              <a:rPr lang="fi-FI" sz="2800" b="1" dirty="0">
                <a:solidFill>
                  <a:schemeClr val="accent2"/>
                </a:solidFill>
              </a:rPr>
              <a:t> and </a:t>
            </a:r>
            <a:r>
              <a:rPr lang="fi-FI" sz="2800" b="1" dirty="0" err="1">
                <a:solidFill>
                  <a:schemeClr val="accent2"/>
                </a:solidFill>
              </a:rPr>
              <a:t>values</a:t>
            </a:r>
            <a:r>
              <a:rPr lang="fi-FI" sz="2800" b="1" dirty="0">
                <a:solidFill>
                  <a:schemeClr val="accent2"/>
                </a:solidFill>
              </a:rPr>
              <a:t> </a:t>
            </a:r>
            <a:r>
              <a:rPr lang="fi-FI" sz="2800" dirty="0" err="1"/>
              <a:t>understood</a:t>
            </a:r>
            <a:r>
              <a:rPr lang="fi-FI" sz="2800" dirty="0"/>
              <a:t> as </a:t>
            </a:r>
            <a:r>
              <a:rPr lang="fi-FI" sz="2800" dirty="0" err="1"/>
              <a:t>rural</a:t>
            </a:r>
            <a:endParaRPr lang="fi-FI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9861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37646D1-9059-44E4-81C2-2EDBAD3DFF0F}"/>
              </a:ext>
            </a:extLst>
          </p:cNvPr>
          <p:cNvSpPr/>
          <p:nvPr/>
        </p:nvSpPr>
        <p:spPr>
          <a:xfrm>
            <a:off x="10058405" y="5181107"/>
            <a:ext cx="1593908" cy="981949"/>
          </a:xfrm>
          <a:prstGeom prst="round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Otsikko 10"/>
          <p:cNvSpPr>
            <a:spLocks noGrp="1"/>
          </p:cNvSpPr>
          <p:nvPr>
            <p:ph type="title"/>
          </p:nvPr>
        </p:nvSpPr>
        <p:spPr>
          <a:xfrm>
            <a:off x="1211120" y="486841"/>
            <a:ext cx="5540199" cy="141942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sz="3400" dirty="0">
                <a:solidFill>
                  <a:schemeClr val="accent2"/>
                </a:solidFill>
              </a:rPr>
              <a:t>Analysis of </a:t>
            </a:r>
            <a:r>
              <a:rPr lang="fi-FI" sz="3400" dirty="0" err="1">
                <a:solidFill>
                  <a:schemeClr val="accent2"/>
                </a:solidFill>
              </a:rPr>
              <a:t>lifepaths</a:t>
            </a:r>
            <a:r>
              <a:rPr lang="fi-FI" sz="3400" dirty="0">
                <a:solidFill>
                  <a:schemeClr val="accent2"/>
                </a:solidFill>
              </a:rPr>
              <a:t> in </a:t>
            </a:r>
            <a:r>
              <a:rPr lang="fi-FI" sz="3400" dirty="0" err="1">
                <a:solidFill>
                  <a:schemeClr val="accent2"/>
                </a:solidFill>
              </a:rPr>
              <a:t>emerging</a:t>
            </a:r>
            <a:r>
              <a:rPr lang="fi-FI" sz="3400" dirty="0">
                <a:solidFill>
                  <a:schemeClr val="accent2"/>
                </a:solidFill>
              </a:rPr>
              <a:t> </a:t>
            </a:r>
            <a:r>
              <a:rPr lang="fi-FI" sz="3400" dirty="0" err="1">
                <a:solidFill>
                  <a:schemeClr val="accent2"/>
                </a:solidFill>
              </a:rPr>
              <a:t>rural</a:t>
            </a:r>
            <a:r>
              <a:rPr lang="fi-FI" sz="3400" dirty="0">
                <a:solidFill>
                  <a:schemeClr val="accent2"/>
                </a:solidFill>
              </a:rPr>
              <a:t> </a:t>
            </a:r>
            <a:r>
              <a:rPr lang="fi-FI" sz="3400" dirty="0" err="1">
                <a:solidFill>
                  <a:schemeClr val="accent2"/>
                </a:solidFill>
              </a:rPr>
              <a:t>adulthood</a:t>
            </a:r>
            <a:r>
              <a:rPr lang="fi-FI" sz="3400" dirty="0">
                <a:solidFill>
                  <a:schemeClr val="accent2"/>
                </a:solidFill>
              </a:rPr>
              <a:t/>
            </a:r>
            <a:br>
              <a:rPr lang="fi-FI" sz="3400" dirty="0">
                <a:solidFill>
                  <a:schemeClr val="accent2"/>
                </a:solidFill>
              </a:rPr>
            </a:br>
            <a:endParaRPr lang="fi-FI" sz="3400" dirty="0">
              <a:solidFill>
                <a:schemeClr val="accent2"/>
              </a:solidFill>
              <a:cs typeface="Arial"/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077BA3E-1D7C-4512-A4DD-7BABDD95C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7" y="0"/>
            <a:ext cx="638264" cy="1419423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D5A4842-5B2A-414F-AE02-5FF3EBC62A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4288249"/>
              </p:ext>
            </p:extLst>
          </p:nvPr>
        </p:nvGraphicFramePr>
        <p:xfrm>
          <a:off x="950976" y="486842"/>
          <a:ext cx="9875520" cy="5676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52085D-3AB2-408A-B333-B6ED68CD5C7B}"/>
              </a:ext>
            </a:extLst>
          </p:cNvPr>
          <p:cNvCxnSpPr>
            <a:cxnSpLocks/>
          </p:cNvCxnSpPr>
          <p:nvPr/>
        </p:nvCxnSpPr>
        <p:spPr>
          <a:xfrm flipH="1">
            <a:off x="438912" y="3579464"/>
            <a:ext cx="11091672" cy="1005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E2B6159-CE93-4BCF-A8B2-1CB3B708F0C1}"/>
              </a:ext>
            </a:extLst>
          </p:cNvPr>
          <p:cNvSpPr txBox="1"/>
          <p:nvPr/>
        </p:nvSpPr>
        <p:spPr>
          <a:xfrm>
            <a:off x="190737" y="3324949"/>
            <a:ext cx="1077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Urban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2CB5E2-6870-4F35-B352-E92522EE2A19}"/>
              </a:ext>
            </a:extLst>
          </p:cNvPr>
          <p:cNvSpPr txBox="1"/>
          <p:nvPr/>
        </p:nvSpPr>
        <p:spPr>
          <a:xfrm>
            <a:off x="190737" y="3749897"/>
            <a:ext cx="1077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Rural</a:t>
            </a:r>
            <a:endParaRPr lang="fi-FI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422" name="Connector: Elbow 421">
            <a:extLst>
              <a:ext uri="{FF2B5EF4-FFF2-40B4-BE49-F238E27FC236}">
                <a16:creationId xmlns:a16="http://schemas.microsoft.com/office/drawing/2014/main" id="{A565D4F1-80B4-4770-BEFE-0F2C87CD2CA3}"/>
              </a:ext>
            </a:extLst>
          </p:cNvPr>
          <p:cNvCxnSpPr>
            <a:cxnSpLocks/>
          </p:cNvCxnSpPr>
          <p:nvPr/>
        </p:nvCxnSpPr>
        <p:spPr>
          <a:xfrm flipV="1">
            <a:off x="1837168" y="2524125"/>
            <a:ext cx="2304391" cy="1595104"/>
          </a:xfrm>
          <a:prstGeom prst="bentConnector3">
            <a:avLst/>
          </a:prstGeom>
          <a:ln w="3810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4" name="Connector: Elbow 423">
            <a:extLst>
              <a:ext uri="{FF2B5EF4-FFF2-40B4-BE49-F238E27FC236}">
                <a16:creationId xmlns:a16="http://schemas.microsoft.com/office/drawing/2014/main" id="{5F302E00-7C31-4107-A26F-2ED2FB97FEE7}"/>
              </a:ext>
            </a:extLst>
          </p:cNvPr>
          <p:cNvCxnSpPr>
            <a:cxnSpLocks/>
          </p:cNvCxnSpPr>
          <p:nvPr/>
        </p:nvCxnSpPr>
        <p:spPr>
          <a:xfrm rot="16200000" flipH="1">
            <a:off x="3748824" y="3059799"/>
            <a:ext cx="1678667" cy="740671"/>
          </a:xfrm>
          <a:prstGeom prst="bentConnector3">
            <a:avLst/>
          </a:prstGeom>
          <a:ln w="3810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6" name="Connector: Elbow 425">
            <a:extLst>
              <a:ext uri="{FF2B5EF4-FFF2-40B4-BE49-F238E27FC236}">
                <a16:creationId xmlns:a16="http://schemas.microsoft.com/office/drawing/2014/main" id="{F1315788-6551-4C58-880C-6B7788376871}"/>
              </a:ext>
            </a:extLst>
          </p:cNvPr>
          <p:cNvCxnSpPr>
            <a:cxnSpLocks/>
          </p:cNvCxnSpPr>
          <p:nvPr/>
        </p:nvCxnSpPr>
        <p:spPr>
          <a:xfrm flipV="1">
            <a:off x="4901798" y="3841931"/>
            <a:ext cx="3045208" cy="522656"/>
          </a:xfrm>
          <a:prstGeom prst="bentConnector3">
            <a:avLst/>
          </a:prstGeom>
          <a:ln w="3810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8" name="Connector: Elbow 427">
            <a:extLst>
              <a:ext uri="{FF2B5EF4-FFF2-40B4-BE49-F238E27FC236}">
                <a16:creationId xmlns:a16="http://schemas.microsoft.com/office/drawing/2014/main" id="{045E172C-FD98-4B38-BF68-5A9E8A3B9A78}"/>
              </a:ext>
            </a:extLst>
          </p:cNvPr>
          <p:cNvCxnSpPr>
            <a:cxnSpLocks/>
          </p:cNvCxnSpPr>
          <p:nvPr/>
        </p:nvCxnSpPr>
        <p:spPr>
          <a:xfrm rot="16200000" flipH="1">
            <a:off x="7866729" y="3911389"/>
            <a:ext cx="1156954" cy="1018037"/>
          </a:xfrm>
          <a:prstGeom prst="bentConnector3">
            <a:avLst/>
          </a:prstGeom>
          <a:ln w="3810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0" name="Connector: Elbow 429">
            <a:extLst>
              <a:ext uri="{FF2B5EF4-FFF2-40B4-BE49-F238E27FC236}">
                <a16:creationId xmlns:a16="http://schemas.microsoft.com/office/drawing/2014/main" id="{F46AE94E-95D5-4927-82AC-0109DD9636E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826248" y="3967426"/>
            <a:ext cx="1157627" cy="906634"/>
          </a:xfrm>
          <a:prstGeom prst="bentConnector3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5" name="TextBox 434">
            <a:extLst>
              <a:ext uri="{FF2B5EF4-FFF2-40B4-BE49-F238E27FC236}">
                <a16:creationId xmlns:a16="http://schemas.microsoft.com/office/drawing/2014/main" id="{D75F1CD5-E8D3-43A8-8476-74B18719E4E0}"/>
              </a:ext>
            </a:extLst>
          </p:cNvPr>
          <p:cNvSpPr txBox="1"/>
          <p:nvPr/>
        </p:nvSpPr>
        <p:spPr>
          <a:xfrm>
            <a:off x="1173925" y="3900137"/>
            <a:ext cx="750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accent1"/>
                </a:solidFill>
              </a:rPr>
              <a:t>Antti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4C27DE-29B6-4ECD-B179-130693DF751E}"/>
              </a:ext>
            </a:extLst>
          </p:cNvPr>
          <p:cNvSpPr txBox="1"/>
          <p:nvPr/>
        </p:nvSpPr>
        <p:spPr>
          <a:xfrm>
            <a:off x="10334579" y="5346989"/>
            <a:ext cx="1196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Parental</a:t>
            </a:r>
            <a:r>
              <a:rPr lang="fi-FI" dirty="0"/>
              <a:t> </a:t>
            </a:r>
            <a:r>
              <a:rPr lang="fi-FI" dirty="0" err="1"/>
              <a:t>leave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717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tsikko 10"/>
          <p:cNvSpPr>
            <a:spLocks noGrp="1"/>
          </p:cNvSpPr>
          <p:nvPr>
            <p:ph type="title"/>
          </p:nvPr>
        </p:nvSpPr>
        <p:spPr>
          <a:xfrm>
            <a:off x="1043473" y="215105"/>
            <a:ext cx="10515600" cy="1325563"/>
          </a:xfrm>
        </p:spPr>
        <p:txBody>
          <a:bodyPr anchor="b">
            <a:normAutofit/>
          </a:bodyPr>
          <a:lstStyle/>
          <a:p>
            <a:r>
              <a:rPr lang="en-US" sz="4100" dirty="0">
                <a:solidFill>
                  <a:schemeClr val="accent2"/>
                </a:solidFill>
                <a:ea typeface="+mj-lt"/>
                <a:cs typeface="+mj-lt"/>
              </a:rPr>
              <a:t>Strategic choices</a:t>
            </a:r>
            <a:endParaRPr lang="en-US" sz="4100" dirty="0">
              <a:solidFill>
                <a:schemeClr val="accent2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0964F5D-CB73-4AD5-85B8-A11F46723D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33499" y="1847850"/>
            <a:ext cx="9058275" cy="435133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fi-FI" sz="2000" b="1" dirty="0"/>
              <a:t>Young </a:t>
            </a:r>
            <a:r>
              <a:rPr lang="fi-FI" sz="2000" b="1" dirty="0" err="1"/>
              <a:t>man</a:t>
            </a:r>
            <a:r>
              <a:rPr lang="fi-FI" sz="2000" b="1" dirty="0"/>
              <a:t>: It </a:t>
            </a:r>
            <a:r>
              <a:rPr lang="fi-FI" sz="2000" b="1" dirty="0" err="1"/>
              <a:t>never</a:t>
            </a:r>
            <a:r>
              <a:rPr lang="fi-FI" sz="2000" b="1" dirty="0"/>
              <a:t> </a:t>
            </a:r>
            <a:r>
              <a:rPr lang="fi-FI" sz="2000" b="1" dirty="0" err="1"/>
              <a:t>harms</a:t>
            </a:r>
            <a:r>
              <a:rPr lang="fi-FI" sz="2000" b="1" dirty="0"/>
              <a:t> </a:t>
            </a:r>
            <a:r>
              <a:rPr lang="fi-FI" sz="2000" b="1" dirty="0" err="1"/>
              <a:t>you</a:t>
            </a:r>
            <a:r>
              <a:rPr lang="fi-FI" sz="2000" b="1" dirty="0"/>
              <a:t> to </a:t>
            </a:r>
            <a:r>
              <a:rPr lang="fi-FI" sz="2000" b="1" dirty="0" err="1"/>
              <a:t>further</a:t>
            </a:r>
            <a:r>
              <a:rPr lang="fi-FI" sz="2000" b="1" dirty="0"/>
              <a:t> </a:t>
            </a:r>
            <a:r>
              <a:rPr lang="fi-FI" sz="2000" b="1" dirty="0" err="1"/>
              <a:t>educate</a:t>
            </a:r>
            <a:r>
              <a:rPr lang="fi-FI" sz="2000" b="1" dirty="0"/>
              <a:t> </a:t>
            </a:r>
            <a:r>
              <a:rPr lang="fi-FI" sz="2000" dirty="0" err="1"/>
              <a:t>your</a:t>
            </a:r>
            <a:r>
              <a:rPr lang="fi-FI" sz="2000" dirty="0"/>
              <a:t> </a:t>
            </a:r>
            <a:r>
              <a:rPr lang="fi-FI" sz="2000" dirty="0" err="1"/>
              <a:t>self</a:t>
            </a:r>
            <a:r>
              <a:rPr lang="fi-FI" sz="2000" dirty="0"/>
              <a:t>. To </a:t>
            </a:r>
            <a:r>
              <a:rPr lang="fi-FI" sz="2000" dirty="0" err="1"/>
              <a:t>get</a:t>
            </a:r>
            <a:r>
              <a:rPr lang="fi-FI" sz="2000" dirty="0"/>
              <a:t> a </a:t>
            </a:r>
            <a:r>
              <a:rPr lang="fi-FI" sz="2000" dirty="0" err="1"/>
              <a:t>bit</a:t>
            </a:r>
            <a:r>
              <a:rPr lang="fi-FI" sz="2000" dirty="0"/>
              <a:t> </a:t>
            </a:r>
            <a:r>
              <a:rPr lang="fi-FI" sz="2000" b="1" dirty="0" err="1"/>
              <a:t>higher</a:t>
            </a:r>
            <a:r>
              <a:rPr lang="fi-FI" sz="2000" b="1" dirty="0"/>
              <a:t> position</a:t>
            </a:r>
            <a:r>
              <a:rPr lang="fi-FI" sz="2000" dirty="0"/>
              <a:t> in </a:t>
            </a:r>
            <a:r>
              <a:rPr lang="fi-FI" sz="2000" dirty="0" err="1"/>
              <a:t>the</a:t>
            </a:r>
            <a:r>
              <a:rPr lang="fi-FI" sz="2000" dirty="0"/>
              <a:t> </a:t>
            </a:r>
            <a:r>
              <a:rPr lang="fi-FI" sz="2000" dirty="0" err="1"/>
              <a:t>working</a:t>
            </a:r>
            <a:r>
              <a:rPr lang="fi-FI" sz="2000" dirty="0"/>
              <a:t> life. </a:t>
            </a:r>
            <a:br>
              <a:rPr lang="fi-FI" sz="2000" dirty="0"/>
            </a:br>
            <a:r>
              <a:rPr lang="fi-FI" sz="2000" dirty="0"/>
              <a:t>[</a:t>
            </a:r>
            <a:r>
              <a:rPr lang="fi-FI" sz="2000" i="1" dirty="0" err="1"/>
              <a:t>talks</a:t>
            </a:r>
            <a:r>
              <a:rPr lang="fi-FI" sz="2000" i="1" dirty="0"/>
              <a:t> </a:t>
            </a:r>
            <a:r>
              <a:rPr lang="fi-FI" sz="2000" i="1" dirty="0" err="1"/>
              <a:t>about</a:t>
            </a:r>
            <a:r>
              <a:rPr lang="fi-FI" sz="2000" i="1" dirty="0"/>
              <a:t> </a:t>
            </a:r>
            <a:r>
              <a:rPr lang="fi-FI" sz="2000" i="1" dirty="0" err="1"/>
              <a:t>nerby</a:t>
            </a:r>
            <a:r>
              <a:rPr lang="fi-FI" sz="2000" i="1" dirty="0"/>
              <a:t> </a:t>
            </a:r>
            <a:r>
              <a:rPr lang="fi-FI" sz="2000" i="1" dirty="0" err="1"/>
              <a:t>possibilities</a:t>
            </a:r>
            <a:r>
              <a:rPr lang="fi-FI" sz="2000" i="1" dirty="0"/>
              <a:t> in </a:t>
            </a:r>
            <a:r>
              <a:rPr lang="fi-FI" sz="2000" i="1" dirty="0" err="1"/>
              <a:t>universities</a:t>
            </a:r>
            <a:r>
              <a:rPr lang="fi-FI" sz="2000" i="1" dirty="0"/>
              <a:t> of </a:t>
            </a:r>
            <a:r>
              <a:rPr lang="fi-FI" sz="2000" i="1" dirty="0" err="1"/>
              <a:t>higher</a:t>
            </a:r>
            <a:r>
              <a:rPr lang="fi-FI" sz="2000" i="1" dirty="0"/>
              <a:t> </a:t>
            </a:r>
            <a:r>
              <a:rPr lang="fi-FI" sz="2000" i="1" dirty="0" err="1"/>
              <a:t>education</a:t>
            </a:r>
            <a:r>
              <a:rPr lang="fi-FI" sz="2000" dirty="0"/>
              <a:t>]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fi-FI" sz="2000" dirty="0" err="1"/>
              <a:t>We</a:t>
            </a:r>
            <a:r>
              <a:rPr lang="fi-FI" sz="2000" dirty="0"/>
              <a:t> [</a:t>
            </a:r>
            <a:r>
              <a:rPr lang="fi-FI" sz="2000" i="1" dirty="0"/>
              <a:t>me and my </a:t>
            </a:r>
            <a:r>
              <a:rPr lang="fi-FI" sz="2000" i="1" dirty="0" err="1"/>
              <a:t>girlfriend</a:t>
            </a:r>
            <a:r>
              <a:rPr lang="fi-FI" sz="2000" dirty="0"/>
              <a:t>] </a:t>
            </a:r>
            <a:r>
              <a:rPr lang="fi-FI" sz="2000" dirty="0" err="1"/>
              <a:t>have</a:t>
            </a:r>
            <a:r>
              <a:rPr lang="fi-FI" sz="2000" dirty="0"/>
              <a:t> </a:t>
            </a:r>
            <a:r>
              <a:rPr lang="fi-FI" sz="2000" dirty="0" err="1"/>
              <a:t>been</a:t>
            </a:r>
            <a:r>
              <a:rPr lang="fi-FI" sz="2000" dirty="0"/>
              <a:t> </a:t>
            </a:r>
            <a:r>
              <a:rPr lang="fi-FI" sz="2000" dirty="0" err="1"/>
              <a:t>planning</a:t>
            </a:r>
            <a:r>
              <a:rPr lang="fi-FI" sz="2000" dirty="0"/>
              <a:t> to </a:t>
            </a:r>
            <a:r>
              <a:rPr lang="fi-FI" sz="2000" dirty="0" err="1"/>
              <a:t>move</a:t>
            </a:r>
            <a:r>
              <a:rPr lang="fi-FI" sz="2000" dirty="0"/>
              <a:t> to [</a:t>
            </a:r>
            <a:r>
              <a:rPr lang="fi-FI" sz="2000" i="1" dirty="0" err="1"/>
              <a:t>nearby</a:t>
            </a:r>
            <a:r>
              <a:rPr lang="fi-FI" sz="2000" i="1" dirty="0"/>
              <a:t> </a:t>
            </a:r>
            <a:r>
              <a:rPr lang="fi-FI" sz="2000" i="1" dirty="0" err="1"/>
              <a:t>bigger</a:t>
            </a:r>
            <a:r>
              <a:rPr lang="fi-FI" sz="2000" i="1" dirty="0"/>
              <a:t>, </a:t>
            </a:r>
            <a:r>
              <a:rPr lang="fi-FI" sz="2000" i="1" dirty="0" err="1"/>
              <a:t>but</a:t>
            </a:r>
            <a:r>
              <a:rPr lang="fi-FI" sz="2000" i="1" dirty="0"/>
              <a:t> </a:t>
            </a:r>
            <a:r>
              <a:rPr lang="fi-FI" sz="2000" i="1" dirty="0" err="1"/>
              <a:t>still</a:t>
            </a:r>
            <a:r>
              <a:rPr lang="fi-FI" sz="2000" i="1" dirty="0"/>
              <a:t> </a:t>
            </a:r>
            <a:r>
              <a:rPr lang="fi-FI" sz="2000" i="1" dirty="0" err="1"/>
              <a:t>rural</a:t>
            </a:r>
            <a:r>
              <a:rPr lang="fi-FI" sz="2000" i="1" dirty="0"/>
              <a:t> </a:t>
            </a:r>
            <a:r>
              <a:rPr lang="fi-FI" sz="2000" i="1" dirty="0" err="1"/>
              <a:t>town</a:t>
            </a:r>
            <a:r>
              <a:rPr lang="fi-FI" sz="2000" dirty="0"/>
              <a:t>] </a:t>
            </a:r>
            <a:r>
              <a:rPr lang="fi-FI" sz="2000" dirty="0" err="1"/>
              <a:t>after</a:t>
            </a:r>
            <a:r>
              <a:rPr lang="fi-FI" sz="2000" dirty="0"/>
              <a:t> my </a:t>
            </a:r>
            <a:r>
              <a:rPr lang="fi-FI" sz="2000" dirty="0" err="1"/>
              <a:t>military</a:t>
            </a:r>
            <a:r>
              <a:rPr lang="fi-FI" sz="2000" dirty="0"/>
              <a:t> </a:t>
            </a:r>
            <a:r>
              <a:rPr lang="fi-FI" sz="2000" dirty="0" err="1"/>
              <a:t>service</a:t>
            </a:r>
            <a:r>
              <a:rPr lang="fi-FI" sz="2000" dirty="0"/>
              <a:t>. In </a:t>
            </a:r>
            <a:r>
              <a:rPr lang="fi-FI" sz="2000" dirty="0" err="1"/>
              <a:t>practice</a:t>
            </a:r>
            <a:r>
              <a:rPr lang="fi-FI" sz="2000" dirty="0"/>
              <a:t> </a:t>
            </a:r>
            <a:r>
              <a:rPr lang="fi-FI" sz="2000" dirty="0" err="1"/>
              <a:t>we’ll</a:t>
            </a:r>
            <a:r>
              <a:rPr lang="fi-FI" sz="2000" dirty="0"/>
              <a:t> </a:t>
            </a:r>
            <a:r>
              <a:rPr lang="fi-FI" sz="2000" dirty="0" err="1"/>
              <a:t>have</a:t>
            </a:r>
            <a:r>
              <a:rPr lang="fi-FI" sz="2000" dirty="0"/>
              <a:t> </a:t>
            </a:r>
            <a:r>
              <a:rPr lang="fi-FI" sz="2000" dirty="0" err="1"/>
              <a:t>the</a:t>
            </a:r>
            <a:r>
              <a:rPr lang="fi-FI" sz="2000" dirty="0"/>
              <a:t> </a:t>
            </a:r>
            <a:r>
              <a:rPr lang="fi-FI" sz="2000" dirty="0" err="1"/>
              <a:t>same</a:t>
            </a:r>
            <a:r>
              <a:rPr lang="fi-FI" sz="2000" dirty="0"/>
              <a:t> </a:t>
            </a:r>
            <a:r>
              <a:rPr lang="fi-FI" sz="2000" dirty="0" err="1"/>
              <a:t>distance</a:t>
            </a:r>
            <a:r>
              <a:rPr lang="fi-FI" sz="2000" dirty="0"/>
              <a:t> to </a:t>
            </a:r>
            <a:r>
              <a:rPr lang="fi-FI" sz="2000" dirty="0" err="1"/>
              <a:t>our</a:t>
            </a:r>
            <a:r>
              <a:rPr lang="fi-FI" sz="2000" dirty="0"/>
              <a:t> </a:t>
            </a:r>
            <a:r>
              <a:rPr lang="fi-FI" sz="2000" dirty="0" err="1"/>
              <a:t>working</a:t>
            </a:r>
            <a:r>
              <a:rPr lang="fi-FI" sz="2000" dirty="0"/>
              <a:t> </a:t>
            </a:r>
            <a:r>
              <a:rPr lang="fi-FI" sz="2000" dirty="0" err="1"/>
              <a:t>places</a:t>
            </a:r>
            <a:r>
              <a:rPr lang="fi-FI" sz="2000" dirty="0"/>
              <a:t>, a </a:t>
            </a:r>
            <a:r>
              <a:rPr lang="fi-FI" sz="2000" dirty="0" err="1"/>
              <a:t>bit</a:t>
            </a:r>
            <a:r>
              <a:rPr lang="fi-FI" sz="2000" dirty="0"/>
              <a:t> </a:t>
            </a:r>
            <a:r>
              <a:rPr lang="fi-FI" sz="2000" dirty="0" err="1"/>
              <a:t>longer</a:t>
            </a:r>
            <a:r>
              <a:rPr lang="fi-FI" sz="2000" dirty="0"/>
              <a:t> for me, </a:t>
            </a:r>
            <a:r>
              <a:rPr lang="fi-FI" sz="2000" dirty="0" err="1"/>
              <a:t>but</a:t>
            </a:r>
            <a:r>
              <a:rPr lang="fi-FI" sz="2000" dirty="0"/>
              <a:t> </a:t>
            </a:r>
            <a:r>
              <a:rPr lang="fi-FI" sz="2000" dirty="0" err="1"/>
              <a:t>not</a:t>
            </a:r>
            <a:r>
              <a:rPr lang="fi-FI" sz="2000" dirty="0"/>
              <a:t> </a:t>
            </a:r>
            <a:r>
              <a:rPr lang="fi-FI" sz="2000" dirty="0" err="1"/>
              <a:t>much</a:t>
            </a:r>
            <a:r>
              <a:rPr lang="fi-FI" sz="2000" dirty="0"/>
              <a:t>. </a:t>
            </a:r>
            <a:r>
              <a:rPr lang="fi-FI" sz="2000" dirty="0" err="1"/>
              <a:t>There</a:t>
            </a:r>
            <a:r>
              <a:rPr lang="fi-FI" sz="2000" dirty="0"/>
              <a:t> </a:t>
            </a:r>
            <a:r>
              <a:rPr lang="fi-FI" sz="2000" dirty="0" err="1"/>
              <a:t>would</a:t>
            </a:r>
            <a:r>
              <a:rPr lang="fi-FI" sz="2000" dirty="0"/>
              <a:t> </a:t>
            </a:r>
            <a:r>
              <a:rPr lang="fi-FI" sz="2000" dirty="0" err="1"/>
              <a:t>be</a:t>
            </a:r>
            <a:r>
              <a:rPr lang="fi-FI" sz="2000" dirty="0"/>
              <a:t> a </a:t>
            </a:r>
            <a:r>
              <a:rPr lang="fi-FI" sz="2000" dirty="0" err="1"/>
              <a:t>bit</a:t>
            </a:r>
            <a:r>
              <a:rPr lang="fi-FI" sz="2000" dirty="0"/>
              <a:t> </a:t>
            </a:r>
            <a:r>
              <a:rPr lang="fi-FI" sz="2000" b="1" dirty="0" err="1"/>
              <a:t>more</a:t>
            </a:r>
            <a:r>
              <a:rPr lang="fi-FI" sz="2000" b="1" dirty="0"/>
              <a:t> </a:t>
            </a:r>
            <a:r>
              <a:rPr lang="fi-FI" sz="2000" b="1" dirty="0" err="1"/>
              <a:t>services</a:t>
            </a:r>
            <a:r>
              <a:rPr lang="fi-FI" sz="2000" b="1" dirty="0"/>
              <a:t> </a:t>
            </a:r>
            <a:r>
              <a:rPr lang="fi-FI" sz="2000" dirty="0" err="1"/>
              <a:t>available</a:t>
            </a:r>
            <a:r>
              <a:rPr lang="fi-FI" sz="2000" dirty="0"/>
              <a:t> and </a:t>
            </a:r>
            <a:r>
              <a:rPr lang="fi-FI" sz="2000" dirty="0" err="1"/>
              <a:t>we</a:t>
            </a:r>
            <a:r>
              <a:rPr lang="fi-FI" sz="2000" dirty="0"/>
              <a:t> </a:t>
            </a:r>
            <a:r>
              <a:rPr lang="fi-FI" sz="2000" dirty="0" err="1"/>
              <a:t>could</a:t>
            </a:r>
            <a:r>
              <a:rPr lang="fi-FI" sz="2000" dirty="0"/>
              <a:t> </a:t>
            </a:r>
            <a:r>
              <a:rPr lang="fi-FI" sz="2000" dirty="0" err="1"/>
              <a:t>find</a:t>
            </a:r>
            <a:r>
              <a:rPr lang="fi-FI" sz="2000" dirty="0"/>
              <a:t> </a:t>
            </a:r>
            <a:r>
              <a:rPr lang="fi-FI" sz="2000" dirty="0" err="1"/>
              <a:t>our</a:t>
            </a:r>
            <a:r>
              <a:rPr lang="fi-FI" sz="2000" dirty="0"/>
              <a:t> </a:t>
            </a:r>
            <a:r>
              <a:rPr lang="fi-FI" sz="2000" b="1" dirty="0" err="1"/>
              <a:t>own</a:t>
            </a:r>
            <a:r>
              <a:rPr lang="fi-FI" sz="2000" b="1" dirty="0"/>
              <a:t> </a:t>
            </a:r>
            <a:r>
              <a:rPr lang="fi-FI" sz="2000" b="1" dirty="0" err="1"/>
              <a:t>garage</a:t>
            </a:r>
            <a:r>
              <a:rPr lang="fi-FI" sz="2000" b="1" dirty="0"/>
              <a:t> </a:t>
            </a:r>
            <a:r>
              <a:rPr lang="fi-FI" sz="2000" dirty="0"/>
              <a:t>to </a:t>
            </a:r>
            <a:r>
              <a:rPr lang="fi-FI" sz="2000" dirty="0" err="1"/>
              <a:t>hire</a:t>
            </a:r>
            <a:r>
              <a:rPr lang="fi-FI" sz="2000" dirty="0"/>
              <a:t> [</a:t>
            </a:r>
            <a:r>
              <a:rPr lang="fi-FI" sz="2000" i="1" dirty="0"/>
              <a:t>for a hobby </a:t>
            </a:r>
            <a:r>
              <a:rPr lang="fi-FI" sz="2000" i="1" dirty="0" err="1"/>
              <a:t>including</a:t>
            </a:r>
            <a:r>
              <a:rPr lang="fi-FI" sz="2000" i="1" dirty="0"/>
              <a:t> </a:t>
            </a:r>
            <a:r>
              <a:rPr lang="fi-FI" sz="2000" i="1" dirty="0" err="1"/>
              <a:t>cars</a:t>
            </a:r>
            <a:r>
              <a:rPr lang="fi-FI" sz="2000" dirty="0"/>
              <a:t>] - -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fi-FI" sz="2000" b="1" dirty="0" err="1"/>
              <a:t>Interviewer</a:t>
            </a:r>
            <a:r>
              <a:rPr lang="fi-FI" sz="2000" b="1" dirty="0"/>
              <a:t>: </a:t>
            </a:r>
            <a:r>
              <a:rPr lang="fi-FI" sz="2000" dirty="0"/>
              <a:t>If </a:t>
            </a:r>
            <a:r>
              <a:rPr lang="fi-FI" sz="2000" dirty="0" err="1"/>
              <a:t>you</a:t>
            </a:r>
            <a:r>
              <a:rPr lang="fi-FI" sz="2000" dirty="0"/>
              <a:t> </a:t>
            </a:r>
            <a:r>
              <a:rPr lang="fi-FI" sz="2000" dirty="0" err="1"/>
              <a:t>could</a:t>
            </a:r>
            <a:r>
              <a:rPr lang="fi-FI" sz="2000" dirty="0"/>
              <a:t> </a:t>
            </a:r>
            <a:r>
              <a:rPr lang="fi-FI" sz="2000" dirty="0" err="1"/>
              <a:t>choose</a:t>
            </a:r>
            <a:r>
              <a:rPr lang="fi-FI" sz="2000" dirty="0"/>
              <a:t> </a:t>
            </a:r>
            <a:r>
              <a:rPr lang="fi-FI" sz="2000" dirty="0" err="1"/>
              <a:t>freely</a:t>
            </a:r>
            <a:r>
              <a:rPr lang="fi-FI" sz="2000" dirty="0"/>
              <a:t>, </a:t>
            </a:r>
            <a:r>
              <a:rPr lang="fi-FI" sz="2000" dirty="0" err="1"/>
              <a:t>where</a:t>
            </a:r>
            <a:r>
              <a:rPr lang="fi-FI" sz="2000" dirty="0"/>
              <a:t> </a:t>
            </a:r>
            <a:r>
              <a:rPr lang="fi-FI" sz="2000" dirty="0" err="1"/>
              <a:t>would</a:t>
            </a:r>
            <a:r>
              <a:rPr lang="fi-FI" sz="2000" dirty="0"/>
              <a:t> </a:t>
            </a:r>
            <a:r>
              <a:rPr lang="fi-FI" sz="2000" dirty="0" err="1"/>
              <a:t>you</a:t>
            </a:r>
            <a:r>
              <a:rPr lang="fi-FI" sz="2000" dirty="0"/>
              <a:t> </a:t>
            </a:r>
            <a:r>
              <a:rPr lang="fi-FI" sz="2000" dirty="0" err="1"/>
              <a:t>like</a:t>
            </a:r>
            <a:r>
              <a:rPr lang="fi-FI" sz="2000" dirty="0"/>
              <a:t> to live in </a:t>
            </a:r>
            <a:r>
              <a:rPr lang="fi-FI" sz="2000" dirty="0" err="1"/>
              <a:t>the</a:t>
            </a:r>
            <a:r>
              <a:rPr lang="fi-FI" sz="2000" dirty="0"/>
              <a:t> </a:t>
            </a:r>
            <a:r>
              <a:rPr lang="fi-FI" sz="2000" dirty="0" err="1"/>
              <a:t>future</a:t>
            </a:r>
            <a:r>
              <a:rPr lang="fi-FI" sz="2000" dirty="0"/>
              <a:t>?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fi-FI" sz="2000" b="1" dirty="0"/>
              <a:t>Young </a:t>
            </a:r>
            <a:r>
              <a:rPr lang="fi-FI" sz="2000" b="1" dirty="0" err="1"/>
              <a:t>man</a:t>
            </a:r>
            <a:r>
              <a:rPr lang="fi-FI" sz="2000" b="1" dirty="0"/>
              <a:t>: </a:t>
            </a:r>
            <a:r>
              <a:rPr lang="fi-FI" sz="2000" dirty="0" err="1"/>
              <a:t>Well</a:t>
            </a:r>
            <a:r>
              <a:rPr lang="fi-FI" sz="2000" dirty="0"/>
              <a:t>, it </a:t>
            </a:r>
            <a:r>
              <a:rPr lang="fi-FI" sz="2000" dirty="0" err="1"/>
              <a:t>would</a:t>
            </a:r>
            <a:r>
              <a:rPr lang="fi-FI" sz="2000" dirty="0"/>
              <a:t> </a:t>
            </a:r>
            <a:r>
              <a:rPr lang="fi-FI" sz="2000" dirty="0" err="1"/>
              <a:t>be</a:t>
            </a:r>
            <a:r>
              <a:rPr lang="fi-FI" sz="2000" dirty="0"/>
              <a:t> </a:t>
            </a:r>
            <a:r>
              <a:rPr lang="fi-FI" sz="2000" dirty="0" err="1"/>
              <a:t>like</a:t>
            </a:r>
            <a:r>
              <a:rPr lang="fi-FI" sz="2000" dirty="0"/>
              <a:t> </a:t>
            </a:r>
            <a:r>
              <a:rPr lang="fi-FI" sz="2000" b="1" dirty="0"/>
              <a:t>a </a:t>
            </a:r>
            <a:r>
              <a:rPr lang="fi-FI" sz="2000" b="1" dirty="0" err="1"/>
              <a:t>place</a:t>
            </a:r>
            <a:r>
              <a:rPr lang="fi-FI" sz="2000" b="1" dirty="0"/>
              <a:t> </a:t>
            </a:r>
            <a:r>
              <a:rPr lang="fi-FI" sz="2000" b="1" dirty="0" err="1"/>
              <a:t>closer</a:t>
            </a:r>
            <a:r>
              <a:rPr lang="fi-FI" sz="2000" b="1" dirty="0"/>
              <a:t> to a </a:t>
            </a:r>
            <a:r>
              <a:rPr lang="fi-FI" sz="2000" b="1" dirty="0" err="1"/>
              <a:t>bit</a:t>
            </a:r>
            <a:r>
              <a:rPr lang="fi-FI" sz="2000" b="1" dirty="0"/>
              <a:t> </a:t>
            </a:r>
            <a:r>
              <a:rPr lang="fi-FI" sz="2000" b="1" dirty="0" err="1"/>
              <a:t>bigger</a:t>
            </a:r>
            <a:r>
              <a:rPr lang="fi-FI" sz="2000" b="1" dirty="0"/>
              <a:t> </a:t>
            </a:r>
            <a:r>
              <a:rPr lang="fi-FI" sz="2000" b="1" dirty="0" err="1"/>
              <a:t>town</a:t>
            </a:r>
            <a:r>
              <a:rPr lang="fi-FI" sz="2000" dirty="0"/>
              <a:t>. </a:t>
            </a:r>
            <a:r>
              <a:rPr lang="fi-FI" sz="2000" dirty="0" err="1"/>
              <a:t>Kind</a:t>
            </a:r>
            <a:r>
              <a:rPr lang="fi-FI" sz="2000" dirty="0"/>
              <a:t> of </a:t>
            </a:r>
            <a:r>
              <a:rPr lang="fi-FI" sz="2000" b="1" dirty="0" err="1"/>
              <a:t>like</a:t>
            </a:r>
            <a:r>
              <a:rPr lang="fi-FI" sz="2000" b="1" dirty="0"/>
              <a:t> a </a:t>
            </a:r>
            <a:r>
              <a:rPr lang="fi-FI" sz="2000" b="1" dirty="0" err="1"/>
              <a:t>village</a:t>
            </a:r>
            <a:r>
              <a:rPr lang="fi-FI" sz="2000" dirty="0"/>
              <a:t>. At </a:t>
            </a:r>
            <a:r>
              <a:rPr lang="fi-FI" sz="2000" dirty="0" err="1"/>
              <a:t>maximum</a:t>
            </a:r>
            <a:r>
              <a:rPr lang="fi-FI" sz="2000" dirty="0"/>
              <a:t> 15 km to </a:t>
            </a:r>
            <a:r>
              <a:rPr lang="fi-FI" sz="2000" dirty="0" err="1"/>
              <a:t>the</a:t>
            </a:r>
            <a:r>
              <a:rPr lang="fi-FI" sz="2000" dirty="0"/>
              <a:t> center, </a:t>
            </a:r>
            <a:r>
              <a:rPr lang="fi-FI" sz="2000" dirty="0" err="1"/>
              <a:t>but</a:t>
            </a:r>
            <a:r>
              <a:rPr lang="fi-FI" sz="2000" dirty="0"/>
              <a:t> </a:t>
            </a:r>
            <a:r>
              <a:rPr lang="fi-FI" sz="2000" dirty="0" err="1"/>
              <a:t>you</a:t>
            </a:r>
            <a:r>
              <a:rPr lang="fi-FI" sz="2000" dirty="0"/>
              <a:t> </a:t>
            </a:r>
            <a:r>
              <a:rPr lang="fi-FI" sz="2000" dirty="0" err="1"/>
              <a:t>could</a:t>
            </a:r>
            <a:r>
              <a:rPr lang="fi-FI" sz="2000" dirty="0"/>
              <a:t> </a:t>
            </a:r>
            <a:r>
              <a:rPr lang="fi-FI" sz="2000" b="1" dirty="0"/>
              <a:t>live in </a:t>
            </a:r>
            <a:r>
              <a:rPr lang="fi-FI" sz="2000" b="1" dirty="0" err="1"/>
              <a:t>your</a:t>
            </a:r>
            <a:r>
              <a:rPr lang="fi-FI" sz="2000" b="1" dirty="0"/>
              <a:t> </a:t>
            </a:r>
            <a:r>
              <a:rPr lang="fi-FI" sz="2000" b="1" dirty="0" err="1"/>
              <a:t>own</a:t>
            </a:r>
            <a:r>
              <a:rPr lang="fi-FI" sz="2000" b="1" dirty="0"/>
              <a:t> </a:t>
            </a:r>
            <a:r>
              <a:rPr lang="fi-FI" sz="2000" b="1" dirty="0" err="1"/>
              <a:t>peace</a:t>
            </a:r>
            <a:r>
              <a:rPr lang="fi-FI" sz="2000" b="1" dirty="0"/>
              <a:t> </a:t>
            </a:r>
            <a:r>
              <a:rPr lang="fi-FI" sz="2000" dirty="0" err="1"/>
              <a:t>anyway</a:t>
            </a:r>
            <a:r>
              <a:rPr lang="fi-FI" sz="2000" dirty="0"/>
              <a:t>, </a:t>
            </a:r>
            <a:r>
              <a:rPr lang="fi-FI" sz="2000" dirty="0" err="1"/>
              <a:t>there</a:t>
            </a:r>
            <a:r>
              <a:rPr lang="fi-FI" sz="2000" dirty="0"/>
              <a:t> </a:t>
            </a:r>
            <a:r>
              <a:rPr lang="fi-FI" sz="2000" dirty="0" err="1"/>
              <a:t>wouldn’t</a:t>
            </a:r>
            <a:r>
              <a:rPr lang="fi-FI" sz="2000" dirty="0"/>
              <a:t> </a:t>
            </a:r>
            <a:r>
              <a:rPr lang="fi-FI" sz="2000" dirty="0" err="1"/>
              <a:t>be</a:t>
            </a:r>
            <a:r>
              <a:rPr lang="fi-FI" sz="2000" dirty="0"/>
              <a:t> </a:t>
            </a:r>
            <a:r>
              <a:rPr lang="fi-FI" sz="2000" dirty="0" err="1"/>
              <a:t>neighbours</a:t>
            </a:r>
            <a:r>
              <a:rPr lang="fi-FI" sz="2000" dirty="0"/>
              <a:t> </a:t>
            </a:r>
            <a:r>
              <a:rPr lang="fi-FI" sz="2000" dirty="0" err="1"/>
              <a:t>too</a:t>
            </a:r>
            <a:r>
              <a:rPr lang="fi-FI" sz="2000" dirty="0"/>
              <a:t> </a:t>
            </a:r>
            <a:r>
              <a:rPr lang="fi-FI" sz="2000" dirty="0" err="1"/>
              <a:t>close</a:t>
            </a:r>
            <a:r>
              <a:rPr lang="fi-FI" sz="2000" dirty="0"/>
              <a:t>, </a:t>
            </a:r>
            <a:r>
              <a:rPr lang="fi-FI" sz="2000" b="1" dirty="0"/>
              <a:t>a </a:t>
            </a:r>
            <a:r>
              <a:rPr lang="fi-FI" sz="2000" b="1" dirty="0" err="1"/>
              <a:t>large</a:t>
            </a:r>
            <a:r>
              <a:rPr lang="fi-FI" sz="2000" b="1" dirty="0"/>
              <a:t> </a:t>
            </a:r>
            <a:r>
              <a:rPr lang="fi-FI" sz="2000" b="1" dirty="0" err="1"/>
              <a:t>plot</a:t>
            </a:r>
            <a:r>
              <a:rPr lang="fi-FI" sz="2000" b="1" dirty="0"/>
              <a:t> of </a:t>
            </a:r>
            <a:r>
              <a:rPr lang="fi-FI" sz="2000" b="1" dirty="0" err="1"/>
              <a:t>land</a:t>
            </a:r>
            <a:r>
              <a:rPr lang="fi-FI" sz="2000" dirty="0"/>
              <a:t>, </a:t>
            </a:r>
            <a:r>
              <a:rPr lang="fi-FI" sz="2000" dirty="0" err="1"/>
              <a:t>preferably</a:t>
            </a:r>
            <a:r>
              <a:rPr lang="fi-FI" sz="2000" dirty="0"/>
              <a:t> </a:t>
            </a:r>
            <a:r>
              <a:rPr lang="fi-FI" sz="2000" dirty="0" err="1"/>
              <a:t>close</a:t>
            </a:r>
            <a:r>
              <a:rPr lang="fi-FI" sz="2000" dirty="0"/>
              <a:t> to a lake – </a:t>
            </a:r>
            <a:r>
              <a:rPr lang="fi-FI" sz="2000" dirty="0" err="1"/>
              <a:t>that</a:t>
            </a:r>
            <a:r>
              <a:rPr lang="fi-FI" sz="2000" dirty="0"/>
              <a:t> </a:t>
            </a:r>
            <a:r>
              <a:rPr lang="fi-FI" sz="2000" dirty="0" err="1"/>
              <a:t>would</a:t>
            </a:r>
            <a:r>
              <a:rPr lang="fi-FI" sz="2000" dirty="0"/>
              <a:t> </a:t>
            </a:r>
            <a:r>
              <a:rPr lang="fi-FI" sz="2000" dirty="0" err="1"/>
              <a:t>be</a:t>
            </a:r>
            <a:r>
              <a:rPr lang="fi-FI" sz="2000" dirty="0"/>
              <a:t> </a:t>
            </a:r>
            <a:r>
              <a:rPr lang="fi-FI" sz="2000" dirty="0" err="1"/>
              <a:t>nice</a:t>
            </a:r>
            <a:r>
              <a:rPr lang="fi-FI" sz="2000" dirty="0"/>
              <a:t>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fi-FI" sz="2000" b="1" dirty="0" err="1"/>
              <a:t>Interviewer</a:t>
            </a:r>
            <a:r>
              <a:rPr lang="fi-FI" sz="2000" b="1" dirty="0"/>
              <a:t>: </a:t>
            </a:r>
            <a:r>
              <a:rPr lang="fi-FI" sz="2000" dirty="0" err="1"/>
              <a:t>Yes</a:t>
            </a:r>
            <a:r>
              <a:rPr lang="fi-FI" sz="2000" dirty="0"/>
              <a:t>. Like a </a:t>
            </a:r>
            <a:r>
              <a:rPr lang="fi-FI" sz="2000" dirty="0" err="1"/>
              <a:t>small</a:t>
            </a:r>
            <a:r>
              <a:rPr lang="fi-FI" sz="2000" dirty="0"/>
              <a:t> </a:t>
            </a:r>
            <a:r>
              <a:rPr lang="fi-FI" sz="2000" dirty="0" err="1"/>
              <a:t>piece</a:t>
            </a:r>
            <a:r>
              <a:rPr lang="fi-FI" sz="2000" dirty="0"/>
              <a:t> of [</a:t>
            </a:r>
            <a:r>
              <a:rPr lang="fi-FI" sz="2000" i="1" dirty="0" err="1"/>
              <a:t>your</a:t>
            </a:r>
            <a:r>
              <a:rPr lang="fi-FI" sz="2000" i="1" dirty="0"/>
              <a:t> home </a:t>
            </a:r>
            <a:r>
              <a:rPr lang="fi-FI" sz="2000" i="1" dirty="0" err="1"/>
              <a:t>village</a:t>
            </a:r>
            <a:r>
              <a:rPr lang="fi-FI" sz="2000" dirty="0"/>
              <a:t>]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fi-FI" sz="2000" b="1" dirty="0"/>
              <a:t>Young </a:t>
            </a:r>
            <a:r>
              <a:rPr lang="fi-FI" sz="2000" b="1" dirty="0" err="1"/>
              <a:t>man</a:t>
            </a:r>
            <a:r>
              <a:rPr lang="fi-FI" sz="2000" b="1" dirty="0"/>
              <a:t>: </a:t>
            </a:r>
            <a:r>
              <a:rPr lang="fi-FI" sz="2000" dirty="0" err="1"/>
              <a:t>Yes</a:t>
            </a:r>
            <a:r>
              <a:rPr lang="fi-FI" sz="2000" dirty="0"/>
              <a:t>. </a:t>
            </a:r>
            <a:r>
              <a:rPr lang="fi-FI" sz="2000" dirty="0" err="1"/>
              <a:t>Yes</a:t>
            </a:r>
            <a:r>
              <a:rPr lang="fi-FI" sz="2000" dirty="0"/>
              <a:t>, </a:t>
            </a:r>
            <a:r>
              <a:rPr lang="fi-FI" sz="2000" dirty="0" err="1"/>
              <a:t>yes</a:t>
            </a:r>
            <a:r>
              <a:rPr lang="fi-FI" sz="2000" dirty="0"/>
              <a:t>.</a:t>
            </a:r>
          </a:p>
          <a:p>
            <a:pPr marL="0" indent="0" algn="r">
              <a:spcBef>
                <a:spcPts val="0"/>
              </a:spcBef>
              <a:spcAft>
                <a:spcPts val="600"/>
              </a:spcAft>
              <a:buNone/>
            </a:pPr>
            <a:r>
              <a:rPr lang="fi-FI" sz="2000" i="1" dirty="0"/>
              <a:t>(Young </a:t>
            </a:r>
            <a:r>
              <a:rPr lang="fi-FI" sz="2000" i="1" dirty="0" err="1"/>
              <a:t>man</a:t>
            </a:r>
            <a:r>
              <a:rPr lang="fi-FI" sz="2000" i="1" dirty="0"/>
              <a:t> 19, </a:t>
            </a:r>
            <a:r>
              <a:rPr lang="fi-FI" sz="2000" i="1" dirty="0" err="1"/>
              <a:t>permanently</a:t>
            </a:r>
            <a:r>
              <a:rPr lang="fi-FI" sz="2000" i="1" dirty="0"/>
              <a:t> </a:t>
            </a:r>
            <a:r>
              <a:rPr lang="fi-FI" sz="2000" i="1" dirty="0" err="1"/>
              <a:t>emplyed</a:t>
            </a:r>
            <a:r>
              <a:rPr lang="fi-FI" sz="2000" i="1" dirty="0"/>
              <a:t> </a:t>
            </a:r>
            <a:r>
              <a:rPr lang="fi-FI" sz="2000" i="1" dirty="0" err="1"/>
              <a:t>after</a:t>
            </a:r>
            <a:r>
              <a:rPr lang="fi-FI" sz="2000" i="1" dirty="0"/>
              <a:t> </a:t>
            </a:r>
            <a:r>
              <a:rPr lang="fi-FI" sz="2000" i="1" dirty="0" err="1"/>
              <a:t>vocational</a:t>
            </a:r>
            <a:r>
              <a:rPr lang="fi-FI" sz="2000" i="1" dirty="0"/>
              <a:t> </a:t>
            </a:r>
            <a:r>
              <a:rPr lang="fi-FI" sz="2000" i="1" dirty="0" err="1"/>
              <a:t>school</a:t>
            </a:r>
            <a:r>
              <a:rPr lang="fi-FI" sz="2000" i="1" dirty="0"/>
              <a:t>)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endParaRPr lang="fi-FI" dirty="0"/>
          </a:p>
        </p:txBody>
      </p:sp>
      <p:pic>
        <p:nvPicPr>
          <p:cNvPr id="23" name="Picture 2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A54A40-975B-4A13-9ADC-D278AA6A6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2" y="6065"/>
            <a:ext cx="638264" cy="1419423"/>
          </a:xfrm>
          <a:prstGeom prst="rect">
            <a:avLst/>
          </a:prstGeom>
        </p:spPr>
      </p:pic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8823FDC4-D0AE-447D-85B6-E1C49521295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83189" y="1619249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21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 descr="A picture containing tree, outdoor, fruit&#10;&#10;Description automatically generated">
            <a:extLst>
              <a:ext uri="{FF2B5EF4-FFF2-40B4-BE49-F238E27FC236}">
                <a16:creationId xmlns:a16="http://schemas.microsoft.com/office/drawing/2014/main" id="{7C0384CD-F3E8-45C9-B1A4-DC833FB3EC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18" b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3137A0-9323-4B22-8990-9E98AF0C9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643" y="386080"/>
            <a:ext cx="7927823" cy="141942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dirty="0">
                <a:solidFill>
                  <a:schemeClr val="accent2"/>
                </a:solidFill>
              </a:rPr>
              <a:t>Building urban lives – </a:t>
            </a:r>
            <a:br>
              <a:rPr lang="en-US" sz="4000" dirty="0">
                <a:solidFill>
                  <a:schemeClr val="accent2"/>
                </a:solidFill>
              </a:rPr>
            </a:br>
            <a:r>
              <a:rPr lang="en-US" sz="4000" dirty="0">
                <a:solidFill>
                  <a:schemeClr val="accent2"/>
                </a:solidFill>
              </a:rPr>
              <a:t>staying anchored in the rural milieu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A968F9A-3AD3-4C8B-ACC7-5C21958DE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91" y="-4099"/>
            <a:ext cx="638264" cy="14194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E56E64-B62A-46DF-8C93-D3F759322598}"/>
              </a:ext>
            </a:extLst>
          </p:cNvPr>
          <p:cNvSpPr txBox="1"/>
          <p:nvPr/>
        </p:nvSpPr>
        <p:spPr>
          <a:xfrm>
            <a:off x="335191" y="2258858"/>
            <a:ext cx="3651593" cy="4294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E941F-8999-4BB7-8FD5-44A1CB3753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4323" y="2156082"/>
            <a:ext cx="5822441" cy="4351338"/>
          </a:xfrm>
        </p:spPr>
        <p:txBody>
          <a:bodyPr>
            <a:normAutofit fontScale="92500"/>
          </a:bodyPr>
          <a:lstStyle/>
          <a:p>
            <a:pPr marL="360045"/>
            <a:r>
              <a:rPr lang="en-US" sz="2800" dirty="0"/>
              <a:t>Future is seen elsewhere! </a:t>
            </a:r>
          </a:p>
          <a:p>
            <a:pPr marL="360045"/>
            <a:r>
              <a:rPr lang="en-US" sz="2800" dirty="0">
                <a:solidFill>
                  <a:schemeClr val="accent2"/>
                </a:solidFill>
              </a:rPr>
              <a:t>Strategic choices do not support plans of returning </a:t>
            </a:r>
            <a:r>
              <a:rPr lang="en-US" sz="2800" dirty="0"/>
              <a:t>(e.g. higher education)</a:t>
            </a:r>
          </a:p>
          <a:p>
            <a:pPr marL="360045"/>
            <a:r>
              <a:rPr lang="en-US" dirty="0"/>
              <a:t>Appreciation of countryside as a safe childhood milieu</a:t>
            </a:r>
          </a:p>
          <a:p>
            <a:pPr marL="360045"/>
            <a:r>
              <a:rPr lang="en-US" sz="2800" dirty="0">
                <a:solidFill>
                  <a:schemeClr val="accent2"/>
                </a:solidFill>
              </a:rPr>
              <a:t>Rural home place as a place to ‘cool down’</a:t>
            </a:r>
            <a:r>
              <a:rPr lang="en-US" sz="2800" dirty="0"/>
              <a:t>, to ‘load your batteries’, ‘to relax’</a:t>
            </a:r>
          </a:p>
          <a:p>
            <a:pPr marL="360045"/>
            <a:r>
              <a:rPr lang="en-US" sz="2800" dirty="0"/>
              <a:t>Long time summer jobs in the area</a:t>
            </a:r>
          </a:p>
          <a:p>
            <a:pPr marL="360045"/>
            <a:r>
              <a:rPr lang="en-US" sz="2800" dirty="0">
                <a:solidFill>
                  <a:schemeClr val="accent2"/>
                </a:solidFill>
              </a:rPr>
              <a:t>Conflicting emotions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120785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tsikko 10"/>
          <p:cNvSpPr>
            <a:spLocks noGrp="1"/>
          </p:cNvSpPr>
          <p:nvPr>
            <p:ph type="title"/>
          </p:nvPr>
        </p:nvSpPr>
        <p:spPr>
          <a:xfrm>
            <a:off x="1211120" y="486841"/>
            <a:ext cx="5540199" cy="141942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sz="3400" dirty="0">
                <a:solidFill>
                  <a:schemeClr val="accent2"/>
                </a:solidFill>
              </a:rPr>
              <a:t>Analysis of </a:t>
            </a:r>
            <a:r>
              <a:rPr lang="fi-FI" sz="3400" dirty="0" err="1">
                <a:solidFill>
                  <a:schemeClr val="accent2"/>
                </a:solidFill>
              </a:rPr>
              <a:t>lifepaths</a:t>
            </a:r>
            <a:r>
              <a:rPr lang="fi-FI" sz="3400" dirty="0">
                <a:solidFill>
                  <a:schemeClr val="accent2"/>
                </a:solidFill>
              </a:rPr>
              <a:t> in </a:t>
            </a:r>
            <a:r>
              <a:rPr lang="fi-FI" sz="3400" dirty="0" err="1">
                <a:solidFill>
                  <a:schemeClr val="accent2"/>
                </a:solidFill>
              </a:rPr>
              <a:t>emerging</a:t>
            </a:r>
            <a:r>
              <a:rPr lang="fi-FI" sz="3400" dirty="0">
                <a:solidFill>
                  <a:schemeClr val="accent2"/>
                </a:solidFill>
              </a:rPr>
              <a:t> </a:t>
            </a:r>
            <a:r>
              <a:rPr lang="fi-FI" sz="3400" dirty="0" err="1">
                <a:solidFill>
                  <a:schemeClr val="accent2"/>
                </a:solidFill>
              </a:rPr>
              <a:t>rural</a:t>
            </a:r>
            <a:r>
              <a:rPr lang="fi-FI" sz="3400" dirty="0">
                <a:solidFill>
                  <a:schemeClr val="accent2"/>
                </a:solidFill>
              </a:rPr>
              <a:t> </a:t>
            </a:r>
            <a:r>
              <a:rPr lang="fi-FI" sz="3400" dirty="0" err="1">
                <a:solidFill>
                  <a:schemeClr val="accent2"/>
                </a:solidFill>
              </a:rPr>
              <a:t>adulthood</a:t>
            </a:r>
            <a:r>
              <a:rPr lang="fi-FI" sz="3400" dirty="0">
                <a:solidFill>
                  <a:schemeClr val="accent2"/>
                </a:solidFill>
              </a:rPr>
              <a:t/>
            </a:r>
            <a:br>
              <a:rPr lang="fi-FI" sz="3400" dirty="0">
                <a:solidFill>
                  <a:schemeClr val="accent2"/>
                </a:solidFill>
              </a:rPr>
            </a:br>
            <a:endParaRPr lang="fi-FI" sz="3400" dirty="0">
              <a:solidFill>
                <a:schemeClr val="accent2"/>
              </a:solidFill>
              <a:cs typeface="Arial"/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077BA3E-1D7C-4512-A4DD-7BABDD95C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7" y="0"/>
            <a:ext cx="638264" cy="1419423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D5A4842-5B2A-414F-AE02-5FF3EBC62A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1214170"/>
              </p:ext>
            </p:extLst>
          </p:nvPr>
        </p:nvGraphicFramePr>
        <p:xfrm>
          <a:off x="950976" y="486842"/>
          <a:ext cx="9875520" cy="5676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52085D-3AB2-408A-B333-B6ED68CD5C7B}"/>
              </a:ext>
            </a:extLst>
          </p:cNvPr>
          <p:cNvCxnSpPr>
            <a:cxnSpLocks/>
          </p:cNvCxnSpPr>
          <p:nvPr/>
        </p:nvCxnSpPr>
        <p:spPr>
          <a:xfrm flipH="1">
            <a:off x="438912" y="3579464"/>
            <a:ext cx="11091672" cy="1005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E2B6159-CE93-4BCF-A8B2-1CB3B708F0C1}"/>
              </a:ext>
            </a:extLst>
          </p:cNvPr>
          <p:cNvSpPr txBox="1"/>
          <p:nvPr/>
        </p:nvSpPr>
        <p:spPr>
          <a:xfrm>
            <a:off x="190737" y="3324949"/>
            <a:ext cx="1077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Urban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2CB5E2-6870-4F35-B352-E92522EE2A19}"/>
              </a:ext>
            </a:extLst>
          </p:cNvPr>
          <p:cNvSpPr txBox="1"/>
          <p:nvPr/>
        </p:nvSpPr>
        <p:spPr>
          <a:xfrm>
            <a:off x="190737" y="3749897"/>
            <a:ext cx="1077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Rural</a:t>
            </a:r>
            <a:endParaRPr lang="fi-FI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DE40863-6F95-4B29-BBBB-56C1E40D3091}"/>
              </a:ext>
            </a:extLst>
          </p:cNvPr>
          <p:cNvCxnSpPr>
            <a:cxnSpLocks/>
          </p:cNvCxnSpPr>
          <p:nvPr/>
        </p:nvCxnSpPr>
        <p:spPr>
          <a:xfrm flipV="1">
            <a:off x="5806440" y="4818888"/>
            <a:ext cx="1472184" cy="5394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9D4FB8-D11F-498B-B382-7FC875F45032}"/>
              </a:ext>
            </a:extLst>
          </p:cNvPr>
          <p:cNvCxnSpPr>
            <a:cxnSpLocks/>
          </p:cNvCxnSpPr>
          <p:nvPr/>
        </p:nvCxnSpPr>
        <p:spPr>
          <a:xfrm>
            <a:off x="5479239" y="2478024"/>
            <a:ext cx="1077009" cy="320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4" name="Connector: Elbow 403">
            <a:extLst>
              <a:ext uri="{FF2B5EF4-FFF2-40B4-BE49-F238E27FC236}">
                <a16:creationId xmlns:a16="http://schemas.microsoft.com/office/drawing/2014/main" id="{93387E13-685B-45A2-A691-2A8801D3274E}"/>
              </a:ext>
            </a:extLst>
          </p:cNvPr>
          <p:cNvCxnSpPr>
            <a:cxnSpLocks/>
          </p:cNvCxnSpPr>
          <p:nvPr/>
        </p:nvCxnSpPr>
        <p:spPr>
          <a:xfrm>
            <a:off x="1471379" y="4654472"/>
            <a:ext cx="2683324" cy="260016"/>
          </a:xfrm>
          <a:prstGeom prst="bentConnector3">
            <a:avLst/>
          </a:prstGeom>
          <a:ln w="38100">
            <a:solidFill>
              <a:srgbClr val="FF3399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8" name="Connector: Elbow 407">
            <a:extLst>
              <a:ext uri="{FF2B5EF4-FFF2-40B4-BE49-F238E27FC236}">
                <a16:creationId xmlns:a16="http://schemas.microsoft.com/office/drawing/2014/main" id="{72C1EB92-58CE-4997-B216-7EBDECCB8696}"/>
              </a:ext>
            </a:extLst>
          </p:cNvPr>
          <p:cNvCxnSpPr/>
          <p:nvPr/>
        </p:nvCxnSpPr>
        <p:spPr>
          <a:xfrm rot="5400000" flipH="1" flipV="1">
            <a:off x="4085520" y="4303464"/>
            <a:ext cx="667020" cy="555029"/>
          </a:xfrm>
          <a:prstGeom prst="bentConnector3">
            <a:avLst/>
          </a:prstGeom>
          <a:ln w="38100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" name="Connector: Elbow 409">
            <a:extLst>
              <a:ext uri="{FF2B5EF4-FFF2-40B4-BE49-F238E27FC236}">
                <a16:creationId xmlns:a16="http://schemas.microsoft.com/office/drawing/2014/main" id="{A218F431-2F1E-4356-92ED-1D88031E86B2}"/>
              </a:ext>
            </a:extLst>
          </p:cNvPr>
          <p:cNvCxnSpPr/>
          <p:nvPr/>
        </p:nvCxnSpPr>
        <p:spPr>
          <a:xfrm rot="5400000" flipH="1" flipV="1">
            <a:off x="4365599" y="1234108"/>
            <a:ext cx="3344306" cy="2682414"/>
          </a:xfrm>
          <a:prstGeom prst="bentConnector3">
            <a:avLst/>
          </a:prstGeom>
          <a:ln w="38100">
            <a:solidFill>
              <a:srgbClr val="FF3399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" name="Connector: Elbow 411">
            <a:extLst>
              <a:ext uri="{FF2B5EF4-FFF2-40B4-BE49-F238E27FC236}">
                <a16:creationId xmlns:a16="http://schemas.microsoft.com/office/drawing/2014/main" id="{F23A3B01-A454-4208-9060-814280CD228A}"/>
              </a:ext>
            </a:extLst>
          </p:cNvPr>
          <p:cNvCxnSpPr/>
          <p:nvPr/>
        </p:nvCxnSpPr>
        <p:spPr>
          <a:xfrm rot="16200000" flipH="1">
            <a:off x="6241734" y="2096258"/>
            <a:ext cx="2934883" cy="619284"/>
          </a:xfrm>
          <a:prstGeom prst="bentConnector3">
            <a:avLst/>
          </a:prstGeom>
          <a:ln w="38100">
            <a:solidFill>
              <a:srgbClr val="FF3399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" name="Connector: Elbow 413">
            <a:extLst>
              <a:ext uri="{FF2B5EF4-FFF2-40B4-BE49-F238E27FC236}">
                <a16:creationId xmlns:a16="http://schemas.microsoft.com/office/drawing/2014/main" id="{8AF64FE4-2FD3-4E35-869D-319BD29B7434}"/>
              </a:ext>
            </a:extLst>
          </p:cNvPr>
          <p:cNvCxnSpPr/>
          <p:nvPr/>
        </p:nvCxnSpPr>
        <p:spPr>
          <a:xfrm rot="5400000" flipH="1" flipV="1">
            <a:off x="6861361" y="2082749"/>
            <a:ext cx="3067593" cy="616676"/>
          </a:xfrm>
          <a:prstGeom prst="bentConnector3">
            <a:avLst/>
          </a:prstGeom>
          <a:ln w="38100">
            <a:solidFill>
              <a:srgbClr val="FF3399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6" name="Connector: Elbow 415">
            <a:extLst>
              <a:ext uri="{FF2B5EF4-FFF2-40B4-BE49-F238E27FC236}">
                <a16:creationId xmlns:a16="http://schemas.microsoft.com/office/drawing/2014/main" id="{85C8A6DD-31DA-4296-96DB-AABC02D461AD}"/>
              </a:ext>
            </a:extLst>
          </p:cNvPr>
          <p:cNvCxnSpPr/>
          <p:nvPr/>
        </p:nvCxnSpPr>
        <p:spPr>
          <a:xfrm rot="16200000" flipH="1">
            <a:off x="8034207" y="1572450"/>
            <a:ext cx="1840036" cy="501460"/>
          </a:xfrm>
          <a:prstGeom prst="bentConnector3">
            <a:avLst/>
          </a:prstGeom>
          <a:ln w="38100">
            <a:solidFill>
              <a:srgbClr val="FF3399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" name="Connector: Elbow 417">
            <a:extLst>
              <a:ext uri="{FF2B5EF4-FFF2-40B4-BE49-F238E27FC236}">
                <a16:creationId xmlns:a16="http://schemas.microsoft.com/office/drawing/2014/main" id="{17C2DE24-0C44-4F4A-9FD3-AB5098A74882}"/>
              </a:ext>
            </a:extLst>
          </p:cNvPr>
          <p:cNvCxnSpPr/>
          <p:nvPr/>
        </p:nvCxnSpPr>
        <p:spPr>
          <a:xfrm rot="5400000" flipH="1" flipV="1">
            <a:off x="8757406" y="1409110"/>
            <a:ext cx="1863985" cy="852090"/>
          </a:xfrm>
          <a:prstGeom prst="bentConnector3">
            <a:avLst/>
          </a:prstGeom>
          <a:ln w="38100">
            <a:solidFill>
              <a:srgbClr val="FF3399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7" name="TextBox 436">
            <a:extLst>
              <a:ext uri="{FF2B5EF4-FFF2-40B4-BE49-F238E27FC236}">
                <a16:creationId xmlns:a16="http://schemas.microsoft.com/office/drawing/2014/main" id="{D3E90C63-31E1-486B-ADD4-28B99B85833C}"/>
              </a:ext>
            </a:extLst>
          </p:cNvPr>
          <p:cNvSpPr txBox="1"/>
          <p:nvPr/>
        </p:nvSpPr>
        <p:spPr>
          <a:xfrm>
            <a:off x="1051020" y="4847766"/>
            <a:ext cx="840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FF3399"/>
                </a:solidFill>
              </a:rPr>
              <a:t>Aino</a:t>
            </a:r>
          </a:p>
        </p:txBody>
      </p:sp>
    </p:spTree>
    <p:extLst>
      <p:ext uri="{BB962C8B-B14F-4D97-AF65-F5344CB8AC3E}">
        <p14:creationId xmlns:p14="http://schemas.microsoft.com/office/powerpoint/2010/main" val="58400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tsikko 10"/>
          <p:cNvSpPr>
            <a:spLocks noGrp="1"/>
          </p:cNvSpPr>
          <p:nvPr>
            <p:ph type="title"/>
          </p:nvPr>
        </p:nvSpPr>
        <p:spPr>
          <a:xfrm>
            <a:off x="4879705" y="0"/>
            <a:ext cx="6821102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800" dirty="0">
                <a:solidFill>
                  <a:schemeClr val="accent2"/>
                </a:solidFill>
              </a:rPr>
              <a:t>Rural place as a source of strength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9C763548-F8DF-4A55-B5BA-F158E3BBF961}"/>
              </a:ext>
            </a:extLst>
          </p:cNvPr>
          <p:cNvSpPr txBox="1">
            <a:spLocks/>
          </p:cNvSpPr>
          <p:nvPr/>
        </p:nvSpPr>
        <p:spPr>
          <a:xfrm>
            <a:off x="5558632" y="1390650"/>
            <a:ext cx="5965498" cy="493510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45"/>
            <a:endParaRPr lang="en-US" sz="1500" b="1" dirty="0"/>
          </a:p>
          <a:p>
            <a:pPr marL="131445" indent="0">
              <a:buNone/>
            </a:pPr>
            <a:r>
              <a:rPr lang="en-US" sz="2000" dirty="0"/>
              <a:t>[Interviewer asks if she has felt lonely during the Covid-19 restrictions] </a:t>
            </a:r>
          </a:p>
          <a:p>
            <a:pPr marL="131445" indent="0">
              <a:buNone/>
            </a:pPr>
            <a:r>
              <a:rPr lang="en-US" sz="2000" b="1" dirty="0"/>
              <a:t>Aino: </a:t>
            </a:r>
            <a:r>
              <a:rPr lang="en-US" sz="2000" dirty="0"/>
              <a:t>Well, actually I have! I was surprised because I normally never feel lonely, for I have such a wide circle of friends [- -] At some point I felt that – oh my god – I can’t, I can’t keep up just studying [</a:t>
            </a:r>
            <a:r>
              <a:rPr lang="en-US" sz="2000" i="1" dirty="0"/>
              <a:t>alone at home</a:t>
            </a:r>
            <a:r>
              <a:rPr lang="en-US" sz="2000" dirty="0"/>
              <a:t>], this is so boring and there’s nothing going on. </a:t>
            </a:r>
          </a:p>
          <a:p>
            <a:pPr marL="131445" indent="0">
              <a:buNone/>
            </a:pPr>
            <a:r>
              <a:rPr lang="en-US" sz="2000" dirty="0"/>
              <a:t>Then I called my mom, and she was like: ‘</a:t>
            </a:r>
            <a:r>
              <a:rPr lang="en-US" sz="2000" b="1" dirty="0"/>
              <a:t>All right now, come here. Now it sounds like you need company. Pack up your stuff and come over here.</a:t>
            </a:r>
            <a:r>
              <a:rPr lang="en-US" sz="2000" dirty="0"/>
              <a:t> You can stay a few weeks, or as long as you like and can with your studies.’ It has always been like this that </a:t>
            </a:r>
            <a:r>
              <a:rPr lang="en-US" sz="2000" b="1" dirty="0"/>
              <a:t>I can go home whenever I want, I mean there, to my home-home</a:t>
            </a:r>
            <a:r>
              <a:rPr lang="en-US" sz="2000" dirty="0"/>
              <a:t> [</a:t>
            </a:r>
            <a:r>
              <a:rPr lang="en-US" sz="2000" i="1" dirty="0" err="1"/>
              <a:t>kotikotiin</a:t>
            </a:r>
            <a:r>
              <a:rPr lang="en-US" sz="2000" dirty="0"/>
              <a:t>], I’m always welcome – and that’s what I did and it was a </a:t>
            </a:r>
            <a:r>
              <a:rPr lang="en-US" sz="2000" b="1" dirty="0"/>
              <a:t>relief</a:t>
            </a:r>
            <a:r>
              <a:rPr lang="en-US" sz="2000" dirty="0"/>
              <a:t> for me at the time [--]. </a:t>
            </a:r>
          </a:p>
          <a:p>
            <a:pPr marL="131445" indent="0" algn="r">
              <a:buNone/>
            </a:pPr>
            <a:r>
              <a:rPr lang="en-US" sz="2000" dirty="0"/>
              <a:t>(</a:t>
            </a:r>
            <a:r>
              <a:rPr lang="en-US" sz="2000" i="1" dirty="0"/>
              <a:t>Girl 22, telling about Covid-19 experiences </a:t>
            </a:r>
            <a:br>
              <a:rPr lang="en-US" sz="2000" i="1" dirty="0"/>
            </a:br>
            <a:r>
              <a:rPr lang="en-US" sz="2000" i="1" dirty="0"/>
              <a:t>during her university studies)</a:t>
            </a:r>
            <a:endParaRPr lang="en-US" sz="2000" dirty="0"/>
          </a:p>
        </p:txBody>
      </p:sp>
      <p:pic>
        <p:nvPicPr>
          <p:cNvPr id="3" name="Picture 2" descr="A baby in 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id="{A2C683D2-DB1F-4DCE-8DD3-813CC6D0C5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5" r="38546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0167042" y="6356350"/>
            <a:ext cx="118675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9663BE-0A7D-4715-8D39-0EC59974DD8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28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12" name="Graphic 11" descr="Open quotation mark with solid fill">
            <a:extLst>
              <a:ext uri="{FF2B5EF4-FFF2-40B4-BE49-F238E27FC236}">
                <a16:creationId xmlns:a16="http://schemas.microsoft.com/office/drawing/2014/main" id="{1506755F-8A6E-408A-B906-E8D2967D3BF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785880" y="1485900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890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BD732-4BAB-4814-BC6F-538929721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19" y="365125"/>
            <a:ext cx="10925175" cy="1339850"/>
          </a:xfrm>
        </p:spPr>
        <p:txBody>
          <a:bodyPr/>
          <a:lstStyle/>
          <a:p>
            <a:r>
              <a:rPr lang="en-US" sz="4400" dirty="0">
                <a:solidFill>
                  <a:schemeClr val="accent2"/>
                </a:solidFill>
              </a:rPr>
              <a:t>Rural place as a soothing place where to return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DF9A5-8682-4CE6-A6A0-46B4584E4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0193" y="1811337"/>
            <a:ext cx="9793605" cy="4294823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n-GB" sz="21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Aleksi</a:t>
            </a:r>
            <a:r>
              <a:rPr lang="en-GB" sz="21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GB" sz="21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I thought that </a:t>
            </a:r>
            <a:r>
              <a:rPr lang="en-GB" sz="21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if I stay there in the city all by my self I will get depressed </a:t>
            </a:r>
            <a:r>
              <a:rPr lang="en-GB" sz="21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and all my life will go up-side-down, and so I thought that okay, let’s go back to [</a:t>
            </a:r>
            <a:r>
              <a:rPr lang="en-GB" sz="21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home town</a:t>
            </a:r>
            <a:r>
              <a:rPr lang="en-GB" sz="21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] for a while. I decided to resign from my work and that was that [</a:t>
            </a:r>
            <a:r>
              <a:rPr lang="en-GB" sz="21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laughs</a:t>
            </a:r>
            <a:r>
              <a:rPr lang="en-GB" sz="21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fi-FI" sz="2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GB" sz="2100" b="1" dirty="0">
              <a:solidFill>
                <a:srgbClr val="0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GB" sz="21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Interviewer:</a:t>
            </a:r>
            <a:r>
              <a:rPr lang="en-GB" sz="21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How did you like living in a city?</a:t>
            </a:r>
            <a:endParaRPr lang="fi-FI" sz="2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fi-FI" sz="2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fi-FI" sz="21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Aleksi:</a:t>
            </a:r>
            <a:r>
              <a:rPr lang="fi-FI" sz="21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It </a:t>
            </a:r>
            <a:r>
              <a:rPr lang="fi-FI" sz="21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fi-FI" sz="21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1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awesome</a:t>
            </a:r>
            <a:r>
              <a:rPr lang="fi-FI" sz="21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en-GB" sz="21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1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[- -]</a:t>
            </a:r>
            <a:endParaRPr lang="fi-FI" sz="2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GB" sz="21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 figured that if I continue like this, my chances to study for entrance exams are getting poorer and poorer, like chances to go to gym, other hobbies etc. So I thought that let’s </a:t>
            </a:r>
            <a:r>
              <a:rPr lang="en-GB" sz="21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take a break to relax </a:t>
            </a:r>
            <a:r>
              <a:rPr lang="en-GB" sz="21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here in the old neighbourhood - in a </a:t>
            </a:r>
            <a:r>
              <a:rPr lang="en-GB" sz="21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therapeutic sense</a:t>
            </a:r>
            <a:r>
              <a:rPr lang="en-GB" sz="21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1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reload</a:t>
            </a:r>
            <a:r>
              <a:rPr lang="en-GB" sz="21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GB" sz="21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then move on </a:t>
            </a:r>
            <a:r>
              <a:rPr lang="en-GB" sz="21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to new sceneries.  </a:t>
            </a:r>
            <a:r>
              <a:rPr lang="fi-FI" sz="21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[--] </a:t>
            </a:r>
            <a:endParaRPr lang="fi-FI" sz="2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GB" sz="21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 felt that it [</a:t>
            </a:r>
            <a:r>
              <a:rPr lang="en-GB" sz="21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to continue living in the city</a:t>
            </a:r>
            <a:r>
              <a:rPr lang="en-GB" sz="21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] might have lead to a situation where I wouldn’t have been in a very </a:t>
            </a:r>
            <a:r>
              <a:rPr lang="en-GB" sz="21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strong state of mind mentally</a:t>
            </a:r>
            <a:r>
              <a:rPr lang="en-GB" sz="21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It’s good that I have these so called </a:t>
            </a:r>
            <a:r>
              <a:rPr lang="en-GB" sz="21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supporting pillars </a:t>
            </a:r>
            <a:r>
              <a:rPr lang="en-GB" sz="21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of my life here, brothers, parents, all these [--] </a:t>
            </a:r>
            <a:endParaRPr lang="fi-FI" sz="2100" dirty="0"/>
          </a:p>
          <a:p>
            <a:pPr marL="0" indent="0" algn="r">
              <a:buNone/>
            </a:pPr>
            <a:r>
              <a:rPr lang="fi-FI" sz="2100" dirty="0"/>
              <a:t>(</a:t>
            </a:r>
            <a:r>
              <a:rPr lang="fi-FI" sz="2100" i="1" dirty="0"/>
              <a:t>Young </a:t>
            </a:r>
            <a:r>
              <a:rPr lang="fi-FI" sz="2100" i="1" dirty="0" err="1"/>
              <a:t>man</a:t>
            </a:r>
            <a:r>
              <a:rPr lang="fi-FI" sz="2100" i="1" dirty="0"/>
              <a:t> 22, </a:t>
            </a:r>
            <a:r>
              <a:rPr lang="fi-FI" sz="2100" i="1" dirty="0" err="1"/>
              <a:t>interviewed</a:t>
            </a:r>
            <a:r>
              <a:rPr lang="fi-FI" sz="2100" i="1" dirty="0"/>
              <a:t> </a:t>
            </a:r>
            <a:r>
              <a:rPr lang="fi-FI" sz="2100" i="1" dirty="0" err="1"/>
              <a:t>after</a:t>
            </a:r>
            <a:r>
              <a:rPr lang="fi-FI" sz="2100" i="1" dirty="0"/>
              <a:t> </a:t>
            </a:r>
            <a:r>
              <a:rPr lang="fi-FI" sz="2100" i="1" dirty="0" err="1"/>
              <a:t>break-up</a:t>
            </a:r>
            <a:r>
              <a:rPr lang="fi-FI" sz="2100" i="1" dirty="0"/>
              <a:t> and </a:t>
            </a:r>
            <a:r>
              <a:rPr lang="fi-FI" sz="2100" i="1" dirty="0" err="1"/>
              <a:t>return</a:t>
            </a:r>
            <a:r>
              <a:rPr lang="fi-FI" sz="2100" i="1" dirty="0"/>
              <a:t> to home </a:t>
            </a:r>
            <a:r>
              <a:rPr lang="fi-FI" sz="2100" i="1" dirty="0" err="1"/>
              <a:t>village</a:t>
            </a:r>
            <a:r>
              <a:rPr lang="fi-FI" sz="2100" i="1" dirty="0"/>
              <a:t> </a:t>
            </a:r>
            <a:r>
              <a:rPr lang="fi-FI" sz="2100" i="1" dirty="0" err="1"/>
              <a:t>from</a:t>
            </a:r>
            <a:r>
              <a:rPr lang="fi-FI" sz="2100" i="1" dirty="0"/>
              <a:t> a </a:t>
            </a:r>
            <a:r>
              <a:rPr lang="fi-FI" sz="2100" i="1" dirty="0" err="1"/>
              <a:t>bigger</a:t>
            </a:r>
            <a:r>
              <a:rPr lang="fi-FI" sz="2100" i="1" dirty="0"/>
              <a:t> city</a:t>
            </a:r>
            <a:r>
              <a:rPr lang="fi-FI" dirty="0"/>
              <a:t>)</a:t>
            </a:r>
          </a:p>
        </p:txBody>
      </p:sp>
      <p:pic>
        <p:nvPicPr>
          <p:cNvPr id="4" name="Graphic 3" descr="Open quotation mark with solid fill">
            <a:extLst>
              <a:ext uri="{FF2B5EF4-FFF2-40B4-BE49-F238E27FC236}">
                <a16:creationId xmlns:a16="http://schemas.microsoft.com/office/drawing/2014/main" id="{EB4A2CEA-3590-4FA9-95C5-FF3E2B7239C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09564" y="1672590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73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32813" y="753644"/>
            <a:ext cx="5716588" cy="879475"/>
          </a:xfrm>
        </p:spPr>
        <p:txBody>
          <a:bodyPr>
            <a:normAutofit fontScale="90000"/>
          </a:bodyPr>
          <a:lstStyle/>
          <a:p>
            <a:r>
              <a:rPr lang="fi-FI" dirty="0" err="1">
                <a:solidFill>
                  <a:schemeClr val="accent2"/>
                </a:solidFill>
              </a:rPr>
              <a:t>The</a:t>
            </a:r>
            <a:r>
              <a:rPr lang="fi-FI" dirty="0">
                <a:solidFill>
                  <a:schemeClr val="accent2"/>
                </a:solidFill>
              </a:rPr>
              <a:t> </a:t>
            </a:r>
            <a:r>
              <a:rPr lang="fi-FI" dirty="0" err="1">
                <a:solidFill>
                  <a:schemeClr val="accent2"/>
                </a:solidFill>
              </a:rPr>
              <a:t>Rural</a:t>
            </a:r>
            <a:r>
              <a:rPr lang="fi-FI" dirty="0">
                <a:solidFill>
                  <a:schemeClr val="accent2"/>
                </a:solidFill>
              </a:rPr>
              <a:t> North</a:t>
            </a:r>
            <a:r>
              <a:rPr lang="fi-FI" dirty="0"/>
              <a:t/>
            </a:r>
            <a:br>
              <a:rPr lang="fi-FI" dirty="0"/>
            </a:b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735584" y="1846815"/>
            <a:ext cx="5798780" cy="4482065"/>
          </a:xfrm>
        </p:spPr>
        <p:txBody>
          <a:bodyPr>
            <a:normAutofit fontScale="92500" lnSpcReduction="10000"/>
          </a:bodyPr>
          <a:lstStyle/>
          <a:p>
            <a:r>
              <a:rPr lang="en-US" sz="2400" b="0" dirty="0">
                <a:ea typeface="+mn-lt"/>
                <a:cs typeface="+mn-lt"/>
              </a:rPr>
              <a:t>Nordic countries rank among most rural OECD countries in relation to population, area (proportion of rural areas more than 50%)</a:t>
            </a:r>
          </a:p>
          <a:p>
            <a:r>
              <a:rPr lang="en-US" sz="2400" b="0" dirty="0">
                <a:ea typeface="+mn-lt"/>
                <a:cs typeface="+mn-lt"/>
              </a:rPr>
              <a:t>Nordic welfare states facing societal problems &amp; future challenges in areas defined as rural: </a:t>
            </a:r>
          </a:p>
          <a:p>
            <a:pPr lvl="1"/>
            <a:r>
              <a:rPr lang="en-US" dirty="0">
                <a:ea typeface="+mn-lt"/>
                <a:cs typeface="+mn-lt"/>
              </a:rPr>
              <a:t>Long trend of depopulation</a:t>
            </a:r>
          </a:p>
          <a:p>
            <a:pPr lvl="1"/>
            <a:r>
              <a:rPr lang="en-US" b="0" dirty="0">
                <a:ea typeface="+mn-lt"/>
                <a:cs typeface="+mn-lt"/>
              </a:rPr>
              <a:t>Long distances, fragmented infrastructure</a:t>
            </a:r>
          </a:p>
          <a:p>
            <a:pPr lvl="1"/>
            <a:r>
              <a:rPr lang="en-US" b="0" dirty="0">
                <a:ea typeface="+mn-lt"/>
                <a:cs typeface="+mn-lt"/>
              </a:rPr>
              <a:t>Withdrawal of services</a:t>
            </a:r>
          </a:p>
          <a:p>
            <a:pPr lvl="1"/>
            <a:r>
              <a:rPr lang="en-US" b="0" dirty="0">
                <a:ea typeface="+mn-lt"/>
                <a:cs typeface="+mn-lt"/>
              </a:rPr>
              <a:t>Economical challenges </a:t>
            </a:r>
          </a:p>
          <a:p>
            <a:pPr lvl="1"/>
            <a:r>
              <a:rPr lang="en-US" b="0" dirty="0">
                <a:ea typeface="+mn-lt"/>
                <a:cs typeface="+mn-lt"/>
              </a:rPr>
              <a:t>Ageing</a:t>
            </a:r>
          </a:p>
          <a:p>
            <a:pPr lvl="1"/>
            <a:r>
              <a:rPr lang="en-US" b="0" dirty="0">
                <a:ea typeface="+mn-lt"/>
                <a:cs typeface="+mn-lt"/>
              </a:rPr>
              <a:t>School closures</a:t>
            </a:r>
          </a:p>
          <a:p>
            <a:pPr lvl="1"/>
            <a:r>
              <a:rPr lang="en-US" b="0" dirty="0">
                <a:ea typeface="+mn-lt"/>
                <a:cs typeface="+mn-lt"/>
              </a:rPr>
              <a:t>Gender bias</a:t>
            </a:r>
            <a:endParaRPr lang="en-US" dirty="0">
              <a:ea typeface="+mn-lt"/>
              <a:cs typeface="+mn-lt"/>
            </a:endParaRPr>
          </a:p>
          <a:p>
            <a:pPr lvl="1"/>
            <a:r>
              <a:rPr lang="en-US" dirty="0">
                <a:ea typeface="+mn-lt"/>
                <a:cs typeface="+mn-lt"/>
              </a:rPr>
              <a:t>Climate change</a:t>
            </a:r>
          </a:p>
          <a:p>
            <a:pPr lvl="1"/>
            <a:endParaRPr lang="en-US" sz="3600" b="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2000" b="0" dirty="0">
              <a:solidFill>
                <a:schemeClr val="bg2">
                  <a:lumMod val="75000"/>
                </a:schemeClr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en-US" sz="2000" dirty="0">
              <a:solidFill>
                <a:schemeClr val="bg2">
                  <a:lumMod val="75000"/>
                </a:schemeClr>
              </a:solidFill>
              <a:ea typeface="+mn-lt"/>
              <a:cs typeface="+mn-lt"/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0199E1-1D9C-4305-9EA1-42801ED04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79" y="0"/>
            <a:ext cx="638264" cy="1419423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E1BD5E22-E413-4845-9AE7-E69D36D73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401" y="0"/>
            <a:ext cx="4856299" cy="6858000"/>
          </a:xfrm>
          <a:prstGeom prst="rect">
            <a:avLst/>
          </a:prstGeom>
        </p:spPr>
      </p:pic>
      <p:pic>
        <p:nvPicPr>
          <p:cNvPr id="6" name="Picture 5" descr="A picture containing text, map, atlas&#10;&#10;Description automatically generated">
            <a:extLst>
              <a:ext uri="{FF2B5EF4-FFF2-40B4-BE49-F238E27FC236}">
                <a16:creationId xmlns:a16="http://schemas.microsoft.com/office/drawing/2014/main" id="{4B93FB5C-0461-5C68-1F06-D650F90DA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450" y="0"/>
            <a:ext cx="48497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70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tsikko 10"/>
          <p:cNvSpPr>
            <a:spLocks noGrp="1"/>
          </p:cNvSpPr>
          <p:nvPr>
            <p:ph type="title"/>
          </p:nvPr>
        </p:nvSpPr>
        <p:spPr>
          <a:xfrm>
            <a:off x="1069848" y="45287"/>
            <a:ext cx="5629532" cy="14194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chemeClr val="accent2"/>
                </a:solidFill>
              </a:rPr>
              <a:t>3. Detachment from the rural place</a:t>
            </a:r>
          </a:p>
        </p:txBody>
      </p:sp>
      <p:sp>
        <p:nvSpPr>
          <p:cNvPr id="2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isällön paikkamerkki 2">
            <a:extLst>
              <a:ext uri="{FF2B5EF4-FFF2-40B4-BE49-F238E27FC236}">
                <a16:creationId xmlns:a16="http://schemas.microsoft.com/office/drawing/2014/main" id="{A069E932-6ACE-456A-886D-4B3C7A816B9E}"/>
              </a:ext>
            </a:extLst>
          </p:cNvPr>
          <p:cNvSpPr txBox="1">
            <a:spLocks/>
          </p:cNvSpPr>
          <p:nvPr/>
        </p:nvSpPr>
        <p:spPr>
          <a:xfrm>
            <a:off x="426064" y="2060058"/>
            <a:ext cx="5850390" cy="466141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45"/>
            <a:r>
              <a:rPr lang="en-US" sz="2000" dirty="0"/>
              <a:t>Gradual detachment / </a:t>
            </a:r>
            <a:r>
              <a:rPr lang="en-US" sz="2000" dirty="0">
                <a:solidFill>
                  <a:schemeClr val="accent2"/>
                </a:solidFill>
              </a:rPr>
              <a:t>break with ‘old life’</a:t>
            </a:r>
            <a:r>
              <a:rPr lang="en-US" sz="2000" dirty="0"/>
              <a:t> during the high school years, which is now seen as poor – sometimes even harmful</a:t>
            </a:r>
          </a:p>
          <a:p>
            <a:pPr marL="360045"/>
            <a:r>
              <a:rPr lang="en-US" sz="2000" dirty="0">
                <a:solidFill>
                  <a:schemeClr val="accent2"/>
                </a:solidFill>
              </a:rPr>
              <a:t>Growing criticism</a:t>
            </a:r>
            <a:r>
              <a:rPr lang="en-US" sz="2000" dirty="0"/>
              <a:t> towards the rural area:</a:t>
            </a:r>
          </a:p>
          <a:p>
            <a:pPr marL="817245" lvl="1"/>
            <a:r>
              <a:rPr lang="en-US" sz="2000" dirty="0"/>
              <a:t>General development of the area, lack of employment, opportunities, ‘smallness’ </a:t>
            </a:r>
          </a:p>
          <a:p>
            <a:pPr marL="817245" lvl="1"/>
            <a:r>
              <a:rPr lang="en-US" sz="2000" dirty="0"/>
              <a:t>Gender roles (e.g. gossiping)</a:t>
            </a:r>
          </a:p>
          <a:p>
            <a:pPr marL="817245" lvl="1"/>
            <a:r>
              <a:rPr lang="en-US" sz="2000" dirty="0"/>
              <a:t>Old dated and rigid ways of thinking (e.g. about multiculturalism)</a:t>
            </a:r>
          </a:p>
          <a:p>
            <a:pPr marL="817245" lvl="1"/>
            <a:r>
              <a:rPr lang="en-US" sz="2000" dirty="0"/>
              <a:t>Rural life styles, like heavy alcohol consumption</a:t>
            </a:r>
          </a:p>
          <a:p>
            <a:pPr marL="360045"/>
            <a:r>
              <a:rPr lang="en-US" sz="2000" dirty="0">
                <a:solidFill>
                  <a:schemeClr val="accent2"/>
                </a:solidFill>
              </a:rPr>
              <a:t>However, that place still remains important!</a:t>
            </a:r>
          </a:p>
          <a:p>
            <a:pPr marL="360045"/>
            <a:r>
              <a:rPr lang="en-US" sz="2000" dirty="0">
                <a:solidFill>
                  <a:schemeClr val="accent2"/>
                </a:solidFill>
              </a:rPr>
              <a:t>History, memory, transgenerational transfer</a:t>
            </a:r>
          </a:p>
        </p:txBody>
      </p:sp>
      <p:pic>
        <p:nvPicPr>
          <p:cNvPr id="3" name="Picture 2" descr="A tree with branches and leaves&#10;&#10;Description automatically generated with low confidence">
            <a:extLst>
              <a:ext uri="{FF2B5EF4-FFF2-40B4-BE49-F238E27FC236}">
                <a16:creationId xmlns:a16="http://schemas.microsoft.com/office/drawing/2014/main" id="{A5082CF5-B368-40BF-A9AB-0728E63F2C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0" r="9863"/>
          <a:stretch/>
        </p:blipFill>
        <p:spPr>
          <a:xfrm>
            <a:off x="6240916" y="-18278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9663BE-0A7D-4715-8D39-0EC59974DD85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30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D8636F7-E185-4CF1-8F11-C0ED3C1233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2" y="6065"/>
            <a:ext cx="638264" cy="14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427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tsikko 10"/>
          <p:cNvSpPr>
            <a:spLocks noGrp="1"/>
          </p:cNvSpPr>
          <p:nvPr>
            <p:ph type="title"/>
          </p:nvPr>
        </p:nvSpPr>
        <p:spPr>
          <a:xfrm>
            <a:off x="1211120" y="486841"/>
            <a:ext cx="5540199" cy="141942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sz="3400" dirty="0">
                <a:solidFill>
                  <a:schemeClr val="accent2"/>
                </a:solidFill>
              </a:rPr>
              <a:t>Analysis of </a:t>
            </a:r>
            <a:r>
              <a:rPr lang="fi-FI" sz="3400" dirty="0" err="1">
                <a:solidFill>
                  <a:schemeClr val="accent2"/>
                </a:solidFill>
              </a:rPr>
              <a:t>lifepaths</a:t>
            </a:r>
            <a:r>
              <a:rPr lang="fi-FI" sz="3400" dirty="0">
                <a:solidFill>
                  <a:schemeClr val="accent2"/>
                </a:solidFill>
              </a:rPr>
              <a:t> in </a:t>
            </a:r>
            <a:r>
              <a:rPr lang="fi-FI" sz="3400" dirty="0" err="1">
                <a:solidFill>
                  <a:schemeClr val="accent2"/>
                </a:solidFill>
              </a:rPr>
              <a:t>emerging</a:t>
            </a:r>
            <a:r>
              <a:rPr lang="fi-FI" sz="3400" dirty="0">
                <a:solidFill>
                  <a:schemeClr val="accent2"/>
                </a:solidFill>
              </a:rPr>
              <a:t> </a:t>
            </a:r>
            <a:r>
              <a:rPr lang="fi-FI" sz="3400" dirty="0" err="1">
                <a:solidFill>
                  <a:schemeClr val="accent2"/>
                </a:solidFill>
              </a:rPr>
              <a:t>rural</a:t>
            </a:r>
            <a:r>
              <a:rPr lang="fi-FI" sz="3400" dirty="0">
                <a:solidFill>
                  <a:schemeClr val="accent2"/>
                </a:solidFill>
              </a:rPr>
              <a:t> </a:t>
            </a:r>
            <a:r>
              <a:rPr lang="fi-FI" sz="3400" dirty="0" err="1">
                <a:solidFill>
                  <a:schemeClr val="accent2"/>
                </a:solidFill>
              </a:rPr>
              <a:t>adulthood</a:t>
            </a:r>
            <a:r>
              <a:rPr lang="fi-FI" sz="3400" dirty="0">
                <a:solidFill>
                  <a:schemeClr val="accent2"/>
                </a:solidFill>
              </a:rPr>
              <a:t/>
            </a:r>
            <a:br>
              <a:rPr lang="fi-FI" sz="3400" dirty="0">
                <a:solidFill>
                  <a:schemeClr val="accent2"/>
                </a:solidFill>
              </a:rPr>
            </a:br>
            <a:endParaRPr lang="fi-FI" sz="3400" dirty="0">
              <a:solidFill>
                <a:schemeClr val="accent2"/>
              </a:solidFill>
              <a:cs typeface="Arial"/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077BA3E-1D7C-4512-A4DD-7BABDD95C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7" y="0"/>
            <a:ext cx="638264" cy="1419423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D5A4842-5B2A-414F-AE02-5FF3EBC62A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5776925"/>
              </p:ext>
            </p:extLst>
          </p:nvPr>
        </p:nvGraphicFramePr>
        <p:xfrm>
          <a:off x="950976" y="486842"/>
          <a:ext cx="9875520" cy="5676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52085D-3AB2-408A-B333-B6ED68CD5C7B}"/>
              </a:ext>
            </a:extLst>
          </p:cNvPr>
          <p:cNvCxnSpPr>
            <a:cxnSpLocks/>
          </p:cNvCxnSpPr>
          <p:nvPr/>
        </p:nvCxnSpPr>
        <p:spPr>
          <a:xfrm flipH="1">
            <a:off x="438912" y="3579464"/>
            <a:ext cx="11091672" cy="1005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E2B6159-CE93-4BCF-A8B2-1CB3B708F0C1}"/>
              </a:ext>
            </a:extLst>
          </p:cNvPr>
          <p:cNvSpPr txBox="1"/>
          <p:nvPr/>
        </p:nvSpPr>
        <p:spPr>
          <a:xfrm>
            <a:off x="190737" y="3324949"/>
            <a:ext cx="1077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Urban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2CB5E2-6870-4F35-B352-E92522EE2A19}"/>
              </a:ext>
            </a:extLst>
          </p:cNvPr>
          <p:cNvSpPr txBox="1"/>
          <p:nvPr/>
        </p:nvSpPr>
        <p:spPr>
          <a:xfrm>
            <a:off x="190737" y="3749897"/>
            <a:ext cx="1077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Rural</a:t>
            </a:r>
            <a:endParaRPr lang="fi-FI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DE40863-6F95-4B29-BBBB-56C1E40D3091}"/>
              </a:ext>
            </a:extLst>
          </p:cNvPr>
          <p:cNvCxnSpPr>
            <a:cxnSpLocks/>
          </p:cNvCxnSpPr>
          <p:nvPr/>
        </p:nvCxnSpPr>
        <p:spPr>
          <a:xfrm flipV="1">
            <a:off x="5806440" y="4818888"/>
            <a:ext cx="1472184" cy="5394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9D4FB8-D11F-498B-B382-7FC875F45032}"/>
              </a:ext>
            </a:extLst>
          </p:cNvPr>
          <p:cNvCxnSpPr>
            <a:cxnSpLocks/>
          </p:cNvCxnSpPr>
          <p:nvPr/>
        </p:nvCxnSpPr>
        <p:spPr>
          <a:xfrm>
            <a:off x="5479239" y="2478024"/>
            <a:ext cx="1077009" cy="320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7CE14F51-3798-48EC-A072-CD2980207F8E}"/>
              </a:ext>
            </a:extLst>
          </p:cNvPr>
          <p:cNvCxnSpPr>
            <a:cxnSpLocks/>
          </p:cNvCxnSpPr>
          <p:nvPr/>
        </p:nvCxnSpPr>
        <p:spPr>
          <a:xfrm flipV="1">
            <a:off x="1991320" y="2743198"/>
            <a:ext cx="1406929" cy="1335026"/>
          </a:xfrm>
          <a:prstGeom prst="bentConnector3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or: Elbow 50">
            <a:extLst>
              <a:ext uri="{FF2B5EF4-FFF2-40B4-BE49-F238E27FC236}">
                <a16:creationId xmlns:a16="http://schemas.microsoft.com/office/drawing/2014/main" id="{7A080CEE-3788-4474-B26D-3E6965999485}"/>
              </a:ext>
            </a:extLst>
          </p:cNvPr>
          <p:cNvCxnSpPr>
            <a:cxnSpLocks/>
          </p:cNvCxnSpPr>
          <p:nvPr/>
        </p:nvCxnSpPr>
        <p:spPr>
          <a:xfrm rot="16200000" flipH="1">
            <a:off x="3260330" y="2912394"/>
            <a:ext cx="1191363" cy="852973"/>
          </a:xfrm>
          <a:prstGeom prst="bentConnector3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Elbow 55">
            <a:extLst>
              <a:ext uri="{FF2B5EF4-FFF2-40B4-BE49-F238E27FC236}">
                <a16:creationId xmlns:a16="http://schemas.microsoft.com/office/drawing/2014/main" id="{85CC0ED9-D0CE-4317-8DD8-F4A52C72CECE}"/>
              </a:ext>
            </a:extLst>
          </p:cNvPr>
          <p:cNvCxnSpPr>
            <a:cxnSpLocks/>
          </p:cNvCxnSpPr>
          <p:nvPr/>
        </p:nvCxnSpPr>
        <p:spPr>
          <a:xfrm flipV="1">
            <a:off x="4362784" y="2816512"/>
            <a:ext cx="5326614" cy="1056831"/>
          </a:xfrm>
          <a:prstGeom prst="bentConnector3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4" name="TextBox 433">
            <a:extLst>
              <a:ext uri="{FF2B5EF4-FFF2-40B4-BE49-F238E27FC236}">
                <a16:creationId xmlns:a16="http://schemas.microsoft.com/office/drawing/2014/main" id="{31A85399-8ED7-4A2E-97D0-0185DEC74A49}"/>
              </a:ext>
            </a:extLst>
          </p:cNvPr>
          <p:cNvSpPr txBox="1"/>
          <p:nvPr/>
        </p:nvSpPr>
        <p:spPr>
          <a:xfrm>
            <a:off x="1874909" y="3769211"/>
            <a:ext cx="743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Venla</a:t>
            </a:r>
          </a:p>
        </p:txBody>
      </p:sp>
    </p:spTree>
    <p:extLst>
      <p:ext uri="{BB962C8B-B14F-4D97-AF65-F5344CB8AC3E}">
        <p14:creationId xmlns:p14="http://schemas.microsoft.com/office/powerpoint/2010/main" val="290126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tsikko 10"/>
          <p:cNvSpPr>
            <a:spLocks noGrp="1"/>
          </p:cNvSpPr>
          <p:nvPr>
            <p:ph type="title"/>
          </p:nvPr>
        </p:nvSpPr>
        <p:spPr>
          <a:xfrm>
            <a:off x="1952625" y="428155"/>
            <a:ext cx="8467725" cy="1191094"/>
          </a:xfrm>
        </p:spPr>
        <p:txBody>
          <a:bodyPr>
            <a:noAutofit/>
          </a:bodyPr>
          <a:lstStyle/>
          <a:p>
            <a:r>
              <a:rPr lang="en-US" sz="3400" dirty="0">
                <a:solidFill>
                  <a:schemeClr val="accent2"/>
                </a:solidFill>
                <a:ea typeface="+mj-lt"/>
                <a:cs typeface="+mj-lt"/>
              </a:rPr>
              <a:t>Gradual detachment from the rural place, which still remains dear, split emotions</a:t>
            </a:r>
            <a:endParaRPr lang="en-US" sz="3400" dirty="0">
              <a:solidFill>
                <a:schemeClr val="accent2"/>
              </a:solidFill>
              <a:cs typeface="Arial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635864" y="1747266"/>
            <a:ext cx="7784486" cy="45049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000" b="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000" b="0" dirty="0">
                <a:ea typeface="+mn-lt"/>
                <a:cs typeface="+mn-lt"/>
              </a:rPr>
              <a:t>I’m always looking forward to coming here for the weekend, but then when I’m here, I’m like, “Why did I come here?” or like. I don’t see myself here anymore. I enjoy being here so much, and this is an important place for me, but I feel that there is just nothing for me anymore. This is so withered as a place. My family is here, and I have friends too, but I have a feeling that I never meet them anymore. You start to feel like you should just have stayed there [in the city]. .  </a:t>
            </a:r>
            <a:endParaRPr lang="en-US" sz="2000" dirty="0">
              <a:ea typeface="+mn-lt"/>
              <a:cs typeface="+mn-lt"/>
            </a:endParaRPr>
          </a:p>
          <a:p>
            <a:pPr marL="0" indent="0" algn="r">
              <a:buNone/>
            </a:pPr>
            <a:r>
              <a:rPr lang="en-US" sz="2000" b="0" i="1" dirty="0">
                <a:ea typeface="+mn-lt"/>
                <a:cs typeface="+mn-lt"/>
              </a:rPr>
              <a:t>(Girl 17, interview after first year of studies </a:t>
            </a:r>
            <a:r>
              <a:rPr lang="en-US" sz="2000" i="1" dirty="0">
                <a:ea typeface="+mn-lt"/>
                <a:cs typeface="+mn-lt"/>
              </a:rPr>
              <a:t/>
            </a:r>
            <a:br>
              <a:rPr lang="en-US" sz="2000" i="1" dirty="0">
                <a:ea typeface="+mn-lt"/>
                <a:cs typeface="+mn-lt"/>
              </a:rPr>
            </a:br>
            <a:r>
              <a:rPr lang="en-US" sz="2000" b="0" i="1" dirty="0">
                <a:ea typeface="+mn-lt"/>
                <a:cs typeface="+mn-lt"/>
              </a:rPr>
              <a:t>in the provincial center)</a:t>
            </a:r>
            <a:endParaRPr lang="en-US" sz="2000" i="1" dirty="0">
              <a:cs typeface="Arial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1F519B5-FAD0-4788-A64C-6AA709085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7" y="0"/>
            <a:ext cx="638264" cy="1419423"/>
          </a:xfrm>
          <a:prstGeom prst="rect">
            <a:avLst/>
          </a:prstGeom>
        </p:spPr>
      </p:pic>
      <p:pic>
        <p:nvPicPr>
          <p:cNvPr id="5" name="Graphic 4" descr="Open quotation mark with solid fill">
            <a:extLst>
              <a:ext uri="{FF2B5EF4-FFF2-40B4-BE49-F238E27FC236}">
                <a16:creationId xmlns:a16="http://schemas.microsoft.com/office/drawing/2014/main" id="{F8E0CD42-077D-4D9A-9887-A3842BCB2B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372617" y="1924049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7701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tsikko 10"/>
          <p:cNvSpPr>
            <a:spLocks noGrp="1"/>
          </p:cNvSpPr>
          <p:nvPr>
            <p:ph type="title"/>
          </p:nvPr>
        </p:nvSpPr>
        <p:spPr>
          <a:xfrm>
            <a:off x="1238250" y="227030"/>
            <a:ext cx="10152043" cy="703330"/>
          </a:xfrm>
        </p:spPr>
        <p:txBody>
          <a:bodyPr anchor="b">
            <a:normAutofit fontScale="90000"/>
          </a:bodyPr>
          <a:lstStyle/>
          <a:p>
            <a:r>
              <a:rPr lang="en-US" sz="4400" dirty="0">
                <a:solidFill>
                  <a:schemeClr val="accent2"/>
                </a:solidFill>
                <a:ea typeface="+mj-lt"/>
                <a:cs typeface="+mj-lt"/>
              </a:rPr>
              <a:t>Closeness with family – alienation from rural life</a:t>
            </a:r>
            <a:endParaRPr lang="en-US" sz="4100" dirty="0">
              <a:solidFill>
                <a:schemeClr val="accent2"/>
              </a:solidFill>
            </a:endParaRPr>
          </a:p>
        </p:txBody>
      </p:sp>
      <p:cxnSp>
        <p:nvCxnSpPr>
          <p:cNvPr id="20" name="Straight Connector 15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A6D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0167042" y="6356350"/>
            <a:ext cx="118675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99663BE-0A7D-4715-8D39-0EC59974DD85}" type="slidenum">
              <a:rPr lang="fi-FI" smtClean="0"/>
              <a:pPr>
                <a:spcAft>
                  <a:spcPts val="600"/>
                </a:spcAft>
              </a:pPr>
              <a:t>33</a:t>
            </a:fld>
            <a:endParaRPr lang="fi-FI"/>
          </a:p>
        </p:txBody>
      </p:sp>
      <p:sp>
        <p:nvSpPr>
          <p:cNvPr id="21" name="Sisällön paikkamerkki 2">
            <a:extLst>
              <a:ext uri="{FF2B5EF4-FFF2-40B4-BE49-F238E27FC236}">
                <a16:creationId xmlns:a16="http://schemas.microsoft.com/office/drawing/2014/main" id="{A069E932-6ACE-456A-886D-4B3C7A816B9E}"/>
              </a:ext>
            </a:extLst>
          </p:cNvPr>
          <p:cNvSpPr txBox="1">
            <a:spLocks/>
          </p:cNvSpPr>
          <p:nvPr/>
        </p:nvSpPr>
        <p:spPr>
          <a:xfrm>
            <a:off x="1511646" y="1274804"/>
            <a:ext cx="9248775" cy="430839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fi-FI" sz="1800" b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Interviewer</a:t>
            </a:r>
            <a:r>
              <a:rPr lang="fi-FI" sz="18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home, is it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here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there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fi-FI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fi-FI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fi-FI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home </a:t>
            </a:r>
            <a:r>
              <a:rPr lang="fi-FI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town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]?</a:t>
            </a:r>
            <a:endParaRPr lang="fi-FI" sz="18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fi-FI" sz="18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Venla: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My home is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here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city, and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fi-FI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rural</a:t>
            </a:r>
            <a:r>
              <a:rPr lang="fi-FI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childhood</a:t>
            </a:r>
            <a:r>
              <a:rPr lang="fi-FI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home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] is my home-home [</a:t>
            </a:r>
            <a:r>
              <a:rPr lang="fi-FI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kotikoti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] [</a:t>
            </a:r>
            <a:r>
              <a:rPr lang="fi-FI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laughs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],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that’s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always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say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it’s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my home-home and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is my home. It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took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 a long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moving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here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call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my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own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place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home, it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just a </a:t>
            </a:r>
            <a:r>
              <a:rPr lang="fi-FI" sz="1800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place</a:t>
            </a:r>
            <a:r>
              <a:rPr lang="fi-FI" sz="1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i-FI" sz="1800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stay</a:t>
            </a:r>
            <a:r>
              <a:rPr lang="fi-FI" sz="1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 a long </a:t>
            </a:r>
            <a:r>
              <a:rPr lang="fi-FI" sz="1800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r>
              <a:rPr lang="fi-FI" sz="1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fi-FI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kämppä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],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said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I’m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just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going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my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place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but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now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it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become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my home. </a:t>
            </a:r>
          </a:p>
          <a:p>
            <a:pPr marL="0" indent="0" algn="just">
              <a:buNone/>
            </a:pP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fi-FI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Talks</a:t>
            </a:r>
            <a:r>
              <a:rPr lang="fi-FI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about</a:t>
            </a:r>
            <a:r>
              <a:rPr lang="fi-FI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closeness</a:t>
            </a:r>
            <a:r>
              <a:rPr lang="fi-FI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i-FI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</a:t>
            </a:r>
            <a:r>
              <a:rPr lang="fi-FI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family</a:t>
            </a:r>
            <a:r>
              <a:rPr lang="fi-FI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fi-FI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fi-FI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rural</a:t>
            </a:r>
            <a:r>
              <a:rPr lang="fi-FI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village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endParaRPr lang="fi-FI" sz="18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fi-FI" sz="18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Venla: Life </a:t>
            </a:r>
            <a:r>
              <a:rPr lang="fi-FI" sz="1800" b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there</a:t>
            </a:r>
            <a:r>
              <a:rPr lang="fi-FI" sz="18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fi-FI" sz="1800" b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fi-FI" sz="18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b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fi-FI" sz="18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i-FI" sz="1800" b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fi-FI" sz="18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b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fi-FI" sz="18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 </a:t>
            </a:r>
            <a:r>
              <a:rPr lang="fi-FI" sz="1800" b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don’t</a:t>
            </a:r>
            <a:r>
              <a:rPr lang="fi-FI" sz="18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miss </a:t>
            </a:r>
            <a:r>
              <a:rPr lang="fi-FI" sz="1800" b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fi-FI" sz="18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at all. 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said</a:t>
            </a:r>
            <a:r>
              <a:rPr lang="fi-FI" sz="1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fi-FI" sz="1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those</a:t>
            </a:r>
            <a:r>
              <a:rPr lang="fi-FI" sz="1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people</a:t>
            </a:r>
            <a:r>
              <a:rPr lang="fi-FI" sz="1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fi-FI" sz="1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fi-FI" sz="1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my </a:t>
            </a:r>
            <a:r>
              <a:rPr lang="fi-FI" sz="1800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age</a:t>
            </a:r>
            <a:r>
              <a:rPr lang="fi-FI" sz="1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live </a:t>
            </a:r>
            <a:r>
              <a:rPr lang="fi-FI" sz="1800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there</a:t>
            </a:r>
            <a:r>
              <a:rPr lang="fi-FI" sz="1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 </a:t>
            </a:r>
            <a:r>
              <a:rPr lang="fi-FI" sz="1800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wouldn’t</a:t>
            </a:r>
            <a:r>
              <a:rPr lang="fi-FI" sz="1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know</a:t>
            </a:r>
            <a:r>
              <a:rPr lang="fi-FI" sz="1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r>
              <a:rPr lang="fi-FI" sz="1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i-FI" sz="1800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hang</a:t>
            </a:r>
            <a:r>
              <a:rPr lang="fi-FI" sz="1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around</a:t>
            </a:r>
            <a:r>
              <a:rPr lang="fi-FI" sz="1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i-FI" sz="1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them</a:t>
            </a:r>
            <a:r>
              <a:rPr lang="fi-FI" sz="1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anymore</a:t>
            </a:r>
            <a:r>
              <a:rPr lang="fi-FI" sz="1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i-FI" sz="1800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because</a:t>
            </a:r>
            <a:r>
              <a:rPr lang="fi-FI" sz="1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b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it’s</a:t>
            </a:r>
            <a:r>
              <a:rPr lang="fi-FI" sz="18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b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fi-FI" sz="18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b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fi-FI" sz="18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I </a:t>
            </a:r>
            <a:r>
              <a:rPr lang="fi-FI" sz="1800" b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don’t</a:t>
            </a:r>
            <a:r>
              <a:rPr lang="fi-FI" sz="18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miss </a:t>
            </a:r>
            <a:r>
              <a:rPr lang="fi-FI" sz="1800" b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fi-FI" sz="18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my life.</a:t>
            </a:r>
            <a:r>
              <a:rPr lang="fi-FI" sz="1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[--]</a:t>
            </a:r>
          </a:p>
          <a:p>
            <a:pPr marL="0" indent="0" algn="just">
              <a:buNone/>
            </a:pP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there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drinking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beer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driving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around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fixing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cars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at some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garage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and playing music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loud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don’t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hear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anything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fi-FI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laughs</a:t>
            </a:r>
            <a:r>
              <a:rPr lang="fi-FI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] </a:t>
            </a:r>
          </a:p>
          <a:p>
            <a:pPr marL="0" indent="0" algn="r">
              <a:buNone/>
            </a:pPr>
            <a:endParaRPr lang="en-US" sz="2000" dirty="0">
              <a:ea typeface="+mn-lt"/>
              <a:cs typeface="+mn-lt"/>
            </a:endParaRPr>
          </a:p>
          <a:p>
            <a:pPr marL="0" indent="0" algn="r">
              <a:buNone/>
            </a:pPr>
            <a:r>
              <a:rPr lang="en-US" sz="2000" dirty="0">
                <a:ea typeface="+mn-lt"/>
                <a:cs typeface="+mn-lt"/>
              </a:rPr>
              <a:t>(</a:t>
            </a:r>
            <a:r>
              <a:rPr lang="en-US" sz="2000" i="1" dirty="0">
                <a:ea typeface="+mn-lt"/>
                <a:cs typeface="+mn-lt"/>
              </a:rPr>
              <a:t>Young woman 22, in working life, interviewed after 6 years of living in a city</a:t>
            </a:r>
            <a:r>
              <a:rPr lang="en-US" sz="2000" dirty="0">
                <a:ea typeface="+mn-lt"/>
                <a:cs typeface="+mn-lt"/>
              </a:rPr>
              <a:t>)</a:t>
            </a:r>
            <a:endParaRPr lang="en-US" sz="2000" dirty="0">
              <a:cs typeface="Arial"/>
            </a:endParaRPr>
          </a:p>
        </p:txBody>
      </p:sp>
      <p:pic>
        <p:nvPicPr>
          <p:cNvPr id="23" name="Picture 2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A54A40-975B-4A13-9ADC-D278AA6A6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2" y="6065"/>
            <a:ext cx="638264" cy="1419423"/>
          </a:xfrm>
          <a:prstGeom prst="rect">
            <a:avLst/>
          </a:prstGeom>
        </p:spPr>
      </p:pic>
      <p:pic>
        <p:nvPicPr>
          <p:cNvPr id="7" name="Graphic 6" descr="Open quotation mark with solid fill">
            <a:extLst>
              <a:ext uri="{FF2B5EF4-FFF2-40B4-BE49-F238E27FC236}">
                <a16:creationId xmlns:a16="http://schemas.microsoft.com/office/drawing/2014/main" id="{B71DB5D6-FF49-44C3-AD8D-BB90CEA4B6D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83189" y="1619249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995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C42C1-1DD2-46B2-836D-197DDCE2D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325" y="297495"/>
            <a:ext cx="10515600" cy="1325563"/>
          </a:xfrm>
        </p:spPr>
        <p:txBody>
          <a:bodyPr>
            <a:normAutofit/>
          </a:bodyPr>
          <a:lstStyle/>
          <a:p>
            <a:r>
              <a:rPr lang="fi-FI" dirty="0" err="1">
                <a:solidFill>
                  <a:schemeClr val="accent2"/>
                </a:solidFill>
              </a:rPr>
              <a:t>Conclusion</a:t>
            </a:r>
            <a:endParaRPr lang="fi-FI" dirty="0">
              <a:solidFill>
                <a:schemeClr val="accent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168BCC-BD6C-4ED4-BD8D-24FD4D287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62" y="0"/>
            <a:ext cx="640135" cy="14204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1A2C0A-8DD1-4D5A-B0A8-07CE3956B42F}"/>
              </a:ext>
            </a:extLst>
          </p:cNvPr>
          <p:cNvSpPr txBox="1"/>
          <p:nvPr/>
        </p:nvSpPr>
        <p:spPr>
          <a:xfrm>
            <a:off x="676275" y="1511974"/>
            <a:ext cx="1106805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altLang="fi-FI" sz="28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</a:t>
            </a:r>
            <a:r>
              <a:rPr lang="fi-FI" altLang="fi-FI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fi-FI" sz="28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fi-FI" altLang="fi-FI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fi-FI" sz="28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rural</a:t>
            </a:r>
            <a:r>
              <a:rPr lang="fi-FI" altLang="fi-FI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fi-FI" altLang="fi-FI" sz="28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</a:t>
            </a:r>
            <a:r>
              <a:rPr lang="fi-FI" altLang="fi-FI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fi-FI" sz="28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fi-FI" altLang="fi-FI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fi-FI" sz="28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urban</a:t>
            </a:r>
            <a:r>
              <a:rPr lang="fi-FI" altLang="fi-FI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altLang="fi-FI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r>
              <a:rPr lang="fi-FI" alt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fi-FI" altLang="fi-FI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career</a:t>
            </a:r>
            <a:r>
              <a:rPr lang="fi-FI" alt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lang="fi-FI" altLang="fi-FI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related</a:t>
            </a:r>
            <a:r>
              <a:rPr lang="fi-FI" alt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fi-FI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factors</a:t>
            </a:r>
            <a:r>
              <a:rPr lang="fi-FI" alt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fi-FI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central</a:t>
            </a:r>
            <a:r>
              <a:rPr lang="fi-FI" alt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fi-FI" altLang="fi-FI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but</a:t>
            </a:r>
            <a:r>
              <a:rPr lang="fi-FI" alt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fi-FI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fi-FI" alt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 is a </a:t>
            </a:r>
            <a:r>
              <a:rPr lang="fi-FI" altLang="fi-FI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wide</a:t>
            </a:r>
            <a:r>
              <a:rPr lang="fi-FI" alt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fi-FI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variety</a:t>
            </a:r>
            <a:r>
              <a:rPr lang="fi-FI" alt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i-FI" altLang="fi-FI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fi-FI" alt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fi-FI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factros</a:t>
            </a:r>
            <a:r>
              <a:rPr lang="fi-FI" alt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fi-FI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too</a:t>
            </a:r>
            <a:r>
              <a:rPr lang="fi-FI" alt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altLang="fi-FI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Rural</a:t>
            </a:r>
            <a:r>
              <a:rPr lang="fi-FI" alt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fi-FI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youth</a:t>
            </a:r>
            <a:r>
              <a:rPr lang="fi-FI" alt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fi-FI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migration</a:t>
            </a:r>
            <a:r>
              <a:rPr lang="fi-FI" alt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fi-FI" sz="28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rather</a:t>
            </a:r>
            <a:r>
              <a:rPr lang="fi-FI" altLang="fi-FI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fi-FI" altLang="fi-FI" sz="28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fi-FI" altLang="fi-FI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fi-FI" sz="28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fi-FI" altLang="fi-FI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fi-FI" altLang="fi-FI" sz="28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stright-forward</a:t>
            </a:r>
            <a:r>
              <a:rPr lang="fi-FI" altLang="fi-FI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fi-FI" sz="28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decision</a:t>
            </a:r>
            <a:endParaRPr lang="fi-FI" altLang="fi-FI" sz="28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dirty="0"/>
              <a:t>How to </a:t>
            </a:r>
            <a:r>
              <a:rPr lang="fi-FI" sz="2800" dirty="0" err="1"/>
              <a:t>see</a:t>
            </a:r>
            <a:r>
              <a:rPr lang="fi-FI" sz="2800" dirty="0"/>
              <a:t> </a:t>
            </a:r>
            <a:r>
              <a:rPr lang="fi-FI" sz="2800" dirty="0" err="1"/>
              <a:t>beyond</a:t>
            </a:r>
            <a:r>
              <a:rPr lang="fi-FI" sz="2800" dirty="0"/>
              <a:t> </a:t>
            </a:r>
            <a:r>
              <a:rPr lang="fi-FI" sz="2800" dirty="0" err="1"/>
              <a:t>the</a:t>
            </a:r>
            <a:r>
              <a:rPr lang="fi-FI" sz="2800" dirty="0"/>
              <a:t> </a:t>
            </a:r>
            <a:r>
              <a:rPr lang="fi-FI" sz="2800" dirty="0" err="1"/>
              <a:t>obvious</a:t>
            </a:r>
            <a:r>
              <a:rPr lang="fi-FI" sz="2800" dirty="0"/>
              <a:t> </a:t>
            </a:r>
            <a:r>
              <a:rPr lang="fi-FI" sz="2800" dirty="0" err="1"/>
              <a:t>gender</a:t>
            </a:r>
            <a:r>
              <a:rPr lang="fi-FI" sz="2800" dirty="0"/>
              <a:t> </a:t>
            </a:r>
            <a:r>
              <a:rPr lang="fi-FI" sz="2800" dirty="0" err="1"/>
              <a:t>bias</a:t>
            </a:r>
            <a:r>
              <a:rPr lang="fi-FI" sz="2800" dirty="0"/>
              <a:t>? </a:t>
            </a:r>
            <a:r>
              <a:rPr lang="fi-FI" sz="2800" dirty="0" err="1"/>
              <a:t>Girls</a:t>
            </a:r>
            <a:r>
              <a:rPr lang="fi-FI" sz="2800" dirty="0"/>
              <a:t> </a:t>
            </a:r>
            <a:r>
              <a:rPr lang="fi-FI" sz="2800" dirty="0" err="1"/>
              <a:t>choosing</a:t>
            </a:r>
            <a:r>
              <a:rPr lang="fi-FI" sz="2800" dirty="0"/>
              <a:t> to </a:t>
            </a:r>
            <a:r>
              <a:rPr lang="fi-FI" sz="2800" dirty="0" err="1"/>
              <a:t>stay</a:t>
            </a:r>
            <a:r>
              <a:rPr lang="fi-FI" sz="2800" dirty="0"/>
              <a:t> </a:t>
            </a:r>
            <a:r>
              <a:rPr lang="fi-FI" sz="2800" dirty="0" err="1"/>
              <a:t>more</a:t>
            </a:r>
            <a:r>
              <a:rPr lang="fi-FI" sz="2800" dirty="0"/>
              <a:t> </a:t>
            </a:r>
            <a:r>
              <a:rPr lang="fi-FI" sz="2800" dirty="0" err="1"/>
              <a:t>concsiously</a:t>
            </a:r>
            <a:r>
              <a:rPr lang="fi-FI" sz="2800" dirty="0"/>
              <a:t> ’</a:t>
            </a:r>
            <a:r>
              <a:rPr lang="fi-FI" sz="2800" dirty="0" err="1"/>
              <a:t>going</a:t>
            </a:r>
            <a:r>
              <a:rPr lang="fi-FI" sz="2800" dirty="0"/>
              <a:t> </a:t>
            </a:r>
            <a:r>
              <a:rPr lang="fi-FI" sz="2800" dirty="0" err="1"/>
              <a:t>against</a:t>
            </a:r>
            <a:r>
              <a:rPr lang="fi-FI" sz="2800" dirty="0"/>
              <a:t> </a:t>
            </a:r>
            <a:r>
              <a:rPr lang="fi-FI" sz="2800" dirty="0" err="1"/>
              <a:t>the</a:t>
            </a:r>
            <a:r>
              <a:rPr lang="fi-FI" sz="2800" dirty="0"/>
              <a:t> </a:t>
            </a:r>
            <a:r>
              <a:rPr lang="fi-FI" sz="2800" dirty="0" err="1"/>
              <a:t>grain</a:t>
            </a:r>
            <a:r>
              <a:rPr lang="fi-FI" sz="2800" dirty="0"/>
              <a:t>’, </a:t>
            </a:r>
            <a:r>
              <a:rPr lang="fi-FI" sz="2800" dirty="0" err="1"/>
              <a:t>ned</a:t>
            </a:r>
            <a:r>
              <a:rPr lang="fi-FI" sz="2800" dirty="0"/>
              <a:t> to </a:t>
            </a:r>
            <a:r>
              <a:rPr lang="fi-FI" sz="2800" dirty="0" err="1"/>
              <a:t>explain</a:t>
            </a:r>
            <a:r>
              <a:rPr lang="fi-FI" sz="2800" dirty="0"/>
              <a:t> </a:t>
            </a:r>
            <a:r>
              <a:rPr lang="fi-FI" sz="2800" dirty="0" err="1"/>
              <a:t>their</a:t>
            </a:r>
            <a:r>
              <a:rPr lang="fi-FI" sz="2800" dirty="0"/>
              <a:t> </a:t>
            </a:r>
            <a:r>
              <a:rPr lang="fi-FI" sz="2800" dirty="0" err="1"/>
              <a:t>choices</a:t>
            </a:r>
            <a:endParaRPr lang="fi-FI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dirty="0"/>
              <a:t>Young </a:t>
            </a:r>
            <a:r>
              <a:rPr lang="fi-FI" sz="2800" dirty="0" err="1"/>
              <a:t>adulthood</a:t>
            </a:r>
            <a:r>
              <a:rPr lang="fi-FI" sz="2800" dirty="0"/>
              <a:t> </a:t>
            </a:r>
            <a:r>
              <a:rPr lang="fi-FI" sz="2800" dirty="0" err="1"/>
              <a:t>characterized</a:t>
            </a:r>
            <a:r>
              <a:rPr lang="fi-FI" sz="2800" dirty="0"/>
              <a:t> </a:t>
            </a:r>
            <a:r>
              <a:rPr lang="fi-FI" sz="2800" dirty="0" err="1"/>
              <a:t>by</a:t>
            </a:r>
            <a:r>
              <a:rPr lang="fi-FI" sz="2800" dirty="0"/>
              <a:t> </a:t>
            </a:r>
            <a:r>
              <a:rPr lang="fi-FI" sz="2800" b="1" dirty="0" err="1">
                <a:solidFill>
                  <a:schemeClr val="accent2"/>
                </a:solidFill>
              </a:rPr>
              <a:t>multilocality</a:t>
            </a:r>
            <a:r>
              <a:rPr lang="fi-FI" sz="2800" dirty="0"/>
              <a:t>, </a:t>
            </a:r>
            <a:r>
              <a:rPr lang="fi-FI" sz="2800" dirty="0" err="1"/>
              <a:t>strengthened</a:t>
            </a:r>
            <a:r>
              <a:rPr lang="fi-FI" sz="2800" dirty="0"/>
              <a:t> </a:t>
            </a:r>
            <a:r>
              <a:rPr lang="fi-FI" sz="2800" dirty="0" err="1"/>
              <a:t>by</a:t>
            </a:r>
            <a:r>
              <a:rPr lang="fi-FI" sz="2800" dirty="0"/>
              <a:t> Covid-19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600" dirty="0" err="1"/>
              <a:t>Rural</a:t>
            </a:r>
            <a:r>
              <a:rPr lang="fi-FI" sz="2600" dirty="0"/>
              <a:t> home </a:t>
            </a:r>
            <a:r>
              <a:rPr lang="fi-FI" sz="2600" dirty="0" err="1"/>
              <a:t>regions</a:t>
            </a:r>
            <a:r>
              <a:rPr lang="fi-FI" sz="2600" dirty="0"/>
              <a:t> </a:t>
            </a:r>
            <a:r>
              <a:rPr lang="fi-FI" sz="2600" dirty="0" err="1"/>
              <a:t>continue</a:t>
            </a:r>
            <a:r>
              <a:rPr lang="fi-FI" sz="2600" dirty="0"/>
              <a:t> to </a:t>
            </a:r>
            <a:r>
              <a:rPr lang="fi-FI" sz="2600" dirty="0" err="1"/>
              <a:t>be</a:t>
            </a:r>
            <a:r>
              <a:rPr lang="fi-FI" sz="2600" dirty="0"/>
              <a:t> </a:t>
            </a:r>
            <a:r>
              <a:rPr lang="fi-FI" sz="2600" dirty="0" err="1"/>
              <a:t>relevant</a:t>
            </a:r>
            <a:r>
              <a:rPr lang="fi-FI" sz="2600" dirty="0"/>
              <a:t> and </a:t>
            </a:r>
            <a:r>
              <a:rPr lang="fi-FI" sz="2600" dirty="0" err="1"/>
              <a:t>meaningful</a:t>
            </a:r>
            <a:r>
              <a:rPr lang="fi-FI" sz="2600" dirty="0"/>
              <a:t> </a:t>
            </a:r>
            <a:r>
              <a:rPr lang="fi-FI" sz="2600" dirty="0" err="1"/>
              <a:t>even</a:t>
            </a:r>
            <a:r>
              <a:rPr lang="fi-FI" sz="2600" dirty="0"/>
              <a:t> for </a:t>
            </a:r>
            <a:r>
              <a:rPr lang="fi-FI" sz="2600" dirty="0" err="1"/>
              <a:t>those</a:t>
            </a:r>
            <a:r>
              <a:rPr lang="fi-FI" sz="2600" dirty="0"/>
              <a:t> </a:t>
            </a:r>
            <a:r>
              <a:rPr lang="fi-FI" sz="2600" dirty="0" err="1"/>
              <a:t>young</a:t>
            </a:r>
            <a:r>
              <a:rPr lang="fi-FI" sz="2600" dirty="0"/>
              <a:t> </a:t>
            </a:r>
            <a:r>
              <a:rPr lang="fi-FI" sz="2600" dirty="0" err="1"/>
              <a:t>people</a:t>
            </a:r>
            <a:r>
              <a:rPr lang="fi-FI" sz="2600" dirty="0"/>
              <a:t>, </a:t>
            </a:r>
            <a:r>
              <a:rPr lang="fi-FI" sz="2600" dirty="0" err="1"/>
              <a:t>who</a:t>
            </a:r>
            <a:r>
              <a:rPr lang="fi-FI" sz="2600" dirty="0"/>
              <a:t> </a:t>
            </a:r>
            <a:r>
              <a:rPr lang="fi-FI" sz="2600" dirty="0" err="1"/>
              <a:t>are</a:t>
            </a:r>
            <a:r>
              <a:rPr lang="fi-FI" sz="2600" dirty="0"/>
              <a:t> </a:t>
            </a:r>
            <a:r>
              <a:rPr lang="fi-FI" sz="2600" dirty="0" err="1"/>
              <a:t>critical</a:t>
            </a:r>
            <a:r>
              <a:rPr lang="fi-FI" sz="2600" dirty="0"/>
              <a:t> / </a:t>
            </a:r>
            <a:r>
              <a:rPr lang="fi-FI" sz="2600" dirty="0" err="1"/>
              <a:t>move</a:t>
            </a:r>
            <a:r>
              <a:rPr lang="fi-FI" sz="2600" dirty="0"/>
              <a:t> </a:t>
            </a:r>
            <a:r>
              <a:rPr lang="fi-FI" sz="2600" dirty="0" err="1"/>
              <a:t>away</a:t>
            </a:r>
            <a:r>
              <a:rPr lang="fi-FI" sz="2600" dirty="0"/>
              <a:t> – </a:t>
            </a:r>
            <a:r>
              <a:rPr lang="en-US" sz="2600" b="1" dirty="0" err="1">
                <a:solidFill>
                  <a:schemeClr val="accent2"/>
                </a:solidFill>
              </a:rPr>
              <a:t>translocal</a:t>
            </a:r>
            <a:r>
              <a:rPr lang="en-US" sz="2600" b="1" dirty="0">
                <a:solidFill>
                  <a:schemeClr val="accent2"/>
                </a:solidFill>
              </a:rPr>
              <a:t> identities </a:t>
            </a:r>
            <a:r>
              <a:rPr lang="en-US" sz="2600" dirty="0"/>
              <a:t>(Appadurai 1996)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219066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6DCE9-7C68-42BE-B7EF-A56F19D5D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737" y="365125"/>
            <a:ext cx="5341707" cy="1325563"/>
          </a:xfrm>
        </p:spPr>
        <p:txBody>
          <a:bodyPr/>
          <a:lstStyle/>
          <a:p>
            <a:r>
              <a:rPr lang="fi-FI" dirty="0" err="1">
                <a:solidFill>
                  <a:schemeClr val="accent2"/>
                </a:solidFill>
              </a:rPr>
              <a:t>Belonging</a:t>
            </a:r>
            <a:r>
              <a:rPr lang="fi-FI" dirty="0">
                <a:solidFill>
                  <a:schemeClr val="accent2"/>
                </a:solidFill>
              </a:rPr>
              <a:t> in </a:t>
            </a:r>
            <a:r>
              <a:rPr lang="fi-FI" dirty="0" err="1">
                <a:solidFill>
                  <a:schemeClr val="accent2"/>
                </a:solidFill>
              </a:rPr>
              <a:t>the</a:t>
            </a:r>
            <a:r>
              <a:rPr lang="fi-FI" dirty="0">
                <a:solidFill>
                  <a:schemeClr val="accent2"/>
                </a:solidFill>
              </a:rPr>
              <a:t> </a:t>
            </a:r>
            <a:r>
              <a:rPr lang="fi-FI" dirty="0" err="1">
                <a:solidFill>
                  <a:schemeClr val="accent2"/>
                </a:solidFill>
              </a:rPr>
              <a:t>rural</a:t>
            </a:r>
            <a:r>
              <a:rPr lang="fi-FI" dirty="0">
                <a:solidFill>
                  <a:schemeClr val="accent2"/>
                </a:solidFill>
              </a:rPr>
              <a:t>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5BB4DF-5D57-472E-AA36-9CAA2621FB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76822" y="1548854"/>
            <a:ext cx="9228145" cy="4394745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Application of </a:t>
            </a:r>
            <a:r>
              <a:rPr lang="en-US" sz="2000" b="1" dirty="0">
                <a:solidFill>
                  <a:schemeClr val="accent2"/>
                </a:solidFill>
              </a:rPr>
              <a:t>multiple strategies</a:t>
            </a:r>
            <a:r>
              <a:rPr lang="en-US" sz="2000" dirty="0"/>
              <a:t> to stay connected:</a:t>
            </a:r>
          </a:p>
          <a:p>
            <a:pPr marL="914400" lvl="1" indent="-457200"/>
            <a:r>
              <a:rPr lang="en-US" sz="2000" dirty="0"/>
              <a:t>to settle in rural settings </a:t>
            </a:r>
          </a:p>
          <a:p>
            <a:pPr marL="914400" lvl="1" indent="-457200"/>
            <a:r>
              <a:rPr lang="en-US" sz="2000" dirty="0"/>
              <a:t>to split time between rural and urban settings</a:t>
            </a:r>
          </a:p>
          <a:p>
            <a:pPr marL="914400" lvl="1" indent="-457200"/>
            <a:r>
              <a:rPr lang="en-US" sz="2000" dirty="0"/>
              <a:t>to introduce rural elements in urban lives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Many envision a future of </a:t>
            </a:r>
            <a:r>
              <a:rPr lang="en-US" sz="2000" b="1" dirty="0">
                <a:solidFill>
                  <a:schemeClr val="accent2"/>
                </a:solidFill>
              </a:rPr>
              <a:t>combining the best qualities in rural &amp; urban life</a:t>
            </a:r>
            <a:r>
              <a:rPr lang="en-US" sz="2000" dirty="0"/>
              <a:t> – either in the home region, or close to nature in cities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altLang="fi-FI" sz="2000" dirty="0" err="1">
                <a:cs typeface="Calibri" panose="020F0502020204030204" pitchFamily="34" charset="0"/>
              </a:rPr>
              <a:t>Ability</a:t>
            </a:r>
            <a:r>
              <a:rPr lang="fi-FI" altLang="fi-FI" sz="2000" dirty="0">
                <a:cs typeface="Calibri" panose="020F0502020204030204" pitchFamily="34" charset="0"/>
              </a:rPr>
              <a:t> to </a:t>
            </a:r>
            <a:r>
              <a:rPr lang="fi-FI" altLang="fi-FI" sz="2000" b="1" dirty="0" err="1">
                <a:solidFill>
                  <a:schemeClr val="accent2"/>
                </a:solidFill>
                <a:cs typeface="Calibri" panose="020F0502020204030204" pitchFamily="34" charset="0"/>
              </a:rPr>
              <a:t>fulfill</a:t>
            </a:r>
            <a:r>
              <a:rPr lang="fi-FI" altLang="fi-FI" sz="2000" b="1" dirty="0">
                <a:solidFill>
                  <a:schemeClr val="accent2"/>
                </a:solidFill>
                <a:cs typeface="Calibri" panose="020F0502020204030204" pitchFamily="34" charset="0"/>
              </a:rPr>
              <a:t> </a:t>
            </a:r>
            <a:r>
              <a:rPr lang="fi-FI" altLang="fi-FI" sz="2000" b="1" dirty="0" err="1">
                <a:solidFill>
                  <a:schemeClr val="accent2"/>
                </a:solidFill>
                <a:cs typeface="Calibri" panose="020F0502020204030204" pitchFamily="34" charset="0"/>
              </a:rPr>
              <a:t>one’s</a:t>
            </a:r>
            <a:r>
              <a:rPr lang="fi-FI" altLang="fi-FI" sz="2000" b="1" dirty="0">
                <a:solidFill>
                  <a:schemeClr val="accent2"/>
                </a:solidFill>
                <a:cs typeface="Calibri" panose="020F0502020204030204" pitchFamily="34" charset="0"/>
              </a:rPr>
              <a:t> </a:t>
            </a:r>
            <a:r>
              <a:rPr lang="fi-FI" altLang="fi-FI" sz="2000" b="1" dirty="0" err="1">
                <a:solidFill>
                  <a:schemeClr val="accent2"/>
                </a:solidFill>
                <a:cs typeface="Calibri" panose="020F0502020204030204" pitchFamily="34" charset="0"/>
              </a:rPr>
              <a:t>dreams</a:t>
            </a:r>
            <a:r>
              <a:rPr lang="fi-FI" altLang="fi-FI" sz="2000" b="1" dirty="0">
                <a:solidFill>
                  <a:schemeClr val="accent2"/>
                </a:solidFill>
                <a:cs typeface="Calibri" panose="020F0502020204030204" pitchFamily="34" charset="0"/>
              </a:rPr>
              <a:t>, </a:t>
            </a:r>
            <a:r>
              <a:rPr lang="fi-FI" altLang="fi-FI" sz="2000" b="1" dirty="0" err="1">
                <a:solidFill>
                  <a:schemeClr val="accent2"/>
                </a:solidFill>
                <a:cs typeface="Calibri" panose="020F0502020204030204" pitchFamily="34" charset="0"/>
              </a:rPr>
              <a:t>freedom</a:t>
            </a:r>
            <a:r>
              <a:rPr lang="fi-FI" altLang="fi-FI" sz="2000" b="1" dirty="0">
                <a:solidFill>
                  <a:schemeClr val="accent2"/>
                </a:solidFill>
                <a:cs typeface="Calibri" panose="020F0502020204030204" pitchFamily="34" charset="0"/>
              </a:rPr>
              <a:t> </a:t>
            </a:r>
            <a:r>
              <a:rPr lang="fi-FI" altLang="fi-FI" sz="2000" b="1" dirty="0" err="1">
                <a:solidFill>
                  <a:schemeClr val="accent2"/>
                </a:solidFill>
                <a:cs typeface="Calibri" panose="020F0502020204030204" pitchFamily="34" charset="0"/>
              </a:rPr>
              <a:t>strong</a:t>
            </a:r>
            <a:r>
              <a:rPr lang="fi-FI" altLang="fi-FI" sz="2000" b="1" dirty="0">
                <a:solidFill>
                  <a:schemeClr val="accent2"/>
                </a:solidFill>
                <a:cs typeface="Calibri" panose="020F0502020204030204" pitchFamily="34" charset="0"/>
              </a:rPr>
              <a:t> </a:t>
            </a:r>
            <a:r>
              <a:rPr lang="fi-FI" altLang="fi-FI" sz="2000" b="1" dirty="0" err="1">
                <a:solidFill>
                  <a:schemeClr val="accent2"/>
                </a:solidFill>
                <a:cs typeface="Calibri" panose="020F0502020204030204" pitchFamily="34" charset="0"/>
              </a:rPr>
              <a:t>motivation</a:t>
            </a:r>
            <a:r>
              <a:rPr lang="fi-FI" altLang="fi-FI" sz="2000" b="1" dirty="0">
                <a:solidFill>
                  <a:schemeClr val="accent2"/>
                </a:solidFill>
                <a:cs typeface="Calibri" panose="020F0502020204030204" pitchFamily="34" charset="0"/>
              </a:rPr>
              <a:t> </a:t>
            </a:r>
            <a:r>
              <a:rPr lang="fi-FI" altLang="fi-FI" sz="2000" dirty="0">
                <a:solidFill>
                  <a:prstClr val="black">
                    <a:lumMod val="85000"/>
                    <a:lumOff val="15000"/>
                  </a:prstClr>
                </a:solidFill>
                <a:cs typeface="Calibri" panose="020F0502020204030204" pitchFamily="34" charset="0"/>
              </a:rPr>
              <a:t>for </a:t>
            </a:r>
            <a:r>
              <a:rPr lang="fi-FI" altLang="fi-FI" sz="2000" dirty="0" err="1">
                <a:solidFill>
                  <a:prstClr val="black">
                    <a:lumMod val="85000"/>
                    <a:lumOff val="15000"/>
                  </a:prstClr>
                </a:solidFill>
                <a:cs typeface="Calibri" panose="020F0502020204030204" pitchFamily="34" charset="0"/>
              </a:rPr>
              <a:t>building</a:t>
            </a:r>
            <a:r>
              <a:rPr lang="fi-FI" altLang="fi-FI" sz="2000" dirty="0">
                <a:solidFill>
                  <a:prstClr val="black">
                    <a:lumMod val="85000"/>
                    <a:lumOff val="15000"/>
                  </a:prstClr>
                </a:solidFill>
                <a:cs typeface="Calibri" panose="020F0502020204030204" pitchFamily="34" charset="0"/>
              </a:rPr>
              <a:t> an </a:t>
            </a:r>
            <a:r>
              <a:rPr lang="fi-FI" altLang="fi-FI" sz="2000" dirty="0" err="1">
                <a:solidFill>
                  <a:prstClr val="black">
                    <a:lumMod val="85000"/>
                    <a:lumOff val="15000"/>
                  </a:prstClr>
                </a:solidFill>
                <a:cs typeface="Calibri" panose="020F0502020204030204" pitchFamily="34" charset="0"/>
              </a:rPr>
              <a:t>adult</a:t>
            </a:r>
            <a:r>
              <a:rPr lang="fi-FI" altLang="fi-FI" sz="2000" dirty="0">
                <a:solidFill>
                  <a:prstClr val="black">
                    <a:lumMod val="85000"/>
                    <a:lumOff val="15000"/>
                  </a:prstClr>
                </a:solidFill>
                <a:cs typeface="Calibri" panose="020F0502020204030204" pitchFamily="34" charset="0"/>
              </a:rPr>
              <a:t> life in </a:t>
            </a:r>
            <a:r>
              <a:rPr lang="fi-FI" altLang="fi-FI" sz="2000" dirty="0" err="1">
                <a:solidFill>
                  <a:prstClr val="black">
                    <a:lumMod val="85000"/>
                    <a:lumOff val="15000"/>
                  </a:prstClr>
                </a:solidFill>
                <a:cs typeface="Calibri" panose="020F0502020204030204" pitchFamily="34" charset="0"/>
              </a:rPr>
              <a:t>rural</a:t>
            </a:r>
            <a:r>
              <a:rPr lang="fi-FI" altLang="fi-FI" sz="2000" dirty="0">
                <a:solidFill>
                  <a:prstClr val="black">
                    <a:lumMod val="85000"/>
                    <a:lumOff val="15000"/>
                  </a:prstClr>
                </a:solidFill>
                <a:cs typeface="Calibri" panose="020F0502020204030204" pitchFamily="34" charset="0"/>
              </a:rPr>
              <a:t> </a:t>
            </a:r>
            <a:r>
              <a:rPr lang="fi-FI" altLang="fi-FI" sz="2000" dirty="0" err="1">
                <a:solidFill>
                  <a:prstClr val="black">
                    <a:lumMod val="85000"/>
                    <a:lumOff val="15000"/>
                  </a:prstClr>
                </a:solidFill>
                <a:cs typeface="Calibri" panose="020F0502020204030204" pitchFamily="34" charset="0"/>
              </a:rPr>
              <a:t>settings</a:t>
            </a:r>
            <a:r>
              <a:rPr lang="fi-FI" altLang="fi-FI" sz="2000" dirty="0">
                <a:solidFill>
                  <a:prstClr val="black">
                    <a:lumMod val="85000"/>
                    <a:lumOff val="15000"/>
                  </a:prstClr>
                </a:solidFill>
                <a:cs typeface="Calibri" panose="020F0502020204030204" pitchFamily="34" charset="0"/>
              </a:rPr>
              <a:t> </a:t>
            </a:r>
          </a:p>
          <a:p>
            <a:pPr marL="457200" indent="-457200"/>
            <a:r>
              <a:rPr lang="en-US" sz="2000" b="1" dirty="0">
                <a:solidFill>
                  <a:schemeClr val="accent2"/>
                </a:solidFill>
              </a:rPr>
              <a:t>Contradictory emotions</a:t>
            </a:r>
            <a:r>
              <a:rPr lang="en-US" sz="2000" dirty="0"/>
              <a:t>: strong feelings of belonging in some aspects of rural life – alienation from others</a:t>
            </a:r>
          </a:p>
          <a:p>
            <a:pPr marL="457200" indent="-457200"/>
            <a:r>
              <a:rPr lang="en-US" sz="2000" dirty="0"/>
              <a:t>Transgenerational, historic bonds to family, places, traditions, ways of living</a:t>
            </a:r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74897F2-F983-425F-8CF2-FD7169382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32" y="0"/>
            <a:ext cx="638264" cy="14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765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DE4A864-DAD9-4E94-8DF7-FC403018D79E}"/>
              </a:ext>
            </a:extLst>
          </p:cNvPr>
          <p:cNvSpPr txBox="1"/>
          <p:nvPr/>
        </p:nvSpPr>
        <p:spPr>
          <a:xfrm>
            <a:off x="6950872" y="566678"/>
            <a:ext cx="4518203" cy="3935492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fi-FI" dirty="0">
              <a:ea typeface="+mn-lt"/>
              <a:cs typeface="+mn-lt"/>
            </a:endParaRPr>
          </a:p>
          <a:p>
            <a:pPr algn="ctr"/>
            <a:r>
              <a:rPr lang="fi-FI" dirty="0">
                <a:ea typeface="+mn-lt"/>
                <a:cs typeface="+mn-lt"/>
              </a:rPr>
              <a:t>Academy </a:t>
            </a:r>
            <a:r>
              <a:rPr lang="fi-FI" dirty="0" err="1">
                <a:ea typeface="+mn-lt"/>
                <a:cs typeface="+mn-lt"/>
              </a:rPr>
              <a:t>Reseach</a:t>
            </a:r>
            <a:r>
              <a:rPr lang="fi-FI" dirty="0">
                <a:ea typeface="+mn-lt"/>
                <a:cs typeface="+mn-lt"/>
              </a:rPr>
              <a:t> </a:t>
            </a:r>
            <a:r>
              <a:rPr lang="fi-FI" dirty="0" err="1">
                <a:ea typeface="+mn-lt"/>
                <a:cs typeface="+mn-lt"/>
              </a:rPr>
              <a:t>Fellow</a:t>
            </a:r>
            <a:r>
              <a:rPr lang="fi-FI" dirty="0">
                <a:ea typeface="+mn-lt"/>
                <a:cs typeface="+mn-lt"/>
              </a:rPr>
              <a:t> </a:t>
            </a:r>
          </a:p>
          <a:p>
            <a:pPr algn="ctr"/>
            <a:r>
              <a:rPr lang="fi-FI" dirty="0">
                <a:ea typeface="+mn-lt"/>
                <a:cs typeface="+mn-lt"/>
              </a:rPr>
              <a:t>Kaisa Vehkalahti</a:t>
            </a:r>
          </a:p>
          <a:p>
            <a:pPr algn="ctr"/>
            <a:endParaRPr lang="fi-FI" dirty="0">
              <a:ea typeface="+mn-lt"/>
              <a:cs typeface="+mn-lt"/>
            </a:endParaRPr>
          </a:p>
          <a:p>
            <a:pPr algn="ctr"/>
            <a:r>
              <a:rPr lang="fi-FI" dirty="0" err="1">
                <a:ea typeface="+mn-lt"/>
                <a:cs typeface="+mn-lt"/>
              </a:rPr>
              <a:t>History</a:t>
            </a:r>
            <a:r>
              <a:rPr lang="fi-FI" dirty="0">
                <a:ea typeface="+mn-lt"/>
                <a:cs typeface="+mn-lt"/>
              </a:rPr>
              <a:t> &amp; </a:t>
            </a:r>
            <a:r>
              <a:rPr lang="fi-FI" dirty="0" err="1">
                <a:ea typeface="+mn-lt"/>
                <a:cs typeface="+mn-lt"/>
              </a:rPr>
              <a:t>Ethnology</a:t>
            </a:r>
            <a:r>
              <a:rPr lang="fi-FI" dirty="0">
                <a:ea typeface="+mn-lt"/>
                <a:cs typeface="+mn-lt"/>
              </a:rPr>
              <a:t>, </a:t>
            </a:r>
            <a:r>
              <a:rPr lang="fi-FI" dirty="0" err="1">
                <a:ea typeface="+mn-lt"/>
                <a:cs typeface="+mn-lt"/>
              </a:rPr>
              <a:t>University</a:t>
            </a:r>
            <a:r>
              <a:rPr lang="fi-FI" dirty="0">
                <a:ea typeface="+mn-lt"/>
                <a:cs typeface="+mn-lt"/>
              </a:rPr>
              <a:t> of Jyväskylä</a:t>
            </a:r>
          </a:p>
          <a:p>
            <a:pPr algn="ctr"/>
            <a:endParaRPr lang="fi-FI" dirty="0">
              <a:ea typeface="+mn-lt"/>
              <a:cs typeface="+mn-lt"/>
            </a:endParaRPr>
          </a:p>
          <a:p>
            <a:pPr algn="ctr"/>
            <a:r>
              <a:rPr lang="fi-FI" dirty="0">
                <a:ea typeface="+mn-lt"/>
                <a:cs typeface="+mn-lt"/>
              </a:rPr>
              <a:t>kaisa.r.vehkalahti@jyu.fi </a:t>
            </a:r>
            <a:endParaRPr lang="fi-FI" dirty="0"/>
          </a:p>
          <a:p>
            <a:pPr algn="ctr"/>
            <a:r>
              <a:rPr lang="fi-FI" dirty="0"/>
              <a:t>@VehkalahtiKaisa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F0B9E061-701C-49FD-A496-D7F172C0ECA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265" y="5346441"/>
            <a:ext cx="2699183" cy="129476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35BC3E-B4C0-9A65-0BCA-495C12BFA6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3677" y="566678"/>
            <a:ext cx="6458274" cy="4304587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i-FI" sz="12000" b="1" dirty="0">
                <a:latin typeface="Bradley Hand ITC" panose="03070402050302030203" pitchFamily="66" charset="0"/>
              </a:rPr>
              <a:t> </a:t>
            </a:r>
            <a:r>
              <a:rPr lang="fi-FI" sz="12000" b="1" dirty="0" err="1">
                <a:latin typeface="Bradley Hand ITC" panose="03070402050302030203" pitchFamily="66" charset="0"/>
              </a:rPr>
              <a:t>Aitäh</a:t>
            </a:r>
            <a:r>
              <a:rPr lang="fi-FI" sz="12000" b="1" dirty="0">
                <a:latin typeface="Bradley Hand ITC" panose="03070402050302030203" pitchFamily="66" charset="0"/>
              </a:rPr>
              <a:t>!</a:t>
            </a:r>
          </a:p>
        </p:txBody>
      </p:sp>
      <p:pic>
        <p:nvPicPr>
          <p:cNvPr id="6" name="Picture 5" descr="A black text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EDCE838A-4318-1D94-5876-37ED5D9E5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580" y="5611610"/>
            <a:ext cx="2573982" cy="1029593"/>
          </a:xfrm>
          <a:prstGeom prst="rect">
            <a:avLst/>
          </a:prstGeom>
        </p:spPr>
      </p:pic>
      <p:pic>
        <p:nvPicPr>
          <p:cNvPr id="7" name="Picture 6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0C28AACA-182B-BB24-D569-ABF85BD63E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173" y="5731811"/>
            <a:ext cx="2491011" cy="718034"/>
          </a:xfrm>
          <a:prstGeom prst="rect">
            <a:avLst/>
          </a:prstGeom>
        </p:spPr>
      </p:pic>
      <p:pic>
        <p:nvPicPr>
          <p:cNvPr id="8" name="Picture 7" descr="A picture containing text, logo&#10;&#10;Description automatically generated">
            <a:extLst>
              <a:ext uri="{FF2B5EF4-FFF2-40B4-BE49-F238E27FC236}">
                <a16:creationId xmlns:a16="http://schemas.microsoft.com/office/drawing/2014/main" id="{60244C61-0F3B-81D8-3894-E3E6C2B35E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49" y="5611610"/>
            <a:ext cx="2165468" cy="1029593"/>
          </a:xfrm>
          <a:prstGeom prst="rect">
            <a:avLst/>
          </a:prstGeom>
        </p:spPr>
      </p:pic>
      <p:pic>
        <p:nvPicPr>
          <p:cNvPr id="12" name="Picture 11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E5F1B9E4-2A5A-AC64-712C-31E98B7733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265" y="5601711"/>
            <a:ext cx="2491011" cy="89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031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A3EA7-606F-42AF-BEBB-1BC6B3323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372" y="396117"/>
            <a:ext cx="1905000" cy="1518408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Results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1DEF9BDF-B605-4B1A-844D-214A5DCFDB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20354" y="253242"/>
            <a:ext cx="2604121" cy="3695389"/>
          </a:xfr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849887F-3EEA-494A-B749-9D58EFE625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63853" y="1989004"/>
            <a:ext cx="2369798" cy="358443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F41B14-F006-4354-A33B-896B0C69D369}"/>
              </a:ext>
            </a:extLst>
          </p:cNvPr>
          <p:cNvSpPr txBox="1"/>
          <p:nvPr/>
        </p:nvSpPr>
        <p:spPr>
          <a:xfrm>
            <a:off x="5253318" y="1380565"/>
            <a:ext cx="6615405" cy="52937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Journal of Youth Studies Special Issue: </a:t>
            </a:r>
            <a:r>
              <a:rPr lang="en-US" sz="1600" i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Youth, Rural Places and </a:t>
            </a:r>
            <a:r>
              <a:rPr lang="en-US" sz="1600" i="1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Marginalisation</a:t>
            </a:r>
            <a:r>
              <a:rPr lang="en-US" sz="16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(forthcoming 2023).</a:t>
            </a:r>
            <a:endParaRPr lang="fi-FI" sz="16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fi-FI" sz="16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Vehkalahti &amp; Ristaniemi (2022) </a:t>
            </a:r>
            <a:r>
              <a:rPr lang="en-US" sz="16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Places of Belonging, Places of Detachment: Belonging and Historical Consciousness in Narratives of Rural Finnish Girls. In </a:t>
            </a:r>
            <a:r>
              <a:rPr lang="en-US" sz="1600" i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Youth Beyond the City. Thinking from the Margins. </a:t>
            </a:r>
            <a:r>
              <a:rPr lang="en-US" sz="16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Ed. by. Farrugia &amp; Ravn. Bristol University Press.</a:t>
            </a:r>
            <a:r>
              <a:rPr lang="fi-FI" sz="16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 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Vehkalahti, Armila &amp; Aapola-Kari (</a:t>
            </a:r>
            <a:r>
              <a:rPr lang="en-US" sz="16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toim</a:t>
            </a:r>
            <a:r>
              <a:rPr lang="en-US" sz="16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. 2021) </a:t>
            </a:r>
            <a:r>
              <a:rPr lang="en-US" sz="1600" i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Sata </a:t>
            </a:r>
            <a:r>
              <a:rPr lang="en-US" sz="1600" i="1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nuorta</a:t>
            </a:r>
            <a:r>
              <a:rPr lang="en-US" sz="1600" i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- </a:t>
            </a:r>
            <a:r>
              <a:rPr lang="en-US" sz="1600" i="1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sata</a:t>
            </a:r>
            <a:r>
              <a:rPr lang="en-US" sz="1600" i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600" i="1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polkua</a:t>
            </a:r>
            <a:r>
              <a:rPr lang="en-US" sz="1600" i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600" i="1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aikuisuuteen</a:t>
            </a:r>
            <a:r>
              <a:rPr lang="en-US" sz="1600" i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. </a:t>
            </a:r>
            <a:r>
              <a:rPr lang="en-US" sz="1600" i="1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Laadullinen</a:t>
            </a:r>
            <a:r>
              <a:rPr lang="en-US" sz="1600" i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600" i="1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seurantatutkimus</a:t>
            </a:r>
            <a:r>
              <a:rPr lang="en-US" sz="1600" i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600" i="1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Nuoret</a:t>
            </a:r>
            <a:r>
              <a:rPr lang="en-US" sz="1600" i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600" i="1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ajassa</a:t>
            </a:r>
            <a:r>
              <a:rPr lang="en-US" sz="16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. NTS: Helsinki. 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Vehkalahti</a:t>
            </a:r>
            <a:r>
              <a:rPr lang="en-US" sz="16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, Armila &amp; </a:t>
            </a:r>
            <a:r>
              <a:rPr lang="en-US" sz="16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Sivenius</a:t>
            </a:r>
            <a:r>
              <a:rPr lang="en-US" sz="16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(2021) </a:t>
            </a:r>
            <a:r>
              <a:rPr lang="en-US" sz="1600" dirty="0">
                <a:latin typeface="Calibri" panose="020F0502020204030204" pitchFamily="34" charset="0"/>
                <a:ea typeface="+mn-lt"/>
                <a:cs typeface="Calibri" panose="020F0502020204030204" pitchFamily="34" charset="0"/>
                <a:hlinkClick r:id="rId4"/>
              </a:rPr>
              <a:t>Emerging Adulthood in the Time of Pandemic. The Covid-19 Crisis in the Lives of Rural Young Adults in Finland.</a:t>
            </a:r>
            <a:r>
              <a:rPr lang="en-US" sz="16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 </a:t>
            </a:r>
            <a:r>
              <a:rPr lang="en-US" sz="1600" i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Young - Nordic Journal of Youth Studies</a:t>
            </a:r>
            <a:r>
              <a:rPr lang="en-US" sz="16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 vol 29 (4), 399-416.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Jouhki</a:t>
            </a:r>
            <a:r>
              <a:rPr lang="en-US" sz="16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&amp; </a:t>
            </a:r>
            <a:r>
              <a:rPr lang="en-US" sz="16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Vehkalahti</a:t>
            </a:r>
            <a:r>
              <a:rPr lang="en-US" sz="16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(2020) Reconstructed Landscapes of Northern Youth: Reading the Autobiographies of Finnish Youth, 1945-1960. In </a:t>
            </a:r>
            <a:r>
              <a:rPr lang="en-US" sz="1600" i="1" dirty="0">
                <a:latin typeface="Calibri" panose="020F0502020204030204" pitchFamily="34" charset="0"/>
                <a:ea typeface="+mn-lt"/>
                <a:cs typeface="Calibri" panose="020F0502020204030204" pitchFamily="34" charset="0"/>
                <a:hlinkClick r:id="rId5"/>
              </a:rPr>
              <a:t>Reconstructing Minds and Landscapes. Silent Post-War Memory in the Margins of History</a:t>
            </a:r>
            <a:r>
              <a:rPr lang="en-US" sz="1600" dirty="0">
                <a:latin typeface="Calibri" panose="020F0502020204030204" pitchFamily="34" charset="0"/>
                <a:ea typeface="+mn-lt"/>
                <a:cs typeface="Calibri" panose="020F0502020204030204" pitchFamily="34" charset="0"/>
                <a:hlinkClick r:id="rId5"/>
              </a:rPr>
              <a:t>.</a:t>
            </a:r>
            <a:r>
              <a:rPr lang="en-US" sz="16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 Ed. by Tuominen, Ashplant &amp; Harjumaa. Routledge: New York-London.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Aapola</a:t>
            </a:r>
            <a:r>
              <a:rPr lang="en-US" sz="16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-Kari &amp; </a:t>
            </a:r>
            <a:r>
              <a:rPr lang="en-US" sz="16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Vehkalahti</a:t>
            </a:r>
            <a:r>
              <a:rPr lang="en-US" sz="16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(2020) </a:t>
            </a:r>
            <a:r>
              <a:rPr lang="en-US" sz="16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Jatkuvuutta</a:t>
            </a:r>
            <a:r>
              <a:rPr lang="en-US" sz="16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resursseja</a:t>
            </a:r>
            <a:r>
              <a:rPr lang="en-US" sz="16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ja </a:t>
            </a:r>
            <a:r>
              <a:rPr lang="en-US" sz="16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neuvottelua</a:t>
            </a:r>
            <a:r>
              <a:rPr lang="en-US" sz="16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: </a:t>
            </a:r>
            <a:r>
              <a:rPr lang="en-US" sz="16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nuoret</a:t>
            </a:r>
            <a:r>
              <a:rPr lang="en-US" sz="16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puhuvat</a:t>
            </a:r>
            <a:r>
              <a:rPr lang="en-US" sz="16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perheestä</a:t>
            </a:r>
            <a:r>
              <a:rPr lang="en-US" sz="16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. </a:t>
            </a:r>
            <a:r>
              <a:rPr lang="en-US" sz="1600" i="1" dirty="0">
                <a:latin typeface="Calibri" panose="020F0502020204030204" pitchFamily="34" charset="0"/>
                <a:ea typeface="+mn-lt"/>
                <a:cs typeface="Calibri" panose="020F0502020204030204" pitchFamily="34" charset="0"/>
                <a:hlinkClick r:id="rId6"/>
              </a:rPr>
              <a:t>Nuorten perhe- ja läheissuhteet sekä seksuaalisuus. Nuorten elinolot -vuosikirja 2020.</a:t>
            </a:r>
            <a:r>
              <a:rPr lang="en-US" sz="16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 Toim. </a:t>
            </a:r>
            <a:r>
              <a:rPr lang="en-US" sz="16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Valkendorff</a:t>
            </a:r>
            <a:r>
              <a:rPr lang="en-US" sz="16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&amp; Sihvonen. THL, Helsinki.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TW Cen MT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773DA870-E670-48FC-A7BB-EA42DB0272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0354" y="4025280"/>
            <a:ext cx="1792898" cy="274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66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341" y="401938"/>
            <a:ext cx="10944659" cy="573427"/>
          </a:xfrm>
        </p:spPr>
        <p:txBody>
          <a:bodyPr>
            <a:normAutofit fontScale="90000"/>
          </a:bodyPr>
          <a:lstStyle/>
          <a:p>
            <a:r>
              <a:rPr lang="fi-FI" dirty="0" err="1">
                <a:solidFill>
                  <a:schemeClr val="accent2"/>
                </a:solidFill>
              </a:rPr>
              <a:t>Finnish</a:t>
            </a:r>
            <a:r>
              <a:rPr lang="fi-FI" dirty="0">
                <a:solidFill>
                  <a:schemeClr val="accent2"/>
                </a:solidFill>
              </a:rPr>
              <a:t> </a:t>
            </a:r>
            <a:r>
              <a:rPr lang="fi-FI" dirty="0" err="1">
                <a:solidFill>
                  <a:schemeClr val="accent2"/>
                </a:solidFill>
              </a:rPr>
              <a:t>rural</a:t>
            </a:r>
            <a:r>
              <a:rPr lang="fi-FI" dirty="0">
                <a:solidFill>
                  <a:schemeClr val="accent2"/>
                </a:solidFill>
              </a:rPr>
              <a:t> depopulation as a youth movement</a:t>
            </a:r>
            <a:endParaRPr lang="fi-FI" dirty="0">
              <a:solidFill>
                <a:schemeClr val="accent2"/>
              </a:solidFill>
              <a:cs typeface="Arial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593911" y="1529726"/>
            <a:ext cx="5317847" cy="201590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 dirty="0">
                <a:ea typeface="+mn-lt"/>
                <a:cs typeface="+mn-lt"/>
              </a:rPr>
              <a:t>1960s-1970s </a:t>
            </a:r>
            <a:r>
              <a:rPr lang="en-US" sz="1800" b="0" dirty="0">
                <a:cs typeface="Arial"/>
              </a:rPr>
              <a:t>'Great migration’ </a:t>
            </a:r>
          </a:p>
          <a:p>
            <a:pPr marL="611505" lvl="1" indent="-285750">
              <a:buFontTx/>
              <a:buChar char="-"/>
            </a:pPr>
            <a:r>
              <a:rPr lang="en-US" sz="1800" dirty="0">
                <a:cs typeface="Arial"/>
              </a:rPr>
              <a:t>50% of baby boomers </a:t>
            </a:r>
            <a:r>
              <a:rPr lang="en-US" sz="1800" dirty="0">
                <a:ea typeface="+mn-lt"/>
                <a:cs typeface="+mn-lt"/>
              </a:rPr>
              <a:t>left rural areas in the, between the ages of 20–30</a:t>
            </a:r>
            <a:r>
              <a:rPr lang="en-US" sz="1800" dirty="0">
                <a:cs typeface="Arial"/>
              </a:rPr>
              <a:t> </a:t>
            </a:r>
          </a:p>
          <a:p>
            <a:pPr marL="611505" lvl="1" indent="-285750">
              <a:buFontTx/>
              <a:buChar char="-"/>
            </a:pPr>
            <a:r>
              <a:rPr lang="en-US" sz="1800" dirty="0">
                <a:cs typeface="Arial"/>
              </a:rPr>
              <a:t>Northern-</a:t>
            </a:r>
            <a:r>
              <a:rPr lang="en-US" sz="1800" dirty="0">
                <a:ea typeface="+mn-lt"/>
                <a:cs typeface="+mn-lt"/>
              </a:rPr>
              <a:t> and Eastern Finland &amp; Lapland lost population (e</a:t>
            </a:r>
            <a:r>
              <a:rPr lang="en-US" sz="1800" dirty="0">
                <a:cs typeface="Arial"/>
              </a:rPr>
              <a:t>migration</a:t>
            </a:r>
            <a:r>
              <a:rPr lang="en-US" sz="1800" dirty="0">
                <a:ea typeface="+mn-lt"/>
                <a:cs typeface="+mn-lt"/>
              </a:rPr>
              <a:t> to Sweden</a:t>
            </a:r>
            <a:r>
              <a:rPr lang="en-US" sz="1800" b="1" dirty="0">
                <a:ea typeface="+mn-lt"/>
                <a:cs typeface="+mn-lt"/>
              </a:rPr>
              <a:t>, </a:t>
            </a:r>
            <a:r>
              <a:rPr lang="en-US" sz="1800" dirty="0">
                <a:ea typeface="+mn-lt"/>
                <a:cs typeface="+mn-lt"/>
              </a:rPr>
              <a:t>Southern cities)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809" y="1186752"/>
            <a:ext cx="5254680" cy="4100412"/>
          </a:xfrm>
        </p:spPr>
      </p:pic>
      <p:sp>
        <p:nvSpPr>
          <p:cNvPr id="5" name="TextBox 4"/>
          <p:cNvSpPr txBox="1"/>
          <p:nvPr/>
        </p:nvSpPr>
        <p:spPr>
          <a:xfrm>
            <a:off x="6654800" y="5523357"/>
            <a:ext cx="4282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  <a:sym typeface="Webdings" panose="05030102010509060703" pitchFamily="18" charset="2"/>
              </a:rPr>
              <a:t></a:t>
            </a:r>
            <a:r>
              <a:rPr lang="fi-FI" sz="1200" dirty="0">
                <a:latin typeface="Calibri" panose="020F0502020204030204" pitchFamily="34" charset="0"/>
                <a:cs typeface="Calibri" panose="020F0502020204030204" pitchFamily="34" charset="0"/>
                <a:sym typeface="Webdings" panose="05030102010509060703" pitchFamily="18" charset="2"/>
              </a:rPr>
              <a:t>Natural </a:t>
            </a:r>
            <a:r>
              <a:rPr lang="fi-FI" sz="1200" dirty="0" err="1">
                <a:latin typeface="Calibri" panose="020F0502020204030204" pitchFamily="34" charset="0"/>
                <a:cs typeface="Calibri" panose="020F0502020204030204" pitchFamily="34" charset="0"/>
                <a:sym typeface="Webdings" panose="05030102010509060703" pitchFamily="18" charset="2"/>
              </a:rPr>
              <a:t>population</a:t>
            </a:r>
            <a:r>
              <a:rPr lang="fi-FI" sz="1200" dirty="0">
                <a:latin typeface="Calibri" panose="020F0502020204030204" pitchFamily="34" charset="0"/>
                <a:cs typeface="Calibri" panose="020F0502020204030204" pitchFamily="34" charset="0"/>
                <a:sym typeface="Webdings" panose="05030102010509060703" pitchFamily="18" charset="2"/>
              </a:rPr>
              <a:t> </a:t>
            </a:r>
            <a:r>
              <a:rPr lang="fi-FI" sz="1200" dirty="0" err="1">
                <a:latin typeface="Calibri" panose="020F0502020204030204" pitchFamily="34" charset="0"/>
                <a:cs typeface="Calibri" panose="020F0502020204030204" pitchFamily="34" charset="0"/>
                <a:sym typeface="Webdings" panose="05030102010509060703" pitchFamily="18" charset="2"/>
              </a:rPr>
              <a:t>growth</a:t>
            </a:r>
            <a:r>
              <a:rPr lang="fi-FI" sz="1200" dirty="0" err="1">
                <a:solidFill>
                  <a:srgbClr val="66FFFF"/>
                </a:solidFill>
                <a:latin typeface="Calibri" panose="020F0502020204030204" pitchFamily="34" charset="0"/>
                <a:cs typeface="Calibri" panose="020F0502020204030204" pitchFamily="34" charset="0"/>
                <a:sym typeface="Webdings" panose="05030102010509060703" pitchFamily="18" charset="2"/>
              </a:rPr>
              <a:t></a:t>
            </a:r>
            <a:r>
              <a:rPr lang="fi-FI" sz="1200" dirty="0" err="1">
                <a:latin typeface="Calibri" panose="020F0502020204030204" pitchFamily="34" charset="0"/>
                <a:cs typeface="Calibri" panose="020F0502020204030204" pitchFamily="34" charset="0"/>
                <a:sym typeface="Webdings" panose="05030102010509060703" pitchFamily="18" charset="2"/>
              </a:rPr>
              <a:t>Net</a:t>
            </a:r>
            <a:r>
              <a:rPr lang="fi-FI" sz="1200" dirty="0">
                <a:latin typeface="Calibri" panose="020F0502020204030204" pitchFamily="34" charset="0"/>
                <a:cs typeface="Calibri" panose="020F0502020204030204" pitchFamily="34" charset="0"/>
                <a:sym typeface="Webdings" panose="05030102010509060703" pitchFamily="18" charset="2"/>
              </a:rPr>
              <a:t> </a:t>
            </a:r>
            <a:r>
              <a:rPr lang="fi-FI" sz="1200" dirty="0" err="1">
                <a:latin typeface="Calibri" panose="020F0502020204030204" pitchFamily="34" charset="0"/>
                <a:cs typeface="Calibri" panose="020F0502020204030204" pitchFamily="34" charset="0"/>
                <a:sym typeface="Webdings" panose="05030102010509060703" pitchFamily="18" charset="2"/>
              </a:rPr>
              <a:t>migration</a:t>
            </a:r>
            <a:r>
              <a:rPr lang="fi-FI" sz="1200" dirty="0" err="1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  <a:sym typeface="Webdings" panose="05030102010509060703" pitchFamily="18" charset="2"/>
              </a:rPr>
              <a:t></a:t>
            </a:r>
            <a:r>
              <a:rPr lang="fi-FI" sz="1200" dirty="0" err="1">
                <a:latin typeface="Calibri" panose="020F0502020204030204" pitchFamily="34" charset="0"/>
                <a:cs typeface="Calibri" panose="020F0502020204030204" pitchFamily="34" charset="0"/>
                <a:sym typeface="Webdings" panose="05030102010509060703" pitchFamily="18" charset="2"/>
              </a:rPr>
              <a:t>Net</a:t>
            </a:r>
            <a:r>
              <a:rPr lang="fi-FI" sz="1200" dirty="0">
                <a:latin typeface="Calibri" panose="020F0502020204030204" pitchFamily="34" charset="0"/>
                <a:cs typeface="Calibri" panose="020F0502020204030204" pitchFamily="34" charset="0"/>
                <a:sym typeface="Webdings" panose="05030102010509060703" pitchFamily="18" charset="2"/>
              </a:rPr>
              <a:t> </a:t>
            </a:r>
            <a:r>
              <a:rPr lang="fi-FI" sz="1200" dirty="0" err="1">
                <a:latin typeface="Calibri" panose="020F0502020204030204" pitchFamily="34" charset="0"/>
                <a:cs typeface="Calibri" panose="020F0502020204030204" pitchFamily="34" charset="0"/>
                <a:sym typeface="Webdings" panose="05030102010509060703" pitchFamily="18" charset="2"/>
              </a:rPr>
              <a:t>immigration</a:t>
            </a:r>
            <a:r>
              <a:rPr lang="fi-FI" sz="1200" dirty="0">
                <a:latin typeface="Calibri" panose="020F0502020204030204" pitchFamily="34" charset="0"/>
                <a:cs typeface="Calibri" panose="020F0502020204030204" pitchFamily="34" charset="0"/>
                <a:sym typeface="Webdings" panose="05030102010509060703" pitchFamily="18" charset="2"/>
              </a:rPr>
              <a:t> </a:t>
            </a:r>
          </a:p>
          <a:p>
            <a:pPr algn="ctr"/>
            <a:r>
              <a:rPr lang="fi-FI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Source</a:t>
            </a:r>
            <a:r>
              <a:rPr lang="fi-FI" sz="1200" dirty="0">
                <a:latin typeface="Calibri" panose="020F0502020204030204" pitchFamily="34" charset="0"/>
                <a:cs typeface="Calibri" panose="020F0502020204030204" pitchFamily="34" charset="0"/>
              </a:rPr>
              <a:t>: Maaseutukatsaus 2017 (</a:t>
            </a:r>
            <a:r>
              <a:rPr lang="fi-FI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available</a:t>
            </a:r>
            <a:r>
              <a:rPr lang="fi-FI" sz="1200" dirty="0">
                <a:latin typeface="Calibri" panose="020F0502020204030204" pitchFamily="34" charset="0"/>
                <a:cs typeface="Calibri" panose="020F0502020204030204" pitchFamily="34" charset="0"/>
              </a:rPr>
              <a:t> on-</a:t>
            </a:r>
            <a:r>
              <a:rPr lang="fi-FI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line</a:t>
            </a:r>
            <a:r>
              <a:rPr lang="fi-FI" sz="1200" dirty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review produced by the Finnish Rural Policy Council </a:t>
            </a:r>
            <a:endParaRPr lang="fi-FI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i-FI" sz="12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3911" y="3484038"/>
            <a:ext cx="561093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Arial"/>
              </a:rPr>
              <a:t>Current trends:</a:t>
            </a:r>
            <a:endParaRPr lang="en-US" dirty="0"/>
          </a:p>
          <a:p>
            <a:pPr lvl="2" indent="-360045">
              <a:spcAft>
                <a:spcPts val="300"/>
              </a:spcAft>
              <a:buFont typeface="Arial" panose="020B0604030504040204" pitchFamily="34" charset="0"/>
              <a:buChar char="•"/>
            </a:pPr>
            <a:r>
              <a:rPr lang="fi-FI" dirty="0"/>
              <a:t>Natural population growth (births-deaths) negative since 1980s in rural areas</a:t>
            </a:r>
            <a:endParaRPr lang="en-US" dirty="0">
              <a:cs typeface="Arial"/>
            </a:endParaRPr>
          </a:p>
          <a:p>
            <a:pPr lvl="2" indent="-360045">
              <a:spcAft>
                <a:spcPts val="300"/>
              </a:spcAft>
              <a:buFont typeface="Arial" panose="020B0604030504040204" pitchFamily="34" charset="0"/>
              <a:buChar char="•"/>
            </a:pPr>
            <a:r>
              <a:rPr lang="fi-FI" dirty="0">
                <a:cs typeface="Arial"/>
              </a:rPr>
              <a:t>Except rural areas close to bigger cities</a:t>
            </a:r>
            <a:endParaRPr lang="fi-FI" dirty="0"/>
          </a:p>
          <a:p>
            <a:pPr lvl="2" indent="-360045">
              <a:spcAft>
                <a:spcPts val="300"/>
              </a:spcAft>
              <a:buFont typeface="Arial" panose="020B0604030504040204" pitchFamily="34" charset="0"/>
              <a:buChar char="•"/>
            </a:pPr>
            <a:r>
              <a:rPr lang="fi-FI" dirty="0"/>
              <a:t>Intramunicipal migration most important factor</a:t>
            </a:r>
            <a:endParaRPr lang="fi-FI" dirty="0">
              <a:cs typeface="Arial"/>
            </a:endParaRPr>
          </a:p>
          <a:p>
            <a:pPr lvl="2" indent="-360045">
              <a:spcAft>
                <a:spcPts val="300"/>
              </a:spcAft>
              <a:buFont typeface="Arial" panose="020B0604030504040204" pitchFamily="34" charset="0"/>
              <a:buChar char="•"/>
            </a:pPr>
            <a:r>
              <a:rPr lang="fi-FI" dirty="0"/>
              <a:t>Immigration to ”rural heartland areas” after 2000 due to </a:t>
            </a:r>
            <a:r>
              <a:rPr lang="fi-FI" dirty="0" err="1"/>
              <a:t>refugee</a:t>
            </a:r>
            <a:r>
              <a:rPr lang="fi-FI" dirty="0"/>
              <a:t> </a:t>
            </a:r>
            <a:r>
              <a:rPr lang="fi-FI" dirty="0" err="1"/>
              <a:t>policy</a:t>
            </a:r>
            <a:endParaRPr lang="fi-FI" dirty="0"/>
          </a:p>
          <a:p>
            <a:pPr lvl="2" indent="-360045">
              <a:spcAft>
                <a:spcPts val="300"/>
              </a:spcAft>
              <a:buFont typeface="Arial" panose="020B0604030504040204" pitchFamily="34" charset="0"/>
              <a:buChar char="•"/>
            </a:pPr>
            <a:r>
              <a:rPr lang="fi-FI" dirty="0">
                <a:cs typeface="Arial"/>
              </a:rPr>
              <a:t>Covid-18 </a:t>
            </a:r>
            <a:r>
              <a:rPr lang="fi-FI" dirty="0" err="1">
                <a:cs typeface="Arial"/>
              </a:rPr>
              <a:t>pandemic</a:t>
            </a:r>
            <a:r>
              <a:rPr lang="fi-FI" dirty="0">
                <a:cs typeface="Arial"/>
              </a:rPr>
              <a:t> </a:t>
            </a:r>
            <a:r>
              <a:rPr lang="fi-FI" dirty="0" err="1">
                <a:cs typeface="Arial"/>
              </a:rPr>
              <a:t>change</a:t>
            </a:r>
            <a:r>
              <a:rPr lang="fi-FI" dirty="0">
                <a:cs typeface="Arial"/>
              </a:rPr>
              <a:t> in </a:t>
            </a:r>
            <a:r>
              <a:rPr lang="fi-FI" dirty="0" err="1">
                <a:cs typeface="Arial"/>
              </a:rPr>
              <a:t>migration</a:t>
            </a:r>
            <a:r>
              <a:rPr lang="fi-FI" dirty="0">
                <a:cs typeface="Arial"/>
              </a:rPr>
              <a:t> </a:t>
            </a:r>
            <a:r>
              <a:rPr lang="fi-FI" dirty="0" err="1">
                <a:cs typeface="Arial"/>
              </a:rPr>
              <a:t>patterns</a:t>
            </a:r>
            <a:r>
              <a:rPr lang="fi-FI" dirty="0">
                <a:cs typeface="Arial"/>
              </a:rPr>
              <a:t> – </a:t>
            </a:r>
            <a:r>
              <a:rPr lang="fi-FI" dirty="0" err="1">
                <a:cs typeface="Arial"/>
              </a:rPr>
              <a:t>only</a:t>
            </a:r>
            <a:r>
              <a:rPr lang="fi-FI" dirty="0">
                <a:cs typeface="Arial"/>
              </a:rPr>
              <a:t> </a:t>
            </a:r>
            <a:r>
              <a:rPr lang="fi-FI" dirty="0" err="1">
                <a:cs typeface="Arial"/>
              </a:rPr>
              <a:t>temporary</a:t>
            </a:r>
            <a:r>
              <a:rPr lang="fi-FI" dirty="0">
                <a:cs typeface="Arial"/>
              </a:rPr>
              <a:t>?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A85E417-2720-48C9-9977-456F15A6B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79" y="0"/>
            <a:ext cx="638264" cy="14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71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89DDB3FB-7735-4B20-9576-DDB04911E4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25535" y="1627543"/>
            <a:ext cx="5771168" cy="384800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5A69AB-6AE8-4F1D-8A09-6ADB3D818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63F8B-F7C6-461A-80D4-47F7056A7EE7}" type="slidenum">
              <a:rPr lang="fi-FI" smtClean="0"/>
              <a:t>5</a:t>
            </a:fld>
            <a:endParaRPr lang="fi-FI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81BE954-44A5-47AB-8147-FAB8064784B4}"/>
              </a:ext>
            </a:extLst>
          </p:cNvPr>
          <p:cNvSpPr/>
          <p:nvPr/>
        </p:nvSpPr>
        <p:spPr>
          <a:xfrm>
            <a:off x="8911525" y="3750590"/>
            <a:ext cx="2844504" cy="122900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/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478E7612-0042-46A5-B155-BFFA8ECE5A5D}"/>
              </a:ext>
            </a:extLst>
          </p:cNvPr>
          <p:cNvSpPr txBox="1">
            <a:spLocks/>
          </p:cNvSpPr>
          <p:nvPr/>
        </p:nvSpPr>
        <p:spPr>
          <a:xfrm>
            <a:off x="1164792" y="330063"/>
            <a:ext cx="9302677" cy="1089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accent2"/>
                </a:solidFill>
              </a:rPr>
              <a:t>"Rural exodus of young women"</a:t>
            </a:r>
            <a:r>
              <a:rPr lang="en-US" sz="1600" dirty="0">
                <a:solidFill>
                  <a:schemeClr val="accent2"/>
                </a:solidFill>
              </a:rPr>
              <a:t> 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en-US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2000" dirty="0"/>
              <a:t>(Johansson 2016)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 </a:t>
            </a:r>
            <a:endParaRPr lang="en-US" sz="1600" dirty="0">
              <a:solidFill>
                <a:schemeClr val="bg2">
                  <a:lumMod val="75000"/>
                </a:schemeClr>
              </a:solidFill>
              <a:cs typeface="Arial"/>
            </a:endParaRP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87DA768F-DC70-4785-9345-52C0A1751E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9842" y="1627540"/>
            <a:ext cx="5231434" cy="91563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b="0" dirty="0">
                <a:ea typeface="+mn-lt"/>
                <a:cs typeface="+mn-lt"/>
              </a:rPr>
              <a:t>"Rural exodus of young women" in Swedish context (Mats Johansson 2016) 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678231" y="2473460"/>
            <a:ext cx="5636844" cy="4255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45" indent="-360045">
              <a:buFont typeface="Arial" panose="020B0604020202020204" pitchFamily="34" charset="0"/>
              <a:buChar char="•"/>
            </a:pPr>
            <a:r>
              <a:rPr lang="en-US" sz="2000" dirty="0">
                <a:cs typeface="Arial"/>
              </a:rPr>
              <a:t>Why do young women leave?</a:t>
            </a:r>
          </a:p>
          <a:p>
            <a:pPr marL="897255" lvl="2" indent="-342900">
              <a:spcAft>
                <a:spcPts val="300"/>
              </a:spcAft>
              <a:buFontTx/>
              <a:buChar char="-"/>
            </a:pPr>
            <a:r>
              <a:rPr lang="fi-FI" sz="2000" dirty="0" err="1"/>
              <a:t>Education</a:t>
            </a:r>
            <a:r>
              <a:rPr lang="fi-FI" sz="2000" dirty="0"/>
              <a:t>: increasing level of education in the Scandinavian countries </a:t>
            </a:r>
            <a:r>
              <a:rPr lang="fi-FI" sz="2000" dirty="0" err="1"/>
              <a:t>since</a:t>
            </a:r>
            <a:r>
              <a:rPr lang="fi-FI" sz="2000" dirty="0"/>
              <a:t> 1990s</a:t>
            </a:r>
            <a:endParaRPr lang="en-US" sz="2000" dirty="0">
              <a:cs typeface="Arial"/>
            </a:endParaRPr>
          </a:p>
          <a:p>
            <a:pPr marL="897255" lvl="2" indent="-342900">
              <a:spcAft>
                <a:spcPts val="300"/>
              </a:spcAft>
              <a:buFontTx/>
              <a:buChar char="-"/>
            </a:pPr>
            <a:r>
              <a:rPr lang="fi-FI" sz="2000" dirty="0" err="1">
                <a:cs typeface="Arial"/>
              </a:rPr>
              <a:t>Gendered</a:t>
            </a:r>
            <a:r>
              <a:rPr lang="fi-FI" sz="2000" dirty="0">
                <a:cs typeface="Arial"/>
              </a:rPr>
              <a:t> labour markets &amp; lack of job opportunities for young </a:t>
            </a:r>
            <a:r>
              <a:rPr lang="fi-FI" sz="2000" dirty="0" err="1">
                <a:cs typeface="Arial"/>
              </a:rPr>
              <a:t>women</a:t>
            </a:r>
            <a:r>
              <a:rPr lang="fi-FI" sz="2000" dirty="0">
                <a:cs typeface="Arial"/>
              </a:rPr>
              <a:t> </a:t>
            </a:r>
          </a:p>
          <a:p>
            <a:pPr marL="897255" lvl="2" indent="-342900">
              <a:spcAft>
                <a:spcPts val="300"/>
              </a:spcAft>
              <a:buFontTx/>
              <a:buChar char="-"/>
            </a:pPr>
            <a:r>
              <a:rPr lang="en-US" sz="2000" dirty="0" err="1">
                <a:ea typeface="+mn-lt"/>
                <a:cs typeface="+mn-lt"/>
              </a:rPr>
              <a:t>Centralisation</a:t>
            </a:r>
            <a:r>
              <a:rPr lang="en-US" sz="2000" dirty="0">
                <a:ea typeface="+mn-lt"/>
                <a:cs typeface="+mn-lt"/>
              </a:rPr>
              <a:t> policy e.g. school closures and </a:t>
            </a:r>
            <a:r>
              <a:rPr lang="en-US" sz="2000" dirty="0" err="1">
                <a:ea typeface="+mn-lt"/>
                <a:cs typeface="+mn-lt"/>
              </a:rPr>
              <a:t>centralisation</a:t>
            </a:r>
            <a:r>
              <a:rPr lang="en-US" sz="2000" dirty="0">
                <a:ea typeface="+mn-lt"/>
                <a:cs typeface="+mn-lt"/>
              </a:rPr>
              <a:t> of services</a:t>
            </a:r>
            <a:endParaRPr lang="fi-FI" sz="2000" dirty="0">
              <a:cs typeface="Arial"/>
            </a:endParaRPr>
          </a:p>
          <a:p>
            <a:pPr marL="897255" lvl="2" indent="-342900">
              <a:spcAft>
                <a:spcPts val="300"/>
              </a:spcAft>
              <a:buFontTx/>
              <a:buChar char="-"/>
            </a:pPr>
            <a:r>
              <a:rPr lang="fi-FI" sz="2000" dirty="0" err="1">
                <a:cs typeface="Arial"/>
              </a:rPr>
              <a:t>Rural</a:t>
            </a:r>
            <a:r>
              <a:rPr lang="fi-FI" sz="2000" dirty="0">
                <a:cs typeface="Arial"/>
              </a:rPr>
              <a:t> cultures of </a:t>
            </a:r>
            <a:r>
              <a:rPr lang="fi-FI" sz="2000" dirty="0" err="1">
                <a:cs typeface="Arial"/>
              </a:rPr>
              <a:t>masculinity</a:t>
            </a:r>
            <a:r>
              <a:rPr lang="fi-FI" sz="2000" dirty="0">
                <a:cs typeface="Arial"/>
              </a:rPr>
              <a:t>, </a:t>
            </a:r>
            <a:r>
              <a:rPr lang="fi-FI" sz="2000" dirty="0" err="1">
                <a:cs typeface="Arial"/>
              </a:rPr>
              <a:t>small</a:t>
            </a:r>
            <a:r>
              <a:rPr lang="fi-FI" sz="2000" dirty="0">
                <a:cs typeface="Arial"/>
              </a:rPr>
              <a:t> </a:t>
            </a:r>
            <a:r>
              <a:rPr lang="fi-FI" sz="2000" dirty="0" err="1">
                <a:cs typeface="Arial"/>
              </a:rPr>
              <a:t>communities</a:t>
            </a:r>
            <a:r>
              <a:rPr lang="fi-FI" sz="2000" dirty="0">
                <a:cs typeface="Arial"/>
              </a:rPr>
              <a:t> </a:t>
            </a:r>
            <a:r>
              <a:rPr lang="fi-FI" sz="2000" dirty="0" err="1">
                <a:cs typeface="Arial"/>
              </a:rPr>
              <a:t>Local</a:t>
            </a:r>
            <a:r>
              <a:rPr lang="fi-FI" sz="2000" dirty="0">
                <a:cs typeface="Arial"/>
              </a:rPr>
              <a:t> cultures of </a:t>
            </a:r>
            <a:r>
              <a:rPr lang="fi-FI" sz="2000" dirty="0" err="1">
                <a:cs typeface="Arial"/>
              </a:rPr>
              <a:t>leaving</a:t>
            </a:r>
            <a:endParaRPr lang="fi-FI" sz="2000" dirty="0">
              <a:cs typeface="Arial"/>
            </a:endParaRPr>
          </a:p>
          <a:p>
            <a:pPr marL="554355" lvl="2">
              <a:spcAft>
                <a:spcPts val="300"/>
              </a:spcAft>
            </a:pPr>
            <a:r>
              <a:rPr lang="fi-FI" sz="2000" dirty="0">
                <a:cs typeface="Arial"/>
              </a:rPr>
              <a:t>(Käyhkö &amp; Armila 2021; Vehkalahti et al. 2021; Andersen et al. 2021)</a:t>
            </a:r>
            <a:endParaRPr lang="fi-FI" sz="2000" dirty="0"/>
          </a:p>
          <a:p>
            <a:pPr marL="897255" lvl="2" indent="-342900">
              <a:spcAft>
                <a:spcPts val="300"/>
              </a:spcAft>
              <a:buFontTx/>
              <a:buChar char="-"/>
            </a:pPr>
            <a:endParaRPr lang="fi-FI" sz="2000" dirty="0">
              <a:cs typeface="Arial"/>
            </a:endParaRPr>
          </a:p>
          <a:p>
            <a:endParaRPr lang="fi-FI" dirty="0"/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0F9C0E7-6DBA-8695-817F-FCA398045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79" y="0"/>
            <a:ext cx="638264" cy="14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3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186525-766F-4970-889F-427A29E893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89"/>
          <a:stretch/>
        </p:blipFill>
        <p:spPr>
          <a:xfrm>
            <a:off x="2522358" y="0"/>
            <a:ext cx="9669642" cy="6857990"/>
          </a:xfrm>
          <a:prstGeom prst="rect">
            <a:avLst/>
          </a:prstGeom>
          <a:noFill/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Sisällön paikkamerkki 2">
            <a:extLst>
              <a:ext uri="{FF2B5EF4-FFF2-40B4-BE49-F238E27FC236}">
                <a16:creationId xmlns:a16="http://schemas.microsoft.com/office/drawing/2014/main" id="{A069E932-6ACE-456A-886D-4B3C7A816B9E}"/>
              </a:ext>
            </a:extLst>
          </p:cNvPr>
          <p:cNvSpPr txBox="1">
            <a:spLocks/>
          </p:cNvSpPr>
          <p:nvPr/>
        </p:nvSpPr>
        <p:spPr>
          <a:xfrm>
            <a:off x="531509" y="1788882"/>
            <a:ext cx="5012643" cy="35909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Interview</a:t>
            </a:r>
            <a:r>
              <a:rPr kumimoji="0" lang="fi-FI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i-FI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kumimoji="0" lang="fi-FI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kumimoji="0" lang="fi-FI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young</a:t>
            </a:r>
            <a:r>
              <a:rPr kumimoji="0" lang="fi-FI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i-FI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couple</a:t>
            </a:r>
            <a:r>
              <a:rPr kumimoji="0" lang="fi-FI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fi-FI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kumimoji="0" lang="fi-FI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i-FI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talk</a:t>
            </a:r>
            <a:r>
              <a:rPr kumimoji="0" lang="fi-FI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i-FI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about</a:t>
            </a:r>
            <a:r>
              <a:rPr kumimoji="0" lang="fi-FI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i-FI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friends</a:t>
            </a:r>
            <a:r>
              <a:rPr kumimoji="0" lang="fi-FI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i-FI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kumimoji="0" lang="fi-FI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i-FI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kumimoji="0" lang="fi-FI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i-FI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moved</a:t>
            </a:r>
            <a:r>
              <a:rPr kumimoji="0" lang="fi-FI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i-FI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kumimoji="0" lang="fi-FI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i-FI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0" lang="fi-FI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i-FI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rural</a:t>
            </a:r>
            <a:r>
              <a:rPr kumimoji="0" lang="fi-FI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i-FI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hometown</a:t>
            </a:r>
            <a:r>
              <a:rPr kumimoji="0" lang="fi-FI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 (2022)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Interviewer</a:t>
            </a: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Yes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quite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lot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changed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kumimoji="0" lang="fi-FI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since</a:t>
            </a:r>
            <a:r>
              <a:rPr kumimoji="0" lang="fi-FI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i-FI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0" lang="fi-FI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i-FI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last</a:t>
            </a:r>
            <a:r>
              <a:rPr kumimoji="0" lang="fi-FI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i-FI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interview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]?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Many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friends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 – of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both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moved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away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Young </a:t>
            </a:r>
            <a:r>
              <a:rPr kumimoji="0" lang="fi-FI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man</a:t>
            </a: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Well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yeah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but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most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them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temporarily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, at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least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 to my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knowledge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Now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 ’Ville’ and ’Pekka’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studying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there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 in [</a:t>
            </a:r>
            <a:r>
              <a:rPr kumimoji="0" lang="fi-FI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kumimoji="0" lang="fi-FI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Nothern</a:t>
            </a:r>
            <a:r>
              <a:rPr kumimoji="0" lang="fi-FI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 city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], ’Eero’ in [</a:t>
            </a:r>
            <a:r>
              <a:rPr kumimoji="0" lang="fi-FI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a Southern city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]. I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don’t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know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. At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least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 ’Ville’ is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going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move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That’s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 it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sounded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 to me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asked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1445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99663BE-0A7D-4715-8D39-0EC59974DD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123CCF6-B783-4789-B898-DBD086350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7" y="0"/>
            <a:ext cx="638264" cy="141942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7C79C97-3C81-4462-B695-C7D7371FE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123825"/>
            <a:ext cx="9915525" cy="129559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dirty="0">
                <a:solidFill>
                  <a:schemeClr val="accent2"/>
                </a:solidFill>
              </a:rPr>
              <a:t>What do we mean by ‘staying’ and ‘leaving’?</a:t>
            </a:r>
          </a:p>
        </p:txBody>
      </p:sp>
    </p:spTree>
    <p:extLst>
      <p:ext uri="{BB962C8B-B14F-4D97-AF65-F5344CB8AC3E}">
        <p14:creationId xmlns:p14="http://schemas.microsoft.com/office/powerpoint/2010/main" val="235743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1FECC781-AE22-4468-A008-7669A157F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509" y="817081"/>
            <a:ext cx="5800850" cy="1460500"/>
          </a:xfrm>
        </p:spPr>
        <p:txBody>
          <a:bodyPr>
            <a:normAutofit fontScale="90000"/>
          </a:bodyPr>
          <a:lstStyle/>
          <a:p>
            <a:r>
              <a:rPr lang="fi-FI" dirty="0" err="1">
                <a:solidFill>
                  <a:schemeClr val="accent2"/>
                </a:solidFill>
              </a:rPr>
              <a:t>Looking</a:t>
            </a:r>
            <a:r>
              <a:rPr lang="fi-FI" dirty="0">
                <a:solidFill>
                  <a:schemeClr val="accent2"/>
                </a:solidFill>
              </a:rPr>
              <a:t> for </a:t>
            </a:r>
            <a:r>
              <a:rPr lang="fi-FI" dirty="0" err="1">
                <a:solidFill>
                  <a:schemeClr val="accent2"/>
                </a:solidFill>
              </a:rPr>
              <a:t>the</a:t>
            </a:r>
            <a:r>
              <a:rPr lang="fi-FI" dirty="0">
                <a:solidFill>
                  <a:schemeClr val="accent2"/>
                </a:solidFill>
              </a:rPr>
              <a:t> </a:t>
            </a:r>
            <a:r>
              <a:rPr lang="fi-FI" dirty="0" err="1">
                <a:solidFill>
                  <a:schemeClr val="accent2"/>
                </a:solidFill>
              </a:rPr>
              <a:t>youth</a:t>
            </a:r>
            <a:r>
              <a:rPr lang="fi-FI" dirty="0">
                <a:solidFill>
                  <a:schemeClr val="accent2"/>
                </a:solidFill>
              </a:rPr>
              <a:t> </a:t>
            </a:r>
            <a:r>
              <a:rPr lang="fi-FI" dirty="0" err="1">
                <a:solidFill>
                  <a:schemeClr val="accent2"/>
                </a:solidFill>
              </a:rPr>
              <a:t>perspective</a:t>
            </a:r>
            <a:r>
              <a:rPr lang="fi-FI" dirty="0">
                <a:solidFill>
                  <a:schemeClr val="accent2"/>
                </a:solidFill>
              </a:rPr>
              <a:t>!</a:t>
            </a:r>
            <a:r>
              <a:rPr lang="fi-FI" dirty="0"/>
              <a:t/>
            </a:r>
            <a:br>
              <a:rPr lang="fi-FI" dirty="0"/>
            </a:b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6E8AD6-5CC9-4F83-BAAE-4D1466403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5" y="2635250"/>
            <a:ext cx="6130159" cy="4080225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How do young people in different parts of Finland navigate their way into adulthood? 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/>
              <a:t>Aim: to capture the </a:t>
            </a:r>
            <a:r>
              <a:rPr lang="en-US" sz="2400" b="1" dirty="0">
                <a:solidFill>
                  <a:schemeClr val="accent2"/>
                </a:solidFill>
              </a:rPr>
              <a:t>back-and-forth movement </a:t>
            </a:r>
            <a:r>
              <a:rPr lang="en-US" sz="2400" dirty="0"/>
              <a:t>that characterizes youth transitions  (Cuervo &amp; Wyn 2012; Holland 2011; </a:t>
            </a:r>
            <a:r>
              <a:rPr lang="en-US" sz="2400" dirty="0" err="1"/>
              <a:t>Saldaña</a:t>
            </a:r>
            <a:r>
              <a:rPr lang="en-US" sz="2400" dirty="0"/>
              <a:t> 2003), to map </a:t>
            </a:r>
            <a:r>
              <a:rPr lang="en-US" sz="2400" b="1" dirty="0">
                <a:solidFill>
                  <a:schemeClr val="accent2"/>
                </a:solidFill>
              </a:rPr>
              <a:t>critical moments </a:t>
            </a:r>
            <a:r>
              <a:rPr lang="en-US" sz="2400" dirty="0"/>
              <a:t>in young life (Thomson &amp; Holland 2009)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/>
              <a:t>Follow-up started on the last (9th) grade of compulsory education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Originally </a:t>
            </a:r>
            <a:r>
              <a:rPr lang="en-US" sz="2400" b="1" dirty="0">
                <a:solidFill>
                  <a:schemeClr val="accent2"/>
                </a:solidFill>
                <a:cs typeface="Arial" panose="020B0604020202020204" pitchFamily="34" charset="0"/>
              </a:rPr>
              <a:t>125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young people (52% boys and 48% girls) from </a:t>
            </a:r>
            <a:r>
              <a:rPr lang="en-US" sz="2400" b="1" dirty="0">
                <a:solidFill>
                  <a:schemeClr val="accent2"/>
                </a:solidFill>
                <a:cs typeface="Arial" panose="020B0604020202020204" pitchFamily="34" charset="0"/>
              </a:rPr>
              <a:t>5 diverse communities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Intended to continue for </a:t>
            </a:r>
            <a:r>
              <a:rPr lang="en-US" sz="2400" b="1" dirty="0">
                <a:solidFill>
                  <a:schemeClr val="accent2"/>
                </a:solidFill>
                <a:cs typeface="Arial" panose="020B0604020202020204" pitchFamily="34" charset="0"/>
              </a:rPr>
              <a:t>10 years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: follow up from age 15 to 25 </a:t>
            </a:r>
            <a:endParaRPr lang="fi-FI" sz="2400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A546825-D1B1-4AE9-A835-99EBEA6E2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7" y="0"/>
            <a:ext cx="638264" cy="1419423"/>
          </a:xfrm>
          <a:prstGeom prst="rect">
            <a:avLst/>
          </a:prstGeom>
        </p:spPr>
      </p:pic>
      <p:pic>
        <p:nvPicPr>
          <p:cNvPr id="6" name="Content Placeholder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AC0FF4E-EEDF-4635-AC16-0355542F2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636" y="528588"/>
            <a:ext cx="4127554" cy="585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01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087" y="211137"/>
            <a:ext cx="4535487" cy="6435725"/>
          </a:xfrm>
          <a:solidFill>
            <a:schemeClr val="accent2">
              <a:alpha val="62000"/>
            </a:schemeClr>
          </a:solidFill>
        </p:spPr>
      </p:pic>
      <p:sp>
        <p:nvSpPr>
          <p:cNvPr id="9" name="Oval 8"/>
          <p:cNvSpPr/>
          <p:nvPr/>
        </p:nvSpPr>
        <p:spPr>
          <a:xfrm>
            <a:off x="5424755" y="292737"/>
            <a:ext cx="1932437" cy="1126685"/>
          </a:xfrm>
          <a:prstGeom prst="ellipse">
            <a:avLst/>
          </a:prstGeom>
          <a:solidFill>
            <a:schemeClr val="accent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Oval 9"/>
          <p:cNvSpPr/>
          <p:nvPr/>
        </p:nvSpPr>
        <p:spPr>
          <a:xfrm>
            <a:off x="6018102" y="4045463"/>
            <a:ext cx="909234" cy="883403"/>
          </a:xfrm>
          <a:prstGeom prst="ellipse">
            <a:avLst/>
          </a:prstGeom>
          <a:solidFill>
            <a:schemeClr val="accent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Oval 10"/>
          <p:cNvSpPr/>
          <p:nvPr/>
        </p:nvSpPr>
        <p:spPr>
          <a:xfrm>
            <a:off x="7091624" y="4307124"/>
            <a:ext cx="909234" cy="883403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601A827-CDE4-4D11-BCC3-26CA6E7F8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79" y="0"/>
            <a:ext cx="638264" cy="1419423"/>
          </a:xfrm>
          <a:prstGeom prst="rect">
            <a:avLst/>
          </a:prstGeom>
        </p:spPr>
      </p:pic>
      <p:pic>
        <p:nvPicPr>
          <p:cNvPr id="16" name="Picture 15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6331F66B-1593-434A-9F05-EF01EA06C68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336" y="572027"/>
            <a:ext cx="1223119" cy="122311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26F8106-3E5D-4A25-AA7B-07BFF156C83C}"/>
              </a:ext>
            </a:extLst>
          </p:cNvPr>
          <p:cNvSpPr txBox="1"/>
          <p:nvPr/>
        </p:nvSpPr>
        <p:spPr>
          <a:xfrm>
            <a:off x="9641221" y="521866"/>
            <a:ext cx="23926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Helena Ristaniemi,</a:t>
            </a:r>
          </a:p>
          <a:p>
            <a:r>
              <a:rPr lang="fi-FI" sz="2000" dirty="0" err="1"/>
              <a:t>Indigenous</a:t>
            </a:r>
            <a:r>
              <a:rPr lang="fi-FI" sz="2000" dirty="0"/>
              <a:t> </a:t>
            </a:r>
            <a:r>
              <a:rPr lang="fi-FI" sz="2000" dirty="0" err="1"/>
              <a:t>studies</a:t>
            </a:r>
            <a:r>
              <a:rPr lang="fi-FI" sz="2000" dirty="0"/>
              <a:t>:</a:t>
            </a:r>
          </a:p>
          <a:p>
            <a:r>
              <a:rPr lang="fi-FI" sz="2000" dirty="0" err="1"/>
              <a:t>Sámi</a:t>
            </a:r>
            <a:r>
              <a:rPr lang="fi-FI" sz="2000" dirty="0"/>
              <a:t> </a:t>
            </a:r>
            <a:r>
              <a:rPr lang="fi-FI" sz="2000" dirty="0" err="1"/>
              <a:t>homeland</a:t>
            </a:r>
            <a:endParaRPr lang="fi-FI" sz="2000" dirty="0"/>
          </a:p>
          <a:p>
            <a:r>
              <a:rPr lang="fi-FI" sz="2000" dirty="0"/>
              <a:t>(12 </a:t>
            </a:r>
            <a:r>
              <a:rPr lang="fi-FI" sz="2000" dirty="0" err="1"/>
              <a:t>girls</a:t>
            </a:r>
            <a:r>
              <a:rPr lang="fi-FI" sz="2000" dirty="0"/>
              <a:t>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81577C-6519-41E5-84ED-575894D91C36}"/>
              </a:ext>
            </a:extLst>
          </p:cNvPr>
          <p:cNvSpPr txBox="1"/>
          <p:nvPr/>
        </p:nvSpPr>
        <p:spPr>
          <a:xfrm>
            <a:off x="9874465" y="3337628"/>
            <a:ext cx="21593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Päivi Armila,</a:t>
            </a:r>
          </a:p>
          <a:p>
            <a:r>
              <a:rPr lang="fi-FI" sz="2000" dirty="0"/>
              <a:t>Ville Pöysä, Mari Käyhkö,</a:t>
            </a:r>
          </a:p>
          <a:p>
            <a:r>
              <a:rPr lang="fi-FI" sz="2000" dirty="0" err="1"/>
              <a:t>Sociology</a:t>
            </a:r>
            <a:r>
              <a:rPr lang="fi-FI" sz="2000" dirty="0"/>
              <a:t>:</a:t>
            </a:r>
          </a:p>
          <a:p>
            <a:r>
              <a:rPr lang="fi-FI" sz="2000" dirty="0"/>
              <a:t>Eastern Finland</a:t>
            </a:r>
          </a:p>
          <a:p>
            <a:r>
              <a:rPr lang="fi-FI" sz="2000" dirty="0"/>
              <a:t>(15 </a:t>
            </a:r>
            <a:r>
              <a:rPr lang="fi-FI" sz="2000" dirty="0" err="1"/>
              <a:t>young</a:t>
            </a:r>
            <a:r>
              <a:rPr lang="fi-FI" sz="2000" dirty="0"/>
              <a:t> </a:t>
            </a:r>
            <a:r>
              <a:rPr lang="fi-FI" sz="2000" dirty="0" err="1"/>
              <a:t>adults</a:t>
            </a:r>
            <a:r>
              <a:rPr lang="fi-FI" sz="2000" dirty="0"/>
              <a:t>)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095E0CB-BF05-4CDB-912F-F0C038ECA7E2}"/>
              </a:ext>
            </a:extLst>
          </p:cNvPr>
          <p:cNvCxnSpPr>
            <a:cxnSpLocks/>
          </p:cNvCxnSpPr>
          <p:nvPr/>
        </p:nvCxnSpPr>
        <p:spPr>
          <a:xfrm>
            <a:off x="1757432" y="4484890"/>
            <a:ext cx="471528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5" name="Picture 44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B34C8292-58EA-4666-819B-7D0978F5777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77" y="3786147"/>
            <a:ext cx="1260555" cy="127969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8F4D2172-C8DD-4D7C-BB20-C7784FE09417}"/>
              </a:ext>
            </a:extLst>
          </p:cNvPr>
          <p:cNvSpPr txBox="1"/>
          <p:nvPr/>
        </p:nvSpPr>
        <p:spPr>
          <a:xfrm>
            <a:off x="1714427" y="3055730"/>
            <a:ext cx="18291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Kaisa Vehkalahti,</a:t>
            </a:r>
          </a:p>
          <a:p>
            <a:r>
              <a:rPr lang="fi-FI" dirty="0" err="1"/>
              <a:t>History</a:t>
            </a:r>
            <a:r>
              <a:rPr lang="fi-FI" dirty="0"/>
              <a:t>:</a:t>
            </a:r>
          </a:p>
          <a:p>
            <a:r>
              <a:rPr lang="fi-FI" dirty="0"/>
              <a:t>Central Finland (15 </a:t>
            </a:r>
            <a:r>
              <a:rPr lang="fi-FI" dirty="0" err="1"/>
              <a:t>young</a:t>
            </a:r>
            <a:r>
              <a:rPr lang="fi-FI" dirty="0"/>
              <a:t> </a:t>
            </a:r>
            <a:r>
              <a:rPr lang="fi-FI" dirty="0" err="1"/>
              <a:t>adults</a:t>
            </a:r>
            <a:r>
              <a:rPr lang="fi-FI" dirty="0"/>
              <a:t>)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913E781-F40D-4519-AA90-008FF57FA77C}"/>
              </a:ext>
            </a:extLst>
          </p:cNvPr>
          <p:cNvCxnSpPr>
            <a:cxnSpLocks/>
          </p:cNvCxnSpPr>
          <p:nvPr/>
        </p:nvCxnSpPr>
        <p:spPr>
          <a:xfrm>
            <a:off x="6390973" y="856079"/>
            <a:ext cx="1917363" cy="32750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01873D4-54FC-4A17-89B0-2C1B4D17355B}"/>
              </a:ext>
            </a:extLst>
          </p:cNvPr>
          <p:cNvCxnSpPr>
            <a:cxnSpLocks/>
            <a:endCxn id="2" idx="3"/>
          </p:cNvCxnSpPr>
          <p:nvPr/>
        </p:nvCxnSpPr>
        <p:spPr>
          <a:xfrm flipV="1">
            <a:off x="7546241" y="4565908"/>
            <a:ext cx="1209216" cy="18291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 descr="A picture containing outdoor, tree, person, person&#10;&#10;Description automatically generated">
            <a:extLst>
              <a:ext uri="{FF2B5EF4-FFF2-40B4-BE49-F238E27FC236}">
                <a16:creationId xmlns:a16="http://schemas.microsoft.com/office/drawing/2014/main" id="{6C31E0F1-C2A0-D21C-B8C3-33B0D80D71F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9" t="11404" r="10400" b="10386"/>
          <a:stretch/>
        </p:blipFill>
        <p:spPr>
          <a:xfrm>
            <a:off x="8572252" y="3499787"/>
            <a:ext cx="1251004" cy="124903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 descr="A person wearing glasses and a yellow sweater&#10;&#10;Description automatically generated with medium confidence">
            <a:extLst>
              <a:ext uri="{FF2B5EF4-FFF2-40B4-BE49-F238E27FC236}">
                <a16:creationId xmlns:a16="http://schemas.microsoft.com/office/drawing/2014/main" id="{81422EA9-5EAD-6B97-044F-9E2DDF56025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31455" y="5403843"/>
            <a:ext cx="1239688" cy="128998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6B2CA7FD-F515-4DB5-8FA6-5E8732C50DD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346" y="4657366"/>
            <a:ext cx="1223119" cy="122631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42523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32813" y="753644"/>
            <a:ext cx="9968760" cy="1419423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accent2"/>
                </a:solidFill>
              </a:rPr>
              <a:t>The Future of Nordic Youth in Rural Regions: </a:t>
            </a:r>
            <a:r>
              <a:rPr lang="en-US" b="1" dirty="0">
                <a:solidFill>
                  <a:schemeClr val="accent2"/>
                </a:solidFill>
              </a:rPr>
              <a:t/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sz="2200" dirty="0"/>
              <a:t>A Cross-national Qualitative Longitudinal Study in four Nordic Countries (2022–2026)</a:t>
            </a:r>
            <a:r>
              <a:rPr lang="en-US" sz="2200" b="1" dirty="0">
                <a:solidFill>
                  <a:schemeClr val="accent2"/>
                </a:solidFill>
              </a:rPr>
              <a:t/>
            </a:r>
            <a:br>
              <a:rPr lang="en-US" sz="2200" b="1" dirty="0">
                <a:solidFill>
                  <a:schemeClr val="accent2"/>
                </a:solidFill>
              </a:rPr>
            </a:br>
            <a:r>
              <a:rPr lang="fi-FI" dirty="0"/>
              <a:t/>
            </a:r>
            <a:br>
              <a:rPr lang="fi-FI" dirty="0"/>
            </a:b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735584" y="1846816"/>
            <a:ext cx="5716587" cy="430151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b="0" dirty="0">
              <a:solidFill>
                <a:schemeClr val="bg2">
                  <a:lumMod val="75000"/>
                </a:schemeClr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en-US" sz="2000" dirty="0">
              <a:solidFill>
                <a:schemeClr val="bg2">
                  <a:lumMod val="75000"/>
                </a:schemeClr>
              </a:solidFill>
              <a:ea typeface="+mn-lt"/>
              <a:cs typeface="+mn-lt"/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0199E1-1D9C-4305-9EA1-42801ED04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79" y="0"/>
            <a:ext cx="638264" cy="1419423"/>
          </a:xfrm>
          <a:prstGeom prst="rect">
            <a:avLst/>
          </a:prstGeom>
        </p:spPr>
      </p:pic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ADE6913-DAAB-4E81-A718-306203A130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593" y="1623317"/>
            <a:ext cx="4815155" cy="3611366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DFD2AEA-C6AF-428E-97FC-C9F1DF48BA2B}"/>
              </a:ext>
            </a:extLst>
          </p:cNvPr>
          <p:cNvSpPr txBox="1">
            <a:spLocks/>
          </p:cNvSpPr>
          <p:nvPr/>
        </p:nvSpPr>
        <p:spPr>
          <a:xfrm>
            <a:off x="8938516" y="1623317"/>
            <a:ext cx="3174097" cy="516584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000" dirty="0" err="1"/>
              <a:t>Consortium</a:t>
            </a:r>
            <a:endParaRPr lang="fi-FI" sz="2000" dirty="0"/>
          </a:p>
          <a:p>
            <a:r>
              <a:rPr lang="fi-FI" sz="2000" dirty="0" err="1"/>
              <a:t>University</a:t>
            </a:r>
            <a:r>
              <a:rPr lang="fi-FI" sz="2000" dirty="0"/>
              <a:t> of Jyväskylä: Kaisa Vehkalahti (PI), </a:t>
            </a:r>
          </a:p>
          <a:p>
            <a:r>
              <a:rPr lang="fi-FI" sz="2000" dirty="0" err="1"/>
              <a:t>University</a:t>
            </a:r>
            <a:r>
              <a:rPr lang="fi-FI" sz="2000" dirty="0"/>
              <a:t> of </a:t>
            </a:r>
            <a:r>
              <a:rPr lang="fi-FI" sz="2000" dirty="0" err="1"/>
              <a:t>Umeå</a:t>
            </a:r>
            <a:r>
              <a:rPr lang="fi-FI" sz="2000" dirty="0"/>
              <a:t>, </a:t>
            </a:r>
            <a:r>
              <a:rPr lang="fi-FI" sz="2000" dirty="0" err="1"/>
              <a:t>Sweden</a:t>
            </a:r>
            <a:r>
              <a:rPr lang="fi-FI" sz="2000" dirty="0"/>
              <a:t>: Prof. Maria Rönnlund, </a:t>
            </a:r>
            <a:r>
              <a:rPr lang="fi-FI" sz="2000" dirty="0" err="1"/>
              <a:t>Associate</a:t>
            </a:r>
            <a:r>
              <a:rPr lang="fi-FI" sz="2000" dirty="0"/>
              <a:t> Prof. Aina Tollefsen</a:t>
            </a:r>
          </a:p>
          <a:p>
            <a:r>
              <a:rPr lang="fi-FI" sz="2000" dirty="0"/>
              <a:t>VIVE </a:t>
            </a:r>
            <a:r>
              <a:rPr lang="fi-FI" sz="2000" dirty="0" err="1"/>
              <a:t>Danish</a:t>
            </a:r>
            <a:r>
              <a:rPr lang="fi-FI" sz="2000" dirty="0"/>
              <a:t> Center for </a:t>
            </a:r>
            <a:r>
              <a:rPr lang="fi-FI" sz="2000" dirty="0" err="1"/>
              <a:t>Social</a:t>
            </a:r>
            <a:r>
              <a:rPr lang="fi-FI" sz="2000" dirty="0"/>
              <a:t> Science Research: Senior </a:t>
            </a:r>
            <a:r>
              <a:rPr lang="fi-FI" sz="2000" dirty="0" err="1"/>
              <a:t>Researcher</a:t>
            </a:r>
            <a:r>
              <a:rPr lang="fi-FI" sz="2000" dirty="0"/>
              <a:t> Jeanette Østergaard) </a:t>
            </a:r>
          </a:p>
          <a:p>
            <a:r>
              <a:rPr lang="fi-FI" sz="2000" dirty="0"/>
              <a:t>Oslo Metropolitan </a:t>
            </a:r>
            <a:r>
              <a:rPr lang="fi-FI" sz="2000" dirty="0" err="1"/>
              <a:t>University</a:t>
            </a:r>
            <a:r>
              <a:rPr lang="fi-FI" sz="2000" dirty="0"/>
              <a:t>, </a:t>
            </a:r>
            <a:r>
              <a:rPr lang="fi-FI" sz="2000" dirty="0" err="1"/>
              <a:t>Norway</a:t>
            </a:r>
            <a:r>
              <a:rPr lang="fi-FI" sz="2000" dirty="0"/>
              <a:t>: Senior </a:t>
            </a:r>
            <a:r>
              <a:rPr lang="fi-FI" sz="2000" dirty="0" err="1"/>
              <a:t>Researcher</a:t>
            </a:r>
            <a:r>
              <a:rPr lang="fi-FI" sz="2000" dirty="0"/>
              <a:t> Ingunn Marie Eriksen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032EB52-375D-42BB-A15A-C53009586D00}"/>
              </a:ext>
            </a:extLst>
          </p:cNvPr>
          <p:cNvSpPr/>
          <p:nvPr/>
        </p:nvSpPr>
        <p:spPr>
          <a:xfrm>
            <a:off x="-446004" y="2105530"/>
            <a:ext cx="5244036" cy="4926569"/>
          </a:xfrm>
          <a:prstGeom prst="ellipse">
            <a:avLst/>
          </a:prstGeom>
          <a:solidFill>
            <a:srgbClr val="00206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495362-EE3E-45D0-933F-4E46238DA09E}"/>
              </a:ext>
            </a:extLst>
          </p:cNvPr>
          <p:cNvSpPr txBox="1"/>
          <p:nvPr/>
        </p:nvSpPr>
        <p:spPr>
          <a:xfrm>
            <a:off x="-446004" y="2105530"/>
            <a:ext cx="5244036" cy="5020389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i-FI" sz="2600" dirty="0">
                <a:solidFill>
                  <a:schemeClr val="bg1"/>
                </a:solidFill>
              </a:rPr>
              <a:t>Collaboration of </a:t>
            </a:r>
            <a:r>
              <a:rPr lang="fi-FI" sz="2600" dirty="0" err="1">
                <a:solidFill>
                  <a:schemeClr val="accent2"/>
                </a:solidFill>
              </a:rPr>
              <a:t>four</a:t>
            </a:r>
            <a:r>
              <a:rPr lang="fi-FI" sz="2600" dirty="0">
                <a:solidFill>
                  <a:schemeClr val="bg1"/>
                </a:solidFill>
              </a:rPr>
              <a:t> on-</a:t>
            </a:r>
            <a:r>
              <a:rPr lang="fi-FI" sz="2600" dirty="0" err="1">
                <a:solidFill>
                  <a:schemeClr val="bg1"/>
                </a:solidFill>
              </a:rPr>
              <a:t>going</a:t>
            </a:r>
            <a:r>
              <a:rPr lang="fi-FI" sz="2600" dirty="0">
                <a:solidFill>
                  <a:schemeClr val="bg1"/>
                </a:solidFill>
              </a:rPr>
              <a:t> </a:t>
            </a:r>
            <a:r>
              <a:rPr lang="fi-FI" sz="2600" dirty="0" err="1">
                <a:solidFill>
                  <a:schemeClr val="bg1"/>
                </a:solidFill>
              </a:rPr>
              <a:t>qualitative</a:t>
            </a:r>
            <a:r>
              <a:rPr lang="fi-FI" sz="2600" dirty="0">
                <a:solidFill>
                  <a:schemeClr val="bg1"/>
                </a:solidFill>
              </a:rPr>
              <a:t> </a:t>
            </a:r>
            <a:r>
              <a:rPr lang="fi-FI" sz="2600" dirty="0" err="1">
                <a:solidFill>
                  <a:schemeClr val="bg1"/>
                </a:solidFill>
              </a:rPr>
              <a:t>follow</a:t>
            </a:r>
            <a:r>
              <a:rPr lang="fi-FI" sz="2600" dirty="0">
                <a:solidFill>
                  <a:schemeClr val="bg1"/>
                </a:solidFill>
              </a:rPr>
              <a:t>-ups</a:t>
            </a:r>
          </a:p>
          <a:p>
            <a:pPr marL="285750" indent="-285750" algn="ctr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i-FI" sz="2600" dirty="0" err="1">
                <a:solidFill>
                  <a:schemeClr val="bg1"/>
                </a:solidFill>
              </a:rPr>
              <a:t>Re-analysis</a:t>
            </a:r>
            <a:r>
              <a:rPr lang="fi-FI" sz="2600" dirty="0">
                <a:solidFill>
                  <a:schemeClr val="bg1"/>
                </a:solidFill>
              </a:rPr>
              <a:t> of data</a:t>
            </a:r>
          </a:p>
          <a:p>
            <a:pPr marL="285750" indent="-285750" algn="ctr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i-FI" sz="2600" dirty="0">
                <a:solidFill>
                  <a:schemeClr val="accent2"/>
                </a:solidFill>
              </a:rPr>
              <a:t>10</a:t>
            </a:r>
            <a:r>
              <a:rPr lang="fi-FI" sz="2600" dirty="0">
                <a:solidFill>
                  <a:schemeClr val="bg1"/>
                </a:solidFill>
              </a:rPr>
              <a:t> </a:t>
            </a:r>
            <a:r>
              <a:rPr lang="fi-FI" sz="2600" dirty="0" err="1">
                <a:solidFill>
                  <a:schemeClr val="bg1"/>
                </a:solidFill>
              </a:rPr>
              <a:t>diverse</a:t>
            </a:r>
            <a:r>
              <a:rPr lang="fi-FI" sz="2600" dirty="0">
                <a:solidFill>
                  <a:schemeClr val="bg1"/>
                </a:solidFill>
              </a:rPr>
              <a:t> </a:t>
            </a:r>
            <a:r>
              <a:rPr lang="fi-FI" sz="2600" dirty="0" err="1">
                <a:solidFill>
                  <a:schemeClr val="bg1"/>
                </a:solidFill>
              </a:rPr>
              <a:t>regions</a:t>
            </a:r>
            <a:endParaRPr lang="fi-FI" sz="2600" dirty="0">
              <a:solidFill>
                <a:schemeClr val="bg1"/>
              </a:solidFill>
            </a:endParaRPr>
          </a:p>
          <a:p>
            <a:pPr marL="285750" indent="-285750" algn="ctr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i-FI" sz="2600" dirty="0">
                <a:solidFill>
                  <a:schemeClr val="accent2"/>
                </a:solidFill>
              </a:rPr>
              <a:t>196</a:t>
            </a:r>
            <a:r>
              <a:rPr lang="fi-FI" sz="2600" dirty="0">
                <a:solidFill>
                  <a:schemeClr val="bg1"/>
                </a:solidFill>
              </a:rPr>
              <a:t> </a:t>
            </a:r>
            <a:r>
              <a:rPr lang="fi-FI" sz="2600" dirty="0" err="1">
                <a:solidFill>
                  <a:schemeClr val="bg1"/>
                </a:solidFill>
              </a:rPr>
              <a:t>young</a:t>
            </a:r>
            <a:r>
              <a:rPr lang="fi-FI" sz="2600" dirty="0">
                <a:solidFill>
                  <a:schemeClr val="bg1"/>
                </a:solidFill>
              </a:rPr>
              <a:t> </a:t>
            </a:r>
            <a:r>
              <a:rPr lang="fi-FI" sz="2600" dirty="0" err="1">
                <a:solidFill>
                  <a:schemeClr val="bg1"/>
                </a:solidFill>
              </a:rPr>
              <a:t>people</a:t>
            </a:r>
            <a:r>
              <a:rPr lang="fi-FI" sz="2600" dirty="0">
                <a:solidFill>
                  <a:schemeClr val="bg1"/>
                </a:solidFill>
              </a:rPr>
              <a:t> / </a:t>
            </a:r>
            <a:r>
              <a:rPr lang="fi-FI" sz="2600" dirty="0" err="1">
                <a:solidFill>
                  <a:schemeClr val="bg1"/>
                </a:solidFill>
              </a:rPr>
              <a:t>young</a:t>
            </a:r>
            <a:r>
              <a:rPr lang="fi-FI" sz="2600" dirty="0">
                <a:solidFill>
                  <a:schemeClr val="bg1"/>
                </a:solidFill>
              </a:rPr>
              <a:t> </a:t>
            </a:r>
            <a:r>
              <a:rPr lang="fi-FI" sz="2600" dirty="0" err="1">
                <a:solidFill>
                  <a:schemeClr val="bg1"/>
                </a:solidFill>
              </a:rPr>
              <a:t>adults</a:t>
            </a:r>
            <a:r>
              <a:rPr lang="fi-FI" sz="2600" dirty="0">
                <a:solidFill>
                  <a:schemeClr val="bg1"/>
                </a:solidFill>
              </a:rPr>
              <a:t> (</a:t>
            </a:r>
            <a:r>
              <a:rPr lang="fi-FI" sz="2600" dirty="0" err="1">
                <a:solidFill>
                  <a:schemeClr val="bg1"/>
                </a:solidFill>
              </a:rPr>
              <a:t>born</a:t>
            </a:r>
            <a:r>
              <a:rPr lang="fi-FI" sz="2600" dirty="0">
                <a:solidFill>
                  <a:schemeClr val="bg1"/>
                </a:solidFill>
              </a:rPr>
              <a:t> 1998–2005)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959464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jyo">
  <a:themeElements>
    <a:clrScheme name="JYO 2020">
      <a:dk1>
        <a:srgbClr val="000000"/>
      </a:dk1>
      <a:lt1>
        <a:sysClr val="window" lastClr="FFFFFF"/>
      </a:lt1>
      <a:dk2>
        <a:srgbClr val="002957"/>
      </a:dk2>
      <a:lt2>
        <a:srgbClr val="EFEFEF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3E4E4"/>
      </a:accent5>
      <a:accent6>
        <a:srgbClr val="8094AB"/>
      </a:accent6>
      <a:hlink>
        <a:srgbClr val="F1563F"/>
      </a:hlink>
      <a:folHlink>
        <a:srgbClr val="F1563F"/>
      </a:folHlink>
    </a:clrScheme>
    <a:fontScheme name="JYO brand">
      <a:majorFont>
        <a:latin typeface="Ale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o" id="{F81D2DF1-862A-45CA-BF9A-2BE83EFD0923}" vid="{3A2E4FA6-D77B-4FF8-9815-6E5EF911CB3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2020 JYU Theme</Template>
  <TotalTime>8145</TotalTime>
  <Words>4533</Words>
  <Application>Microsoft Office PowerPoint</Application>
  <PresentationFormat>Widescreen</PresentationFormat>
  <Paragraphs>336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52" baseType="lpstr">
      <vt:lpstr>Aleo</vt:lpstr>
      <vt:lpstr>Arial</vt:lpstr>
      <vt:lpstr>Bradley Hand ITC</vt:lpstr>
      <vt:lpstr>Calibri</vt:lpstr>
      <vt:lpstr>Calibri </vt:lpstr>
      <vt:lpstr>Calibri Light</vt:lpstr>
      <vt:lpstr>Lato</vt:lpstr>
      <vt:lpstr>Lato Black</vt:lpstr>
      <vt:lpstr>Times New Roman</vt:lpstr>
      <vt:lpstr>TW Cen MT</vt:lpstr>
      <vt:lpstr>Webdings</vt:lpstr>
      <vt:lpstr>Verdana</vt:lpstr>
      <vt:lpstr>Wingdings</vt:lpstr>
      <vt:lpstr>Office Theme</vt:lpstr>
      <vt:lpstr>jyo</vt:lpstr>
      <vt:lpstr>PowerPoint Presentation</vt:lpstr>
      <vt:lpstr>Mobility imperative – global phenomenon for rural young people </vt:lpstr>
      <vt:lpstr>The Rural North </vt:lpstr>
      <vt:lpstr>Finnish rural depopulation as a youth movement</vt:lpstr>
      <vt:lpstr>PowerPoint Presentation</vt:lpstr>
      <vt:lpstr>What do we mean by ‘staying’ and ‘leaving’?</vt:lpstr>
      <vt:lpstr>Looking for the youth perspective! </vt:lpstr>
      <vt:lpstr>PowerPoint Presentation</vt:lpstr>
      <vt:lpstr>The Future of Nordic Youth in Rural Regions:  A Cross-national Qualitative Longitudinal Study in four Nordic Countries (2022–2026)  </vt:lpstr>
      <vt:lpstr>Central Finland</vt:lpstr>
      <vt:lpstr>Eastern Finland </vt:lpstr>
      <vt:lpstr>PowerPoint Presentation</vt:lpstr>
      <vt:lpstr>Availability of secondary education most decisive factor in young rural lives so far </vt:lpstr>
      <vt:lpstr>Multilocality characterizes emerging adulthood in the rural region </vt:lpstr>
      <vt:lpstr>1. Dedicated to stay</vt:lpstr>
      <vt:lpstr>PowerPoint Presentation</vt:lpstr>
      <vt:lpstr>I’m going my own way</vt:lpstr>
      <vt:lpstr>Narratives of self-fulfilment</vt:lpstr>
      <vt:lpstr>2. Multilocality in emerging adulthood </vt:lpstr>
      <vt:lpstr>PowerPoint Presentation</vt:lpstr>
      <vt:lpstr>Negotiating rural and urban spheres, mindsets</vt:lpstr>
      <vt:lpstr>Criticism towards urban spaces, lifestyles</vt:lpstr>
      <vt:lpstr>Bridging the divide with strategic choices </vt:lpstr>
      <vt:lpstr>Analysis of lifepaths in emerging rural adulthood </vt:lpstr>
      <vt:lpstr>Strategic choices</vt:lpstr>
      <vt:lpstr>Building urban lives –  staying anchored in the rural milieu</vt:lpstr>
      <vt:lpstr>Analysis of lifepaths in emerging rural adulthood </vt:lpstr>
      <vt:lpstr>Rural place as a source of strength</vt:lpstr>
      <vt:lpstr>Rural place as a soothing place where to return</vt:lpstr>
      <vt:lpstr>3. Detachment from the rural place</vt:lpstr>
      <vt:lpstr>Analysis of lifepaths in emerging rural adulthood </vt:lpstr>
      <vt:lpstr>Gradual detachment from the rural place, which still remains dear, split emotions</vt:lpstr>
      <vt:lpstr>Closeness with family – alienation from rural life</vt:lpstr>
      <vt:lpstr>Conclusion</vt:lpstr>
      <vt:lpstr>Belonging in the rural?</vt:lpstr>
      <vt:lpstr>PowerPoint Presentation</vt:lpstr>
      <vt:lpstr>Results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Julkistustilaisuus</dc:title>
  <dc:creator>Vehkalahti, Kaisa</dc:creator>
  <cp:lastModifiedBy>Hanna Raidvere-Sepp</cp:lastModifiedBy>
  <cp:revision>200</cp:revision>
  <dcterms:created xsi:type="dcterms:W3CDTF">2021-11-02T11:42:23Z</dcterms:created>
  <dcterms:modified xsi:type="dcterms:W3CDTF">2023-05-24T11:35:49Z</dcterms:modified>
</cp:coreProperties>
</file>