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70" r:id="rId3"/>
  </p:sldMasterIdLst>
  <p:notesMasterIdLst>
    <p:notesMasterId r:id="rId28"/>
  </p:notesMasterIdLst>
  <p:sldIdLst>
    <p:sldId id="590" r:id="rId4"/>
    <p:sldId id="4518" r:id="rId5"/>
    <p:sldId id="4519" r:id="rId6"/>
    <p:sldId id="4515" r:id="rId7"/>
    <p:sldId id="4520" r:id="rId8"/>
    <p:sldId id="4521" r:id="rId9"/>
    <p:sldId id="4516" r:id="rId10"/>
    <p:sldId id="4517" r:id="rId11"/>
    <p:sldId id="4496" r:id="rId12"/>
    <p:sldId id="4514" r:id="rId13"/>
    <p:sldId id="4506" r:id="rId14"/>
    <p:sldId id="4522" r:id="rId15"/>
    <p:sldId id="4489" r:id="rId16"/>
    <p:sldId id="4502" r:id="rId17"/>
    <p:sldId id="4503" r:id="rId18"/>
    <p:sldId id="4507" r:id="rId19"/>
    <p:sldId id="4511" r:id="rId20"/>
    <p:sldId id="4476" r:id="rId21"/>
    <p:sldId id="4477" r:id="rId22"/>
    <p:sldId id="4478" r:id="rId23"/>
    <p:sldId id="4479" r:id="rId24"/>
    <p:sldId id="4458" r:id="rId25"/>
    <p:sldId id="4513" r:id="rId26"/>
    <p:sldId id="4523" r:id="rId27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F0"/>
    <a:srgbClr val="004BC5"/>
    <a:srgbClr val="00B1FF"/>
    <a:srgbClr val="0F2783"/>
    <a:srgbClr val="A732E2"/>
    <a:srgbClr val="DACDC6"/>
    <a:srgbClr val="B9AF00"/>
    <a:srgbClr val="FF716D"/>
    <a:srgbClr val="FF378B"/>
    <a:srgbClr val="CCB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25"/>
    <p:restoredTop sz="96327"/>
  </p:normalViewPr>
  <p:slideViewPr>
    <p:cSldViewPr snapToGrid="0">
      <p:cViewPr varScale="1">
        <p:scale>
          <a:sx n="162" d="100"/>
          <a:sy n="162" d="100"/>
        </p:scale>
        <p:origin x="696" y="144"/>
      </p:cViewPr>
      <p:guideLst>
        <p:guide orient="horz" pos="346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Users\imbiv\Desktop\Arko_esitlus\Esitluse%20graafikud%20Arkole_2022_kujundajal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Users\imbiv\Desktop\Arko_esitlus\Esitluse%20graafikud%20Arkole_2022_kujundajal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Users\imbiv\Desktop\Arko_esitlus\Esitluse%20graafikud%20Arkole_2022_kujundajal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Users\imbiv\Desktop\Arko_esitlus\Esitluse%20graafikud%20Arkole_2022_kujundaja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41666666666669E-2"/>
          <c:y val="9.1722222222222205E-2"/>
          <c:w val="0.9452571296296296"/>
          <c:h val="0.77443370370370368"/>
        </c:manualLayout>
      </c:layout>
      <c:lineChart>
        <c:grouping val="standard"/>
        <c:varyColors val="0"/>
        <c:ser>
          <c:idx val="0"/>
          <c:order val="0"/>
          <c:tx>
            <c:strRef>
              <c:f>Graafikud_andmed!$A$90</c:f>
              <c:strCache>
                <c:ptCount val="1"/>
                <c:pt idx="0">
                  <c:v>Eesti majanduskasv</c:v>
                </c:pt>
              </c:strCache>
            </c:strRef>
          </c:tx>
          <c:spPr>
            <a:ln w="38100" cap="rnd">
              <a:solidFill>
                <a:srgbClr val="0F2783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8C-7948-ABD2-E440C93E7343}"/>
              </c:ext>
            </c:extLst>
          </c:dPt>
          <c:dPt>
            <c:idx val="17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C-7948-ABD2-E440C93E7343}"/>
              </c:ext>
            </c:extLst>
          </c:dPt>
          <c:dPt>
            <c:idx val="18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C-7948-ABD2-E440C93E7343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8C-7948-ABD2-E440C93E7343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8C-7948-ABD2-E440C93E7343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8C-7948-ABD2-E440C93E7343}"/>
                </c:ext>
              </c:extLst>
            </c:dLbl>
            <c:dLbl>
              <c:idx val="15"/>
              <c:layout>
                <c:manualLayout>
                  <c:x val="-1.7158580888083561E-2"/>
                  <c:y val="2.5870370370370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8C-7948-ABD2-E440C93E7343}"/>
                </c:ext>
              </c:extLst>
            </c:dLbl>
            <c:dLbl>
              <c:idx val="16"/>
              <c:layout>
                <c:manualLayout>
                  <c:x val="-1.7158580888083561E-2"/>
                  <c:y val="2.351851851851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8C-7948-ABD2-E440C93E7343}"/>
                </c:ext>
              </c:extLst>
            </c:dLbl>
            <c:dLbl>
              <c:idx val="17"/>
              <c:layout>
                <c:manualLayout>
                  <c:x val="-1.4584793754871027E-2"/>
                  <c:y val="-2.351851851851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8C-7948-ABD2-E440C93E7343}"/>
                </c:ext>
              </c:extLst>
            </c:dLbl>
            <c:dLbl>
              <c:idx val="18"/>
              <c:layout>
                <c:manualLayout>
                  <c:x val="-1.2868935666062797E-2"/>
                  <c:y val="-2.8222222222222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8C-7948-ABD2-E440C93E7343}"/>
                </c:ext>
              </c:extLst>
            </c:dLbl>
            <c:dLbl>
              <c:idx val="3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08C-7948-ABD2-E440C93E7343}"/>
                </c:ext>
              </c:extLst>
            </c:dLbl>
            <c:dLbl>
              <c:idx val="5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8C-7948-ABD2-E440C93E7343}"/>
                </c:ext>
              </c:extLst>
            </c:dLbl>
            <c:dLbl>
              <c:idx val="6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08C-7948-ABD2-E440C93E73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F278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Graafikud_andmed!$B$89:$T$89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Graafikud_andmed!$B$90:$T$90</c:f>
              <c:numCache>
                <c:formatCode>0%</c:formatCode>
                <c:ptCount val="19"/>
                <c:pt idx="0">
                  <c:v>7.5789999999999996E-2</c:v>
                </c:pt>
                <c:pt idx="1">
                  <c:v>-5.1319999999999998E-2</c:v>
                </c:pt>
                <c:pt idx="2">
                  <c:v>-0.14629</c:v>
                </c:pt>
                <c:pt idx="3">
                  <c:v>2.444E-2</c:v>
                </c:pt>
                <c:pt idx="4">
                  <c:v>7.263E-2</c:v>
                </c:pt>
                <c:pt idx="5">
                  <c:v>3.2280000000000003E-2</c:v>
                </c:pt>
                <c:pt idx="6">
                  <c:v>1.4579999999999999E-2</c:v>
                </c:pt>
                <c:pt idx="7">
                  <c:v>3.0110000000000001E-2</c:v>
                </c:pt>
                <c:pt idx="8">
                  <c:v>1.8530000000000001E-2</c:v>
                </c:pt>
                <c:pt idx="9">
                  <c:v>3.1549999999999995E-2</c:v>
                </c:pt>
                <c:pt idx="10">
                  <c:v>5.7919999999999999E-2</c:v>
                </c:pt>
                <c:pt idx="11">
                  <c:v>3.7839999999999999E-2</c:v>
                </c:pt>
                <c:pt idx="12">
                  <c:v>3.7400000000000003E-2</c:v>
                </c:pt>
                <c:pt idx="13">
                  <c:v>-5.5100000000000001E-3</c:v>
                </c:pt>
                <c:pt idx="14">
                  <c:v>8.0129999999999993E-2</c:v>
                </c:pt>
                <c:pt idx="15">
                  <c:v>-1.2869999999999999E-2</c:v>
                </c:pt>
                <c:pt idx="16">
                  <c:v>-6.0000000000000001E-3</c:v>
                </c:pt>
                <c:pt idx="17">
                  <c:v>2.5999999999999999E-2</c:v>
                </c:pt>
                <c:pt idx="18">
                  <c:v>3.5999999999999997E-2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08C-7948-ABD2-E440C93E7343}"/>
            </c:ext>
          </c:extLst>
        </c:ser>
        <c:ser>
          <c:idx val="1"/>
          <c:order val="1"/>
          <c:tx>
            <c:strRef>
              <c:f>Graafikud_andmed!$A$91</c:f>
              <c:strCache>
                <c:ptCount val="1"/>
                <c:pt idx="0">
                  <c:v>Euroala majanduskasv</c:v>
                </c:pt>
              </c:strCache>
            </c:strRef>
          </c:tx>
          <c:spPr>
            <a:ln w="28575" cap="rnd">
              <a:solidFill>
                <a:srgbClr val="00B1FF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208C-7948-ABD2-E440C93E7343}"/>
              </c:ext>
            </c:extLst>
          </c:dPt>
          <c:dPt>
            <c:idx val="17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208C-7948-ABD2-E440C93E7343}"/>
              </c:ext>
            </c:extLst>
          </c:dPt>
          <c:dPt>
            <c:idx val="18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208C-7948-ABD2-E440C93E7343}"/>
              </c:ext>
            </c:extLst>
          </c:dPt>
          <c:dLbls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08C-7948-ABD2-E440C93E7343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08C-7948-ABD2-E440C93E7343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08C-7948-ABD2-E440C93E7343}"/>
                </c:ext>
              </c:extLst>
            </c:dLbl>
            <c:dLbl>
              <c:idx val="16"/>
              <c:layout>
                <c:manualLayout>
                  <c:x val="-2.1358177337176171E-2"/>
                  <c:y val="8.172777777777735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08C-7948-ABD2-E440C93E7343}"/>
                </c:ext>
              </c:extLst>
            </c:dLbl>
            <c:dLbl>
              <c:idx val="18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08C-7948-ABD2-E440C93E7343}"/>
                </c:ext>
              </c:extLst>
            </c:dLbl>
            <c:dLbl>
              <c:idx val="5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08C-7948-ABD2-E440C93E7343}"/>
                </c:ext>
              </c:extLst>
            </c:dLbl>
            <c:dLbl>
              <c:idx val="5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08C-7948-ABD2-E440C93E7343}"/>
                </c:ext>
              </c:extLst>
            </c:dLbl>
            <c:dLbl>
              <c:idx val="6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08C-7948-ABD2-E440C93E73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0B1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Graafikud_andmed!$B$89:$T$89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Graafikud_andmed!$B$91:$T$91</c:f>
              <c:numCache>
                <c:formatCode>0%</c:formatCode>
                <c:ptCount val="19"/>
                <c:pt idx="0">
                  <c:v>2.9870000000000001E-2</c:v>
                </c:pt>
                <c:pt idx="1">
                  <c:v>4.13E-3</c:v>
                </c:pt>
                <c:pt idx="2">
                  <c:v>-4.4950000000000004E-2</c:v>
                </c:pt>
                <c:pt idx="3">
                  <c:v>2.1360000000000001E-2</c:v>
                </c:pt>
                <c:pt idx="4">
                  <c:v>1.6879999999999999E-2</c:v>
                </c:pt>
                <c:pt idx="5">
                  <c:v>-8.7500000000000008E-3</c:v>
                </c:pt>
                <c:pt idx="6">
                  <c:v>-2.33E-3</c:v>
                </c:pt>
                <c:pt idx="7">
                  <c:v>1.3899999999999999E-2</c:v>
                </c:pt>
                <c:pt idx="8">
                  <c:v>2.036E-2</c:v>
                </c:pt>
                <c:pt idx="9">
                  <c:v>1.864E-2</c:v>
                </c:pt>
                <c:pt idx="10">
                  <c:v>2.6160000000000003E-2</c:v>
                </c:pt>
                <c:pt idx="11">
                  <c:v>1.7860000000000001E-2</c:v>
                </c:pt>
                <c:pt idx="12">
                  <c:v>1.5910000000000001E-2</c:v>
                </c:pt>
                <c:pt idx="13">
                  <c:v>-6.1030000000000001E-2</c:v>
                </c:pt>
                <c:pt idx="14">
                  <c:v>5.3699999999999998E-2</c:v>
                </c:pt>
                <c:pt idx="15">
                  <c:v>3.4729999999999997E-2</c:v>
                </c:pt>
                <c:pt idx="16">
                  <c:v>7.8900000000000012E-3</c:v>
                </c:pt>
                <c:pt idx="17">
                  <c:v>1.367E-2</c:v>
                </c:pt>
                <c:pt idx="18">
                  <c:v>1.883E-2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208C-7948-ABD2-E440C93E7343}"/>
            </c:ext>
          </c:extLst>
        </c:ser>
        <c:ser>
          <c:idx val="2"/>
          <c:order val="2"/>
          <c:tx>
            <c:strRef>
              <c:f>Graafikud_andmed!$A$92</c:f>
              <c:strCache>
                <c:ptCount val="1"/>
                <c:pt idx="0">
                  <c:v>USA majanduskasv</c:v>
                </c:pt>
              </c:strCache>
            </c:strRef>
          </c:tx>
          <c:spPr>
            <a:ln w="28575" cap="rnd">
              <a:solidFill>
                <a:srgbClr val="A732E2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208C-7948-ABD2-E440C93E7343}"/>
              </c:ext>
            </c:extLst>
          </c:dPt>
          <c:dPt>
            <c:idx val="17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208C-7948-ABD2-E440C93E7343}"/>
              </c:ext>
            </c:extLst>
          </c:dPt>
          <c:dPt>
            <c:idx val="18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208C-7948-ABD2-E440C93E7343}"/>
              </c:ext>
            </c:extLst>
          </c:dPt>
          <c:dLbls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08C-7948-ABD2-E440C93E7343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08C-7948-ABD2-E440C93E7343}"/>
                </c:ext>
              </c:extLst>
            </c:dLbl>
            <c:dLbl>
              <c:idx val="14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08C-7948-ABD2-E440C93E7343}"/>
                </c:ext>
              </c:extLst>
            </c:dLbl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08C-7948-ABD2-E440C93E7343}"/>
                </c:ext>
              </c:extLst>
            </c:dLbl>
            <c:dLbl>
              <c:idx val="17"/>
              <c:layout>
                <c:manualLayout>
                  <c:x val="-1.3636815937538568E-2"/>
                  <c:y val="2.71051851851852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08C-7948-ABD2-E440C93E7343}"/>
                </c:ext>
              </c:extLst>
            </c:dLbl>
            <c:dLbl>
              <c:idx val="18"/>
              <c:layout>
                <c:manualLayout>
                  <c:x val="-1.8016509932487865E-2"/>
                  <c:y val="3.0574074074074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08C-7948-ABD2-E440C93E7343}"/>
                </c:ext>
              </c:extLst>
            </c:dLbl>
            <c:dLbl>
              <c:idx val="2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08C-7948-ABD2-E440C93E7343}"/>
                </c:ext>
              </c:extLst>
            </c:dLbl>
            <c:dLbl>
              <c:idx val="5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08C-7948-ABD2-E440C93E7343}"/>
                </c:ext>
              </c:extLst>
            </c:dLbl>
            <c:dLbl>
              <c:idx val="5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08C-7948-ABD2-E440C93E7343}"/>
                </c:ext>
              </c:extLst>
            </c:dLbl>
            <c:dLbl>
              <c:idx val="5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08C-7948-ABD2-E440C93E7343}"/>
                </c:ext>
              </c:extLst>
            </c:dLbl>
            <c:dLbl>
              <c:idx val="6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08C-7948-ABD2-E440C93E73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A732E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Graafikud_andmed!$B$89:$T$89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Graafikud_andmed!$B$92:$T$92</c:f>
              <c:numCache>
                <c:formatCode>0%</c:formatCode>
                <c:ptCount val="19"/>
                <c:pt idx="0">
                  <c:v>2.0110000000000003E-2</c:v>
                </c:pt>
                <c:pt idx="1">
                  <c:v>1.2199999999999999E-3</c:v>
                </c:pt>
                <c:pt idx="2">
                  <c:v>-2.6000000000000002E-2</c:v>
                </c:pt>
                <c:pt idx="3">
                  <c:v>2.7089999999999999E-2</c:v>
                </c:pt>
                <c:pt idx="4">
                  <c:v>1.55E-2</c:v>
                </c:pt>
                <c:pt idx="5">
                  <c:v>2.281E-2</c:v>
                </c:pt>
                <c:pt idx="6">
                  <c:v>1.8420000000000002E-2</c:v>
                </c:pt>
                <c:pt idx="7">
                  <c:v>2.2879999999999998E-2</c:v>
                </c:pt>
                <c:pt idx="8">
                  <c:v>2.7069999999999997E-2</c:v>
                </c:pt>
                <c:pt idx="9">
                  <c:v>1.668E-2</c:v>
                </c:pt>
                <c:pt idx="10">
                  <c:v>2.2550000000000001E-2</c:v>
                </c:pt>
                <c:pt idx="11">
                  <c:v>2.9190000000000001E-2</c:v>
                </c:pt>
                <c:pt idx="12">
                  <c:v>2.2949999999999998E-2</c:v>
                </c:pt>
                <c:pt idx="13">
                  <c:v>-2.7679999999999996E-2</c:v>
                </c:pt>
                <c:pt idx="14">
                  <c:v>5.9470000000000002E-2</c:v>
                </c:pt>
                <c:pt idx="15">
                  <c:v>2.068E-2</c:v>
                </c:pt>
                <c:pt idx="16">
                  <c:v>1.5769999999999999E-2</c:v>
                </c:pt>
                <c:pt idx="17">
                  <c:v>1.0629999999999999E-2</c:v>
                </c:pt>
                <c:pt idx="18">
                  <c:v>1.7610000000000001E-2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208C-7948-ABD2-E440C93E7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1424864"/>
        <c:axId val="1239894640"/>
      </c:lineChart>
      <c:dateAx>
        <c:axId val="1341424864"/>
        <c:scaling>
          <c:orientation val="minMax"/>
        </c:scaling>
        <c:delete val="0"/>
        <c:axPos val="b"/>
        <c:numFmt formatCode="m/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239894640"/>
        <c:crosses val="autoZero"/>
        <c:auto val="1"/>
        <c:lblOffset val="100"/>
        <c:baseTimeUnit val="months"/>
        <c:majorUnit val="12"/>
        <c:majorTimeUnit val="months"/>
      </c:dateAx>
      <c:valAx>
        <c:axId val="123989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3414248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831155381528682"/>
          <c:y val="0.95076411931478355"/>
          <c:w val="0.55174786833214962"/>
          <c:h val="4.793018518518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t-E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t-E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41666666666669E-2"/>
          <c:y val="9.1722222222222205E-2"/>
          <c:w val="0.9452571296296296"/>
          <c:h val="0.77443370370370368"/>
        </c:manualLayout>
      </c:layout>
      <c:lineChart>
        <c:grouping val="standard"/>
        <c:varyColors val="0"/>
        <c:ser>
          <c:idx val="0"/>
          <c:order val="0"/>
          <c:tx>
            <c:strRef>
              <c:f>Graafikud_andmed!$A$45</c:f>
              <c:strCache>
                <c:ptCount val="1"/>
                <c:pt idx="0">
                  <c:v>Eesti inflatsioon</c:v>
                </c:pt>
              </c:strCache>
            </c:strRef>
          </c:tx>
          <c:spPr>
            <a:ln w="38100" cap="rnd">
              <a:solidFill>
                <a:srgbClr val="0F2783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75-FF43-B306-5DBA07FBBD7C}"/>
              </c:ext>
            </c:extLst>
          </c:dPt>
          <c:dPt>
            <c:idx val="17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75-FF43-B306-5DBA07FBBD7C}"/>
              </c:ext>
            </c:extLst>
          </c:dPt>
          <c:dPt>
            <c:idx val="18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75-FF43-B306-5DBA07FBBD7C}"/>
              </c:ext>
            </c:extLst>
          </c:dPt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75-FF43-B306-5DBA07FBBD7C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75-FF43-B306-5DBA07FBBD7C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E75-FF43-B306-5DBA07FBBD7C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75-FF43-B306-5DBA07FBBD7C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E75-FF43-B306-5DBA07FBBD7C}"/>
                </c:ext>
              </c:extLst>
            </c:dLbl>
            <c:dLbl>
              <c:idx val="16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75-FF43-B306-5DBA07FBBD7C}"/>
                </c:ext>
              </c:extLst>
            </c:dLbl>
            <c:dLbl>
              <c:idx val="1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75-FF43-B306-5DBA07FBBD7C}"/>
                </c:ext>
              </c:extLst>
            </c:dLbl>
            <c:dLbl>
              <c:idx val="1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75-FF43-B306-5DBA07FBBD7C}"/>
                </c:ext>
              </c:extLst>
            </c:dLbl>
            <c:dLbl>
              <c:idx val="1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75-FF43-B306-5DBA07FBBD7C}"/>
                </c:ext>
              </c:extLst>
            </c:dLbl>
            <c:dLbl>
              <c:idx val="14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E75-FF43-B306-5DBA07FBBD7C}"/>
                </c:ext>
              </c:extLst>
            </c:dLbl>
            <c:dLbl>
              <c:idx val="18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E75-FF43-B306-5DBA07FBB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F278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Graafikud_andmed!$B$44:$T$44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Graafikud_andmed!$B$45:$T$45</c:f>
              <c:numCache>
                <c:formatCode>0%</c:formatCode>
                <c:ptCount val="19"/>
                <c:pt idx="0">
                  <c:v>6.7449999999999996E-2</c:v>
                </c:pt>
                <c:pt idx="1">
                  <c:v>0.10606</c:v>
                </c:pt>
                <c:pt idx="2">
                  <c:v>1.99E-3</c:v>
                </c:pt>
                <c:pt idx="3">
                  <c:v>2.741E-2</c:v>
                </c:pt>
                <c:pt idx="4">
                  <c:v>5.0799999999999998E-2</c:v>
                </c:pt>
                <c:pt idx="5">
                  <c:v>4.2190000000000005E-2</c:v>
                </c:pt>
                <c:pt idx="6">
                  <c:v>3.2469999999999999E-2</c:v>
                </c:pt>
                <c:pt idx="7">
                  <c:v>4.7599999999999995E-3</c:v>
                </c:pt>
                <c:pt idx="8">
                  <c:v>6.8000000000000005E-4</c:v>
                </c:pt>
                <c:pt idx="9">
                  <c:v>8.0000000000000002E-3</c:v>
                </c:pt>
                <c:pt idx="10">
                  <c:v>3.6510000000000001E-2</c:v>
                </c:pt>
                <c:pt idx="11">
                  <c:v>3.4119999999999998E-2</c:v>
                </c:pt>
                <c:pt idx="12">
                  <c:v>2.2679999999999999E-2</c:v>
                </c:pt>
                <c:pt idx="13">
                  <c:v>-6.3400000000000001E-3</c:v>
                </c:pt>
                <c:pt idx="14">
                  <c:v>0.12032</c:v>
                </c:pt>
                <c:pt idx="15">
                  <c:v>0.17498999999999998</c:v>
                </c:pt>
                <c:pt idx="16">
                  <c:v>5.4980000000000001E-2</c:v>
                </c:pt>
                <c:pt idx="17">
                  <c:v>4.0330000000000005E-2</c:v>
                </c:pt>
                <c:pt idx="18">
                  <c:v>3.5000000000000003E-2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E75-FF43-B306-5DBA07FBBD7C}"/>
            </c:ext>
          </c:extLst>
        </c:ser>
        <c:ser>
          <c:idx val="1"/>
          <c:order val="1"/>
          <c:tx>
            <c:strRef>
              <c:f>Graafikud_andmed!$A$46</c:f>
              <c:strCache>
                <c:ptCount val="1"/>
                <c:pt idx="0">
                  <c:v>Euroala inflatsioon</c:v>
                </c:pt>
              </c:strCache>
            </c:strRef>
          </c:tx>
          <c:spPr>
            <a:ln w="28575" cap="rnd">
              <a:solidFill>
                <a:srgbClr val="00B1FF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1E75-FF43-B306-5DBA07FBBD7C}"/>
              </c:ext>
            </c:extLst>
          </c:dPt>
          <c:dPt>
            <c:idx val="17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1E75-FF43-B306-5DBA07FBBD7C}"/>
              </c:ext>
            </c:extLst>
          </c:dPt>
          <c:dPt>
            <c:idx val="18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1E75-FF43-B306-5DBA07FBBD7C}"/>
              </c:ext>
            </c:extLst>
          </c:dPt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E75-FF43-B306-5DBA07FBBD7C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E75-FF43-B306-5DBA07FBBD7C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E75-FF43-B306-5DBA07FBBD7C}"/>
                </c:ext>
              </c:extLst>
            </c:dLbl>
            <c:dLbl>
              <c:idx val="1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E75-FF43-B306-5DBA07FBBD7C}"/>
                </c:ext>
              </c:extLst>
            </c:dLbl>
            <c:dLbl>
              <c:idx val="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E75-FF43-B306-5DBA07FBBD7C}"/>
                </c:ext>
              </c:extLst>
            </c:dLbl>
            <c:dLbl>
              <c:idx val="1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E75-FF43-B306-5DBA07FBBD7C}"/>
                </c:ext>
              </c:extLst>
            </c:dLbl>
            <c:dLbl>
              <c:idx val="11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E75-FF43-B306-5DBA07FBBD7C}"/>
                </c:ext>
              </c:extLst>
            </c:dLbl>
            <c:dLbl>
              <c:idx val="14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E75-FF43-B306-5DBA07FBBD7C}"/>
                </c:ext>
              </c:extLst>
            </c:dLbl>
            <c:dLbl>
              <c:idx val="18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E75-FF43-B306-5DBA07FBB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0B1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Graafikud_andmed!$B$44:$T$44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Graafikud_andmed!$B$46:$T$46</c:f>
              <c:numCache>
                <c:formatCode>0%</c:formatCode>
                <c:ptCount val="19"/>
                <c:pt idx="0">
                  <c:v>2.1349999999999997E-2</c:v>
                </c:pt>
                <c:pt idx="1">
                  <c:v>3.2730000000000002E-2</c:v>
                </c:pt>
                <c:pt idx="2">
                  <c:v>2.9099999999999998E-3</c:v>
                </c:pt>
                <c:pt idx="3">
                  <c:v>1.6209999999999999E-2</c:v>
                </c:pt>
                <c:pt idx="4">
                  <c:v>2.7140000000000001E-2</c:v>
                </c:pt>
                <c:pt idx="5">
                  <c:v>2.4980000000000002E-2</c:v>
                </c:pt>
                <c:pt idx="6">
                  <c:v>1.3509999999999999E-2</c:v>
                </c:pt>
                <c:pt idx="7">
                  <c:v>4.3200000000000001E-3</c:v>
                </c:pt>
                <c:pt idx="8">
                  <c:v>1.9300000000000001E-3</c:v>
                </c:pt>
                <c:pt idx="9">
                  <c:v>2.3499999999999997E-3</c:v>
                </c:pt>
                <c:pt idx="10">
                  <c:v>1.538E-2</c:v>
                </c:pt>
                <c:pt idx="11">
                  <c:v>1.755E-2</c:v>
                </c:pt>
                <c:pt idx="12">
                  <c:v>1.196E-2</c:v>
                </c:pt>
                <c:pt idx="13">
                  <c:v>2.5200000000000001E-3</c:v>
                </c:pt>
                <c:pt idx="14">
                  <c:v>4.9640000000000004E-2</c:v>
                </c:pt>
                <c:pt idx="15">
                  <c:v>9.196E-2</c:v>
                </c:pt>
                <c:pt idx="16">
                  <c:v>3.8190000000000002E-2</c:v>
                </c:pt>
                <c:pt idx="17">
                  <c:v>2.7050000000000001E-2</c:v>
                </c:pt>
                <c:pt idx="18">
                  <c:v>2.1610000000000001E-2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1E75-FF43-B306-5DBA07FBBD7C}"/>
            </c:ext>
          </c:extLst>
        </c:ser>
        <c:ser>
          <c:idx val="2"/>
          <c:order val="2"/>
          <c:tx>
            <c:strRef>
              <c:f>Graafikud_andmed!$A$47</c:f>
              <c:strCache>
                <c:ptCount val="1"/>
                <c:pt idx="0">
                  <c:v>USA inflatsioon</c:v>
                </c:pt>
              </c:strCache>
            </c:strRef>
          </c:tx>
          <c:spPr>
            <a:ln w="28575" cap="rnd">
              <a:solidFill>
                <a:srgbClr val="A732E2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1E75-FF43-B306-5DBA07FBBD7C}"/>
              </c:ext>
            </c:extLst>
          </c:dPt>
          <c:dPt>
            <c:idx val="17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75-FF43-B306-5DBA07FBBD7C}"/>
              </c:ext>
            </c:extLst>
          </c:dPt>
          <c:dPt>
            <c:idx val="18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1E75-FF43-B306-5DBA07FBBD7C}"/>
              </c:ext>
            </c:extLst>
          </c:dPt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E75-FF43-B306-5DBA07FBBD7C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E75-FF43-B306-5DBA07FBBD7C}"/>
                </c:ext>
              </c:extLst>
            </c:dLbl>
            <c:dLbl>
              <c:idx val="14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E75-FF43-B306-5DBA07FBBD7C}"/>
                </c:ext>
              </c:extLst>
            </c:dLbl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E75-FF43-B306-5DBA07FBBD7C}"/>
                </c:ext>
              </c:extLst>
            </c:dLbl>
            <c:dLbl>
              <c:idx val="1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E75-FF43-B306-5DBA07FBBD7C}"/>
                </c:ext>
              </c:extLst>
            </c:dLbl>
            <c:dLbl>
              <c:idx val="18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E75-FF43-B306-5DBA07FBBD7C}"/>
                </c:ext>
              </c:extLst>
            </c:dLbl>
            <c:dLbl>
              <c:idx val="1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E75-FF43-B306-5DBA07FBBD7C}"/>
                </c:ext>
              </c:extLst>
            </c:dLbl>
            <c:dLbl>
              <c:idx val="141"/>
              <c:layout>
                <c:manualLayout>
                  <c:x val="-1.5290363304150841E-2"/>
                  <c:y val="-1.28762962962962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1E75-FF43-B306-5DBA07FBBD7C}"/>
                </c:ext>
              </c:extLst>
            </c:dLbl>
            <c:dLbl>
              <c:idx val="18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E75-FF43-B306-5DBA07FBB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A732E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Graafikud_andmed!$B$44:$T$44</c:f>
              <c:numCache>
                <c:formatCode>m/d/yy</c:formatCode>
                <c:ptCount val="19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Graafikud_andmed!$B$47:$T$47</c:f>
              <c:numCache>
                <c:formatCode>0%</c:formatCode>
                <c:ptCount val="19"/>
                <c:pt idx="0">
                  <c:v>2.8709999999999999E-2</c:v>
                </c:pt>
                <c:pt idx="1">
                  <c:v>3.8149999999999996E-2</c:v>
                </c:pt>
                <c:pt idx="2">
                  <c:v>-3.2000000000000002E-3</c:v>
                </c:pt>
                <c:pt idx="3">
                  <c:v>1.6369999999999999E-2</c:v>
                </c:pt>
                <c:pt idx="4">
                  <c:v>3.1400000000000004E-2</c:v>
                </c:pt>
                <c:pt idx="5">
                  <c:v>2.0729999999999998E-2</c:v>
                </c:pt>
                <c:pt idx="6">
                  <c:v>1.4659999999999999E-2</c:v>
                </c:pt>
                <c:pt idx="7">
                  <c:v>1.6150000000000001E-2</c:v>
                </c:pt>
                <c:pt idx="8">
                  <c:v>1.2099999999999999E-3</c:v>
                </c:pt>
                <c:pt idx="9">
                  <c:v>1.2669999999999999E-2</c:v>
                </c:pt>
                <c:pt idx="10">
                  <c:v>2.1309999999999999E-2</c:v>
                </c:pt>
                <c:pt idx="11">
                  <c:v>2.4390000000000002E-2</c:v>
                </c:pt>
                <c:pt idx="12">
                  <c:v>1.8110000000000001E-2</c:v>
                </c:pt>
                <c:pt idx="13">
                  <c:v>1.2490000000000001E-2</c:v>
                </c:pt>
                <c:pt idx="14">
                  <c:v>7.397999999999999E-2</c:v>
                </c:pt>
                <c:pt idx="15">
                  <c:v>6.6299999999999998E-2</c:v>
                </c:pt>
                <c:pt idx="16">
                  <c:v>3.048E-2</c:v>
                </c:pt>
                <c:pt idx="17">
                  <c:v>2.1190000000000001E-2</c:v>
                </c:pt>
                <c:pt idx="18">
                  <c:v>2.061E-2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1E75-FF43-B306-5DBA07FBB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1424864"/>
        <c:axId val="1239894640"/>
      </c:lineChart>
      <c:dateAx>
        <c:axId val="1341424864"/>
        <c:scaling>
          <c:orientation val="minMax"/>
        </c:scaling>
        <c:delete val="0"/>
        <c:axPos val="b"/>
        <c:numFmt formatCode="m/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239894640"/>
        <c:crosses val="autoZero"/>
        <c:auto val="1"/>
        <c:lblOffset val="100"/>
        <c:baseTimeUnit val="months"/>
        <c:majorUnit val="12"/>
        <c:majorTimeUnit val="months"/>
      </c:dateAx>
      <c:valAx>
        <c:axId val="123989464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341424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3071989822922346E-3"/>
          <c:y val="2.4411368111715459E-2"/>
          <c:w val="0.87662137016306563"/>
          <c:h val="4.793018518518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t-E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t-E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41666666666669E-2"/>
          <c:y val="9.1722222222222205E-2"/>
          <c:w val="0.9452571296296296"/>
          <c:h val="0.77443370370370368"/>
        </c:manualLayout>
      </c:layout>
      <c:lineChart>
        <c:grouping val="standard"/>
        <c:varyColors val="0"/>
        <c:ser>
          <c:idx val="0"/>
          <c:order val="0"/>
          <c:tx>
            <c:strRef>
              <c:f>Graafikud_andmed!$A$129</c:f>
              <c:strCache>
                <c:ptCount val="1"/>
                <c:pt idx="0">
                  <c:v>Eesti töötus</c:v>
                </c:pt>
              </c:strCache>
            </c:strRef>
          </c:tx>
          <c:spPr>
            <a:ln w="38100" cap="rnd">
              <a:solidFill>
                <a:srgbClr val="0F2783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F5-3D42-8AAB-E471A45E2D03}"/>
              </c:ext>
            </c:extLst>
          </c:dPt>
          <c:dPt>
            <c:idx val="17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F5-3D42-8AAB-E471A45E2D03}"/>
              </c:ext>
            </c:extLst>
          </c:dPt>
          <c:dPt>
            <c:idx val="18"/>
            <c:bubble3D val="0"/>
            <c:spPr>
              <a:ln w="38100" cap="rnd">
                <a:solidFill>
                  <a:srgbClr val="0F2783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F5-3D42-8AAB-E471A45E2D03}"/>
              </c:ext>
            </c:extLst>
          </c:dPt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F5-3D42-8AAB-E471A45E2D0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F5-3D42-8AAB-E471A45E2D03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F5-3D42-8AAB-E471A45E2D03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F5-3D42-8AAB-E471A45E2D03}"/>
                </c:ext>
              </c:extLst>
            </c:dLbl>
            <c:dLbl>
              <c:idx val="1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F5-3D42-8AAB-E471A45E2D03}"/>
                </c:ext>
              </c:extLst>
            </c:dLbl>
            <c:dLbl>
              <c:idx val="1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F5-3D42-8AAB-E471A45E2D03}"/>
                </c:ext>
              </c:extLst>
            </c:dLbl>
            <c:dLbl>
              <c:idx val="18"/>
              <c:layout>
                <c:manualLayout>
                  <c:x val="-7.2293694917324354E-3"/>
                  <c:y val="-5.820740740740740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F5-3D42-8AAB-E471A45E2D03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F5-3D42-8AAB-E471A45E2D03}"/>
                </c:ext>
              </c:extLst>
            </c:dLbl>
            <c:dLbl>
              <c:idx val="3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F5-3D42-8AAB-E471A45E2D03}"/>
                </c:ext>
              </c:extLst>
            </c:dLbl>
            <c:dLbl>
              <c:idx val="5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F5-3D42-8AAB-E471A45E2D03}"/>
                </c:ext>
              </c:extLst>
            </c:dLbl>
            <c:dLbl>
              <c:idx val="6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F5-3D42-8AAB-E471A45E2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F278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Graafikud_andmed!$B$128:$U$128</c:f>
              <c:numCache>
                <c:formatCode>m/d/yy</c:formatCode>
                <c:ptCount val="20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Graafikud_andmed!$B$129:$U$129</c:f>
              <c:numCache>
                <c:formatCode>0%</c:formatCode>
                <c:ptCount val="20"/>
                <c:pt idx="0">
                  <c:v>4.5919999999999996E-2</c:v>
                </c:pt>
                <c:pt idx="1">
                  <c:v>5.4550000000000001E-2</c:v>
                </c:pt>
                <c:pt idx="2">
                  <c:v>0.13549</c:v>
                </c:pt>
                <c:pt idx="3">
                  <c:v>0.16707</c:v>
                </c:pt>
                <c:pt idx="4">
                  <c:v>0.12325</c:v>
                </c:pt>
                <c:pt idx="5">
                  <c:v>0.10023</c:v>
                </c:pt>
                <c:pt idx="6">
                  <c:v>8.6279999999999996E-2</c:v>
                </c:pt>
                <c:pt idx="7">
                  <c:v>7.3510000000000006E-2</c:v>
                </c:pt>
                <c:pt idx="8">
                  <c:v>6.1849999999999995E-2</c:v>
                </c:pt>
                <c:pt idx="9">
                  <c:v>6.7580000000000001E-2</c:v>
                </c:pt>
                <c:pt idx="10">
                  <c:v>5.7630000000000001E-2</c:v>
                </c:pt>
                <c:pt idx="11">
                  <c:v>5.3710000000000008E-2</c:v>
                </c:pt>
                <c:pt idx="12">
                  <c:v>4.4480000000000006E-2</c:v>
                </c:pt>
                <c:pt idx="13">
                  <c:v>6.8059999999999996E-2</c:v>
                </c:pt>
                <c:pt idx="14">
                  <c:v>6.1769999999999999E-2</c:v>
                </c:pt>
                <c:pt idx="15">
                  <c:v>5.5709999999999996E-2</c:v>
                </c:pt>
                <c:pt idx="16">
                  <c:v>7.2000000000000008E-2</c:v>
                </c:pt>
                <c:pt idx="17">
                  <c:v>6.8000000000000005E-2</c:v>
                </c:pt>
                <c:pt idx="18">
                  <c:v>5.7999999999999996E-2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6F5-3D42-8AAB-E471A45E2D03}"/>
            </c:ext>
          </c:extLst>
        </c:ser>
        <c:ser>
          <c:idx val="1"/>
          <c:order val="1"/>
          <c:tx>
            <c:strRef>
              <c:f>Graafikud_andmed!$A$130</c:f>
              <c:strCache>
                <c:ptCount val="1"/>
                <c:pt idx="0">
                  <c:v>Euroala töötus</c:v>
                </c:pt>
              </c:strCache>
            </c:strRef>
          </c:tx>
          <c:spPr>
            <a:ln w="28575" cap="rnd">
              <a:solidFill>
                <a:srgbClr val="00B1FF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F5-3D42-8AAB-E471A45E2D03}"/>
              </c:ext>
            </c:extLst>
          </c:dPt>
          <c:dPt>
            <c:idx val="17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A6F5-3D42-8AAB-E471A45E2D03}"/>
              </c:ext>
            </c:extLst>
          </c:dPt>
          <c:dPt>
            <c:idx val="18"/>
            <c:bubble3D val="0"/>
            <c:spPr>
              <a:ln w="28575" cap="rnd">
                <a:solidFill>
                  <a:srgbClr val="00B1FF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F5-3D42-8AAB-E471A45E2D03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6F5-3D42-8AAB-E471A45E2D03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6F5-3D42-8AAB-E471A45E2D03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6F5-3D42-8AAB-E471A45E2D03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6F5-3D42-8AAB-E471A45E2D03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6F5-3D42-8AAB-E471A45E2D03}"/>
                </c:ext>
              </c:extLst>
            </c:dLbl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6F5-3D42-8AAB-E471A45E2D03}"/>
                </c:ext>
              </c:extLst>
            </c:dLbl>
            <c:dLbl>
              <c:idx val="17"/>
              <c:layout>
                <c:manualLayout>
                  <c:x val="-2.6505751603601115E-2"/>
                  <c:y val="2.2401481481481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6F5-3D42-8AAB-E471A45E2D03}"/>
                </c:ext>
              </c:extLst>
            </c:dLbl>
            <c:dLbl>
              <c:idx val="18"/>
              <c:layout>
                <c:manualLayout>
                  <c:x val="-1.0661085669349148E-2"/>
                  <c:y val="-2.7105000000000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F5-3D42-8AAB-E471A45E2D03}"/>
                </c:ext>
              </c:extLst>
            </c:dLbl>
            <c:dLbl>
              <c:idx val="5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6F5-3D42-8AAB-E471A45E2D03}"/>
                </c:ext>
              </c:extLst>
            </c:dLbl>
            <c:dLbl>
              <c:idx val="5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6F5-3D42-8AAB-E471A45E2D03}"/>
                </c:ext>
              </c:extLst>
            </c:dLbl>
            <c:dLbl>
              <c:idx val="6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6F5-3D42-8AAB-E471A45E2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00B1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Graafikud_andmed!$B$128:$U$128</c:f>
              <c:numCache>
                <c:formatCode>m/d/yy</c:formatCode>
                <c:ptCount val="20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Graafikud_andmed!$B$130:$U$130</c:f>
              <c:numCache>
                <c:formatCode>0%</c:formatCode>
                <c:ptCount val="20"/>
                <c:pt idx="0">
                  <c:v>7.6249999999999998E-2</c:v>
                </c:pt>
                <c:pt idx="1">
                  <c:v>7.6580000000000009E-2</c:v>
                </c:pt>
                <c:pt idx="2">
                  <c:v>9.7420000000000007E-2</c:v>
                </c:pt>
                <c:pt idx="3">
                  <c:v>0.10324999999999999</c:v>
                </c:pt>
                <c:pt idx="4">
                  <c:v>0.10317</c:v>
                </c:pt>
                <c:pt idx="5">
                  <c:v>0.11507999999999999</c:v>
                </c:pt>
                <c:pt idx="6">
                  <c:v>0.12117000000000001</c:v>
                </c:pt>
                <c:pt idx="7">
                  <c:v>0.11699999999999999</c:v>
                </c:pt>
                <c:pt idx="8">
                  <c:v>0.10958</c:v>
                </c:pt>
                <c:pt idx="9">
                  <c:v>0.10099999999999999</c:v>
                </c:pt>
                <c:pt idx="10">
                  <c:v>9.1420000000000001E-2</c:v>
                </c:pt>
                <c:pt idx="11">
                  <c:v>8.2579999999999987E-2</c:v>
                </c:pt>
                <c:pt idx="12">
                  <c:v>7.6170000000000002E-2</c:v>
                </c:pt>
                <c:pt idx="13">
                  <c:v>7.9669999999999991E-2</c:v>
                </c:pt>
                <c:pt idx="14">
                  <c:v>7.7960000000000002E-2</c:v>
                </c:pt>
                <c:pt idx="15">
                  <c:v>6.7909999999999998E-2</c:v>
                </c:pt>
                <c:pt idx="16">
                  <c:v>6.8229999999999999E-2</c:v>
                </c:pt>
                <c:pt idx="17">
                  <c:v>6.8019999999999997E-2</c:v>
                </c:pt>
                <c:pt idx="18">
                  <c:v>6.6210000000000005E-2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A6F5-3D42-8AAB-E471A45E2D03}"/>
            </c:ext>
          </c:extLst>
        </c:ser>
        <c:ser>
          <c:idx val="2"/>
          <c:order val="2"/>
          <c:tx>
            <c:strRef>
              <c:f>Graafikud_andmed!$A$131</c:f>
              <c:strCache>
                <c:ptCount val="1"/>
                <c:pt idx="0">
                  <c:v>USA töötus</c:v>
                </c:pt>
              </c:strCache>
            </c:strRef>
          </c:tx>
          <c:spPr>
            <a:ln w="28575" cap="rnd">
              <a:solidFill>
                <a:srgbClr val="A732E2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A6F5-3D42-8AAB-E471A45E2D03}"/>
              </c:ext>
            </c:extLst>
          </c:dPt>
          <c:dPt>
            <c:idx val="17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A6F5-3D42-8AAB-E471A45E2D03}"/>
              </c:ext>
            </c:extLst>
          </c:dPt>
          <c:dPt>
            <c:idx val="18"/>
            <c:bubble3D val="0"/>
            <c:spPr>
              <a:ln w="28575" cap="rnd">
                <a:solidFill>
                  <a:srgbClr val="A732E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A6F5-3D42-8AAB-E471A45E2D03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6F5-3D42-8AAB-E471A45E2D03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6F5-3D42-8AAB-E471A45E2D03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6F5-3D42-8AAB-E471A45E2D03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6F5-3D42-8AAB-E471A45E2D03}"/>
                </c:ext>
              </c:extLst>
            </c:dLbl>
            <c:dLbl>
              <c:idx val="14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6F5-3D42-8AAB-E471A45E2D03}"/>
                </c:ext>
              </c:extLst>
            </c:dLbl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6F5-3D42-8AAB-E471A45E2D03}"/>
                </c:ext>
              </c:extLst>
            </c:dLbl>
            <c:dLbl>
              <c:idx val="1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6F5-3D42-8AAB-E471A45E2D03}"/>
                </c:ext>
              </c:extLst>
            </c:dLbl>
            <c:dLbl>
              <c:idx val="18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6F5-3D42-8AAB-E471A45E2D03}"/>
                </c:ext>
              </c:extLst>
            </c:dLbl>
            <c:dLbl>
              <c:idx val="2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6F5-3D42-8AAB-E471A45E2D03}"/>
                </c:ext>
              </c:extLst>
            </c:dLbl>
            <c:dLbl>
              <c:idx val="5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6F5-3D42-8AAB-E471A45E2D03}"/>
                </c:ext>
              </c:extLst>
            </c:dLbl>
            <c:dLbl>
              <c:idx val="5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6F5-3D42-8AAB-E471A45E2D03}"/>
                </c:ext>
              </c:extLst>
            </c:dLbl>
            <c:dLbl>
              <c:idx val="5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6F5-3D42-8AAB-E471A45E2D03}"/>
                </c:ext>
              </c:extLst>
            </c:dLbl>
            <c:dLbl>
              <c:idx val="6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6F5-3D42-8AAB-E471A45E2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A732E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Graafikud_andmed!$B$128:$U$128</c:f>
              <c:numCache>
                <c:formatCode>m/d/yy</c:formatCode>
                <c:ptCount val="20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Graafikud_andmed!$B$131:$U$131</c:f>
              <c:numCache>
                <c:formatCode>0%</c:formatCode>
                <c:ptCount val="20"/>
                <c:pt idx="0">
                  <c:v>4.6170000000000003E-2</c:v>
                </c:pt>
                <c:pt idx="1">
                  <c:v>5.7999999999999996E-2</c:v>
                </c:pt>
                <c:pt idx="2">
                  <c:v>9.2829999999999996E-2</c:v>
                </c:pt>
                <c:pt idx="3">
                  <c:v>9.6079999999999999E-2</c:v>
                </c:pt>
                <c:pt idx="4">
                  <c:v>8.9329999999999993E-2</c:v>
                </c:pt>
                <c:pt idx="5">
                  <c:v>8.0749999999999988E-2</c:v>
                </c:pt>
                <c:pt idx="6">
                  <c:v>7.3579999999999993E-2</c:v>
                </c:pt>
                <c:pt idx="7">
                  <c:v>6.1580000000000003E-2</c:v>
                </c:pt>
                <c:pt idx="8">
                  <c:v>5.2750000000000005E-2</c:v>
                </c:pt>
                <c:pt idx="9">
                  <c:v>4.8750000000000002E-2</c:v>
                </c:pt>
                <c:pt idx="10">
                  <c:v>4.3579999999999994E-2</c:v>
                </c:pt>
                <c:pt idx="11">
                  <c:v>3.8919999999999996E-2</c:v>
                </c:pt>
                <c:pt idx="12">
                  <c:v>3.6749999999999998E-2</c:v>
                </c:pt>
                <c:pt idx="13">
                  <c:v>8.0920000000000006E-2</c:v>
                </c:pt>
                <c:pt idx="14">
                  <c:v>5.3670000000000002E-2</c:v>
                </c:pt>
                <c:pt idx="15">
                  <c:v>3.6420000000000001E-2</c:v>
                </c:pt>
                <c:pt idx="16">
                  <c:v>3.832E-2</c:v>
                </c:pt>
                <c:pt idx="17">
                  <c:v>4.9200000000000001E-2</c:v>
                </c:pt>
                <c:pt idx="18">
                  <c:v>4.7990000000000005E-2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A6F5-3D42-8AAB-E471A45E2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1424864"/>
        <c:axId val="1239894640"/>
      </c:lineChart>
      <c:dateAx>
        <c:axId val="1341424864"/>
        <c:scaling>
          <c:orientation val="minMax"/>
        </c:scaling>
        <c:delete val="0"/>
        <c:axPos val="b"/>
        <c:numFmt formatCode="m/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239894640"/>
        <c:crosses val="autoZero"/>
        <c:auto val="1"/>
        <c:lblOffset val="100"/>
        <c:baseTimeUnit val="months"/>
        <c:majorUnit val="12"/>
        <c:majorTimeUnit val="months"/>
      </c:dateAx>
      <c:valAx>
        <c:axId val="123989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3414248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5824638399079206"/>
          <c:y val="0.95009564814987169"/>
          <c:w val="0.55174786833214962"/>
          <c:h val="4.793018518518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t-E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t-E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41666666666669E-2"/>
          <c:y val="9.1722222222222205E-2"/>
          <c:w val="0.9452571296296296"/>
          <c:h val="0.77443370370370368"/>
        </c:manualLayout>
      </c:layout>
      <c:lineChart>
        <c:grouping val="standard"/>
        <c:varyColors val="0"/>
        <c:ser>
          <c:idx val="0"/>
          <c:order val="0"/>
          <c:tx>
            <c:strRef>
              <c:f>Graafikud_andmed!$A$166</c:f>
              <c:strCache>
                <c:ptCount val="1"/>
                <c:pt idx="0">
                  <c:v>Eesti palgakasv</c:v>
                </c:pt>
              </c:strCache>
            </c:strRef>
          </c:tx>
          <c:spPr>
            <a:ln w="38100">
              <a:solidFill>
                <a:srgbClr val="0F2783"/>
              </a:solidFill>
            </a:ln>
          </c:spPr>
          <c:marker>
            <c:symbol val="none"/>
          </c:marker>
          <c:dPt>
            <c:idx val="16"/>
            <c:bubble3D val="0"/>
            <c:spPr>
              <a:ln w="38100">
                <a:solidFill>
                  <a:srgbClr val="0F2783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1-86CE-9E41-830F-177EADFA6A8F}"/>
              </c:ext>
            </c:extLst>
          </c:dPt>
          <c:dPt>
            <c:idx val="17"/>
            <c:bubble3D val="0"/>
            <c:spPr>
              <a:ln w="38100">
                <a:solidFill>
                  <a:srgbClr val="0F2783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3-86CE-9E41-830F-177EADFA6A8F}"/>
              </c:ext>
            </c:extLst>
          </c:dPt>
          <c:dPt>
            <c:idx val="18"/>
            <c:bubble3D val="0"/>
            <c:spPr>
              <a:ln w="38100">
                <a:solidFill>
                  <a:srgbClr val="0F2783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5-86CE-9E41-830F-177EADFA6A8F}"/>
              </c:ext>
            </c:extLst>
          </c:dPt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CE-9E41-830F-177EADFA6A8F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CE-9E41-830F-177EADFA6A8F}"/>
                </c:ext>
              </c:extLst>
            </c:dLbl>
            <c:dLbl>
              <c:idx val="2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CE-9E41-830F-177EADFA6A8F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CE-9E41-830F-177EADFA6A8F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CE-9E41-830F-177EADFA6A8F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CE-9E41-830F-177EADFA6A8F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CE-9E41-830F-177EADFA6A8F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CE-9E41-830F-177EADFA6A8F}"/>
                </c:ext>
              </c:extLst>
            </c:dLbl>
            <c:dLbl>
              <c:idx val="1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CE-9E41-830F-177EADFA6A8F}"/>
                </c:ext>
              </c:extLst>
            </c:dLbl>
            <c:dLbl>
              <c:idx val="1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CE-9E41-830F-177EADFA6A8F}"/>
                </c:ext>
              </c:extLst>
            </c:dLbl>
            <c:dLbl>
              <c:idx val="1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CE-9E41-830F-177EADFA6A8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F2783"/>
                    </a:solidFill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Graafikud_andmed!$B$165:$U$165</c:f>
              <c:numCache>
                <c:formatCode>m/d/yy</c:formatCode>
                <c:ptCount val="20"/>
                <c:pt idx="0">
                  <c:v>39447</c:v>
                </c:pt>
                <c:pt idx="1">
                  <c:v>39813</c:v>
                </c:pt>
                <c:pt idx="2">
                  <c:v>40178</c:v>
                </c:pt>
                <c:pt idx="3">
                  <c:v>40543</c:v>
                </c:pt>
                <c:pt idx="4">
                  <c:v>40908</c:v>
                </c:pt>
                <c:pt idx="5">
                  <c:v>41274</c:v>
                </c:pt>
                <c:pt idx="6">
                  <c:v>41639</c:v>
                </c:pt>
                <c:pt idx="7">
                  <c:v>42004</c:v>
                </c:pt>
                <c:pt idx="8">
                  <c:v>42369</c:v>
                </c:pt>
                <c:pt idx="9">
                  <c:v>42735</c:v>
                </c:pt>
                <c:pt idx="10">
                  <c:v>43100</c:v>
                </c:pt>
                <c:pt idx="11">
                  <c:v>43465</c:v>
                </c:pt>
                <c:pt idx="12">
                  <c:v>43830</c:v>
                </c:pt>
                <c:pt idx="13">
                  <c:v>44196</c:v>
                </c:pt>
                <c:pt idx="14">
                  <c:v>44561</c:v>
                </c:pt>
                <c:pt idx="15">
                  <c:v>44926</c:v>
                </c:pt>
                <c:pt idx="16">
                  <c:v>45291</c:v>
                </c:pt>
                <c:pt idx="17">
                  <c:v>45657</c:v>
                </c:pt>
                <c:pt idx="18">
                  <c:v>46022</c:v>
                </c:pt>
              </c:numCache>
            </c:numRef>
          </c:cat>
          <c:val>
            <c:numRef>
              <c:f>Graafikud_andmed!$B$166:$U$166</c:f>
              <c:numCache>
                <c:formatCode>0%</c:formatCode>
                <c:ptCount val="20"/>
                <c:pt idx="0">
                  <c:v>0.16757284260421018</c:v>
                </c:pt>
                <c:pt idx="1">
                  <c:v>0.1605970149253732</c:v>
                </c:pt>
                <c:pt idx="2">
                  <c:v>-2.4485596707818975E-2</c:v>
                </c:pt>
                <c:pt idx="3">
                  <c:v>-8.9643535119172217E-3</c:v>
                </c:pt>
                <c:pt idx="4">
                  <c:v>5.0015962541236511E-2</c:v>
                </c:pt>
                <c:pt idx="5">
                  <c:v>5.9288537549407112E-2</c:v>
                </c:pt>
                <c:pt idx="6">
                  <c:v>7.5009567546881026E-2</c:v>
                </c:pt>
                <c:pt idx="7">
                  <c:v>5.9896760412958265E-2</c:v>
                </c:pt>
                <c:pt idx="8">
                  <c:v>5.7519523049794311E-2</c:v>
                </c:pt>
                <c:pt idx="9">
                  <c:v>7.2812450373193657E-2</c:v>
                </c:pt>
                <c:pt idx="10">
                  <c:v>6.7500555103249205E-2</c:v>
                </c:pt>
                <c:pt idx="11">
                  <c:v>7.3840393815433683E-2</c:v>
                </c:pt>
                <c:pt idx="12">
                  <c:v>7.8964359504132109E-2</c:v>
                </c:pt>
                <c:pt idx="13">
                  <c:v>2.9000000000000001E-2</c:v>
                </c:pt>
                <c:pt idx="14">
                  <c:v>6.8000000000000005E-2</c:v>
                </c:pt>
                <c:pt idx="15">
                  <c:v>8.8999999999999996E-2</c:v>
                </c:pt>
                <c:pt idx="16">
                  <c:v>0.108</c:v>
                </c:pt>
                <c:pt idx="17">
                  <c:v>6.0999999999999999E-2</c:v>
                </c:pt>
                <c:pt idx="18">
                  <c:v>6.0999999999999999E-2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6CE-9E41-830F-177EADFA6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1424864"/>
        <c:axId val="1239894640"/>
      </c:lineChart>
      <c:dateAx>
        <c:axId val="1341424864"/>
        <c:scaling>
          <c:orientation val="minMax"/>
        </c:scaling>
        <c:delete val="0"/>
        <c:axPos val="b"/>
        <c:numFmt formatCode="m/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239894640"/>
        <c:crosses val="autoZero"/>
        <c:auto val="1"/>
        <c:lblOffset val="100"/>
        <c:baseTimeUnit val="months"/>
        <c:majorUnit val="12"/>
        <c:majorTimeUnit val="months"/>
      </c:dateAx>
      <c:valAx>
        <c:axId val="123989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t-EE"/>
          </a:p>
        </c:txPr>
        <c:crossAx val="134142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t-EE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0.93545</cdr:y>
    </cdr:from>
    <cdr:to>
      <cdr:x>0.40447</cdr:x>
      <cdr:y>0.99278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25C4650-88AE-4901-805B-327A85DFB1EF}"/>
            </a:ext>
          </a:extLst>
        </cdr:cNvPr>
        <cdr:cNvSpPr txBox="1"/>
      </cdr:nvSpPr>
      <cdr:spPr>
        <a:xfrm xmlns:a="http://schemas.openxmlformats.org/drawingml/2006/main">
          <a:off x="0" y="5051430"/>
          <a:ext cx="6048374" cy="309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Allikas: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t-EE" sz="1000" b="0" i="0" baseline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Eesti Pank, IMF WEO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t-EE" sz="1000" b="0" baseline="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Coop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Pank arvutused</a:t>
          </a:r>
          <a:endParaRPr lang="et-EE" sz="10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0.82208</cdr:x>
      <cdr:y>0.08483</cdr:y>
    </cdr:from>
    <cdr:to>
      <cdr:x>0.98499</cdr:x>
      <cdr:y>0.85899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57E42038-5CA9-4114-B956-4E5B2D2CD6A8}"/>
            </a:ext>
          </a:extLst>
        </cdr:cNvPr>
        <cdr:cNvSpPr/>
      </cdr:nvSpPr>
      <cdr:spPr>
        <a:xfrm xmlns:a="http://schemas.openxmlformats.org/drawingml/2006/main">
          <a:off x="12169321" y="458084"/>
          <a:ext cx="2411517" cy="4180464"/>
        </a:xfrm>
        <a:prstGeom xmlns:a="http://schemas.openxmlformats.org/drawingml/2006/main" prst="rect">
          <a:avLst/>
        </a:prstGeom>
        <a:solidFill xmlns:a="http://schemas.openxmlformats.org/drawingml/2006/main">
          <a:srgbClr val="D8E3EF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t-EE"/>
        </a:p>
      </cdr:txBody>
    </cdr:sp>
  </cdr:relSizeAnchor>
  <cdr:relSizeAnchor xmlns:cdr="http://schemas.openxmlformats.org/drawingml/2006/chartDrawing">
    <cdr:from>
      <cdr:x>0.83096</cdr:x>
      <cdr:y>0.09099</cdr:y>
    </cdr:from>
    <cdr:to>
      <cdr:x>0.98651</cdr:x>
      <cdr:y>0.15903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A1AB9F81-7B44-4ECC-8D0C-6FCB7D8AF035}"/>
            </a:ext>
          </a:extLst>
        </cdr:cNvPr>
        <cdr:cNvSpPr txBox="1"/>
      </cdr:nvSpPr>
      <cdr:spPr>
        <a:xfrm xmlns:a="http://schemas.openxmlformats.org/drawingml/2006/main">
          <a:off x="12384287" y="491349"/>
          <a:ext cx="2318260" cy="367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t-EE" sz="1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Prognoos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0.81896</cdr:x>
      <cdr:y>0.08173</cdr:y>
    </cdr:from>
    <cdr:to>
      <cdr:x>0.98616</cdr:x>
      <cdr:y>0.85784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64F53A64-695F-4CA9-8223-F8FA3CB83DFF}"/>
            </a:ext>
          </a:extLst>
        </cdr:cNvPr>
        <cdr:cNvSpPr/>
      </cdr:nvSpPr>
      <cdr:spPr>
        <a:xfrm xmlns:a="http://schemas.openxmlformats.org/drawingml/2006/main">
          <a:off x="12207873" y="441346"/>
          <a:ext cx="2492375" cy="4190994"/>
        </a:xfrm>
        <a:prstGeom xmlns:a="http://schemas.openxmlformats.org/drawingml/2006/main" prst="rect">
          <a:avLst/>
        </a:prstGeom>
        <a:solidFill xmlns:a="http://schemas.openxmlformats.org/drawingml/2006/main">
          <a:srgbClr val="00B1FF">
            <a:alpha val="148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t-EE" dirty="0"/>
        </a:p>
      </cdr:txBody>
    </cdr:sp>
  </cdr:relSizeAnchor>
  <cdr:relSizeAnchor xmlns:cdr="http://schemas.openxmlformats.org/drawingml/2006/chartDrawing">
    <cdr:from>
      <cdr:x>0.83227</cdr:x>
      <cdr:y>0.0876</cdr:y>
    </cdr:from>
    <cdr:to>
      <cdr:x>0.98782</cdr:x>
      <cdr:y>0.15564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A7A86A2B-116F-43B8-9DA1-3812CD4699C4}"/>
            </a:ext>
          </a:extLst>
        </cdr:cNvPr>
        <cdr:cNvSpPr txBox="1"/>
      </cdr:nvSpPr>
      <cdr:spPr>
        <a:xfrm xmlns:a="http://schemas.openxmlformats.org/drawingml/2006/main">
          <a:off x="12370435" y="473064"/>
          <a:ext cx="2312004" cy="367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t-EE" sz="1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Prognoos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0.93545</cdr:y>
    </cdr:from>
    <cdr:to>
      <cdr:x>0.40447</cdr:x>
      <cdr:y>0.99278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25C4650-88AE-4901-805B-327A85DFB1EF}"/>
            </a:ext>
          </a:extLst>
        </cdr:cNvPr>
        <cdr:cNvSpPr txBox="1"/>
      </cdr:nvSpPr>
      <cdr:spPr>
        <a:xfrm xmlns:a="http://schemas.openxmlformats.org/drawingml/2006/main">
          <a:off x="0" y="5051430"/>
          <a:ext cx="6048374" cy="309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t-EE" sz="1000" b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Allikas:</a:t>
          </a:r>
          <a:r>
            <a:rPr lang="et-EE" sz="1000" b="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t-EE" sz="1000" b="0" i="0" baseline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Eesti Pank, IMF WEO</a:t>
          </a:r>
          <a:r>
            <a:rPr lang="et-EE" sz="1000" b="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Coop Pank arvutused</a:t>
          </a:r>
          <a:endParaRPr lang="et-EE" sz="1000" b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0.82361</cdr:x>
      <cdr:y>0.08996</cdr:y>
    </cdr:from>
    <cdr:to>
      <cdr:x>0.99249</cdr:x>
      <cdr:y>0.867</cdr:y>
    </cdr:to>
    <cdr:sp macro="" textlink="">
      <cdr:nvSpPr>
        <cdr:cNvPr id="8" name="Rectangle 5">
          <a:extLst xmlns:a="http://schemas.openxmlformats.org/drawingml/2006/main">
            <a:ext uri="{FF2B5EF4-FFF2-40B4-BE49-F238E27FC236}">
              <a16:creationId xmlns:a16="http://schemas.microsoft.com/office/drawing/2014/main" id="{57E42038-5CA9-4114-B956-4E5B2D2CD6A8}"/>
            </a:ext>
          </a:extLst>
        </cdr:cNvPr>
        <cdr:cNvSpPr/>
      </cdr:nvSpPr>
      <cdr:spPr>
        <a:xfrm xmlns:a="http://schemas.openxmlformats.org/drawingml/2006/main">
          <a:off x="12192000" y="485784"/>
          <a:ext cx="2499964" cy="4196016"/>
        </a:xfrm>
        <a:prstGeom xmlns:a="http://schemas.openxmlformats.org/drawingml/2006/main" prst="rect">
          <a:avLst/>
        </a:prstGeom>
        <a:solidFill xmlns:a="http://schemas.openxmlformats.org/drawingml/2006/main">
          <a:srgbClr val="D8E3EF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t-EE"/>
        </a:p>
      </cdr:txBody>
    </cdr:sp>
  </cdr:relSizeAnchor>
  <cdr:relSizeAnchor xmlns:cdr="http://schemas.openxmlformats.org/drawingml/2006/chartDrawing">
    <cdr:from>
      <cdr:x>0.83227</cdr:x>
      <cdr:y>0.09726</cdr:y>
    </cdr:from>
    <cdr:to>
      <cdr:x>0.98782</cdr:x>
      <cdr:y>0.1653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A1AB9F81-7B44-4ECC-8D0C-6FCB7D8AF035}"/>
            </a:ext>
          </a:extLst>
        </cdr:cNvPr>
        <cdr:cNvSpPr txBox="1"/>
      </cdr:nvSpPr>
      <cdr:spPr>
        <a:xfrm xmlns:a="http://schemas.openxmlformats.org/drawingml/2006/main">
          <a:off x="12370435" y="525216"/>
          <a:ext cx="2312004" cy="367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t-EE" sz="1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Prognoos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0.93545</cdr:y>
    </cdr:from>
    <cdr:to>
      <cdr:x>0.40447</cdr:x>
      <cdr:y>0.99278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25C4650-88AE-4901-805B-327A85DFB1EF}"/>
            </a:ext>
          </a:extLst>
        </cdr:cNvPr>
        <cdr:cNvSpPr txBox="1"/>
      </cdr:nvSpPr>
      <cdr:spPr>
        <a:xfrm xmlns:a="http://schemas.openxmlformats.org/drawingml/2006/main">
          <a:off x="0" y="5051430"/>
          <a:ext cx="6048374" cy="309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Allikas: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t-EE" sz="1000" b="0" i="0" baseline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Eesti Pank, Statistikaamet,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t-EE" sz="1000" b="0" baseline="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Coop</a:t>
          </a:r>
          <a:r>
            <a:rPr lang="et-EE" sz="1000" b="0" baseline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Pank arvutused</a:t>
          </a:r>
          <a:endParaRPr lang="et-EE" sz="10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0.82468</cdr:x>
      <cdr:y>0.0898</cdr:y>
    </cdr:from>
    <cdr:to>
      <cdr:x>0.98713</cdr:x>
      <cdr:y>0.86751</cdr:y>
    </cdr:to>
    <cdr:sp macro="" textlink="">
      <cdr:nvSpPr>
        <cdr:cNvPr id="8" name="Rectangle 5">
          <a:extLst xmlns:a="http://schemas.openxmlformats.org/drawingml/2006/main">
            <a:ext uri="{FF2B5EF4-FFF2-40B4-BE49-F238E27FC236}">
              <a16:creationId xmlns:a16="http://schemas.microsoft.com/office/drawing/2014/main" id="{57E42038-5CA9-4114-B956-4E5B2D2CD6A8}"/>
            </a:ext>
          </a:extLst>
        </cdr:cNvPr>
        <cdr:cNvSpPr/>
      </cdr:nvSpPr>
      <cdr:spPr>
        <a:xfrm xmlns:a="http://schemas.openxmlformats.org/drawingml/2006/main">
          <a:off x="12207875" y="484920"/>
          <a:ext cx="2404713" cy="4199634"/>
        </a:xfrm>
        <a:prstGeom xmlns:a="http://schemas.openxmlformats.org/drawingml/2006/main" prst="rect">
          <a:avLst/>
        </a:prstGeom>
        <a:solidFill xmlns:a="http://schemas.openxmlformats.org/drawingml/2006/main">
          <a:srgbClr val="D8E3EF">
            <a:alpha val="3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t-EE"/>
        </a:p>
      </cdr:txBody>
    </cdr:sp>
  </cdr:relSizeAnchor>
  <cdr:relSizeAnchor xmlns:cdr="http://schemas.openxmlformats.org/drawingml/2006/chartDrawing">
    <cdr:from>
      <cdr:x>0.83102</cdr:x>
      <cdr:y>0.09438</cdr:y>
    </cdr:from>
    <cdr:to>
      <cdr:x>0.98657</cdr:x>
      <cdr:y>0.16242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A1AB9F81-7B44-4ECC-8D0C-6FCB7D8AF035}"/>
            </a:ext>
          </a:extLst>
        </cdr:cNvPr>
        <cdr:cNvSpPr txBox="1"/>
      </cdr:nvSpPr>
      <cdr:spPr>
        <a:xfrm xmlns:a="http://schemas.openxmlformats.org/drawingml/2006/main">
          <a:off x="12324465" y="509630"/>
          <a:ext cx="2306886" cy="367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t-EE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Prognoos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9F291-296E-9941-9A48-AF3D5FFF79D2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22598-90E9-F544-9462-AA577099DB23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93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1609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5192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321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939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078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1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5209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le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A00467-55BD-7FDB-4362-3A0AD9FB9E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461229"/>
            <a:ext cx="10515600" cy="36625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E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6F8589-EAC7-4989-528B-70DB218F89B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6006058"/>
            <a:ext cx="10515600" cy="380131"/>
          </a:xfrm>
        </p:spPr>
        <p:txBody>
          <a:bodyPr anchor="ctr" anchorCtr="0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07089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, tekst ja ik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D58282F-82FB-5523-A119-9D7A0F9B937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4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CFE9408-DDEC-BB0A-3D69-60C992FB80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5725" y="2251075"/>
            <a:ext cx="2882900" cy="2698750"/>
          </a:xfrm>
        </p:spPr>
        <p:txBody>
          <a:bodyPr/>
          <a:lstStyle/>
          <a:p>
            <a:r>
              <a:rPr lang="en-EE" dirty="0"/>
              <a:t>Ikoon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C3927E3-0BA7-22D8-6B73-DE81937D1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099" y="413946"/>
            <a:ext cx="4079875" cy="939800"/>
          </a:xfrm>
        </p:spPr>
        <p:txBody>
          <a:bodyPr>
            <a:normAutofit/>
          </a:bodyPr>
          <a:lstStyle>
            <a:lvl1pPr>
              <a:defRPr sz="60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Autoliising</a:t>
            </a:r>
            <a:endParaRPr lang="en-EE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2F8775D-5753-70E5-B14F-4BC8D13B65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1707977"/>
            <a:ext cx="4949825" cy="1312863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Pane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paika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oma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eelarve</a:t>
            </a:r>
            <a:endParaRPr lang="en-GB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Vali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Sulle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sobivaim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liisingu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tüüp</a:t>
            </a:r>
            <a:endParaRPr lang="en-GB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Võrdle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hoolega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liisingupakkumisi</a:t>
            </a:r>
            <a:endParaRPr lang="en-EE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BF448-D497-8EE0-B04A-BFDED228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ja graafik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0266A3-C42B-8674-A768-98E46529D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099" y="501650"/>
            <a:ext cx="3108325" cy="681038"/>
          </a:xfrm>
        </p:spPr>
        <p:txBody>
          <a:bodyPr>
            <a:noAutofit/>
          </a:bodyPr>
          <a:lstStyle>
            <a:lvl1pPr>
              <a:defRPr sz="43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A9B9BD-9221-F3AD-7DD9-0AE6C4FDF5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099" y="1302131"/>
            <a:ext cx="2654300" cy="339725"/>
          </a:xfrm>
        </p:spPr>
        <p:txBody>
          <a:bodyPr>
            <a:noAutofit/>
          </a:bodyPr>
          <a:lstStyle>
            <a:lvl1pPr>
              <a:defRPr sz="2000" b="0" i="0">
                <a:latin typeface="Museo Sans 500" panose="02000000000000000000" pitchFamily="2" charset="77"/>
              </a:defRPr>
            </a:lvl1pPr>
          </a:lstStyle>
          <a:p>
            <a:pPr lvl="0"/>
            <a:r>
              <a:rPr lang="en-GB" dirty="0" err="1"/>
              <a:t>Alapealkiri</a:t>
            </a:r>
            <a:endParaRPr lang="en-EE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0DC29F-E5A5-19E9-DCA3-5902EE79F9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099" y="1761299"/>
            <a:ext cx="3461261" cy="964267"/>
          </a:xfrm>
        </p:spPr>
        <p:txBody>
          <a:bodyPr>
            <a:noAutofit/>
          </a:bodyPr>
          <a:lstStyle>
            <a:lvl1pPr marL="108000" indent="-213750">
              <a:spcBef>
                <a:spcPts val="200"/>
              </a:spcBef>
              <a:buFont typeface="Arial" panose="020B0604020202020204" pitchFamily="34" charset="0"/>
              <a:buChar char="•"/>
              <a:defRPr sz="16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/>
              <a:t>Bullet list </a:t>
            </a:r>
            <a:r>
              <a:rPr lang="en-GB" dirty="0" err="1"/>
              <a:t>siia</a:t>
            </a:r>
            <a:endParaRPr lang="en-GB" dirty="0"/>
          </a:p>
          <a:p>
            <a:pPr lvl="0"/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üks</a:t>
            </a:r>
            <a:r>
              <a:rPr lang="en-GB" dirty="0"/>
              <a:t> </a:t>
            </a:r>
            <a:r>
              <a:rPr lang="en-GB" dirty="0" err="1"/>
              <a:t>rida</a:t>
            </a:r>
            <a:r>
              <a:rPr lang="en-GB" dirty="0"/>
              <a:t> </a:t>
            </a:r>
            <a:r>
              <a:rPr lang="en-GB" dirty="0" err="1"/>
              <a:t>siia</a:t>
            </a:r>
            <a:endParaRPr lang="en-GB" dirty="0"/>
          </a:p>
          <a:p>
            <a:pPr lvl="0"/>
            <a:r>
              <a:rPr lang="en-GB" dirty="0" err="1"/>
              <a:t>Teema</a:t>
            </a:r>
            <a:r>
              <a:rPr lang="en-GB" dirty="0"/>
              <a:t> on </a:t>
            </a:r>
            <a:r>
              <a:rPr lang="en-GB" dirty="0" err="1"/>
              <a:t>mahutatud</a:t>
            </a:r>
            <a:r>
              <a:rPr lang="en-GB" dirty="0"/>
              <a:t> </a:t>
            </a:r>
            <a:r>
              <a:rPr lang="en-GB" dirty="0" err="1"/>
              <a:t>ühele</a:t>
            </a:r>
            <a:r>
              <a:rPr lang="en-GB" dirty="0"/>
              <a:t> </a:t>
            </a:r>
            <a:r>
              <a:rPr lang="en-GB" dirty="0" err="1"/>
              <a:t>reale</a:t>
            </a:r>
            <a:endParaRPr lang="en-EE" dirty="0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279DBC6D-0D14-A2B3-4D5C-3EB4FDB5F95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429001" y="2604463"/>
            <a:ext cx="7200900" cy="3658225"/>
          </a:xfrm>
        </p:spPr>
        <p:txBody>
          <a:bodyPr/>
          <a:lstStyle/>
          <a:p>
            <a:r>
              <a:rPr lang="en-EE" dirty="0"/>
              <a:t>Graafik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D060F-A812-E925-5758-A6834032A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 ja tekst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D060F-A812-E925-5758-A6834032A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0770"/>
            <a:ext cx="12192000" cy="7810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4BDBA7-1DCF-E17A-8D11-70DEC1A84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0" y="1311965"/>
            <a:ext cx="11501582" cy="513039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0" i="0">
                <a:latin typeface="Museo Sans 500" panose="02000000000000000000" pitchFamily="2" charset="77"/>
              </a:defRPr>
            </a:lvl1pPr>
          </a:lstStyle>
          <a:p>
            <a:r>
              <a:rPr lang="et-EE" dirty="0" err="1"/>
              <a:t>Lorem</a:t>
            </a:r>
            <a:r>
              <a:rPr lang="et-EE" dirty="0"/>
              <a:t> </a:t>
            </a:r>
            <a:r>
              <a:rPr lang="et-EE" dirty="0" err="1"/>
              <a:t>ipsum</a:t>
            </a:r>
            <a:endParaRPr lang="et-EE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52D9BDB-07E9-2859-C1A2-A1F871B49E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80" y="617885"/>
            <a:ext cx="3108325" cy="433530"/>
          </a:xfrm>
        </p:spPr>
        <p:txBody>
          <a:bodyPr lIns="0">
            <a:noAutofit/>
          </a:bodyPr>
          <a:lstStyle>
            <a:lvl1pPr>
              <a:defRPr sz="36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6818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 ja 4 graafikut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4B89077-D396-3F20-0C92-2BDCFED57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740"/>
            <a:ext cx="12192000" cy="781049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FD74561-1D22-B4E8-2124-F3CA2ED8CC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80" y="617885"/>
            <a:ext cx="3108325" cy="433530"/>
          </a:xfrm>
        </p:spPr>
        <p:txBody>
          <a:bodyPr lIns="0">
            <a:noAutofit/>
          </a:bodyPr>
          <a:lstStyle>
            <a:lvl1pPr>
              <a:defRPr sz="36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  <p:sp>
        <p:nvSpPr>
          <p:cNvPr id="13" name="Rectangle: Top Corners Rounded 6">
            <a:extLst>
              <a:ext uri="{FF2B5EF4-FFF2-40B4-BE49-F238E27FC236}">
                <a16:creationId xmlns:a16="http://schemas.microsoft.com/office/drawing/2014/main" id="{9327B35C-C152-97D5-2E0B-110FD43CD6DF}"/>
              </a:ext>
            </a:extLst>
          </p:cNvPr>
          <p:cNvSpPr/>
          <p:nvPr userDrawn="1"/>
        </p:nvSpPr>
        <p:spPr>
          <a:xfrm>
            <a:off x="332180" y="1356135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BC87DE-4B7A-E84E-CF91-A3B1BAA14500}"/>
              </a:ext>
            </a:extLst>
          </p:cNvPr>
          <p:cNvSpPr/>
          <p:nvPr userDrawn="1"/>
        </p:nvSpPr>
        <p:spPr>
          <a:xfrm>
            <a:off x="332180" y="1653684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D41A31CB-CC67-3989-4E28-F62420427700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2891" y="1846138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16" name="Shape 33">
            <a:extLst>
              <a:ext uri="{FF2B5EF4-FFF2-40B4-BE49-F238E27FC236}">
                <a16:creationId xmlns:a16="http://schemas.microsoft.com/office/drawing/2014/main" id="{EEDF6AEA-B8BB-88F6-29EB-D85970E09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6333" y="1342774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17" name="Rectangle: Top Corners Rounded 15">
            <a:extLst>
              <a:ext uri="{FF2B5EF4-FFF2-40B4-BE49-F238E27FC236}">
                <a16:creationId xmlns:a16="http://schemas.microsoft.com/office/drawing/2014/main" id="{99536EA5-2E6F-913A-1ED8-3D81A7820215}"/>
              </a:ext>
            </a:extLst>
          </p:cNvPr>
          <p:cNvSpPr/>
          <p:nvPr userDrawn="1"/>
        </p:nvSpPr>
        <p:spPr>
          <a:xfrm>
            <a:off x="336333" y="4103603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E1F3C-2D98-2281-4E41-A3C52CFF1B80}"/>
              </a:ext>
            </a:extLst>
          </p:cNvPr>
          <p:cNvSpPr/>
          <p:nvPr userDrawn="1"/>
        </p:nvSpPr>
        <p:spPr>
          <a:xfrm>
            <a:off x="336333" y="4401152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7A584B09-FA61-BA88-F908-E84357A57F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7045" y="4593606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0" name="Shape 33">
            <a:extLst>
              <a:ext uri="{FF2B5EF4-FFF2-40B4-BE49-F238E27FC236}">
                <a16:creationId xmlns:a16="http://schemas.microsoft.com/office/drawing/2014/main" id="{F596D33C-5220-44D4-BB82-334B082798E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40487" y="4090242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21" name="Rectangle: Top Corners Rounded 19">
            <a:extLst>
              <a:ext uri="{FF2B5EF4-FFF2-40B4-BE49-F238E27FC236}">
                <a16:creationId xmlns:a16="http://schemas.microsoft.com/office/drawing/2014/main" id="{0E5B25AE-00C8-F1D9-FD9D-5C78098F99A7}"/>
              </a:ext>
            </a:extLst>
          </p:cNvPr>
          <p:cNvSpPr/>
          <p:nvPr userDrawn="1"/>
        </p:nvSpPr>
        <p:spPr>
          <a:xfrm>
            <a:off x="6241956" y="4116963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7E80A-1850-36C4-B2A2-901DB4F2380B}"/>
              </a:ext>
            </a:extLst>
          </p:cNvPr>
          <p:cNvSpPr/>
          <p:nvPr userDrawn="1"/>
        </p:nvSpPr>
        <p:spPr>
          <a:xfrm>
            <a:off x="6241956" y="4414513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0D9B86F1-455D-DFBB-0C08-53C463DD8DA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402667" y="4606967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4" name="Shape 33">
            <a:extLst>
              <a:ext uri="{FF2B5EF4-FFF2-40B4-BE49-F238E27FC236}">
                <a16:creationId xmlns:a16="http://schemas.microsoft.com/office/drawing/2014/main" id="{A6B7130F-6C7B-EC60-4D60-21DD7AABB4C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246109" y="4103603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25" name="Rectangle: Top Corners Rounded 23">
            <a:extLst>
              <a:ext uri="{FF2B5EF4-FFF2-40B4-BE49-F238E27FC236}">
                <a16:creationId xmlns:a16="http://schemas.microsoft.com/office/drawing/2014/main" id="{AA62FB22-94CF-4583-8C7B-BB53C625AD71}"/>
              </a:ext>
            </a:extLst>
          </p:cNvPr>
          <p:cNvSpPr/>
          <p:nvPr userDrawn="1"/>
        </p:nvSpPr>
        <p:spPr>
          <a:xfrm>
            <a:off x="6237802" y="1356135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DFEBCA-BECA-23A0-622B-C9FB0A8FBF5E}"/>
              </a:ext>
            </a:extLst>
          </p:cNvPr>
          <p:cNvSpPr/>
          <p:nvPr userDrawn="1"/>
        </p:nvSpPr>
        <p:spPr>
          <a:xfrm>
            <a:off x="6237802" y="1653684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27" name="Chart Placeholder 5">
            <a:extLst>
              <a:ext uri="{FF2B5EF4-FFF2-40B4-BE49-F238E27FC236}">
                <a16:creationId xmlns:a16="http://schemas.microsoft.com/office/drawing/2014/main" id="{F1A6A03B-B375-A162-467C-5C637932E3CA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398514" y="1846138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8" name="Shape 33">
            <a:extLst>
              <a:ext uri="{FF2B5EF4-FFF2-40B4-BE49-F238E27FC236}">
                <a16:creationId xmlns:a16="http://schemas.microsoft.com/office/drawing/2014/main" id="{4C6E3F55-E2B9-3BFB-A952-245805CD80F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41956" y="1342774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93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, graafik, sisu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7D9B3B6-B783-C39E-D87F-F04E35B73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3886"/>
            <a:ext cx="12192000" cy="781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D060F-A812-E925-5758-A6834032A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4623"/>
            <a:ext cx="12192000" cy="781049"/>
          </a:xfrm>
          <a:prstGeom prst="rect">
            <a:avLst/>
          </a:prstGeom>
        </p:spPr>
      </p:pic>
      <p:sp>
        <p:nvSpPr>
          <p:cNvPr id="35" name="Shape 72">
            <a:extLst>
              <a:ext uri="{FF2B5EF4-FFF2-40B4-BE49-F238E27FC236}">
                <a16:creationId xmlns:a16="http://schemas.microsoft.com/office/drawing/2014/main" id="{E1C87866-E928-9109-93E6-AD8774525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180" y="668000"/>
            <a:ext cx="7967825" cy="582066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000" baseline="0">
                <a:solidFill>
                  <a:srgbClr val="004BC5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" name="Rectangle: Top Corners Rounded 6">
            <a:extLst>
              <a:ext uri="{FF2B5EF4-FFF2-40B4-BE49-F238E27FC236}">
                <a16:creationId xmlns:a16="http://schemas.microsoft.com/office/drawing/2014/main" id="{DC6673FC-3108-54B1-1196-F8D80559D30C}"/>
              </a:ext>
            </a:extLst>
          </p:cNvPr>
          <p:cNvSpPr/>
          <p:nvPr userDrawn="1"/>
        </p:nvSpPr>
        <p:spPr>
          <a:xfrm>
            <a:off x="332180" y="1463391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21E3B4-509C-F00F-2CFA-DBBBFC49DD8F}"/>
              </a:ext>
            </a:extLst>
          </p:cNvPr>
          <p:cNvSpPr/>
          <p:nvPr userDrawn="1"/>
        </p:nvSpPr>
        <p:spPr>
          <a:xfrm>
            <a:off x="332180" y="1760939"/>
            <a:ext cx="5605405" cy="472647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38" name="Chart Placeholder 5">
            <a:extLst>
              <a:ext uri="{FF2B5EF4-FFF2-40B4-BE49-F238E27FC236}">
                <a16:creationId xmlns:a16="http://schemas.microsoft.com/office/drawing/2014/main" id="{49C0EFE4-6798-F876-7006-4FEC4718E07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2891" y="1980367"/>
            <a:ext cx="5276251" cy="435069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39" name="Shape 33">
            <a:extLst>
              <a:ext uri="{FF2B5EF4-FFF2-40B4-BE49-F238E27FC236}">
                <a16:creationId xmlns:a16="http://schemas.microsoft.com/office/drawing/2014/main" id="{ACEB91C6-F3DF-9F77-55B9-D3A86C1436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6333" y="1450030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D5F6D0-CE6F-A58C-C038-5261578ED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0264" y="1760939"/>
            <a:ext cx="5609557" cy="472647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4BC5"/>
                </a:solidFill>
              </a:defRPr>
            </a:lvl1pPr>
            <a:lvl2pPr>
              <a:defRPr sz="1600">
                <a:solidFill>
                  <a:srgbClr val="004BC5"/>
                </a:solidFill>
              </a:defRPr>
            </a:lvl2pPr>
            <a:lvl3pPr>
              <a:defRPr sz="1600">
                <a:solidFill>
                  <a:srgbClr val="004BC5"/>
                </a:solidFill>
              </a:defRPr>
            </a:lvl3pPr>
            <a:lvl4pPr>
              <a:defRPr sz="1600">
                <a:solidFill>
                  <a:srgbClr val="004BC5"/>
                </a:solidFill>
              </a:defRPr>
            </a:lvl4pPr>
            <a:lvl5pPr>
              <a:defRPr sz="1600">
                <a:solidFill>
                  <a:srgbClr val="004BC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02768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, kolm graafikut, sisu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4B89077-D396-3F20-0C92-2BDCFED57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740"/>
            <a:ext cx="12192000" cy="781049"/>
          </a:xfrm>
          <a:prstGeom prst="rect">
            <a:avLst/>
          </a:prstGeom>
        </p:spPr>
      </p:pic>
      <p:sp>
        <p:nvSpPr>
          <p:cNvPr id="13" name="Rectangle: Top Corners Rounded 6">
            <a:extLst>
              <a:ext uri="{FF2B5EF4-FFF2-40B4-BE49-F238E27FC236}">
                <a16:creationId xmlns:a16="http://schemas.microsoft.com/office/drawing/2014/main" id="{9327B35C-C152-97D5-2E0B-110FD43CD6DF}"/>
              </a:ext>
            </a:extLst>
          </p:cNvPr>
          <p:cNvSpPr/>
          <p:nvPr userDrawn="1"/>
        </p:nvSpPr>
        <p:spPr>
          <a:xfrm>
            <a:off x="332180" y="1356135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BC87DE-4B7A-E84E-CF91-A3B1BAA14500}"/>
              </a:ext>
            </a:extLst>
          </p:cNvPr>
          <p:cNvSpPr/>
          <p:nvPr userDrawn="1"/>
        </p:nvSpPr>
        <p:spPr>
          <a:xfrm>
            <a:off x="332180" y="1653684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D41A31CB-CC67-3989-4E28-F62420427700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2891" y="1846138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16" name="Shape 33">
            <a:extLst>
              <a:ext uri="{FF2B5EF4-FFF2-40B4-BE49-F238E27FC236}">
                <a16:creationId xmlns:a16="http://schemas.microsoft.com/office/drawing/2014/main" id="{EEDF6AEA-B8BB-88F6-29EB-D85970E09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6333" y="1342774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17" name="Rectangle: Top Corners Rounded 15">
            <a:extLst>
              <a:ext uri="{FF2B5EF4-FFF2-40B4-BE49-F238E27FC236}">
                <a16:creationId xmlns:a16="http://schemas.microsoft.com/office/drawing/2014/main" id="{99536EA5-2E6F-913A-1ED8-3D81A7820215}"/>
              </a:ext>
            </a:extLst>
          </p:cNvPr>
          <p:cNvSpPr/>
          <p:nvPr userDrawn="1"/>
        </p:nvSpPr>
        <p:spPr>
          <a:xfrm>
            <a:off x="336333" y="4103603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E1F3C-2D98-2281-4E41-A3C52CFF1B80}"/>
              </a:ext>
            </a:extLst>
          </p:cNvPr>
          <p:cNvSpPr/>
          <p:nvPr userDrawn="1"/>
        </p:nvSpPr>
        <p:spPr>
          <a:xfrm>
            <a:off x="336333" y="4401152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7A584B09-FA61-BA88-F908-E84357A57F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7045" y="4593606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0" name="Shape 33">
            <a:extLst>
              <a:ext uri="{FF2B5EF4-FFF2-40B4-BE49-F238E27FC236}">
                <a16:creationId xmlns:a16="http://schemas.microsoft.com/office/drawing/2014/main" id="{F596D33C-5220-44D4-BB82-334B082798E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40487" y="4090242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21" name="Rectangle: Top Corners Rounded 19">
            <a:extLst>
              <a:ext uri="{FF2B5EF4-FFF2-40B4-BE49-F238E27FC236}">
                <a16:creationId xmlns:a16="http://schemas.microsoft.com/office/drawing/2014/main" id="{0E5B25AE-00C8-F1D9-FD9D-5C78098F99A7}"/>
              </a:ext>
            </a:extLst>
          </p:cNvPr>
          <p:cNvSpPr/>
          <p:nvPr userDrawn="1"/>
        </p:nvSpPr>
        <p:spPr>
          <a:xfrm>
            <a:off x="6241956" y="4116963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7E80A-1850-36C4-B2A2-901DB4F2380B}"/>
              </a:ext>
            </a:extLst>
          </p:cNvPr>
          <p:cNvSpPr/>
          <p:nvPr userDrawn="1"/>
        </p:nvSpPr>
        <p:spPr>
          <a:xfrm>
            <a:off x="6241956" y="4414513"/>
            <a:ext cx="5605405" cy="22124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0D9B86F1-455D-DFBB-0C08-53C463DD8DA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402667" y="4606967"/>
            <a:ext cx="5276251" cy="186451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4" name="Shape 33">
            <a:extLst>
              <a:ext uri="{FF2B5EF4-FFF2-40B4-BE49-F238E27FC236}">
                <a16:creationId xmlns:a16="http://schemas.microsoft.com/office/drawing/2014/main" id="{A6B7130F-6C7B-EC60-4D60-21DD7AABB4C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246109" y="4103603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88F3581-F359-8982-5EB8-6537B907D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3917" y="1342774"/>
            <a:ext cx="5585904" cy="25233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t-EE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FD74561-1D22-B4E8-2124-F3CA2ED8CC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80" y="617885"/>
            <a:ext cx="3108325" cy="433530"/>
          </a:xfrm>
        </p:spPr>
        <p:txBody>
          <a:bodyPr lIns="0">
            <a:noAutofit/>
          </a:bodyPr>
          <a:lstStyle>
            <a:lvl1pPr>
              <a:defRPr sz="36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85108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i, kaks suurt graafikut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0A7CCB6-9566-C772-FB8A-E501A60AF5A1}"/>
              </a:ext>
            </a:extLst>
          </p:cNvPr>
          <p:cNvSpPr/>
          <p:nvPr userDrawn="1"/>
        </p:nvSpPr>
        <p:spPr>
          <a:xfrm>
            <a:off x="6229285" y="1605956"/>
            <a:ext cx="5605405" cy="489558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D060F-A812-E925-5758-A6834032A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3801"/>
            <a:ext cx="12192000" cy="781049"/>
          </a:xfrm>
          <a:prstGeom prst="rect">
            <a:avLst/>
          </a:prstGeom>
        </p:spPr>
      </p:pic>
      <p:sp>
        <p:nvSpPr>
          <p:cNvPr id="4" name="Rectangle: Top Corners Rounded 6">
            <a:extLst>
              <a:ext uri="{FF2B5EF4-FFF2-40B4-BE49-F238E27FC236}">
                <a16:creationId xmlns:a16="http://schemas.microsoft.com/office/drawing/2014/main" id="{4CA1DB79-0BED-74CC-2512-6582AF20B366}"/>
              </a:ext>
            </a:extLst>
          </p:cNvPr>
          <p:cNvSpPr/>
          <p:nvPr userDrawn="1"/>
        </p:nvSpPr>
        <p:spPr>
          <a:xfrm>
            <a:off x="332180" y="1308409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926E0-7F72-114D-3FA9-E8750DEB71C1}"/>
              </a:ext>
            </a:extLst>
          </p:cNvPr>
          <p:cNvSpPr/>
          <p:nvPr userDrawn="1"/>
        </p:nvSpPr>
        <p:spPr>
          <a:xfrm>
            <a:off x="332180" y="1605956"/>
            <a:ext cx="5605405" cy="489558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6EDA876-DA83-9502-F3A1-174555B8F39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2891" y="1798411"/>
            <a:ext cx="5276251" cy="4546007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7" name="Shape 33">
            <a:extLst>
              <a:ext uri="{FF2B5EF4-FFF2-40B4-BE49-F238E27FC236}">
                <a16:creationId xmlns:a16="http://schemas.microsoft.com/office/drawing/2014/main" id="{C8AC8064-8312-533C-F47B-94598D441E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6333" y="1295048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07A3523-63A3-011D-CD4B-E08C5FBB7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80" y="617885"/>
            <a:ext cx="3108325" cy="433530"/>
          </a:xfrm>
        </p:spPr>
        <p:txBody>
          <a:bodyPr lIns="0">
            <a:noAutofit/>
          </a:bodyPr>
          <a:lstStyle>
            <a:lvl1pPr>
              <a:defRPr sz="36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  <p:sp>
        <p:nvSpPr>
          <p:cNvPr id="29" name="Rectangle: Top Corners Rounded 6">
            <a:extLst>
              <a:ext uri="{FF2B5EF4-FFF2-40B4-BE49-F238E27FC236}">
                <a16:creationId xmlns:a16="http://schemas.microsoft.com/office/drawing/2014/main" id="{0C9A160D-22D4-1E85-8778-63B41B02B4B3}"/>
              </a:ext>
            </a:extLst>
          </p:cNvPr>
          <p:cNvSpPr/>
          <p:nvPr userDrawn="1"/>
        </p:nvSpPr>
        <p:spPr>
          <a:xfrm>
            <a:off x="6221536" y="1308409"/>
            <a:ext cx="5605405" cy="297551"/>
          </a:xfrm>
          <a:prstGeom prst="round2SameRect">
            <a:avLst/>
          </a:prstGeom>
          <a:solidFill>
            <a:srgbClr val="0F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A1B10470-51EA-786B-27FA-3B7E59572C2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382247" y="1798411"/>
            <a:ext cx="5276251" cy="4546007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31" name="Shape 33">
            <a:extLst>
              <a:ext uri="{FF2B5EF4-FFF2-40B4-BE49-F238E27FC236}">
                <a16:creationId xmlns:a16="http://schemas.microsoft.com/office/drawing/2014/main" id="{75A8608E-C3D4-4255-95A5-D76B6396F56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225689" y="1295048"/>
            <a:ext cx="5605405" cy="341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Tx/>
              <a:buSzTx/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35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õhutatud tekstiga 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0266A3-C42B-8674-A768-98E46529D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82" y="501650"/>
            <a:ext cx="3108325" cy="681038"/>
          </a:xfrm>
        </p:spPr>
        <p:txBody>
          <a:bodyPr lIns="0">
            <a:noAutofit/>
          </a:bodyPr>
          <a:lstStyle>
            <a:lvl1pPr>
              <a:defRPr sz="43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 err="1"/>
              <a:t>Pealkiri</a:t>
            </a:r>
            <a:endParaRPr lang="en-E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8E579F-1BB8-CEAB-6B45-5899D982D9D7}"/>
              </a:ext>
            </a:extLst>
          </p:cNvPr>
          <p:cNvSpPr/>
          <p:nvPr userDrawn="1"/>
        </p:nvSpPr>
        <p:spPr>
          <a:xfrm>
            <a:off x="671582" y="2026763"/>
            <a:ext cx="2907433" cy="4296553"/>
          </a:xfrm>
          <a:prstGeom prst="rect">
            <a:avLst/>
          </a:prstGeom>
          <a:solidFill>
            <a:srgbClr val="DAC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E1408-E2CE-38D1-266D-649223FE67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561" y="3429000"/>
            <a:ext cx="2403475" cy="1279525"/>
          </a:xfrm>
        </p:spPr>
        <p:txBody>
          <a:bodyPr anchor="ctr" anchorCtr="0">
            <a:noAutofit/>
          </a:bodyPr>
          <a:lstStyle>
            <a:lvl1pPr>
              <a:defRPr sz="20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>
              <a:defRPr sz="2000" b="0" i="0">
                <a:latin typeface="Museo Sans 500" panose="02000000000000000000" pitchFamily="2" charset="77"/>
              </a:defRPr>
            </a:lvl2pPr>
            <a:lvl3pPr>
              <a:defRPr sz="2000" b="0" i="0">
                <a:latin typeface="Museo Sans 500" panose="02000000000000000000" pitchFamily="2" charset="77"/>
              </a:defRPr>
            </a:lvl3pPr>
            <a:lvl4pPr>
              <a:defRPr sz="2000" b="0" i="0">
                <a:latin typeface="Museo Sans 500" panose="02000000000000000000" pitchFamily="2" charset="77"/>
              </a:defRPr>
            </a:lvl4pPr>
            <a:lvl5pPr>
              <a:defRPr sz="2000" b="0" i="0">
                <a:latin typeface="Museo Sans 500" panose="02000000000000000000" pitchFamily="2" charset="77"/>
              </a:defRPr>
            </a:lvl5pPr>
          </a:lstStyle>
          <a:p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Kokkuvõtlik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mõte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väljatõstetud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tekst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tsitaat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vms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tumedamal</a:t>
            </a:r>
            <a:r>
              <a:rPr lang="en-GB" sz="2000" dirty="0">
                <a:solidFill>
                  <a:schemeClr val="bg1"/>
                </a:solidFill>
                <a:latin typeface="Museo Sans 500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useo Sans 500" panose="02000000000000000000" pitchFamily="2" charset="77"/>
              </a:rPr>
              <a:t>taustal</a:t>
            </a:r>
            <a:endParaRPr lang="en-EE" sz="2000" dirty="0">
              <a:solidFill>
                <a:schemeClr val="bg1"/>
              </a:solidFill>
              <a:latin typeface="Museo Sans 500" panose="02000000000000000000" pitchFamily="2" charset="77"/>
            </a:endParaRPr>
          </a:p>
        </p:txBody>
      </p:sp>
      <p:sp>
        <p:nvSpPr>
          <p:cNvPr id="6" name="Chart Placeholder 19">
            <a:extLst>
              <a:ext uri="{FF2B5EF4-FFF2-40B4-BE49-F238E27FC236}">
                <a16:creationId xmlns:a16="http://schemas.microsoft.com/office/drawing/2014/main" id="{5851AD48-7592-E7A5-3234-AE6B3D94816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30993" y="2026194"/>
            <a:ext cx="7813503" cy="4296553"/>
          </a:xfrm>
          <a:solidFill>
            <a:srgbClr val="F4F2F0"/>
          </a:solidFill>
        </p:spPr>
        <p:txBody>
          <a:bodyPr/>
          <a:lstStyle/>
          <a:p>
            <a:r>
              <a:rPr lang="en-EE" dirty="0"/>
              <a:t>Graafik</a:t>
            </a:r>
          </a:p>
        </p:txBody>
      </p:sp>
    </p:spTree>
    <p:extLst>
      <p:ext uri="{BB962C8B-B14F-4D97-AF65-F5344CB8AC3E}">
        <p14:creationId xmlns:p14="http://schemas.microsoft.com/office/powerpoint/2010/main" val="3584619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537C-A9D0-2EFF-7F72-4F4CD5BD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6DAA6-DD16-325F-7F78-D061CD6AA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63F9-54CD-29A4-9818-3153DEE7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73B60-BFDF-9298-F2E4-A7E68B58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0A7C-4F5B-86A7-0F78-D5644992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49195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8470A-830C-6C1C-FA7F-112E4314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203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5612-5765-EF54-5BE9-5DEF5EA68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2534"/>
            <a:ext cx="10515600" cy="30456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B9572-D463-90A4-E2E3-80364CA2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98DD-768E-994C-78EF-1FAD1C6E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BCEE7-2563-674E-0550-82A270C6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C3721-6BB2-0990-0AE2-203865B19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064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 jalus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8470A-830C-6C1C-FA7F-112E4314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2034"/>
            <a:ext cx="10515600" cy="1325563"/>
          </a:xfrm>
        </p:spPr>
        <p:txBody>
          <a:bodyPr>
            <a:normAutofit/>
          </a:bodyPr>
          <a:lstStyle>
            <a:lvl1pPr>
              <a:defRPr sz="5400" b="0" i="0">
                <a:latin typeface="Museo Sans 100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5612-5765-EF54-5BE9-5DEF5EA68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2534"/>
            <a:ext cx="10515600" cy="3045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B9572-D463-90A4-E2E3-80364CA2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98DD-768E-994C-78EF-1FAD1C6E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BCEE7-2563-674E-0550-82A270C6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0989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7290-FEA7-272C-1F5E-7CAE5852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B7BB6-EF52-17BF-6AB8-57457D6E5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E360-366F-204C-863B-1DCE1CC9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DF4FA-A02F-D61A-3988-0E20F8D7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D9048-BB45-6AE5-47E2-AA61D7DA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93951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14F0-A164-8FC7-143F-7114F4D4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52A3C-7979-BD52-E847-739F37D20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AA82E-7EB4-1B3D-CE68-E2053187D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B324C-0DDF-7AF1-3378-1BA6BBDA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554E8-DBDF-CA21-A054-F7FBA086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6F6C6-D24B-356C-004F-6319B1C6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77462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02FE-283E-1BA8-CA32-E4324556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9FB7-9B36-7514-505A-24F2D498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43A15-D2C1-159F-3E56-6DDF8FCE6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8A501-3896-0062-368F-B67B16DDA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43E45-CC8E-4570-5F6E-83A03EBE2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CD66A-6B40-84E4-1279-EB7561D0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0A0DE-31C0-F663-600A-C12D4B18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AA4AC-7B52-2A3F-EC9E-705F63AD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06066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A7AE-F0E2-E071-B21D-DF2EA992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03B51-DEBF-259A-1FDD-3C02B295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C5049-1059-5D42-DEA8-47EDC98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B51E0-D80D-ADD8-E35E-D06B932C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0355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1747D-8C72-8D6B-652C-761375CE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C62AE-75F7-20FB-6B2C-C66961FB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9F0B8-E6E4-743A-420E-38E382F5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93492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3796-114E-F863-850C-D4B85A82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EAA2F-F1F8-0FD1-5B7F-9BE8F0F2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103AA-320A-2074-5CB4-9551C11FF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5C88E-397C-D789-945A-A91F7699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57CFE-3F81-6C3C-29BE-CE8C5D79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DD8AF-CC50-268C-DA58-5FB2856B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35005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2EA7-7622-D69E-1B10-5C07A43C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BD5946-4E04-6ABD-187C-F0BE9B072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37A19-0C60-9B96-ADBC-5E9E3B5EE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3932F-3D48-6F0F-DB70-EEE604FD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41DFF-73C3-4FA3-BD7B-1EBED78A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A8D3C-2B43-1FD9-F37E-C3BCCBB6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81646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2E36-8A0D-ACC4-AEE3-F716E7C7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36EB8-C9D1-63BD-F052-374870457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44C5-2762-B37C-C10B-6F2AB775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258E1-6A5E-1876-11A4-2A530E9D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82F5-0760-9BB6-E6C2-BED07780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23066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23D8E-2811-6E6B-438A-F2F190604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1545C-393B-7723-D7B1-0471DE483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18187-9D22-54B4-270B-AE5C7125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9E3E-01BB-46F4-181C-0E499DEC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B1353-CC93-35DC-B31B-0A38DAA9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75546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alkiri + 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oop_PP_TAUST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635000" y="1037167"/>
            <a:ext cx="10922000" cy="1317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78D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6925025" y="1905000"/>
            <a:ext cx="4691551" cy="4445000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0178D2"/>
              </a:buClr>
              <a:defRPr>
                <a:solidFill>
                  <a:srgbClr val="535353"/>
                </a:solidFill>
              </a:defRPr>
            </a:lvl1pPr>
            <a:lvl2pPr>
              <a:buClr>
                <a:srgbClr val="0178D2"/>
              </a:buClr>
              <a:defRPr>
                <a:solidFill>
                  <a:srgbClr val="535353"/>
                </a:solidFill>
              </a:defRPr>
            </a:lvl2pPr>
            <a:lvl3pPr>
              <a:buClr>
                <a:srgbClr val="0178D2"/>
              </a:buClr>
              <a:defRPr>
                <a:solidFill>
                  <a:srgbClr val="535353"/>
                </a:solidFill>
              </a:defRPr>
            </a:lvl3pPr>
            <a:lvl4pPr>
              <a:buClr>
                <a:srgbClr val="0178D2"/>
              </a:buClr>
              <a:defRPr>
                <a:solidFill>
                  <a:srgbClr val="535353"/>
                </a:solidFill>
              </a:defRPr>
            </a:lvl4pPr>
            <a:lvl5pPr>
              <a:buClr>
                <a:srgbClr val="0178D2"/>
              </a:buClr>
              <a:defRPr>
                <a:solidFill>
                  <a:srgbClr val="535353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548C13-BCB8-4A85-9786-20B8EC0BE7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1473132" y="6220840"/>
            <a:ext cx="396617" cy="32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609402" algn="l"/>
                <a:tab pos="1218804" algn="l"/>
                <a:tab pos="1828206" algn="l"/>
                <a:tab pos="2437608" algn="l"/>
                <a:tab pos="3047009" algn="l"/>
                <a:tab pos="3656411" algn="l"/>
                <a:tab pos="4265813" algn="l"/>
                <a:tab pos="4875215" algn="l"/>
                <a:tab pos="5484617" algn="l"/>
                <a:tab pos="6094019" algn="l"/>
                <a:tab pos="6703421" algn="l"/>
                <a:tab pos="7312823" algn="l"/>
                <a:tab pos="7922224" algn="l"/>
                <a:tab pos="8531626" algn="l"/>
                <a:tab pos="9141028" algn="l"/>
                <a:tab pos="9750430" algn="l"/>
                <a:tab pos="10359832" algn="l"/>
                <a:tab pos="10969234" algn="l"/>
                <a:tab pos="11578636" algn="l"/>
                <a:tab pos="12188038" algn="l"/>
              </a:tabLst>
              <a:defRPr sz="115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D41DC30-1007-48C7-BFAB-4CC22C7E0AF6}" type="slidenum">
              <a:rPr lang="et-EE" smtClean="0"/>
              <a:pPr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423374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A00467-55BD-7FDB-4362-3A0AD9FB9E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57435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6F8589-EAC7-4989-528B-70DB218F89B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034852"/>
            <a:ext cx="10515600" cy="4351338"/>
          </a:xfrm>
        </p:spPr>
        <p:txBody>
          <a:bodyPr/>
          <a:lstStyle/>
          <a:p>
            <a:r>
              <a:rPr lang="en-US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908230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_1_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Coop_PP_TAUST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35000" y="179745"/>
            <a:ext cx="7967825" cy="6600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0178D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2836C-9B85-4A8E-86F0-6209B9527992}"/>
              </a:ext>
            </a:extLst>
          </p:cNvPr>
          <p:cNvSpPr/>
          <p:nvPr userDrawn="1"/>
        </p:nvSpPr>
        <p:spPr>
          <a:xfrm>
            <a:off x="6333250" y="1405707"/>
            <a:ext cx="5212143" cy="48644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E8B8BE57-3050-46A6-AEBB-78C1ED95C53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16192" y="1598162"/>
            <a:ext cx="4862946" cy="445740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631D3C9-8CC3-4B9D-B6E3-8F93956E16EC}"/>
              </a:ext>
            </a:extLst>
          </p:cNvPr>
          <p:cNvSpPr/>
          <p:nvPr userDrawn="1"/>
        </p:nvSpPr>
        <p:spPr>
          <a:xfrm>
            <a:off x="6333250" y="1108159"/>
            <a:ext cx="5212143" cy="297551"/>
          </a:xfrm>
          <a:prstGeom prst="round2SameRect">
            <a:avLst/>
          </a:prstGeom>
          <a:solidFill>
            <a:srgbClr val="0178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9" name="Shape 33">
            <a:extLst>
              <a:ext uri="{FF2B5EF4-FFF2-40B4-BE49-F238E27FC236}">
                <a16:creationId xmlns:a16="http://schemas.microsoft.com/office/drawing/2014/main" id="{280A0A50-9850-4400-971E-E2F563F5DC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4858" y="1079585"/>
            <a:ext cx="5212143" cy="341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Tx/>
              <a:buSzTx/>
              <a:buFontTx/>
              <a:buNone/>
              <a:defRPr sz="1300"/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29440E-B5CF-4C19-9178-6905B6D0DDA5}"/>
              </a:ext>
            </a:extLst>
          </p:cNvPr>
          <p:cNvSpPr/>
          <p:nvPr userDrawn="1"/>
        </p:nvSpPr>
        <p:spPr>
          <a:xfrm>
            <a:off x="635001" y="1402358"/>
            <a:ext cx="5212143" cy="48644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/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D0C1DC9F-9F45-4FE7-8009-D0892E6E01E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17943" y="1594812"/>
            <a:ext cx="4862946" cy="4457406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073D7DF8-8896-4A2C-9150-5B9BA0FE8D50}"/>
              </a:ext>
            </a:extLst>
          </p:cNvPr>
          <p:cNvSpPr/>
          <p:nvPr userDrawn="1"/>
        </p:nvSpPr>
        <p:spPr>
          <a:xfrm>
            <a:off x="635001" y="1104809"/>
            <a:ext cx="5212143" cy="297551"/>
          </a:xfrm>
          <a:prstGeom prst="round2SameRect">
            <a:avLst/>
          </a:prstGeom>
          <a:solidFill>
            <a:srgbClr val="0178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6667" dirty="0">
              <a:solidFill>
                <a:srgbClr val="0178D2"/>
              </a:solidFill>
            </a:endParaRPr>
          </a:p>
        </p:txBody>
      </p:sp>
      <p:sp>
        <p:nvSpPr>
          <p:cNvPr id="17" name="Shape 33">
            <a:extLst>
              <a:ext uri="{FF2B5EF4-FFF2-40B4-BE49-F238E27FC236}">
                <a16:creationId xmlns:a16="http://schemas.microsoft.com/office/drawing/2014/main" id="{A9A22BEB-44FA-4230-82CF-C9261045BF3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46609" y="1076235"/>
            <a:ext cx="5212143" cy="341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Tx/>
              <a:buSzTx/>
              <a:buFontTx/>
              <a:buNone/>
              <a:defRPr sz="1300"/>
            </a:lvl1pPr>
            <a:lvl2pPr marL="0" indent="114300">
              <a:buClrTx/>
              <a:buSzTx/>
              <a:buFontTx/>
              <a:buNone/>
            </a:lvl2pPr>
            <a:lvl3pPr marL="0" indent="228600">
              <a:buClrTx/>
              <a:buSzTx/>
              <a:buFontTx/>
              <a:buNone/>
            </a:lvl3pPr>
            <a:lvl4pPr marL="0" indent="342900">
              <a:buClrTx/>
              <a:buSzTx/>
              <a:buFontTx/>
              <a:buNone/>
            </a:lvl4pPr>
            <a:lvl5pPr marL="0" indent="457200">
              <a:buClrTx/>
              <a:buSzTx/>
              <a:buFontTx/>
              <a:buNone/>
            </a:lvl5pPr>
          </a:lstStyle>
          <a:p>
            <a:r>
              <a:rPr lang="et-EE" dirty="0"/>
              <a:t>Pealkiri</a:t>
            </a:r>
            <a:endParaRPr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4C5E1DE-6C82-42FE-A1F4-B7943C260534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 bwMode="auto">
          <a:xfrm>
            <a:off x="11473132" y="6220840"/>
            <a:ext cx="396617" cy="32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609402" algn="l"/>
                <a:tab pos="1218804" algn="l"/>
                <a:tab pos="1828206" algn="l"/>
                <a:tab pos="2437608" algn="l"/>
                <a:tab pos="3047009" algn="l"/>
                <a:tab pos="3656411" algn="l"/>
                <a:tab pos="4265813" algn="l"/>
                <a:tab pos="4875215" algn="l"/>
                <a:tab pos="5484617" algn="l"/>
                <a:tab pos="6094019" algn="l"/>
                <a:tab pos="6703421" algn="l"/>
                <a:tab pos="7312823" algn="l"/>
                <a:tab pos="7922224" algn="l"/>
                <a:tab pos="8531626" algn="l"/>
                <a:tab pos="9141028" algn="l"/>
                <a:tab pos="9750430" algn="l"/>
                <a:tab pos="10359832" algn="l"/>
                <a:tab pos="10969234" algn="l"/>
                <a:tab pos="11578636" algn="l"/>
                <a:tab pos="12188038" algn="l"/>
              </a:tabLst>
              <a:defRPr sz="125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3D41DC30-1007-48C7-BFAB-4CC22C7E0AF6}" type="slidenum">
              <a:rPr lang="et-EE" smtClean="0"/>
              <a:pPr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988618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95B8F5-5379-1037-D68A-D72A612CA73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62099" y="430878"/>
            <a:ext cx="9250877" cy="1965481"/>
          </a:xfrm>
        </p:spPr>
        <p:txBody>
          <a:bodyPr anchor="t" anchorCtr="0">
            <a:normAutofit/>
          </a:bodyPr>
          <a:lstStyle/>
          <a:p>
            <a:pPr algn="l"/>
            <a:r>
              <a:rPr lang="en-EE" sz="6800" dirty="0">
                <a:solidFill>
                  <a:schemeClr val="bg1"/>
                </a:solidFill>
                <a:latin typeface="Museo Sans 100" panose="02000000000000000000" pitchFamily="2" charset="77"/>
              </a:rPr>
              <a:t>Uus</a:t>
            </a:r>
            <a:br>
              <a:rPr lang="en-EE" sz="6800" dirty="0">
                <a:solidFill>
                  <a:schemeClr val="bg1"/>
                </a:solidFill>
                <a:latin typeface="Museo Sans 100" panose="02000000000000000000" pitchFamily="2" charset="77"/>
              </a:rPr>
            </a:br>
            <a:r>
              <a:rPr lang="en-EE" sz="6800" dirty="0">
                <a:solidFill>
                  <a:schemeClr val="bg1"/>
                </a:solidFill>
                <a:latin typeface="Museo Sans 100" panose="02000000000000000000" pitchFamily="2" charset="77"/>
              </a:rPr>
              <a:t>internetipank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925E9C-8E6A-A95A-8730-FE72C9CB0DB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668976" y="4563940"/>
            <a:ext cx="9144000" cy="165576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Interneti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-,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telefoni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-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ja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mobiilipanga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kasutamiseks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on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vajalik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leping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,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mille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saate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sõlmida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meie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esindustes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ettevõttele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esimest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arvelduskontot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avama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tulles.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Lepingut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saab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muuta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internetipangas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administraatori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õigust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omav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kasutaja</a:t>
            </a:r>
            <a:r>
              <a:rPr lang="en-GB" sz="2200" dirty="0">
                <a:solidFill>
                  <a:schemeClr val="bg1"/>
                </a:solidFill>
                <a:latin typeface="Museo Sans 300" panose="02000000000000000000" pitchFamily="2" charset="77"/>
              </a:rPr>
              <a:t>.</a:t>
            </a:r>
            <a:endParaRPr lang="en-EE" sz="2200" dirty="0">
              <a:solidFill>
                <a:schemeClr val="bg1"/>
              </a:solidFill>
              <a:latin typeface="Museo Sans 300" panose="02000000000000000000" pitchFamily="2" charset="77"/>
            </a:endParaRPr>
          </a:p>
          <a:p>
            <a:pPr algn="l">
              <a:lnSpc>
                <a:spcPct val="110000"/>
              </a:lnSpc>
            </a:pPr>
            <a:endParaRPr lang="en-EE" sz="2200" dirty="0">
              <a:solidFill>
                <a:schemeClr val="bg1"/>
              </a:solidFill>
              <a:latin typeface="Museo Sans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3449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oden bridge over a body of water with trees on either side&#10;&#10;Description automatically generated with medium confidence">
            <a:extLst>
              <a:ext uri="{FF2B5EF4-FFF2-40B4-BE49-F238E27FC236}">
                <a16:creationId xmlns:a16="http://schemas.microsoft.com/office/drawing/2014/main" id="{528815BA-7F5A-6743-54FE-D012986EC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26" b="3666"/>
          <a:stretch/>
        </p:blipFill>
        <p:spPr>
          <a:xfrm>
            <a:off x="5143" y="0"/>
            <a:ext cx="1218685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7E726C-CA64-D626-038A-0AFE9F5C1D81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62099" y="4435319"/>
            <a:ext cx="7043187" cy="2120571"/>
          </a:xfrm>
        </p:spPr>
        <p:txBody>
          <a:bodyPr wrap="none" anchor="t" anchorCtr="0">
            <a:noAutofit/>
          </a:bodyPr>
          <a:lstStyle>
            <a:lvl1pPr>
              <a:defRPr sz="6600"/>
            </a:lvl1pPr>
          </a:lstStyle>
          <a:p>
            <a:r>
              <a:rPr lang="en-GB" sz="7200" dirty="0">
                <a:solidFill>
                  <a:schemeClr val="bg1"/>
                </a:solidFill>
                <a:latin typeface="Museo Sans 100" panose="02000000000000000000" pitchFamily="2" charset="77"/>
              </a:rPr>
              <a:t>Coop Panga </a:t>
            </a:r>
            <a:br>
              <a:rPr lang="en-GB" sz="7200" dirty="0">
                <a:solidFill>
                  <a:schemeClr val="bg1"/>
                </a:solidFill>
                <a:latin typeface="Museo Sans 100" panose="02000000000000000000" pitchFamily="2" charset="77"/>
              </a:rPr>
            </a:br>
            <a:r>
              <a:rPr lang="en-GB" sz="72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kogumishoius</a:t>
            </a:r>
            <a:endParaRPr lang="en-EE" sz="6800" dirty="0">
              <a:solidFill>
                <a:schemeClr val="bg1"/>
              </a:solidFill>
              <a:latin typeface="Museo Sans 100" panose="02000000000000000000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97FBB-5F39-81A7-B4AF-21CF346EAC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6525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8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graafik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6CE04A71-657C-F1EB-2D5B-1E7B539EDB07}"/>
              </a:ext>
            </a:extLst>
          </p:cNvPr>
          <p:cNvSpPr txBox="1">
            <a:spLocks/>
          </p:cNvSpPr>
          <p:nvPr userDrawn="1"/>
        </p:nvSpPr>
        <p:spPr>
          <a:xfrm>
            <a:off x="580953" y="1176614"/>
            <a:ext cx="5892818" cy="642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bg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endParaRPr lang="en-EE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6A40E40-6A65-687B-4DFD-7EFAA00D0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462" y="1150917"/>
            <a:ext cx="3833392" cy="377455"/>
          </a:xfrm>
        </p:spPr>
        <p:txBody>
          <a:bodyPr>
            <a:normAutofit/>
          </a:bodyPr>
          <a:lstStyle>
            <a:lvl1pPr>
              <a:defRPr sz="2000" b="0" i="0">
                <a:latin typeface="Museo Sans 500" panose="02000000000000000000" pitchFamily="2" charset="77"/>
              </a:defRPr>
            </a:lvl1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CD47FA4A-FEE6-272A-6E75-95298ABD7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2" y="365125"/>
            <a:ext cx="8249044" cy="724581"/>
          </a:xfrm>
        </p:spPr>
        <p:txBody>
          <a:bodyPr>
            <a:normAutofit/>
          </a:bodyPr>
          <a:lstStyle>
            <a:lvl1pPr>
              <a:defRPr sz="4300"/>
            </a:lvl1pPr>
          </a:lstStyle>
          <a:p>
            <a:r>
              <a:rPr lang="en-GB" dirty="0" err="1"/>
              <a:t>Pealkiri</a:t>
            </a:r>
            <a:endParaRPr lang="en-EE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CB18CDAF-B45E-3355-CB99-F8F70B39F3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462" y="5470661"/>
            <a:ext cx="3521352" cy="1022214"/>
          </a:xfrm>
        </p:spPr>
        <p:txBody>
          <a:bodyPr>
            <a:normAutofit/>
          </a:bodyPr>
          <a:lstStyle>
            <a:lvl1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 sz="1600" b="0" i="0">
                <a:latin typeface="Museo Sans 100" panose="02000000000000000000" pitchFamily="2" charset="77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Bullet list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Veel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üks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rida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Teema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on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mahutatud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ühele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reale</a:t>
            </a:r>
            <a:endParaRPr lang="en-EE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 lvl="0"/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105EEC2-D883-66FB-2A7E-D155B879418B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77461" y="2360613"/>
            <a:ext cx="3521351" cy="2709862"/>
          </a:xfrm>
        </p:spPr>
        <p:txBody>
          <a:bodyPr/>
          <a:lstStyle/>
          <a:p>
            <a:r>
              <a:rPr lang="en-EE" dirty="0"/>
              <a:t>Graafik</a:t>
            </a:r>
          </a:p>
        </p:txBody>
      </p:sp>
      <p:sp>
        <p:nvSpPr>
          <p:cNvPr id="35" name="Text Placeholder 51">
            <a:extLst>
              <a:ext uri="{FF2B5EF4-FFF2-40B4-BE49-F238E27FC236}">
                <a16:creationId xmlns:a16="http://schemas.microsoft.com/office/drawing/2014/main" id="{3AF75EF4-8714-7D3D-4F84-855C56D65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9683" y="5470661"/>
            <a:ext cx="3521352" cy="1022214"/>
          </a:xfrm>
        </p:spPr>
        <p:txBody>
          <a:bodyPr>
            <a:normAutofit/>
          </a:bodyPr>
          <a:lstStyle>
            <a:lvl1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 sz="1600"/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Bullet list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Veel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üks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rida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Teema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on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mahutatud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ühele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reale</a:t>
            </a:r>
            <a:endParaRPr lang="en-EE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 lvl="0"/>
            <a:endParaRPr lang="en-GB" dirty="0"/>
          </a:p>
        </p:txBody>
      </p:sp>
      <p:sp>
        <p:nvSpPr>
          <p:cNvPr id="36" name="Chart Placeholder 4">
            <a:extLst>
              <a:ext uri="{FF2B5EF4-FFF2-40B4-BE49-F238E27FC236}">
                <a16:creationId xmlns:a16="http://schemas.microsoft.com/office/drawing/2014/main" id="{763D2B23-44D4-EC18-FF93-C406C8A1AF6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439682" y="2360613"/>
            <a:ext cx="3521351" cy="2709862"/>
          </a:xfrm>
        </p:spPr>
        <p:txBody>
          <a:bodyPr/>
          <a:lstStyle/>
          <a:p>
            <a:r>
              <a:rPr lang="en-EE" dirty="0"/>
              <a:t>Graafik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015115FF-C16E-4B21-1B06-BEDF320906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355" y="5470661"/>
            <a:ext cx="3521352" cy="1022214"/>
          </a:xfrm>
        </p:spPr>
        <p:txBody>
          <a:bodyPr>
            <a:normAutofit/>
          </a:bodyPr>
          <a:lstStyle>
            <a:lvl1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 sz="1600"/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Bullet list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Veel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üks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rida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siia</a:t>
            </a:r>
            <a:endParaRPr lang="en-GB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Teema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on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mahutatud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ühele</a:t>
            </a:r>
            <a:r>
              <a:rPr lang="en-GB" sz="1600" dirty="0">
                <a:solidFill>
                  <a:schemeClr val="bg1"/>
                </a:solidFill>
                <a:latin typeface="Museo Sans 100" panose="02000000000000000000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100" panose="02000000000000000000" pitchFamily="2" charset="77"/>
              </a:rPr>
              <a:t>reale</a:t>
            </a:r>
            <a:endParaRPr lang="en-EE" sz="1600" dirty="0">
              <a:solidFill>
                <a:schemeClr val="bg1"/>
              </a:solidFill>
              <a:latin typeface="Museo Sans 100" panose="02000000000000000000" pitchFamily="2" charset="77"/>
            </a:endParaRPr>
          </a:p>
          <a:p>
            <a:pPr lvl="0"/>
            <a:endParaRPr lang="en-GB" dirty="0"/>
          </a:p>
        </p:txBody>
      </p:sp>
      <p:sp>
        <p:nvSpPr>
          <p:cNvPr id="38" name="Chart Placeholder 4">
            <a:extLst>
              <a:ext uri="{FF2B5EF4-FFF2-40B4-BE49-F238E27FC236}">
                <a16:creationId xmlns:a16="http://schemas.microsoft.com/office/drawing/2014/main" id="{DD6C200D-33BE-90E0-F589-1C3154004A7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44354" y="2360613"/>
            <a:ext cx="3521351" cy="2709862"/>
          </a:xfrm>
        </p:spPr>
        <p:txBody>
          <a:bodyPr/>
          <a:lstStyle/>
          <a:p>
            <a:r>
              <a:rPr lang="en-EE" dirty="0"/>
              <a:t>Graafik</a:t>
            </a:r>
          </a:p>
        </p:txBody>
      </p:sp>
    </p:spTree>
    <p:extLst>
      <p:ext uri="{BB962C8B-B14F-4D97-AF65-F5344CB8AC3E}">
        <p14:creationId xmlns:p14="http://schemas.microsoft.com/office/powerpoint/2010/main" val="968915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, sisu ja ja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7808-3DF7-3819-AF63-255BCDFE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753A-7E79-2D38-E833-4BDF45B9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26D31-6D04-2325-40CE-57C08CDB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04BC5"/>
                </a:solidFill>
                <a:latin typeface="Museo Sans 100" panose="02000000000000000000" pitchFamily="2" charset="77"/>
              </a:defRPr>
            </a:lvl1pPr>
          </a:lstStyle>
          <a:p>
            <a:fld id="{C0B79B57-F041-4840-9818-5F9A7C0EB6CB}" type="datetimeFigureOut">
              <a:rPr lang="en-EE" smtClean="0"/>
              <a:pPr/>
              <a:t>05/17/2023</a:t>
            </a:fld>
            <a:endParaRPr lang="en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B03D9-FD2F-A848-50BA-D5941551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04BC5"/>
                </a:solidFill>
                <a:latin typeface="Museo Sans 100" panose="02000000000000000000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998AD-7C61-00D7-D4D4-AD4104D8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04BC5"/>
                </a:solidFill>
                <a:latin typeface="Museo Sans 100" panose="02000000000000000000" pitchFamily="2" charset="77"/>
              </a:defRPr>
            </a:lvl1pPr>
          </a:lstStyle>
          <a:p>
            <a:fld id="{8555EC2B-CAC9-6442-A450-2F13D3E59606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409925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2DEA18F-BAA3-1626-39B1-EB7547CF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840"/>
            <a:ext cx="10515600" cy="1325563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2B7FCC-B5E0-D0DA-B302-66CC3E773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340"/>
            <a:ext cx="10515600" cy="4351338"/>
          </a:xfrm>
        </p:spPr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1062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B82CB81-2E22-0947-B371-1E460F2A99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975" y="430213"/>
            <a:ext cx="9250363" cy="1966912"/>
          </a:xfrm>
        </p:spPr>
        <p:txBody>
          <a:bodyPr>
            <a:normAutofit/>
          </a:bodyPr>
          <a:lstStyle>
            <a:lvl1pPr>
              <a:defRPr sz="6800" b="0" i="0">
                <a:latin typeface="Museo Sans 100" panose="02000000000000000000" pitchFamily="2" charset="77"/>
              </a:defRPr>
            </a:lvl1pPr>
          </a:lstStyle>
          <a:p>
            <a:pPr lvl="0"/>
            <a:r>
              <a:rPr lang="en-GB" dirty="0"/>
              <a:t>Coop Panga </a:t>
            </a:r>
            <a:r>
              <a:rPr lang="en-GB" dirty="0" err="1"/>
              <a:t>elukindlustus</a:t>
            </a:r>
            <a:endParaRPr lang="en-EE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538F4EE-4703-B794-86FE-4BDC497DCC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235450"/>
            <a:ext cx="10815637" cy="19653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Ühe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lepinguga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saate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kindlustada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ehitise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,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koduse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vara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b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</a:b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ja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vastutuse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naabrite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ja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teiste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kolmandate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isikute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eest</a:t>
            </a:r>
            <a:endParaRPr lang="en-GB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Kiire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ja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kvaliteetne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kahjukäsitlus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Kahju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korral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hüvitame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kodu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taastamise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maksumuse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ilma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summalise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piiranguta</a:t>
            </a:r>
            <a:endParaRPr lang="en-GB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Omavastutus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vaid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90 €,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lukkude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asendamisel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omavastutus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n-GB" sz="2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puudub</a:t>
            </a:r>
            <a:r>
              <a:rPr lang="en-GB" sz="2200" dirty="0">
                <a:solidFill>
                  <a:srgbClr val="004BC5"/>
                </a:solidFill>
                <a:latin typeface="Museo Sans 300" panose="02000000000000000000" pitchFamily="2" charset="77"/>
              </a:rPr>
              <a:t>.</a:t>
            </a:r>
            <a:endParaRPr lang="en-EE" sz="2200" dirty="0">
              <a:solidFill>
                <a:srgbClr val="004BC5"/>
              </a:solidFill>
              <a:latin typeface="Museo Sans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325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E7C20-37E9-DE15-0F62-4645AEE4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9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90D3B-2CF0-B574-BD81-A1931EFE7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5833"/>
            <a:ext cx="10515600" cy="3731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7767-F333-675B-848E-3AB9AD049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80FABFE7-E826-5342-9BC7-CBEE034B4CB7}" type="datetimeFigureOut">
              <a:rPr lang="en-EE" smtClean="0"/>
              <a:pPr/>
              <a:t>05/17/2023</a:t>
            </a:fld>
            <a:endParaRPr lang="en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79F5-B315-3AB9-C004-19A8AB1C4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Museo Sans 300" panose="02000000000000000000" pitchFamily="2" charset="77"/>
              </a:defRPr>
            </a:lvl1pPr>
          </a:lstStyle>
          <a:p>
            <a:endParaRPr lang="en-E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9A5E0-8C2E-E308-632B-36DD626C1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Museo Sans 300" panose="02000000000000000000" pitchFamily="2" charset="77"/>
              </a:defRPr>
            </a:lvl1pPr>
          </a:lstStyle>
          <a:p>
            <a:fld id="{4D0828E5-5857-E344-B3EB-4A902C07B5AB}" type="slidenum">
              <a:rPr lang="en-EE" smtClean="0"/>
              <a:pPr/>
              <a:t>‹#›</a:t>
            </a:fld>
            <a:endParaRPr lang="en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D96DA-06CF-8613-994B-FD4F918452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36525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1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58A0E-2FE0-9F19-2FF0-34796FF7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E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300" panose="02000000000000000000" pitchFamily="2" charset="77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4A18-DDDE-2090-2362-F846742BC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9B57-F041-4840-9818-5F9A7C0EB6CB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17FD1-09D3-3414-0639-5E36EE9C7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A3FAD-B757-BD8C-E990-8AD258516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5EC2B-CAC9-6442-A450-2F13D3E59606}" type="slidenum">
              <a:rPr lang="en-EE" smtClean="0"/>
              <a:t>‹#›</a:t>
            </a:fld>
            <a:endParaRPr lang="en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8D89D-C695-B570-DFA8-650DBDDD59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36525"/>
            <a:ext cx="12192000" cy="7810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A6D6A-DE5C-1021-85DF-03688CD1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408731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8" r:id="rId3"/>
    <p:sldLayoutId id="2147483657" r:id="rId4"/>
    <p:sldLayoutId id="2147483659" r:id="rId5"/>
    <p:sldLayoutId id="2147483663" r:id="rId6"/>
    <p:sldLayoutId id="2147483666" r:id="rId7"/>
    <p:sldLayoutId id="2147483664" r:id="rId8"/>
    <p:sldLayoutId id="2147483667" r:id="rId9"/>
    <p:sldLayoutId id="2147483665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rgbClr val="004BC5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0" i="0" kern="1200">
          <a:solidFill>
            <a:srgbClr val="004BC5"/>
          </a:solidFill>
          <a:latin typeface="Museo Sans 300" panose="02000000000000000000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004BC5"/>
          </a:solidFill>
          <a:latin typeface="Museo Sans 100" panose="02000000000000000000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004BC5"/>
          </a:solidFill>
          <a:latin typeface="Museo Sans 100" panose="02000000000000000000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rgbClr val="004BC5"/>
          </a:solidFill>
          <a:latin typeface="Museo Sans 100" panose="02000000000000000000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rgbClr val="004BC5"/>
          </a:solidFill>
          <a:latin typeface="Museo Sans 1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E7C20-37E9-DE15-0F62-4645AEE4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90D3B-2CF0-B574-BD81-A1931EFE7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7767-F333-675B-848E-3AB9AD049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BFE7-E826-5342-9BC7-CBEE034B4CB7}" type="datetimeFigureOut">
              <a:rPr lang="en-EE" smtClean="0"/>
              <a:t>05/17/2023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79F5-B315-3AB9-C004-19A8AB1C4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9A5E0-8C2E-E308-632B-36DD626C1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28E5-5857-E344-B3EB-4A902C07B5AB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5755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E1DA37B4-EA15-8862-8DEA-6588551EC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6" t="15236" r="27077" b="15574"/>
          <a:stretch/>
        </p:blipFill>
        <p:spPr>
          <a:xfrm>
            <a:off x="4028209" y="0"/>
            <a:ext cx="816379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D6AB84-0D73-2134-9587-1C5D6A17B447}"/>
              </a:ext>
            </a:extLst>
          </p:cNvPr>
          <p:cNvSpPr/>
          <p:nvPr/>
        </p:nvSpPr>
        <p:spPr>
          <a:xfrm>
            <a:off x="0" y="17698"/>
            <a:ext cx="6095999" cy="6858000"/>
          </a:xfrm>
          <a:prstGeom prst="rect">
            <a:avLst/>
          </a:prstGeom>
          <a:solidFill>
            <a:srgbClr val="0F2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rgbClr val="0F2783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E73FE6-9FED-4EF0-BD65-5AFAE0D4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91" y="1492311"/>
            <a:ext cx="4648201" cy="1618705"/>
          </a:xfrm>
        </p:spPr>
        <p:txBody>
          <a:bodyPr>
            <a:normAutofit fontScale="90000"/>
          </a:bodyPr>
          <a:lstStyle/>
          <a:p>
            <a:r>
              <a:rPr lang="et-EE" sz="5400" dirty="0"/>
              <a:t>Panga roll ettevõtluse arendamisel</a:t>
            </a:r>
            <a:endParaRPr lang="et-EE" sz="6000" dirty="0">
              <a:solidFill>
                <a:schemeClr val="bg1"/>
              </a:solidFill>
              <a:latin typeface="Museo Sans 100" panose="02000000000000000000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C1F38-1ED1-4CEA-A936-F84DC8E58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91" y="4182650"/>
            <a:ext cx="3958936" cy="11159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t-EE" dirty="0"/>
              <a:t>Lehar Kütt</a:t>
            </a:r>
          </a:p>
          <a:p>
            <a:pPr marL="0" indent="0">
              <a:buNone/>
            </a:pPr>
            <a:r>
              <a:rPr lang="et-EE" dirty="0">
                <a:solidFill>
                  <a:schemeClr val="bg1"/>
                </a:solidFill>
                <a:latin typeface="Museo Sans 300" panose="02000000000000000000" pitchFamily="2" charset="77"/>
              </a:rPr>
              <a:t>Ärikliendi finantseerimise äriliini juht</a:t>
            </a:r>
          </a:p>
          <a:p>
            <a:pPr marL="0" indent="0">
              <a:buNone/>
            </a:pPr>
            <a:r>
              <a:rPr lang="et-EE" dirty="0" err="1">
                <a:solidFill>
                  <a:schemeClr val="bg1"/>
                </a:solidFill>
                <a:latin typeface="Museo Sans 300" panose="02000000000000000000" pitchFamily="2" charset="77"/>
              </a:rPr>
              <a:t>Coop</a:t>
            </a:r>
            <a:r>
              <a:rPr lang="et-EE" dirty="0">
                <a:solidFill>
                  <a:schemeClr val="bg1"/>
                </a:solidFill>
                <a:latin typeface="Museo Sans 300" panose="02000000000000000000" pitchFamily="2" charset="77"/>
              </a:rPr>
              <a:t> Pank</a:t>
            </a:r>
          </a:p>
          <a:p>
            <a:pPr marL="0" indent="0">
              <a:buNone/>
            </a:pPr>
            <a:r>
              <a:rPr lang="et-EE" dirty="0">
                <a:solidFill>
                  <a:schemeClr val="bg1"/>
                </a:solidFill>
                <a:latin typeface="Museo Sans 300" panose="02000000000000000000" pitchFamily="2" charset="77"/>
              </a:rPr>
              <a:t>Mai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49207-C214-47ED-E9EE-E761CE54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064"/>
            <a:ext cx="12192000" cy="781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756B3-2CB8-1745-40C0-96C9FF28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9618"/>
            <a:ext cx="6095999" cy="8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22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97" y="510808"/>
            <a:ext cx="9058125" cy="961524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Hoiuste jääk, miljard EUR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2E9A-BF9D-7D93-8379-3F84F908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917985"/>
            <a:ext cx="10515600" cy="436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1800" dirty="0">
                <a:latin typeface="Museo Sans 300" panose="02000000000000000000" pitchFamily="2" charset="77"/>
              </a:rPr>
              <a:t>Ettevõtete hoiuste jääk alates 2007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F2AB0-1B23-C8A2-7911-FCC04C167DF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6514" y="5939778"/>
            <a:ext cx="5213350" cy="341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1800" dirty="0">
                <a:latin typeface="Museo Sans 300" panose="02000000000000000000" pitchFamily="2" charset="77"/>
              </a:rPr>
              <a:t>Kodumajapidamiste hoiuste jääk alates 2007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F78F15-AC53-52F6-F202-98F2BBE1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2" y="1976049"/>
            <a:ext cx="5152952" cy="3870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F5442-530C-80C2-F9FC-6592263D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19" y="1795274"/>
            <a:ext cx="5514645" cy="4074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8A866D-9456-0331-DE6F-66722F6B1CB9}"/>
              </a:ext>
            </a:extLst>
          </p:cNvPr>
          <p:cNvSpPr txBox="1"/>
          <p:nvPr/>
        </p:nvSpPr>
        <p:spPr>
          <a:xfrm>
            <a:off x="446912" y="2103718"/>
            <a:ext cx="3097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Kodumajapidamiste hoiused on võrreldes 2008. aastaga kasvanud 3,6x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AA3FB39-B06B-C8AB-0F8F-2F7846DC50BF}"/>
              </a:ext>
            </a:extLst>
          </p:cNvPr>
          <p:cNvSpPr txBox="1"/>
          <p:nvPr/>
        </p:nvSpPr>
        <p:spPr>
          <a:xfrm>
            <a:off x="446912" y="6469383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4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A4828E9-F07C-5DBF-DE77-5CCF81752BF1}"/>
              </a:ext>
            </a:extLst>
          </p:cNvPr>
          <p:cNvSpPr txBox="1">
            <a:spLocks/>
          </p:cNvSpPr>
          <p:nvPr/>
        </p:nvSpPr>
        <p:spPr>
          <a:xfrm>
            <a:off x="272395" y="643498"/>
            <a:ext cx="10801350" cy="660011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0" i="0" u="none" strike="noStrike" kern="0" cap="none" spc="0" normalizeH="0" baseline="0" noProof="0" dirty="0">
                <a:ln>
                  <a:noFill/>
                </a:ln>
                <a:solidFill>
                  <a:srgbClr val="004BC5"/>
                </a:solidFill>
                <a:effectLst/>
                <a:uLnTx/>
                <a:uFillTx/>
                <a:latin typeface="Museo Sans 300" panose="02000000000000000000" pitchFamily="2" charset="77"/>
                <a:cs typeface="Arial"/>
                <a:sym typeface="Arial"/>
              </a:rPr>
              <a:t>Tähtajalise hoiuse intress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4B2A3-9C4F-C999-833E-D022622E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1" y="1221317"/>
            <a:ext cx="4804811" cy="5045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E794A-2FDE-7941-3A65-3B304EE3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6424"/>
            <a:ext cx="4804811" cy="5040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94F6D-9F4A-2947-54BA-9A8F59217A69}"/>
              </a:ext>
            </a:extLst>
          </p:cNvPr>
          <p:cNvSpPr txBox="1"/>
          <p:nvPr/>
        </p:nvSpPr>
        <p:spPr>
          <a:xfrm>
            <a:off x="6164826" y="4418617"/>
            <a:ext cx="1840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/>
              <a:t>03.2022 0,4% </a:t>
            </a:r>
            <a:r>
              <a:rPr lang="et-EE" sz="1400" dirty="0">
                <a:sym typeface="Wingdings" panose="05000000000000000000" pitchFamily="2" charset="2"/>
              </a:rPr>
              <a:t>vs </a:t>
            </a:r>
            <a:r>
              <a:rPr lang="et-EE" sz="1400" dirty="0"/>
              <a:t>03.2023 2,7% </a:t>
            </a:r>
            <a:r>
              <a:rPr lang="et-EE" sz="1400" dirty="0">
                <a:sym typeface="Wingdings" panose="05000000000000000000" pitchFamily="2" charset="2"/>
              </a:rPr>
              <a:t> kasv 6,5x</a:t>
            </a:r>
            <a:endParaRPr lang="et-EE" sz="14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509107D-83FE-8BAC-AD42-33DAC6A3C64C}"/>
              </a:ext>
            </a:extLst>
          </p:cNvPr>
          <p:cNvSpPr txBox="1"/>
          <p:nvPr/>
        </p:nvSpPr>
        <p:spPr>
          <a:xfrm>
            <a:off x="539670" y="650524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0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A4828E9-F07C-5DBF-DE77-5CCF81752BF1}"/>
              </a:ext>
            </a:extLst>
          </p:cNvPr>
          <p:cNvSpPr txBox="1">
            <a:spLocks/>
          </p:cNvSpPr>
          <p:nvPr/>
        </p:nvSpPr>
        <p:spPr>
          <a:xfrm>
            <a:off x="272395" y="643498"/>
            <a:ext cx="10801350" cy="660011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09600">
              <a:defRPr/>
            </a:pPr>
            <a:r>
              <a:rPr lang="et-EE" sz="3200" kern="0" dirty="0">
                <a:solidFill>
                  <a:srgbClr val="004BC5"/>
                </a:solidFill>
                <a:latin typeface="Museo Sans 300" panose="02000000000000000000" pitchFamily="2" charset="77"/>
              </a:rPr>
              <a:t>Tähtajaliste hoiuste intressimäärad </a:t>
            </a:r>
          </a:p>
          <a:p>
            <a:pPr defTabSz="609600">
              <a:defRPr/>
            </a:pPr>
            <a:r>
              <a:rPr lang="et-EE" sz="1600" kern="0" dirty="0">
                <a:solidFill>
                  <a:srgbClr val="004BC5"/>
                </a:solidFill>
                <a:latin typeface="Museo Sans 300" panose="02000000000000000000" pitchFamily="2" charset="77"/>
              </a:rPr>
              <a:t>seisuga 15.05.2023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2AC0D-E1BB-4F8C-9221-BC2DC0F5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8" y="1866737"/>
            <a:ext cx="11390777" cy="40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E478F-921B-E824-5793-0F32F239CF1D}"/>
              </a:ext>
            </a:extLst>
          </p:cNvPr>
          <p:cNvSpPr txBox="1"/>
          <p:nvPr/>
        </p:nvSpPr>
        <p:spPr>
          <a:xfrm>
            <a:off x="539670" y="650524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Pankade kodulehed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1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4A76AF0-C3E4-9664-8FE5-179AC99FF945}"/>
              </a:ext>
            </a:extLst>
          </p:cNvPr>
          <p:cNvSpPr txBox="1">
            <a:spLocks/>
          </p:cNvSpPr>
          <p:nvPr/>
        </p:nvSpPr>
        <p:spPr>
          <a:xfrm>
            <a:off x="617956" y="777724"/>
            <a:ext cx="9387350" cy="1306874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solidFill>
                  <a:srgbClr val="004BC5"/>
                </a:solidFill>
                <a:effectLst/>
                <a:uLnTx/>
                <a:uFillTx/>
                <a:latin typeface="Museo Sans 300" panose="02000000000000000000" pitchFamily="2" charset="77"/>
                <a:cs typeface="Arial"/>
                <a:sym typeface="Arial"/>
              </a:rPr>
              <a:t>Laenude maht ettevõtted + kodumajapidamised, miljard EUR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05DBB-B41B-7E26-FF70-23F95B43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6" y="2407095"/>
            <a:ext cx="9159782" cy="4032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271AC4-D4F1-36FD-A3F7-42BF39BDC0ED}"/>
              </a:ext>
            </a:extLst>
          </p:cNvPr>
          <p:cNvSpPr txBox="1"/>
          <p:nvPr/>
        </p:nvSpPr>
        <p:spPr>
          <a:xfrm>
            <a:off x="3185652" y="2398912"/>
            <a:ext cx="2910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Laenude maht on võrreldes 2008. aastaga kasvanud 1,4x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53891DA-8723-5943-7B93-C0E2E9A9EC90}"/>
              </a:ext>
            </a:extLst>
          </p:cNvPr>
          <p:cNvSpPr txBox="1"/>
          <p:nvPr/>
        </p:nvSpPr>
        <p:spPr>
          <a:xfrm>
            <a:off x="539670" y="650524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5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Ettevõtete laenude maht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2E9A-BF9D-7D93-8379-3F84F908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562" y="6104966"/>
            <a:ext cx="10515600" cy="575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000" dirty="0">
                <a:latin typeface="Museo Sans 300" panose="02000000000000000000" pitchFamily="2" charset="77"/>
              </a:rPr>
              <a:t>Muutus kuude lõikes alates 2022, miljon EUR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F2AB0-1B23-C8A2-7911-FCC04C167DF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356" y="6041609"/>
            <a:ext cx="5213350" cy="341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000" dirty="0">
                <a:latin typeface="Museo Sans 300" panose="02000000000000000000" pitchFamily="2" charset="77"/>
              </a:rPr>
              <a:t>Jääk aastate lõikes alates 2007, miljard EUR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DB768E-5137-5CE8-3C77-EE018D2A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56" y="1807432"/>
            <a:ext cx="4975600" cy="407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9A602-1D74-F424-301A-5AC9EDFEE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6784"/>
            <a:ext cx="4815654" cy="436818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18A3BA2-3A0C-25E8-3428-541005AE20BC}"/>
              </a:ext>
            </a:extLst>
          </p:cNvPr>
          <p:cNvSpPr txBox="1"/>
          <p:nvPr/>
        </p:nvSpPr>
        <p:spPr>
          <a:xfrm>
            <a:off x="550523" y="651389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9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041D8-3AD6-04BB-051D-6A64F2D8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DC30-1007-48C7-BFAB-4CC22C7E0AF6}" type="slidenum">
              <a:rPr kumimoji="0" lang="et-E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Calibri"/>
              </a:rPr>
              <a:pPr marL="0" marR="0" lvl="0" indent="0" algn="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t-EE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A4828E9-F07C-5DBF-DE77-5CCF81752BF1}"/>
              </a:ext>
            </a:extLst>
          </p:cNvPr>
          <p:cNvSpPr txBox="1">
            <a:spLocks/>
          </p:cNvSpPr>
          <p:nvPr/>
        </p:nvSpPr>
        <p:spPr>
          <a:xfrm>
            <a:off x="253504" y="699372"/>
            <a:ext cx="10801350" cy="660011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0" cap="none" spc="0" normalizeH="0" baseline="0" noProof="0" dirty="0">
                <a:ln>
                  <a:noFill/>
                </a:ln>
                <a:solidFill>
                  <a:srgbClr val="004BC5"/>
                </a:solidFill>
                <a:effectLst/>
                <a:uLnTx/>
                <a:uFillTx/>
                <a:latin typeface="Museo Sans 300" panose="02000000000000000000" pitchFamily="2" charset="77"/>
                <a:cs typeface="Arial"/>
                <a:sym typeface="Arial"/>
              </a:rPr>
              <a:t>Uute väljastatud ärilaenude maht (miljon EUR) ja intressimäär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E332E-FEF4-1064-B842-944EFA51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69" y="1359383"/>
            <a:ext cx="5558214" cy="5176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C5CDF-BEA8-D1DB-04FC-34DE9CC1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81" y="1359383"/>
            <a:ext cx="5814072" cy="525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9D415F-D309-FEDC-558D-41DB4EFA2FDC}"/>
              </a:ext>
            </a:extLst>
          </p:cNvPr>
          <p:cNvSpPr txBox="1"/>
          <p:nvPr/>
        </p:nvSpPr>
        <p:spPr>
          <a:xfrm>
            <a:off x="6352081" y="4424516"/>
            <a:ext cx="1840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400" dirty="0"/>
              <a:t>03.2022 2,5% </a:t>
            </a:r>
            <a:r>
              <a:rPr lang="et-EE" sz="1400" dirty="0">
                <a:sym typeface="Wingdings" panose="05000000000000000000" pitchFamily="2" charset="2"/>
              </a:rPr>
              <a:t>vs </a:t>
            </a:r>
            <a:r>
              <a:rPr lang="et-EE" sz="1400" dirty="0"/>
              <a:t>03.2023 5,8%,</a:t>
            </a:r>
            <a:r>
              <a:rPr lang="et-EE" sz="1400" dirty="0">
                <a:sym typeface="Wingdings" panose="05000000000000000000" pitchFamily="2" charset="2"/>
              </a:rPr>
              <a:t> kasv 2,3x</a:t>
            </a:r>
            <a:endParaRPr lang="et-EE" sz="14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33D9007-8ECB-100C-9386-B8972FBD4468}"/>
              </a:ext>
            </a:extLst>
          </p:cNvPr>
          <p:cNvSpPr txBox="1"/>
          <p:nvPr/>
        </p:nvSpPr>
        <p:spPr>
          <a:xfrm>
            <a:off x="539670" y="6558332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8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E1386E7-57CD-2D3E-8335-718459067A7E}"/>
              </a:ext>
            </a:extLst>
          </p:cNvPr>
          <p:cNvSpPr txBox="1">
            <a:spLocks/>
          </p:cNvSpPr>
          <p:nvPr/>
        </p:nvSpPr>
        <p:spPr>
          <a:xfrm>
            <a:off x="243349" y="704087"/>
            <a:ext cx="10801350" cy="660011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0" i="0" u="none" strike="noStrike" kern="0" cap="none" spc="0" normalizeH="0" baseline="0" noProof="0" dirty="0">
                <a:ln>
                  <a:noFill/>
                </a:ln>
                <a:solidFill>
                  <a:srgbClr val="004BC5"/>
                </a:solidFill>
                <a:effectLst/>
                <a:uLnTx/>
                <a:uFillTx/>
                <a:latin typeface="Museo Sans 300" panose="02000000000000000000" pitchFamily="2" charset="77"/>
                <a:cs typeface="Arial"/>
                <a:sym typeface="Arial"/>
              </a:rPr>
              <a:t>Euribor alates 2007</a:t>
            </a:r>
            <a:endParaRPr kumimoji="0" lang="et-EE" sz="3200" b="0" i="0" u="none" strike="noStrike" kern="0" cap="none" spc="0" normalizeH="0" baseline="0" noProof="0" dirty="0">
              <a:ln>
                <a:noFill/>
              </a:ln>
              <a:solidFill>
                <a:srgbClr val="2F74CA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33E04-8B30-2BD1-A2FC-85C120286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8"/>
          <a:stretch/>
        </p:blipFill>
        <p:spPr>
          <a:xfrm>
            <a:off x="485457" y="1943767"/>
            <a:ext cx="11110195" cy="4210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092E6-6EA8-2850-3930-CC3493CF8378}"/>
              </a:ext>
            </a:extLst>
          </p:cNvPr>
          <p:cNvSpPr txBox="1"/>
          <p:nvPr/>
        </p:nvSpPr>
        <p:spPr>
          <a:xfrm>
            <a:off x="539670" y="650524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https://www.euribor-rates.eu/en/euribor-charts/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71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A2D69-517E-4DA0-88CB-434BF864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4" y="358893"/>
            <a:ext cx="10515600" cy="1325563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Turuootus 6 kuu </a:t>
            </a:r>
            <a:r>
              <a:rPr lang="et-EE" sz="3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Euribori</a:t>
            </a:r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 osas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6A4CC-B8CD-345A-B66A-A7AB2BD53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2" y="1684457"/>
            <a:ext cx="11003950" cy="3987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401645-4E58-36EB-2678-EC1C75966F0E}"/>
              </a:ext>
            </a:extLst>
          </p:cNvPr>
          <p:cNvSpPr txBox="1"/>
          <p:nvPr/>
        </p:nvSpPr>
        <p:spPr>
          <a:xfrm>
            <a:off x="542741" y="5917053"/>
            <a:ext cx="1031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Turuootus on paraku valdavalt osutunud liiga optimistlikuks.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4063F-839F-3185-CBAC-390652D579DD}"/>
              </a:ext>
            </a:extLst>
          </p:cNvPr>
          <p:cNvSpPr txBox="1"/>
          <p:nvPr/>
        </p:nvSpPr>
        <p:spPr>
          <a:xfrm>
            <a:off x="539670" y="6505241"/>
            <a:ext cx="5023422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https://www.chathamfinancial.com/technology/european-forward-curves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1EC5C-0E94-4CCA-8608-B1E57389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84424"/>
            <a:ext cx="10515600" cy="1325563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Majanduskasvu prognoos Eestis, Euroalal ja USAs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D1795-085E-4CCD-B33F-D8A7170A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56189"/>
            <a:ext cx="7092827" cy="11234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t-EE" sz="2000" dirty="0">
                <a:latin typeface="Museo Sans 300" panose="02000000000000000000" pitchFamily="2" charset="77"/>
              </a:rPr>
              <a:t>Majanduskasv ehk sisemajanduse koguprodukti (SKP) muutus võrreldes eelmise aasta sama perioodiga (aastad)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B1B2F9-0F67-4449-2828-A71C261118F3}"/>
              </a:ext>
            </a:extLst>
          </p:cNvPr>
          <p:cNvGraphicFramePr>
            <a:graphicFrameLocks/>
          </p:cNvGraphicFramePr>
          <p:nvPr/>
        </p:nvGraphicFramePr>
        <p:xfrm>
          <a:off x="385281" y="2177803"/>
          <a:ext cx="11234791" cy="440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702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1EC5C-0E94-4CCA-8608-B1E57389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0" y="760381"/>
            <a:ext cx="10515600" cy="595807"/>
          </a:xfrm>
        </p:spPr>
        <p:txBody>
          <a:bodyPr anchor="t"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Inflatsiooni prognoos Eestis, Euroalal ja USAs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D1795-085E-4CCD-B33F-D8A7170A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00" y="1450390"/>
            <a:ext cx="6898241" cy="72890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t-EE" sz="2000" dirty="0">
                <a:latin typeface="Museo Sans 300" panose="02000000000000000000" pitchFamily="2" charset="77"/>
              </a:rPr>
              <a:t>Inflatsioonimäär ehk tarbijahinnaindeksi muutus võrreldes eelmise aasta sama perioodiga (aastad)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3BD5C95-3D19-61A6-EC4D-E39D95F5322A}"/>
              </a:ext>
            </a:extLst>
          </p:cNvPr>
          <p:cNvGraphicFramePr>
            <a:graphicFrameLocks/>
          </p:cNvGraphicFramePr>
          <p:nvPr/>
        </p:nvGraphicFramePr>
        <p:xfrm>
          <a:off x="3522007" y="2225528"/>
          <a:ext cx="8352889" cy="429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0378012-A7BF-B6B7-A886-728A7F53D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6" t="2320" r="1853" b="4525"/>
          <a:stretch/>
        </p:blipFill>
        <p:spPr>
          <a:xfrm>
            <a:off x="171239" y="2335141"/>
            <a:ext cx="3230367" cy="4011381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6C5D5CC-08E4-E2B6-22FE-7C217B2438C0}"/>
              </a:ext>
            </a:extLst>
          </p:cNvPr>
          <p:cNvSpPr txBox="1"/>
          <p:nvPr/>
        </p:nvSpPr>
        <p:spPr>
          <a:xfrm>
            <a:off x="3522007" y="6517217"/>
            <a:ext cx="3511471" cy="27702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IMF WEO, Eesti Pank, Coop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5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Coop</a:t>
            </a:r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 Pank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A84994-B7A3-8E1B-F653-0EE636AD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73" y="1672682"/>
            <a:ext cx="6151713" cy="5025829"/>
          </a:xfrm>
        </p:spPr>
        <p:txBody>
          <a:bodyPr>
            <a:normAutofit fontScale="85000" lnSpcReduction="20000"/>
          </a:bodyPr>
          <a:lstStyle/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Kõige kiiremini kasvav </a:t>
            </a:r>
            <a:r>
              <a:rPr lang="et-EE" sz="2600" dirty="0">
                <a:latin typeface="Museo Sans 500" panose="02000000000000000000"/>
              </a:rPr>
              <a:t>universaalpank Eestis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Noteeritud</a:t>
            </a:r>
            <a:r>
              <a:rPr lang="et-EE" sz="2600" dirty="0">
                <a:latin typeface="Museo Sans 500" panose="02000000000000000000"/>
              </a:rPr>
              <a:t> </a:t>
            </a:r>
            <a:r>
              <a:rPr lang="et-EE" sz="2600" dirty="0" err="1">
                <a:latin typeface="Museo Sans 500" panose="02000000000000000000"/>
              </a:rPr>
              <a:t>Nasdaq</a:t>
            </a:r>
            <a:r>
              <a:rPr lang="et-EE" sz="2600" dirty="0">
                <a:latin typeface="Museo Sans 500" panose="02000000000000000000"/>
              </a:rPr>
              <a:t> Balti börsi põhinimek</a:t>
            </a:r>
            <a:r>
              <a:rPr lang="et-EE" sz="2600" dirty="0"/>
              <a:t>irj</a:t>
            </a:r>
            <a:r>
              <a:rPr lang="et-EE" sz="2600" dirty="0">
                <a:latin typeface="Museo Sans 500" panose="02000000000000000000"/>
              </a:rPr>
              <a:t>as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 err="1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Moody’s</a:t>
            </a: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 reiting Baa2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endParaRPr lang="et-EE" sz="2600" b="1" dirty="0">
              <a:solidFill>
                <a:srgbClr val="0178D2"/>
              </a:solidFill>
              <a:latin typeface="Museo Sans 500" panose="02000000000000000000"/>
            </a:endParaRP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ea typeface="+mj-ea"/>
                <a:cs typeface="+mj-cs"/>
              </a:rPr>
              <a:t>Üks viiest </a:t>
            </a:r>
            <a:r>
              <a:rPr lang="et-EE" sz="2600" dirty="0"/>
              <a:t>universaalpangast Eestis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Otsustamine:</a:t>
            </a:r>
            <a:r>
              <a:rPr lang="et-EE" sz="2600" dirty="0">
                <a:latin typeface="Museo Sans 500" panose="02000000000000000000"/>
              </a:rPr>
              <a:t> kiire, paindlik ja kohapeal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 err="1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Eristuvus</a:t>
            </a: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: </a:t>
            </a:r>
            <a:r>
              <a:rPr lang="et-EE" sz="2600" dirty="0">
                <a:latin typeface="Museo Sans 500" panose="02000000000000000000"/>
              </a:rPr>
              <a:t>panganduse ja kaubanduse vaheline </a:t>
            </a:r>
            <a:r>
              <a:rPr lang="et-EE" sz="2600" dirty="0"/>
              <a:t>sünergia ja kliendikasu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Sihtkliendid: </a:t>
            </a:r>
            <a:r>
              <a:rPr lang="et-EE" sz="2600" dirty="0">
                <a:latin typeface="Museo Sans 500" panose="02000000000000000000"/>
              </a:rPr>
              <a:t>Eesti inimesed ja ettevõtted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latin typeface="Museo Sans 500" panose="02000000000000000000"/>
                <a:ea typeface="+mj-ea"/>
                <a:cs typeface="+mj-cs"/>
              </a:rPr>
              <a:t>Sihtturg: </a:t>
            </a:r>
            <a:r>
              <a:rPr lang="et-EE" sz="2600" dirty="0">
                <a:latin typeface="Museo Sans 500" panose="02000000000000000000"/>
              </a:rPr>
              <a:t>Eesti – viime elu edasi igas Eestimaa nurgas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ea typeface="+mj-ea"/>
                <a:cs typeface="+mj-cs"/>
              </a:rPr>
              <a:t>Teenused: </a:t>
            </a:r>
            <a:r>
              <a:rPr lang="et-EE" sz="2600" dirty="0"/>
              <a:t>igapäevapangandus, finantseerimine</a:t>
            </a:r>
          </a:p>
          <a:p>
            <a:pPr marL="330200" indent="-330200">
              <a:buClr>
                <a:srgbClr val="0178D2"/>
              </a:buClr>
              <a:buSzPct val="100000"/>
              <a:buFont typeface="Lucida Grande"/>
              <a:buChar char="•"/>
            </a:pPr>
            <a:r>
              <a:rPr lang="et-EE" sz="2600" dirty="0">
                <a:solidFill>
                  <a:srgbClr val="004BC5"/>
                </a:solidFill>
                <a:ea typeface="+mj-ea"/>
                <a:cs typeface="+mj-cs"/>
              </a:rPr>
              <a:t>Müügi- ja teeninduskanalid: </a:t>
            </a:r>
            <a:r>
              <a:rPr lang="et-EE" sz="2600" dirty="0"/>
              <a:t>interneti</a:t>
            </a:r>
            <a:r>
              <a:rPr lang="et-EE" sz="2600" dirty="0">
                <a:latin typeface="Museo Sans 500" panose="02000000000000000000"/>
              </a:rPr>
              <a:t>- </a:t>
            </a:r>
            <a:r>
              <a:rPr lang="et-EE" sz="2600" dirty="0"/>
              <a:t>ja</a:t>
            </a:r>
            <a:r>
              <a:rPr lang="et-EE" sz="2600" dirty="0">
                <a:latin typeface="Museo Sans 500" panose="02000000000000000000"/>
              </a:rPr>
              <a:t> </a:t>
            </a:r>
            <a:r>
              <a:rPr lang="et-EE" sz="2600" dirty="0"/>
              <a:t>mobiilipank, pangakontorid,</a:t>
            </a:r>
            <a:r>
              <a:rPr lang="et-EE" sz="2600" dirty="0">
                <a:latin typeface="Museo Sans 500" panose="02000000000000000000"/>
              </a:rPr>
              <a:t> </a:t>
            </a:r>
            <a:r>
              <a:rPr lang="et-EE" sz="2600" dirty="0" err="1"/>
              <a:t>Coopi</a:t>
            </a:r>
            <a:r>
              <a:rPr lang="et-EE" sz="2600" dirty="0"/>
              <a:t> kauplused üle Eesti</a:t>
            </a:r>
            <a:endParaRPr lang="et-EE" sz="2600" dirty="0">
              <a:latin typeface="Museo Sans 500" panose="02000000000000000000"/>
            </a:endParaRPr>
          </a:p>
          <a:p>
            <a:endParaRPr lang="et-EE" dirty="0"/>
          </a:p>
        </p:txBody>
      </p:sp>
      <p:pic>
        <p:nvPicPr>
          <p:cNvPr id="3" name="Picture 2" descr="A picture containing text, person, outdoor, crowd&#10;&#10;Description automatically generated">
            <a:extLst>
              <a:ext uri="{FF2B5EF4-FFF2-40B4-BE49-F238E27FC236}">
                <a16:creationId xmlns:a16="http://schemas.microsoft.com/office/drawing/2014/main" id="{5F4AA6D0-534F-BB67-6B58-0B1337D7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52" y="1305757"/>
            <a:ext cx="5164254" cy="51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1EC5C-0E94-4CCA-8608-B1E57389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22" y="768991"/>
            <a:ext cx="9384587" cy="642920"/>
          </a:xfrm>
        </p:spPr>
        <p:txBody>
          <a:bodyPr anchor="t"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Töötuse prognoos Eestis, Euroalal ja USAs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D1795-085E-4CCD-B33F-D8A7170A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22" y="1456250"/>
            <a:ext cx="4956425" cy="47205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t-EE" dirty="0">
                <a:latin typeface="Museo Sans 300" panose="02000000000000000000" pitchFamily="2" charset="77"/>
              </a:rPr>
              <a:t>Töötuse määr (aastad)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5D6F24E-3281-1964-41F4-8508316312C5}"/>
              </a:ext>
            </a:extLst>
          </p:cNvPr>
          <p:cNvGraphicFramePr>
            <a:graphicFrameLocks/>
          </p:cNvGraphicFramePr>
          <p:nvPr/>
        </p:nvGraphicFramePr>
        <p:xfrm>
          <a:off x="673813" y="1928301"/>
          <a:ext cx="11131194" cy="4620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4951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1EC5C-0E94-4CCA-8608-B1E57389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1" y="379135"/>
            <a:ext cx="10515600" cy="1325563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Palgakasvu prognoos Eestis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D1795-085E-4CCD-B33F-D8A7170A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01" y="1491962"/>
            <a:ext cx="10515600" cy="7653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t-EE" sz="2000" dirty="0">
                <a:latin typeface="Museo Sans 300" panose="02000000000000000000" pitchFamily="2" charset="77"/>
              </a:rPr>
              <a:t>Keskmise brutopalga muutus (aastad)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695B0C9-19BA-87D2-9EB8-34F1AB0CA290}"/>
              </a:ext>
            </a:extLst>
          </p:cNvPr>
          <p:cNvGraphicFramePr>
            <a:graphicFrameLocks/>
          </p:cNvGraphicFramePr>
          <p:nvPr/>
        </p:nvGraphicFramePr>
        <p:xfrm>
          <a:off x="493160" y="2044557"/>
          <a:ext cx="11414588" cy="443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3697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7A0E4B-989E-4A5D-BB31-43B31069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77" y="766087"/>
            <a:ext cx="10515600" cy="800395"/>
          </a:xfrm>
        </p:spPr>
        <p:txBody>
          <a:bodyPr anchor="t"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Eesti inimeste keskmine palk vs hinnatõus</a:t>
            </a:r>
            <a:endParaRPr lang="et-EE" sz="32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CADEE64-7C55-834B-4A23-9076B8F0EECC}"/>
              </a:ext>
            </a:extLst>
          </p:cNvPr>
          <p:cNvSpPr txBox="1">
            <a:spLocks/>
          </p:cNvSpPr>
          <p:nvPr/>
        </p:nvSpPr>
        <p:spPr>
          <a:xfrm>
            <a:off x="247899" y="1285481"/>
            <a:ext cx="7483867" cy="80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800" dirty="0">
                <a:cs typeface="Arial" panose="020B0604020202020204" pitchFamily="34" charset="0"/>
              </a:rPr>
              <a:t>Eesti ja Euroala tarbijahinnaindeksid</a:t>
            </a:r>
            <a:r>
              <a:rPr lang="et-EE" sz="1800" baseline="0" dirty="0">
                <a:cs typeface="Arial" panose="020B0604020202020204" pitchFamily="34" charset="0"/>
              </a:rPr>
              <a:t> (inflatsioon) ja </a:t>
            </a:r>
            <a:br>
              <a:rPr lang="et-EE" sz="1800" baseline="0" dirty="0">
                <a:cs typeface="Arial" panose="020B0604020202020204" pitchFamily="34" charset="0"/>
              </a:rPr>
            </a:br>
            <a:r>
              <a:rPr lang="et-EE" sz="1800" baseline="0" dirty="0">
                <a:cs typeface="Arial" panose="020B0604020202020204" pitchFamily="34" charset="0"/>
              </a:rPr>
              <a:t>Eesti keskmine bruto kuupalk, indekseeritud (12.2006 = 100)</a:t>
            </a:r>
            <a:endParaRPr lang="et-EE" sz="1800" dirty="0"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143C71-7127-264D-6483-6A03CA7C6BAD}"/>
              </a:ext>
            </a:extLst>
          </p:cNvPr>
          <p:cNvGrpSpPr/>
          <p:nvPr/>
        </p:nvGrpSpPr>
        <p:grpSpPr>
          <a:xfrm>
            <a:off x="383566" y="2177716"/>
            <a:ext cx="11473318" cy="4275095"/>
            <a:chOff x="383566" y="2484721"/>
            <a:chExt cx="10649391" cy="3968090"/>
          </a:xfrm>
        </p:grpSpPr>
        <p:pic>
          <p:nvPicPr>
            <p:cNvPr id="13" name="Chart Placeholder 9">
              <a:extLst>
                <a:ext uri="{FF2B5EF4-FFF2-40B4-BE49-F238E27FC236}">
                  <a16:creationId xmlns:a16="http://schemas.microsoft.com/office/drawing/2014/main" id="{32793C8E-1E7E-96D0-2608-E9D706B5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566" y="2487893"/>
              <a:ext cx="10649391" cy="39649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9A3E7C-3243-D133-F637-1E225F4A6915}"/>
                </a:ext>
              </a:extLst>
            </p:cNvPr>
            <p:cNvSpPr txBox="1"/>
            <p:nvPr/>
          </p:nvSpPr>
          <p:spPr>
            <a:xfrm>
              <a:off x="715544" y="4347339"/>
              <a:ext cx="2004545" cy="25710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t">
              <a:spAutoFit/>
            </a:bodyPr>
            <a:lstStyle/>
            <a:p>
              <a:pPr defTabSz="609600" hangingPunct="0"/>
              <a:r>
                <a:rPr lang="et-EE" sz="1000" b="1" dirty="0">
                  <a:solidFill>
                    <a:srgbClr val="004BC5"/>
                  </a:solidFill>
                </a:rPr>
                <a:t>Keskmine palk </a:t>
              </a:r>
              <a:r>
                <a:rPr lang="et-EE" sz="1000" b="1" i="1" dirty="0">
                  <a:solidFill>
                    <a:srgbClr val="004BC5"/>
                  </a:solidFill>
                </a:rPr>
                <a:t>ca</a:t>
              </a:r>
              <a:r>
                <a:rPr lang="et-EE" sz="1000" b="1" dirty="0">
                  <a:solidFill>
                    <a:srgbClr val="004BC5"/>
                  </a:solidFill>
                </a:rPr>
                <a:t> 650 eurot</a:t>
              </a:r>
              <a:endParaRPr lang="et-EE" sz="1000" b="1" dirty="0">
                <a:solidFill>
                  <a:srgbClr val="004BC5"/>
                </a:solidFill>
                <a:sym typeface="Calibri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1616E2-9D37-68C1-B4B3-D9E346A22526}"/>
                </a:ext>
              </a:extLst>
            </p:cNvPr>
            <p:cNvCxnSpPr>
              <a:cxnSpLocks/>
            </p:cNvCxnSpPr>
            <p:nvPr/>
          </p:nvCxnSpPr>
          <p:spPr>
            <a:xfrm>
              <a:off x="963195" y="4624337"/>
              <a:ext cx="2744" cy="948376"/>
            </a:xfrm>
            <a:prstGeom prst="straightConnector1">
              <a:avLst/>
            </a:prstGeom>
            <a:noFill/>
            <a:ln w="63500" cap="flat">
              <a:solidFill>
                <a:srgbClr val="0F2783"/>
              </a:solidFill>
              <a:prstDash val="solid"/>
              <a:round/>
              <a:tailEnd type="triangle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D30732-AF5E-46F9-7FC2-FF006F2E076E}"/>
                </a:ext>
              </a:extLst>
            </p:cNvPr>
            <p:cNvSpPr txBox="1"/>
            <p:nvPr/>
          </p:nvSpPr>
          <p:spPr>
            <a:xfrm>
              <a:off x="8653044" y="2484721"/>
              <a:ext cx="2004545" cy="25710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t">
              <a:spAutoFit/>
            </a:bodyPr>
            <a:lstStyle/>
            <a:p>
              <a:pPr defTabSz="609600" hangingPunct="0"/>
              <a:r>
                <a:rPr lang="et-EE" sz="1000" b="1" dirty="0">
                  <a:solidFill>
                    <a:srgbClr val="004BC5"/>
                  </a:solidFill>
                </a:rPr>
                <a:t>Keskmine palk </a:t>
              </a:r>
              <a:r>
                <a:rPr lang="et-EE" sz="1000" b="1" i="1" dirty="0">
                  <a:solidFill>
                    <a:srgbClr val="004BC5"/>
                  </a:solidFill>
                </a:rPr>
                <a:t>ca</a:t>
              </a:r>
              <a:r>
                <a:rPr lang="et-EE" sz="1000" b="1" dirty="0">
                  <a:solidFill>
                    <a:srgbClr val="004BC5"/>
                  </a:solidFill>
                </a:rPr>
                <a:t> 1901 eurot</a:t>
              </a:r>
              <a:endParaRPr lang="et-EE" sz="1000" b="1" dirty="0">
                <a:solidFill>
                  <a:srgbClr val="004BC5"/>
                </a:solidFill>
                <a:sym typeface="Calibri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5C1864-4259-E7C4-27A5-A22C04D70E2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381" y="2737977"/>
              <a:ext cx="1002273" cy="201444"/>
            </a:xfrm>
            <a:prstGeom prst="straightConnector1">
              <a:avLst/>
            </a:prstGeom>
            <a:noFill/>
            <a:ln w="63500" cap="flat">
              <a:solidFill>
                <a:srgbClr val="0F2783"/>
              </a:solidFill>
              <a:prstDash val="solid"/>
              <a:round/>
              <a:tailEnd type="triangle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098041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EEEE5-1CE5-F149-5C2E-E1840149C8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2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1200" cap="none" spc="0" normalizeH="0" baseline="0" noProof="0" dirty="0">
              <a:ln>
                <a:noFill/>
              </a:ln>
              <a:solidFill>
                <a:srgbClr val="0F27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6D75B6-8543-46C2-B50E-5035798B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58" y="714491"/>
            <a:ext cx="10515600" cy="1325563"/>
          </a:xfrm>
        </p:spPr>
        <p:txBody>
          <a:bodyPr>
            <a:normAutofit/>
          </a:bodyPr>
          <a:lstStyle/>
          <a:p>
            <a:r>
              <a:rPr lang="et-EE" dirty="0">
                <a:solidFill>
                  <a:schemeClr val="bg1"/>
                </a:solidFill>
                <a:latin typeface="Museo Sans 100" panose="02000000000000000000" pitchFamily="2" charset="77"/>
              </a:rPr>
              <a:t>Kokkuvõtteks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B4C42DAE-88D8-42B2-B1F7-E8E8412F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58" y="1915565"/>
            <a:ext cx="9990762" cy="4945385"/>
          </a:xfrm>
        </p:spPr>
        <p:txBody>
          <a:bodyPr numCol="1" spcCol="1440000"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Makrokeskkond on väga habras (inflatsioon, sõda Ukrainas, tarneahelad katki jne) ja seetõttu on laenunõudlus vähenenud.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Pangad laenavad hea meelega, aga on ettevaatlikumad, riskiisu on vähenenud.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Riski hinnastatakse, rahastust leiavad kergemini tugevad projektid (kogenud vastaspool, tugevad finantsid, suurem omaosalus, kinnisvaraarenduste puhul suurem </a:t>
            </a:r>
            <a:b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</a:br>
            <a:r>
              <a:rPr lang="et-EE" sz="20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VÕL-ide</a:t>
            </a: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 arv jne).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Intressid nii eraisikutele kui ettevõtetele kasvavad tänu </a:t>
            </a:r>
            <a:r>
              <a:rPr lang="et-EE" sz="2000" dirty="0" err="1">
                <a:solidFill>
                  <a:schemeClr val="bg1"/>
                </a:solidFill>
                <a:latin typeface="Museo Sans 300" panose="02000000000000000000" pitchFamily="2" charset="77"/>
              </a:rPr>
              <a:t>Euribori</a:t>
            </a: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 tõusule.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Rahapakkumine on vähenenud, hoiuste kasv pidurdunud.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Piiratud ressursile (hoiustele) on tekkinud tihe konkurents ja hind (12 kuu hoiuse intress 3,5%).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t-EE" sz="2000" dirty="0">
                <a:solidFill>
                  <a:schemeClr val="bg1"/>
                </a:solidFill>
                <a:latin typeface="Museo Sans 300" panose="02000000000000000000" pitchFamily="2" charset="77"/>
              </a:rPr>
              <a:t>Oleme kohanemise faasis ja uue reaalsusega kohanemine võtab veel aega.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E6248-3133-9AA7-3305-AA6DE1BF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063"/>
            <a:ext cx="12192000" cy="7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7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F2FD-2DE0-117E-598F-D77AC631A67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40314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7653769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Konkurentsieelis: oleme kohal üle Eesti</a:t>
            </a:r>
          </a:p>
        </p:txBody>
      </p:sp>
      <p:pic>
        <p:nvPicPr>
          <p:cNvPr id="9" name="Picture 8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DE0F6868-1229-A7CE-3742-632D761A0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8" y="1933127"/>
            <a:ext cx="6638901" cy="4162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C7104-3778-55E4-D8C8-6C58B8FA7EF5}"/>
              </a:ext>
            </a:extLst>
          </p:cNvPr>
          <p:cNvSpPr txBox="1"/>
          <p:nvPr/>
        </p:nvSpPr>
        <p:spPr>
          <a:xfrm>
            <a:off x="7363583" y="1933127"/>
            <a:ext cx="45904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200" dirty="0" err="1"/>
              <a:t>Coop</a:t>
            </a:r>
            <a:r>
              <a:rPr lang="et-EE" sz="2200" dirty="0"/>
              <a:t> Pangal on 27 pangakontorit ja pangapunkti üle Eesti.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200" dirty="0" err="1"/>
              <a:t>Coop</a:t>
            </a:r>
            <a:r>
              <a:rPr lang="et-EE" sz="2200" dirty="0"/>
              <a:t> kaubandusketti kuulub Eestis ca 330 kauplust. </a:t>
            </a:r>
            <a:r>
              <a:rPr lang="et-EE" sz="2200" dirty="0" err="1"/>
              <a:t>Coopil</a:t>
            </a:r>
            <a:r>
              <a:rPr lang="et-EE" sz="2200" dirty="0"/>
              <a:t> on 600 000 püsiklienti.</a:t>
            </a:r>
          </a:p>
        </p:txBody>
      </p:sp>
    </p:spTree>
    <p:extLst>
      <p:ext uri="{BB962C8B-B14F-4D97-AF65-F5344CB8AC3E}">
        <p14:creationId xmlns:p14="http://schemas.microsoft.com/office/powerpoint/2010/main" val="137960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Ettevõtete finantseerimise võimalikud allikad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A84994-B7A3-8E1B-F653-0EE636AD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73" y="1672683"/>
            <a:ext cx="10913327" cy="4445484"/>
          </a:xfrm>
        </p:spPr>
        <p:txBody>
          <a:bodyPr>
            <a:normAutofit fontScale="92500" lnSpcReduction="20000"/>
          </a:bodyPr>
          <a:lstStyle/>
          <a:p>
            <a:r>
              <a:rPr lang="et-EE" dirty="0"/>
              <a:t>Ettevõtte omanikud</a:t>
            </a:r>
          </a:p>
          <a:p>
            <a:r>
              <a:rPr lang="et-EE" dirty="0"/>
              <a:t>Pangad</a:t>
            </a:r>
          </a:p>
          <a:p>
            <a:r>
              <a:rPr lang="et-EE" dirty="0"/>
              <a:t>Börs</a:t>
            </a:r>
          </a:p>
          <a:p>
            <a:r>
              <a:rPr lang="et-EE" dirty="0"/>
              <a:t>Era- ja riskikapitalifondid</a:t>
            </a:r>
          </a:p>
          <a:p>
            <a:r>
              <a:rPr lang="et-EE" dirty="0"/>
              <a:t>Alternatiivsed finantseerijad</a:t>
            </a:r>
          </a:p>
          <a:p>
            <a:r>
              <a:rPr lang="et-EE" dirty="0"/>
              <a:t>Äriinglid ja jõukad eraisikud</a:t>
            </a:r>
          </a:p>
          <a:p>
            <a:r>
              <a:rPr lang="et-EE" dirty="0" err="1"/>
              <a:t>Ühisrahastusplatvormid</a:t>
            </a:r>
            <a:endParaRPr lang="et-EE" dirty="0"/>
          </a:p>
          <a:p>
            <a:r>
              <a:rPr lang="et-EE" dirty="0"/>
              <a:t>Võlakirjad</a:t>
            </a:r>
          </a:p>
          <a:p>
            <a:r>
              <a:rPr lang="et-EE" dirty="0"/>
              <a:t>Pensionifondid</a:t>
            </a:r>
          </a:p>
          <a:p>
            <a:r>
              <a:rPr lang="et-EE" dirty="0"/>
              <a:t>Kindlustusettevõtted</a:t>
            </a:r>
          </a:p>
          <a:p>
            <a:r>
              <a:rPr lang="et-EE" dirty="0"/>
              <a:t>Riiklikud finantseerijad (</a:t>
            </a:r>
            <a:r>
              <a:rPr lang="et-EE" dirty="0" err="1"/>
              <a:t>KredEx</a:t>
            </a:r>
            <a:r>
              <a:rPr lang="et-EE" dirty="0"/>
              <a:t>, EAS, MES, PRIA, KIK jne)</a:t>
            </a:r>
          </a:p>
        </p:txBody>
      </p:sp>
    </p:spTree>
    <p:extLst>
      <p:ext uri="{BB962C8B-B14F-4D97-AF65-F5344CB8AC3E}">
        <p14:creationId xmlns:p14="http://schemas.microsoft.com/office/powerpoint/2010/main" val="396599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</a:rPr>
              <a:t>Eesti pangad 13 aastat tagasi ja täna</a:t>
            </a:r>
            <a:br>
              <a:rPr lang="et-EE" sz="3200" dirty="0">
                <a:solidFill>
                  <a:srgbClr val="004BC5"/>
                </a:solidFill>
              </a:rPr>
            </a:br>
            <a:r>
              <a:rPr lang="et-EE" sz="1800" dirty="0">
                <a:solidFill>
                  <a:srgbClr val="004BC5"/>
                </a:solidFill>
              </a:rPr>
              <a:t>(laenumahtude järgi)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0BDC5E-7BF4-0C34-4991-1D9ABA8DA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7" y="1675637"/>
            <a:ext cx="11590816" cy="48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5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</a:rPr>
              <a:t>Eesti pankade turuosad Eestis: </a:t>
            </a:r>
            <a:r>
              <a:rPr lang="et-EE" sz="1600" dirty="0">
                <a:solidFill>
                  <a:srgbClr val="004BC5"/>
                </a:solidFill>
              </a:rPr>
              <a:t>2010: ca 3% </a:t>
            </a:r>
            <a:r>
              <a:rPr lang="et-EE" sz="1600" dirty="0">
                <a:solidFill>
                  <a:srgbClr val="004BC5"/>
                </a:solidFill>
                <a:sym typeface="Wingdings" panose="05000000000000000000" pitchFamily="2" charset="2"/>
              </a:rPr>
              <a:t> </a:t>
            </a:r>
            <a:r>
              <a:rPr lang="et-EE" sz="1600" dirty="0">
                <a:solidFill>
                  <a:srgbClr val="004BC5"/>
                </a:solidFill>
              </a:rPr>
              <a:t>2022: ca 26%</a:t>
            </a:r>
            <a:br>
              <a:rPr lang="et-EE" sz="1600" dirty="0">
                <a:solidFill>
                  <a:srgbClr val="004BC5"/>
                </a:solidFill>
              </a:rPr>
            </a:br>
            <a:r>
              <a:rPr lang="et-EE" sz="1600" dirty="0">
                <a:solidFill>
                  <a:srgbClr val="004BC5"/>
                </a:solidFill>
              </a:rPr>
              <a:t>(laenumahtude järgi)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64045-4C07-C717-BB75-FAF3C4430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3B9D7-92DB-6CA8-653F-6626031C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8" y="1800078"/>
            <a:ext cx="11759055" cy="45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8769064" cy="849160"/>
          </a:xfrm>
        </p:spPr>
        <p:txBody>
          <a:bodyPr>
            <a:normAutofit fontScale="90000"/>
          </a:bodyPr>
          <a:lstStyle/>
          <a:p>
            <a:r>
              <a:rPr lang="et-EE" sz="3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Coop</a:t>
            </a:r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 </a:t>
            </a:r>
            <a:r>
              <a:rPr lang="et-EE" sz="3600" dirty="0">
                <a:solidFill>
                  <a:srgbClr val="004BC5"/>
                </a:solidFill>
                <a:latin typeface="Museo Sans 300" panose="02000000000000000000" pitchFamily="2" charset="77"/>
              </a:rPr>
              <a:t>Panga</a:t>
            </a:r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 poolt pakutavad finantseerimislahendused ettevõtjatele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D8327-34E3-A8D2-732B-29C8A43B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21" y="1905712"/>
            <a:ext cx="5261831" cy="45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0487-2FDD-BB67-CEC2-049D8824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631799"/>
            <a:ext cx="10515600" cy="849160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Keda </a:t>
            </a:r>
            <a:r>
              <a:rPr lang="et-EE" sz="3200" dirty="0" err="1">
                <a:solidFill>
                  <a:srgbClr val="004BC5"/>
                </a:solidFill>
                <a:latin typeface="Museo Sans 300" panose="02000000000000000000" pitchFamily="2" charset="77"/>
              </a:rPr>
              <a:t>Coop</a:t>
            </a:r>
            <a:r>
              <a:rPr lang="et-EE" sz="3200" dirty="0">
                <a:solidFill>
                  <a:srgbClr val="004BC5"/>
                </a:solidFill>
                <a:latin typeface="Museo Sans 300" panose="02000000000000000000" pitchFamily="2" charset="77"/>
              </a:rPr>
              <a:t> Pank finantseerib?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A84994-B7A3-8E1B-F653-0EE636AD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73" y="1672682"/>
            <a:ext cx="10913327" cy="4781211"/>
          </a:xfrm>
        </p:spPr>
        <p:txBody>
          <a:bodyPr>
            <a:normAutofit fontScale="92500"/>
          </a:bodyPr>
          <a:lstStyle/>
          <a:p>
            <a:r>
              <a:rPr lang="et-EE" dirty="0"/>
              <a:t>Finantseerime partnereid, kellega pikaajaliselt koostööd teha, mitte projekte.</a:t>
            </a:r>
          </a:p>
          <a:p>
            <a:pPr lvl="1"/>
            <a:r>
              <a:rPr lang="et-EE" dirty="0"/>
              <a:t>Ettevõtte ja selle võtmeisikute taust</a:t>
            </a:r>
          </a:p>
          <a:p>
            <a:pPr lvl="1"/>
            <a:r>
              <a:rPr lang="et-EE" dirty="0"/>
              <a:t>Varasem maksekäitumine</a:t>
            </a:r>
          </a:p>
          <a:p>
            <a:pPr lvl="1"/>
            <a:r>
              <a:rPr lang="et-EE" dirty="0"/>
              <a:t>Varasemad kogemused</a:t>
            </a:r>
          </a:p>
          <a:p>
            <a:pPr lvl="1"/>
            <a:r>
              <a:rPr lang="et-EE" dirty="0"/>
              <a:t>ESG</a:t>
            </a:r>
          </a:p>
          <a:p>
            <a:r>
              <a:rPr lang="et-EE" dirty="0"/>
              <a:t>Finantseerimisotsuse aluseks on rahavoog, mis võimaldab laenu tagasi maksta. Tagatis on sekundaarne, aga ka oluline.</a:t>
            </a:r>
          </a:p>
          <a:p>
            <a:pPr lvl="1"/>
            <a:r>
              <a:rPr lang="et-EE" dirty="0"/>
              <a:t>Äriplaan</a:t>
            </a:r>
          </a:p>
          <a:p>
            <a:pPr lvl="1"/>
            <a:r>
              <a:rPr lang="et-EE" dirty="0"/>
              <a:t>Senised finantstulemused</a:t>
            </a:r>
          </a:p>
          <a:p>
            <a:pPr lvl="1"/>
            <a:r>
              <a:rPr lang="et-EE" dirty="0"/>
              <a:t>Finantsprognoos, sh rahavoog ja likviidsus</a:t>
            </a:r>
          </a:p>
          <a:p>
            <a:pPr lvl="1"/>
            <a:r>
              <a:rPr lang="et-EE" dirty="0"/>
              <a:t>Võimalikud rahalised puhvrid või täiendavad finantseerimise allikad</a:t>
            </a:r>
          </a:p>
          <a:p>
            <a:pPr lvl="1"/>
            <a:r>
              <a:rPr lang="et-EE" dirty="0"/>
              <a:t>Tagatised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6166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84F2B-A0CD-FDC6-11CA-9A251395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70" y="1839336"/>
            <a:ext cx="10240625" cy="458709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ACFC359-4740-3711-2DFB-6853E744E388}"/>
              </a:ext>
            </a:extLst>
          </p:cNvPr>
          <p:cNvSpPr txBox="1">
            <a:spLocks/>
          </p:cNvSpPr>
          <p:nvPr/>
        </p:nvSpPr>
        <p:spPr>
          <a:xfrm>
            <a:off x="539670" y="759770"/>
            <a:ext cx="9854754" cy="1237743"/>
          </a:xfrm>
          <a:prstGeom prst="rect">
            <a:avLst/>
          </a:prstGeom>
        </p:spPr>
        <p:txBody>
          <a:bodyPr/>
          <a:lstStyle>
            <a:lvl1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Arial"/>
              </a:defRPr>
            </a:lvl1pPr>
            <a:lvl2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219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900" b="0" i="0" u="none" strike="noStrike" kern="0" cap="none" spc="0" normalizeH="0" baseline="0" noProof="0" dirty="0">
                <a:ln>
                  <a:noFill/>
                </a:ln>
                <a:solidFill>
                  <a:srgbClr val="004BC5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Hoiuste maht: Eesti ettevõtted + kodumajapidamised, miljard EUR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92F90-4A10-092A-4C4E-81058AF9B5E2}"/>
              </a:ext>
            </a:extLst>
          </p:cNvPr>
          <p:cNvSpPr txBox="1"/>
          <p:nvPr/>
        </p:nvSpPr>
        <p:spPr>
          <a:xfrm>
            <a:off x="539670" y="2530833"/>
            <a:ext cx="343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Hoiuste maht on võrreldes 2008. aastaga kasvanud pea 3x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53B66A5-E303-54C0-0EEE-195F04F42B80}"/>
              </a:ext>
            </a:extLst>
          </p:cNvPr>
          <p:cNvSpPr txBox="1"/>
          <p:nvPr/>
        </p:nvSpPr>
        <p:spPr>
          <a:xfrm>
            <a:off x="539670" y="6505241"/>
            <a:ext cx="4616858" cy="25421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Allikas: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0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Eesti Pank, </a:t>
            </a:r>
            <a:r>
              <a:rPr lang="et-EE" sz="1000" b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</a:t>
            </a:r>
            <a:r>
              <a:rPr lang="et-EE" sz="10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Pank arvutused</a:t>
            </a:r>
            <a:endParaRPr lang="et-EE" sz="1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67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/>
      </a:bodyPr>
      <a:lstStyle>
        <a:defPPr algn="l">
          <a:defRPr sz="2000" dirty="0" err="1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op esitluspohi2" id="{2A32A31C-FE55-554C-B018-6F9DFF1F12C5}" vid="{98523091-83D1-0045-A4AE-600D353DEAB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op esitluspohi2" id="{2A32A31C-FE55-554C-B018-6F9DFF1F12C5}" vid="{48D3317B-B6C4-8C4E-B457-28DB0C15FCF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op_ppt" id="{1B0460E8-C1EC-554A-BBD6-F629772D01F5}" vid="{DB8FC85B-D8F6-C142-8391-81F0E376B3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2a07767-4a1e-4c5b-af32-20b60906238c}" enabled="1" method="Standard" siteId="{bf4bbf54-6f5c-4b67-83ff-fcb7018faef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Coop_Pank_esitluspohi_050523</Template>
  <TotalTime>3511</TotalTime>
  <Words>718</Words>
  <Application>Microsoft Office PowerPoint</Application>
  <PresentationFormat>Widescreen</PresentationFormat>
  <Paragraphs>106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Lucida Grande</vt:lpstr>
      <vt:lpstr>Museo Sans 100</vt:lpstr>
      <vt:lpstr>Museo Sans 300</vt:lpstr>
      <vt:lpstr>Museo Sans 500</vt:lpstr>
      <vt:lpstr>Office Theme</vt:lpstr>
      <vt:lpstr>Custom Design</vt:lpstr>
      <vt:lpstr>1_Office Theme</vt:lpstr>
      <vt:lpstr>Panga roll ettevõtluse arendamisel</vt:lpstr>
      <vt:lpstr>Coop Pank</vt:lpstr>
      <vt:lpstr>Konkurentsieelis: oleme kohal üle Eesti</vt:lpstr>
      <vt:lpstr>Ettevõtete finantseerimise võimalikud allikad</vt:lpstr>
      <vt:lpstr>Eesti pangad 13 aastat tagasi ja täna (laenumahtude järgi)</vt:lpstr>
      <vt:lpstr>Eesti pankade turuosad Eestis: 2010: ca 3%  2022: ca 26% (laenumahtude järgi)</vt:lpstr>
      <vt:lpstr>Coop Panga poolt pakutavad finantseerimislahendused ettevõtjatele</vt:lpstr>
      <vt:lpstr>Keda Coop Pank finantseerib?</vt:lpstr>
      <vt:lpstr>PowerPoint Presentation</vt:lpstr>
      <vt:lpstr>Hoiuste jääk, miljard EUR</vt:lpstr>
      <vt:lpstr>PowerPoint Presentation</vt:lpstr>
      <vt:lpstr>PowerPoint Presentation</vt:lpstr>
      <vt:lpstr>PowerPoint Presentation</vt:lpstr>
      <vt:lpstr>Ettevõtete laenude maht</vt:lpstr>
      <vt:lpstr>PowerPoint Presentation</vt:lpstr>
      <vt:lpstr>PowerPoint Presentation</vt:lpstr>
      <vt:lpstr>Turuootus 6 kuu Euribori osas</vt:lpstr>
      <vt:lpstr>Majanduskasvu prognoos Eestis, Euroalal ja USAs</vt:lpstr>
      <vt:lpstr>Inflatsiooni prognoos Eestis, Euroalal ja USAs</vt:lpstr>
      <vt:lpstr>Töötuse prognoos Eestis, Euroalal ja USAs</vt:lpstr>
      <vt:lpstr>Palgakasvu prognoos Eestis</vt:lpstr>
      <vt:lpstr>Eesti inimeste keskmine palk vs hinnatõus</vt:lpstr>
      <vt:lpstr>Kokkuvõtteks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Lehar Kütt</dc:creator>
  <cp:lastModifiedBy>Lehar Kütt</cp:lastModifiedBy>
  <cp:revision>11</cp:revision>
  <dcterms:created xsi:type="dcterms:W3CDTF">2023-05-15T08:26:09Z</dcterms:created>
  <dcterms:modified xsi:type="dcterms:W3CDTF">2023-05-17T18:59:33Z</dcterms:modified>
</cp:coreProperties>
</file>